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3" r:id="rId2"/>
  </p:sldMasterIdLst>
  <p:notesMasterIdLst>
    <p:notesMasterId r:id="rId58"/>
  </p:notesMasterIdLst>
  <p:sldIdLst>
    <p:sldId id="490" r:id="rId3"/>
    <p:sldId id="348" r:id="rId4"/>
    <p:sldId id="461" r:id="rId5"/>
    <p:sldId id="388" r:id="rId6"/>
    <p:sldId id="520" r:id="rId7"/>
    <p:sldId id="452" r:id="rId8"/>
    <p:sldId id="494" r:id="rId9"/>
    <p:sldId id="496" r:id="rId10"/>
    <p:sldId id="462" r:id="rId11"/>
    <p:sldId id="511" r:id="rId12"/>
    <p:sldId id="513" r:id="rId13"/>
    <p:sldId id="512" r:id="rId14"/>
    <p:sldId id="498" r:id="rId15"/>
    <p:sldId id="450" r:id="rId16"/>
    <p:sldId id="491" r:id="rId17"/>
    <p:sldId id="473" r:id="rId18"/>
    <p:sldId id="474" r:id="rId19"/>
    <p:sldId id="500" r:id="rId20"/>
    <p:sldId id="499" r:id="rId21"/>
    <p:sldId id="521" r:id="rId22"/>
    <p:sldId id="515" r:id="rId23"/>
    <p:sldId id="453" r:id="rId24"/>
    <p:sldId id="504" r:id="rId25"/>
    <p:sldId id="475" r:id="rId26"/>
    <p:sldId id="503" r:id="rId27"/>
    <p:sldId id="488" r:id="rId28"/>
    <p:sldId id="489" r:id="rId29"/>
    <p:sldId id="522" r:id="rId30"/>
    <p:sldId id="435" r:id="rId31"/>
    <p:sldId id="477" r:id="rId32"/>
    <p:sldId id="455" r:id="rId33"/>
    <p:sldId id="454" r:id="rId34"/>
    <p:sldId id="509" r:id="rId35"/>
    <p:sldId id="497" r:id="rId36"/>
    <p:sldId id="441" r:id="rId37"/>
    <p:sldId id="510" r:id="rId38"/>
    <p:sldId id="492" r:id="rId39"/>
    <p:sldId id="483" r:id="rId40"/>
    <p:sldId id="506" r:id="rId41"/>
    <p:sldId id="516" r:id="rId42"/>
    <p:sldId id="484" r:id="rId43"/>
    <p:sldId id="514" r:id="rId44"/>
    <p:sldId id="485" r:id="rId45"/>
    <p:sldId id="486" r:id="rId46"/>
    <p:sldId id="446" r:id="rId47"/>
    <p:sldId id="478" r:id="rId48"/>
    <p:sldId id="507" r:id="rId49"/>
    <p:sldId id="448" r:id="rId50"/>
    <p:sldId id="517" r:id="rId51"/>
    <p:sldId id="518" r:id="rId52"/>
    <p:sldId id="468" r:id="rId53"/>
    <p:sldId id="487" r:id="rId54"/>
    <p:sldId id="519" r:id="rId55"/>
    <p:sldId id="431" r:id="rId56"/>
    <p:sldId id="460" r:id="rId5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5" autoAdjust="0"/>
    <p:restoredTop sz="97247" autoAdjust="0"/>
  </p:normalViewPr>
  <p:slideViewPr>
    <p:cSldViewPr>
      <p:cViewPr>
        <p:scale>
          <a:sx n="90" d="100"/>
          <a:sy n="90" d="100"/>
        </p:scale>
        <p:origin x="-1524" y="-5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7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979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4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9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9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979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736453A-1C4A-4232-B9B2-9573AEA9B947}" type="slidenum">
              <a:rPr lang="en-US"/>
              <a:pPr>
                <a:defRPr/>
              </a:pPr>
              <a:t>‹#›</a:t>
            </a:fld>
            <a:endParaRPr lang="en-US"/>
          </a:p>
        </p:txBody>
      </p:sp>
    </p:spTree>
    <p:extLst>
      <p:ext uri="{BB962C8B-B14F-4D97-AF65-F5344CB8AC3E}">
        <p14:creationId xmlns:p14="http://schemas.microsoft.com/office/powerpoint/2010/main" val="37901780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5" name="Rectangle 6"/>
          <p:cNvSpPr>
            <a:spLocks noGrp="1" noChangeArrowheads="1"/>
          </p:cNvSpPr>
          <p:nvPr>
            <p:ph type="sldNum" sz="quarter" idx="11"/>
          </p:nvPr>
        </p:nvSpPr>
        <p:spPr>
          <a:ln/>
        </p:spPr>
        <p:txBody>
          <a:bodyPr/>
          <a:lstStyle>
            <a:lvl1pPr>
              <a:defRPr/>
            </a:lvl1pPr>
          </a:lstStyle>
          <a:p>
            <a:pPr>
              <a:defRPr/>
            </a:pPr>
            <a:fld id="{AAB95D9C-7DA1-491B-A308-543D35C6D10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5" name="Rectangle 6"/>
          <p:cNvSpPr>
            <a:spLocks noGrp="1" noChangeArrowheads="1"/>
          </p:cNvSpPr>
          <p:nvPr>
            <p:ph type="sldNum" sz="quarter" idx="11"/>
          </p:nvPr>
        </p:nvSpPr>
        <p:spPr>
          <a:ln/>
        </p:spPr>
        <p:txBody>
          <a:bodyPr/>
          <a:lstStyle>
            <a:lvl1pPr>
              <a:defRPr/>
            </a:lvl1pPr>
          </a:lstStyle>
          <a:p>
            <a:pPr>
              <a:defRPr/>
            </a:pPr>
            <a:fld id="{A36D25FA-063A-49CC-B301-93CA8236716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5" name="Rectangle 6"/>
          <p:cNvSpPr>
            <a:spLocks noGrp="1" noChangeArrowheads="1"/>
          </p:cNvSpPr>
          <p:nvPr>
            <p:ph type="sldNum" sz="quarter" idx="11"/>
          </p:nvPr>
        </p:nvSpPr>
        <p:spPr>
          <a:ln/>
        </p:spPr>
        <p:txBody>
          <a:bodyPr/>
          <a:lstStyle>
            <a:lvl1pPr>
              <a:defRPr/>
            </a:lvl1pPr>
          </a:lstStyle>
          <a:p>
            <a:pPr>
              <a:defRPr/>
            </a:pPr>
            <a:fld id="{C8B4DBA4-CE36-4C59-8E51-F05E732DCF8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5" name="Rectangle 6"/>
          <p:cNvSpPr>
            <a:spLocks noGrp="1" noChangeArrowheads="1"/>
          </p:cNvSpPr>
          <p:nvPr>
            <p:ph type="sldNum" sz="quarter" idx="11"/>
          </p:nvPr>
        </p:nvSpPr>
        <p:spPr>
          <a:ln/>
        </p:spPr>
        <p:txBody>
          <a:bodyPr/>
          <a:lstStyle>
            <a:lvl1pPr>
              <a:defRPr/>
            </a:lvl1pPr>
          </a:lstStyle>
          <a:p>
            <a:pPr>
              <a:defRPr/>
            </a:pPr>
            <a:fld id="{100AC073-0512-436C-8FD6-5D4F39518E1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7" name="Rectangle 6"/>
          <p:cNvSpPr>
            <a:spLocks noGrp="1" noChangeArrowheads="1"/>
          </p:cNvSpPr>
          <p:nvPr>
            <p:ph type="sldNum" sz="quarter" idx="11"/>
          </p:nvPr>
        </p:nvSpPr>
        <p:spPr>
          <a:ln/>
        </p:spPr>
        <p:txBody>
          <a:bodyPr/>
          <a:lstStyle>
            <a:lvl1pPr>
              <a:defRPr/>
            </a:lvl1pPr>
          </a:lstStyle>
          <a:p>
            <a:pPr>
              <a:defRPr/>
            </a:pPr>
            <a:fld id="{831059C3-3BC3-4E13-B7A5-D1EA8860EE96}"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8" name="Rectangle 6"/>
          <p:cNvSpPr>
            <a:spLocks noGrp="1" noChangeArrowheads="1"/>
          </p:cNvSpPr>
          <p:nvPr>
            <p:ph type="sldNum" sz="quarter" idx="11"/>
          </p:nvPr>
        </p:nvSpPr>
        <p:spPr>
          <a:ln/>
        </p:spPr>
        <p:txBody>
          <a:bodyPr/>
          <a:lstStyle>
            <a:lvl1pPr>
              <a:defRPr/>
            </a:lvl1pPr>
          </a:lstStyle>
          <a:p>
            <a:pPr>
              <a:defRPr/>
            </a:pPr>
            <a:fld id="{A789BC8C-15CA-478B-8117-AA96E3AC691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A2A326F-1EEB-4735-93CE-9A745E6EC7BE}" type="datetimeFigureOut">
              <a:rPr lang="en-US"/>
              <a:pPr>
                <a:defRPr/>
              </a:pPr>
              <a:t>2/16/2012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94EFB-A651-4654-895D-B2F90F6E4EE4}"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AADECE7-2751-499E-8EA4-3FE09578F742}" type="datetimeFigureOut">
              <a:rPr lang="en-US"/>
              <a:pPr>
                <a:defRPr/>
              </a:pPr>
              <a:t>2/16/2012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7E3EDD8-0453-4755-9C38-2EE0F85DE7A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C60270D-3BB0-4155-B875-E1D04C13BEBC}" type="datetimeFigureOut">
              <a:rPr lang="en-US"/>
              <a:pPr>
                <a:defRPr/>
              </a:pPr>
              <a:t>2/16/2012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6E4E28D6-52C0-4F53-8480-BA465D354503}"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fld id="{C25A5261-A8BA-4CC6-9E68-95ABFC772C24}" type="datetimeFigureOut">
              <a:rPr lang="en-US"/>
              <a:pPr>
                <a:defRPr/>
              </a:pPr>
              <a:t>2/16/2012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728C7A1-C0E7-4F99-A90A-8D42872A151A}"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lvl1pPr>
          </a:lstStyle>
          <a:p>
            <a:pPr>
              <a:defRPr/>
            </a:pPr>
            <a:fld id="{C071390D-5DA2-456A-BF52-DA3DA59FAF24}" type="datetimeFigureOut">
              <a:rPr lang="en-US"/>
              <a:pPr>
                <a:defRPr/>
              </a:pPr>
              <a:t>2/16/2012</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A451529-F668-44BB-BE5A-5BEEA339CB9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7724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304800" y="1295400"/>
            <a:ext cx="85344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5" name="Rectangle 6"/>
          <p:cNvSpPr>
            <a:spLocks noGrp="1" noChangeArrowheads="1"/>
          </p:cNvSpPr>
          <p:nvPr>
            <p:ph type="sldNum" sz="quarter" idx="11"/>
          </p:nvPr>
        </p:nvSpPr>
        <p:spPr>
          <a:ln/>
        </p:spPr>
        <p:txBody>
          <a:bodyPr/>
          <a:lstStyle>
            <a:lvl1pPr>
              <a:defRPr/>
            </a:lvl1pPr>
          </a:lstStyle>
          <a:p>
            <a:pPr>
              <a:defRPr/>
            </a:pPr>
            <a:fld id="{3A46F871-0A59-4242-92EE-8939C11992AE}"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fld id="{A2E77C82-9027-46FE-BA45-D6E868949E78}" type="datetimeFigureOut">
              <a:rPr lang="en-US"/>
              <a:pPr>
                <a:defRPr/>
              </a:pPr>
              <a:t>2/16/2012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251D7E6B-7130-4D52-BBA0-570A3F970B7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lvl1pPr>
          </a:lstStyle>
          <a:p>
            <a:pPr>
              <a:defRPr/>
            </a:pPr>
            <a:fld id="{0362E079-B3D2-401F-9DC7-7493BC98001C}" type="datetimeFigureOut">
              <a:rPr lang="en-US"/>
              <a:pPr>
                <a:defRPr/>
              </a:pPr>
              <a:t>2/16/2012</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34EFF9F-60D0-49B2-A6C7-C53FEB1E1DD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fld id="{5423854D-55AF-4C5C-A331-C5E95236335C}" type="datetimeFigureOut">
              <a:rPr lang="en-US"/>
              <a:pPr>
                <a:defRPr/>
              </a:pPr>
              <a:t>2/16/2012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F7E0A3F-96FE-4507-AEBD-DB75C74B5EC7}"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fld id="{CDEC3574-6E5F-46BC-AE5C-A84B38E83B96}" type="datetimeFigureOut">
              <a:rPr lang="en-US"/>
              <a:pPr>
                <a:defRPr/>
              </a:pPr>
              <a:t>2/16/2012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8B4C228-962C-4520-83B3-7CD499028615}"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C4492A78-7F37-49DE-984F-1AC00C282918}" type="datetimeFigureOut">
              <a:rPr lang="en-US"/>
              <a:pPr>
                <a:defRPr/>
              </a:pPr>
              <a:t>2/16/2012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061BAFA-EFCA-4882-8CF3-10518CE0F322}"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D253FD6-3B72-482E-B82E-1CC894EF60D8}" type="datetimeFigureOut">
              <a:rPr lang="en-US"/>
              <a:pPr>
                <a:defRPr/>
              </a:pPr>
              <a:t>2/16/2012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6A4BC887-4957-4750-81DB-D364E851667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5" name="Rectangle 6"/>
          <p:cNvSpPr>
            <a:spLocks noGrp="1" noChangeArrowheads="1"/>
          </p:cNvSpPr>
          <p:nvPr>
            <p:ph type="sldNum" sz="quarter" idx="11"/>
          </p:nvPr>
        </p:nvSpPr>
        <p:spPr>
          <a:ln/>
        </p:spPr>
        <p:txBody>
          <a:bodyPr/>
          <a:lstStyle>
            <a:lvl1pPr>
              <a:defRPr/>
            </a:lvl1pPr>
          </a:lstStyle>
          <a:p>
            <a:pPr>
              <a:defRPr/>
            </a:pPr>
            <a:fld id="{5477F0DA-59F3-4D2E-A7A3-3754FD9B361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47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6" name="Rectangle 6"/>
          <p:cNvSpPr>
            <a:spLocks noGrp="1" noChangeArrowheads="1"/>
          </p:cNvSpPr>
          <p:nvPr>
            <p:ph type="sldNum" sz="quarter" idx="11"/>
          </p:nvPr>
        </p:nvSpPr>
        <p:spPr>
          <a:ln/>
        </p:spPr>
        <p:txBody>
          <a:bodyPr/>
          <a:lstStyle>
            <a:lvl1pPr>
              <a:defRPr/>
            </a:lvl1pPr>
          </a:lstStyle>
          <a:p>
            <a:pPr>
              <a:defRPr/>
            </a:pPr>
            <a:fld id="{82A33828-3A7B-4400-A2B0-6F90E8C7B1B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8" name="Rectangle 6"/>
          <p:cNvSpPr>
            <a:spLocks noGrp="1" noChangeArrowheads="1"/>
          </p:cNvSpPr>
          <p:nvPr>
            <p:ph type="sldNum" sz="quarter" idx="11"/>
          </p:nvPr>
        </p:nvSpPr>
        <p:spPr>
          <a:ln/>
        </p:spPr>
        <p:txBody>
          <a:bodyPr/>
          <a:lstStyle>
            <a:lvl1pPr>
              <a:defRPr/>
            </a:lvl1pPr>
          </a:lstStyle>
          <a:p>
            <a:pPr>
              <a:defRPr/>
            </a:pPr>
            <a:fld id="{CD292990-5312-41AA-A2EB-D7D82E346BA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4" name="Rectangle 6"/>
          <p:cNvSpPr>
            <a:spLocks noGrp="1" noChangeArrowheads="1"/>
          </p:cNvSpPr>
          <p:nvPr>
            <p:ph type="sldNum" sz="quarter" idx="11"/>
          </p:nvPr>
        </p:nvSpPr>
        <p:spPr>
          <a:ln/>
        </p:spPr>
        <p:txBody>
          <a:bodyPr/>
          <a:lstStyle>
            <a:lvl1pPr>
              <a:defRPr/>
            </a:lvl1pPr>
          </a:lstStyle>
          <a:p>
            <a:pPr>
              <a:defRPr/>
            </a:pPr>
            <a:fld id="{7D8702A4-EEF4-4776-B109-6817D7E3FD9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3" name="Rectangle 6"/>
          <p:cNvSpPr>
            <a:spLocks noGrp="1" noChangeArrowheads="1"/>
          </p:cNvSpPr>
          <p:nvPr>
            <p:ph type="sldNum" sz="quarter" idx="11"/>
          </p:nvPr>
        </p:nvSpPr>
        <p:spPr>
          <a:ln/>
        </p:spPr>
        <p:txBody>
          <a:bodyPr/>
          <a:lstStyle>
            <a:lvl1pPr>
              <a:defRPr/>
            </a:lvl1pPr>
          </a:lstStyle>
          <a:p>
            <a:pPr>
              <a:defRPr/>
            </a:pPr>
            <a:fld id="{E034DE02-9E9C-4EFF-94D6-029F6A564D4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6" name="Rectangle 6"/>
          <p:cNvSpPr>
            <a:spLocks noGrp="1" noChangeArrowheads="1"/>
          </p:cNvSpPr>
          <p:nvPr>
            <p:ph type="sldNum" sz="quarter" idx="11"/>
          </p:nvPr>
        </p:nvSpPr>
        <p:spPr>
          <a:ln/>
        </p:spPr>
        <p:txBody>
          <a:bodyPr/>
          <a:lstStyle>
            <a:lvl1pPr>
              <a:defRPr/>
            </a:lvl1pPr>
          </a:lstStyle>
          <a:p>
            <a:pPr>
              <a:defRPr/>
            </a:pPr>
            <a:fld id="{B0136715-1566-4F5B-9EAB-6BBBA71CE08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Java Programming: From Problem Analysis to Program Design, 3e</a:t>
            </a:r>
          </a:p>
        </p:txBody>
      </p:sp>
      <p:sp>
        <p:nvSpPr>
          <p:cNvPr id="6" name="Rectangle 6"/>
          <p:cNvSpPr>
            <a:spLocks noGrp="1" noChangeArrowheads="1"/>
          </p:cNvSpPr>
          <p:nvPr>
            <p:ph type="sldNum" sz="quarter" idx="11"/>
          </p:nvPr>
        </p:nvSpPr>
        <p:spPr>
          <a:ln/>
        </p:spPr>
        <p:txBody>
          <a:bodyPr/>
          <a:lstStyle>
            <a:lvl1pPr>
              <a:defRPr/>
            </a:lvl1pPr>
          </a:lstStyle>
          <a:p>
            <a:pPr>
              <a:defRPr/>
            </a:pPr>
            <a:fld id="{2AF1E50C-C9D7-4C29-A7A6-5EA2D8FA5E6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85800" y="6248400"/>
            <a:ext cx="5334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r>
              <a:rPr lang="en-US"/>
              <a:t>Java Programming: From Problem Analysis to Program Design, 3e</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488E44A-CAA5-4402-9F75-2D3C4C5037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0"/>
            <a:ext cx="8229600" cy="7921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xStyles>
    <p:titleStyle>
      <a:lvl1pPr algn="ctr" rtl="0" eaLnBrk="0" fontAlgn="base" hangingPunct="0">
        <a:spcBef>
          <a:spcPct val="0"/>
        </a:spcBef>
        <a:spcAft>
          <a:spcPct val="0"/>
        </a:spcAft>
        <a:defRPr sz="3600" kern="1200">
          <a:solidFill>
            <a:schemeClr val="tx1"/>
          </a:solidFill>
          <a:latin typeface="+mj-lt"/>
          <a:ea typeface="+mj-ea"/>
          <a:cs typeface="+mj-cs"/>
        </a:defRPr>
      </a:lvl1pPr>
      <a:lvl2pPr algn="ctr" rtl="0" eaLnBrk="0" fontAlgn="base" hangingPunct="0">
        <a:spcBef>
          <a:spcPct val="0"/>
        </a:spcBef>
        <a:spcAft>
          <a:spcPct val="0"/>
        </a:spcAft>
        <a:defRPr sz="3600">
          <a:solidFill>
            <a:schemeClr val="tx1"/>
          </a:solidFill>
          <a:latin typeface="Calibri" pitchFamily="34" charset="0"/>
        </a:defRPr>
      </a:lvl2pPr>
      <a:lvl3pPr algn="ctr" rtl="0" eaLnBrk="0" fontAlgn="base" hangingPunct="0">
        <a:spcBef>
          <a:spcPct val="0"/>
        </a:spcBef>
        <a:spcAft>
          <a:spcPct val="0"/>
        </a:spcAft>
        <a:defRPr sz="3600">
          <a:solidFill>
            <a:schemeClr val="tx1"/>
          </a:solidFill>
          <a:latin typeface="Calibri" pitchFamily="34" charset="0"/>
        </a:defRPr>
      </a:lvl3pPr>
      <a:lvl4pPr algn="ctr" rtl="0" eaLnBrk="0" fontAlgn="base" hangingPunct="0">
        <a:spcBef>
          <a:spcPct val="0"/>
        </a:spcBef>
        <a:spcAft>
          <a:spcPct val="0"/>
        </a:spcAft>
        <a:defRPr sz="3600">
          <a:solidFill>
            <a:schemeClr val="tx1"/>
          </a:solidFill>
          <a:latin typeface="Calibri" pitchFamily="34" charset="0"/>
        </a:defRPr>
      </a:lvl4pPr>
      <a:lvl5pPr algn="ctr" rtl="0" eaLnBrk="0" fontAlgn="base" hangingPunct="0">
        <a:spcBef>
          <a:spcPct val="0"/>
        </a:spcBef>
        <a:spcAft>
          <a:spcPct val="0"/>
        </a:spcAft>
        <a:defRPr sz="3600">
          <a:solidFill>
            <a:schemeClr val="tx1"/>
          </a:solidFill>
          <a:latin typeface="Calibri" pitchFamily="34" charset="0"/>
        </a:defRPr>
      </a:lvl5pPr>
      <a:lvl6pPr marL="457200" algn="ctr" rtl="0" fontAlgn="base">
        <a:spcBef>
          <a:spcPct val="0"/>
        </a:spcBef>
        <a:spcAft>
          <a:spcPct val="0"/>
        </a:spcAft>
        <a:defRPr sz="3600">
          <a:solidFill>
            <a:schemeClr val="tx1"/>
          </a:solidFill>
          <a:latin typeface="Calibri" pitchFamily="34" charset="0"/>
        </a:defRPr>
      </a:lvl6pPr>
      <a:lvl7pPr marL="914400" algn="ctr" rtl="0" fontAlgn="base">
        <a:spcBef>
          <a:spcPct val="0"/>
        </a:spcBef>
        <a:spcAft>
          <a:spcPct val="0"/>
        </a:spcAft>
        <a:defRPr sz="3600">
          <a:solidFill>
            <a:schemeClr val="tx1"/>
          </a:solidFill>
          <a:latin typeface="Calibri" pitchFamily="34" charset="0"/>
        </a:defRPr>
      </a:lvl7pPr>
      <a:lvl8pPr marL="1371600" algn="ctr" rtl="0" fontAlgn="base">
        <a:spcBef>
          <a:spcPct val="0"/>
        </a:spcBef>
        <a:spcAft>
          <a:spcPct val="0"/>
        </a:spcAft>
        <a:defRPr sz="3600">
          <a:solidFill>
            <a:schemeClr val="tx1"/>
          </a:solidFill>
          <a:latin typeface="Calibri" pitchFamily="34" charset="0"/>
        </a:defRPr>
      </a:lvl8pPr>
      <a:lvl9pPr marL="1828800" algn="ctr" rtl="0" fontAlgn="base">
        <a:spcBef>
          <a:spcPct val="0"/>
        </a:spcBef>
        <a:spcAft>
          <a:spcPct val="0"/>
        </a:spcAft>
        <a:defRPr sz="36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java.sun.com/javase/6/docs/api/java/io/FileReader.html"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subTitle" idx="1"/>
          </p:nvPr>
        </p:nvSpPr>
        <p:spPr>
          <a:xfrm>
            <a:off x="1371600" y="2057400"/>
            <a:ext cx="6400800" cy="1066800"/>
          </a:xfrm>
        </p:spPr>
        <p:txBody>
          <a:bodyPr/>
          <a:lstStyle/>
          <a:p>
            <a:pPr eaLnBrk="1" hangingPunct="1"/>
            <a:r>
              <a:rPr lang="en-US" sz="3600" i="1" smtClean="0"/>
              <a:t>Java 212:</a:t>
            </a:r>
          </a:p>
          <a:p>
            <a:pPr eaLnBrk="1" hangingPunct="1"/>
            <a:r>
              <a:rPr lang="en-US" sz="3600" i="1" smtClean="0"/>
              <a:t>Inheritance and Polymorphism</a:t>
            </a:r>
          </a:p>
          <a:p>
            <a:pPr eaLnBrk="1" hangingPunct="1"/>
            <a:endParaRPr lang="en-US" sz="3600" i="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304800"/>
            <a:ext cx="7772400" cy="609600"/>
          </a:xfrm>
        </p:spPr>
        <p:txBody>
          <a:bodyPr/>
          <a:lstStyle/>
          <a:p>
            <a:pPr eaLnBrk="1" hangingPunct="1"/>
            <a:r>
              <a:rPr lang="en-US" sz="3600" smtClean="0"/>
              <a:t>Inheritance - UML Class Diagram</a:t>
            </a:r>
            <a:endParaRPr lang="en-US" sz="3200" smtClean="0">
              <a:latin typeface="Courier New" pitchFamily="49" charset="0"/>
            </a:endParaRPr>
          </a:p>
        </p:txBody>
      </p:sp>
      <p:pic>
        <p:nvPicPr>
          <p:cNvPr id="22531" name="Picture 9"/>
          <p:cNvPicPr>
            <a:picLocks noChangeAspect="1" noChangeArrowheads="1"/>
          </p:cNvPicPr>
          <p:nvPr/>
        </p:nvPicPr>
        <p:blipFill>
          <a:blip r:embed="rId2" cstate="print"/>
          <a:srcRect/>
          <a:stretch>
            <a:fillRect/>
          </a:stretch>
        </p:blipFill>
        <p:spPr bwMode="auto">
          <a:xfrm>
            <a:off x="0" y="990600"/>
            <a:ext cx="8991600" cy="4654550"/>
          </a:xfrm>
          <a:prstGeom prst="rect">
            <a:avLst/>
          </a:prstGeom>
          <a:noFill/>
          <a:ln w="9525">
            <a:noFill/>
            <a:miter lim="800000"/>
            <a:headEnd/>
            <a:tailEnd/>
          </a:ln>
        </p:spPr>
      </p:pic>
      <p:sp>
        <p:nvSpPr>
          <p:cNvPr id="22532" name="TextBox 3"/>
          <p:cNvSpPr txBox="1">
            <a:spLocks noChangeArrowheads="1"/>
          </p:cNvSpPr>
          <p:nvPr/>
        </p:nvSpPr>
        <p:spPr bwMode="auto">
          <a:xfrm>
            <a:off x="838200" y="5638800"/>
            <a:ext cx="7543800" cy="707886"/>
          </a:xfrm>
          <a:prstGeom prst="rect">
            <a:avLst/>
          </a:prstGeom>
          <a:noFill/>
          <a:ln w="9525">
            <a:noFill/>
            <a:miter lim="800000"/>
            <a:headEnd/>
            <a:tailEnd/>
          </a:ln>
        </p:spPr>
        <p:txBody>
          <a:bodyPr>
            <a:spAutoFit/>
          </a:bodyPr>
          <a:lstStyle/>
          <a:p>
            <a:r>
              <a:rPr lang="en-US" sz="2000" b="1"/>
              <a:t>In UML, inheritance is demonstrated by an arrow that goes </a:t>
            </a:r>
            <a:r>
              <a:rPr lang="en-US" sz="2000" b="1" u="sng"/>
              <a:t>from</a:t>
            </a:r>
            <a:r>
              <a:rPr lang="en-US" sz="2000" b="1"/>
              <a:t> the </a:t>
            </a:r>
            <a:r>
              <a:rPr lang="en-US" sz="2000" b="1" smtClean="0"/>
              <a:t>subclass </a:t>
            </a:r>
            <a:r>
              <a:rPr lang="en-US" sz="2000" b="1" u="sng" smtClean="0"/>
              <a:t>to</a:t>
            </a:r>
            <a:r>
              <a:rPr lang="en-US" sz="2000" b="1" smtClean="0"/>
              <a:t> </a:t>
            </a:r>
            <a:r>
              <a:rPr lang="en-US" sz="2000" b="1"/>
              <a:t>the </a:t>
            </a:r>
            <a:r>
              <a:rPr lang="en-US" sz="2000" b="1" smtClean="0"/>
              <a:t>superclass, with a solid arrowhead. </a:t>
            </a:r>
            <a:endParaRPr lang="en-US" sz="2000" b="1"/>
          </a:p>
        </p:txBody>
      </p:sp>
      <p:sp>
        <p:nvSpPr>
          <p:cNvPr id="22533" name="TextBox 4"/>
          <p:cNvSpPr txBox="1">
            <a:spLocks noChangeArrowheads="1"/>
          </p:cNvSpPr>
          <p:nvPr/>
        </p:nvSpPr>
        <p:spPr bwMode="auto">
          <a:xfrm>
            <a:off x="6934200" y="1219200"/>
            <a:ext cx="1981200" cy="1570038"/>
          </a:xfrm>
          <a:prstGeom prst="rect">
            <a:avLst/>
          </a:prstGeom>
          <a:noFill/>
          <a:ln w="9525">
            <a:solidFill>
              <a:schemeClr val="tx1"/>
            </a:solidFill>
            <a:miter lim="800000"/>
            <a:headEnd/>
            <a:tailEnd/>
          </a:ln>
        </p:spPr>
        <p:txBody>
          <a:bodyPr>
            <a:spAutoFit/>
          </a:bodyPr>
          <a:lstStyle/>
          <a:p>
            <a:r>
              <a:rPr lang="en-US" sz="1200" b="1"/>
              <a:t>A box (cube) is similar to a rectangle, but with the added dimension, ‘height’.   So rather than create a whole separate class, we simply extend Rectangle and add our one additional field.</a:t>
            </a:r>
          </a:p>
        </p:txBody>
      </p:sp>
      <p:cxnSp>
        <p:nvCxnSpPr>
          <p:cNvPr id="7" name="Straight Arrow Connector 6"/>
          <p:cNvCxnSpPr>
            <a:stCxn id="22533" idx="1"/>
          </p:cNvCxnSpPr>
          <p:nvPr/>
        </p:nvCxnSpPr>
        <p:spPr>
          <a:xfrm rot="10800000" flipV="1">
            <a:off x="3276600" y="2003425"/>
            <a:ext cx="3657600" cy="1301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152400"/>
            <a:ext cx="7772400" cy="609600"/>
          </a:xfrm>
        </p:spPr>
        <p:txBody>
          <a:bodyPr/>
          <a:lstStyle/>
          <a:p>
            <a:pPr eaLnBrk="1" hangingPunct="1"/>
            <a:r>
              <a:rPr lang="en-US" sz="3600" smtClean="0">
                <a:solidFill>
                  <a:schemeClr val="accent2"/>
                </a:solidFill>
                <a:latin typeface="Courier New" pitchFamily="49" charset="0"/>
              </a:rPr>
              <a:t>class</a:t>
            </a:r>
            <a:r>
              <a:rPr lang="en-US" sz="3600" smtClean="0">
                <a:latin typeface="Courier New" pitchFamily="49" charset="0"/>
              </a:rPr>
              <a:t> Rectangle</a:t>
            </a:r>
            <a:endParaRPr lang="en-US" sz="3200" smtClean="0">
              <a:latin typeface="Courier New" pitchFamily="49" charset="0"/>
            </a:endParaRPr>
          </a:p>
        </p:txBody>
      </p:sp>
      <p:sp>
        <p:nvSpPr>
          <p:cNvPr id="23555" name="Text Box 5"/>
          <p:cNvSpPr txBox="1">
            <a:spLocks noChangeArrowheads="1"/>
          </p:cNvSpPr>
          <p:nvPr/>
        </p:nvSpPr>
        <p:spPr bwMode="auto">
          <a:xfrm>
            <a:off x="304800" y="990600"/>
            <a:ext cx="8534400" cy="4246563"/>
          </a:xfrm>
          <a:prstGeom prst="rect">
            <a:avLst/>
          </a:prstGeom>
          <a:noFill/>
          <a:ln w="9525">
            <a:noFill/>
            <a:miter lim="800000"/>
            <a:headEnd/>
            <a:tailEnd/>
          </a:ln>
        </p:spPr>
        <p:txBody>
          <a:bodyPr>
            <a:spAutoFit/>
          </a:bodyPr>
          <a:lstStyle/>
          <a:p>
            <a:r>
              <a:rPr lang="en-US" sz="1800">
                <a:solidFill>
                  <a:schemeClr val="accent2"/>
                </a:solidFill>
                <a:latin typeface="Courier New" pitchFamily="49" charset="0"/>
              </a:rPr>
              <a:t>private length;</a:t>
            </a:r>
          </a:p>
          <a:p>
            <a:r>
              <a:rPr lang="en-US" sz="1800">
                <a:solidFill>
                  <a:schemeClr val="accent2"/>
                </a:solidFill>
                <a:latin typeface="Courier New" pitchFamily="49" charset="0"/>
              </a:rPr>
              <a:t>private width;</a:t>
            </a:r>
          </a:p>
          <a:p>
            <a:endParaRPr lang="en-US" sz="1800">
              <a:solidFill>
                <a:schemeClr val="accent2"/>
              </a:solidFill>
              <a:latin typeface="Courier New" pitchFamily="49" charset="0"/>
            </a:endParaRPr>
          </a:p>
          <a:p>
            <a:r>
              <a:rPr lang="en-US" sz="1800">
                <a:solidFill>
                  <a:schemeClr val="accent2"/>
                </a:solidFill>
                <a:latin typeface="Courier New" pitchFamily="49" charset="0"/>
              </a:rPr>
              <a:t>public </a:t>
            </a:r>
            <a:r>
              <a:rPr lang="en-US" sz="1800" smtClean="0">
                <a:solidFill>
                  <a:schemeClr val="accent2"/>
                </a:solidFill>
                <a:latin typeface="Courier New" pitchFamily="49" charset="0"/>
              </a:rPr>
              <a:t>void</a:t>
            </a:r>
            <a:r>
              <a:rPr lang="en-US" sz="1800" smtClean="0">
                <a:latin typeface="Courier New" pitchFamily="49" charset="0"/>
              </a:rPr>
              <a:t> print()</a:t>
            </a:r>
            <a:endParaRPr lang="en-US" sz="1800">
              <a:latin typeface="Courier New" pitchFamily="49" charset="0"/>
            </a:endParaRPr>
          </a:p>
          <a:p>
            <a:r>
              <a:rPr lang="en-US" sz="1800">
                <a:latin typeface="Courier New" pitchFamily="49" charset="0"/>
              </a:rPr>
              <a:t>{</a:t>
            </a:r>
          </a:p>
          <a:p>
            <a:r>
              <a:rPr lang="en-US" sz="1800">
                <a:latin typeface="Courier New" pitchFamily="49" charset="0"/>
              </a:rPr>
              <a:t>    </a:t>
            </a:r>
            <a:r>
              <a:rPr lang="en-US" sz="1800" smtClean="0">
                <a:latin typeface="Courier New" pitchFamily="49" charset="0"/>
              </a:rPr>
              <a:t>System.out.print("Length </a:t>
            </a:r>
            <a:r>
              <a:rPr lang="en-US" sz="1800">
                <a:latin typeface="Courier New" pitchFamily="49" charset="0"/>
              </a:rPr>
              <a:t>= " + </a:t>
            </a:r>
            <a:r>
              <a:rPr lang="en-US" sz="1800" smtClean="0">
                <a:latin typeface="Courier New" pitchFamily="49" charset="0"/>
              </a:rPr>
              <a:t>length);</a:t>
            </a:r>
            <a:endParaRPr lang="en-US" sz="1800">
              <a:latin typeface="Courier New" pitchFamily="49" charset="0"/>
            </a:endParaRPr>
          </a:p>
          <a:p>
            <a:r>
              <a:rPr lang="en-US" sz="1800">
                <a:latin typeface="Courier New" pitchFamily="49" charset="0"/>
              </a:rPr>
              <a:t> </a:t>
            </a:r>
            <a:r>
              <a:rPr lang="en-US" sz="1800" smtClean="0">
                <a:latin typeface="Courier New" pitchFamily="49" charset="0"/>
              </a:rPr>
              <a:t>   System.out.print("Width  </a:t>
            </a:r>
            <a:r>
              <a:rPr lang="en-US" sz="1800">
                <a:latin typeface="Courier New" pitchFamily="49" charset="0"/>
              </a:rPr>
              <a:t>= " + width);</a:t>
            </a:r>
          </a:p>
          <a:p>
            <a:r>
              <a:rPr lang="en-US" sz="1800">
                <a:latin typeface="Courier New" pitchFamily="49" charset="0"/>
              </a:rPr>
              <a:t>}</a:t>
            </a:r>
          </a:p>
          <a:p>
            <a:r>
              <a:rPr lang="en-US" sz="1800">
                <a:solidFill>
                  <a:schemeClr val="accent2"/>
                </a:solidFill>
                <a:latin typeface="Courier New" pitchFamily="49" charset="0"/>
              </a:rPr>
              <a:t>public void</a:t>
            </a:r>
            <a:r>
              <a:rPr lang="en-US" sz="1800">
                <a:latin typeface="Courier New" pitchFamily="49" charset="0"/>
              </a:rPr>
              <a:t> setDimension(</a:t>
            </a:r>
            <a:r>
              <a:rPr lang="en-US" sz="1800">
                <a:solidFill>
                  <a:schemeClr val="accent2"/>
                </a:solidFill>
                <a:latin typeface="Courier New" pitchFamily="49" charset="0"/>
              </a:rPr>
              <a:t>double</a:t>
            </a:r>
            <a:r>
              <a:rPr lang="en-US" sz="1800">
                <a:latin typeface="Courier New" pitchFamily="49" charset="0"/>
              </a:rPr>
              <a:t> l, </a:t>
            </a:r>
            <a:r>
              <a:rPr lang="en-US" sz="1800">
                <a:solidFill>
                  <a:schemeClr val="accent2"/>
                </a:solidFill>
                <a:latin typeface="Courier New" pitchFamily="49" charset="0"/>
              </a:rPr>
              <a:t>double</a:t>
            </a:r>
            <a:r>
              <a:rPr lang="en-US" sz="1800">
                <a:latin typeface="Courier New" pitchFamily="49" charset="0"/>
              </a:rPr>
              <a:t> w)</a:t>
            </a:r>
          </a:p>
          <a:p>
            <a:r>
              <a:rPr lang="en-US" sz="1800">
                <a:latin typeface="Courier New" pitchFamily="49" charset="0"/>
              </a:rPr>
              <a:t>{</a:t>
            </a:r>
          </a:p>
          <a:p>
            <a:r>
              <a:rPr lang="en-US" sz="1800">
                <a:latin typeface="Courier New" pitchFamily="49" charset="0"/>
              </a:rPr>
              <a:t>	length = l;</a:t>
            </a:r>
          </a:p>
          <a:p>
            <a:r>
              <a:rPr lang="en-US" sz="1800">
                <a:latin typeface="Courier New" pitchFamily="49" charset="0"/>
              </a:rPr>
              <a:t>	width  = w;    </a:t>
            </a:r>
          </a:p>
          <a:p>
            <a:r>
              <a:rPr lang="en-US" sz="1800">
                <a:latin typeface="Courier New" pitchFamily="49" charset="0"/>
              </a:rPr>
              <a:t>}</a:t>
            </a:r>
          </a:p>
          <a:p>
            <a:endParaRPr lang="en-US" sz="1800">
              <a:latin typeface="Courier New" pitchFamily="49" charset="0"/>
            </a:endParaRPr>
          </a:p>
          <a:p>
            <a:r>
              <a:rPr lang="en-US" sz="1800">
                <a:latin typeface="Courier New" pitchFamily="49" charset="0"/>
              </a:rPr>
              <a:t>Other methods…</a:t>
            </a:r>
          </a:p>
        </p:txBody>
      </p:sp>
      <p:sp>
        <p:nvSpPr>
          <p:cNvPr id="23556" name="TextBox 4"/>
          <p:cNvSpPr txBox="1">
            <a:spLocks noChangeArrowheads="1"/>
          </p:cNvSpPr>
          <p:nvPr/>
        </p:nvSpPr>
        <p:spPr bwMode="auto">
          <a:xfrm>
            <a:off x="3962400" y="990600"/>
            <a:ext cx="4800600" cy="461963"/>
          </a:xfrm>
          <a:prstGeom prst="rect">
            <a:avLst/>
          </a:prstGeom>
          <a:noFill/>
          <a:ln w="9525">
            <a:solidFill>
              <a:schemeClr val="tx1"/>
            </a:solidFill>
            <a:miter lim="800000"/>
            <a:headEnd/>
            <a:tailEnd/>
          </a:ln>
        </p:spPr>
        <p:txBody>
          <a:bodyPr wrap="none">
            <a:spAutoFit/>
          </a:bodyPr>
          <a:lstStyle/>
          <a:p>
            <a:r>
              <a:rPr lang="en-US"/>
              <a:t>Part of a hypothetical Rectangle class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0"/>
            <a:ext cx="7772400" cy="609600"/>
          </a:xfrm>
        </p:spPr>
        <p:txBody>
          <a:bodyPr/>
          <a:lstStyle/>
          <a:p>
            <a:pPr eaLnBrk="1" hangingPunct="1"/>
            <a:r>
              <a:rPr lang="en-US" sz="2400" smtClean="0">
                <a:solidFill>
                  <a:schemeClr val="accent2"/>
                </a:solidFill>
                <a:latin typeface="Courier New" pitchFamily="49" charset="0"/>
              </a:rPr>
              <a:t>Methods in class</a:t>
            </a:r>
            <a:r>
              <a:rPr lang="en-US" sz="2400" smtClean="0">
                <a:latin typeface="Courier New" pitchFamily="49" charset="0"/>
              </a:rPr>
              <a:t> Box</a:t>
            </a:r>
            <a:endParaRPr lang="en-US" sz="2000" smtClean="0">
              <a:latin typeface="Courier New" pitchFamily="49" charset="0"/>
            </a:endParaRPr>
          </a:p>
        </p:txBody>
      </p:sp>
      <p:sp>
        <p:nvSpPr>
          <p:cNvPr id="24579" name="Text Box 5"/>
          <p:cNvSpPr txBox="1">
            <a:spLocks noChangeArrowheads="1"/>
          </p:cNvSpPr>
          <p:nvPr/>
        </p:nvSpPr>
        <p:spPr bwMode="auto">
          <a:xfrm>
            <a:off x="304800" y="609600"/>
            <a:ext cx="8534400" cy="4524315"/>
          </a:xfrm>
          <a:prstGeom prst="rect">
            <a:avLst/>
          </a:prstGeom>
          <a:noFill/>
          <a:ln w="9525">
            <a:noFill/>
            <a:miter lim="800000"/>
            <a:headEnd/>
            <a:tailEnd/>
          </a:ln>
        </p:spPr>
        <p:txBody>
          <a:bodyPr>
            <a:spAutoFit/>
          </a:bodyPr>
          <a:lstStyle/>
          <a:p>
            <a:r>
              <a:rPr lang="en-US" sz="1800">
                <a:solidFill>
                  <a:schemeClr val="accent2"/>
                </a:solidFill>
                <a:latin typeface="Courier New" pitchFamily="49" charset="0"/>
              </a:rPr>
              <a:t>public void</a:t>
            </a:r>
            <a:r>
              <a:rPr lang="en-US" sz="1800">
                <a:latin typeface="Courier New" pitchFamily="49" charset="0"/>
              </a:rPr>
              <a:t> print()</a:t>
            </a:r>
          </a:p>
          <a:p>
            <a:r>
              <a:rPr lang="en-US" sz="1800">
                <a:latin typeface="Courier New" pitchFamily="49" charset="0"/>
              </a:rPr>
              <a:t>{</a:t>
            </a:r>
          </a:p>
          <a:p>
            <a:r>
              <a:rPr lang="en-US" sz="1800">
                <a:latin typeface="Courier New" pitchFamily="49" charset="0"/>
              </a:rPr>
              <a:t>    </a:t>
            </a:r>
            <a:r>
              <a:rPr lang="en-US" sz="1800">
                <a:solidFill>
                  <a:schemeClr val="accent2"/>
                </a:solidFill>
                <a:latin typeface="Courier New" pitchFamily="49" charset="0"/>
              </a:rPr>
              <a:t>super</a:t>
            </a:r>
            <a:r>
              <a:rPr lang="en-US" sz="1800">
                <a:latin typeface="Courier New" pitchFamily="49" charset="0"/>
              </a:rPr>
              <a:t>.print();</a:t>
            </a:r>
          </a:p>
          <a:p>
            <a:r>
              <a:rPr lang="en-US" sz="1800">
                <a:latin typeface="Courier New" pitchFamily="49" charset="0"/>
              </a:rPr>
              <a:t>    </a:t>
            </a:r>
            <a:r>
              <a:rPr lang="en-US" sz="1800" smtClean="0">
                <a:latin typeface="Courier New" pitchFamily="49" charset="0"/>
              </a:rPr>
              <a:t>System.out.println("Height </a:t>
            </a:r>
            <a:r>
              <a:rPr lang="en-US" sz="1800">
                <a:latin typeface="Courier New" pitchFamily="49" charset="0"/>
              </a:rPr>
              <a:t>= " + height);</a:t>
            </a:r>
          </a:p>
          <a:p>
            <a:r>
              <a:rPr lang="en-US" sz="1800">
                <a:latin typeface="Courier New" pitchFamily="49" charset="0"/>
              </a:rPr>
              <a:t>}</a:t>
            </a:r>
          </a:p>
          <a:p>
            <a:r>
              <a:rPr lang="en-US" sz="1800">
                <a:solidFill>
                  <a:schemeClr val="accent2"/>
                </a:solidFill>
                <a:latin typeface="Courier New" pitchFamily="49" charset="0"/>
              </a:rPr>
              <a:t>public void</a:t>
            </a:r>
            <a:r>
              <a:rPr lang="en-US" sz="1800">
                <a:latin typeface="Courier New" pitchFamily="49" charset="0"/>
              </a:rPr>
              <a:t> setDimension(</a:t>
            </a:r>
            <a:r>
              <a:rPr lang="en-US" sz="1800">
                <a:solidFill>
                  <a:schemeClr val="accent2"/>
                </a:solidFill>
                <a:latin typeface="Courier New" pitchFamily="49" charset="0"/>
              </a:rPr>
              <a:t>double</a:t>
            </a:r>
            <a:r>
              <a:rPr lang="en-US" sz="1800">
                <a:latin typeface="Courier New" pitchFamily="49" charset="0"/>
              </a:rPr>
              <a:t> l, </a:t>
            </a:r>
            <a:r>
              <a:rPr lang="en-US" sz="1800">
                <a:solidFill>
                  <a:schemeClr val="accent2"/>
                </a:solidFill>
                <a:latin typeface="Courier New" pitchFamily="49" charset="0"/>
              </a:rPr>
              <a:t>double</a:t>
            </a:r>
            <a:r>
              <a:rPr lang="en-US" sz="1800">
                <a:latin typeface="Courier New" pitchFamily="49" charset="0"/>
              </a:rPr>
              <a:t> w, </a:t>
            </a:r>
            <a:r>
              <a:rPr lang="en-US" sz="1800">
                <a:solidFill>
                  <a:schemeClr val="accent2"/>
                </a:solidFill>
                <a:latin typeface="Courier New" pitchFamily="49" charset="0"/>
              </a:rPr>
              <a:t>double</a:t>
            </a:r>
            <a:r>
              <a:rPr lang="en-US" sz="1800">
                <a:latin typeface="Courier New" pitchFamily="49" charset="0"/>
              </a:rPr>
              <a:t> h)</a:t>
            </a:r>
          </a:p>
          <a:p>
            <a:r>
              <a:rPr lang="en-US" sz="1800">
                <a:latin typeface="Courier New" pitchFamily="49" charset="0"/>
              </a:rPr>
              <a:t>{</a:t>
            </a:r>
          </a:p>
          <a:p>
            <a:r>
              <a:rPr lang="en-US" sz="1800">
                <a:latin typeface="Courier New" pitchFamily="49" charset="0"/>
              </a:rPr>
              <a:t>    </a:t>
            </a:r>
            <a:r>
              <a:rPr lang="en-US" sz="1800">
                <a:solidFill>
                  <a:schemeClr val="accent2"/>
                </a:solidFill>
                <a:latin typeface="Courier New" pitchFamily="49" charset="0"/>
              </a:rPr>
              <a:t>super</a:t>
            </a:r>
            <a:r>
              <a:rPr lang="en-US" sz="1800">
                <a:latin typeface="Courier New" pitchFamily="49" charset="0"/>
              </a:rPr>
              <a:t>.setDimension(l, w);</a:t>
            </a:r>
          </a:p>
          <a:p>
            <a:r>
              <a:rPr lang="en-US" sz="1800">
                <a:latin typeface="Courier New" pitchFamily="49" charset="0"/>
              </a:rPr>
              <a:t>    </a:t>
            </a:r>
            <a:r>
              <a:rPr lang="en-US" sz="1800" smtClean="0">
                <a:solidFill>
                  <a:schemeClr val="accent2"/>
                </a:solidFill>
                <a:latin typeface="Courier New" pitchFamily="49" charset="0"/>
              </a:rPr>
              <a:t>height = h;</a:t>
            </a:r>
            <a:endParaRPr lang="en-US" sz="1800">
              <a:latin typeface="Courier New" pitchFamily="49" charset="0"/>
            </a:endParaRPr>
          </a:p>
          <a:p>
            <a:r>
              <a:rPr lang="en-US" sz="1800">
                <a:latin typeface="Courier New" pitchFamily="49" charset="0"/>
              </a:rPr>
              <a:t>}</a:t>
            </a:r>
          </a:p>
          <a:p>
            <a:r>
              <a:rPr lang="en-US" sz="1800">
                <a:solidFill>
                  <a:schemeClr val="accent2"/>
                </a:solidFill>
                <a:latin typeface="Courier New" pitchFamily="49" charset="0"/>
              </a:rPr>
              <a:t>public double</a:t>
            </a:r>
            <a:r>
              <a:rPr lang="en-US" sz="1800">
                <a:latin typeface="Courier New" pitchFamily="49" charset="0"/>
              </a:rPr>
              <a:t> area()</a:t>
            </a:r>
          </a:p>
          <a:p>
            <a:r>
              <a:rPr lang="en-US" sz="1800">
                <a:latin typeface="Courier New" pitchFamily="49" charset="0"/>
              </a:rPr>
              <a:t>{</a:t>
            </a:r>
          </a:p>
          <a:p>
            <a:r>
              <a:rPr lang="en-US" sz="1800">
                <a:latin typeface="Courier New" pitchFamily="49" charset="0"/>
              </a:rPr>
              <a:t>    </a:t>
            </a:r>
            <a:r>
              <a:rPr lang="en-US" sz="1800">
                <a:solidFill>
                  <a:schemeClr val="accent2"/>
                </a:solidFill>
                <a:latin typeface="Courier New" pitchFamily="49" charset="0"/>
              </a:rPr>
              <a:t>return</a:t>
            </a:r>
            <a:r>
              <a:rPr lang="en-US" sz="1800">
                <a:latin typeface="Courier New" pitchFamily="49" charset="0"/>
              </a:rPr>
              <a:t>  2 * (getLength() * getWidth()</a:t>
            </a:r>
          </a:p>
          <a:p>
            <a:r>
              <a:rPr lang="en-US" sz="1800">
                <a:latin typeface="Courier New" pitchFamily="49" charset="0"/>
              </a:rPr>
              <a:t>                 + getLength() * height </a:t>
            </a:r>
          </a:p>
          <a:p>
            <a:r>
              <a:rPr lang="en-US" sz="1800">
                <a:latin typeface="Courier New" pitchFamily="49" charset="0"/>
              </a:rPr>
              <a:t>                 + getWidth() * height);</a:t>
            </a:r>
          </a:p>
          <a:p>
            <a:r>
              <a:rPr lang="en-US" sz="1800">
                <a:latin typeface="Courier New" pitchFamily="49" charset="0"/>
              </a:rPr>
              <a:t>}</a:t>
            </a:r>
          </a:p>
        </p:txBody>
      </p:sp>
      <p:sp>
        <p:nvSpPr>
          <p:cNvPr id="24580" name="TextBox 3"/>
          <p:cNvSpPr txBox="1">
            <a:spLocks noChangeArrowheads="1"/>
          </p:cNvSpPr>
          <p:nvPr/>
        </p:nvSpPr>
        <p:spPr bwMode="auto">
          <a:xfrm>
            <a:off x="152400" y="6027738"/>
            <a:ext cx="8686800" cy="707886"/>
          </a:xfrm>
          <a:prstGeom prst="rect">
            <a:avLst/>
          </a:prstGeom>
          <a:noFill/>
          <a:ln w="9525">
            <a:noFill/>
            <a:miter lim="800000"/>
            <a:headEnd/>
            <a:tailEnd/>
          </a:ln>
        </p:spPr>
        <p:txBody>
          <a:bodyPr>
            <a:spAutoFit/>
          </a:bodyPr>
          <a:lstStyle/>
          <a:p>
            <a:r>
              <a:rPr lang="en-US" sz="2000" b="1"/>
              <a:t>We </a:t>
            </a:r>
            <a:r>
              <a:rPr lang="en-US" sz="2000" b="1" smtClean="0"/>
              <a:t>over</a:t>
            </a:r>
            <a:r>
              <a:rPr lang="en-US" sz="2000" b="1" u="sng" smtClean="0"/>
              <a:t>loaded</a:t>
            </a:r>
            <a:r>
              <a:rPr lang="en-US" sz="2000" b="1" smtClean="0"/>
              <a:t> the method </a:t>
            </a:r>
            <a:r>
              <a:rPr lang="en-US" sz="2000" b="1" smtClean="0">
                <a:latin typeface="Courier New" pitchFamily="49" charset="0"/>
                <a:cs typeface="Courier New" pitchFamily="49" charset="0"/>
              </a:rPr>
              <a:t>setDimention() </a:t>
            </a:r>
            <a:r>
              <a:rPr lang="en-US" sz="2000" b="1" smtClean="0"/>
              <a:t>over</a:t>
            </a:r>
            <a:r>
              <a:rPr lang="en-US" sz="2000" b="1" u="sng" smtClean="0"/>
              <a:t>rode</a:t>
            </a:r>
            <a:r>
              <a:rPr lang="en-US" sz="2000" b="1" smtClean="0"/>
              <a:t> </a:t>
            </a:r>
            <a:r>
              <a:rPr lang="en-US" sz="2000" b="1"/>
              <a:t>the methods </a:t>
            </a:r>
            <a:r>
              <a:rPr lang="en-US" sz="2000" b="1">
                <a:latin typeface="Courier New" pitchFamily="49" charset="0"/>
                <a:cs typeface="Courier New" pitchFamily="49" charset="0"/>
              </a:rPr>
              <a:t>print() </a:t>
            </a:r>
            <a:r>
              <a:rPr lang="en-US" sz="2000" b="1"/>
              <a:t>and </a:t>
            </a:r>
            <a:r>
              <a:rPr lang="en-US" sz="2000" b="1">
                <a:latin typeface="Courier New" pitchFamily="49" charset="0"/>
                <a:cs typeface="Courier New" pitchFamily="49" charset="0"/>
              </a:rPr>
              <a:t>area</a:t>
            </a:r>
            <a:r>
              <a:rPr lang="en-US" sz="2000" b="1" smtClean="0">
                <a:latin typeface="Courier New" pitchFamily="49" charset="0"/>
                <a:cs typeface="Courier New" pitchFamily="49" charset="0"/>
              </a:rPr>
              <a:t>().</a:t>
            </a:r>
            <a:endParaRPr lang="en-US" sz="2000" b="1">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762000" y="0"/>
            <a:ext cx="7772400" cy="762000"/>
          </a:xfrm>
        </p:spPr>
        <p:txBody>
          <a:bodyPr/>
          <a:lstStyle/>
          <a:p>
            <a:r>
              <a:rPr lang="en-US" sz="3600" smtClean="0"/>
              <a:t>Another Example:</a:t>
            </a:r>
          </a:p>
        </p:txBody>
      </p:sp>
      <p:sp>
        <p:nvSpPr>
          <p:cNvPr id="25603" name="TextBox 3"/>
          <p:cNvSpPr txBox="1">
            <a:spLocks noChangeArrowheads="1"/>
          </p:cNvSpPr>
          <p:nvPr/>
        </p:nvSpPr>
        <p:spPr bwMode="auto">
          <a:xfrm>
            <a:off x="152400" y="685800"/>
            <a:ext cx="8839200" cy="1938338"/>
          </a:xfrm>
          <a:prstGeom prst="rect">
            <a:avLst/>
          </a:prstGeom>
          <a:noFill/>
          <a:ln w="9525">
            <a:noFill/>
            <a:miter lim="800000"/>
            <a:headEnd/>
            <a:tailEnd/>
          </a:ln>
        </p:spPr>
        <p:txBody>
          <a:bodyPr>
            <a:spAutoFit/>
          </a:bodyPr>
          <a:lstStyle/>
          <a:p>
            <a:r>
              <a:rPr lang="en-US" sz="2000"/>
              <a:t>Consider a class used by a company called ‘Person’ which has fields for first and last name, street address, city, zip code.  Suppose that at some later point your company wants a class to keep track of your employees.  You would want to keep track of information such as first name, last name, address, pay rate, id number.  Rather than creating a new class with redundant information, proper OO programming says you should simply </a:t>
            </a:r>
            <a:r>
              <a:rPr lang="en-US" sz="2000" b="1"/>
              <a:t>extend the Person class</a:t>
            </a:r>
            <a:r>
              <a:rPr lang="en-US" sz="2000"/>
              <a:t>.</a:t>
            </a:r>
          </a:p>
        </p:txBody>
      </p:sp>
      <p:sp>
        <p:nvSpPr>
          <p:cNvPr id="25604" name="TextBox 4"/>
          <p:cNvSpPr txBox="1">
            <a:spLocks noChangeArrowheads="1"/>
          </p:cNvSpPr>
          <p:nvPr/>
        </p:nvSpPr>
        <p:spPr bwMode="auto">
          <a:xfrm>
            <a:off x="1143000" y="2667000"/>
            <a:ext cx="6400800" cy="4278313"/>
          </a:xfrm>
          <a:prstGeom prst="rect">
            <a:avLst/>
          </a:prstGeom>
          <a:noFill/>
          <a:ln w="9525">
            <a:noFill/>
            <a:miter lim="800000"/>
            <a:headEnd/>
            <a:tailEnd/>
          </a:ln>
        </p:spPr>
        <p:txBody>
          <a:bodyPr>
            <a:spAutoFit/>
          </a:bodyPr>
          <a:lstStyle/>
          <a:p>
            <a:r>
              <a:rPr lang="en-US" sz="1600">
                <a:latin typeface="Courier New" pitchFamily="49" charset="0"/>
                <a:cs typeface="Courier New" pitchFamily="49" charset="0"/>
              </a:rPr>
              <a:t>public class Person</a:t>
            </a:r>
          </a:p>
          <a:p>
            <a:r>
              <a:rPr lang="en-US" sz="1600">
                <a:latin typeface="Courier New" pitchFamily="49" charset="0"/>
                <a:cs typeface="Courier New" pitchFamily="49" charset="0"/>
              </a:rPr>
              <a:t>{</a:t>
            </a:r>
          </a:p>
          <a:p>
            <a:r>
              <a:rPr lang="en-US" sz="1600">
                <a:latin typeface="Courier New" pitchFamily="49" charset="0"/>
                <a:cs typeface="Courier New" pitchFamily="49" charset="0"/>
              </a:rPr>
              <a:t>  private String firstName;</a:t>
            </a:r>
          </a:p>
          <a:p>
            <a:r>
              <a:rPr lang="en-US" sz="1600">
                <a:latin typeface="Courier New" pitchFamily="49" charset="0"/>
                <a:cs typeface="Courier New" pitchFamily="49" charset="0"/>
              </a:rPr>
              <a:t>  private String lastName;</a:t>
            </a:r>
          </a:p>
          <a:p>
            <a:r>
              <a:rPr lang="en-US" sz="1600">
                <a:latin typeface="Courier New" pitchFamily="49" charset="0"/>
                <a:cs typeface="Courier New" pitchFamily="49" charset="0"/>
              </a:rPr>
              <a:t>  private String city;</a:t>
            </a:r>
          </a:p>
          <a:p>
            <a:r>
              <a:rPr lang="en-US" sz="1600">
                <a:latin typeface="Courier New" pitchFamily="49" charset="0"/>
                <a:cs typeface="Courier New" pitchFamily="49" charset="0"/>
              </a:rPr>
              <a:t>  //other fields, constructors, methods, etc</a:t>
            </a:r>
          </a:p>
          <a:p>
            <a:r>
              <a:rPr lang="en-US" sz="1600">
                <a:latin typeface="Courier New" pitchFamily="49" charset="0"/>
                <a:cs typeface="Courier New" pitchFamily="49" charset="0"/>
              </a:rPr>
              <a:t>  ...</a:t>
            </a:r>
          </a:p>
          <a:p>
            <a:r>
              <a:rPr lang="en-US" sz="1600">
                <a:latin typeface="Courier New" pitchFamily="49" charset="0"/>
                <a:cs typeface="Courier New" pitchFamily="49" charset="0"/>
              </a:rPr>
              <a:t>}</a:t>
            </a:r>
          </a:p>
          <a:p>
            <a:endParaRPr lang="en-US" sz="1600">
              <a:latin typeface="Courier New" pitchFamily="49" charset="0"/>
              <a:cs typeface="Courier New" pitchFamily="49" charset="0"/>
            </a:endParaRPr>
          </a:p>
          <a:p>
            <a:r>
              <a:rPr lang="en-US" sz="1600">
                <a:latin typeface="Courier New" pitchFamily="49" charset="0"/>
                <a:cs typeface="Courier New" pitchFamily="49" charset="0"/>
              </a:rPr>
              <a:t>public class Employee </a:t>
            </a:r>
            <a:r>
              <a:rPr lang="en-US" sz="1600" b="1">
                <a:latin typeface="Courier New" pitchFamily="49" charset="0"/>
                <a:cs typeface="Courier New" pitchFamily="49" charset="0"/>
              </a:rPr>
              <a:t>extends Person</a:t>
            </a:r>
          </a:p>
          <a:p>
            <a:r>
              <a:rPr lang="en-US" sz="1600">
                <a:latin typeface="Courier New" pitchFamily="49" charset="0"/>
                <a:cs typeface="Courier New" pitchFamily="49" charset="0"/>
              </a:rPr>
              <a:t>{</a:t>
            </a:r>
          </a:p>
          <a:p>
            <a:r>
              <a:rPr lang="en-US" sz="1600">
                <a:latin typeface="Courier New" pitchFamily="49" charset="0"/>
                <a:cs typeface="Courier New" pitchFamily="49" charset="0"/>
              </a:rPr>
              <a:t>  private double payRate;</a:t>
            </a:r>
          </a:p>
          <a:p>
            <a:r>
              <a:rPr lang="en-US" sz="1600">
                <a:latin typeface="Courier New" pitchFamily="49" charset="0"/>
                <a:cs typeface="Courier New" pitchFamily="49" charset="0"/>
              </a:rPr>
              <a:t>  private String idNumber;</a:t>
            </a:r>
          </a:p>
          <a:p>
            <a:r>
              <a:rPr lang="en-US" sz="1600">
                <a:latin typeface="Courier New" pitchFamily="49" charset="0"/>
                <a:cs typeface="Courier New" pitchFamily="49" charset="0"/>
              </a:rPr>
              <a:t>  //other fields, methods, etc</a:t>
            </a:r>
          </a:p>
          <a:p>
            <a:r>
              <a:rPr lang="en-US" sz="1600">
                <a:latin typeface="Courier New" pitchFamily="49" charset="0"/>
                <a:cs typeface="Courier New" pitchFamily="49" charset="0"/>
              </a:rPr>
              <a:t>}</a:t>
            </a:r>
          </a:p>
          <a:p>
            <a:endParaRPr lang="en-US" sz="1600">
              <a:latin typeface="Courier New" pitchFamily="49" charset="0"/>
              <a:cs typeface="Courier New" pitchFamily="49" charset="0"/>
            </a:endParaRPr>
          </a:p>
          <a:p>
            <a:endParaRPr lang="en-US" sz="160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304800"/>
            <a:ext cx="7772400" cy="533400"/>
          </a:xfrm>
        </p:spPr>
        <p:txBody>
          <a:bodyPr/>
          <a:lstStyle/>
          <a:p>
            <a:pPr eaLnBrk="1" hangingPunct="1"/>
            <a:r>
              <a:rPr lang="en-US" sz="3600" smtClean="0"/>
              <a:t>Inheritance Rules (</a:t>
            </a:r>
            <a:r>
              <a:rPr lang="en-US" sz="3200" i="1" smtClean="0"/>
              <a:t>important</a:t>
            </a:r>
            <a:r>
              <a:rPr lang="en-US" sz="3600" smtClean="0"/>
              <a:t>)</a:t>
            </a:r>
            <a:endParaRPr lang="en-US" sz="3200" smtClean="0"/>
          </a:p>
        </p:txBody>
      </p:sp>
      <p:sp>
        <p:nvSpPr>
          <p:cNvPr id="26627" name="Rectangle 3"/>
          <p:cNvSpPr>
            <a:spLocks noGrp="1" noChangeArrowheads="1"/>
          </p:cNvSpPr>
          <p:nvPr>
            <p:ph type="body" idx="1"/>
          </p:nvPr>
        </p:nvSpPr>
        <p:spPr>
          <a:xfrm>
            <a:off x="228600" y="1143000"/>
            <a:ext cx="8763000" cy="3733800"/>
          </a:xfrm>
        </p:spPr>
        <p:txBody>
          <a:bodyPr/>
          <a:lstStyle/>
          <a:p>
            <a:pPr marL="609600" indent="-609600" eaLnBrk="1" hangingPunct="1">
              <a:buFont typeface="Times" charset="0"/>
              <a:buAutoNum type="arabicPeriod"/>
            </a:pPr>
            <a:r>
              <a:rPr lang="en-US" sz="2800" smtClean="0"/>
              <a:t>* The </a:t>
            </a:r>
            <a:r>
              <a:rPr lang="en-US" sz="2800" smtClean="0">
                <a:solidFill>
                  <a:schemeClr val="accent2"/>
                </a:solidFill>
                <a:latin typeface="Courier New" pitchFamily="49" charset="0"/>
              </a:rPr>
              <a:t>private</a:t>
            </a:r>
            <a:r>
              <a:rPr lang="en-US" sz="2800" smtClean="0"/>
              <a:t> members of the superclass are </a:t>
            </a:r>
            <a:r>
              <a:rPr lang="en-US" sz="2800" i="1" smtClean="0"/>
              <a:t>private</a:t>
            </a:r>
            <a:r>
              <a:rPr lang="en-US" sz="2800" smtClean="0"/>
              <a:t> to the superclass (i.e. </a:t>
            </a:r>
            <a:r>
              <a:rPr lang="en-US" sz="2800" i="1" smtClean="0"/>
              <a:t>even the subclass can not access them directly</a:t>
            </a:r>
            <a:r>
              <a:rPr lang="en-US" sz="2800" smtClean="0"/>
              <a:t>)</a:t>
            </a:r>
          </a:p>
          <a:p>
            <a:pPr marL="609600" indent="-609600" eaLnBrk="1" hangingPunct="1">
              <a:buFont typeface="Times" charset="0"/>
              <a:buAutoNum type="arabicPeriod"/>
            </a:pPr>
            <a:endParaRPr lang="en-US" sz="2800" smtClean="0"/>
          </a:p>
          <a:p>
            <a:pPr marL="609600" indent="-609600" eaLnBrk="1" hangingPunct="1">
              <a:buFont typeface="Times" charset="0"/>
              <a:buAutoNum type="arabicPeriod"/>
            </a:pPr>
            <a:r>
              <a:rPr lang="en-US" sz="2800" smtClean="0"/>
              <a:t>The subclass can still directly access the </a:t>
            </a:r>
            <a:r>
              <a:rPr lang="en-US" sz="2800" smtClean="0">
                <a:solidFill>
                  <a:schemeClr val="accent2"/>
                </a:solidFill>
                <a:latin typeface="Courier New" pitchFamily="49" charset="0"/>
              </a:rPr>
              <a:t>public</a:t>
            </a:r>
            <a:r>
              <a:rPr lang="en-US" sz="2800" smtClean="0"/>
              <a:t> members of the superclass</a:t>
            </a:r>
          </a:p>
          <a:p>
            <a:pPr marL="609600" indent="-609600" eaLnBrk="1" hangingPunct="1">
              <a:buFont typeface="Times" charset="0"/>
              <a:buAutoNum type="arabicPeriod"/>
            </a:pPr>
            <a:endParaRPr lang="en-US" sz="2800" smtClean="0"/>
          </a:p>
          <a:p>
            <a:pPr marL="609600" indent="-609600" eaLnBrk="1" hangingPunct="1">
              <a:buFont typeface="Times" charset="0"/>
              <a:buAutoNum type="arabicPeriod"/>
            </a:pPr>
            <a:r>
              <a:rPr lang="en-US" sz="2800" smtClean="0"/>
              <a:t>The subclass can include </a:t>
            </a:r>
            <a:r>
              <a:rPr lang="en-US" sz="2800" u="sng" smtClean="0"/>
              <a:t>additional</a:t>
            </a:r>
            <a:r>
              <a:rPr lang="en-US" sz="2800" smtClean="0"/>
              <a:t> fields and methods </a:t>
            </a:r>
          </a:p>
          <a:p>
            <a:pPr marL="1009650" lvl="1" indent="-609600" eaLnBrk="1" hangingPunct="1"/>
            <a:r>
              <a:rPr lang="en-US" sz="2000" smtClean="0"/>
              <a:t>In fact, it typically has additional fields and/or methods.  This is basically the whole point of extending a class.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62000" y="0"/>
            <a:ext cx="7772400" cy="609600"/>
          </a:xfrm>
        </p:spPr>
        <p:txBody>
          <a:bodyPr/>
          <a:lstStyle/>
          <a:p>
            <a:pPr eaLnBrk="1" hangingPunct="1"/>
            <a:r>
              <a:rPr lang="en-US" sz="2800" smtClean="0"/>
              <a:t>Inheritance Rules (continued)</a:t>
            </a:r>
          </a:p>
        </p:txBody>
      </p:sp>
      <p:sp>
        <p:nvSpPr>
          <p:cNvPr id="27651" name="Rectangle 3"/>
          <p:cNvSpPr>
            <a:spLocks noGrp="1" noChangeArrowheads="1"/>
          </p:cNvSpPr>
          <p:nvPr>
            <p:ph type="body" idx="1"/>
          </p:nvPr>
        </p:nvSpPr>
        <p:spPr>
          <a:xfrm>
            <a:off x="152400" y="609600"/>
            <a:ext cx="8839200" cy="5105400"/>
          </a:xfrm>
        </p:spPr>
        <p:txBody>
          <a:bodyPr/>
          <a:lstStyle/>
          <a:p>
            <a:pPr eaLnBrk="1" hangingPunct="1">
              <a:lnSpc>
                <a:spcPct val="90000"/>
              </a:lnSpc>
              <a:buFontTx/>
              <a:buNone/>
            </a:pPr>
            <a:r>
              <a:rPr lang="en-US" sz="2400" smtClean="0"/>
              <a:t>4.  * The subclass can </a:t>
            </a:r>
            <a:r>
              <a:rPr lang="en-US" sz="2400" b="1" smtClean="0"/>
              <a:t>override</a:t>
            </a:r>
            <a:r>
              <a:rPr lang="en-US" sz="2400" smtClean="0"/>
              <a:t>, that is, redefine any </a:t>
            </a:r>
            <a:r>
              <a:rPr lang="en-US" sz="2400" smtClean="0">
                <a:solidFill>
                  <a:schemeClr val="accent2"/>
                </a:solidFill>
                <a:latin typeface="Courier New" pitchFamily="49" charset="0"/>
              </a:rPr>
              <a:t>public</a:t>
            </a:r>
            <a:r>
              <a:rPr lang="en-US" sz="2400" smtClean="0"/>
              <a:t> methods of any superclass</a:t>
            </a:r>
            <a:endParaRPr lang="en-US" sz="2000" smtClean="0"/>
          </a:p>
          <a:p>
            <a:pPr lvl="1" eaLnBrk="1" hangingPunct="1">
              <a:lnSpc>
                <a:spcPct val="90000"/>
              </a:lnSpc>
            </a:pPr>
            <a:r>
              <a:rPr lang="en-US" sz="2000" b="1" smtClean="0"/>
              <a:t>Ie: You can write a method with the exact same identifier, and number/types of parameters</a:t>
            </a:r>
          </a:p>
          <a:p>
            <a:pPr lvl="1" eaLnBrk="1" hangingPunct="1">
              <a:lnSpc>
                <a:spcPct val="90000"/>
              </a:lnSpc>
            </a:pPr>
            <a:r>
              <a:rPr lang="en-US" sz="2000" smtClean="0"/>
              <a:t>However, this redefinition applies only to the objects of the subclass, not to the objects of the superclass</a:t>
            </a:r>
          </a:p>
          <a:p>
            <a:pPr lvl="1" eaLnBrk="1" hangingPunct="1">
              <a:lnSpc>
                <a:spcPct val="90000"/>
              </a:lnSpc>
            </a:pPr>
            <a:r>
              <a:rPr lang="en-US" sz="2000" smtClean="0"/>
              <a:t>In other words, which version of the method gets invoked, depends on whether the calling object is of the subclass type or one of the superclasses</a:t>
            </a:r>
          </a:p>
          <a:p>
            <a:pPr lvl="1" eaLnBrk="1" hangingPunct="1">
              <a:lnSpc>
                <a:spcPct val="90000"/>
              </a:lnSpc>
            </a:pPr>
            <a:r>
              <a:rPr lang="en-US" sz="1800" i="1" smtClean="0"/>
              <a:t>Do not confuse over</a:t>
            </a:r>
            <a:r>
              <a:rPr lang="en-US" sz="1800" i="1" u="sng" smtClean="0"/>
              <a:t>ride</a:t>
            </a:r>
            <a:r>
              <a:rPr lang="en-US" sz="1800" i="1" smtClean="0"/>
              <a:t> with over</a:t>
            </a:r>
            <a:r>
              <a:rPr lang="en-US" sz="1800" i="1" u="sng" smtClean="0"/>
              <a:t>load</a:t>
            </a:r>
            <a:r>
              <a:rPr lang="en-US" sz="1800" i="1" smtClean="0"/>
              <a:t>!</a:t>
            </a:r>
          </a:p>
          <a:p>
            <a:pPr lvl="1" eaLnBrk="1" hangingPunct="1">
              <a:lnSpc>
                <a:spcPct val="90000"/>
              </a:lnSpc>
              <a:buFontTx/>
              <a:buNone/>
            </a:pPr>
            <a:endParaRPr lang="en-US" sz="1800" smtClean="0"/>
          </a:p>
          <a:p>
            <a:pPr eaLnBrk="1" hangingPunct="1">
              <a:lnSpc>
                <a:spcPct val="90000"/>
              </a:lnSpc>
              <a:buFontTx/>
              <a:buNone/>
            </a:pPr>
            <a:r>
              <a:rPr lang="en-US" sz="2400" smtClean="0"/>
              <a:t>5.  All data members of the superclass are also data members of the subclass (even if private)</a:t>
            </a:r>
            <a:endParaRPr lang="en-US" sz="2000" smtClean="0"/>
          </a:p>
          <a:p>
            <a:pPr lvl="1" eaLnBrk="1" hangingPunct="1">
              <a:lnSpc>
                <a:spcPct val="90000"/>
              </a:lnSpc>
            </a:pPr>
            <a:r>
              <a:rPr lang="en-US" sz="2000" smtClean="0"/>
              <a:t>Similarly, all methods of the superclass (unless overridden) are also available as methods of the subclass</a:t>
            </a:r>
          </a:p>
          <a:p>
            <a:pPr lvl="1" eaLnBrk="1" hangingPunct="1">
              <a:lnSpc>
                <a:spcPct val="90000"/>
              </a:lnSpc>
            </a:pPr>
            <a:r>
              <a:rPr lang="en-US" sz="2000" smtClean="0"/>
              <a:t>Don’t forget the visibility rule (see rule #1 previously) when accessing a member of a superclass from inside a subclass</a:t>
            </a:r>
            <a:endParaRPr lang="en-US" sz="18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81000" y="228600"/>
            <a:ext cx="8534400" cy="533400"/>
          </a:xfrm>
        </p:spPr>
        <p:txBody>
          <a:bodyPr/>
          <a:lstStyle/>
          <a:p>
            <a:pPr eaLnBrk="1" hangingPunct="1"/>
            <a:r>
              <a:rPr lang="en-US" sz="3600" smtClean="0"/>
              <a:t>UML Class Diagram: </a:t>
            </a:r>
            <a:r>
              <a:rPr lang="en-US" sz="3600" smtClean="0">
                <a:solidFill>
                  <a:schemeClr val="accent2"/>
                </a:solidFill>
                <a:latin typeface="Courier New" pitchFamily="49" charset="0"/>
              </a:rPr>
              <a:t>class</a:t>
            </a:r>
            <a:r>
              <a:rPr lang="en-US" sz="3600" smtClean="0">
                <a:latin typeface="Courier New" pitchFamily="49" charset="0"/>
              </a:rPr>
              <a:t> Rectangle</a:t>
            </a:r>
            <a:endParaRPr lang="en-US" sz="2800" smtClean="0">
              <a:latin typeface="Courier New" pitchFamily="49" charset="0"/>
            </a:endParaRPr>
          </a:p>
        </p:txBody>
      </p:sp>
      <p:pic>
        <p:nvPicPr>
          <p:cNvPr id="28675" name="Picture 9"/>
          <p:cNvPicPr>
            <a:picLocks noChangeAspect="1" noChangeArrowheads="1"/>
          </p:cNvPicPr>
          <p:nvPr/>
        </p:nvPicPr>
        <p:blipFill>
          <a:blip r:embed="rId2" cstate="print"/>
          <a:srcRect/>
          <a:stretch>
            <a:fillRect/>
          </a:stretch>
        </p:blipFill>
        <p:spPr bwMode="auto">
          <a:xfrm>
            <a:off x="0" y="762000"/>
            <a:ext cx="9144000" cy="5183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533400"/>
            <a:ext cx="7772400" cy="609600"/>
          </a:xfrm>
        </p:spPr>
        <p:txBody>
          <a:bodyPr/>
          <a:lstStyle/>
          <a:p>
            <a:pPr eaLnBrk="1" hangingPunct="1"/>
            <a:r>
              <a:rPr lang="en-US" smtClean="0"/>
              <a:t>UML Class Diagram: </a:t>
            </a:r>
            <a:r>
              <a:rPr lang="en-US" smtClean="0">
                <a:solidFill>
                  <a:schemeClr val="accent2"/>
                </a:solidFill>
                <a:latin typeface="Courier New" pitchFamily="49" charset="0"/>
              </a:rPr>
              <a:t>class</a:t>
            </a:r>
            <a:r>
              <a:rPr lang="en-US" smtClean="0">
                <a:latin typeface="Courier New" pitchFamily="49" charset="0"/>
              </a:rPr>
              <a:t> Box</a:t>
            </a:r>
            <a:endParaRPr lang="en-US" sz="4000" smtClean="0">
              <a:latin typeface="Courier New" pitchFamily="49" charset="0"/>
            </a:endParaRPr>
          </a:p>
        </p:txBody>
      </p:sp>
      <p:pic>
        <p:nvPicPr>
          <p:cNvPr id="29699" name="Picture 9"/>
          <p:cNvPicPr>
            <a:picLocks noChangeAspect="1" noChangeArrowheads="1"/>
          </p:cNvPicPr>
          <p:nvPr/>
        </p:nvPicPr>
        <p:blipFill>
          <a:blip r:embed="rId2" cstate="print"/>
          <a:srcRect/>
          <a:stretch>
            <a:fillRect/>
          </a:stretch>
        </p:blipFill>
        <p:spPr bwMode="auto">
          <a:xfrm>
            <a:off x="0" y="1447800"/>
            <a:ext cx="9144000" cy="4654550"/>
          </a:xfrm>
          <a:prstGeom prst="rect">
            <a:avLst/>
          </a:prstGeom>
          <a:noFill/>
          <a:ln w="9525">
            <a:noFill/>
            <a:miter lim="800000"/>
            <a:headEnd/>
            <a:tailEnd/>
          </a:ln>
        </p:spPr>
      </p:pic>
      <p:sp>
        <p:nvSpPr>
          <p:cNvPr id="29700" name="TextBox 3"/>
          <p:cNvSpPr txBox="1">
            <a:spLocks noChangeArrowheads="1"/>
          </p:cNvSpPr>
          <p:nvPr/>
        </p:nvSpPr>
        <p:spPr bwMode="auto">
          <a:xfrm>
            <a:off x="304800" y="6248400"/>
            <a:ext cx="7197725" cy="338138"/>
          </a:xfrm>
          <a:prstGeom prst="rect">
            <a:avLst/>
          </a:prstGeom>
          <a:noFill/>
          <a:ln w="9525">
            <a:noFill/>
            <a:miter lim="800000"/>
            <a:headEnd/>
            <a:tailEnd/>
          </a:ln>
        </p:spPr>
        <p:txBody>
          <a:bodyPr wrap="none">
            <a:spAutoFit/>
          </a:bodyPr>
          <a:lstStyle/>
          <a:p>
            <a:r>
              <a:rPr lang="en-US" sz="1600">
                <a:solidFill>
                  <a:srgbClr val="FF0000"/>
                </a:solidFill>
              </a:rPr>
              <a:t>* Note that the methods print() and area() have been over</a:t>
            </a:r>
            <a:r>
              <a:rPr lang="en-US" sz="1600" u="sng">
                <a:solidFill>
                  <a:srgbClr val="FF0000"/>
                </a:solidFill>
              </a:rPr>
              <a:t>ridden</a:t>
            </a:r>
            <a:r>
              <a:rPr lang="en-US" sz="1600">
                <a:solidFill>
                  <a:srgbClr val="FF0000"/>
                </a:solidFill>
              </a:rPr>
              <a:t> from the superclass.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762000" y="0"/>
            <a:ext cx="7772400" cy="762000"/>
          </a:xfrm>
        </p:spPr>
        <p:txBody>
          <a:bodyPr/>
          <a:lstStyle/>
          <a:p>
            <a:r>
              <a:rPr lang="en-US" smtClean="0"/>
              <a:t>Overriding Methods (important)</a:t>
            </a:r>
          </a:p>
        </p:txBody>
      </p:sp>
      <p:sp>
        <p:nvSpPr>
          <p:cNvPr id="31747" name="TextBox 3"/>
          <p:cNvSpPr txBox="1">
            <a:spLocks noChangeArrowheads="1"/>
          </p:cNvSpPr>
          <p:nvPr/>
        </p:nvSpPr>
        <p:spPr bwMode="auto">
          <a:xfrm>
            <a:off x="228600" y="1219200"/>
            <a:ext cx="8686800" cy="4708525"/>
          </a:xfrm>
          <a:prstGeom prst="rect">
            <a:avLst/>
          </a:prstGeom>
          <a:noFill/>
          <a:ln w="9525">
            <a:noFill/>
            <a:miter lim="800000"/>
            <a:headEnd/>
            <a:tailEnd/>
          </a:ln>
        </p:spPr>
        <p:txBody>
          <a:bodyPr>
            <a:spAutoFit/>
          </a:bodyPr>
          <a:lstStyle/>
          <a:p>
            <a:r>
              <a:rPr lang="en-US" sz="2000"/>
              <a:t>Recall the concept of overl</a:t>
            </a:r>
            <a:r>
              <a:rPr lang="en-US" sz="2000" u="sng"/>
              <a:t>oading</a:t>
            </a:r>
            <a:r>
              <a:rPr lang="en-US" sz="2000"/>
              <a:t>:  This is when we have 2 or more methods with the same </a:t>
            </a:r>
            <a:r>
              <a:rPr lang="en-US" sz="2000" i="1"/>
              <a:t>identifier</a:t>
            </a:r>
            <a:r>
              <a:rPr lang="en-US" sz="2000"/>
              <a:t> but with different number/types of parameters.  </a:t>
            </a:r>
          </a:p>
          <a:p>
            <a:r>
              <a:rPr lang="en-US" sz="2000"/>
              <a:t>Over</a:t>
            </a:r>
            <a:r>
              <a:rPr lang="en-US" sz="2000" u="sng"/>
              <a:t>riding</a:t>
            </a:r>
            <a:r>
              <a:rPr lang="en-US" sz="2000"/>
              <a:t> is </a:t>
            </a:r>
            <a:r>
              <a:rPr lang="en-US" sz="2000" i="1"/>
              <a:t>not</a:t>
            </a:r>
            <a:r>
              <a:rPr lang="en-US" sz="2000"/>
              <a:t> the same thing…</a:t>
            </a:r>
          </a:p>
          <a:p>
            <a:endParaRPr lang="en-US" sz="2000"/>
          </a:p>
          <a:p>
            <a:r>
              <a:rPr lang="en-US" sz="2000"/>
              <a:t>Again, we know that it is not possible to have two methods in a class, both with the exact same signature.  However, it is possible for a method of a subclass to have the identical signature as a method of the parent class.  Why does this work?  </a:t>
            </a:r>
          </a:p>
          <a:p>
            <a:endParaRPr lang="en-US" sz="2000"/>
          </a:p>
          <a:p>
            <a:r>
              <a:rPr lang="en-US" sz="2000"/>
              <a:t>Suppose you have a method called doStuff() in a parent class.  If your object invokes that method, Java will first look for the method in the current class. If Java does not find it, it will look for that method in the immediate superclass, then the parent class, the grandparent class, all the way up to the class Object.  If at any point it finds the method with the proper signature, that method will be invoked.  If Java never finds the method, it will return an error.</a:t>
            </a:r>
          </a:p>
          <a:p>
            <a:endParaRPr lang="en-US" sz="20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762000" y="0"/>
            <a:ext cx="7772400" cy="762000"/>
          </a:xfrm>
        </p:spPr>
        <p:txBody>
          <a:bodyPr/>
          <a:lstStyle/>
          <a:p>
            <a:r>
              <a:rPr lang="en-US" sz="3200" smtClean="0"/>
              <a:t>Overriding Methods contd.</a:t>
            </a:r>
          </a:p>
        </p:txBody>
      </p:sp>
      <p:sp>
        <p:nvSpPr>
          <p:cNvPr id="32771" name="TextBox 3"/>
          <p:cNvSpPr txBox="1">
            <a:spLocks noChangeArrowheads="1"/>
          </p:cNvSpPr>
          <p:nvPr/>
        </p:nvSpPr>
        <p:spPr bwMode="auto">
          <a:xfrm>
            <a:off x="228600" y="685800"/>
            <a:ext cx="8915400" cy="708025"/>
          </a:xfrm>
          <a:prstGeom prst="rect">
            <a:avLst/>
          </a:prstGeom>
          <a:noFill/>
          <a:ln w="9525">
            <a:noFill/>
            <a:miter lim="800000"/>
            <a:headEnd/>
            <a:tailEnd/>
          </a:ln>
        </p:spPr>
        <p:txBody>
          <a:bodyPr>
            <a:spAutoFit/>
          </a:bodyPr>
          <a:lstStyle/>
          <a:p>
            <a:r>
              <a:rPr lang="en-US" sz="2000"/>
              <a:t>Consider the code below (files are on the class web page):</a:t>
            </a:r>
          </a:p>
          <a:p>
            <a:endParaRPr lang="en-US" sz="2000"/>
          </a:p>
        </p:txBody>
      </p:sp>
      <p:sp>
        <p:nvSpPr>
          <p:cNvPr id="32772" name="TextBox 4"/>
          <p:cNvSpPr txBox="1">
            <a:spLocks noChangeArrowheads="1"/>
          </p:cNvSpPr>
          <p:nvPr/>
        </p:nvSpPr>
        <p:spPr bwMode="auto">
          <a:xfrm>
            <a:off x="0" y="1143000"/>
            <a:ext cx="9144000" cy="646113"/>
          </a:xfrm>
          <a:prstGeom prst="rect">
            <a:avLst/>
          </a:prstGeom>
          <a:noFill/>
          <a:ln w="9525">
            <a:noFill/>
            <a:miter lim="800000"/>
            <a:headEnd/>
            <a:tailEnd/>
          </a:ln>
        </p:spPr>
        <p:txBody>
          <a:bodyPr>
            <a:spAutoFit/>
          </a:bodyPr>
          <a:lstStyle/>
          <a:p>
            <a:pPr lvl="1"/>
            <a:r>
              <a:rPr lang="en-US" sz="1800">
                <a:latin typeface="Courier New" pitchFamily="49" charset="0"/>
                <a:cs typeface="Courier New" pitchFamily="49" charset="0"/>
              </a:rPr>
              <a:t>Employee e = new Employee();</a:t>
            </a:r>
          </a:p>
          <a:p>
            <a:pPr lvl="1"/>
            <a:r>
              <a:rPr lang="en-US" sz="1800">
                <a:latin typeface="Courier New" pitchFamily="49" charset="0"/>
                <a:cs typeface="Courier New" pitchFamily="49" charset="0"/>
              </a:rPr>
              <a:t>e.anotherUselessMethod();</a:t>
            </a:r>
          </a:p>
        </p:txBody>
      </p:sp>
      <p:sp>
        <p:nvSpPr>
          <p:cNvPr id="32773" name="TextBox 5"/>
          <p:cNvSpPr txBox="1">
            <a:spLocks noChangeArrowheads="1"/>
          </p:cNvSpPr>
          <p:nvPr/>
        </p:nvSpPr>
        <p:spPr bwMode="auto">
          <a:xfrm>
            <a:off x="228600" y="1981200"/>
            <a:ext cx="8686800" cy="1323975"/>
          </a:xfrm>
          <a:prstGeom prst="rect">
            <a:avLst/>
          </a:prstGeom>
          <a:noFill/>
          <a:ln w="9525">
            <a:noFill/>
            <a:miter lim="800000"/>
            <a:headEnd/>
            <a:tailEnd/>
          </a:ln>
        </p:spPr>
        <p:txBody>
          <a:bodyPr>
            <a:spAutoFit/>
          </a:bodyPr>
          <a:lstStyle/>
          <a:p>
            <a:r>
              <a:rPr lang="en-US" sz="2000"/>
              <a:t>Java will first look for</a:t>
            </a:r>
            <a:r>
              <a:rPr lang="en-US" sz="2000">
                <a:latin typeface="Courier New" pitchFamily="49" charset="0"/>
                <a:cs typeface="Courier New" pitchFamily="49" charset="0"/>
              </a:rPr>
              <a:t> anotherUselessMethod()</a:t>
            </a:r>
            <a:r>
              <a:rPr lang="en-US" sz="2000"/>
              <a:t> in the </a:t>
            </a:r>
            <a:r>
              <a:rPr lang="en-US" sz="2000">
                <a:latin typeface="Courier New" pitchFamily="49" charset="0"/>
                <a:cs typeface="Courier New" pitchFamily="49" charset="0"/>
              </a:rPr>
              <a:t>Employee</a:t>
            </a:r>
            <a:r>
              <a:rPr lang="en-US" sz="2000"/>
              <a:t> class. It will not find the method there, so it will then look in the superclass. There it </a:t>
            </a:r>
            <a:r>
              <a:rPr lang="en-US" sz="2000" i="1"/>
              <a:t>does</a:t>
            </a:r>
            <a:r>
              <a:rPr lang="en-US" sz="2000"/>
              <a:t> find the method, so that method is invoked.  </a:t>
            </a:r>
          </a:p>
          <a:p>
            <a:endParaRPr lang="en-US" sz="2000"/>
          </a:p>
        </p:txBody>
      </p:sp>
      <p:sp>
        <p:nvSpPr>
          <p:cNvPr id="32774" name="TextBox 6"/>
          <p:cNvSpPr txBox="1">
            <a:spLocks noChangeArrowheads="1"/>
          </p:cNvSpPr>
          <p:nvPr/>
        </p:nvSpPr>
        <p:spPr bwMode="auto">
          <a:xfrm>
            <a:off x="228600" y="3657600"/>
            <a:ext cx="8915400" cy="400050"/>
          </a:xfrm>
          <a:prstGeom prst="rect">
            <a:avLst/>
          </a:prstGeom>
          <a:noFill/>
          <a:ln w="9525">
            <a:noFill/>
            <a:miter lim="800000"/>
            <a:headEnd/>
            <a:tailEnd/>
          </a:ln>
        </p:spPr>
        <p:txBody>
          <a:bodyPr>
            <a:spAutoFit/>
          </a:bodyPr>
          <a:lstStyle/>
          <a:p>
            <a:r>
              <a:rPr lang="en-US" sz="2000"/>
              <a:t>Now consider:</a:t>
            </a:r>
          </a:p>
        </p:txBody>
      </p:sp>
      <p:sp>
        <p:nvSpPr>
          <p:cNvPr id="32775" name="TextBox 7"/>
          <p:cNvSpPr txBox="1">
            <a:spLocks noChangeArrowheads="1"/>
          </p:cNvSpPr>
          <p:nvPr/>
        </p:nvSpPr>
        <p:spPr bwMode="auto">
          <a:xfrm>
            <a:off x="0" y="4038600"/>
            <a:ext cx="9144000" cy="369888"/>
          </a:xfrm>
          <a:prstGeom prst="rect">
            <a:avLst/>
          </a:prstGeom>
          <a:noFill/>
          <a:ln w="9525">
            <a:noFill/>
            <a:miter lim="800000"/>
            <a:headEnd/>
            <a:tailEnd/>
          </a:ln>
        </p:spPr>
        <p:txBody>
          <a:bodyPr>
            <a:spAutoFit/>
          </a:bodyPr>
          <a:lstStyle/>
          <a:p>
            <a:pPr lvl="1"/>
            <a:r>
              <a:rPr lang="en-US" sz="1800">
                <a:latin typeface="Courier New" pitchFamily="49" charset="0"/>
                <a:cs typeface="Courier New" pitchFamily="49" charset="0"/>
              </a:rPr>
              <a:t>e.uselessMethod();</a:t>
            </a:r>
          </a:p>
        </p:txBody>
      </p:sp>
      <p:sp>
        <p:nvSpPr>
          <p:cNvPr id="32776" name="TextBox 8"/>
          <p:cNvSpPr txBox="1">
            <a:spLocks noChangeArrowheads="1"/>
          </p:cNvSpPr>
          <p:nvPr/>
        </p:nvSpPr>
        <p:spPr bwMode="auto">
          <a:xfrm>
            <a:off x="228600" y="4495800"/>
            <a:ext cx="8686800" cy="1938338"/>
          </a:xfrm>
          <a:prstGeom prst="rect">
            <a:avLst/>
          </a:prstGeom>
          <a:noFill/>
          <a:ln w="9525">
            <a:noFill/>
            <a:miter lim="800000"/>
            <a:headEnd/>
            <a:tailEnd/>
          </a:ln>
        </p:spPr>
        <p:txBody>
          <a:bodyPr>
            <a:spAutoFit/>
          </a:bodyPr>
          <a:lstStyle/>
          <a:p>
            <a:r>
              <a:rPr lang="en-US" sz="2000">
                <a:latin typeface="Courier New" pitchFamily="49" charset="0"/>
                <a:cs typeface="Courier New" pitchFamily="49" charset="0"/>
              </a:rPr>
              <a:t>uselessMethod()</a:t>
            </a:r>
            <a:r>
              <a:rPr lang="en-US" sz="2000"/>
              <a:t> exists in </a:t>
            </a:r>
            <a:r>
              <a:rPr lang="en-US" sz="2000" i="1"/>
              <a:t>both </a:t>
            </a:r>
            <a:r>
              <a:rPr lang="en-US" sz="2000"/>
              <a:t>the class </a:t>
            </a:r>
            <a:r>
              <a:rPr lang="en-US" sz="2000">
                <a:latin typeface="Courier New" pitchFamily="49" charset="0"/>
                <a:cs typeface="Courier New" pitchFamily="49" charset="0"/>
              </a:rPr>
              <a:t>Employee</a:t>
            </a:r>
            <a:r>
              <a:rPr lang="en-US" sz="2000"/>
              <a:t> and in the superclass, </a:t>
            </a:r>
            <a:r>
              <a:rPr lang="en-US" sz="2000">
                <a:latin typeface="Courier New" pitchFamily="49" charset="0"/>
                <a:cs typeface="Courier New" pitchFamily="49" charset="0"/>
              </a:rPr>
              <a:t>Person</a:t>
            </a:r>
            <a:r>
              <a:rPr lang="en-US" sz="2000"/>
              <a:t>.  Notice also that they have the </a:t>
            </a:r>
            <a:r>
              <a:rPr lang="en-US" sz="2000" i="1"/>
              <a:t>exact same signature</a:t>
            </a:r>
            <a:r>
              <a:rPr lang="en-US" sz="2000"/>
              <a:t>.  However, because Java begins by looking in the current class, the version of </a:t>
            </a:r>
            <a:r>
              <a:rPr lang="en-US" sz="2000">
                <a:latin typeface="Courier New" pitchFamily="49" charset="0"/>
                <a:cs typeface="Courier New" pitchFamily="49" charset="0"/>
              </a:rPr>
              <a:t>uselessMethod()</a:t>
            </a:r>
            <a:r>
              <a:rPr lang="en-US" sz="2000"/>
              <a:t> that is invoked, will be the one from class </a:t>
            </a:r>
            <a:r>
              <a:rPr lang="en-US" sz="2000">
                <a:latin typeface="Courier New" pitchFamily="49" charset="0"/>
                <a:cs typeface="Courier New" pitchFamily="49" charset="0"/>
              </a:rPr>
              <a:t>Employee</a:t>
            </a:r>
            <a:r>
              <a:rPr lang="en-US" sz="2000"/>
              <a:t>.  </a:t>
            </a:r>
            <a:r>
              <a:rPr lang="en-US" sz="2000" b="1"/>
              <a:t>In this case, the version of the method that was in the derived class (Employee) </a:t>
            </a:r>
            <a:r>
              <a:rPr lang="en-US" sz="2000" b="1">
                <a:solidFill>
                  <a:srgbClr val="C00000"/>
                </a:solidFill>
              </a:rPr>
              <a:t>overrode</a:t>
            </a:r>
            <a:r>
              <a:rPr lang="en-US" sz="2000" b="1"/>
              <a:t> the version of the method that was in the parent class.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Chapter Objectives</a:t>
            </a:r>
          </a:p>
        </p:txBody>
      </p:sp>
      <p:sp>
        <p:nvSpPr>
          <p:cNvPr id="15363" name="Rectangle 3"/>
          <p:cNvSpPr>
            <a:spLocks noGrp="1" noChangeArrowheads="1"/>
          </p:cNvSpPr>
          <p:nvPr>
            <p:ph type="body" idx="1"/>
          </p:nvPr>
        </p:nvSpPr>
        <p:spPr/>
        <p:txBody>
          <a:bodyPr/>
          <a:lstStyle/>
          <a:p>
            <a:pPr eaLnBrk="1" hangingPunct="1"/>
            <a:r>
              <a:rPr lang="en-US" smtClean="0"/>
              <a:t>Learn about </a:t>
            </a:r>
            <a:r>
              <a:rPr lang="en-US" b="1" smtClean="0"/>
              <a:t>inheritance</a:t>
            </a:r>
          </a:p>
          <a:p>
            <a:pPr eaLnBrk="1" hangingPunct="1"/>
            <a:r>
              <a:rPr lang="en-US" smtClean="0"/>
              <a:t>Learn about </a:t>
            </a:r>
            <a:r>
              <a:rPr lang="en-US" b="1" smtClean="0"/>
              <a:t>subclasses </a:t>
            </a:r>
            <a:r>
              <a:rPr lang="en-US" smtClean="0"/>
              <a:t>and </a:t>
            </a:r>
            <a:r>
              <a:rPr lang="en-US" b="1" smtClean="0"/>
              <a:t>superclasses</a:t>
            </a:r>
          </a:p>
          <a:p>
            <a:pPr eaLnBrk="1" hangingPunct="1"/>
            <a:r>
              <a:rPr lang="en-US" smtClean="0"/>
              <a:t>Explore how to </a:t>
            </a:r>
            <a:r>
              <a:rPr lang="en-US" b="1" smtClean="0"/>
              <a:t>override </a:t>
            </a:r>
            <a:r>
              <a:rPr lang="en-US" smtClean="0"/>
              <a:t>(not overload!) the methods of a superclass</a:t>
            </a:r>
          </a:p>
          <a:p>
            <a:pPr eaLnBrk="1" hangingPunct="1"/>
            <a:r>
              <a:rPr lang="en-US" smtClean="0"/>
              <a:t>Examine how </a:t>
            </a:r>
            <a:r>
              <a:rPr lang="en-US" b="1" smtClean="0"/>
              <a:t>constructors of superclasses and subclasses </a:t>
            </a:r>
            <a:r>
              <a:rPr lang="en-US" smtClean="0"/>
              <a:t>work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762000" y="0"/>
            <a:ext cx="7772400" cy="762000"/>
          </a:xfrm>
        </p:spPr>
        <p:txBody>
          <a:bodyPr/>
          <a:lstStyle/>
          <a:p>
            <a:r>
              <a:rPr lang="en-US" sz="2800" smtClean="0"/>
              <a:t>* Invoking a superclass’ method using ‘super’</a:t>
            </a:r>
          </a:p>
        </p:txBody>
      </p:sp>
      <p:sp>
        <p:nvSpPr>
          <p:cNvPr id="32773" name="TextBox 5"/>
          <p:cNvSpPr txBox="1">
            <a:spLocks noChangeArrowheads="1"/>
          </p:cNvSpPr>
          <p:nvPr/>
        </p:nvSpPr>
        <p:spPr bwMode="auto">
          <a:xfrm>
            <a:off x="228600" y="838200"/>
            <a:ext cx="8763000" cy="7171194"/>
          </a:xfrm>
          <a:prstGeom prst="rect">
            <a:avLst/>
          </a:prstGeom>
          <a:noFill/>
          <a:ln w="9525">
            <a:noFill/>
            <a:miter lim="800000"/>
            <a:headEnd/>
            <a:tailEnd/>
          </a:ln>
        </p:spPr>
        <p:txBody>
          <a:bodyPr wrap="square">
            <a:spAutoFit/>
          </a:bodyPr>
          <a:lstStyle/>
          <a:p>
            <a:r>
              <a:rPr lang="en-US" sz="2000" smtClean="0"/>
              <a:t>There will be many times where you will want to invoke an overridden method from your superclass. For example, consider the print() method in our Rectangle class:</a:t>
            </a:r>
          </a:p>
          <a:p>
            <a:pPr lvl="1"/>
            <a:r>
              <a:rPr lang="en-US" sz="1800" smtClean="0">
                <a:solidFill>
                  <a:schemeClr val="accent2"/>
                </a:solidFill>
                <a:latin typeface="Courier New" pitchFamily="49" charset="0"/>
              </a:rPr>
              <a:t>public void</a:t>
            </a:r>
            <a:r>
              <a:rPr lang="en-US" sz="1800" smtClean="0">
                <a:latin typeface="Courier New" pitchFamily="49" charset="0"/>
              </a:rPr>
              <a:t> print()</a:t>
            </a:r>
          </a:p>
          <a:p>
            <a:pPr lvl="1"/>
            <a:r>
              <a:rPr lang="en-US" sz="1800" smtClean="0">
                <a:latin typeface="Courier New" pitchFamily="49" charset="0"/>
              </a:rPr>
              <a:t>{</a:t>
            </a:r>
          </a:p>
          <a:p>
            <a:pPr lvl="1"/>
            <a:r>
              <a:rPr lang="en-US" sz="1800" smtClean="0">
                <a:latin typeface="Courier New" pitchFamily="49" charset="0"/>
              </a:rPr>
              <a:t>    System.out.print("Length = " + length);</a:t>
            </a:r>
          </a:p>
          <a:p>
            <a:pPr lvl="1"/>
            <a:r>
              <a:rPr lang="en-US" sz="1800" smtClean="0">
                <a:latin typeface="Courier New" pitchFamily="49" charset="0"/>
              </a:rPr>
              <a:t>    System.out.print("Width  = " + width);</a:t>
            </a:r>
          </a:p>
          <a:p>
            <a:pPr lvl="1"/>
            <a:r>
              <a:rPr lang="en-US" sz="1800" smtClean="0">
                <a:latin typeface="Courier New" pitchFamily="49" charset="0"/>
              </a:rPr>
              <a:t>}</a:t>
            </a:r>
          </a:p>
          <a:p>
            <a:endParaRPr lang="en-US" sz="2000" smtClean="0"/>
          </a:p>
          <a:p>
            <a:r>
              <a:rPr lang="en-US" sz="2000" smtClean="0"/>
              <a:t>In our Box class, we want to output all of this information, and just tack on the height field. Remember, however, that we do not like to copy code. Instead, we always aim for ‘code reuse’.  To do this, we invoke the superclass’ method from within our subclass by using the keyword ‘super’:</a:t>
            </a:r>
          </a:p>
          <a:p>
            <a:endParaRPr lang="en-US" sz="2000" smtClean="0"/>
          </a:p>
          <a:p>
            <a:pPr lvl="1"/>
            <a:r>
              <a:rPr lang="en-US" sz="1800" smtClean="0">
                <a:solidFill>
                  <a:schemeClr val="accent2"/>
                </a:solidFill>
                <a:latin typeface="Courier New" pitchFamily="49" charset="0"/>
              </a:rPr>
              <a:t>public void</a:t>
            </a:r>
            <a:r>
              <a:rPr lang="en-US" sz="1800" smtClean="0">
                <a:latin typeface="Courier New" pitchFamily="49" charset="0"/>
              </a:rPr>
              <a:t> print()</a:t>
            </a:r>
          </a:p>
          <a:p>
            <a:pPr lvl="1"/>
            <a:r>
              <a:rPr lang="en-US" sz="1800" smtClean="0">
                <a:latin typeface="Courier New" pitchFamily="49" charset="0"/>
              </a:rPr>
              <a:t>{</a:t>
            </a:r>
          </a:p>
          <a:p>
            <a:pPr lvl="1"/>
            <a:r>
              <a:rPr lang="en-US" sz="1800" smtClean="0">
                <a:latin typeface="Courier New" pitchFamily="49" charset="0"/>
              </a:rPr>
              <a:t>    </a:t>
            </a:r>
            <a:r>
              <a:rPr lang="en-US" sz="1800" b="1" smtClean="0">
                <a:solidFill>
                  <a:srgbClr val="FF0000"/>
                </a:solidFill>
                <a:latin typeface="Courier New" pitchFamily="49" charset="0"/>
              </a:rPr>
              <a:t>super.print();</a:t>
            </a:r>
          </a:p>
          <a:p>
            <a:pPr lvl="1"/>
            <a:r>
              <a:rPr lang="en-US" sz="1800" smtClean="0">
                <a:latin typeface="Courier New" pitchFamily="49" charset="0"/>
              </a:rPr>
              <a:t>    System.out.println("Height = " + height);</a:t>
            </a:r>
          </a:p>
          <a:p>
            <a:pPr lvl="1"/>
            <a:r>
              <a:rPr lang="en-US" sz="1800" smtClean="0">
                <a:latin typeface="Courier New" pitchFamily="49" charset="0"/>
              </a:rPr>
              <a:t>}</a:t>
            </a:r>
          </a:p>
          <a:p>
            <a:endParaRPr lang="en-US" sz="2000"/>
          </a:p>
          <a:p>
            <a:endParaRPr lang="en-US" sz="2000"/>
          </a:p>
          <a:p>
            <a:endParaRPr lang="en-US" sz="2000" smtClean="0"/>
          </a:p>
          <a:p>
            <a:r>
              <a:rPr lang="en-US" sz="2000" smtClean="0"/>
              <a:t>find </a:t>
            </a:r>
            <a:r>
              <a:rPr lang="en-US" sz="2000"/>
              <a:t>the method, so that method is invoked.  </a:t>
            </a:r>
          </a:p>
          <a:p>
            <a:endParaRPr lang="en-US" sz="20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533400"/>
            <a:ext cx="7772400" cy="533400"/>
          </a:xfrm>
        </p:spPr>
        <p:txBody>
          <a:bodyPr/>
          <a:lstStyle/>
          <a:p>
            <a:pPr eaLnBrk="1" hangingPunct="1"/>
            <a:r>
              <a:rPr lang="en-US" sz="3600" smtClean="0"/>
              <a:t>Inheritance – Two more rules:</a:t>
            </a:r>
          </a:p>
        </p:txBody>
      </p:sp>
      <p:sp>
        <p:nvSpPr>
          <p:cNvPr id="33795" name="Rectangle 3"/>
          <p:cNvSpPr>
            <a:spLocks noGrp="1" noChangeArrowheads="1"/>
          </p:cNvSpPr>
          <p:nvPr>
            <p:ph type="body" idx="1"/>
          </p:nvPr>
        </p:nvSpPr>
        <p:spPr>
          <a:xfrm>
            <a:off x="381000" y="1295400"/>
            <a:ext cx="8458200" cy="4495800"/>
          </a:xfrm>
        </p:spPr>
        <p:txBody>
          <a:bodyPr/>
          <a:lstStyle/>
          <a:p>
            <a:pPr eaLnBrk="1" hangingPunct="1">
              <a:lnSpc>
                <a:spcPct val="80000"/>
              </a:lnSpc>
            </a:pPr>
            <a:r>
              <a:rPr lang="en-US" sz="2400" smtClean="0"/>
              <a:t>If a method of a </a:t>
            </a:r>
            <a:r>
              <a:rPr lang="en-US" sz="2400" smtClean="0">
                <a:solidFill>
                  <a:schemeClr val="accent2"/>
                </a:solidFill>
                <a:latin typeface="Courier New" pitchFamily="49" charset="0"/>
              </a:rPr>
              <a:t>class</a:t>
            </a:r>
            <a:r>
              <a:rPr lang="en-US" sz="2400" smtClean="0"/>
              <a:t> is declared </a:t>
            </a:r>
            <a:r>
              <a:rPr lang="en-US" sz="2400" b="1" smtClean="0">
                <a:solidFill>
                  <a:srgbClr val="C00000"/>
                </a:solidFill>
                <a:latin typeface="Courier New" pitchFamily="49" charset="0"/>
              </a:rPr>
              <a:t>final</a:t>
            </a:r>
            <a:r>
              <a:rPr lang="en-US" sz="2400" smtClean="0"/>
              <a:t>, it cannot be overridden with a new definition in a derived class</a:t>
            </a:r>
          </a:p>
          <a:p>
            <a:pPr eaLnBrk="1" hangingPunct="1">
              <a:lnSpc>
                <a:spcPct val="80000"/>
              </a:lnSpc>
              <a:buFontTx/>
              <a:buNone/>
            </a:pPr>
            <a:endParaRPr lang="en-US" sz="2400" smtClean="0"/>
          </a:p>
          <a:p>
            <a:pPr eaLnBrk="1" hangingPunct="1">
              <a:lnSpc>
                <a:spcPct val="80000"/>
              </a:lnSpc>
            </a:pPr>
            <a:r>
              <a:rPr lang="en-US" sz="2400" smtClean="0"/>
              <a:t>In a similar manner, you can also declare a </a:t>
            </a:r>
            <a:r>
              <a:rPr lang="en-US" sz="2400" i="1" smtClean="0">
                <a:solidFill>
                  <a:schemeClr val="accent2"/>
                </a:solidFill>
                <a:latin typeface="Courier New" pitchFamily="49" charset="0"/>
              </a:rPr>
              <a:t>class</a:t>
            </a:r>
            <a:r>
              <a:rPr lang="en-US" sz="2400" smtClean="0"/>
              <a:t> to be final using the </a:t>
            </a:r>
            <a:r>
              <a:rPr lang="en-US" sz="2400" smtClean="0">
                <a:solidFill>
                  <a:schemeClr val="accent2"/>
                </a:solidFill>
                <a:latin typeface="Courier New" pitchFamily="49" charset="0"/>
              </a:rPr>
              <a:t>final</a:t>
            </a:r>
            <a:r>
              <a:rPr lang="en-US" sz="2400" smtClean="0"/>
              <a:t> keyword</a:t>
            </a:r>
          </a:p>
          <a:p>
            <a:pPr lvl="1" eaLnBrk="1" hangingPunct="1">
              <a:lnSpc>
                <a:spcPct val="80000"/>
              </a:lnSpc>
            </a:pPr>
            <a:r>
              <a:rPr lang="en-US" sz="2000" smtClean="0"/>
              <a:t>If a </a:t>
            </a:r>
            <a:r>
              <a:rPr lang="en-US" sz="2000" smtClean="0">
                <a:solidFill>
                  <a:schemeClr val="accent2"/>
                </a:solidFill>
                <a:latin typeface="Courier New" pitchFamily="49" charset="0"/>
              </a:rPr>
              <a:t>class</a:t>
            </a:r>
            <a:r>
              <a:rPr lang="en-US" sz="2000" smtClean="0"/>
              <a:t> is declared </a:t>
            </a:r>
            <a:r>
              <a:rPr lang="en-US" sz="2000" smtClean="0">
                <a:solidFill>
                  <a:schemeClr val="accent2"/>
                </a:solidFill>
                <a:latin typeface="Courier New" pitchFamily="49" charset="0"/>
              </a:rPr>
              <a:t>final</a:t>
            </a:r>
            <a:r>
              <a:rPr lang="en-US" sz="2000" smtClean="0"/>
              <a:t>, then no other class can be derived from this class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0"/>
            <a:ext cx="9144000" cy="457200"/>
          </a:xfrm>
        </p:spPr>
        <p:txBody>
          <a:bodyPr/>
          <a:lstStyle/>
          <a:p>
            <a:pPr eaLnBrk="1" hangingPunct="1"/>
            <a:r>
              <a:rPr lang="en-US" sz="2800" smtClean="0"/>
              <a:t>Defining Constructors of the Subclass – using “</a:t>
            </a:r>
            <a:r>
              <a:rPr lang="en-US" sz="2800" smtClean="0">
                <a:latin typeface="Courier New" pitchFamily="49" charset="0"/>
                <a:cs typeface="Courier New" pitchFamily="49" charset="0"/>
              </a:rPr>
              <a:t>super()</a:t>
            </a:r>
            <a:r>
              <a:rPr lang="en-US" sz="2800" smtClean="0"/>
              <a:t>”</a:t>
            </a:r>
            <a:endParaRPr lang="en-US" sz="2000" smtClean="0"/>
          </a:p>
        </p:txBody>
      </p:sp>
      <p:sp>
        <p:nvSpPr>
          <p:cNvPr id="34819" name="Rectangle 3"/>
          <p:cNvSpPr>
            <a:spLocks noGrp="1" noChangeArrowheads="1"/>
          </p:cNvSpPr>
          <p:nvPr>
            <p:ph type="body" idx="1"/>
          </p:nvPr>
        </p:nvSpPr>
        <p:spPr>
          <a:xfrm>
            <a:off x="152400" y="3124200"/>
            <a:ext cx="8610600" cy="3733800"/>
          </a:xfrm>
        </p:spPr>
        <p:txBody>
          <a:bodyPr/>
          <a:lstStyle/>
          <a:p>
            <a:pPr eaLnBrk="1" hangingPunct="1">
              <a:lnSpc>
                <a:spcPct val="80000"/>
              </a:lnSpc>
            </a:pPr>
            <a:r>
              <a:rPr lang="en-US" sz="1800" smtClean="0"/>
              <a:t>Calling the constructor of the superclass</a:t>
            </a:r>
            <a:r>
              <a:rPr lang="en-US" sz="1400" smtClean="0"/>
              <a:t>:</a:t>
            </a:r>
          </a:p>
          <a:p>
            <a:pPr lvl="1" eaLnBrk="1" hangingPunct="1">
              <a:lnSpc>
                <a:spcPct val="80000"/>
              </a:lnSpc>
            </a:pPr>
            <a:r>
              <a:rPr lang="en-US" sz="1600" smtClean="0"/>
              <a:t>Must be </a:t>
            </a:r>
            <a:r>
              <a:rPr lang="en-US" sz="1600" u="sng" smtClean="0"/>
              <a:t>first</a:t>
            </a:r>
            <a:r>
              <a:rPr lang="en-US" sz="1600" smtClean="0"/>
              <a:t> statement in the method</a:t>
            </a:r>
          </a:p>
          <a:p>
            <a:pPr lvl="1" eaLnBrk="1" hangingPunct="1">
              <a:lnSpc>
                <a:spcPct val="80000"/>
              </a:lnSpc>
            </a:pPr>
            <a:r>
              <a:rPr lang="en-US" sz="1600" smtClean="0"/>
              <a:t>Specified by: </a:t>
            </a:r>
            <a:r>
              <a:rPr lang="en-US" sz="1600" b="1" smtClean="0">
                <a:solidFill>
                  <a:srgbClr val="C00000"/>
                </a:solidFill>
                <a:latin typeface="Courier New" pitchFamily="49" charset="0"/>
                <a:cs typeface="Courier New" pitchFamily="49" charset="0"/>
              </a:rPr>
              <a:t>super( parameter list</a:t>
            </a:r>
            <a:r>
              <a:rPr lang="en-US" sz="1200" b="1" smtClean="0">
                <a:solidFill>
                  <a:srgbClr val="C00000"/>
                </a:solidFill>
                <a:latin typeface="Courier New" pitchFamily="49" charset="0"/>
                <a:cs typeface="Courier New" pitchFamily="49" charset="0"/>
              </a:rPr>
              <a:t> )</a:t>
            </a:r>
          </a:p>
          <a:p>
            <a:pPr lvl="1" eaLnBrk="1" hangingPunct="1">
              <a:lnSpc>
                <a:spcPct val="80000"/>
              </a:lnSpc>
            </a:pPr>
            <a:endParaRPr lang="en-US" sz="800" smtClean="0"/>
          </a:p>
          <a:p>
            <a:pPr eaLnBrk="1" hangingPunct="1">
              <a:lnSpc>
                <a:spcPct val="80000"/>
              </a:lnSpc>
              <a:buFontTx/>
              <a:buNone/>
            </a:pPr>
            <a:r>
              <a:rPr lang="en-US" sz="1600" smtClean="0">
                <a:solidFill>
                  <a:schemeClr val="accent2"/>
                </a:solidFill>
                <a:latin typeface="Courier New" pitchFamily="49" charset="0"/>
              </a:rPr>
              <a:t>public</a:t>
            </a:r>
            <a:r>
              <a:rPr lang="en-US" sz="1600" smtClean="0">
                <a:latin typeface="Courier New" pitchFamily="49" charset="0"/>
              </a:rPr>
              <a:t> Box()</a:t>
            </a:r>
          </a:p>
          <a:p>
            <a:pPr eaLnBrk="1" hangingPunct="1">
              <a:lnSpc>
                <a:spcPct val="80000"/>
              </a:lnSpc>
              <a:buFontTx/>
              <a:buNone/>
            </a:pPr>
            <a:r>
              <a:rPr lang="en-US" sz="1600" smtClean="0">
                <a:latin typeface="Courier New" pitchFamily="49" charset="0"/>
              </a:rPr>
              <a:t>{</a:t>
            </a:r>
          </a:p>
          <a:p>
            <a:pPr eaLnBrk="1" hangingPunct="1">
              <a:lnSpc>
                <a:spcPct val="80000"/>
              </a:lnSpc>
              <a:buFontTx/>
              <a:buNone/>
            </a:pPr>
            <a:r>
              <a:rPr lang="en-US" sz="1600" smtClean="0">
                <a:latin typeface="Courier New" pitchFamily="49" charset="0"/>
              </a:rPr>
              <a:t>    </a:t>
            </a:r>
            <a:r>
              <a:rPr lang="en-US" sz="1600" b="1" smtClean="0">
                <a:solidFill>
                  <a:srgbClr val="C00000"/>
                </a:solidFill>
                <a:latin typeface="Courier New" pitchFamily="49" charset="0"/>
              </a:rPr>
              <a:t>super(); </a:t>
            </a:r>
          </a:p>
          <a:p>
            <a:pPr eaLnBrk="1" hangingPunct="1">
              <a:lnSpc>
                <a:spcPct val="80000"/>
              </a:lnSpc>
              <a:buFontTx/>
              <a:buNone/>
            </a:pPr>
            <a:r>
              <a:rPr lang="en-US" sz="1600" smtClean="0">
                <a:latin typeface="Courier New" pitchFamily="49" charset="0"/>
              </a:rPr>
              <a:t>    height = 0;</a:t>
            </a:r>
          </a:p>
          <a:p>
            <a:pPr eaLnBrk="1" hangingPunct="1">
              <a:lnSpc>
                <a:spcPct val="80000"/>
              </a:lnSpc>
              <a:buFontTx/>
              <a:buNone/>
            </a:pPr>
            <a:r>
              <a:rPr lang="en-US" sz="1600" smtClean="0">
                <a:latin typeface="Courier New" pitchFamily="49" charset="0"/>
              </a:rPr>
              <a:t>}</a:t>
            </a:r>
          </a:p>
          <a:p>
            <a:pPr eaLnBrk="1" hangingPunct="1">
              <a:lnSpc>
                <a:spcPct val="80000"/>
              </a:lnSpc>
              <a:buFontTx/>
              <a:buNone/>
            </a:pPr>
            <a:endParaRPr lang="en-US" sz="1600" smtClean="0">
              <a:latin typeface="Courier New" pitchFamily="49" charset="0"/>
            </a:endParaRPr>
          </a:p>
          <a:p>
            <a:pPr eaLnBrk="1" hangingPunct="1">
              <a:lnSpc>
                <a:spcPct val="80000"/>
              </a:lnSpc>
              <a:buFontTx/>
              <a:buNone/>
            </a:pPr>
            <a:r>
              <a:rPr lang="en-US" sz="1600" smtClean="0">
                <a:solidFill>
                  <a:schemeClr val="accent2"/>
                </a:solidFill>
                <a:latin typeface="Courier New" pitchFamily="49" charset="0"/>
              </a:rPr>
              <a:t>public</a:t>
            </a:r>
            <a:r>
              <a:rPr lang="en-US" sz="1600" smtClean="0">
                <a:latin typeface="Courier New" pitchFamily="49" charset="0"/>
              </a:rPr>
              <a:t> Box(</a:t>
            </a:r>
            <a:r>
              <a:rPr lang="en-US" sz="1600" smtClean="0">
                <a:solidFill>
                  <a:schemeClr val="accent2"/>
                </a:solidFill>
                <a:latin typeface="Courier New" pitchFamily="49" charset="0"/>
              </a:rPr>
              <a:t>double</a:t>
            </a:r>
            <a:r>
              <a:rPr lang="en-US" sz="1600" smtClean="0">
                <a:latin typeface="Courier New" pitchFamily="49" charset="0"/>
              </a:rPr>
              <a:t> l, </a:t>
            </a:r>
            <a:r>
              <a:rPr lang="en-US" sz="1600" smtClean="0">
                <a:solidFill>
                  <a:schemeClr val="accent2"/>
                </a:solidFill>
                <a:latin typeface="Courier New" pitchFamily="49" charset="0"/>
              </a:rPr>
              <a:t>double</a:t>
            </a:r>
            <a:r>
              <a:rPr lang="en-US" sz="1600" smtClean="0">
                <a:latin typeface="Courier New" pitchFamily="49" charset="0"/>
              </a:rPr>
              <a:t> w, </a:t>
            </a:r>
            <a:r>
              <a:rPr lang="en-US" sz="1600" smtClean="0">
                <a:solidFill>
                  <a:schemeClr val="accent2"/>
                </a:solidFill>
                <a:latin typeface="Courier New" pitchFamily="49" charset="0"/>
              </a:rPr>
              <a:t>double</a:t>
            </a:r>
            <a:r>
              <a:rPr lang="en-US" sz="1600" smtClean="0">
                <a:latin typeface="Courier New" pitchFamily="49" charset="0"/>
              </a:rPr>
              <a:t> h)</a:t>
            </a:r>
          </a:p>
          <a:p>
            <a:pPr eaLnBrk="1" hangingPunct="1">
              <a:lnSpc>
                <a:spcPct val="80000"/>
              </a:lnSpc>
              <a:buFontTx/>
              <a:buNone/>
            </a:pPr>
            <a:r>
              <a:rPr lang="en-US" sz="1600" smtClean="0">
                <a:latin typeface="Courier New" pitchFamily="49" charset="0"/>
              </a:rPr>
              <a:t>{ </a:t>
            </a:r>
          </a:p>
          <a:p>
            <a:pPr eaLnBrk="1" hangingPunct="1">
              <a:lnSpc>
                <a:spcPct val="80000"/>
              </a:lnSpc>
              <a:buFontTx/>
              <a:buNone/>
            </a:pPr>
            <a:r>
              <a:rPr lang="en-US" sz="1600" smtClean="0">
                <a:latin typeface="Courier New" pitchFamily="49" charset="0"/>
              </a:rPr>
              <a:t>    </a:t>
            </a:r>
            <a:r>
              <a:rPr lang="en-US" sz="1600" b="1" smtClean="0">
                <a:solidFill>
                  <a:srgbClr val="C00000"/>
                </a:solidFill>
                <a:latin typeface="Courier New" pitchFamily="49" charset="0"/>
              </a:rPr>
              <a:t>super(l, w);</a:t>
            </a:r>
          </a:p>
          <a:p>
            <a:pPr eaLnBrk="1" hangingPunct="1">
              <a:lnSpc>
                <a:spcPct val="80000"/>
              </a:lnSpc>
              <a:buFontTx/>
              <a:buNone/>
            </a:pPr>
            <a:r>
              <a:rPr lang="en-US" sz="1600" smtClean="0">
                <a:latin typeface="Courier New" pitchFamily="49" charset="0"/>
              </a:rPr>
              <a:t>    height = h;</a:t>
            </a:r>
          </a:p>
          <a:p>
            <a:pPr eaLnBrk="1" hangingPunct="1">
              <a:lnSpc>
                <a:spcPct val="80000"/>
              </a:lnSpc>
              <a:buFontTx/>
              <a:buNone/>
            </a:pPr>
            <a:r>
              <a:rPr lang="en-US" sz="1600" smtClean="0">
                <a:latin typeface="Courier New" pitchFamily="49" charset="0"/>
              </a:rPr>
              <a:t>}</a:t>
            </a:r>
          </a:p>
        </p:txBody>
      </p:sp>
      <p:sp>
        <p:nvSpPr>
          <p:cNvPr id="34820" name="TextBox 3"/>
          <p:cNvSpPr txBox="1">
            <a:spLocks noChangeArrowheads="1"/>
          </p:cNvSpPr>
          <p:nvPr/>
        </p:nvSpPr>
        <p:spPr bwMode="auto">
          <a:xfrm>
            <a:off x="152400" y="533400"/>
            <a:ext cx="8686800" cy="2586038"/>
          </a:xfrm>
          <a:prstGeom prst="rect">
            <a:avLst/>
          </a:prstGeom>
          <a:noFill/>
          <a:ln w="9525">
            <a:noFill/>
            <a:miter lim="800000"/>
            <a:headEnd/>
            <a:tailEnd/>
          </a:ln>
        </p:spPr>
        <p:txBody>
          <a:bodyPr>
            <a:spAutoFit/>
          </a:bodyPr>
          <a:lstStyle/>
          <a:p>
            <a:r>
              <a:rPr lang="en-US" sz="1800"/>
              <a:t>Because a derived class typically inherits one or more fields from parent class(es), we may want to have our derived class’ constructors initialize the inherited fields, as well as its own new/added fields.  Now, you could go ahead and initialize all of the fields from parent classes explicitly in your derived class’ constructor, but it is usually better form to invoke the constructor or the parent class.  </a:t>
            </a:r>
            <a:r>
              <a:rPr lang="en-US" sz="1800" smtClean="0"/>
              <a:t>Remember: Code Reuse!  One </a:t>
            </a:r>
            <a:r>
              <a:rPr lang="en-US" sz="1800"/>
              <a:t>of the reasons for this is that the parent class may, in turn, have invoked constructors of its own parent class, and so forth.  The reserved word </a:t>
            </a:r>
            <a:r>
              <a:rPr lang="en-US" sz="1800">
                <a:latin typeface="Courier New" pitchFamily="49" charset="0"/>
                <a:cs typeface="Courier New" pitchFamily="49" charset="0"/>
              </a:rPr>
              <a:t>super() </a:t>
            </a:r>
            <a:r>
              <a:rPr lang="en-US" sz="1800"/>
              <a:t>invokes the parent class’ constructor.   You can also invoke any constructor that has parameters in this way.  eg: from our Employee class:  </a:t>
            </a:r>
          </a:p>
          <a:p>
            <a:r>
              <a:rPr lang="en-US" sz="1800">
                <a:latin typeface="Courier New" pitchFamily="49" charset="0"/>
                <a:cs typeface="Courier New" pitchFamily="49" charset="0"/>
              </a:rPr>
              <a:t>                                   super(“Frankie”, “Vallie”);</a:t>
            </a:r>
            <a:r>
              <a:rPr lang="en-US" sz="1800"/>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762000" y="0"/>
            <a:ext cx="7772400" cy="762000"/>
          </a:xfrm>
        </p:spPr>
        <p:txBody>
          <a:bodyPr/>
          <a:lstStyle/>
          <a:p>
            <a:r>
              <a:rPr lang="en-US" sz="4000" smtClean="0"/>
              <a:t>Important:</a:t>
            </a:r>
          </a:p>
        </p:txBody>
      </p:sp>
      <p:sp>
        <p:nvSpPr>
          <p:cNvPr id="35843" name="TextBox 3"/>
          <p:cNvSpPr txBox="1">
            <a:spLocks noChangeArrowheads="1"/>
          </p:cNvSpPr>
          <p:nvPr/>
        </p:nvSpPr>
        <p:spPr bwMode="auto">
          <a:xfrm>
            <a:off x="228600" y="1219200"/>
            <a:ext cx="8686800" cy="1938338"/>
          </a:xfrm>
          <a:prstGeom prst="rect">
            <a:avLst/>
          </a:prstGeom>
          <a:noFill/>
          <a:ln w="9525">
            <a:noFill/>
            <a:miter lim="800000"/>
            <a:headEnd/>
            <a:tailEnd/>
          </a:ln>
        </p:spPr>
        <p:txBody>
          <a:bodyPr>
            <a:spAutoFit/>
          </a:bodyPr>
          <a:lstStyle/>
          <a:p>
            <a:r>
              <a:rPr lang="en-US" b="1" i="1"/>
              <a:t>Constructors of a subclass can and should (directly) initialize </a:t>
            </a:r>
            <a:r>
              <a:rPr lang="en-US" b="1" i="1" u="sng"/>
              <a:t>only the fields of the subclass</a:t>
            </a:r>
            <a:r>
              <a:rPr lang="en-US" b="1" i="1"/>
              <a:t>.  </a:t>
            </a:r>
          </a:p>
          <a:p>
            <a:endParaRPr lang="en-US" b="1" i="1"/>
          </a:p>
          <a:p>
            <a:r>
              <a:rPr lang="en-US" b="1" i="1"/>
              <a:t>Initialization of fields from the superclass should be carried out by invoking the constructor of the superclass.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228600"/>
            <a:ext cx="9144000" cy="1143000"/>
          </a:xfrm>
        </p:spPr>
        <p:txBody>
          <a:bodyPr/>
          <a:lstStyle/>
          <a:p>
            <a:pPr eaLnBrk="1" hangingPunct="1"/>
            <a:r>
              <a:rPr lang="en-US" smtClean="0"/>
              <a:t>Objects </a:t>
            </a:r>
            <a:r>
              <a:rPr lang="en-US" smtClean="0">
                <a:latin typeface="Courier New" pitchFamily="49" charset="0"/>
              </a:rPr>
              <a:t>myRectangle</a:t>
            </a:r>
            <a:r>
              <a:rPr lang="en-US" smtClean="0"/>
              <a:t> and </a:t>
            </a:r>
            <a:r>
              <a:rPr lang="en-US" smtClean="0">
                <a:latin typeface="Courier New" pitchFamily="49" charset="0"/>
              </a:rPr>
              <a:t>myBox</a:t>
            </a:r>
            <a:endParaRPr lang="en-US" sz="4000" smtClean="0">
              <a:latin typeface="Courier New" pitchFamily="49" charset="0"/>
            </a:endParaRPr>
          </a:p>
        </p:txBody>
      </p:sp>
      <p:sp>
        <p:nvSpPr>
          <p:cNvPr id="38915" name="Rectangle 6"/>
          <p:cNvSpPr>
            <a:spLocks noChangeArrowheads="1"/>
          </p:cNvSpPr>
          <p:nvPr/>
        </p:nvSpPr>
        <p:spPr bwMode="auto">
          <a:xfrm>
            <a:off x="381000" y="1463675"/>
            <a:ext cx="8229600" cy="822325"/>
          </a:xfrm>
          <a:prstGeom prst="rect">
            <a:avLst/>
          </a:prstGeom>
          <a:noFill/>
          <a:ln w="9525">
            <a:noFill/>
            <a:miter lim="800000"/>
            <a:headEnd/>
            <a:tailEnd/>
          </a:ln>
        </p:spPr>
        <p:txBody>
          <a:bodyPr>
            <a:spAutoFit/>
          </a:bodyPr>
          <a:lstStyle/>
          <a:p>
            <a:r>
              <a:rPr lang="en-US">
                <a:latin typeface="Courier New" pitchFamily="49" charset="0"/>
              </a:rPr>
              <a:t>Rectangle myRectangle = </a:t>
            </a:r>
            <a:r>
              <a:rPr lang="en-US">
                <a:solidFill>
                  <a:schemeClr val="accent2"/>
                </a:solidFill>
                <a:latin typeface="Courier New" pitchFamily="49" charset="0"/>
              </a:rPr>
              <a:t>new</a:t>
            </a:r>
            <a:r>
              <a:rPr lang="en-US">
                <a:latin typeface="Courier New" pitchFamily="49" charset="0"/>
              </a:rPr>
              <a:t> Rectangle(5, 3);</a:t>
            </a:r>
            <a:endParaRPr lang="en-US" b="1">
              <a:latin typeface="Courier New" pitchFamily="49" charset="0"/>
            </a:endParaRPr>
          </a:p>
          <a:p>
            <a:r>
              <a:rPr lang="en-US">
                <a:latin typeface="Courier New" pitchFamily="49" charset="0"/>
              </a:rPr>
              <a:t>Box myBox = </a:t>
            </a:r>
            <a:r>
              <a:rPr lang="en-US">
                <a:solidFill>
                  <a:schemeClr val="accent2"/>
                </a:solidFill>
                <a:latin typeface="Courier New" pitchFamily="49" charset="0"/>
              </a:rPr>
              <a:t>new</a:t>
            </a:r>
            <a:r>
              <a:rPr lang="en-US">
                <a:latin typeface="Courier New" pitchFamily="49" charset="0"/>
              </a:rPr>
              <a:t> Box(6, 5, 4);</a:t>
            </a:r>
            <a:endParaRPr lang="en-US" b="1">
              <a:latin typeface="Courier New" pitchFamily="49" charset="0"/>
            </a:endParaRPr>
          </a:p>
        </p:txBody>
      </p:sp>
      <p:pic>
        <p:nvPicPr>
          <p:cNvPr id="38916" name="Picture 11"/>
          <p:cNvPicPr>
            <a:picLocks noChangeAspect="1" noChangeArrowheads="1"/>
          </p:cNvPicPr>
          <p:nvPr/>
        </p:nvPicPr>
        <p:blipFill>
          <a:blip r:embed="rId2" cstate="print"/>
          <a:srcRect/>
          <a:stretch>
            <a:fillRect/>
          </a:stretch>
        </p:blipFill>
        <p:spPr bwMode="auto">
          <a:xfrm>
            <a:off x="228600" y="2590800"/>
            <a:ext cx="8763000" cy="2994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762000" y="0"/>
            <a:ext cx="7772400" cy="762000"/>
          </a:xfrm>
        </p:spPr>
        <p:txBody>
          <a:bodyPr/>
          <a:lstStyle/>
          <a:p>
            <a:r>
              <a:rPr lang="en-US" sz="2800" b="1" smtClean="0"/>
              <a:t>Explicitly invoking a method from the superclass:</a:t>
            </a:r>
          </a:p>
        </p:txBody>
      </p:sp>
      <p:sp>
        <p:nvSpPr>
          <p:cNvPr id="39939" name="TextBox 3"/>
          <p:cNvSpPr txBox="1">
            <a:spLocks noChangeArrowheads="1"/>
          </p:cNvSpPr>
          <p:nvPr/>
        </p:nvSpPr>
        <p:spPr bwMode="auto">
          <a:xfrm>
            <a:off x="228600" y="914400"/>
            <a:ext cx="8686800" cy="4832350"/>
          </a:xfrm>
          <a:prstGeom prst="rect">
            <a:avLst/>
          </a:prstGeom>
          <a:noFill/>
          <a:ln w="9525">
            <a:noFill/>
            <a:miter lim="800000"/>
            <a:headEnd/>
            <a:tailEnd/>
          </a:ln>
        </p:spPr>
        <p:txBody>
          <a:bodyPr>
            <a:spAutoFit/>
          </a:bodyPr>
          <a:lstStyle/>
          <a:p>
            <a:r>
              <a:rPr lang="en-US"/>
              <a:t>There may be a time when you have overridden a method in your derived class, but find yourself, for whatever reason, wishing to invoke the version that was in your parent class.  This time you can use the word super – </a:t>
            </a:r>
            <a:r>
              <a:rPr lang="en-US" u="sng"/>
              <a:t>but not as a method</a:t>
            </a:r>
            <a:r>
              <a:rPr lang="en-US"/>
              <a:t>.  Instead, super gives you a way to reference the superclass.  Inside any method of your derived class, you can invoke a parent method by saying:</a:t>
            </a:r>
          </a:p>
          <a:p>
            <a:endParaRPr lang="en-US"/>
          </a:p>
          <a:p>
            <a:r>
              <a:rPr lang="en-US" sz="2000" b="1">
                <a:solidFill>
                  <a:srgbClr val="C00000"/>
                </a:solidFill>
                <a:latin typeface="Courier New" pitchFamily="49" charset="0"/>
                <a:cs typeface="Courier New" pitchFamily="49" charset="0"/>
              </a:rPr>
              <a:t>super.</a:t>
            </a:r>
            <a:r>
              <a:rPr lang="en-US" sz="2000" b="1">
                <a:latin typeface="Courier New" pitchFamily="49" charset="0"/>
                <a:cs typeface="Courier New" pitchFamily="49" charset="0"/>
              </a:rPr>
              <a:t>doStuff();  </a:t>
            </a:r>
          </a:p>
          <a:p>
            <a:r>
              <a:rPr lang="en-US" sz="1800" b="1">
                <a:latin typeface="Courier New" pitchFamily="49" charset="0"/>
                <a:cs typeface="Courier New" pitchFamily="49" charset="0"/>
              </a:rPr>
              <a:t>//invokes the version of doStuff() from the parent class</a:t>
            </a:r>
          </a:p>
          <a:p>
            <a:endParaRPr lang="en-US" sz="1800"/>
          </a:p>
          <a:p>
            <a:endParaRPr lang="en-US" sz="1800"/>
          </a:p>
          <a:p>
            <a:r>
              <a:rPr lang="en-US" b="1"/>
              <a:t>Example</a:t>
            </a:r>
            <a:r>
              <a:rPr lang="en-US"/>
              <a:t>:  See the method </a:t>
            </a:r>
            <a:r>
              <a:rPr lang="en-US">
                <a:latin typeface="Courier New" pitchFamily="49" charset="0"/>
                <a:cs typeface="Courier New" pitchFamily="49" charset="0"/>
              </a:rPr>
              <a:t>toString() </a:t>
            </a:r>
            <a:r>
              <a:rPr lang="en-US"/>
              <a:t>from our Employee class and note how it references the same method from the superclass.</a:t>
            </a:r>
          </a:p>
          <a:p>
            <a:endParaRPr lang="en-US" sz="1800" b="1">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9600" y="152400"/>
            <a:ext cx="7772400" cy="457200"/>
          </a:xfrm>
        </p:spPr>
        <p:txBody>
          <a:bodyPr/>
          <a:lstStyle/>
          <a:p>
            <a:pPr eaLnBrk="1" hangingPunct="1"/>
            <a:r>
              <a:rPr lang="en-US" sz="3600" b="1" smtClean="0">
                <a:latin typeface="Courier New" pitchFamily="49" charset="0"/>
                <a:cs typeface="Courier New" pitchFamily="49" charset="0"/>
              </a:rPr>
              <a:t>protected </a:t>
            </a:r>
            <a:r>
              <a:rPr lang="en-US" sz="3600" smtClean="0"/>
              <a:t>Visibility</a:t>
            </a:r>
            <a:endParaRPr lang="en-US" sz="3200" smtClean="0"/>
          </a:p>
        </p:txBody>
      </p:sp>
      <p:pic>
        <p:nvPicPr>
          <p:cNvPr id="41987" name="Picture 3"/>
          <p:cNvPicPr>
            <a:picLocks noChangeAspect="1" noChangeArrowheads="1"/>
          </p:cNvPicPr>
          <p:nvPr/>
        </p:nvPicPr>
        <p:blipFill>
          <a:blip r:embed="rId2" cstate="print"/>
          <a:srcRect/>
          <a:stretch>
            <a:fillRect/>
          </a:stretch>
        </p:blipFill>
        <p:spPr bwMode="auto">
          <a:xfrm>
            <a:off x="228600" y="3505200"/>
            <a:ext cx="8458200" cy="3352800"/>
          </a:xfrm>
          <a:prstGeom prst="rect">
            <a:avLst/>
          </a:prstGeom>
          <a:noFill/>
          <a:ln w="9525">
            <a:noFill/>
            <a:miter lim="800000"/>
            <a:headEnd/>
            <a:tailEnd/>
          </a:ln>
        </p:spPr>
      </p:pic>
      <p:sp>
        <p:nvSpPr>
          <p:cNvPr id="41988" name="TextBox 3"/>
          <p:cNvSpPr txBox="1">
            <a:spLocks noChangeArrowheads="1"/>
          </p:cNvSpPr>
          <p:nvPr/>
        </p:nvSpPr>
        <p:spPr bwMode="auto">
          <a:xfrm>
            <a:off x="457200" y="838200"/>
            <a:ext cx="8305800" cy="2678113"/>
          </a:xfrm>
          <a:prstGeom prst="rect">
            <a:avLst/>
          </a:prstGeom>
          <a:noFill/>
          <a:ln w="9525">
            <a:noFill/>
            <a:miter lim="800000"/>
            <a:headEnd/>
            <a:tailEnd/>
          </a:ln>
        </p:spPr>
        <p:txBody>
          <a:bodyPr>
            <a:spAutoFit/>
          </a:bodyPr>
          <a:lstStyle/>
          <a:p>
            <a:r>
              <a:rPr lang="en-US"/>
              <a:t>Recall that subclasses can not access private data from a superclass.</a:t>
            </a:r>
          </a:p>
          <a:p>
            <a:r>
              <a:rPr lang="en-US"/>
              <a:t>Giving a field a visibility of ‘protected’ means that </a:t>
            </a:r>
            <a:r>
              <a:rPr lang="en-US" b="1"/>
              <a:t>subclasses </a:t>
            </a:r>
            <a:r>
              <a:rPr lang="en-US" b="1" u="sng"/>
              <a:t>can</a:t>
            </a:r>
            <a:r>
              <a:rPr lang="en-US" b="1"/>
              <a:t> </a:t>
            </a:r>
            <a:r>
              <a:rPr lang="en-US"/>
              <a:t>directly access that field.</a:t>
            </a:r>
          </a:p>
          <a:p>
            <a:pPr lvl="1">
              <a:buFontTx/>
              <a:buChar char="-"/>
            </a:pPr>
            <a:r>
              <a:rPr lang="en-US"/>
              <a:t> In UML diagrams, ‘protected’ is denoted by a # sign</a:t>
            </a:r>
          </a:p>
          <a:p>
            <a:pPr lvl="1">
              <a:buFontTx/>
              <a:buChar char="-"/>
            </a:pPr>
            <a:r>
              <a:rPr lang="en-US"/>
              <a:t> public is denoted by a ‘+’</a:t>
            </a:r>
          </a:p>
          <a:p>
            <a:pPr lvl="1">
              <a:buFontTx/>
              <a:buChar char="-"/>
            </a:pPr>
            <a:r>
              <a:rPr lang="en-US"/>
              <a:t> private is denoted by a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09600" y="609600"/>
            <a:ext cx="7772400" cy="457200"/>
          </a:xfrm>
        </p:spPr>
        <p:txBody>
          <a:bodyPr/>
          <a:lstStyle/>
          <a:p>
            <a:pPr eaLnBrk="1" hangingPunct="1"/>
            <a:r>
              <a:rPr lang="en-US" smtClean="0"/>
              <a:t>Protected Members of a Class (continued)</a:t>
            </a:r>
            <a:endParaRPr lang="en-US" sz="4000" smtClean="0"/>
          </a:p>
        </p:txBody>
      </p:sp>
      <p:pic>
        <p:nvPicPr>
          <p:cNvPr id="43011" name="Picture 4"/>
          <p:cNvPicPr>
            <a:picLocks noChangeAspect="1" noChangeArrowheads="1"/>
          </p:cNvPicPr>
          <p:nvPr/>
        </p:nvPicPr>
        <p:blipFill>
          <a:blip r:embed="rId2" cstate="print"/>
          <a:srcRect/>
          <a:stretch>
            <a:fillRect/>
          </a:stretch>
        </p:blipFill>
        <p:spPr bwMode="auto">
          <a:xfrm>
            <a:off x="228600" y="3048000"/>
            <a:ext cx="8686800" cy="3214688"/>
          </a:xfrm>
          <a:prstGeom prst="rect">
            <a:avLst/>
          </a:prstGeom>
          <a:noFill/>
          <a:ln w="9525">
            <a:noFill/>
            <a:miter lim="800000"/>
            <a:headEnd/>
            <a:tailEnd/>
          </a:ln>
        </p:spPr>
      </p:pic>
      <p:sp>
        <p:nvSpPr>
          <p:cNvPr id="43012" name="TextBox 3"/>
          <p:cNvSpPr txBox="1">
            <a:spLocks noChangeArrowheads="1"/>
          </p:cNvSpPr>
          <p:nvPr/>
        </p:nvSpPr>
        <p:spPr bwMode="auto">
          <a:xfrm>
            <a:off x="381000" y="1676400"/>
            <a:ext cx="8458200" cy="923330"/>
          </a:xfrm>
          <a:prstGeom prst="rect">
            <a:avLst/>
          </a:prstGeom>
          <a:noFill/>
          <a:ln w="9525">
            <a:noFill/>
            <a:miter lim="800000"/>
            <a:headEnd/>
            <a:tailEnd/>
          </a:ln>
        </p:spPr>
        <p:txBody>
          <a:bodyPr>
            <a:spAutoFit/>
          </a:bodyPr>
          <a:lstStyle/>
          <a:p>
            <a:r>
              <a:rPr lang="en-US" sz="1800" smtClean="0"/>
              <a:t>So, protected visiblity allows for the possibility of changing the </a:t>
            </a:r>
            <a:r>
              <a:rPr lang="en-US" sz="1800" smtClean="0"/>
              <a:t>state of an object to something invalid. </a:t>
            </a:r>
            <a:r>
              <a:rPr lang="en-US" sz="1800" smtClean="0"/>
              <a:t>Recall that this </a:t>
            </a:r>
            <a:r>
              <a:rPr lang="en-US" sz="1800" smtClean="0"/>
              <a:t>is precisely the issue we are trying to avoid by giving fields private visibility. </a:t>
            </a:r>
            <a:r>
              <a:rPr lang="en-US" sz="1800" b="1" smtClean="0"/>
              <a:t>For this reason, we do not use protected visibility very often.</a:t>
            </a:r>
            <a:endParaRPr lang="en-US" sz="1800" b="1"/>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sz="3600" smtClean="0"/>
              <a:t>No modifier =</a:t>
            </a:r>
            <a:r>
              <a:rPr lang="en-US" sz="3600" smtClean="0">
                <a:sym typeface="Wingdings" pitchFamily="2" charset="2"/>
              </a:rPr>
              <a:t> ‘package’visibility</a:t>
            </a:r>
            <a:endParaRPr lang="en-US" sz="3600"/>
          </a:p>
        </p:txBody>
      </p:sp>
      <p:sp>
        <p:nvSpPr>
          <p:cNvPr id="3" name="Content Placeholder 2"/>
          <p:cNvSpPr>
            <a:spLocks noGrp="1"/>
          </p:cNvSpPr>
          <p:nvPr>
            <p:ph sz="half" idx="1"/>
          </p:nvPr>
        </p:nvSpPr>
        <p:spPr>
          <a:xfrm>
            <a:off x="685800" y="1981200"/>
            <a:ext cx="7924800" cy="4114800"/>
          </a:xfrm>
        </p:spPr>
        <p:txBody>
          <a:bodyPr/>
          <a:lstStyle/>
          <a:p>
            <a:r>
              <a:rPr lang="en-US" sz="2400" smtClean="0"/>
              <a:t>If you do not specify a visiblity, then your field has “package” access</a:t>
            </a:r>
          </a:p>
          <a:p>
            <a:r>
              <a:rPr lang="en-US" sz="2400" smtClean="0"/>
              <a:t>This means that any class within the same package can access the fields directly.</a:t>
            </a:r>
          </a:p>
          <a:p>
            <a:pPr lvl="1"/>
            <a:r>
              <a:rPr lang="en-US" sz="2000" smtClean="0"/>
              <a:t>However, if a subclass is in a different package, it will not have direct access to a ‘packge’ visibility field.</a:t>
            </a:r>
          </a:p>
        </p:txBody>
      </p:sp>
    </p:spTree>
    <p:extLst>
      <p:ext uri="{BB962C8B-B14F-4D97-AF65-F5344CB8AC3E}">
        <p14:creationId xmlns:p14="http://schemas.microsoft.com/office/powerpoint/2010/main" val="41465834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381000"/>
            <a:ext cx="7772400" cy="685800"/>
          </a:xfrm>
        </p:spPr>
        <p:txBody>
          <a:bodyPr/>
          <a:lstStyle/>
          <a:p>
            <a:pPr eaLnBrk="1" hangingPunct="1"/>
            <a:r>
              <a:rPr lang="en-US" smtClean="0">
                <a:solidFill>
                  <a:schemeClr val="accent2"/>
                </a:solidFill>
                <a:latin typeface="Courier New" pitchFamily="49" charset="0"/>
              </a:rPr>
              <a:t>class</a:t>
            </a:r>
            <a:r>
              <a:rPr lang="en-US" smtClean="0">
                <a:latin typeface="Courier New" pitchFamily="49" charset="0"/>
              </a:rPr>
              <a:t> Object</a:t>
            </a:r>
          </a:p>
        </p:txBody>
      </p:sp>
      <p:sp>
        <p:nvSpPr>
          <p:cNvPr id="44035" name="Rectangle 3"/>
          <p:cNvSpPr>
            <a:spLocks noGrp="1" noChangeArrowheads="1"/>
          </p:cNvSpPr>
          <p:nvPr>
            <p:ph type="body" idx="1"/>
          </p:nvPr>
        </p:nvSpPr>
        <p:spPr>
          <a:xfrm>
            <a:off x="304800" y="1295400"/>
            <a:ext cx="8077200" cy="3048000"/>
          </a:xfrm>
        </p:spPr>
        <p:txBody>
          <a:bodyPr/>
          <a:lstStyle/>
          <a:p>
            <a:pPr eaLnBrk="1" hangingPunct="1"/>
            <a:r>
              <a:rPr lang="en-US" sz="2800" smtClean="0">
                <a:cs typeface="Times New Roman" pitchFamily="18" charset="0"/>
              </a:rPr>
              <a:t>class </a:t>
            </a:r>
            <a:r>
              <a:rPr lang="en-US" sz="2800" smtClean="0">
                <a:latin typeface="Courier New" pitchFamily="49" charset="0"/>
                <a:cs typeface="Courier New" pitchFamily="49" charset="0"/>
              </a:rPr>
              <a:t>Object</a:t>
            </a:r>
            <a:r>
              <a:rPr lang="en-US" sz="2800" smtClean="0">
                <a:cs typeface="Times New Roman" pitchFamily="18" charset="0"/>
              </a:rPr>
              <a:t> is directly or indirectly the superclass of every class in Java</a:t>
            </a:r>
          </a:p>
          <a:p>
            <a:pPr eaLnBrk="1" hangingPunct="1"/>
            <a:r>
              <a:rPr lang="en-US" sz="2800" smtClean="0">
                <a:solidFill>
                  <a:schemeClr val="accent2"/>
                </a:solidFill>
                <a:latin typeface="Courier New" pitchFamily="49" charset="0"/>
                <a:cs typeface="Times New Roman" pitchFamily="18" charset="0"/>
              </a:rPr>
              <a:t>public</a:t>
            </a:r>
            <a:r>
              <a:rPr lang="en-US" sz="2800" smtClean="0">
                <a:cs typeface="Times New Roman" pitchFamily="18" charset="0"/>
              </a:rPr>
              <a:t> members of </a:t>
            </a:r>
            <a:r>
              <a:rPr lang="en-US" sz="2800" smtClean="0">
                <a:solidFill>
                  <a:schemeClr val="accent2"/>
                </a:solidFill>
                <a:latin typeface="Courier New" pitchFamily="49" charset="0"/>
                <a:cs typeface="Times New Roman" pitchFamily="18" charset="0"/>
              </a:rPr>
              <a:t>class</a:t>
            </a:r>
            <a:r>
              <a:rPr lang="en-US" sz="2800" smtClean="0">
                <a:latin typeface="Courier New" pitchFamily="49" charset="0"/>
                <a:cs typeface="Times New Roman" pitchFamily="18" charset="0"/>
              </a:rPr>
              <a:t> Object</a:t>
            </a:r>
            <a:r>
              <a:rPr lang="en-US" sz="2800" smtClean="0">
                <a:cs typeface="Times New Roman" pitchFamily="18" charset="0"/>
              </a:rPr>
              <a:t> can be overridden/invoked by object of any class type</a:t>
            </a:r>
          </a:p>
          <a:p>
            <a:pPr eaLnBrk="1" hangingPunct="1"/>
            <a:r>
              <a:rPr lang="en-US" sz="2800" smtClean="0">
                <a:cs typeface="Times New Roman" pitchFamily="18" charset="0"/>
              </a:rPr>
              <a:t>We have already done this when we overrode </a:t>
            </a:r>
            <a:r>
              <a:rPr lang="en-US" sz="2800" smtClean="0">
                <a:latin typeface="Courier New" pitchFamily="49" charset="0"/>
                <a:cs typeface="Courier New" pitchFamily="49" charset="0"/>
              </a:rPr>
              <a:t>toString</a:t>
            </a:r>
            <a:r>
              <a:rPr lang="en-US" sz="2800" smtClean="0">
                <a:cs typeface="Times New Roman" pitchFamily="18" charset="0"/>
              </a:rPr>
              <a:t> and </a:t>
            </a:r>
            <a:r>
              <a:rPr lang="en-US" sz="2800" smtClean="0">
                <a:latin typeface="Courier New" pitchFamily="49" charset="0"/>
                <a:cs typeface="Courier New" pitchFamily="49" charset="0"/>
              </a:rPr>
              <a:t>equals</a:t>
            </a:r>
            <a:r>
              <a:rPr lang="en-US" sz="2800" smtClean="0">
                <a:cs typeface="Times New Roman" pitchFamily="18" charset="0"/>
              </a:rPr>
              <a:t> in our user-defined classes</a:t>
            </a:r>
            <a:endParaRPr lang="en-US" sz="28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Chapter Objectives (continued)</a:t>
            </a:r>
          </a:p>
        </p:txBody>
      </p:sp>
      <p:sp>
        <p:nvSpPr>
          <p:cNvPr id="16387" name="Rectangle 3"/>
          <p:cNvSpPr>
            <a:spLocks noGrp="1" noChangeArrowheads="1"/>
          </p:cNvSpPr>
          <p:nvPr>
            <p:ph type="body" idx="1"/>
          </p:nvPr>
        </p:nvSpPr>
        <p:spPr/>
        <p:txBody>
          <a:bodyPr/>
          <a:lstStyle/>
          <a:p>
            <a:pPr eaLnBrk="1" hangingPunct="1"/>
            <a:r>
              <a:rPr lang="en-US" smtClean="0"/>
              <a:t>Learn about </a:t>
            </a:r>
            <a:r>
              <a:rPr lang="en-US" b="1" smtClean="0"/>
              <a:t>polymorphism</a:t>
            </a:r>
          </a:p>
          <a:p>
            <a:pPr eaLnBrk="1" hangingPunct="1"/>
            <a:r>
              <a:rPr lang="en-US" smtClean="0"/>
              <a:t>Examine </a:t>
            </a:r>
            <a:r>
              <a:rPr lang="en-US" b="1" smtClean="0"/>
              <a:t>abstract classes</a:t>
            </a:r>
          </a:p>
          <a:p>
            <a:pPr eaLnBrk="1" hangingPunct="1"/>
            <a:r>
              <a:rPr lang="en-US" smtClean="0"/>
              <a:t>Become aware of </a:t>
            </a:r>
            <a:r>
              <a:rPr lang="en-US" b="1" smtClean="0"/>
              <a:t>interfaces</a:t>
            </a:r>
            <a:r>
              <a:rPr lang="en-US" smtClean="0"/>
              <a:t> and how to </a:t>
            </a:r>
            <a:r>
              <a:rPr lang="en-US" b="1" smtClean="0"/>
              <a:t>implement </a:t>
            </a:r>
            <a:r>
              <a:rPr lang="en-US" smtClean="0"/>
              <a:t>them</a:t>
            </a:r>
          </a:p>
          <a:p>
            <a:pPr eaLnBrk="1" hangingPunct="1"/>
            <a:r>
              <a:rPr lang="en-US" smtClean="0"/>
              <a:t>Define and make use of </a:t>
            </a:r>
            <a:r>
              <a:rPr lang="en-US" b="1" smtClean="0"/>
              <a:t>composition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762000" y="152400"/>
            <a:ext cx="7772400" cy="609600"/>
          </a:xfrm>
        </p:spPr>
        <p:txBody>
          <a:bodyPr/>
          <a:lstStyle/>
          <a:p>
            <a:pPr eaLnBrk="1" hangingPunct="1"/>
            <a:r>
              <a:rPr lang="en-US" sz="3200" smtClean="0"/>
              <a:t>The </a:t>
            </a:r>
            <a:r>
              <a:rPr lang="en-US" sz="3200" smtClean="0">
                <a:solidFill>
                  <a:schemeClr val="accent2"/>
                </a:solidFill>
                <a:latin typeface="Courier New" pitchFamily="49" charset="0"/>
              </a:rPr>
              <a:t>class</a:t>
            </a:r>
            <a:r>
              <a:rPr lang="en-US" sz="3200" smtClean="0">
                <a:latin typeface="Courier New" pitchFamily="49" charset="0"/>
              </a:rPr>
              <a:t> Object</a:t>
            </a:r>
            <a:r>
              <a:rPr lang="en-US" sz="3200" smtClean="0"/>
              <a:t> contd</a:t>
            </a:r>
            <a:endParaRPr lang="en-US" sz="2400" smtClean="0"/>
          </a:p>
        </p:txBody>
      </p:sp>
      <p:sp>
        <p:nvSpPr>
          <p:cNvPr id="45059" name="Rectangle 3"/>
          <p:cNvSpPr>
            <a:spLocks noGrp="1" noChangeArrowheads="1"/>
          </p:cNvSpPr>
          <p:nvPr>
            <p:ph type="body" idx="1"/>
          </p:nvPr>
        </p:nvSpPr>
        <p:spPr>
          <a:xfrm>
            <a:off x="381000" y="1676400"/>
            <a:ext cx="8077200" cy="4876800"/>
          </a:xfrm>
        </p:spPr>
        <p:txBody>
          <a:bodyPr/>
          <a:lstStyle/>
          <a:p>
            <a:pPr eaLnBrk="1" hangingPunct="1">
              <a:lnSpc>
                <a:spcPct val="80000"/>
              </a:lnSpc>
              <a:buFontTx/>
              <a:buNone/>
            </a:pPr>
            <a:r>
              <a:rPr lang="en-US" sz="2000" smtClean="0">
                <a:solidFill>
                  <a:schemeClr val="accent2"/>
                </a:solidFill>
                <a:latin typeface="Courier New" pitchFamily="49" charset="0"/>
              </a:rPr>
              <a:t>public class</a:t>
            </a:r>
            <a:r>
              <a:rPr lang="en-US" sz="2000" b="1" smtClean="0">
                <a:latin typeface="Courier New" pitchFamily="49" charset="0"/>
              </a:rPr>
              <a:t> </a:t>
            </a:r>
            <a:r>
              <a:rPr lang="en-US" sz="2000" smtClean="0">
                <a:latin typeface="Courier New" pitchFamily="49" charset="0"/>
              </a:rPr>
              <a:t>Clock</a:t>
            </a:r>
          </a:p>
          <a:p>
            <a:pPr eaLnBrk="1" hangingPunct="1">
              <a:lnSpc>
                <a:spcPct val="80000"/>
              </a:lnSpc>
              <a:buFontTx/>
              <a:buNone/>
            </a:pPr>
            <a:r>
              <a:rPr lang="en-US" sz="2000" smtClean="0">
                <a:latin typeface="Courier New" pitchFamily="49" charset="0"/>
              </a:rPr>
              <a:t>{</a:t>
            </a:r>
          </a:p>
          <a:p>
            <a:pPr eaLnBrk="1" hangingPunct="1">
              <a:lnSpc>
                <a:spcPct val="80000"/>
              </a:lnSpc>
              <a:buFontTx/>
              <a:buNone/>
            </a:pPr>
            <a:r>
              <a:rPr lang="en-US" sz="2000" smtClean="0">
                <a:solidFill>
                  <a:srgbClr val="009900"/>
                </a:solidFill>
                <a:latin typeface="Courier New" pitchFamily="49" charset="0"/>
              </a:rPr>
              <a:t>   </a:t>
            </a:r>
            <a:r>
              <a:rPr lang="en-US" sz="1800" smtClean="0">
                <a:solidFill>
                  <a:srgbClr val="009900"/>
                </a:solidFill>
                <a:latin typeface="Courier New" pitchFamily="49" charset="0"/>
              </a:rPr>
              <a:t>//Declare instance variables as given in Chapter 8</a:t>
            </a:r>
          </a:p>
          <a:p>
            <a:pPr eaLnBrk="1" hangingPunct="1">
              <a:lnSpc>
                <a:spcPct val="80000"/>
              </a:lnSpc>
              <a:buFontTx/>
              <a:buNone/>
            </a:pPr>
            <a:r>
              <a:rPr lang="en-US" sz="1800" smtClean="0">
                <a:solidFill>
                  <a:srgbClr val="009900"/>
                </a:solidFill>
                <a:latin typeface="Courier New" pitchFamily="49" charset="0"/>
              </a:rPr>
              <a:t>   //Definition of instance methods as given in Chapter 8       </a:t>
            </a:r>
          </a:p>
          <a:p>
            <a:pPr eaLnBrk="1" hangingPunct="1">
              <a:lnSpc>
                <a:spcPct val="80000"/>
              </a:lnSpc>
              <a:buFontTx/>
              <a:buNone/>
            </a:pPr>
            <a:r>
              <a:rPr lang="en-US" sz="1800" smtClean="0">
                <a:solidFill>
                  <a:srgbClr val="009900"/>
                </a:solidFill>
                <a:latin typeface="Courier New" pitchFamily="49" charset="0"/>
              </a:rPr>
              <a:t>   //...</a:t>
            </a:r>
          </a:p>
          <a:p>
            <a:pPr eaLnBrk="1" hangingPunct="1">
              <a:lnSpc>
                <a:spcPct val="80000"/>
              </a:lnSpc>
              <a:buFontTx/>
              <a:buNone/>
            </a:pPr>
            <a:r>
              <a:rPr lang="en-US" sz="2000" smtClean="0">
                <a:latin typeface="Courier New" pitchFamily="49" charset="0"/>
              </a:rPr>
              <a:t>}</a:t>
            </a:r>
          </a:p>
          <a:p>
            <a:pPr eaLnBrk="1" hangingPunct="1">
              <a:lnSpc>
                <a:spcPct val="80000"/>
              </a:lnSpc>
              <a:buFontTx/>
              <a:buNone/>
            </a:pPr>
            <a:endParaRPr lang="en-US" sz="2000" smtClean="0">
              <a:latin typeface="Courier New" pitchFamily="49" charset="0"/>
            </a:endParaRPr>
          </a:p>
          <a:p>
            <a:pPr eaLnBrk="1" hangingPunct="1">
              <a:lnSpc>
                <a:spcPct val="80000"/>
              </a:lnSpc>
              <a:buFontTx/>
              <a:buNone/>
            </a:pPr>
            <a:r>
              <a:rPr lang="en-US" sz="2000" smtClean="0">
                <a:solidFill>
                  <a:schemeClr val="accent2"/>
                </a:solidFill>
                <a:latin typeface="Courier New" pitchFamily="49" charset="0"/>
              </a:rPr>
              <a:t>public class</a:t>
            </a:r>
            <a:r>
              <a:rPr lang="en-US" sz="2000" b="1" smtClean="0">
                <a:latin typeface="Courier New" pitchFamily="49" charset="0"/>
              </a:rPr>
              <a:t> </a:t>
            </a:r>
            <a:r>
              <a:rPr lang="en-US" sz="2000" smtClean="0">
                <a:latin typeface="Courier New" pitchFamily="49" charset="0"/>
              </a:rPr>
              <a:t>Clock </a:t>
            </a:r>
            <a:r>
              <a:rPr lang="en-US" sz="2000" b="1" smtClean="0">
                <a:solidFill>
                  <a:srgbClr val="C00000"/>
                </a:solidFill>
                <a:latin typeface="Courier New" pitchFamily="49" charset="0"/>
              </a:rPr>
              <a:t>extends Object //not necessary</a:t>
            </a:r>
          </a:p>
          <a:p>
            <a:pPr eaLnBrk="1" hangingPunct="1">
              <a:lnSpc>
                <a:spcPct val="80000"/>
              </a:lnSpc>
              <a:buFontTx/>
              <a:buNone/>
            </a:pPr>
            <a:r>
              <a:rPr lang="en-US" sz="2000" smtClean="0">
                <a:latin typeface="Courier New" pitchFamily="49" charset="0"/>
              </a:rPr>
              <a:t>{</a:t>
            </a:r>
          </a:p>
          <a:p>
            <a:pPr eaLnBrk="1" hangingPunct="1">
              <a:lnSpc>
                <a:spcPct val="80000"/>
              </a:lnSpc>
              <a:buFontTx/>
              <a:buNone/>
            </a:pPr>
            <a:r>
              <a:rPr lang="en-US" sz="1800" smtClean="0">
                <a:solidFill>
                  <a:srgbClr val="009900"/>
                </a:solidFill>
                <a:latin typeface="Courier New" pitchFamily="49" charset="0"/>
              </a:rPr>
              <a:t>  //Declare instance variables as given in Chapter 8      //Definition of instance methods as given in Chapter 8</a:t>
            </a:r>
          </a:p>
          <a:p>
            <a:pPr eaLnBrk="1" hangingPunct="1">
              <a:lnSpc>
                <a:spcPct val="80000"/>
              </a:lnSpc>
              <a:buFontTx/>
              <a:buNone/>
            </a:pPr>
            <a:r>
              <a:rPr lang="en-US" sz="1800" smtClean="0">
                <a:solidFill>
                  <a:srgbClr val="009900"/>
                </a:solidFill>
                <a:latin typeface="Courier New" pitchFamily="49" charset="0"/>
              </a:rPr>
              <a:t>  //...</a:t>
            </a:r>
          </a:p>
          <a:p>
            <a:pPr eaLnBrk="1" hangingPunct="1">
              <a:lnSpc>
                <a:spcPct val="80000"/>
              </a:lnSpc>
              <a:buFontTx/>
              <a:buNone/>
            </a:pPr>
            <a:r>
              <a:rPr lang="en-US" sz="2000" smtClean="0">
                <a:latin typeface="Courier New" pitchFamily="49" charset="0"/>
              </a:rPr>
              <a:t>}</a:t>
            </a:r>
          </a:p>
          <a:p>
            <a:pPr eaLnBrk="1" hangingPunct="1">
              <a:lnSpc>
                <a:spcPct val="80000"/>
              </a:lnSpc>
            </a:pPr>
            <a:endParaRPr lang="en-US" sz="1800" smtClean="0"/>
          </a:p>
        </p:txBody>
      </p:sp>
      <p:sp>
        <p:nvSpPr>
          <p:cNvPr id="45060" name="TextBox 3"/>
          <p:cNvSpPr txBox="1">
            <a:spLocks noChangeArrowheads="1"/>
          </p:cNvSpPr>
          <p:nvPr/>
        </p:nvSpPr>
        <p:spPr bwMode="auto">
          <a:xfrm>
            <a:off x="838200" y="990600"/>
            <a:ext cx="7253288" cy="461963"/>
          </a:xfrm>
          <a:prstGeom prst="rect">
            <a:avLst/>
          </a:prstGeom>
          <a:noFill/>
          <a:ln w="9525">
            <a:solidFill>
              <a:schemeClr val="accent1"/>
            </a:solidFill>
            <a:miter lim="800000"/>
            <a:headEnd/>
            <a:tailEnd/>
          </a:ln>
        </p:spPr>
        <p:txBody>
          <a:bodyPr wrap="none">
            <a:spAutoFit/>
          </a:bodyPr>
          <a:lstStyle/>
          <a:p>
            <a:r>
              <a:rPr lang="en-US"/>
              <a:t>ALL classes extend Object. You do not need to specify it.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152400"/>
            <a:ext cx="7772400" cy="1143000"/>
          </a:xfrm>
        </p:spPr>
        <p:txBody>
          <a:bodyPr/>
          <a:lstStyle/>
          <a:p>
            <a:pPr eaLnBrk="1" hangingPunct="1"/>
            <a:r>
              <a:rPr lang="en-US" sz="3200" smtClean="0"/>
              <a:t>Some Constructors and Methods of the </a:t>
            </a:r>
            <a:r>
              <a:rPr lang="en-US" sz="3200" smtClean="0">
                <a:solidFill>
                  <a:schemeClr val="accent2"/>
                </a:solidFill>
                <a:latin typeface="Courier New" pitchFamily="49" charset="0"/>
              </a:rPr>
              <a:t>class</a:t>
            </a:r>
            <a:r>
              <a:rPr lang="en-US" sz="3200" smtClean="0">
                <a:latin typeface="Courier New" pitchFamily="49" charset="0"/>
              </a:rPr>
              <a:t> Object</a:t>
            </a:r>
            <a:endParaRPr lang="en-US" sz="2400" smtClean="0">
              <a:latin typeface="Courier New" pitchFamily="49" charset="0"/>
            </a:endParaRPr>
          </a:p>
        </p:txBody>
      </p:sp>
      <p:pic>
        <p:nvPicPr>
          <p:cNvPr id="46083" name="Picture 9"/>
          <p:cNvPicPr>
            <a:picLocks noChangeAspect="1" noChangeArrowheads="1"/>
          </p:cNvPicPr>
          <p:nvPr/>
        </p:nvPicPr>
        <p:blipFill>
          <a:blip r:embed="rId2" cstate="print"/>
          <a:srcRect/>
          <a:stretch>
            <a:fillRect/>
          </a:stretch>
        </p:blipFill>
        <p:spPr bwMode="auto">
          <a:xfrm>
            <a:off x="685800" y="1524000"/>
            <a:ext cx="7772400" cy="4662488"/>
          </a:xfrm>
          <a:prstGeom prst="rect">
            <a:avLst/>
          </a:prstGeom>
          <a:noFill/>
          <a:ln w="9525">
            <a:noFill/>
            <a:miter lim="800000"/>
            <a:headEnd/>
            <a:tailEnd/>
          </a:ln>
        </p:spPr>
      </p:pic>
      <p:sp>
        <p:nvSpPr>
          <p:cNvPr id="5" name="Rounded Rectangular Callout 4"/>
          <p:cNvSpPr/>
          <p:nvPr/>
        </p:nvSpPr>
        <p:spPr>
          <a:xfrm>
            <a:off x="5486400" y="1828800"/>
            <a:ext cx="2667000" cy="990600"/>
          </a:xfrm>
          <a:prstGeom prst="wedgeRoundRectCallout">
            <a:avLst>
              <a:gd name="adj1" fmla="val -119365"/>
              <a:gd name="adj2" fmla="val 49264"/>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1200"/>
              <a:t>In other words, in our user-defined classes, we have been </a:t>
            </a:r>
            <a:r>
              <a:rPr lang="en-US" sz="1200" u="sng"/>
              <a:t>overriding</a:t>
            </a:r>
            <a:r>
              <a:rPr lang="en-US" sz="1200"/>
              <a:t> toString() method  all this time – we just didn’t realize it.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228600"/>
            <a:ext cx="7772400" cy="609600"/>
          </a:xfrm>
        </p:spPr>
        <p:txBody>
          <a:bodyPr/>
          <a:lstStyle/>
          <a:p>
            <a:pPr eaLnBrk="1" hangingPunct="1"/>
            <a:r>
              <a:rPr lang="en-US" sz="2800" smtClean="0"/>
              <a:t>An Example: Hierarchy of Java Stream Classes</a:t>
            </a:r>
            <a:endParaRPr lang="en-US" sz="2400" smtClean="0"/>
          </a:p>
        </p:txBody>
      </p:sp>
      <p:pic>
        <p:nvPicPr>
          <p:cNvPr id="47107" name="Picture 9"/>
          <p:cNvPicPr>
            <a:picLocks noChangeAspect="1" noChangeArrowheads="1"/>
          </p:cNvPicPr>
          <p:nvPr/>
        </p:nvPicPr>
        <p:blipFill>
          <a:blip r:embed="rId2" cstate="print"/>
          <a:srcRect/>
          <a:stretch>
            <a:fillRect/>
          </a:stretch>
        </p:blipFill>
        <p:spPr bwMode="auto">
          <a:xfrm>
            <a:off x="152400" y="1066800"/>
            <a:ext cx="8686800" cy="4953000"/>
          </a:xfrm>
          <a:prstGeom prst="rect">
            <a:avLst/>
          </a:prstGeom>
          <a:noFill/>
          <a:ln w="9525">
            <a:noFill/>
            <a:miter lim="800000"/>
            <a:headEnd/>
            <a:tailEnd/>
          </a:ln>
        </p:spPr>
      </p:pic>
      <p:sp>
        <p:nvSpPr>
          <p:cNvPr id="47108" name="TextBox 3"/>
          <p:cNvSpPr txBox="1">
            <a:spLocks noChangeArrowheads="1"/>
          </p:cNvSpPr>
          <p:nvPr/>
        </p:nvSpPr>
        <p:spPr bwMode="auto">
          <a:xfrm>
            <a:off x="304800" y="6248400"/>
            <a:ext cx="4191000" cy="461963"/>
          </a:xfrm>
          <a:prstGeom prst="rect">
            <a:avLst/>
          </a:prstGeom>
          <a:noFill/>
          <a:ln w="9525">
            <a:noFill/>
            <a:miter lim="800000"/>
            <a:headEnd/>
            <a:tailEnd/>
          </a:ln>
        </p:spPr>
        <p:txBody>
          <a:bodyPr wrap="none">
            <a:spAutoFit/>
          </a:bodyPr>
          <a:lstStyle/>
          <a:p>
            <a:r>
              <a:rPr lang="en-US"/>
              <a:t>Eg: see </a:t>
            </a:r>
            <a:r>
              <a:rPr lang="en-US">
                <a:solidFill>
                  <a:srgbClr val="0070C0"/>
                </a:solidFill>
                <a:hlinkClick r:id="rId3"/>
              </a:rPr>
              <a:t>API for FileReader class</a:t>
            </a:r>
            <a:endParaRPr lang="en-US">
              <a:solidFill>
                <a:srgbClr val="0070C0"/>
              </a:solidFill>
            </a:endParaRPr>
          </a:p>
        </p:txBody>
      </p:sp>
      <p:pic>
        <p:nvPicPr>
          <p:cNvPr id="47109" name="Picture 6"/>
          <p:cNvPicPr>
            <a:picLocks noChangeAspect="1" noChangeArrowheads="1"/>
          </p:cNvPicPr>
          <p:nvPr/>
        </p:nvPicPr>
        <p:blipFill>
          <a:blip r:embed="rId4" cstate="print"/>
          <a:srcRect/>
          <a:stretch>
            <a:fillRect/>
          </a:stretch>
        </p:blipFill>
        <p:spPr bwMode="auto">
          <a:xfrm>
            <a:off x="6096000" y="1219200"/>
            <a:ext cx="2619375" cy="1828800"/>
          </a:xfrm>
          <a:prstGeom prst="rect">
            <a:avLst/>
          </a:prstGeom>
          <a:noFill/>
          <a:ln w="9525">
            <a:solidFill>
              <a:schemeClr val="tx1"/>
            </a:solidFill>
            <a:miter lim="800000"/>
            <a:headEnd/>
            <a:tailEnd/>
          </a:ln>
        </p:spPr>
      </p:pic>
      <p:sp>
        <p:nvSpPr>
          <p:cNvPr id="47110" name="TextBox 7"/>
          <p:cNvSpPr txBox="1">
            <a:spLocks noChangeArrowheads="1"/>
          </p:cNvSpPr>
          <p:nvPr/>
        </p:nvSpPr>
        <p:spPr bwMode="auto">
          <a:xfrm>
            <a:off x="4343400" y="1219200"/>
            <a:ext cx="1782763" cy="276225"/>
          </a:xfrm>
          <a:prstGeom prst="rect">
            <a:avLst/>
          </a:prstGeom>
          <a:noFill/>
          <a:ln w="9525">
            <a:noFill/>
            <a:miter lim="800000"/>
            <a:headEnd/>
            <a:tailEnd/>
          </a:ln>
        </p:spPr>
        <p:txBody>
          <a:bodyPr wrap="none">
            <a:spAutoFit/>
          </a:bodyPr>
          <a:lstStyle/>
          <a:p>
            <a:r>
              <a:rPr lang="en-US" sz="1200"/>
              <a:t>From the FileReader API:</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762000" y="0"/>
            <a:ext cx="7772400" cy="685800"/>
          </a:xfrm>
        </p:spPr>
        <p:txBody>
          <a:bodyPr/>
          <a:lstStyle/>
          <a:p>
            <a:r>
              <a:rPr lang="en-US" sz="2800" smtClean="0"/>
              <a:t>FileReader class’ Inherited Methods</a:t>
            </a:r>
          </a:p>
        </p:txBody>
      </p:sp>
      <p:sp>
        <p:nvSpPr>
          <p:cNvPr id="3" name="Content Placeholder 2"/>
          <p:cNvSpPr>
            <a:spLocks noGrp="1"/>
          </p:cNvSpPr>
          <p:nvPr>
            <p:ph idx="1"/>
          </p:nvPr>
        </p:nvSpPr>
        <p:spPr>
          <a:xfrm>
            <a:off x="152400" y="762000"/>
            <a:ext cx="8534400" cy="4267200"/>
          </a:xfrm>
        </p:spPr>
        <p:txBody>
          <a:bodyPr/>
          <a:lstStyle/>
          <a:p>
            <a:pPr>
              <a:defRPr/>
            </a:pPr>
            <a:r>
              <a:rPr lang="en-US" smtClean="0"/>
              <a:t>Inherited from class Object (10):</a:t>
            </a:r>
          </a:p>
          <a:p>
            <a:pPr lvl="1">
              <a:defRPr/>
            </a:pPr>
            <a:r>
              <a:rPr lang="en-US" sz="1600" smtClean="0">
                <a:latin typeface="Courier New" pitchFamily="49" charset="0"/>
                <a:cs typeface="Courier New" pitchFamily="49" charset="0"/>
              </a:rPr>
              <a:t>clone(), equals(Object b), finalize(), getClass(), hashCode(), notify(), notifyAll(), toString(), wait(), wait(long timeout), wait(long timeout, int nanos)</a:t>
            </a:r>
          </a:p>
          <a:p>
            <a:pPr>
              <a:defRPr/>
            </a:pPr>
            <a:r>
              <a:rPr lang="en-US" smtClean="0"/>
              <a:t>Inherited from class Reader (6):</a:t>
            </a:r>
          </a:p>
          <a:p>
            <a:pPr lvl="1">
              <a:defRPr/>
            </a:pPr>
            <a:r>
              <a:rPr lang="en-US" sz="1800" smtClean="0">
                <a:solidFill>
                  <a:schemeClr val="accent5">
                    <a:lumMod val="75000"/>
                  </a:schemeClr>
                </a:solidFill>
                <a:latin typeface="Courier New" pitchFamily="49" charset="0"/>
                <a:cs typeface="Courier New" pitchFamily="49" charset="0"/>
              </a:rPr>
              <a:t>close()</a:t>
            </a:r>
            <a:r>
              <a:rPr lang="en-US" sz="1800" smtClean="0">
                <a:latin typeface="Courier New" pitchFamily="49" charset="0"/>
                <a:cs typeface="Courier New" pitchFamily="49" charset="0"/>
              </a:rPr>
              <a:t>, mark(int readAheadLimit), markSupported(), </a:t>
            </a:r>
            <a:r>
              <a:rPr lang="en-US" sz="1800" smtClean="0">
                <a:solidFill>
                  <a:schemeClr val="accent5">
                    <a:lumMod val="75000"/>
                  </a:schemeClr>
                </a:solidFill>
                <a:latin typeface="Courier New" pitchFamily="49" charset="0"/>
                <a:cs typeface="Courier New" pitchFamily="49" charset="0"/>
              </a:rPr>
              <a:t>read()</a:t>
            </a:r>
            <a:r>
              <a:rPr lang="en-US" sz="1800" smtClean="0">
                <a:latin typeface="Courier New" pitchFamily="49" charset="0"/>
                <a:cs typeface="Courier New" pitchFamily="49" charset="0"/>
              </a:rPr>
              <a:t>, read(char[] cbuf), </a:t>
            </a:r>
            <a:r>
              <a:rPr lang="en-US" sz="1800" smtClean="0">
                <a:solidFill>
                  <a:schemeClr val="accent5">
                    <a:lumMod val="75000"/>
                  </a:schemeClr>
                </a:solidFill>
                <a:latin typeface="Courier New" pitchFamily="49" charset="0"/>
                <a:cs typeface="Courier New" pitchFamily="49" charset="0"/>
              </a:rPr>
              <a:t>read(char[] cbuf, int offset, int len)</a:t>
            </a:r>
            <a:r>
              <a:rPr lang="en-US" sz="1800" smtClean="0">
                <a:latin typeface="Courier New" pitchFamily="49" charset="0"/>
                <a:cs typeface="Courier New" pitchFamily="49" charset="0"/>
              </a:rPr>
              <a:t>, read(CharBuffer target), </a:t>
            </a:r>
            <a:r>
              <a:rPr lang="en-US" sz="1800" smtClean="0">
                <a:solidFill>
                  <a:schemeClr val="accent5">
                    <a:lumMod val="75000"/>
                  </a:schemeClr>
                </a:solidFill>
                <a:latin typeface="Courier New" pitchFamily="49" charset="0"/>
                <a:cs typeface="Courier New" pitchFamily="49" charset="0"/>
              </a:rPr>
              <a:t>ready()</a:t>
            </a:r>
            <a:r>
              <a:rPr lang="en-US" sz="1800" smtClean="0">
                <a:latin typeface="Courier New" pitchFamily="49" charset="0"/>
                <a:cs typeface="Courier New" pitchFamily="49" charset="0"/>
              </a:rPr>
              <a:t>, reset(), skip(long n)</a:t>
            </a:r>
          </a:p>
          <a:p>
            <a:pPr>
              <a:defRPr/>
            </a:pPr>
            <a:r>
              <a:rPr lang="en-US" smtClean="0"/>
              <a:t>Inherited from class InputStreamReader (5):</a:t>
            </a:r>
          </a:p>
          <a:p>
            <a:pPr lvl="1">
              <a:defRPr/>
            </a:pPr>
            <a:r>
              <a:rPr lang="en-US" sz="2000" smtClean="0">
                <a:latin typeface="Courier New" pitchFamily="49" charset="0"/>
                <a:cs typeface="Courier New" pitchFamily="49" charset="0"/>
              </a:rPr>
              <a:t>close(), getEncoding(), read(), read(char[] cbuf, int offset, int length), ready()</a:t>
            </a:r>
          </a:p>
          <a:p>
            <a:pPr>
              <a:defRPr/>
            </a:pPr>
            <a:r>
              <a:rPr lang="en-US" smtClean="0"/>
              <a:t>Additional methods </a:t>
            </a:r>
            <a:r>
              <a:rPr lang="en-US" i="1" smtClean="0"/>
              <a:t>added</a:t>
            </a:r>
            <a:r>
              <a:rPr lang="en-US" smtClean="0"/>
              <a:t> by FileReader:</a:t>
            </a:r>
            <a:endParaRPr lang="en-US" sz="2000" smtClean="0">
              <a:cs typeface="Courier New" pitchFamily="49" charset="0"/>
            </a:endParaRPr>
          </a:p>
          <a:p>
            <a:pPr lvl="2">
              <a:defRPr/>
            </a:pPr>
            <a:r>
              <a:rPr lang="en-US" smtClean="0"/>
              <a:t>None</a:t>
            </a:r>
          </a:p>
          <a:p>
            <a:pPr lvl="2">
              <a:defRPr/>
            </a:pPr>
            <a:r>
              <a:rPr lang="en-US" smtClean="0"/>
              <a:t>One </a:t>
            </a:r>
            <a:r>
              <a:rPr lang="en-US" i="1" smtClean="0"/>
              <a:t>field</a:t>
            </a:r>
            <a:r>
              <a:rPr lang="en-US" smtClean="0"/>
              <a:t> is added ( ‘lock’ )</a:t>
            </a:r>
          </a:p>
          <a:p>
            <a:pPr lvl="1">
              <a:defRPr/>
            </a:pP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762000" y="0"/>
            <a:ext cx="7772400" cy="762000"/>
          </a:xfrm>
        </p:spPr>
        <p:txBody>
          <a:bodyPr/>
          <a:lstStyle/>
          <a:p>
            <a:r>
              <a:rPr lang="en-US" smtClean="0"/>
              <a:t>Proof of Inerhitance from Object</a:t>
            </a:r>
          </a:p>
        </p:txBody>
      </p:sp>
      <p:sp>
        <p:nvSpPr>
          <p:cNvPr id="49155" name="TextBox 3"/>
          <p:cNvSpPr txBox="1">
            <a:spLocks noChangeArrowheads="1"/>
          </p:cNvSpPr>
          <p:nvPr/>
        </p:nvSpPr>
        <p:spPr bwMode="auto">
          <a:xfrm>
            <a:off x="228600" y="1219200"/>
            <a:ext cx="8686800" cy="2308225"/>
          </a:xfrm>
          <a:prstGeom prst="rect">
            <a:avLst/>
          </a:prstGeom>
          <a:noFill/>
          <a:ln w="9525">
            <a:noFill/>
            <a:miter lim="800000"/>
            <a:headEnd/>
            <a:tailEnd/>
          </a:ln>
        </p:spPr>
        <p:txBody>
          <a:bodyPr>
            <a:spAutoFit/>
          </a:bodyPr>
          <a:lstStyle/>
          <a:p>
            <a:r>
              <a:rPr lang="en-US"/>
              <a:t>As stated, all classes inherit from Object.  This takes place automatically even though we don’t explicitly write ‘</a:t>
            </a:r>
            <a:r>
              <a:rPr lang="en-US" b="1">
                <a:latin typeface="Courier New" pitchFamily="49" charset="0"/>
                <a:cs typeface="Courier New" pitchFamily="49" charset="0"/>
              </a:rPr>
              <a:t>extends Object</a:t>
            </a:r>
            <a:r>
              <a:rPr lang="en-US"/>
              <a:t>’.</a:t>
            </a:r>
          </a:p>
          <a:p>
            <a:endParaRPr lang="en-US"/>
          </a:p>
          <a:p>
            <a:r>
              <a:rPr lang="en-US"/>
              <a:t>Here is an example of our StudentRecord2 class invoking a method from the Object class.</a:t>
            </a:r>
          </a:p>
        </p:txBody>
      </p:sp>
      <p:sp>
        <p:nvSpPr>
          <p:cNvPr id="49156" name="TextBox 4"/>
          <p:cNvSpPr txBox="1">
            <a:spLocks noChangeArrowheads="1"/>
          </p:cNvSpPr>
          <p:nvPr/>
        </p:nvSpPr>
        <p:spPr bwMode="auto">
          <a:xfrm>
            <a:off x="457200" y="3733800"/>
            <a:ext cx="9144000" cy="830263"/>
          </a:xfrm>
          <a:prstGeom prst="rect">
            <a:avLst/>
          </a:prstGeom>
          <a:noFill/>
          <a:ln w="9525">
            <a:noFill/>
            <a:miter lim="800000"/>
            <a:headEnd/>
            <a:tailEnd/>
          </a:ln>
        </p:spPr>
        <p:txBody>
          <a:bodyPr>
            <a:spAutoFit/>
          </a:bodyPr>
          <a:lstStyle/>
          <a:p>
            <a:r>
              <a:rPr lang="en-US" b="1">
                <a:latin typeface="Courier New" pitchFamily="49" charset="0"/>
                <a:cs typeface="Courier New" pitchFamily="49" charset="0"/>
              </a:rPr>
              <a:t>StudentRecord2 s = new StudentRecord2();</a:t>
            </a:r>
          </a:p>
          <a:p>
            <a:r>
              <a:rPr lang="en-US" b="1">
                <a:latin typeface="Courier New" pitchFamily="49" charset="0"/>
                <a:cs typeface="Courier New" pitchFamily="49" charset="0"/>
              </a:rPr>
              <a:t>System.out.println( s.</a:t>
            </a:r>
            <a:r>
              <a:rPr lang="en-US" b="1">
                <a:solidFill>
                  <a:srgbClr val="C00000"/>
                </a:solidFill>
                <a:latin typeface="Courier New" pitchFamily="49" charset="0"/>
                <a:cs typeface="Courier New" pitchFamily="49" charset="0"/>
              </a:rPr>
              <a:t>hashCode()</a:t>
            </a:r>
            <a:r>
              <a:rPr lang="en-US" b="1">
                <a:latin typeface="Courier New" pitchFamily="49" charset="0"/>
                <a:cs typeface="Courier New" pitchFamily="49" charset="0"/>
              </a:rPr>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152400"/>
            <a:ext cx="7772400" cy="533400"/>
          </a:xfrm>
        </p:spPr>
        <p:txBody>
          <a:bodyPr/>
          <a:lstStyle/>
          <a:p>
            <a:pPr eaLnBrk="1" hangingPunct="1"/>
            <a:r>
              <a:rPr lang="en-US" sz="3600" smtClean="0"/>
              <a:t>* Polymorphism</a:t>
            </a:r>
          </a:p>
        </p:txBody>
      </p:sp>
      <p:sp>
        <p:nvSpPr>
          <p:cNvPr id="50179" name="Rectangle 3"/>
          <p:cNvSpPr>
            <a:spLocks noGrp="1" noChangeArrowheads="1"/>
          </p:cNvSpPr>
          <p:nvPr>
            <p:ph type="body" idx="1"/>
          </p:nvPr>
        </p:nvSpPr>
        <p:spPr>
          <a:xfrm>
            <a:off x="228600" y="838200"/>
            <a:ext cx="8534400" cy="5334000"/>
          </a:xfrm>
        </p:spPr>
        <p:txBody>
          <a:bodyPr/>
          <a:lstStyle/>
          <a:p>
            <a:pPr eaLnBrk="1" hangingPunct="1">
              <a:lnSpc>
                <a:spcPct val="90000"/>
              </a:lnSpc>
            </a:pPr>
            <a:r>
              <a:rPr lang="en-US" sz="2800" smtClean="0"/>
              <a:t>Java allows us to treat an object of a subclass as an object of its superclass</a:t>
            </a:r>
            <a:endParaRPr lang="en-US" sz="2000" smtClean="0"/>
          </a:p>
          <a:p>
            <a:pPr lvl="1" eaLnBrk="1" hangingPunct="1">
              <a:lnSpc>
                <a:spcPct val="90000"/>
              </a:lnSpc>
            </a:pPr>
            <a:r>
              <a:rPr lang="en-US" sz="2400" smtClean="0"/>
              <a:t>In other words, a reference variable of a superclass type can point to an object of its subclass</a:t>
            </a:r>
          </a:p>
          <a:p>
            <a:pPr lvl="1" eaLnBrk="1" hangingPunct="1">
              <a:lnSpc>
                <a:spcPct val="90000"/>
              </a:lnSpc>
            </a:pPr>
            <a:r>
              <a:rPr lang="en-US" sz="1800" smtClean="0"/>
              <a:t>This is a case where you must clearly distinguish objects vs references</a:t>
            </a:r>
          </a:p>
          <a:p>
            <a:pPr lvl="2" eaLnBrk="1" hangingPunct="1">
              <a:lnSpc>
                <a:spcPct val="90000"/>
              </a:lnSpc>
            </a:pPr>
            <a:r>
              <a:rPr lang="en-US" sz="1400" smtClean="0"/>
              <a:t>Draw them out on paper if need be…</a:t>
            </a:r>
          </a:p>
          <a:p>
            <a:pPr eaLnBrk="1" hangingPunct="1">
              <a:lnSpc>
                <a:spcPct val="90000"/>
              </a:lnSpc>
            </a:pPr>
            <a:endParaRPr lang="en-US" sz="1000" smtClean="0"/>
          </a:p>
          <a:p>
            <a:pPr eaLnBrk="1" hangingPunct="1">
              <a:lnSpc>
                <a:spcPct val="90000"/>
              </a:lnSpc>
              <a:buFontTx/>
              <a:buNone/>
            </a:pPr>
            <a:r>
              <a:rPr lang="en-US" sz="2000" smtClean="0">
                <a:latin typeface="Courier New" pitchFamily="49" charset="0"/>
              </a:rPr>
              <a:t>Person person, personRef;                                    </a:t>
            </a:r>
          </a:p>
          <a:p>
            <a:pPr eaLnBrk="1" hangingPunct="1">
              <a:lnSpc>
                <a:spcPct val="90000"/>
              </a:lnSpc>
              <a:buFontTx/>
              <a:buNone/>
            </a:pPr>
            <a:r>
              <a:rPr lang="en-US" sz="2000" smtClean="0">
                <a:latin typeface="Courier New" pitchFamily="49" charset="0"/>
              </a:rPr>
              <a:t>Employee employee, employeeRef;                  </a:t>
            </a:r>
          </a:p>
          <a:p>
            <a:pPr eaLnBrk="1" hangingPunct="1">
              <a:lnSpc>
                <a:spcPct val="90000"/>
              </a:lnSpc>
              <a:buFontTx/>
              <a:buNone/>
            </a:pPr>
            <a:r>
              <a:rPr lang="en-US" sz="2000" smtClean="0">
                <a:latin typeface="Courier New" pitchFamily="49" charset="0"/>
              </a:rPr>
              <a:t>person = </a:t>
            </a:r>
            <a:r>
              <a:rPr lang="en-US" sz="2000" smtClean="0">
                <a:solidFill>
                  <a:schemeClr val="accent2"/>
                </a:solidFill>
                <a:latin typeface="Courier New" pitchFamily="49" charset="0"/>
              </a:rPr>
              <a:t>new</a:t>
            </a:r>
            <a:r>
              <a:rPr lang="en-US" sz="2000" smtClean="0">
                <a:latin typeface="Courier New" pitchFamily="49" charset="0"/>
              </a:rPr>
              <a:t> Person("John", "Blair");                      </a:t>
            </a:r>
          </a:p>
          <a:p>
            <a:pPr eaLnBrk="1" hangingPunct="1">
              <a:lnSpc>
                <a:spcPct val="90000"/>
              </a:lnSpc>
              <a:buFontTx/>
              <a:buNone/>
            </a:pPr>
            <a:r>
              <a:rPr lang="en-US" sz="2000" smtClean="0">
                <a:latin typeface="Courier New" pitchFamily="49" charset="0"/>
              </a:rPr>
              <a:t>employee = </a:t>
            </a:r>
            <a:r>
              <a:rPr lang="en-US" sz="2000" smtClean="0">
                <a:solidFill>
                  <a:schemeClr val="accent2"/>
                </a:solidFill>
                <a:latin typeface="Courier New" pitchFamily="49" charset="0"/>
              </a:rPr>
              <a:t>new</a:t>
            </a:r>
            <a:r>
              <a:rPr lang="en-US" sz="2000" smtClean="0">
                <a:latin typeface="Courier New" pitchFamily="49" charset="0"/>
              </a:rPr>
              <a:t> Employee("Susan", "Johnson", </a:t>
            </a:r>
          </a:p>
          <a:p>
            <a:pPr eaLnBrk="1" hangingPunct="1">
              <a:lnSpc>
                <a:spcPct val="90000"/>
              </a:lnSpc>
              <a:buFontTx/>
              <a:buNone/>
            </a:pPr>
            <a:r>
              <a:rPr lang="en-US" sz="2000" smtClean="0">
                <a:latin typeface="Courier New" pitchFamily="49" charset="0"/>
              </a:rPr>
              <a:t>                                12.50, "453454“);</a:t>
            </a:r>
            <a:r>
              <a:rPr lang="en-US" sz="2400" smtClean="0">
                <a:latin typeface="Courier New" pitchFamily="49" charset="0"/>
              </a:rPr>
              <a:t> </a:t>
            </a:r>
          </a:p>
          <a:p>
            <a:pPr eaLnBrk="1" hangingPunct="1">
              <a:lnSpc>
                <a:spcPct val="90000"/>
              </a:lnSpc>
              <a:buFontTx/>
              <a:buNone/>
            </a:pPr>
            <a:r>
              <a:rPr lang="en-US" sz="2000" smtClean="0">
                <a:latin typeface="Courier New" pitchFamily="49" charset="0"/>
              </a:rPr>
              <a:t>personRef = employee;  //this is LEGAL</a:t>
            </a:r>
          </a:p>
          <a:p>
            <a:pPr eaLnBrk="1" hangingPunct="1">
              <a:lnSpc>
                <a:spcPct val="90000"/>
              </a:lnSpc>
              <a:buFontTx/>
              <a:buNone/>
            </a:pPr>
            <a:r>
              <a:rPr lang="en-US" sz="2000" smtClean="0">
                <a:latin typeface="Courier New" pitchFamily="49" charset="0"/>
              </a:rPr>
              <a:t>System.out.println(“personRef: " + nameRef); </a:t>
            </a:r>
          </a:p>
          <a:p>
            <a:pPr eaLnBrk="1" hangingPunct="1">
              <a:lnSpc>
                <a:spcPct val="90000"/>
              </a:lnSpc>
              <a:buFontTx/>
              <a:buNone/>
            </a:pPr>
            <a:r>
              <a:rPr lang="en-US" sz="1800" b="1" smtClean="0">
                <a:latin typeface="Courier New" pitchFamily="49" charset="0"/>
              </a:rPr>
              <a:t>//will use the toString() method of the </a:t>
            </a:r>
            <a:r>
              <a:rPr lang="en-US" sz="1800" b="1" u="sng" smtClean="0">
                <a:latin typeface="Courier New" pitchFamily="49" charset="0"/>
              </a:rPr>
              <a:t>Employee</a:t>
            </a:r>
            <a:r>
              <a:rPr lang="en-US" sz="1800" b="1" smtClean="0">
                <a:latin typeface="Courier New" pitchFamily="49" charset="0"/>
              </a:rPr>
              <a:t> class</a:t>
            </a:r>
          </a:p>
          <a:p>
            <a:pPr eaLnBrk="1" hangingPunct="1">
              <a:lnSpc>
                <a:spcPct val="90000"/>
              </a:lnSpc>
              <a:buFontTx/>
              <a:buNone/>
            </a:pPr>
            <a:endParaRPr lang="en-US" sz="1800" b="1" smtClean="0">
              <a:latin typeface="Courier New" pitchFamily="49" charset="0"/>
            </a:endParaRPr>
          </a:p>
          <a:p>
            <a:pPr eaLnBrk="1" hangingPunct="1">
              <a:lnSpc>
                <a:spcPct val="90000"/>
              </a:lnSpc>
              <a:buFontTx/>
              <a:buNone/>
            </a:pPr>
            <a:r>
              <a:rPr lang="en-US" sz="2400" smtClean="0"/>
              <a:t>See next slide...</a:t>
            </a:r>
          </a:p>
          <a:p>
            <a:pPr eaLnBrk="1" hangingPunct="1">
              <a:lnSpc>
                <a:spcPct val="90000"/>
              </a:lnSpc>
              <a:buFontTx/>
              <a:buNone/>
            </a:pPr>
            <a:endParaRPr lang="en-US" sz="1000" smtClean="0">
              <a:latin typeface="Courier New" pitchFamily="49"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28800" y="533400"/>
            <a:ext cx="2743200" cy="1905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
        <p:nvSpPr>
          <p:cNvPr id="5" name="Rounded Rectangle 4"/>
          <p:cNvSpPr/>
          <p:nvPr/>
        </p:nvSpPr>
        <p:spPr>
          <a:xfrm>
            <a:off x="2057400" y="3352800"/>
            <a:ext cx="2743200" cy="1905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
        <p:nvSpPr>
          <p:cNvPr id="6" name="TextBox 5"/>
          <p:cNvSpPr txBox="1">
            <a:spLocks noChangeArrowheads="1"/>
          </p:cNvSpPr>
          <p:nvPr/>
        </p:nvSpPr>
        <p:spPr bwMode="auto">
          <a:xfrm>
            <a:off x="152400" y="914400"/>
            <a:ext cx="866775" cy="400050"/>
          </a:xfrm>
          <a:prstGeom prst="rect">
            <a:avLst/>
          </a:prstGeom>
          <a:noFill/>
          <a:ln w="9525">
            <a:noFill/>
            <a:miter lim="800000"/>
            <a:headEnd/>
            <a:tailEnd/>
          </a:ln>
        </p:spPr>
        <p:txBody>
          <a:bodyPr wrap="none">
            <a:spAutoFit/>
          </a:bodyPr>
          <a:lstStyle/>
          <a:p>
            <a:r>
              <a:rPr lang="en-US" sz="2000"/>
              <a:t>person</a:t>
            </a:r>
          </a:p>
        </p:txBody>
      </p:sp>
      <p:sp>
        <p:nvSpPr>
          <p:cNvPr id="7" name="TextBox 6"/>
          <p:cNvSpPr txBox="1">
            <a:spLocks noChangeArrowheads="1"/>
          </p:cNvSpPr>
          <p:nvPr/>
        </p:nvSpPr>
        <p:spPr bwMode="auto">
          <a:xfrm>
            <a:off x="228600" y="3505200"/>
            <a:ext cx="625475" cy="400050"/>
          </a:xfrm>
          <a:prstGeom prst="rect">
            <a:avLst/>
          </a:prstGeom>
          <a:noFill/>
          <a:ln w="9525">
            <a:noFill/>
            <a:miter lim="800000"/>
            <a:headEnd/>
            <a:tailEnd/>
          </a:ln>
        </p:spPr>
        <p:txBody>
          <a:bodyPr wrap="none">
            <a:spAutoFit/>
          </a:bodyPr>
          <a:lstStyle/>
          <a:p>
            <a:r>
              <a:rPr lang="en-US" sz="2000"/>
              <a:t>emp</a:t>
            </a:r>
          </a:p>
        </p:txBody>
      </p:sp>
      <p:sp>
        <p:nvSpPr>
          <p:cNvPr id="8" name="TextBox 7"/>
          <p:cNvSpPr txBox="1">
            <a:spLocks noChangeArrowheads="1"/>
          </p:cNvSpPr>
          <p:nvPr/>
        </p:nvSpPr>
        <p:spPr bwMode="auto">
          <a:xfrm>
            <a:off x="228600" y="5029200"/>
            <a:ext cx="1238250" cy="400050"/>
          </a:xfrm>
          <a:prstGeom prst="rect">
            <a:avLst/>
          </a:prstGeom>
          <a:noFill/>
          <a:ln w="9525">
            <a:noFill/>
            <a:miter lim="800000"/>
            <a:headEnd/>
            <a:tailEnd/>
          </a:ln>
        </p:spPr>
        <p:txBody>
          <a:bodyPr wrap="none">
            <a:spAutoFit/>
          </a:bodyPr>
          <a:lstStyle/>
          <a:p>
            <a:r>
              <a:rPr lang="en-US" sz="2000"/>
              <a:t>personRef</a:t>
            </a:r>
          </a:p>
        </p:txBody>
      </p:sp>
      <p:cxnSp>
        <p:nvCxnSpPr>
          <p:cNvPr id="11" name="Curved Connector 10"/>
          <p:cNvCxnSpPr>
            <a:stCxn id="6" idx="2"/>
          </p:cNvCxnSpPr>
          <p:nvPr/>
        </p:nvCxnSpPr>
        <p:spPr>
          <a:xfrm rot="16200000" flipH="1">
            <a:off x="873919" y="1026319"/>
            <a:ext cx="514350" cy="1090612"/>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urved Connector 10"/>
          <p:cNvCxnSpPr/>
          <p:nvPr/>
        </p:nvCxnSpPr>
        <p:spPr>
          <a:xfrm rot="16200000" flipH="1">
            <a:off x="932656" y="3563144"/>
            <a:ext cx="452438" cy="109855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urved Connector 10"/>
          <p:cNvCxnSpPr>
            <a:stCxn id="8" idx="0"/>
          </p:cNvCxnSpPr>
          <p:nvPr/>
        </p:nvCxnSpPr>
        <p:spPr>
          <a:xfrm rot="5400000" flipH="1" flipV="1">
            <a:off x="1201738" y="4294187"/>
            <a:ext cx="381000" cy="1089025"/>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ight Brace 18"/>
          <p:cNvSpPr/>
          <p:nvPr/>
        </p:nvSpPr>
        <p:spPr>
          <a:xfrm>
            <a:off x="5638800" y="381000"/>
            <a:ext cx="457200" cy="2286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2000"/>
          </a:p>
        </p:txBody>
      </p:sp>
      <p:sp>
        <p:nvSpPr>
          <p:cNvPr id="20" name="Right Brace 19"/>
          <p:cNvSpPr/>
          <p:nvPr/>
        </p:nvSpPr>
        <p:spPr>
          <a:xfrm>
            <a:off x="5638800" y="3048000"/>
            <a:ext cx="457200" cy="2286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2000"/>
          </a:p>
        </p:txBody>
      </p:sp>
      <p:sp>
        <p:nvSpPr>
          <p:cNvPr id="21" name="TextBox 20"/>
          <p:cNvSpPr txBox="1">
            <a:spLocks noChangeArrowheads="1"/>
          </p:cNvSpPr>
          <p:nvPr/>
        </p:nvSpPr>
        <p:spPr bwMode="auto">
          <a:xfrm>
            <a:off x="2133600" y="152400"/>
            <a:ext cx="2133600" cy="369888"/>
          </a:xfrm>
          <a:prstGeom prst="rect">
            <a:avLst/>
          </a:prstGeom>
          <a:noFill/>
          <a:ln w="9525">
            <a:noFill/>
            <a:miter lim="800000"/>
            <a:headEnd/>
            <a:tailEnd/>
          </a:ln>
        </p:spPr>
        <p:txBody>
          <a:bodyPr>
            <a:spAutoFit/>
          </a:bodyPr>
          <a:lstStyle/>
          <a:p>
            <a:r>
              <a:rPr lang="en-US" sz="1800"/>
              <a:t>new Person()</a:t>
            </a:r>
          </a:p>
        </p:txBody>
      </p:sp>
      <p:sp>
        <p:nvSpPr>
          <p:cNvPr id="22" name="TextBox 21"/>
          <p:cNvSpPr txBox="1">
            <a:spLocks noChangeArrowheads="1"/>
          </p:cNvSpPr>
          <p:nvPr/>
        </p:nvSpPr>
        <p:spPr bwMode="auto">
          <a:xfrm>
            <a:off x="2362200" y="2971800"/>
            <a:ext cx="2133600" cy="369888"/>
          </a:xfrm>
          <a:prstGeom prst="rect">
            <a:avLst/>
          </a:prstGeom>
          <a:noFill/>
          <a:ln w="9525">
            <a:noFill/>
            <a:miter lim="800000"/>
            <a:headEnd/>
            <a:tailEnd/>
          </a:ln>
        </p:spPr>
        <p:txBody>
          <a:bodyPr>
            <a:spAutoFit/>
          </a:bodyPr>
          <a:lstStyle/>
          <a:p>
            <a:r>
              <a:rPr lang="en-US" sz="1800"/>
              <a:t>new Employee()</a:t>
            </a:r>
          </a:p>
        </p:txBody>
      </p:sp>
      <p:sp>
        <p:nvSpPr>
          <p:cNvPr id="23" name="TextBox 22"/>
          <p:cNvSpPr txBox="1">
            <a:spLocks noChangeArrowheads="1"/>
          </p:cNvSpPr>
          <p:nvPr/>
        </p:nvSpPr>
        <p:spPr bwMode="auto">
          <a:xfrm>
            <a:off x="6400800" y="914400"/>
            <a:ext cx="2362200" cy="830263"/>
          </a:xfrm>
          <a:prstGeom prst="rect">
            <a:avLst/>
          </a:prstGeom>
          <a:noFill/>
          <a:ln w="9525">
            <a:noFill/>
            <a:miter lim="800000"/>
            <a:headEnd/>
            <a:tailEnd/>
          </a:ln>
        </p:spPr>
        <p:txBody>
          <a:bodyPr>
            <a:spAutoFit/>
          </a:bodyPr>
          <a:lstStyle/>
          <a:p>
            <a:r>
              <a:rPr lang="en-US"/>
              <a:t>This object is a Person (only)</a:t>
            </a:r>
          </a:p>
        </p:txBody>
      </p:sp>
      <p:sp>
        <p:nvSpPr>
          <p:cNvPr id="24" name="TextBox 23"/>
          <p:cNvSpPr txBox="1">
            <a:spLocks noChangeArrowheads="1"/>
          </p:cNvSpPr>
          <p:nvPr/>
        </p:nvSpPr>
        <p:spPr bwMode="auto">
          <a:xfrm>
            <a:off x="6400800" y="3429000"/>
            <a:ext cx="2362200" cy="1570038"/>
          </a:xfrm>
          <a:prstGeom prst="rect">
            <a:avLst/>
          </a:prstGeom>
          <a:noFill/>
          <a:ln w="9525">
            <a:noFill/>
            <a:miter lim="800000"/>
            <a:headEnd/>
            <a:tailEnd/>
          </a:ln>
        </p:spPr>
        <p:txBody>
          <a:bodyPr>
            <a:spAutoFit/>
          </a:bodyPr>
          <a:lstStyle/>
          <a:p>
            <a:r>
              <a:rPr lang="en-US"/>
              <a:t>This object is both an Employee AND a Person</a:t>
            </a:r>
          </a:p>
        </p:txBody>
      </p:sp>
      <p:sp>
        <p:nvSpPr>
          <p:cNvPr id="25" name="TextBox 24"/>
          <p:cNvSpPr txBox="1">
            <a:spLocks noChangeArrowheads="1"/>
          </p:cNvSpPr>
          <p:nvPr/>
        </p:nvSpPr>
        <p:spPr bwMode="auto">
          <a:xfrm>
            <a:off x="838200" y="5657850"/>
            <a:ext cx="7315200" cy="1016000"/>
          </a:xfrm>
          <a:prstGeom prst="rect">
            <a:avLst/>
          </a:prstGeom>
          <a:noFill/>
          <a:ln w="9525">
            <a:noFill/>
            <a:miter lim="800000"/>
            <a:headEnd/>
            <a:tailEnd/>
          </a:ln>
        </p:spPr>
        <p:txBody>
          <a:bodyPr>
            <a:spAutoFit/>
          </a:bodyPr>
          <a:lstStyle/>
          <a:p>
            <a:r>
              <a:rPr lang="en-US" sz="2000">
                <a:solidFill>
                  <a:srgbClr val="C00000"/>
                </a:solidFill>
              </a:rPr>
              <a:t>*** The second object was instantiated as an Employee. However, because </a:t>
            </a:r>
            <a:r>
              <a:rPr lang="en-US" sz="2000" u="sng">
                <a:solidFill>
                  <a:srgbClr val="C00000"/>
                </a:solidFill>
              </a:rPr>
              <a:t>every</a:t>
            </a:r>
            <a:r>
              <a:rPr lang="en-US" sz="2000">
                <a:solidFill>
                  <a:srgbClr val="C00000"/>
                </a:solidFill>
              </a:rPr>
              <a:t> employee is also a (“IS-A”) person, the reference ‘personRef’ can validly refer to it.</a:t>
            </a:r>
          </a:p>
        </p:txBody>
      </p:sp>
      <p:sp>
        <p:nvSpPr>
          <p:cNvPr id="26" name="TextBox 25"/>
          <p:cNvSpPr txBox="1">
            <a:spLocks noChangeArrowheads="1"/>
          </p:cNvSpPr>
          <p:nvPr/>
        </p:nvSpPr>
        <p:spPr bwMode="auto">
          <a:xfrm>
            <a:off x="2209800" y="1143000"/>
            <a:ext cx="2133600" cy="461963"/>
          </a:xfrm>
          <a:prstGeom prst="rect">
            <a:avLst/>
          </a:prstGeom>
          <a:noFill/>
          <a:ln w="9525">
            <a:noFill/>
            <a:miter lim="800000"/>
            <a:headEnd/>
            <a:tailEnd/>
          </a:ln>
        </p:spPr>
        <p:txBody>
          <a:bodyPr>
            <a:spAutoFit/>
          </a:bodyPr>
          <a:lstStyle/>
          <a:p>
            <a:r>
              <a:rPr lang="en-US" sz="1200"/>
              <a:t>firstName = John </a:t>
            </a:r>
          </a:p>
          <a:p>
            <a:r>
              <a:rPr lang="en-US" sz="1200"/>
              <a:t>lastName = Blair</a:t>
            </a:r>
          </a:p>
        </p:txBody>
      </p:sp>
      <p:sp>
        <p:nvSpPr>
          <p:cNvPr id="27" name="TextBox 26"/>
          <p:cNvSpPr txBox="1">
            <a:spLocks noChangeArrowheads="1"/>
          </p:cNvSpPr>
          <p:nvPr/>
        </p:nvSpPr>
        <p:spPr bwMode="auto">
          <a:xfrm>
            <a:off x="2438400" y="3810000"/>
            <a:ext cx="2133600" cy="830263"/>
          </a:xfrm>
          <a:prstGeom prst="rect">
            <a:avLst/>
          </a:prstGeom>
          <a:noFill/>
          <a:ln w="9525">
            <a:noFill/>
            <a:miter lim="800000"/>
            <a:headEnd/>
            <a:tailEnd/>
          </a:ln>
        </p:spPr>
        <p:txBody>
          <a:bodyPr>
            <a:spAutoFit/>
          </a:bodyPr>
          <a:lstStyle/>
          <a:p>
            <a:r>
              <a:rPr lang="en-US" sz="1200"/>
              <a:t>firstName = Susan</a:t>
            </a:r>
          </a:p>
          <a:p>
            <a:r>
              <a:rPr lang="en-US" sz="1200"/>
              <a:t>lastName = Johnson</a:t>
            </a:r>
          </a:p>
          <a:p>
            <a:r>
              <a:rPr lang="en-US" sz="1200"/>
              <a:t>payRate = 12.50</a:t>
            </a:r>
          </a:p>
          <a:p>
            <a:r>
              <a:rPr lang="en-US" sz="1200"/>
              <a:t>idNum = 453454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8" grpId="0"/>
      <p:bldP spid="19" grpId="0" animBg="1"/>
      <p:bldP spid="20" grpId="0" animBg="1"/>
      <p:bldP spid="21" grpId="0"/>
      <p:bldP spid="22" grpId="0"/>
      <p:bldP spid="23" grpId="0"/>
      <p:bldP spid="24" grpId="0"/>
      <p:bldP spid="25" grpId="0"/>
      <p:bldP spid="26" grpId="0"/>
      <p:bldP spid="2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228600"/>
            <a:ext cx="7772400" cy="609600"/>
          </a:xfrm>
        </p:spPr>
        <p:txBody>
          <a:bodyPr/>
          <a:lstStyle/>
          <a:p>
            <a:pPr eaLnBrk="1" hangingPunct="1"/>
            <a:r>
              <a:rPr lang="en-US" sz="3600" smtClean="0"/>
              <a:t>“Polymorphic” References</a:t>
            </a:r>
          </a:p>
        </p:txBody>
      </p:sp>
      <p:sp>
        <p:nvSpPr>
          <p:cNvPr id="52227" name="Rectangle 3"/>
          <p:cNvSpPr>
            <a:spLocks noGrp="1" noChangeArrowheads="1"/>
          </p:cNvSpPr>
          <p:nvPr>
            <p:ph type="body" idx="1"/>
          </p:nvPr>
        </p:nvSpPr>
        <p:spPr>
          <a:xfrm>
            <a:off x="685800" y="1066800"/>
            <a:ext cx="7772400" cy="5029200"/>
          </a:xfrm>
        </p:spPr>
        <p:txBody>
          <a:bodyPr/>
          <a:lstStyle/>
          <a:p>
            <a:pPr eaLnBrk="1" hangingPunct="1">
              <a:lnSpc>
                <a:spcPct val="90000"/>
              </a:lnSpc>
            </a:pPr>
            <a:r>
              <a:rPr lang="en-US" sz="2800" smtClean="0"/>
              <a:t>The fact that reference variables can potentially point to different object types is why some references are described as being “</a:t>
            </a:r>
            <a:r>
              <a:rPr lang="en-US" sz="2800" b="1" smtClean="0"/>
              <a:t>polymorphic</a:t>
            </a:r>
            <a:r>
              <a:rPr lang="en-US" sz="2800" smtClean="0"/>
              <a:t>”.</a:t>
            </a:r>
            <a:endParaRPr lang="en-US" sz="2000" smtClean="0"/>
          </a:p>
          <a:p>
            <a:pPr lvl="1" eaLnBrk="1" hangingPunct="1">
              <a:lnSpc>
                <a:spcPct val="90000"/>
              </a:lnSpc>
              <a:buFontTx/>
              <a:buNone/>
            </a:pPr>
            <a:endParaRPr lang="en-US" sz="2000" smtClean="0"/>
          </a:p>
          <a:p>
            <a:pPr lvl="1" eaLnBrk="1" hangingPunct="1">
              <a:lnSpc>
                <a:spcPct val="90000"/>
              </a:lnSpc>
            </a:pPr>
            <a:r>
              <a:rPr lang="en-US" sz="2400" smtClean="0"/>
              <a:t>A polymorphic reference is a reference that can be described as more than one type of object.  </a:t>
            </a:r>
          </a:p>
          <a:p>
            <a:pPr lvl="1" eaLnBrk="1" hangingPunct="1">
              <a:lnSpc>
                <a:spcPct val="90000"/>
              </a:lnSpc>
            </a:pPr>
            <a:r>
              <a:rPr lang="en-US" sz="2400" smtClean="0"/>
              <a:t>Eg: </a:t>
            </a:r>
            <a:r>
              <a:rPr lang="en-US" sz="2400" smtClean="0">
                <a:latin typeface="Courier New" pitchFamily="49" charset="0"/>
                <a:cs typeface="Courier New" pitchFamily="49" charset="0"/>
              </a:rPr>
              <a:t>personRef </a:t>
            </a:r>
            <a:r>
              <a:rPr lang="en-US" sz="2400" smtClean="0"/>
              <a:t>can be described as either a Person object or as an Employee object. It is therefore, a polymorphic reference.</a:t>
            </a:r>
          </a:p>
          <a:p>
            <a:pPr lvl="1" eaLnBrk="1" hangingPunct="1">
              <a:lnSpc>
                <a:spcPct val="90000"/>
              </a:lnSpc>
              <a:buFontTx/>
              <a:buNone/>
            </a:pPr>
            <a:endParaRPr lang="en-US" sz="2400" smtClean="0"/>
          </a:p>
          <a:p>
            <a:pPr eaLnBrk="1" hangingPunct="1">
              <a:lnSpc>
                <a:spcPct val="90000"/>
              </a:lnSpc>
            </a:pPr>
            <a:r>
              <a:rPr lang="en-US" sz="2400" smtClean="0"/>
              <a:t>The reference variable </a:t>
            </a:r>
            <a:r>
              <a:rPr lang="en-US" sz="2400" smtClean="0">
                <a:latin typeface="Courier New" pitchFamily="49" charset="0"/>
              </a:rPr>
              <a:t>person</a:t>
            </a:r>
            <a:r>
              <a:rPr lang="en-US" sz="2400" smtClean="0"/>
              <a:t> or </a:t>
            </a:r>
            <a:r>
              <a:rPr lang="en-US" sz="2400" smtClean="0">
                <a:latin typeface="Courier New" pitchFamily="49" charset="0"/>
              </a:rPr>
              <a:t>personRef</a:t>
            </a:r>
            <a:r>
              <a:rPr lang="en-US" sz="2400" smtClean="0"/>
              <a:t> can point to any object of the </a:t>
            </a:r>
            <a:r>
              <a:rPr lang="en-US" sz="2400" smtClean="0">
                <a:solidFill>
                  <a:schemeClr val="accent2"/>
                </a:solidFill>
                <a:latin typeface="Courier New" pitchFamily="49" charset="0"/>
              </a:rPr>
              <a:t>class</a:t>
            </a:r>
            <a:r>
              <a:rPr lang="en-US" sz="2400" smtClean="0">
                <a:latin typeface="Courier New" pitchFamily="49" charset="0"/>
              </a:rPr>
              <a:t> Person</a:t>
            </a:r>
            <a:r>
              <a:rPr lang="en-US" sz="2400" smtClean="0"/>
              <a:t> or the </a:t>
            </a:r>
            <a:r>
              <a:rPr lang="en-US" sz="2400" smtClean="0">
                <a:solidFill>
                  <a:schemeClr val="accent2"/>
                </a:solidFill>
                <a:latin typeface="Courier New" pitchFamily="49" charset="0"/>
              </a:rPr>
              <a:t>class</a:t>
            </a:r>
            <a:r>
              <a:rPr lang="en-US" sz="2400" smtClean="0"/>
              <a:t> </a:t>
            </a:r>
            <a:r>
              <a:rPr lang="en-US" sz="2400" smtClean="0">
                <a:latin typeface="Courier New" pitchFamily="49" charset="0"/>
              </a:rPr>
              <a:t>Employee</a:t>
            </a:r>
            <a:r>
              <a:rPr lang="en-US" sz="2000" smtClean="0"/>
              <a:t> </a:t>
            </a:r>
          </a:p>
          <a:p>
            <a:pPr lvl="1" eaLnBrk="1" hangingPunct="1">
              <a:lnSpc>
                <a:spcPct val="90000"/>
              </a:lnSpc>
            </a:pPr>
            <a:endParaRPr lang="en-US" sz="200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85800" y="304800"/>
            <a:ext cx="7772400" cy="533400"/>
          </a:xfrm>
        </p:spPr>
        <p:txBody>
          <a:bodyPr/>
          <a:lstStyle/>
          <a:p>
            <a:pPr eaLnBrk="1" hangingPunct="1"/>
            <a:r>
              <a:rPr lang="en-US" sz="3600" smtClean="0"/>
              <a:t>Polymorphism – Late Binding</a:t>
            </a:r>
          </a:p>
        </p:txBody>
      </p:sp>
      <p:sp>
        <p:nvSpPr>
          <p:cNvPr id="53251" name="Rectangle 3"/>
          <p:cNvSpPr>
            <a:spLocks noGrp="1" noChangeArrowheads="1"/>
          </p:cNvSpPr>
          <p:nvPr>
            <p:ph type="body" idx="1"/>
          </p:nvPr>
        </p:nvSpPr>
        <p:spPr>
          <a:xfrm>
            <a:off x="304800" y="1066800"/>
            <a:ext cx="8686800" cy="5181600"/>
          </a:xfrm>
        </p:spPr>
        <p:txBody>
          <a:bodyPr/>
          <a:lstStyle/>
          <a:p>
            <a:pPr eaLnBrk="1" hangingPunct="1">
              <a:lnSpc>
                <a:spcPct val="90000"/>
              </a:lnSpc>
            </a:pPr>
            <a:r>
              <a:rPr lang="en-US" sz="2800" smtClean="0"/>
              <a:t>The term polymorphism means assigning multiple meanings to the same name</a:t>
            </a:r>
            <a:r>
              <a:rPr lang="en-US" sz="2000" smtClean="0"/>
              <a:t> </a:t>
            </a:r>
          </a:p>
          <a:p>
            <a:pPr eaLnBrk="1" hangingPunct="1">
              <a:lnSpc>
                <a:spcPct val="90000"/>
              </a:lnSpc>
            </a:pPr>
            <a:r>
              <a:rPr lang="en-US" sz="2800" smtClean="0"/>
              <a:t>In Java, polymorphism is implemented using “late binding”</a:t>
            </a:r>
          </a:p>
          <a:p>
            <a:pPr lvl="1" eaLnBrk="1" hangingPunct="1">
              <a:lnSpc>
                <a:spcPct val="90000"/>
              </a:lnSpc>
            </a:pPr>
            <a:r>
              <a:rPr lang="en-US" sz="2400" smtClean="0">
                <a:cs typeface="Times New Roman" pitchFamily="18" charset="0"/>
              </a:rPr>
              <a:t>“</a:t>
            </a:r>
            <a:r>
              <a:rPr lang="en-US" sz="2000" smtClean="0">
                <a:cs typeface="Times New Roman" pitchFamily="18" charset="0"/>
              </a:rPr>
              <a:t>Late Binding” or dynamic binding (run-time binding)</a:t>
            </a:r>
          </a:p>
          <a:p>
            <a:pPr lvl="1" eaLnBrk="1" hangingPunct="1">
              <a:lnSpc>
                <a:spcPct val="90000"/>
              </a:lnSpc>
            </a:pPr>
            <a:r>
              <a:rPr lang="en-US" sz="2000" smtClean="0">
                <a:cs typeface="Times New Roman" pitchFamily="18" charset="0"/>
              </a:rPr>
              <a:t>Which method gets executed, the superclass or derived class is determined when the program is </a:t>
            </a:r>
            <a:r>
              <a:rPr lang="en-US" sz="2000" i="1" smtClean="0">
                <a:cs typeface="Times New Roman" pitchFamily="18" charset="0"/>
              </a:rPr>
              <a:t>executed</a:t>
            </a:r>
            <a:r>
              <a:rPr lang="en-US" sz="2000" smtClean="0">
                <a:cs typeface="Times New Roman" pitchFamily="18" charset="0"/>
              </a:rPr>
              <a:t>, </a:t>
            </a:r>
            <a:r>
              <a:rPr lang="en-US" sz="2000" u="sng" smtClean="0">
                <a:cs typeface="Times New Roman" pitchFamily="18" charset="0"/>
              </a:rPr>
              <a:t>not</a:t>
            </a:r>
            <a:r>
              <a:rPr lang="en-US" sz="2000" smtClean="0">
                <a:cs typeface="Times New Roman" pitchFamily="18" charset="0"/>
              </a:rPr>
              <a:t> when it is </a:t>
            </a:r>
            <a:r>
              <a:rPr lang="en-US" sz="2000" i="1" smtClean="0">
                <a:cs typeface="Times New Roman" pitchFamily="18" charset="0"/>
              </a:rPr>
              <a:t>compiled</a:t>
            </a:r>
            <a:r>
              <a:rPr lang="en-US" sz="2000" smtClean="0">
                <a:cs typeface="Times New Roman" pitchFamily="18" charset="0"/>
              </a:rPr>
              <a:t>.</a:t>
            </a:r>
          </a:p>
          <a:p>
            <a:pPr lvl="1" eaLnBrk="1" hangingPunct="1">
              <a:lnSpc>
                <a:spcPct val="90000"/>
              </a:lnSpc>
            </a:pPr>
            <a:r>
              <a:rPr lang="en-US" sz="2000" smtClean="0">
                <a:cs typeface="Times New Roman" pitchFamily="18" charset="0"/>
              </a:rPr>
              <a:t>There is also a corresponding ‘early’ or ‘compile-time’ binding</a:t>
            </a:r>
          </a:p>
          <a:p>
            <a:pPr lvl="1" eaLnBrk="1" hangingPunct="1">
              <a:lnSpc>
                <a:spcPct val="90000"/>
              </a:lnSpc>
              <a:buFontTx/>
              <a:buNone/>
            </a:pPr>
            <a:endParaRPr lang="en-US" sz="2000" smtClean="0">
              <a:cs typeface="Times New Roman" pitchFamily="18" charset="0"/>
            </a:endParaRPr>
          </a:p>
          <a:p>
            <a:pPr eaLnBrk="1" hangingPunct="1">
              <a:lnSpc>
                <a:spcPct val="90000"/>
              </a:lnSpc>
              <a:buFontTx/>
              <a:buNone/>
            </a:pPr>
            <a:endParaRPr lang="en-US" sz="20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09600" y="228600"/>
            <a:ext cx="7772400" cy="533400"/>
          </a:xfrm>
        </p:spPr>
        <p:txBody>
          <a:bodyPr/>
          <a:lstStyle/>
          <a:p>
            <a:pPr eaLnBrk="1" hangingPunct="1"/>
            <a:r>
              <a:rPr lang="en-US" sz="4000" smtClean="0"/>
              <a:t>** Polymorphism (continued)</a:t>
            </a:r>
          </a:p>
        </p:txBody>
      </p:sp>
      <p:sp>
        <p:nvSpPr>
          <p:cNvPr id="54275" name="Rectangle 3"/>
          <p:cNvSpPr>
            <a:spLocks noGrp="1" noChangeArrowheads="1"/>
          </p:cNvSpPr>
          <p:nvPr>
            <p:ph type="body" idx="1"/>
          </p:nvPr>
        </p:nvSpPr>
        <p:spPr>
          <a:xfrm>
            <a:off x="228600" y="1295400"/>
            <a:ext cx="8610600" cy="2667000"/>
          </a:xfrm>
        </p:spPr>
        <p:txBody>
          <a:bodyPr/>
          <a:lstStyle/>
          <a:p>
            <a:pPr eaLnBrk="1" hangingPunct="1">
              <a:lnSpc>
                <a:spcPct val="80000"/>
              </a:lnSpc>
            </a:pPr>
            <a:r>
              <a:rPr lang="en-US" sz="2800" smtClean="0">
                <a:cs typeface="Times New Roman" pitchFamily="18" charset="0"/>
              </a:rPr>
              <a:t>So: We know that an object (reference) of a superclass can always point to an object of its subclass. However the opposite does </a:t>
            </a:r>
            <a:r>
              <a:rPr lang="en-US" sz="2800" i="1" smtClean="0">
                <a:cs typeface="Times New Roman" pitchFamily="18" charset="0"/>
              </a:rPr>
              <a:t>not</a:t>
            </a:r>
            <a:r>
              <a:rPr lang="en-US" sz="2800" smtClean="0">
                <a:cs typeface="Times New Roman" pitchFamily="18" charset="0"/>
              </a:rPr>
              <a:t> hold true.</a:t>
            </a:r>
          </a:p>
          <a:p>
            <a:pPr eaLnBrk="1" hangingPunct="1">
              <a:lnSpc>
                <a:spcPct val="80000"/>
              </a:lnSpc>
            </a:pPr>
            <a:r>
              <a:rPr lang="en-US" sz="2800" smtClean="0">
                <a:cs typeface="Times New Roman" pitchFamily="18" charset="0"/>
              </a:rPr>
              <a:t>That is, a reference to a subclass can </a:t>
            </a:r>
            <a:r>
              <a:rPr lang="en-US" sz="2800" u="sng" smtClean="0">
                <a:cs typeface="Times New Roman" pitchFamily="18" charset="0"/>
              </a:rPr>
              <a:t>not</a:t>
            </a:r>
            <a:r>
              <a:rPr lang="en-US" sz="2800" smtClean="0">
                <a:cs typeface="Times New Roman" pitchFamily="18" charset="0"/>
              </a:rPr>
              <a:t> always point to object of its superclass.  If you wish to do so, you must </a:t>
            </a:r>
            <a:r>
              <a:rPr lang="en-US" sz="2800" u="sng" smtClean="0">
                <a:cs typeface="Times New Roman" pitchFamily="18" charset="0"/>
              </a:rPr>
              <a:t>cast</a:t>
            </a:r>
            <a:r>
              <a:rPr lang="en-US" sz="2800" smtClean="0">
                <a:cs typeface="Times New Roman" pitchFamily="18" charset="0"/>
              </a:rPr>
              <a:t> the subclass reference.</a:t>
            </a:r>
          </a:p>
        </p:txBody>
      </p:sp>
      <p:sp>
        <p:nvSpPr>
          <p:cNvPr id="54276" name="TextBox 3"/>
          <p:cNvSpPr txBox="1">
            <a:spLocks noChangeArrowheads="1"/>
          </p:cNvSpPr>
          <p:nvPr/>
        </p:nvSpPr>
        <p:spPr bwMode="auto">
          <a:xfrm>
            <a:off x="1524000" y="3657600"/>
            <a:ext cx="6400800" cy="2924175"/>
          </a:xfrm>
          <a:prstGeom prst="rect">
            <a:avLst/>
          </a:prstGeom>
          <a:noFill/>
          <a:ln w="9525">
            <a:noFill/>
            <a:miter lim="800000"/>
            <a:headEnd/>
            <a:tailEnd/>
          </a:ln>
        </p:spPr>
        <p:txBody>
          <a:bodyPr>
            <a:spAutoFit/>
          </a:bodyPr>
          <a:lstStyle/>
          <a:p>
            <a:r>
              <a:rPr lang="en-US" sz="2000" b="1">
                <a:latin typeface="Courier New" pitchFamily="49" charset="0"/>
                <a:cs typeface="Courier New" pitchFamily="49" charset="0"/>
              </a:rPr>
              <a:t>	Person p1, p2;</a:t>
            </a:r>
          </a:p>
          <a:p>
            <a:r>
              <a:rPr lang="en-US" sz="2000" b="1">
                <a:latin typeface="Courier New" pitchFamily="49" charset="0"/>
                <a:cs typeface="Courier New" pitchFamily="49" charset="0"/>
              </a:rPr>
              <a:t>	Employee e1, e2;</a:t>
            </a:r>
          </a:p>
          <a:p>
            <a:r>
              <a:rPr lang="en-US" sz="2000" b="1">
                <a:latin typeface="Courier New" pitchFamily="49" charset="0"/>
                <a:cs typeface="Courier New" pitchFamily="49" charset="0"/>
              </a:rPr>
              <a:t>	</a:t>
            </a:r>
          </a:p>
          <a:p>
            <a:r>
              <a:rPr lang="en-US" sz="2000" b="1">
                <a:latin typeface="Courier New" pitchFamily="49" charset="0"/>
                <a:cs typeface="Courier New" pitchFamily="49" charset="0"/>
              </a:rPr>
              <a:t>	p1 = new Person();</a:t>
            </a:r>
          </a:p>
          <a:p>
            <a:r>
              <a:rPr lang="en-US" sz="2000" b="1">
                <a:latin typeface="Courier New" pitchFamily="49" charset="0"/>
                <a:cs typeface="Courier New" pitchFamily="49" charset="0"/>
              </a:rPr>
              <a:t>	e1 = new Employee();</a:t>
            </a:r>
          </a:p>
          <a:p>
            <a:endParaRPr lang="en-US" sz="2000" b="1">
              <a:latin typeface="Courier New" pitchFamily="49" charset="0"/>
              <a:cs typeface="Courier New" pitchFamily="49" charset="0"/>
            </a:endParaRPr>
          </a:p>
          <a:p>
            <a:r>
              <a:rPr lang="en-US" sz="2000" b="1">
                <a:latin typeface="Courier New" pitchFamily="49" charset="0"/>
                <a:cs typeface="Courier New" pitchFamily="49" charset="0"/>
              </a:rPr>
              <a:t>	p1 = e1;  //Okay</a:t>
            </a:r>
          </a:p>
          <a:p>
            <a:r>
              <a:rPr lang="en-US" sz="2000" b="1">
                <a:latin typeface="Courier New" pitchFamily="49" charset="0"/>
                <a:cs typeface="Courier New" pitchFamily="49" charset="0"/>
              </a:rPr>
              <a:t>	e2 = p2;  // Illegal!!</a:t>
            </a:r>
          </a:p>
          <a:p>
            <a:endParaRPr lang="en-US" b="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152400"/>
            <a:ext cx="7772400" cy="762000"/>
          </a:xfrm>
        </p:spPr>
        <p:txBody>
          <a:bodyPr/>
          <a:lstStyle/>
          <a:p>
            <a:pPr eaLnBrk="1" hangingPunct="1"/>
            <a:r>
              <a:rPr lang="en-US" smtClean="0"/>
              <a:t>Inheritance</a:t>
            </a:r>
          </a:p>
        </p:txBody>
      </p:sp>
      <p:sp>
        <p:nvSpPr>
          <p:cNvPr id="18435" name="Rectangle 3"/>
          <p:cNvSpPr>
            <a:spLocks noGrp="1" noChangeArrowheads="1"/>
          </p:cNvSpPr>
          <p:nvPr>
            <p:ph type="body" idx="1"/>
          </p:nvPr>
        </p:nvSpPr>
        <p:spPr>
          <a:xfrm>
            <a:off x="457200" y="838200"/>
            <a:ext cx="7848600" cy="4724400"/>
          </a:xfrm>
        </p:spPr>
        <p:txBody>
          <a:bodyPr/>
          <a:lstStyle/>
          <a:p>
            <a:pPr eaLnBrk="1" hangingPunct="1">
              <a:lnSpc>
                <a:spcPct val="90000"/>
              </a:lnSpc>
            </a:pPr>
            <a:r>
              <a:rPr lang="en-US" sz="2000" smtClean="0"/>
              <a:t>One of the most important capabilities of OO programming.</a:t>
            </a:r>
          </a:p>
          <a:p>
            <a:pPr eaLnBrk="1" hangingPunct="1">
              <a:lnSpc>
                <a:spcPct val="90000"/>
              </a:lnSpc>
            </a:pPr>
            <a:r>
              <a:rPr lang="en-US" sz="2000" smtClean="0"/>
              <a:t>Taking a previously existing class and adding on additional features and capabilities. </a:t>
            </a:r>
          </a:p>
          <a:p>
            <a:pPr lvl="1" eaLnBrk="1" hangingPunct="1">
              <a:lnSpc>
                <a:spcPct val="90000"/>
              </a:lnSpc>
            </a:pPr>
            <a:r>
              <a:rPr lang="en-US" sz="1800" smtClean="0"/>
              <a:t>May also adjust (override) behaviors from a previously existing class. </a:t>
            </a:r>
          </a:p>
          <a:p>
            <a:pPr eaLnBrk="1" hangingPunct="1">
              <a:lnSpc>
                <a:spcPct val="90000"/>
              </a:lnSpc>
            </a:pPr>
            <a:r>
              <a:rPr lang="en-US" sz="2000" smtClean="0"/>
              <a:t>The idea is to build new classes based on previously existing classes that have been well established, well tested and debugged </a:t>
            </a:r>
          </a:p>
          <a:p>
            <a:pPr eaLnBrk="1" hangingPunct="1">
              <a:lnSpc>
                <a:spcPct val="90000"/>
              </a:lnSpc>
            </a:pPr>
            <a:r>
              <a:rPr lang="en-US" sz="2000" smtClean="0"/>
              <a:t>Important in software reuse – which is, as we have mentioned frequently, an important principle in software design.</a:t>
            </a:r>
          </a:p>
          <a:p>
            <a:pPr eaLnBrk="1" hangingPunct="1">
              <a:lnSpc>
                <a:spcPct val="90000"/>
              </a:lnSpc>
            </a:pPr>
            <a:endParaRPr lang="en-US" sz="20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609600"/>
            <a:ext cx="7772400" cy="533400"/>
          </a:xfrm>
        </p:spPr>
        <p:txBody>
          <a:bodyPr/>
          <a:lstStyle/>
          <a:p>
            <a:pPr eaLnBrk="1" hangingPunct="1"/>
            <a:r>
              <a:rPr lang="en-US" sz="3200" smtClean="0"/>
              <a:t>Polymorphism:  Using  “Is-A”</a:t>
            </a:r>
          </a:p>
        </p:txBody>
      </p:sp>
      <p:sp>
        <p:nvSpPr>
          <p:cNvPr id="55299" name="Rectangle 3"/>
          <p:cNvSpPr>
            <a:spLocks noGrp="1" noChangeArrowheads="1"/>
          </p:cNvSpPr>
          <p:nvPr>
            <p:ph type="body" idx="1"/>
          </p:nvPr>
        </p:nvSpPr>
        <p:spPr>
          <a:xfrm>
            <a:off x="152400" y="1447800"/>
            <a:ext cx="8610600" cy="4038600"/>
          </a:xfrm>
        </p:spPr>
        <p:txBody>
          <a:bodyPr/>
          <a:lstStyle/>
          <a:p>
            <a:pPr eaLnBrk="1" hangingPunct="1">
              <a:lnSpc>
                <a:spcPct val="80000"/>
              </a:lnSpc>
            </a:pPr>
            <a:r>
              <a:rPr lang="en-US" sz="2800" smtClean="0"/>
              <a:t>** Ask yourself:  </a:t>
            </a:r>
          </a:p>
          <a:p>
            <a:pPr lvl="1" eaLnBrk="1" hangingPunct="1">
              <a:lnSpc>
                <a:spcPct val="80000"/>
              </a:lnSpc>
            </a:pPr>
            <a:r>
              <a:rPr lang="en-US" sz="1400" smtClean="0">
                <a:cs typeface="Times New Roman" pitchFamily="18" charset="0"/>
              </a:rPr>
              <a:t>1. What is the datatype of the reference?  (e.g.  The datatype of p1 is ‘Person’)</a:t>
            </a:r>
          </a:p>
          <a:p>
            <a:pPr lvl="1" eaLnBrk="1" hangingPunct="1">
              <a:lnSpc>
                <a:spcPct val="80000"/>
              </a:lnSpc>
            </a:pPr>
            <a:r>
              <a:rPr lang="en-US" sz="1400" smtClean="0">
                <a:cs typeface="Times New Roman" pitchFamily="18" charset="0"/>
              </a:rPr>
              <a:t>2. Is the object being pointed to the same as the reference (whether by its current class or by a parent class)?   (e.g. p1 is pointing to an Employee object.  However, since every Employee object IS-A Person, then p1 is indeed pointing to  Person object). </a:t>
            </a:r>
          </a:p>
          <a:p>
            <a:pPr lvl="1" eaLnBrk="1" hangingPunct="1">
              <a:lnSpc>
                <a:spcPct val="80000"/>
              </a:lnSpc>
            </a:pPr>
            <a:r>
              <a:rPr lang="en-US" sz="1400" b="1" smtClean="0">
                <a:cs typeface="Times New Roman" pitchFamily="18" charset="0"/>
              </a:rPr>
              <a:t>However</a:t>
            </a:r>
            <a:r>
              <a:rPr lang="en-US" sz="1400" smtClean="0">
                <a:cs typeface="Times New Roman" pitchFamily="18" charset="0"/>
              </a:rPr>
              <a:t>:  The datatype of e2 is Employee.  It is pointing to a reference/object of type Person. While it IS true that an Employee IS-A Person,  it is </a:t>
            </a:r>
            <a:r>
              <a:rPr lang="en-US" sz="1400" u="sng" smtClean="0">
                <a:cs typeface="Times New Roman" pitchFamily="18" charset="0"/>
              </a:rPr>
              <a:t>NOT</a:t>
            </a:r>
            <a:r>
              <a:rPr lang="en-US" sz="1400" smtClean="0">
                <a:cs typeface="Times New Roman" pitchFamily="18" charset="0"/>
              </a:rPr>
              <a:t> true that a Person IS-A Employee.  So e2=p2 is illegal.</a:t>
            </a:r>
          </a:p>
          <a:p>
            <a:pPr eaLnBrk="1" hangingPunct="1">
              <a:lnSpc>
                <a:spcPct val="80000"/>
              </a:lnSpc>
            </a:pPr>
            <a:endParaRPr lang="en-US" sz="1800" smtClean="0">
              <a:cs typeface="Times New Roman" pitchFamily="18" charset="0"/>
            </a:endParaRPr>
          </a:p>
        </p:txBody>
      </p:sp>
      <p:sp>
        <p:nvSpPr>
          <p:cNvPr id="55300" name="TextBox 3"/>
          <p:cNvSpPr txBox="1">
            <a:spLocks noChangeArrowheads="1"/>
          </p:cNvSpPr>
          <p:nvPr/>
        </p:nvSpPr>
        <p:spPr bwMode="auto">
          <a:xfrm>
            <a:off x="1676400" y="3200400"/>
            <a:ext cx="6400800" cy="2924175"/>
          </a:xfrm>
          <a:prstGeom prst="rect">
            <a:avLst/>
          </a:prstGeom>
          <a:noFill/>
          <a:ln w="9525">
            <a:noFill/>
            <a:miter lim="800000"/>
            <a:headEnd/>
            <a:tailEnd/>
          </a:ln>
        </p:spPr>
        <p:txBody>
          <a:bodyPr>
            <a:spAutoFit/>
          </a:bodyPr>
          <a:lstStyle/>
          <a:p>
            <a:r>
              <a:rPr lang="en-US" sz="2000" b="1">
                <a:latin typeface="Courier New" pitchFamily="49" charset="0"/>
                <a:cs typeface="Courier New" pitchFamily="49" charset="0"/>
              </a:rPr>
              <a:t>	Person p1, p2;</a:t>
            </a:r>
          </a:p>
          <a:p>
            <a:r>
              <a:rPr lang="en-US" sz="2000" b="1">
                <a:latin typeface="Courier New" pitchFamily="49" charset="0"/>
                <a:cs typeface="Courier New" pitchFamily="49" charset="0"/>
              </a:rPr>
              <a:t>	Employee e1, e2;</a:t>
            </a:r>
          </a:p>
          <a:p>
            <a:r>
              <a:rPr lang="en-US" sz="2000" b="1">
                <a:latin typeface="Courier New" pitchFamily="49" charset="0"/>
                <a:cs typeface="Courier New" pitchFamily="49" charset="0"/>
              </a:rPr>
              <a:t>	</a:t>
            </a:r>
          </a:p>
          <a:p>
            <a:r>
              <a:rPr lang="en-US" sz="2000" b="1">
                <a:latin typeface="Courier New" pitchFamily="49" charset="0"/>
                <a:cs typeface="Courier New" pitchFamily="49" charset="0"/>
              </a:rPr>
              <a:t>	p1 = new Person();</a:t>
            </a:r>
          </a:p>
          <a:p>
            <a:r>
              <a:rPr lang="en-US" sz="2000" b="1">
                <a:latin typeface="Courier New" pitchFamily="49" charset="0"/>
                <a:cs typeface="Courier New" pitchFamily="49" charset="0"/>
              </a:rPr>
              <a:t>	e1 = new Employee();</a:t>
            </a:r>
          </a:p>
          <a:p>
            <a:endParaRPr lang="en-US" sz="2000" b="1">
              <a:latin typeface="Courier New" pitchFamily="49" charset="0"/>
              <a:cs typeface="Courier New" pitchFamily="49" charset="0"/>
            </a:endParaRPr>
          </a:p>
          <a:p>
            <a:r>
              <a:rPr lang="en-US" sz="2000" b="1">
                <a:latin typeface="Courier New" pitchFamily="49" charset="0"/>
                <a:cs typeface="Courier New" pitchFamily="49" charset="0"/>
              </a:rPr>
              <a:t>	p1 = e1;  //Okay</a:t>
            </a:r>
          </a:p>
          <a:p>
            <a:r>
              <a:rPr lang="en-US" sz="2000" b="1">
                <a:latin typeface="Courier New" pitchFamily="49" charset="0"/>
                <a:cs typeface="Courier New" pitchFamily="49" charset="0"/>
              </a:rPr>
              <a:t>	e2 = p2;  // Illegal!!</a:t>
            </a:r>
          </a:p>
          <a:p>
            <a:endParaRPr lang="en-US" b="1"/>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85800" y="609600"/>
            <a:ext cx="7772400" cy="533400"/>
          </a:xfrm>
        </p:spPr>
        <p:txBody>
          <a:bodyPr/>
          <a:lstStyle/>
          <a:p>
            <a:pPr eaLnBrk="1" hangingPunct="1"/>
            <a:r>
              <a:rPr lang="en-US" smtClean="0"/>
              <a:t>Polymorphism (continued)</a:t>
            </a:r>
          </a:p>
        </p:txBody>
      </p:sp>
      <p:sp>
        <p:nvSpPr>
          <p:cNvPr id="56323" name="Rectangle 3"/>
          <p:cNvSpPr>
            <a:spLocks noGrp="1" noChangeArrowheads="1"/>
          </p:cNvSpPr>
          <p:nvPr>
            <p:ph type="body" idx="1"/>
          </p:nvPr>
        </p:nvSpPr>
        <p:spPr>
          <a:xfrm>
            <a:off x="152400" y="1447800"/>
            <a:ext cx="8610600" cy="4038600"/>
          </a:xfrm>
        </p:spPr>
        <p:txBody>
          <a:bodyPr/>
          <a:lstStyle/>
          <a:p>
            <a:pPr eaLnBrk="1" hangingPunct="1">
              <a:lnSpc>
                <a:spcPct val="80000"/>
              </a:lnSpc>
            </a:pPr>
            <a:r>
              <a:rPr lang="en-US" sz="2800" smtClean="0"/>
              <a:t>Suppose that </a:t>
            </a:r>
            <a:r>
              <a:rPr lang="en-US" sz="2800" smtClean="0">
                <a:latin typeface="Courier New" pitchFamily="49" charset="0"/>
              </a:rPr>
              <a:t>p1</a:t>
            </a:r>
            <a:r>
              <a:rPr lang="en-US" sz="2800" smtClean="0"/>
              <a:t> is a reference variable of a superclass type; moreover, suppose that </a:t>
            </a:r>
            <a:r>
              <a:rPr lang="en-US" sz="2800" smtClean="0">
                <a:latin typeface="Courier New" pitchFamily="49" charset="0"/>
              </a:rPr>
              <a:t>p1</a:t>
            </a:r>
            <a:r>
              <a:rPr lang="en-US" sz="2800" smtClean="0"/>
              <a:t> points to an object of its subclass </a:t>
            </a:r>
          </a:p>
          <a:p>
            <a:pPr eaLnBrk="1" hangingPunct="1">
              <a:lnSpc>
                <a:spcPct val="80000"/>
              </a:lnSpc>
            </a:pPr>
            <a:r>
              <a:rPr lang="en-US" sz="2800" smtClean="0"/>
              <a:t>You can use an appropriate cast operator on </a:t>
            </a:r>
            <a:r>
              <a:rPr lang="en-US" sz="2800" smtClean="0">
                <a:latin typeface="Courier New" pitchFamily="49" charset="0"/>
              </a:rPr>
              <a:t>p1</a:t>
            </a:r>
            <a:r>
              <a:rPr lang="en-US" sz="2800" smtClean="0"/>
              <a:t> and make a reference variable of the subclass point to the object</a:t>
            </a:r>
            <a:r>
              <a:rPr lang="en-US" sz="2400" smtClean="0"/>
              <a:t> </a:t>
            </a:r>
            <a:endParaRPr lang="en-US" sz="1800" smtClean="0">
              <a:cs typeface="Times New Roman" pitchFamily="18" charset="0"/>
            </a:endParaRPr>
          </a:p>
          <a:p>
            <a:pPr eaLnBrk="1" hangingPunct="1">
              <a:lnSpc>
                <a:spcPct val="80000"/>
              </a:lnSpc>
            </a:pPr>
            <a:endParaRPr lang="en-US" sz="1800" smtClean="0">
              <a:cs typeface="Times New Roman" pitchFamily="18" charset="0"/>
            </a:endParaRPr>
          </a:p>
        </p:txBody>
      </p:sp>
      <p:sp>
        <p:nvSpPr>
          <p:cNvPr id="56324" name="TextBox 3"/>
          <p:cNvSpPr txBox="1">
            <a:spLocks noChangeArrowheads="1"/>
          </p:cNvSpPr>
          <p:nvPr/>
        </p:nvSpPr>
        <p:spPr bwMode="auto">
          <a:xfrm>
            <a:off x="1524000" y="3733800"/>
            <a:ext cx="6400800" cy="2000250"/>
          </a:xfrm>
          <a:prstGeom prst="rect">
            <a:avLst/>
          </a:prstGeom>
          <a:noFill/>
          <a:ln w="9525">
            <a:noFill/>
            <a:miter lim="800000"/>
            <a:headEnd/>
            <a:tailEnd/>
          </a:ln>
        </p:spPr>
        <p:txBody>
          <a:bodyPr>
            <a:spAutoFit/>
          </a:bodyPr>
          <a:lstStyle/>
          <a:p>
            <a:r>
              <a:rPr lang="en-US" sz="2000" b="1">
                <a:latin typeface="Courier New" pitchFamily="49" charset="0"/>
                <a:cs typeface="Courier New" pitchFamily="49" charset="0"/>
              </a:rPr>
              <a:t>	Person </a:t>
            </a:r>
            <a:r>
              <a:rPr lang="en-US" sz="2000" b="1" smtClean="0">
                <a:latin typeface="Courier New" pitchFamily="49" charset="0"/>
                <a:cs typeface="Courier New" pitchFamily="49" charset="0"/>
              </a:rPr>
              <a:t>p1;</a:t>
            </a:r>
            <a:endParaRPr lang="en-US" sz="2000" b="1">
              <a:latin typeface="Courier New" pitchFamily="49" charset="0"/>
              <a:cs typeface="Courier New" pitchFamily="49" charset="0"/>
            </a:endParaRPr>
          </a:p>
          <a:p>
            <a:r>
              <a:rPr lang="en-US" sz="2000" b="1">
                <a:latin typeface="Courier New" pitchFamily="49" charset="0"/>
                <a:cs typeface="Courier New" pitchFamily="49" charset="0"/>
              </a:rPr>
              <a:t>	</a:t>
            </a:r>
            <a:r>
              <a:rPr lang="en-US" sz="2000" b="1" smtClean="0">
                <a:latin typeface="Courier New" pitchFamily="49" charset="0"/>
                <a:cs typeface="Courier New" pitchFamily="49" charset="0"/>
              </a:rPr>
              <a:t>p1 </a:t>
            </a:r>
            <a:r>
              <a:rPr lang="en-US" sz="2000" b="1">
                <a:latin typeface="Courier New" pitchFamily="49" charset="0"/>
                <a:cs typeface="Courier New" pitchFamily="49" charset="0"/>
              </a:rPr>
              <a:t>= new Employee();</a:t>
            </a:r>
          </a:p>
          <a:p>
            <a:r>
              <a:rPr lang="en-US" sz="2000" b="1">
                <a:latin typeface="Courier New" pitchFamily="49" charset="0"/>
                <a:cs typeface="Courier New" pitchFamily="49" charset="0"/>
              </a:rPr>
              <a:t>	Employee </a:t>
            </a:r>
            <a:r>
              <a:rPr lang="en-US" sz="2000" b="1" smtClean="0">
                <a:latin typeface="Courier New" pitchFamily="49" charset="0"/>
                <a:cs typeface="Courier New" pitchFamily="49" charset="0"/>
              </a:rPr>
              <a:t>e1;</a:t>
            </a:r>
            <a:endParaRPr lang="en-US" sz="2000" b="1">
              <a:latin typeface="Courier New" pitchFamily="49" charset="0"/>
              <a:cs typeface="Courier New" pitchFamily="49" charset="0"/>
            </a:endParaRPr>
          </a:p>
          <a:p>
            <a:r>
              <a:rPr lang="en-US" sz="2000" b="1">
                <a:latin typeface="Courier New" pitchFamily="49" charset="0"/>
                <a:cs typeface="Courier New" pitchFamily="49" charset="0"/>
              </a:rPr>
              <a:t>	</a:t>
            </a:r>
            <a:r>
              <a:rPr lang="en-US" sz="2000" b="1" smtClean="0">
                <a:latin typeface="Courier New" pitchFamily="49" charset="0"/>
                <a:cs typeface="Courier New" pitchFamily="49" charset="0"/>
              </a:rPr>
              <a:t>e1 </a:t>
            </a:r>
            <a:r>
              <a:rPr lang="en-US" sz="2000" b="1">
                <a:latin typeface="Courier New" pitchFamily="49" charset="0"/>
                <a:cs typeface="Courier New" pitchFamily="49" charset="0"/>
              </a:rPr>
              <a:t>= (Employee) </a:t>
            </a:r>
            <a:r>
              <a:rPr lang="en-US" sz="2000" b="1" smtClean="0">
                <a:latin typeface="Courier New" pitchFamily="49" charset="0"/>
                <a:cs typeface="Courier New" pitchFamily="49" charset="0"/>
              </a:rPr>
              <a:t>p1; </a:t>
            </a:r>
            <a:endParaRPr lang="en-US" sz="2000" b="1">
              <a:latin typeface="Courier New" pitchFamily="49" charset="0"/>
              <a:cs typeface="Courier New" pitchFamily="49" charset="0"/>
            </a:endParaRPr>
          </a:p>
          <a:p>
            <a:r>
              <a:rPr lang="en-US" sz="2000" b="1">
                <a:latin typeface="Courier New" pitchFamily="49" charset="0"/>
                <a:cs typeface="Courier New" pitchFamily="49" charset="0"/>
              </a:rPr>
              <a:t>      //legal (though confusing!)</a:t>
            </a:r>
          </a:p>
          <a:p>
            <a:endParaRPr lang="en-US" b="1"/>
          </a:p>
        </p:txBody>
      </p:sp>
      <p:sp>
        <p:nvSpPr>
          <p:cNvPr id="56325" name="TextBox 4"/>
          <p:cNvSpPr txBox="1">
            <a:spLocks noChangeArrowheads="1"/>
          </p:cNvSpPr>
          <p:nvPr/>
        </p:nvSpPr>
        <p:spPr bwMode="auto">
          <a:xfrm>
            <a:off x="304800" y="5791200"/>
            <a:ext cx="8534400" cy="708025"/>
          </a:xfrm>
          <a:prstGeom prst="rect">
            <a:avLst/>
          </a:prstGeom>
          <a:noFill/>
          <a:ln w="9525">
            <a:noFill/>
            <a:miter lim="800000"/>
            <a:headEnd/>
            <a:tailEnd/>
          </a:ln>
        </p:spPr>
        <p:txBody>
          <a:bodyPr>
            <a:spAutoFit/>
          </a:bodyPr>
          <a:lstStyle/>
          <a:p>
            <a:r>
              <a:rPr lang="en-US" sz="2000"/>
              <a:t>Again: This works because supRef (currently) points to an Employee object.</a:t>
            </a:r>
          </a:p>
          <a:p>
            <a:r>
              <a:rPr lang="en-US" sz="2000"/>
              <a:t>However, we </a:t>
            </a:r>
            <a:r>
              <a:rPr lang="en-US" sz="2000" i="1"/>
              <a:t>do</a:t>
            </a:r>
            <a:r>
              <a:rPr lang="en-US" sz="2000"/>
              <a:t> first have to cast supRef to en Employee.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smtClean="0"/>
              <a:t>Polymorphism (continued)</a:t>
            </a:r>
          </a:p>
        </p:txBody>
      </p:sp>
      <p:sp>
        <p:nvSpPr>
          <p:cNvPr id="57347" name="Rectangle 3"/>
          <p:cNvSpPr>
            <a:spLocks noGrp="1" noChangeArrowheads="1"/>
          </p:cNvSpPr>
          <p:nvPr>
            <p:ph type="body" idx="1"/>
          </p:nvPr>
        </p:nvSpPr>
        <p:spPr>
          <a:xfrm>
            <a:off x="381000" y="1371600"/>
            <a:ext cx="8534400" cy="4267200"/>
          </a:xfrm>
        </p:spPr>
        <p:txBody>
          <a:bodyPr/>
          <a:lstStyle/>
          <a:p>
            <a:pPr eaLnBrk="1" hangingPunct="1"/>
            <a:r>
              <a:rPr lang="en-US" sz="2800" smtClean="0"/>
              <a:t>On the other hand, if </a:t>
            </a:r>
            <a:r>
              <a:rPr lang="en-US" sz="2800" smtClean="0">
                <a:latin typeface="Courier New" pitchFamily="49" charset="0"/>
              </a:rPr>
              <a:t>p1</a:t>
            </a:r>
            <a:r>
              <a:rPr lang="en-US" sz="2800" smtClean="0"/>
              <a:t> does </a:t>
            </a:r>
            <a:r>
              <a:rPr lang="en-US" sz="2800" i="1" smtClean="0"/>
              <a:t>not</a:t>
            </a:r>
            <a:r>
              <a:rPr lang="en-US" sz="2800" smtClean="0"/>
              <a:t> point to a subclass object and you try use a cast operator on </a:t>
            </a:r>
            <a:r>
              <a:rPr lang="en-US" sz="2800" smtClean="0">
                <a:latin typeface="Courier New" pitchFamily="49" charset="0"/>
              </a:rPr>
              <a:t>p1</a:t>
            </a:r>
            <a:r>
              <a:rPr lang="en-US" sz="2800" smtClean="0"/>
              <a:t>, then Java will throw a </a:t>
            </a:r>
            <a:r>
              <a:rPr lang="en-US" sz="2800" smtClean="0">
                <a:latin typeface="Courier New" pitchFamily="49" charset="0"/>
              </a:rPr>
              <a:t>ClassCastException—indicating</a:t>
            </a:r>
            <a:r>
              <a:rPr lang="en-US" sz="2800" smtClean="0"/>
              <a:t> that the class cast is not allowed</a:t>
            </a:r>
          </a:p>
        </p:txBody>
      </p:sp>
      <p:sp>
        <p:nvSpPr>
          <p:cNvPr id="6" name="TextBox 5"/>
          <p:cNvSpPr txBox="1"/>
          <p:nvPr/>
        </p:nvSpPr>
        <p:spPr>
          <a:xfrm>
            <a:off x="1219200" y="3429000"/>
            <a:ext cx="7010400" cy="2000548"/>
          </a:xfrm>
          <a:prstGeom prst="rect">
            <a:avLst/>
          </a:prstGeom>
          <a:noFill/>
        </p:spPr>
        <p:txBody>
          <a:bodyPr>
            <a:spAutoFit/>
          </a:bodyPr>
          <a:lstStyle/>
          <a:p>
            <a:pPr>
              <a:defRPr/>
            </a:pPr>
            <a:r>
              <a:rPr lang="en-US" b="1">
                <a:latin typeface="Courier New" pitchFamily="49" charset="0"/>
                <a:cs typeface="Courier New" pitchFamily="49" charset="0"/>
              </a:rPr>
              <a:t>	Person </a:t>
            </a:r>
            <a:r>
              <a:rPr lang="en-US" b="1" smtClean="0">
                <a:latin typeface="Courier New" pitchFamily="49" charset="0"/>
                <a:cs typeface="Courier New" pitchFamily="49" charset="0"/>
              </a:rPr>
              <a:t>p1;</a:t>
            </a:r>
            <a:endParaRPr lang="en-US" b="1">
              <a:latin typeface="Courier New" pitchFamily="49" charset="0"/>
              <a:cs typeface="Courier New" pitchFamily="49" charset="0"/>
            </a:endParaRPr>
          </a:p>
          <a:p>
            <a:pPr>
              <a:defRPr/>
            </a:pPr>
            <a:r>
              <a:rPr lang="en-US" b="1">
                <a:latin typeface="Courier New" pitchFamily="49" charset="0"/>
                <a:cs typeface="Courier New" pitchFamily="49" charset="0"/>
              </a:rPr>
              <a:t>	</a:t>
            </a:r>
            <a:r>
              <a:rPr lang="en-US" b="1" strike="dblStrike" smtClean="0">
                <a:latin typeface="Courier New" pitchFamily="49" charset="0"/>
                <a:cs typeface="Courier New" pitchFamily="49" charset="0"/>
              </a:rPr>
              <a:t>p1 </a:t>
            </a:r>
            <a:r>
              <a:rPr lang="en-US" b="1" strike="dblStrike">
                <a:latin typeface="Courier New" pitchFamily="49" charset="0"/>
                <a:cs typeface="Courier New" pitchFamily="49" charset="0"/>
              </a:rPr>
              <a:t>= new Employee();</a:t>
            </a:r>
          </a:p>
          <a:p>
            <a:pPr>
              <a:defRPr/>
            </a:pPr>
            <a:r>
              <a:rPr lang="en-US" b="1">
                <a:latin typeface="Courier New" pitchFamily="49" charset="0"/>
                <a:cs typeface="Courier New" pitchFamily="49" charset="0"/>
              </a:rPr>
              <a:t>	Employee </a:t>
            </a:r>
            <a:r>
              <a:rPr lang="en-US" b="1" smtClean="0">
                <a:latin typeface="Courier New" pitchFamily="49" charset="0"/>
                <a:cs typeface="Courier New" pitchFamily="49" charset="0"/>
              </a:rPr>
              <a:t>e1;</a:t>
            </a:r>
            <a:endParaRPr lang="en-US" b="1">
              <a:latin typeface="Courier New" pitchFamily="49" charset="0"/>
              <a:cs typeface="Courier New" pitchFamily="49" charset="0"/>
            </a:endParaRPr>
          </a:p>
          <a:p>
            <a:pPr>
              <a:defRPr/>
            </a:pPr>
            <a:r>
              <a:rPr lang="en-US" b="1">
                <a:latin typeface="Courier New" pitchFamily="49" charset="0"/>
                <a:cs typeface="Courier New" pitchFamily="49" charset="0"/>
              </a:rPr>
              <a:t>	</a:t>
            </a:r>
            <a:r>
              <a:rPr lang="en-US" b="1" smtClean="0">
                <a:latin typeface="Courier New" pitchFamily="49" charset="0"/>
                <a:cs typeface="Courier New" pitchFamily="49" charset="0"/>
              </a:rPr>
              <a:t>e1 </a:t>
            </a:r>
            <a:r>
              <a:rPr lang="en-US" b="1">
                <a:latin typeface="Courier New" pitchFamily="49" charset="0"/>
                <a:cs typeface="Courier New" pitchFamily="49" charset="0"/>
              </a:rPr>
              <a:t>= (Employee</a:t>
            </a:r>
            <a:r>
              <a:rPr lang="en-US" b="1" smtClean="0">
                <a:latin typeface="Courier New" pitchFamily="49" charset="0"/>
                <a:cs typeface="Courier New" pitchFamily="49" charset="0"/>
              </a:rPr>
              <a:t>) p1; //</a:t>
            </a:r>
            <a:r>
              <a:rPr lang="en-US" b="1">
                <a:latin typeface="Courier New" pitchFamily="49" charset="0"/>
                <a:cs typeface="Courier New" pitchFamily="49" charset="0"/>
              </a:rPr>
              <a:t>illegal!</a:t>
            </a:r>
          </a:p>
          <a:p>
            <a:pPr>
              <a:defRPr/>
            </a:pPr>
            <a:endParaRPr lang="en-US" sz="2800" b="1"/>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762000"/>
            <a:ext cx="7772400" cy="533400"/>
          </a:xfrm>
        </p:spPr>
        <p:txBody>
          <a:bodyPr/>
          <a:lstStyle/>
          <a:p>
            <a:pPr eaLnBrk="1" hangingPunct="1"/>
            <a:r>
              <a:rPr lang="en-US" smtClean="0"/>
              <a:t>Polymorphism - </a:t>
            </a:r>
            <a:r>
              <a:rPr lang="en-US" smtClean="0">
                <a:latin typeface="Courier New" pitchFamily="49" charset="0"/>
                <a:cs typeface="Courier New" pitchFamily="49" charset="0"/>
              </a:rPr>
              <a:t>instanceof</a:t>
            </a:r>
          </a:p>
        </p:txBody>
      </p:sp>
      <p:sp>
        <p:nvSpPr>
          <p:cNvPr id="58371" name="Rectangle 3"/>
          <p:cNvSpPr>
            <a:spLocks noGrp="1" noChangeArrowheads="1"/>
          </p:cNvSpPr>
          <p:nvPr>
            <p:ph type="body" idx="1"/>
          </p:nvPr>
        </p:nvSpPr>
        <p:spPr>
          <a:xfrm>
            <a:off x="304800" y="1600200"/>
            <a:ext cx="8610600" cy="2895600"/>
          </a:xfrm>
        </p:spPr>
        <p:txBody>
          <a:bodyPr/>
          <a:lstStyle/>
          <a:p>
            <a:pPr eaLnBrk="1" hangingPunct="1">
              <a:lnSpc>
                <a:spcPct val="80000"/>
              </a:lnSpc>
            </a:pPr>
            <a:r>
              <a:rPr lang="en-US" sz="2800" smtClean="0">
                <a:cs typeface="Times New Roman" pitchFamily="18" charset="0"/>
              </a:rPr>
              <a:t>The </a:t>
            </a:r>
            <a:r>
              <a:rPr lang="en-US" sz="2800" i="1" smtClean="0">
                <a:cs typeface="Times New Roman" pitchFamily="18" charset="0"/>
              </a:rPr>
              <a:t>operator </a:t>
            </a:r>
            <a:r>
              <a:rPr lang="en-US" sz="2800" smtClean="0">
                <a:cs typeface="Times New Roman" pitchFamily="18" charset="0"/>
              </a:rPr>
              <a:t>(not method) </a:t>
            </a:r>
            <a:r>
              <a:rPr lang="en-US" sz="2800" smtClean="0">
                <a:solidFill>
                  <a:schemeClr val="accent2"/>
                </a:solidFill>
                <a:latin typeface="Courier New" pitchFamily="49" charset="0"/>
                <a:cs typeface="Times New Roman" pitchFamily="18" charset="0"/>
              </a:rPr>
              <a:t>instanceof</a:t>
            </a:r>
            <a:r>
              <a:rPr lang="en-US" sz="2800" smtClean="0">
                <a:cs typeface="Times New Roman" pitchFamily="18" charset="0"/>
              </a:rPr>
              <a:t> determines whether a reference variable that points to an object is of particular class type</a:t>
            </a:r>
            <a:endParaRPr lang="en-US" sz="1800" smtClean="0">
              <a:cs typeface="Times New Roman" pitchFamily="18" charset="0"/>
            </a:endParaRPr>
          </a:p>
          <a:p>
            <a:pPr eaLnBrk="1" hangingPunct="1">
              <a:lnSpc>
                <a:spcPct val="80000"/>
              </a:lnSpc>
            </a:pPr>
            <a:endParaRPr lang="en-US" sz="1800" smtClean="0">
              <a:cs typeface="Times New Roman" pitchFamily="18" charset="0"/>
            </a:endParaRPr>
          </a:p>
          <a:p>
            <a:pPr eaLnBrk="1" hangingPunct="1">
              <a:lnSpc>
                <a:spcPct val="80000"/>
              </a:lnSpc>
              <a:buFontTx/>
              <a:buNone/>
            </a:pPr>
            <a:r>
              <a:rPr lang="en-US" sz="1800" smtClean="0">
                <a:cs typeface="Times New Roman" pitchFamily="18" charset="0"/>
              </a:rPr>
              <a:t>	</a:t>
            </a:r>
            <a:r>
              <a:rPr lang="en-US" sz="1800" smtClean="0">
                <a:latin typeface="Courier New" pitchFamily="49" charset="0"/>
                <a:cs typeface="Times New Roman" pitchFamily="18" charset="0"/>
              </a:rPr>
              <a:t>p </a:t>
            </a:r>
            <a:r>
              <a:rPr lang="en-US" sz="1800" smtClean="0">
                <a:solidFill>
                  <a:schemeClr val="accent2"/>
                </a:solidFill>
                <a:latin typeface="Courier New" pitchFamily="49" charset="0"/>
                <a:cs typeface="Times New Roman" pitchFamily="18" charset="0"/>
              </a:rPr>
              <a:t>instanceof</a:t>
            </a:r>
            <a:r>
              <a:rPr lang="en-US" sz="1800" smtClean="0">
                <a:latin typeface="Courier New" pitchFamily="49" charset="0"/>
                <a:cs typeface="Times New Roman" pitchFamily="18" charset="0"/>
              </a:rPr>
              <a:t> BoxShape</a:t>
            </a:r>
          </a:p>
          <a:p>
            <a:pPr eaLnBrk="1" hangingPunct="1">
              <a:lnSpc>
                <a:spcPct val="80000"/>
              </a:lnSpc>
              <a:buFontTx/>
              <a:buNone/>
            </a:pPr>
            <a:endParaRPr lang="en-US" sz="1800" smtClean="0">
              <a:cs typeface="Times New Roman" pitchFamily="18" charset="0"/>
            </a:endParaRPr>
          </a:p>
          <a:p>
            <a:pPr eaLnBrk="1" hangingPunct="1">
              <a:lnSpc>
                <a:spcPct val="80000"/>
              </a:lnSpc>
            </a:pPr>
            <a:r>
              <a:rPr lang="en-US" sz="2800" smtClean="0">
                <a:cs typeface="Times New Roman" pitchFamily="18" charset="0"/>
              </a:rPr>
              <a:t>This expression evaluates to </a:t>
            </a:r>
            <a:r>
              <a:rPr lang="en-US" sz="2800" smtClean="0">
                <a:solidFill>
                  <a:schemeClr val="accent2"/>
                </a:solidFill>
                <a:latin typeface="Courier New" pitchFamily="49" charset="0"/>
                <a:cs typeface="Times New Roman" pitchFamily="18" charset="0"/>
              </a:rPr>
              <a:t>true</a:t>
            </a:r>
            <a:r>
              <a:rPr lang="en-US" sz="2800" smtClean="0">
                <a:cs typeface="Times New Roman" pitchFamily="18" charset="0"/>
              </a:rPr>
              <a:t> if </a:t>
            </a:r>
            <a:r>
              <a:rPr lang="en-US" sz="2800" smtClean="0">
                <a:latin typeface="Courier New" pitchFamily="49" charset="0"/>
                <a:cs typeface="Times New Roman" pitchFamily="18" charset="0"/>
              </a:rPr>
              <a:t>p</a:t>
            </a:r>
            <a:r>
              <a:rPr lang="en-US" sz="2800" smtClean="0">
                <a:cs typeface="Times New Roman" pitchFamily="18" charset="0"/>
              </a:rPr>
              <a:t> points to an object of the </a:t>
            </a:r>
            <a:r>
              <a:rPr lang="en-US" sz="2800" smtClean="0">
                <a:solidFill>
                  <a:schemeClr val="accent2"/>
                </a:solidFill>
                <a:latin typeface="Courier New" pitchFamily="49" charset="0"/>
                <a:cs typeface="Times New Roman" pitchFamily="18" charset="0"/>
              </a:rPr>
              <a:t>class</a:t>
            </a:r>
            <a:r>
              <a:rPr lang="en-US" sz="2800" smtClean="0">
                <a:cs typeface="Times New Roman" pitchFamily="18" charset="0"/>
              </a:rPr>
              <a:t> </a:t>
            </a:r>
            <a:r>
              <a:rPr lang="en-US" sz="2800" smtClean="0">
                <a:latin typeface="Courier New" pitchFamily="49" charset="0"/>
                <a:cs typeface="Times New Roman" pitchFamily="18" charset="0"/>
              </a:rPr>
              <a:t>BoxShape</a:t>
            </a:r>
            <a:r>
              <a:rPr lang="en-US" sz="2800" smtClean="0">
                <a:cs typeface="Times New Roman" pitchFamily="18" charset="0"/>
              </a:rPr>
              <a:t>; otherwise it evaluates to </a:t>
            </a:r>
            <a:r>
              <a:rPr lang="en-US" sz="2800" smtClean="0">
                <a:solidFill>
                  <a:schemeClr val="accent2"/>
                </a:solidFill>
                <a:latin typeface="Courier New" pitchFamily="49" charset="0"/>
                <a:cs typeface="Times New Roman" pitchFamily="18" charset="0"/>
              </a:rPr>
              <a:t>false</a:t>
            </a:r>
          </a:p>
          <a:p>
            <a:pPr eaLnBrk="1" hangingPunct="1">
              <a:lnSpc>
                <a:spcPct val="80000"/>
              </a:lnSpc>
            </a:pPr>
            <a:endParaRPr lang="en-US" sz="2800" smtClean="0">
              <a:solidFill>
                <a:schemeClr val="accent2"/>
              </a:solidFill>
              <a:latin typeface="Courier New" pitchFamily="49" charset="0"/>
              <a:cs typeface="Times New Roman" pitchFamily="18" charset="0"/>
            </a:endParaRPr>
          </a:p>
          <a:p>
            <a:pPr eaLnBrk="1" hangingPunct="1">
              <a:lnSpc>
                <a:spcPct val="80000"/>
              </a:lnSpc>
              <a:buFontTx/>
              <a:buNone/>
            </a:pPr>
            <a:r>
              <a:rPr lang="en-US" sz="2400" b="1" smtClean="0">
                <a:latin typeface="Courier New" pitchFamily="49" charset="0"/>
                <a:cs typeface="Times New Roman" pitchFamily="18" charset="0"/>
              </a:rPr>
              <a:t>if ( e1 </a:t>
            </a:r>
            <a:r>
              <a:rPr lang="en-US" sz="2400" b="1" smtClean="0">
                <a:solidFill>
                  <a:schemeClr val="accent2"/>
                </a:solidFill>
                <a:latin typeface="Courier New" pitchFamily="49" charset="0"/>
                <a:cs typeface="Times New Roman" pitchFamily="18" charset="0"/>
              </a:rPr>
              <a:t>instanceof</a:t>
            </a:r>
            <a:r>
              <a:rPr lang="en-US" sz="2400" b="1" smtClean="0">
                <a:latin typeface="Courier New" pitchFamily="49" charset="0"/>
                <a:cs typeface="Times New Roman" pitchFamily="18" charset="0"/>
              </a:rPr>
              <a:t> Employee) ...</a:t>
            </a:r>
          </a:p>
          <a:p>
            <a:pPr eaLnBrk="1" hangingPunct="1">
              <a:lnSpc>
                <a:spcPct val="80000"/>
              </a:lnSpc>
              <a:buFontTx/>
              <a:buNone/>
            </a:pPr>
            <a:endParaRPr lang="en-US" sz="1800" smtClean="0">
              <a:cs typeface="Times New Roman" pitchFamily="18" charset="0"/>
            </a:endParaRPr>
          </a:p>
          <a:p>
            <a:pPr eaLnBrk="1" hangingPunct="1">
              <a:lnSpc>
                <a:spcPct val="80000"/>
              </a:lnSpc>
            </a:pPr>
            <a:endParaRPr lang="en-US" sz="1800" smtClean="0">
              <a:cs typeface="Times New Roman" pitchFamily="18" charset="0"/>
            </a:endParaRPr>
          </a:p>
          <a:p>
            <a:pPr eaLnBrk="1" hangingPunct="1">
              <a:lnSpc>
                <a:spcPct val="80000"/>
              </a:lnSpc>
            </a:pPr>
            <a:endParaRPr lang="en-US" sz="1800" smtClean="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85800" y="228600"/>
            <a:ext cx="7772400" cy="609600"/>
          </a:xfrm>
        </p:spPr>
        <p:txBody>
          <a:bodyPr/>
          <a:lstStyle/>
          <a:p>
            <a:pPr eaLnBrk="1" hangingPunct="1"/>
            <a:r>
              <a:rPr lang="en-US" smtClean="0"/>
              <a:t>Abstract </a:t>
            </a:r>
            <a:r>
              <a:rPr lang="en-US" i="1" smtClean="0"/>
              <a:t>Classes</a:t>
            </a:r>
            <a:endParaRPr lang="en-US" sz="4000" i="1" smtClean="0"/>
          </a:p>
        </p:txBody>
      </p:sp>
      <p:sp>
        <p:nvSpPr>
          <p:cNvPr id="59395" name="Rectangle 3"/>
          <p:cNvSpPr>
            <a:spLocks noGrp="1" noChangeArrowheads="1"/>
          </p:cNvSpPr>
          <p:nvPr>
            <p:ph type="body" idx="1"/>
          </p:nvPr>
        </p:nvSpPr>
        <p:spPr>
          <a:xfrm>
            <a:off x="228600" y="990600"/>
            <a:ext cx="8686800" cy="5486400"/>
          </a:xfrm>
        </p:spPr>
        <p:txBody>
          <a:bodyPr/>
          <a:lstStyle/>
          <a:p>
            <a:pPr eaLnBrk="1" hangingPunct="1">
              <a:lnSpc>
                <a:spcPct val="90000"/>
              </a:lnSpc>
            </a:pPr>
            <a:r>
              <a:rPr lang="en-US" sz="2400" smtClean="0">
                <a:cs typeface="Times New Roman" pitchFamily="18" charset="0"/>
              </a:rPr>
              <a:t>Used in OO design, typically as part of an inheritance tree</a:t>
            </a:r>
          </a:p>
          <a:p>
            <a:pPr eaLnBrk="1" hangingPunct="1">
              <a:lnSpc>
                <a:spcPct val="90000"/>
              </a:lnSpc>
            </a:pPr>
            <a:endParaRPr lang="en-US" sz="2400" smtClean="0">
              <a:cs typeface="Times New Roman" pitchFamily="18" charset="0"/>
            </a:endParaRPr>
          </a:p>
          <a:p>
            <a:pPr eaLnBrk="1" hangingPunct="1">
              <a:lnSpc>
                <a:spcPct val="90000"/>
              </a:lnSpc>
            </a:pPr>
            <a:r>
              <a:rPr lang="en-US" sz="2400" smtClean="0">
                <a:cs typeface="Times New Roman" pitchFamily="18" charset="0"/>
              </a:rPr>
              <a:t>The class that is declared with the reserved word </a:t>
            </a:r>
            <a:r>
              <a:rPr lang="en-US" sz="2400" smtClean="0">
                <a:solidFill>
                  <a:schemeClr val="accent2"/>
                </a:solidFill>
                <a:latin typeface="Courier New" pitchFamily="49" charset="0"/>
                <a:cs typeface="Times New Roman" pitchFamily="18" charset="0"/>
              </a:rPr>
              <a:t>abstract</a:t>
            </a:r>
            <a:r>
              <a:rPr lang="en-US" sz="2400" smtClean="0">
                <a:cs typeface="Times New Roman" pitchFamily="18" charset="0"/>
              </a:rPr>
              <a:t> in its heading:  eg  </a:t>
            </a:r>
            <a:r>
              <a:rPr lang="en-US" sz="2000" b="1" smtClean="0">
                <a:latin typeface="Courier New" pitchFamily="49" charset="0"/>
                <a:cs typeface="Courier New" pitchFamily="49" charset="0"/>
              </a:rPr>
              <a:t>public abstract class Shape { …</a:t>
            </a:r>
            <a:endParaRPr lang="en-US" sz="2400" b="1" smtClean="0">
              <a:latin typeface="Courier New" pitchFamily="49" charset="0"/>
              <a:cs typeface="Courier New" pitchFamily="49" charset="0"/>
            </a:endParaRPr>
          </a:p>
          <a:p>
            <a:pPr lvl="1" eaLnBrk="1" hangingPunct="1">
              <a:lnSpc>
                <a:spcPct val="90000"/>
              </a:lnSpc>
            </a:pPr>
            <a:r>
              <a:rPr lang="en-US" sz="2000" smtClean="0"/>
              <a:t>An abstract class can contain instance variables, constructors, finalizer, and non-abstract methods. (Compare with an interface in which </a:t>
            </a:r>
            <a:r>
              <a:rPr lang="en-US" sz="2000" i="1" smtClean="0"/>
              <a:t>all</a:t>
            </a:r>
            <a:r>
              <a:rPr lang="en-US" sz="2000" smtClean="0"/>
              <a:t> methods must be abstract and can not contain class member fields). </a:t>
            </a:r>
          </a:p>
          <a:p>
            <a:pPr lvl="1" eaLnBrk="1" hangingPunct="1">
              <a:lnSpc>
                <a:spcPct val="90000"/>
              </a:lnSpc>
            </a:pPr>
            <a:r>
              <a:rPr lang="en-US" sz="2000" smtClean="0"/>
              <a:t>An abstract class often contains “abstract method(s)” </a:t>
            </a:r>
            <a:r>
              <a:rPr lang="en-US" sz="1600" smtClean="0"/>
              <a:t>(see next slide)</a:t>
            </a:r>
            <a:endParaRPr lang="en-US" sz="2000" smtClean="0"/>
          </a:p>
          <a:p>
            <a:pPr lvl="2" eaLnBrk="1" hangingPunct="1">
              <a:lnSpc>
                <a:spcPct val="90000"/>
              </a:lnSpc>
            </a:pPr>
            <a:r>
              <a:rPr lang="en-US" sz="1800" smtClean="0"/>
              <a:t>If a class contains even ONE abstract method, then the entire class </a:t>
            </a:r>
            <a:r>
              <a:rPr lang="en-US" sz="1800" b="1" smtClean="0"/>
              <a:t>must</a:t>
            </a:r>
            <a:r>
              <a:rPr lang="en-US" sz="1800" smtClean="0"/>
              <a:t> be declared abstract</a:t>
            </a:r>
          </a:p>
          <a:p>
            <a:pPr lvl="2" eaLnBrk="1" hangingPunct="1">
              <a:lnSpc>
                <a:spcPct val="90000"/>
              </a:lnSpc>
              <a:buFontTx/>
              <a:buNone/>
            </a:pPr>
            <a:endParaRPr lang="en-US" sz="1800" smtClean="0"/>
          </a:p>
          <a:p>
            <a:pPr eaLnBrk="1" hangingPunct="1">
              <a:lnSpc>
                <a:spcPct val="90000"/>
              </a:lnSpc>
            </a:pPr>
            <a:r>
              <a:rPr lang="en-US" sz="2400" smtClean="0"/>
              <a:t>You </a:t>
            </a:r>
            <a:r>
              <a:rPr lang="en-US" sz="2400" b="1" smtClean="0"/>
              <a:t>cannot instantiate </a:t>
            </a:r>
            <a:r>
              <a:rPr lang="en-US" sz="2400" smtClean="0"/>
              <a:t>an abstract class.</a:t>
            </a:r>
          </a:p>
          <a:p>
            <a:pPr lvl="1" eaLnBrk="1" hangingPunct="1">
              <a:lnSpc>
                <a:spcPct val="90000"/>
              </a:lnSpc>
            </a:pPr>
            <a:r>
              <a:rPr lang="en-US" sz="2000" smtClean="0"/>
              <a:t>You can declare a reference variable to an abstract class type</a:t>
            </a:r>
          </a:p>
          <a:p>
            <a:pPr lvl="1" eaLnBrk="1" hangingPunct="1">
              <a:lnSpc>
                <a:spcPct val="90000"/>
              </a:lnSpc>
            </a:pPr>
            <a:r>
              <a:rPr lang="en-US" sz="2000" smtClean="0"/>
              <a:t>What is typically seen is a subclass that derives from the abstract class. To do so, however, the subclass must provide definitions for </a:t>
            </a:r>
            <a:r>
              <a:rPr lang="en-US" sz="2000" b="1" i="1" smtClean="0"/>
              <a:t>all</a:t>
            </a:r>
            <a:r>
              <a:rPr lang="en-US" sz="2000" smtClean="0"/>
              <a:t> the abstract methods of the superclass (just like with inheritance). </a:t>
            </a:r>
          </a:p>
          <a:p>
            <a:pPr lvl="1" eaLnBrk="1" hangingPunct="1">
              <a:lnSpc>
                <a:spcPct val="90000"/>
              </a:lnSpc>
            </a:pPr>
            <a:r>
              <a:rPr lang="en-US" sz="2000" smtClean="0"/>
              <a:t>This derived (i.e. sub) class </a:t>
            </a:r>
            <a:r>
              <a:rPr lang="en-US" sz="2000" i="1" smtClean="0"/>
              <a:t>can </a:t>
            </a:r>
            <a:r>
              <a:rPr lang="en-US" sz="2000" smtClean="0"/>
              <a:t>be instantiated.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sz="3600" smtClean="0"/>
              <a:t>Abstract </a:t>
            </a:r>
            <a:r>
              <a:rPr lang="en-US" sz="3600" i="1" smtClean="0"/>
              <a:t>Methods</a:t>
            </a:r>
          </a:p>
        </p:txBody>
      </p:sp>
      <p:sp>
        <p:nvSpPr>
          <p:cNvPr id="60419" name="Rectangle 3"/>
          <p:cNvSpPr>
            <a:spLocks noGrp="1" noChangeArrowheads="1"/>
          </p:cNvSpPr>
          <p:nvPr>
            <p:ph type="body" idx="1"/>
          </p:nvPr>
        </p:nvSpPr>
        <p:spPr>
          <a:xfrm>
            <a:off x="304800" y="1143000"/>
            <a:ext cx="8534400" cy="4114800"/>
          </a:xfrm>
        </p:spPr>
        <p:txBody>
          <a:bodyPr/>
          <a:lstStyle/>
          <a:p>
            <a:pPr eaLnBrk="1" hangingPunct="1"/>
            <a:r>
              <a:rPr lang="en-US" sz="2800" smtClean="0">
                <a:cs typeface="Times New Roman" pitchFamily="18" charset="0"/>
              </a:rPr>
              <a:t>Abstract method: method that has only the heading with no body</a:t>
            </a:r>
            <a:endParaRPr lang="en-US" sz="2000" smtClean="0">
              <a:cs typeface="Times New Roman" pitchFamily="18" charset="0"/>
            </a:endParaRPr>
          </a:p>
          <a:p>
            <a:pPr lvl="1" eaLnBrk="1" hangingPunct="1"/>
            <a:r>
              <a:rPr lang="en-US" sz="2400" smtClean="0">
                <a:cs typeface="Times New Roman" pitchFamily="18" charset="0"/>
              </a:rPr>
              <a:t>Must be declared </a:t>
            </a:r>
            <a:r>
              <a:rPr lang="en-US" sz="2400" smtClean="0">
                <a:latin typeface="Courier New" pitchFamily="49" charset="0"/>
                <a:cs typeface="Courier New" pitchFamily="49" charset="0"/>
              </a:rPr>
              <a:t>abstract</a:t>
            </a:r>
            <a:r>
              <a:rPr lang="en-US" sz="2400" smtClean="0">
                <a:cs typeface="Times New Roman" pitchFamily="18" charset="0"/>
              </a:rPr>
              <a:t>  (though not within interfaces).</a:t>
            </a:r>
          </a:p>
          <a:p>
            <a:pPr lvl="1" eaLnBrk="1" hangingPunct="1"/>
            <a:endParaRPr lang="en-US" sz="2000" smtClean="0">
              <a:cs typeface="Times New Roman" pitchFamily="18" charset="0"/>
            </a:endParaRPr>
          </a:p>
          <a:p>
            <a:pPr eaLnBrk="1" hangingPunct="1">
              <a:buFontTx/>
              <a:buNone/>
            </a:pPr>
            <a:r>
              <a:rPr lang="en-US" sz="2000" smtClean="0">
                <a:solidFill>
                  <a:schemeClr val="accent2"/>
                </a:solidFill>
                <a:latin typeface="Courier New" pitchFamily="49" charset="0"/>
              </a:rPr>
              <a:t>public void abstract</a:t>
            </a:r>
            <a:r>
              <a:rPr lang="en-US" sz="2000" smtClean="0">
                <a:latin typeface="Courier New" pitchFamily="49" charset="0"/>
              </a:rPr>
              <a:t> print();</a:t>
            </a:r>
          </a:p>
          <a:p>
            <a:pPr eaLnBrk="1" hangingPunct="1">
              <a:buFontTx/>
              <a:buNone/>
            </a:pPr>
            <a:r>
              <a:rPr lang="en-US" sz="2000" smtClean="0">
                <a:solidFill>
                  <a:schemeClr val="accent2"/>
                </a:solidFill>
                <a:latin typeface="Courier New" pitchFamily="49" charset="0"/>
              </a:rPr>
              <a:t>void abstract</a:t>
            </a:r>
            <a:r>
              <a:rPr lang="en-US" sz="2000" smtClean="0">
                <a:latin typeface="Courier New" pitchFamily="49" charset="0"/>
              </a:rPr>
              <a:t> insert(</a:t>
            </a:r>
            <a:r>
              <a:rPr lang="en-US" sz="2000" smtClean="0">
                <a:solidFill>
                  <a:schemeClr val="accent2"/>
                </a:solidFill>
                <a:latin typeface="Courier New" pitchFamily="49" charset="0"/>
              </a:rPr>
              <a:t>int</a:t>
            </a:r>
            <a:r>
              <a:rPr lang="en-US" sz="2000" smtClean="0">
                <a:latin typeface="Courier New" pitchFamily="49" charset="0"/>
              </a:rPr>
              <a:t> insertItem);</a:t>
            </a:r>
            <a:endParaRPr lang="en-US" sz="2000" smtClean="0">
              <a:latin typeface="Courier New" pitchFamily="49" charset="0"/>
              <a:cs typeface="Times New Roman"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85800" y="304800"/>
            <a:ext cx="7772400" cy="457200"/>
          </a:xfrm>
        </p:spPr>
        <p:txBody>
          <a:bodyPr/>
          <a:lstStyle/>
          <a:p>
            <a:pPr eaLnBrk="1" hangingPunct="1"/>
            <a:r>
              <a:rPr lang="en-US" smtClean="0"/>
              <a:t>Abstract Class Example</a:t>
            </a:r>
            <a:endParaRPr lang="en-US" sz="4000" smtClean="0"/>
          </a:p>
        </p:txBody>
      </p:sp>
      <p:sp>
        <p:nvSpPr>
          <p:cNvPr id="61443" name="Rectangle 3"/>
          <p:cNvSpPr>
            <a:spLocks noGrp="1" noChangeArrowheads="1"/>
          </p:cNvSpPr>
          <p:nvPr>
            <p:ph type="body" idx="1"/>
          </p:nvPr>
        </p:nvSpPr>
        <p:spPr>
          <a:xfrm>
            <a:off x="381000" y="990600"/>
            <a:ext cx="8458200" cy="5486400"/>
          </a:xfrm>
        </p:spPr>
        <p:txBody>
          <a:bodyPr/>
          <a:lstStyle/>
          <a:p>
            <a:pPr eaLnBrk="1" hangingPunct="1">
              <a:lnSpc>
                <a:spcPct val="80000"/>
              </a:lnSpc>
              <a:buFontTx/>
              <a:buNone/>
            </a:pPr>
            <a:r>
              <a:rPr lang="en-US" sz="2000" smtClean="0">
                <a:solidFill>
                  <a:schemeClr val="accent2"/>
                </a:solidFill>
                <a:latin typeface="Courier New" pitchFamily="49" charset="0"/>
              </a:rPr>
              <a:t>public abstract class</a:t>
            </a:r>
            <a:r>
              <a:rPr lang="en-US" sz="2000" b="1" smtClean="0">
                <a:latin typeface="Courier New" pitchFamily="49" charset="0"/>
              </a:rPr>
              <a:t> </a:t>
            </a:r>
            <a:r>
              <a:rPr lang="en-US" sz="2000" smtClean="0">
                <a:latin typeface="Courier New" pitchFamily="49" charset="0"/>
              </a:rPr>
              <a:t>AbstractClassExample</a:t>
            </a:r>
          </a:p>
          <a:p>
            <a:pPr eaLnBrk="1" hangingPunct="1">
              <a:lnSpc>
                <a:spcPct val="80000"/>
              </a:lnSpc>
              <a:buFontTx/>
              <a:buNone/>
            </a:pPr>
            <a:r>
              <a:rPr lang="en-US" sz="2000" smtClean="0">
                <a:latin typeface="Courier New" pitchFamily="49" charset="0"/>
              </a:rPr>
              <a:t>{</a:t>
            </a:r>
          </a:p>
          <a:p>
            <a:pPr eaLnBrk="1" hangingPunct="1">
              <a:lnSpc>
                <a:spcPct val="80000"/>
              </a:lnSpc>
              <a:buFontTx/>
              <a:buNone/>
            </a:pPr>
            <a:r>
              <a:rPr lang="en-US" sz="2000" smtClean="0">
                <a:solidFill>
                  <a:srgbClr val="0099FF"/>
                </a:solidFill>
                <a:latin typeface="Courier New" pitchFamily="49" charset="0"/>
              </a:rPr>
              <a:t>    </a:t>
            </a:r>
            <a:r>
              <a:rPr lang="en-US" sz="2000" smtClean="0">
                <a:solidFill>
                  <a:schemeClr val="accent2"/>
                </a:solidFill>
                <a:latin typeface="Courier New" pitchFamily="49" charset="0"/>
              </a:rPr>
              <a:t>protected int</a:t>
            </a:r>
            <a:r>
              <a:rPr lang="en-US" sz="2000" b="1" smtClean="0">
                <a:latin typeface="Courier New" pitchFamily="49" charset="0"/>
              </a:rPr>
              <a:t> </a:t>
            </a:r>
            <a:r>
              <a:rPr lang="en-US" sz="2000" smtClean="0">
                <a:latin typeface="Courier New" pitchFamily="49" charset="0"/>
              </a:rPr>
              <a:t>x;</a:t>
            </a:r>
          </a:p>
          <a:p>
            <a:pPr eaLnBrk="1" hangingPunct="1">
              <a:lnSpc>
                <a:spcPct val="80000"/>
              </a:lnSpc>
              <a:buFontTx/>
              <a:buNone/>
            </a:pPr>
            <a:endParaRPr lang="en-US" sz="2000" smtClean="0">
              <a:latin typeface="Courier New" pitchFamily="49" charset="0"/>
            </a:endParaRPr>
          </a:p>
          <a:p>
            <a:pPr eaLnBrk="1" hangingPunct="1">
              <a:lnSpc>
                <a:spcPct val="80000"/>
              </a:lnSpc>
              <a:buFontTx/>
              <a:buNone/>
            </a:pPr>
            <a:r>
              <a:rPr lang="en-US" sz="2000" smtClean="0">
                <a:solidFill>
                  <a:srgbClr val="0099FF"/>
                </a:solidFill>
                <a:latin typeface="Courier New" pitchFamily="49" charset="0"/>
              </a:rPr>
              <a:t>    </a:t>
            </a:r>
            <a:r>
              <a:rPr lang="en-US" sz="2000" smtClean="0">
                <a:solidFill>
                  <a:schemeClr val="accent2"/>
                </a:solidFill>
                <a:latin typeface="Courier New" pitchFamily="49" charset="0"/>
              </a:rPr>
              <a:t>public void abstract</a:t>
            </a:r>
            <a:r>
              <a:rPr lang="en-US" sz="2000" b="1" smtClean="0">
                <a:latin typeface="Courier New" pitchFamily="49" charset="0"/>
              </a:rPr>
              <a:t> </a:t>
            </a:r>
            <a:r>
              <a:rPr lang="en-US" sz="2000" smtClean="0">
                <a:latin typeface="Courier New" pitchFamily="49" charset="0"/>
              </a:rPr>
              <a:t>print()</a:t>
            </a:r>
            <a:r>
              <a:rPr lang="en-US" sz="2400" b="1" smtClean="0">
                <a:solidFill>
                  <a:srgbClr val="C00000"/>
                </a:solidFill>
                <a:latin typeface="Courier New" pitchFamily="49" charset="0"/>
              </a:rPr>
              <a:t>;</a:t>
            </a:r>
            <a:endParaRPr lang="en-US" sz="2000" b="1" smtClean="0">
              <a:solidFill>
                <a:srgbClr val="C00000"/>
              </a:solidFill>
              <a:latin typeface="Courier New" pitchFamily="49" charset="0"/>
            </a:endParaRPr>
          </a:p>
          <a:p>
            <a:pPr eaLnBrk="1" hangingPunct="1">
              <a:lnSpc>
                <a:spcPct val="80000"/>
              </a:lnSpc>
              <a:buFontTx/>
              <a:buNone/>
            </a:pPr>
            <a:r>
              <a:rPr lang="en-US" sz="2000" smtClean="0">
                <a:latin typeface="Courier New" pitchFamily="49" charset="0"/>
              </a:rPr>
              <a:t>	// The presence of this one abstract method</a:t>
            </a:r>
          </a:p>
          <a:p>
            <a:pPr eaLnBrk="1" hangingPunct="1">
              <a:lnSpc>
                <a:spcPct val="80000"/>
              </a:lnSpc>
              <a:buFontTx/>
              <a:buNone/>
            </a:pPr>
            <a:r>
              <a:rPr lang="en-US" sz="2000" smtClean="0">
                <a:latin typeface="Courier New" pitchFamily="49" charset="0"/>
              </a:rPr>
              <a:t>  // means that this class </a:t>
            </a:r>
            <a:r>
              <a:rPr lang="en-US" sz="2000" u="sng" smtClean="0">
                <a:latin typeface="Courier New" pitchFamily="49" charset="0"/>
              </a:rPr>
              <a:t>must</a:t>
            </a:r>
            <a:r>
              <a:rPr lang="en-US" sz="2000" smtClean="0">
                <a:latin typeface="Courier New" pitchFamily="49" charset="0"/>
              </a:rPr>
              <a:t> be declared as</a:t>
            </a:r>
          </a:p>
          <a:p>
            <a:pPr eaLnBrk="1" hangingPunct="1">
              <a:lnSpc>
                <a:spcPct val="80000"/>
              </a:lnSpc>
              <a:buFontTx/>
              <a:buNone/>
            </a:pPr>
            <a:r>
              <a:rPr lang="en-US" sz="2000" smtClean="0">
                <a:latin typeface="Courier New" pitchFamily="49" charset="0"/>
              </a:rPr>
              <a:t>  // an abstract class.</a:t>
            </a:r>
          </a:p>
          <a:p>
            <a:pPr eaLnBrk="1" hangingPunct="1">
              <a:lnSpc>
                <a:spcPct val="80000"/>
              </a:lnSpc>
              <a:buFontTx/>
              <a:buNone/>
            </a:pPr>
            <a:endParaRPr lang="en-US" sz="2000" smtClean="0">
              <a:latin typeface="Courier New" pitchFamily="49" charset="0"/>
            </a:endParaRPr>
          </a:p>
          <a:p>
            <a:pPr eaLnBrk="1" hangingPunct="1">
              <a:lnSpc>
                <a:spcPct val="80000"/>
              </a:lnSpc>
              <a:buFontTx/>
              <a:buNone/>
            </a:pPr>
            <a:r>
              <a:rPr lang="en-US" sz="2000" smtClean="0">
                <a:solidFill>
                  <a:srgbClr val="0099FF"/>
                </a:solidFill>
                <a:latin typeface="Courier New" pitchFamily="49" charset="0"/>
              </a:rPr>
              <a:t>    </a:t>
            </a:r>
            <a:r>
              <a:rPr lang="en-US" sz="2000" smtClean="0">
                <a:solidFill>
                  <a:schemeClr val="accent2"/>
                </a:solidFill>
                <a:latin typeface="Courier New" pitchFamily="49" charset="0"/>
              </a:rPr>
              <a:t>public void</a:t>
            </a:r>
            <a:r>
              <a:rPr lang="en-US" sz="2000" b="1" smtClean="0">
                <a:latin typeface="Courier New" pitchFamily="49" charset="0"/>
              </a:rPr>
              <a:t> </a:t>
            </a:r>
            <a:r>
              <a:rPr lang="en-US" sz="2000" smtClean="0">
                <a:latin typeface="Courier New" pitchFamily="49" charset="0"/>
              </a:rPr>
              <a:t>setX(</a:t>
            </a:r>
            <a:r>
              <a:rPr lang="en-US" sz="2000" smtClean="0">
                <a:solidFill>
                  <a:schemeClr val="accent2"/>
                </a:solidFill>
                <a:latin typeface="Courier New" pitchFamily="49" charset="0"/>
              </a:rPr>
              <a:t>int</a:t>
            </a:r>
            <a:r>
              <a:rPr lang="en-US" sz="2000" b="1" smtClean="0">
                <a:latin typeface="Courier New" pitchFamily="49" charset="0"/>
              </a:rPr>
              <a:t> </a:t>
            </a:r>
            <a:r>
              <a:rPr lang="en-US" sz="2000" smtClean="0">
                <a:latin typeface="Courier New" pitchFamily="49" charset="0"/>
              </a:rPr>
              <a:t>a)</a:t>
            </a:r>
          </a:p>
          <a:p>
            <a:pPr eaLnBrk="1" hangingPunct="1">
              <a:lnSpc>
                <a:spcPct val="80000"/>
              </a:lnSpc>
              <a:buFontTx/>
              <a:buNone/>
            </a:pPr>
            <a:r>
              <a:rPr lang="en-US" sz="2000" smtClean="0">
                <a:latin typeface="Courier New" pitchFamily="49" charset="0"/>
              </a:rPr>
              <a:t>    {</a:t>
            </a:r>
          </a:p>
          <a:p>
            <a:pPr eaLnBrk="1" hangingPunct="1">
              <a:lnSpc>
                <a:spcPct val="80000"/>
              </a:lnSpc>
              <a:buFontTx/>
              <a:buNone/>
            </a:pPr>
            <a:r>
              <a:rPr lang="en-US" sz="2000" smtClean="0">
                <a:latin typeface="Courier New" pitchFamily="49" charset="0"/>
              </a:rPr>
              <a:t>         x = a;</a:t>
            </a:r>
          </a:p>
          <a:p>
            <a:pPr eaLnBrk="1" hangingPunct="1">
              <a:lnSpc>
                <a:spcPct val="80000"/>
              </a:lnSpc>
              <a:buFontTx/>
              <a:buNone/>
            </a:pPr>
            <a:r>
              <a:rPr lang="en-US" sz="2000" smtClean="0">
                <a:latin typeface="Courier New" pitchFamily="49" charset="0"/>
              </a:rPr>
              <a:t>    }</a:t>
            </a:r>
          </a:p>
          <a:p>
            <a:pPr eaLnBrk="1" hangingPunct="1">
              <a:lnSpc>
                <a:spcPct val="80000"/>
              </a:lnSpc>
              <a:buFontTx/>
              <a:buNone/>
            </a:pPr>
            <a:endParaRPr lang="en-US" sz="2000" smtClean="0">
              <a:latin typeface="Courier New" pitchFamily="49" charset="0"/>
            </a:endParaRPr>
          </a:p>
          <a:p>
            <a:pPr eaLnBrk="1" hangingPunct="1">
              <a:lnSpc>
                <a:spcPct val="80000"/>
              </a:lnSpc>
              <a:buFontTx/>
              <a:buNone/>
            </a:pPr>
            <a:r>
              <a:rPr lang="en-US" sz="2000" smtClean="0">
                <a:solidFill>
                  <a:srgbClr val="0099FF"/>
                </a:solidFill>
                <a:latin typeface="Courier New" pitchFamily="49" charset="0"/>
              </a:rPr>
              <a:t>    </a:t>
            </a:r>
            <a:r>
              <a:rPr lang="en-US" sz="2000" smtClean="0">
                <a:solidFill>
                  <a:schemeClr val="accent2"/>
                </a:solidFill>
                <a:latin typeface="Courier New" pitchFamily="49" charset="0"/>
              </a:rPr>
              <a:t>public</a:t>
            </a:r>
            <a:r>
              <a:rPr lang="en-US" sz="2000" b="1" smtClean="0">
                <a:latin typeface="Courier New" pitchFamily="49" charset="0"/>
              </a:rPr>
              <a:t> </a:t>
            </a:r>
            <a:r>
              <a:rPr lang="en-US" sz="2000" smtClean="0">
                <a:latin typeface="Courier New" pitchFamily="49" charset="0"/>
              </a:rPr>
              <a:t>AbstractClassExample()</a:t>
            </a:r>
          </a:p>
          <a:p>
            <a:pPr eaLnBrk="1" hangingPunct="1">
              <a:lnSpc>
                <a:spcPct val="80000"/>
              </a:lnSpc>
              <a:buFontTx/>
              <a:buNone/>
            </a:pPr>
            <a:r>
              <a:rPr lang="en-US" sz="2000" smtClean="0">
                <a:latin typeface="Courier New" pitchFamily="49" charset="0"/>
              </a:rPr>
              <a:t>    {</a:t>
            </a:r>
          </a:p>
          <a:p>
            <a:pPr eaLnBrk="1" hangingPunct="1">
              <a:lnSpc>
                <a:spcPct val="80000"/>
              </a:lnSpc>
              <a:buFontTx/>
              <a:buNone/>
            </a:pPr>
            <a:r>
              <a:rPr lang="en-US" sz="2000" smtClean="0">
                <a:latin typeface="Courier New" pitchFamily="49" charset="0"/>
              </a:rPr>
              <a:t>        x = 0;</a:t>
            </a:r>
          </a:p>
          <a:p>
            <a:pPr eaLnBrk="1" hangingPunct="1">
              <a:lnSpc>
                <a:spcPct val="80000"/>
              </a:lnSpc>
              <a:buFontTx/>
              <a:buNone/>
            </a:pPr>
            <a:r>
              <a:rPr lang="en-US" sz="2000" smtClean="0">
                <a:latin typeface="Courier New" pitchFamily="49" charset="0"/>
              </a:rPr>
              <a:t>    }</a:t>
            </a:r>
          </a:p>
          <a:p>
            <a:pPr eaLnBrk="1" hangingPunct="1">
              <a:lnSpc>
                <a:spcPct val="80000"/>
              </a:lnSpc>
              <a:buFontTx/>
              <a:buNone/>
            </a:pPr>
            <a:r>
              <a:rPr lang="en-US" sz="2000" smtClean="0">
                <a:latin typeface="Courier New" pitchFamily="49" charset="0"/>
              </a:rPr>
              <a:t>}</a:t>
            </a:r>
            <a:endParaRPr lang="en-US" sz="2000" smtClean="0"/>
          </a:p>
        </p:txBody>
      </p:sp>
      <p:cxnSp>
        <p:nvCxnSpPr>
          <p:cNvPr id="8" name="Curved Connector 7"/>
          <p:cNvCxnSpPr/>
          <p:nvPr/>
        </p:nvCxnSpPr>
        <p:spPr>
          <a:xfrm rot="10800000">
            <a:off x="5867400" y="2514600"/>
            <a:ext cx="1905000" cy="533400"/>
          </a:xfrm>
          <a:prstGeom prst="curvedConnector3">
            <a:avLst>
              <a:gd name="adj1" fmla="val -38482"/>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z="4000" smtClean="0"/>
              <a:t>Why have abstract classes?</a:t>
            </a:r>
          </a:p>
        </p:txBody>
      </p:sp>
      <p:sp>
        <p:nvSpPr>
          <p:cNvPr id="62467" name="Content Placeholder 2"/>
          <p:cNvSpPr>
            <a:spLocks noGrp="1"/>
          </p:cNvSpPr>
          <p:nvPr>
            <p:ph idx="1"/>
          </p:nvPr>
        </p:nvSpPr>
        <p:spPr/>
        <p:txBody>
          <a:bodyPr/>
          <a:lstStyle/>
          <a:p>
            <a:r>
              <a:rPr lang="en-US" sz="2400" smtClean="0"/>
              <a:t>Typically used as superclasses from which other subclasses can be derived</a:t>
            </a:r>
          </a:p>
          <a:p>
            <a:r>
              <a:rPr lang="en-US" sz="2400" smtClean="0"/>
              <a:t>Serve as placeholders to store fields that you want to have common to various subclasses</a:t>
            </a:r>
          </a:p>
          <a:p>
            <a:r>
              <a:rPr lang="en-US" sz="2400" smtClean="0"/>
              <a:t>Can be used to force subclasses to implement certain methods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762000" y="0"/>
            <a:ext cx="7772400" cy="762000"/>
          </a:xfrm>
        </p:spPr>
        <p:txBody>
          <a:bodyPr/>
          <a:lstStyle/>
          <a:p>
            <a:pPr eaLnBrk="1" hangingPunct="1"/>
            <a:r>
              <a:rPr lang="en-US" smtClean="0"/>
              <a:t>** Composition</a:t>
            </a:r>
          </a:p>
        </p:txBody>
      </p:sp>
      <p:sp>
        <p:nvSpPr>
          <p:cNvPr id="66563" name="Rectangle 3"/>
          <p:cNvSpPr>
            <a:spLocks noGrp="1" noChangeArrowheads="1"/>
          </p:cNvSpPr>
          <p:nvPr>
            <p:ph type="body" idx="1"/>
          </p:nvPr>
        </p:nvSpPr>
        <p:spPr>
          <a:xfrm>
            <a:off x="228600" y="990600"/>
            <a:ext cx="8534400" cy="4267200"/>
          </a:xfrm>
        </p:spPr>
        <p:txBody>
          <a:bodyPr/>
          <a:lstStyle/>
          <a:p>
            <a:pPr eaLnBrk="1" hangingPunct="1"/>
            <a:r>
              <a:rPr lang="en-US" sz="2800" smtClean="0">
                <a:cs typeface="Times New Roman" pitchFamily="18" charset="0"/>
              </a:rPr>
              <a:t>Another way of relating two classes</a:t>
            </a:r>
          </a:p>
          <a:p>
            <a:pPr eaLnBrk="1" hangingPunct="1"/>
            <a:r>
              <a:rPr lang="en-US" sz="2800" smtClean="0">
                <a:cs typeface="Times New Roman" pitchFamily="18" charset="0"/>
              </a:rPr>
              <a:t>One or more members of a class are objects of another class type</a:t>
            </a:r>
          </a:p>
          <a:p>
            <a:pPr eaLnBrk="1" hangingPunct="1"/>
            <a:r>
              <a:rPr lang="en-US" sz="2800" smtClean="0">
                <a:cs typeface="Times New Roman" pitchFamily="18" charset="0"/>
              </a:rPr>
              <a:t>“</a:t>
            </a:r>
            <a:r>
              <a:rPr lang="en-US" sz="2800" smtClean="0">
                <a:solidFill>
                  <a:srgbClr val="C00000"/>
                </a:solidFill>
                <a:cs typeface="Times New Roman" pitchFamily="18" charset="0"/>
              </a:rPr>
              <a:t>Has-A”</a:t>
            </a:r>
            <a:r>
              <a:rPr lang="en-US" sz="2800" smtClean="0">
                <a:cs typeface="Times New Roman" pitchFamily="18" charset="0"/>
              </a:rPr>
              <a:t> relationship between classes </a:t>
            </a:r>
            <a:r>
              <a:rPr lang="en-US" sz="2800" smtClean="0"/>
              <a:t> </a:t>
            </a:r>
          </a:p>
          <a:p>
            <a:pPr lvl="1" eaLnBrk="1" hangingPunct="1"/>
            <a:r>
              <a:rPr lang="en-US" sz="2400" smtClean="0"/>
              <a:t>e.g. Every PersonalInfo HAS-A Date”  (see next slide)</a:t>
            </a:r>
          </a:p>
          <a:p>
            <a:pPr lvl="1" eaLnBrk="1" hangingPunct="1">
              <a:buFontTx/>
              <a:buNone/>
            </a:pPr>
            <a:endParaRPr lang="en-US" sz="2400" smtClean="0"/>
          </a:p>
          <a:p>
            <a:pPr eaLnBrk="1" hangingPunct="1"/>
            <a:r>
              <a:rPr lang="en-US" sz="2800" smtClean="0"/>
              <a:t>Do not confuse with Is-A relationship between classes!</a:t>
            </a:r>
          </a:p>
          <a:p>
            <a:pPr lvl="1" eaLnBrk="1" hangingPunct="1"/>
            <a:r>
              <a:rPr lang="en-US" sz="2400" smtClean="0"/>
              <a:t>“Is-A”  - Useful when thinkng about </a:t>
            </a:r>
            <a:r>
              <a:rPr lang="en-US" sz="2400" b="1" i="1" smtClean="0"/>
              <a:t>inheritance</a:t>
            </a:r>
          </a:p>
          <a:p>
            <a:pPr lvl="1" eaLnBrk="1" hangingPunct="1"/>
            <a:r>
              <a:rPr lang="en-US" sz="2400" smtClean="0"/>
              <a:t>e.g. Every Employee IS-A Peron</a:t>
            </a:r>
          </a:p>
          <a:p>
            <a:pPr lvl="1" eaLnBrk="1" hangingPunct="1"/>
            <a:endParaRPr lang="en-US" sz="2400" smtClean="0"/>
          </a:p>
          <a:p>
            <a:pPr eaLnBrk="1" hangingPunct="1"/>
            <a:endParaRPr lang="en-US" sz="280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r>
              <a:rPr lang="en-US" sz="3200" smtClean="0"/>
              <a:t>Composition - Example</a:t>
            </a:r>
          </a:p>
        </p:txBody>
      </p:sp>
      <p:sp>
        <p:nvSpPr>
          <p:cNvPr id="67587" name="Content Placeholder 2"/>
          <p:cNvSpPr>
            <a:spLocks noGrp="1"/>
          </p:cNvSpPr>
          <p:nvPr>
            <p:ph idx="1"/>
          </p:nvPr>
        </p:nvSpPr>
        <p:spPr>
          <a:xfrm>
            <a:off x="228600" y="990600"/>
            <a:ext cx="8534400" cy="4267200"/>
          </a:xfrm>
        </p:spPr>
        <p:txBody>
          <a:bodyPr/>
          <a:lstStyle/>
          <a:p>
            <a:r>
              <a:rPr lang="en-US" sz="2000" smtClean="0"/>
              <a:t>Suppose we wanted to record personal information about somebody. We might want to keep track of their </a:t>
            </a:r>
            <a:r>
              <a:rPr lang="en-US" sz="2000" b="1" smtClean="0"/>
              <a:t>id number, first name, last name and date of birth</a:t>
            </a:r>
            <a:r>
              <a:rPr lang="en-US" sz="2000" smtClean="0"/>
              <a:t>.  For such a simple task, we might confine ourselves to a single class. However, suppose you already had a Person class with fields for first name and last name.  You then wanted to add fields for birth date and id number.  </a:t>
            </a:r>
          </a:p>
          <a:p>
            <a:pPr lvl="1"/>
            <a:r>
              <a:rPr lang="en-US" sz="1600" smtClean="0"/>
              <a:t>Note: You would </a:t>
            </a:r>
            <a:r>
              <a:rPr lang="en-US" sz="1600" u="sng" smtClean="0"/>
              <a:t>not</a:t>
            </a:r>
            <a:r>
              <a:rPr lang="en-US" sz="1600" smtClean="0"/>
              <a:t> want to go back and make changes to the Person class since people using the original version of your class would suddenly find all kinds of new fields and methods and their legacy code will no longer work as expected.  Instead, we will create another class called ‘PersonalInfo’ which includes our additional desired fields.</a:t>
            </a:r>
          </a:p>
          <a:p>
            <a:r>
              <a:rPr lang="en-US" sz="2000" smtClean="0"/>
              <a:t>Suppose we remember that we have already created a class we called ‘Date’ which encapsulates date information (ie: month, day, year). </a:t>
            </a:r>
          </a:p>
          <a:p>
            <a:pPr lvl="1"/>
            <a:r>
              <a:rPr lang="en-US" sz="1600" smtClean="0"/>
              <a:t>Instead of rewriting all of this code into our PersonalInfo class, we will simply include a Date object as one of the fields.</a:t>
            </a:r>
          </a:p>
          <a:p>
            <a:r>
              <a:rPr lang="en-US" sz="2000" smtClean="0"/>
              <a:t>Now we can create our ‘PersonalInfo’ class.  We wish to record name information, birthdate information, id number.  To do so, we will use these fields:</a:t>
            </a:r>
          </a:p>
          <a:p>
            <a:pPr lvl="1"/>
            <a:r>
              <a:rPr lang="en-US" sz="1600" b="1" smtClean="0">
                <a:latin typeface="Courier New" pitchFamily="49" charset="0"/>
                <a:cs typeface="Courier New" pitchFamily="49" charset="0"/>
              </a:rPr>
              <a:t>int personId</a:t>
            </a:r>
            <a:r>
              <a:rPr lang="en-US" sz="1600" smtClean="0"/>
              <a:t>:	to record the id number</a:t>
            </a:r>
          </a:p>
          <a:p>
            <a:pPr lvl="1"/>
            <a:r>
              <a:rPr lang="en-US" sz="1600" b="1" smtClean="0">
                <a:latin typeface="Courier New" pitchFamily="49" charset="0"/>
                <a:cs typeface="Courier New" pitchFamily="49" charset="0"/>
              </a:rPr>
              <a:t>Person name</a:t>
            </a:r>
            <a:r>
              <a:rPr lang="en-US" sz="1600" smtClean="0"/>
              <a:t>:  	to encapsulate name information</a:t>
            </a:r>
          </a:p>
          <a:p>
            <a:pPr lvl="1"/>
            <a:r>
              <a:rPr lang="en-US" sz="1600" b="1" smtClean="0">
                <a:latin typeface="Courier New" pitchFamily="49" charset="0"/>
                <a:cs typeface="Courier New" pitchFamily="49" charset="0"/>
              </a:rPr>
              <a:t>Date bday</a:t>
            </a:r>
            <a:r>
              <a:rPr lang="en-US" sz="1600" smtClean="0"/>
              <a:t>:  	to encapsulate birthdate information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152400"/>
            <a:ext cx="7772400" cy="533400"/>
          </a:xfrm>
        </p:spPr>
        <p:txBody>
          <a:bodyPr/>
          <a:lstStyle/>
          <a:p>
            <a:pPr eaLnBrk="1" hangingPunct="1"/>
            <a:r>
              <a:rPr lang="en-US" sz="3200" smtClean="0"/>
              <a:t>Inheritance</a:t>
            </a:r>
          </a:p>
        </p:txBody>
      </p:sp>
      <p:sp>
        <p:nvSpPr>
          <p:cNvPr id="18435" name="Rectangle 3"/>
          <p:cNvSpPr>
            <a:spLocks noGrp="1" noChangeArrowheads="1"/>
          </p:cNvSpPr>
          <p:nvPr>
            <p:ph type="body" idx="1"/>
          </p:nvPr>
        </p:nvSpPr>
        <p:spPr>
          <a:xfrm>
            <a:off x="304800" y="762000"/>
            <a:ext cx="8458200" cy="4724400"/>
          </a:xfrm>
        </p:spPr>
        <p:txBody>
          <a:bodyPr/>
          <a:lstStyle/>
          <a:p>
            <a:pPr eaLnBrk="1" hangingPunct="1">
              <a:lnSpc>
                <a:spcPct val="90000"/>
              </a:lnSpc>
            </a:pPr>
            <a:r>
              <a:rPr lang="en-US" sz="2000" smtClean="0"/>
              <a:t>We designate that a new class inherits all members and fields of a previously existing class.</a:t>
            </a:r>
          </a:p>
          <a:p>
            <a:pPr lvl="1" eaLnBrk="1" hangingPunct="1">
              <a:lnSpc>
                <a:spcPct val="90000"/>
              </a:lnSpc>
            </a:pPr>
            <a:r>
              <a:rPr lang="en-US" sz="1600" smtClean="0"/>
              <a:t>Previously existing class is called the “superclass”</a:t>
            </a:r>
          </a:p>
          <a:p>
            <a:pPr lvl="1" eaLnBrk="1" hangingPunct="1">
              <a:lnSpc>
                <a:spcPct val="90000"/>
              </a:lnSpc>
            </a:pPr>
            <a:r>
              <a:rPr lang="en-US" sz="1600" smtClean="0"/>
              <a:t>New class that inherits is called the “subclass”</a:t>
            </a:r>
          </a:p>
          <a:p>
            <a:pPr eaLnBrk="1" hangingPunct="1">
              <a:lnSpc>
                <a:spcPct val="90000"/>
              </a:lnSpc>
            </a:pPr>
            <a:r>
              <a:rPr lang="en-US" sz="2000" smtClean="0"/>
              <a:t>“is-a” relationship</a:t>
            </a:r>
          </a:p>
          <a:p>
            <a:pPr lvl="1" eaLnBrk="1" hangingPunct="1">
              <a:lnSpc>
                <a:spcPct val="90000"/>
              </a:lnSpc>
            </a:pPr>
            <a:r>
              <a:rPr lang="en-US" sz="1600" smtClean="0"/>
              <a:t>Subclass “is-a” Superclass</a:t>
            </a:r>
          </a:p>
          <a:p>
            <a:pPr lvl="1" eaLnBrk="1" hangingPunct="1">
              <a:lnSpc>
                <a:spcPct val="90000"/>
              </a:lnSpc>
            </a:pPr>
            <a:r>
              <a:rPr lang="en-US" sz="1600" smtClean="0"/>
              <a:t>Do not conufse with the “has-a” relationship.  The “has-a” relationship refers to something called </a:t>
            </a:r>
            <a:r>
              <a:rPr lang="en-US" sz="1600" i="1" smtClean="0"/>
              <a:t>composition</a:t>
            </a:r>
            <a:r>
              <a:rPr lang="en-US" sz="1600" smtClean="0"/>
              <a:t>. </a:t>
            </a:r>
          </a:p>
          <a:p>
            <a:pPr lvl="1" eaLnBrk="1" hangingPunct="1">
              <a:lnSpc>
                <a:spcPct val="90000"/>
              </a:lnSpc>
              <a:buNone/>
            </a:pPr>
            <a:endParaRPr lang="en-US" sz="1600" smtClean="0"/>
          </a:p>
          <a:p>
            <a:pPr marL="342900" lvl="1" indent="-342900" eaLnBrk="1" hangingPunct="1">
              <a:lnSpc>
                <a:spcPct val="90000"/>
              </a:lnSpc>
              <a:buFontTx/>
              <a:buChar char="•"/>
            </a:pPr>
            <a:r>
              <a:rPr lang="en-US" sz="2000" smtClean="0"/>
              <a:t>“Single” inheritance</a:t>
            </a:r>
            <a:r>
              <a:rPr lang="en-US" sz="1800" smtClean="0"/>
              <a:t> - In Java, a class can only extend the definition of </a:t>
            </a:r>
            <a:r>
              <a:rPr lang="en-US" sz="1800" b="1" smtClean="0"/>
              <a:t>one</a:t>
            </a:r>
            <a:r>
              <a:rPr lang="en-US" sz="1800" smtClean="0"/>
              <a:t> class</a:t>
            </a:r>
            <a:endParaRPr lang="en-US" sz="1600" smtClean="0"/>
          </a:p>
          <a:p>
            <a:pPr lvl="1" eaLnBrk="1" hangingPunct="1">
              <a:lnSpc>
                <a:spcPct val="90000"/>
              </a:lnSpc>
            </a:pPr>
            <a:r>
              <a:rPr lang="en-US" sz="1800" smtClean="0"/>
              <a:t>Subclass can be derived from one and only one </a:t>
            </a:r>
            <a:r>
              <a:rPr lang="en-US" sz="1800" i="1" smtClean="0"/>
              <a:t>direct</a:t>
            </a:r>
            <a:r>
              <a:rPr lang="en-US" sz="1800" smtClean="0"/>
              <a:t> superclass. </a:t>
            </a:r>
          </a:p>
          <a:p>
            <a:pPr lvl="2" eaLnBrk="1" hangingPunct="1">
              <a:lnSpc>
                <a:spcPct val="90000"/>
              </a:lnSpc>
            </a:pPr>
            <a:r>
              <a:rPr lang="en-US" sz="1400" smtClean="0"/>
              <a:t>The superclass may itself have been derived from another superclass. </a:t>
            </a:r>
          </a:p>
          <a:p>
            <a:pPr lvl="1" eaLnBrk="1" hangingPunct="1">
              <a:lnSpc>
                <a:spcPct val="90000"/>
              </a:lnSpc>
            </a:pPr>
            <a:r>
              <a:rPr lang="en-US" sz="1800" smtClean="0"/>
              <a:t>A subclass can, in turn, be the superclass for future subclasses</a:t>
            </a:r>
          </a:p>
          <a:p>
            <a:pPr lvl="1" eaLnBrk="1" hangingPunct="1">
              <a:lnSpc>
                <a:spcPct val="90000"/>
              </a:lnSpc>
              <a:buNone/>
            </a:pPr>
            <a:endParaRPr lang="en-US" sz="1800" smtClean="0"/>
          </a:p>
          <a:p>
            <a:pPr eaLnBrk="1" hangingPunct="1">
              <a:lnSpc>
                <a:spcPct val="90000"/>
              </a:lnSpc>
            </a:pPr>
            <a:r>
              <a:rPr lang="en-US" sz="2000" smtClean="0"/>
              <a:t>“Multiple” inheritance</a:t>
            </a:r>
            <a:endParaRPr lang="en-US" sz="1800" smtClean="0"/>
          </a:p>
          <a:p>
            <a:pPr lvl="1" eaLnBrk="1" hangingPunct="1">
              <a:lnSpc>
                <a:spcPct val="90000"/>
              </a:lnSpc>
            </a:pPr>
            <a:r>
              <a:rPr lang="en-US" sz="1800" smtClean="0"/>
              <a:t>A subclass is derived from </a:t>
            </a:r>
            <a:r>
              <a:rPr lang="en-US" sz="1800" i="1" smtClean="0"/>
              <a:t>multiple </a:t>
            </a:r>
            <a:r>
              <a:rPr lang="en-US" sz="1800" smtClean="0"/>
              <a:t>superclasses</a:t>
            </a:r>
          </a:p>
          <a:p>
            <a:pPr lvl="1" eaLnBrk="1" hangingPunct="1">
              <a:lnSpc>
                <a:spcPct val="90000"/>
              </a:lnSpc>
            </a:pPr>
            <a:r>
              <a:rPr lang="en-US" sz="1800" u="sng" smtClean="0"/>
              <a:t>Not</a:t>
            </a:r>
            <a:r>
              <a:rPr lang="en-US" sz="1800" smtClean="0"/>
              <a:t> supported by Java</a:t>
            </a:r>
          </a:p>
          <a:p>
            <a:pPr lvl="2" eaLnBrk="1" hangingPunct="1">
              <a:lnSpc>
                <a:spcPct val="90000"/>
              </a:lnSpc>
            </a:pPr>
            <a:r>
              <a:rPr lang="en-US" sz="1600" smtClean="0"/>
              <a:t>In some situations, Java programmers use inheritance to get around this limitation while avoiding some of the problems. We will not discuss these issues in this course.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sz="quarter"/>
          </p:nvPr>
        </p:nvSpPr>
        <p:spPr>
          <a:xfrm>
            <a:off x="685800" y="685800"/>
            <a:ext cx="7772400" cy="533400"/>
          </a:xfrm>
        </p:spPr>
        <p:txBody>
          <a:bodyPr/>
          <a:lstStyle/>
          <a:p>
            <a:pPr eaLnBrk="1" hangingPunct="1"/>
            <a:r>
              <a:rPr lang="en-US" smtClean="0"/>
              <a:t>UML for Person class</a:t>
            </a:r>
            <a:endParaRPr lang="en-US" sz="4000" smtClean="0"/>
          </a:p>
        </p:txBody>
      </p:sp>
      <p:pic>
        <p:nvPicPr>
          <p:cNvPr id="68611" name="Picture 4"/>
          <p:cNvPicPr>
            <a:picLocks noChangeAspect="1" noChangeArrowheads="1"/>
          </p:cNvPicPr>
          <p:nvPr/>
        </p:nvPicPr>
        <p:blipFill>
          <a:blip r:embed="rId2" cstate="print"/>
          <a:srcRect/>
          <a:stretch>
            <a:fillRect/>
          </a:stretch>
        </p:blipFill>
        <p:spPr bwMode="auto">
          <a:xfrm>
            <a:off x="2438400" y="1600200"/>
            <a:ext cx="4214813" cy="3270250"/>
          </a:xfrm>
          <a:prstGeom prst="rect">
            <a:avLst/>
          </a:prstGeom>
          <a:noFill/>
          <a:ln w="9525">
            <a:noFill/>
            <a:miter lim="800000"/>
            <a:headEnd/>
            <a:tailEnd/>
          </a:ln>
        </p:spPr>
      </p:pic>
      <p:sp>
        <p:nvSpPr>
          <p:cNvPr id="68612" name="TextBox 8"/>
          <p:cNvSpPr txBox="1">
            <a:spLocks noChangeArrowheads="1"/>
          </p:cNvSpPr>
          <p:nvPr/>
        </p:nvSpPr>
        <p:spPr bwMode="auto">
          <a:xfrm>
            <a:off x="2667000" y="4953000"/>
            <a:ext cx="3844925" cy="276225"/>
          </a:xfrm>
          <a:prstGeom prst="rect">
            <a:avLst/>
          </a:prstGeom>
          <a:noFill/>
          <a:ln w="9525">
            <a:noFill/>
            <a:miter lim="800000"/>
            <a:headEnd/>
            <a:tailEnd/>
          </a:ln>
        </p:spPr>
        <p:txBody>
          <a:bodyPr wrap="none">
            <a:spAutoFit/>
          </a:bodyPr>
          <a:lstStyle/>
          <a:p>
            <a:r>
              <a:rPr lang="en-US" sz="1200"/>
              <a:t>This diagram was created online at http://creately.com/app/</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sz="quarter"/>
          </p:nvPr>
        </p:nvSpPr>
        <p:spPr>
          <a:xfrm>
            <a:off x="685800" y="685800"/>
            <a:ext cx="7772400" cy="533400"/>
          </a:xfrm>
        </p:spPr>
        <p:txBody>
          <a:bodyPr/>
          <a:lstStyle/>
          <a:p>
            <a:pPr eaLnBrk="1" hangingPunct="1"/>
            <a:r>
              <a:rPr lang="en-US" smtClean="0"/>
              <a:t>UML for Date class</a:t>
            </a:r>
            <a:endParaRPr lang="en-US" sz="4000" smtClean="0"/>
          </a:p>
        </p:txBody>
      </p:sp>
      <p:pic>
        <p:nvPicPr>
          <p:cNvPr id="69635" name="Picture 16"/>
          <p:cNvPicPr>
            <a:picLocks noChangeAspect="1" noChangeArrowheads="1"/>
          </p:cNvPicPr>
          <p:nvPr/>
        </p:nvPicPr>
        <p:blipFill>
          <a:blip r:embed="rId2" cstate="print"/>
          <a:srcRect/>
          <a:stretch>
            <a:fillRect/>
          </a:stretch>
        </p:blipFill>
        <p:spPr bwMode="auto">
          <a:xfrm>
            <a:off x="304800" y="1752600"/>
            <a:ext cx="8534400" cy="4059238"/>
          </a:xfrm>
          <a:prstGeom prst="rect">
            <a:avLst/>
          </a:prstGeom>
          <a:noFill/>
          <a:ln w="9525">
            <a:noFill/>
            <a:miter lim="800000"/>
            <a:headEnd/>
            <a:tailEnd/>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7"/>
          <p:cNvPicPr>
            <a:picLocks noChangeAspect="1" noChangeArrowheads="1"/>
          </p:cNvPicPr>
          <p:nvPr/>
        </p:nvPicPr>
        <p:blipFill>
          <a:blip r:embed="rId2" cstate="print"/>
          <a:srcRect/>
          <a:stretch>
            <a:fillRect/>
          </a:stretch>
        </p:blipFill>
        <p:spPr bwMode="auto">
          <a:xfrm>
            <a:off x="304800" y="1524000"/>
            <a:ext cx="8534400" cy="4176713"/>
          </a:xfrm>
          <a:prstGeom prst="rect">
            <a:avLst/>
          </a:prstGeom>
          <a:noFill/>
          <a:ln w="9525">
            <a:noFill/>
            <a:miter lim="800000"/>
            <a:headEnd/>
            <a:tailEnd/>
          </a:ln>
        </p:spPr>
      </p:pic>
      <p:sp>
        <p:nvSpPr>
          <p:cNvPr id="5" name="Rectangle 2"/>
          <p:cNvSpPr txBox="1">
            <a:spLocks noChangeArrowheads="1"/>
          </p:cNvSpPr>
          <p:nvPr/>
        </p:nvSpPr>
        <p:spPr bwMode="auto">
          <a:xfrm>
            <a:off x="685800" y="685800"/>
            <a:ext cx="7772400" cy="533400"/>
          </a:xfrm>
          <a:prstGeom prst="rect">
            <a:avLst/>
          </a:prstGeom>
          <a:noFill/>
          <a:ln w="9525">
            <a:noFill/>
            <a:miter lim="800000"/>
            <a:headEnd/>
            <a:tailEnd/>
          </a:ln>
        </p:spPr>
        <p:txBody>
          <a:bodyPr anchor="ctr"/>
          <a:lstStyle/>
          <a:p>
            <a:pPr algn="ctr">
              <a:defRPr/>
            </a:pPr>
            <a:r>
              <a:rPr lang="en-US" sz="4400" kern="0">
                <a:solidFill>
                  <a:schemeClr val="tx2"/>
                </a:solidFill>
                <a:latin typeface="+mj-lt"/>
                <a:ea typeface="+mj-ea"/>
                <a:cs typeface="+mj-cs"/>
              </a:rPr>
              <a:t>UML for PersonalInfo class</a:t>
            </a:r>
            <a:endParaRPr lang="en-US" sz="4000" kern="0">
              <a:solidFill>
                <a:schemeClr val="tx2"/>
              </a:solidFill>
              <a:latin typeface="+mj-lt"/>
              <a:ea typeface="+mj-ea"/>
              <a:cs typeface="+mj-cs"/>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6"/>
          <p:cNvSpPr>
            <a:spLocks noGrp="1"/>
          </p:cNvSpPr>
          <p:nvPr>
            <p:ph type="title"/>
          </p:nvPr>
        </p:nvSpPr>
        <p:spPr/>
        <p:txBody>
          <a:bodyPr/>
          <a:lstStyle/>
          <a:p>
            <a:r>
              <a:rPr lang="en-US" smtClean="0"/>
              <a:t>Now experiment</a:t>
            </a:r>
          </a:p>
        </p:txBody>
      </p:sp>
      <p:sp>
        <p:nvSpPr>
          <p:cNvPr id="71683" name="Content Placeholder 7"/>
          <p:cNvSpPr>
            <a:spLocks noGrp="1"/>
          </p:cNvSpPr>
          <p:nvPr>
            <p:ph idx="1"/>
          </p:nvPr>
        </p:nvSpPr>
        <p:spPr/>
        <p:txBody>
          <a:bodyPr/>
          <a:lstStyle/>
          <a:p>
            <a:r>
              <a:rPr lang="en-US" sz="2800" smtClean="0"/>
              <a:t>Open these classes in a text editor and examine them.</a:t>
            </a:r>
          </a:p>
          <a:p>
            <a:r>
              <a:rPr lang="en-US" sz="2800" smtClean="0"/>
              <a:t>Then play around by instantiating PersonalInfo objects and modifying their data. </a:t>
            </a:r>
          </a:p>
          <a:p>
            <a:r>
              <a:rPr lang="en-US" sz="2800" smtClean="0"/>
              <a:t>You may get stuck a couple of times, but as you experiment, you’ll begin to get the hang of things and improve your understanding of OO programming using composition.</a:t>
            </a:r>
          </a:p>
          <a:p>
            <a:r>
              <a:rPr lang="en-US" sz="2800" smtClean="0"/>
              <a:t>This is a very important topic.</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smtClean="0"/>
              <a:t>Chapter Summary</a:t>
            </a:r>
          </a:p>
        </p:txBody>
      </p:sp>
      <p:sp>
        <p:nvSpPr>
          <p:cNvPr id="72707" name="Rectangle 3"/>
          <p:cNvSpPr>
            <a:spLocks noGrp="1" noChangeArrowheads="1"/>
          </p:cNvSpPr>
          <p:nvPr>
            <p:ph type="body" idx="1"/>
          </p:nvPr>
        </p:nvSpPr>
        <p:spPr/>
        <p:txBody>
          <a:bodyPr/>
          <a:lstStyle/>
          <a:p>
            <a:pPr eaLnBrk="1" hangingPunct="1">
              <a:lnSpc>
                <a:spcPct val="90000"/>
              </a:lnSpc>
            </a:pPr>
            <a:r>
              <a:rPr lang="en-US" smtClean="0"/>
              <a:t>Inheritance</a:t>
            </a:r>
          </a:p>
          <a:p>
            <a:pPr lvl="1" eaLnBrk="1" hangingPunct="1">
              <a:lnSpc>
                <a:spcPct val="90000"/>
              </a:lnSpc>
            </a:pPr>
            <a:r>
              <a:rPr lang="en-US" smtClean="0"/>
              <a:t>Single and multiple</a:t>
            </a:r>
          </a:p>
          <a:p>
            <a:pPr lvl="1" eaLnBrk="1" hangingPunct="1">
              <a:lnSpc>
                <a:spcPct val="90000"/>
              </a:lnSpc>
            </a:pPr>
            <a:r>
              <a:rPr lang="en-US" smtClean="0"/>
              <a:t>Rules</a:t>
            </a:r>
          </a:p>
          <a:p>
            <a:pPr lvl="1" eaLnBrk="1" hangingPunct="1">
              <a:lnSpc>
                <a:spcPct val="90000"/>
              </a:lnSpc>
            </a:pPr>
            <a:r>
              <a:rPr lang="en-US" smtClean="0"/>
              <a:t>Uses</a:t>
            </a:r>
          </a:p>
          <a:p>
            <a:pPr lvl="1" eaLnBrk="1" hangingPunct="1">
              <a:lnSpc>
                <a:spcPct val="90000"/>
              </a:lnSpc>
            </a:pPr>
            <a:r>
              <a:rPr lang="en-US" smtClean="0"/>
              <a:t>Superclasses/subclasses (objects)</a:t>
            </a:r>
          </a:p>
          <a:p>
            <a:pPr lvl="1" eaLnBrk="1" hangingPunct="1">
              <a:lnSpc>
                <a:spcPct val="90000"/>
              </a:lnSpc>
            </a:pPr>
            <a:r>
              <a:rPr lang="en-US" smtClean="0"/>
              <a:t>Overriding/overloading methods</a:t>
            </a:r>
          </a:p>
          <a:p>
            <a:pPr lvl="1" eaLnBrk="1" hangingPunct="1">
              <a:lnSpc>
                <a:spcPct val="90000"/>
              </a:lnSpc>
            </a:pPr>
            <a:r>
              <a:rPr lang="en-US" smtClean="0"/>
              <a:t>Constructors</a:t>
            </a:r>
          </a:p>
          <a:p>
            <a:pPr eaLnBrk="1" hangingPunct="1">
              <a:lnSpc>
                <a:spcPct val="90000"/>
              </a:lnSpc>
            </a:pPr>
            <a:r>
              <a:rPr lang="en-US" smtClean="0"/>
              <a:t>The class Object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n-US" smtClean="0"/>
              <a:t>Chapter Summary (continued)</a:t>
            </a:r>
          </a:p>
        </p:txBody>
      </p:sp>
      <p:sp>
        <p:nvSpPr>
          <p:cNvPr id="73731" name="Rectangle 3"/>
          <p:cNvSpPr>
            <a:spLocks noGrp="1" noChangeArrowheads="1"/>
          </p:cNvSpPr>
          <p:nvPr>
            <p:ph type="body" idx="1"/>
          </p:nvPr>
        </p:nvSpPr>
        <p:spPr/>
        <p:txBody>
          <a:bodyPr/>
          <a:lstStyle/>
          <a:p>
            <a:pPr eaLnBrk="1" hangingPunct="1"/>
            <a:r>
              <a:rPr lang="en-US" smtClean="0"/>
              <a:t>Java Stream Classes</a:t>
            </a:r>
          </a:p>
          <a:p>
            <a:pPr eaLnBrk="1" hangingPunct="1"/>
            <a:r>
              <a:rPr lang="en-US" smtClean="0"/>
              <a:t>Polymorphism</a:t>
            </a:r>
          </a:p>
          <a:p>
            <a:pPr eaLnBrk="1" hangingPunct="1"/>
            <a:r>
              <a:rPr lang="en-US" smtClean="0"/>
              <a:t>Abstract methods</a:t>
            </a:r>
          </a:p>
          <a:p>
            <a:pPr eaLnBrk="1" hangingPunct="1"/>
            <a:r>
              <a:rPr lang="en-US" smtClean="0"/>
              <a:t>Abstract classes</a:t>
            </a:r>
          </a:p>
          <a:p>
            <a:pPr eaLnBrk="1" hangingPunct="1"/>
            <a:r>
              <a:rPr lang="en-US" smtClean="0"/>
              <a:t>Interfaces</a:t>
            </a:r>
          </a:p>
          <a:p>
            <a:pPr eaLnBrk="1" hangingPunct="1"/>
            <a:r>
              <a:rPr lang="en-US" smtClean="0"/>
              <a:t>Composition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152400"/>
            <a:ext cx="7772400" cy="533400"/>
          </a:xfrm>
        </p:spPr>
        <p:txBody>
          <a:bodyPr/>
          <a:lstStyle/>
          <a:p>
            <a:pPr eaLnBrk="1" hangingPunct="1"/>
            <a:r>
              <a:rPr lang="en-US" smtClean="0"/>
              <a:t>Inheritance - Overview</a:t>
            </a:r>
            <a:endParaRPr lang="en-US" sz="4000" smtClean="0"/>
          </a:p>
        </p:txBody>
      </p:sp>
      <p:sp>
        <p:nvSpPr>
          <p:cNvPr id="17411" name="Rectangle 6"/>
          <p:cNvSpPr>
            <a:spLocks noChangeArrowheads="1"/>
          </p:cNvSpPr>
          <p:nvPr/>
        </p:nvSpPr>
        <p:spPr bwMode="auto">
          <a:xfrm>
            <a:off x="228600" y="4419600"/>
            <a:ext cx="8610600" cy="1616075"/>
          </a:xfrm>
          <a:prstGeom prst="rect">
            <a:avLst/>
          </a:prstGeom>
          <a:noFill/>
          <a:ln w="9525">
            <a:noFill/>
            <a:miter lim="800000"/>
            <a:headEnd/>
            <a:tailEnd/>
          </a:ln>
        </p:spPr>
        <p:txBody>
          <a:bodyPr>
            <a:spAutoFit/>
          </a:bodyPr>
          <a:lstStyle/>
          <a:p>
            <a:r>
              <a:rPr lang="en-US" sz="2000">
                <a:latin typeface="Courier New" pitchFamily="49" charset="0"/>
              </a:rPr>
              <a:t>modifier(s)</a:t>
            </a:r>
            <a:r>
              <a:rPr lang="en-US" sz="2000" b="1">
                <a:latin typeface="Courier New" pitchFamily="49" charset="0"/>
              </a:rPr>
              <a:t> </a:t>
            </a:r>
            <a:r>
              <a:rPr lang="en-US" sz="2000">
                <a:solidFill>
                  <a:schemeClr val="accent2"/>
                </a:solidFill>
                <a:latin typeface="Courier New" pitchFamily="49" charset="0"/>
              </a:rPr>
              <a:t>class</a:t>
            </a:r>
            <a:r>
              <a:rPr lang="en-US" sz="2000">
                <a:latin typeface="Courier New" pitchFamily="49" charset="0"/>
              </a:rPr>
              <a:t> ClassName </a:t>
            </a:r>
            <a:r>
              <a:rPr lang="en-US" sz="2000" b="1">
                <a:solidFill>
                  <a:srgbClr val="C00000"/>
                </a:solidFill>
                <a:latin typeface="Courier New" pitchFamily="49" charset="0"/>
              </a:rPr>
              <a:t>extends</a:t>
            </a:r>
            <a:r>
              <a:rPr lang="en-US" sz="2000">
                <a:solidFill>
                  <a:srgbClr val="C00000"/>
                </a:solidFill>
                <a:latin typeface="Courier New" pitchFamily="49" charset="0"/>
              </a:rPr>
              <a:t> </a:t>
            </a:r>
            <a:r>
              <a:rPr lang="en-US" sz="2000">
                <a:latin typeface="Courier New" pitchFamily="49" charset="0"/>
              </a:rPr>
              <a:t>ExistingClassName </a:t>
            </a:r>
          </a:p>
          <a:p>
            <a:r>
              <a:rPr lang="en-US" sz="2000">
                <a:latin typeface="Courier New" pitchFamily="49" charset="0"/>
              </a:rPr>
              <a:t>                                        modifier(s)</a:t>
            </a:r>
          </a:p>
          <a:p>
            <a:r>
              <a:rPr lang="en-US" sz="2000">
                <a:latin typeface="Courier New" pitchFamily="49" charset="0"/>
              </a:rPr>
              <a:t>{</a:t>
            </a:r>
          </a:p>
          <a:p>
            <a:r>
              <a:rPr lang="en-US" sz="2000">
                <a:latin typeface="Courier New" pitchFamily="49" charset="0"/>
              </a:rPr>
              <a:t>    memberList</a:t>
            </a:r>
          </a:p>
          <a:p>
            <a:r>
              <a:rPr lang="en-US" sz="2000">
                <a:latin typeface="Courier New" pitchFamily="49" charset="0"/>
              </a:rPr>
              <a:t>}</a:t>
            </a:r>
          </a:p>
        </p:txBody>
      </p:sp>
      <p:pic>
        <p:nvPicPr>
          <p:cNvPr id="17412" name="Picture 11"/>
          <p:cNvPicPr>
            <a:picLocks noChangeAspect="1" noChangeArrowheads="1"/>
          </p:cNvPicPr>
          <p:nvPr/>
        </p:nvPicPr>
        <p:blipFill>
          <a:blip r:embed="rId2" cstate="print"/>
          <a:srcRect/>
          <a:stretch>
            <a:fillRect/>
          </a:stretch>
        </p:blipFill>
        <p:spPr bwMode="auto">
          <a:xfrm>
            <a:off x="381000" y="838200"/>
            <a:ext cx="8305800" cy="3567113"/>
          </a:xfrm>
          <a:prstGeom prst="rect">
            <a:avLst/>
          </a:prstGeom>
          <a:noFill/>
          <a:ln w="9525">
            <a:noFill/>
            <a:miter lim="800000"/>
            <a:headEnd/>
            <a:tailEnd/>
          </a:ln>
        </p:spPr>
      </p:pic>
      <p:sp>
        <p:nvSpPr>
          <p:cNvPr id="5" name="TextBox 4"/>
          <p:cNvSpPr txBox="1"/>
          <p:nvPr/>
        </p:nvSpPr>
        <p:spPr>
          <a:xfrm>
            <a:off x="5638800" y="1066800"/>
            <a:ext cx="1861663" cy="307777"/>
          </a:xfrm>
          <a:prstGeom prst="rect">
            <a:avLst/>
          </a:prstGeom>
          <a:noFill/>
        </p:spPr>
        <p:txBody>
          <a:bodyPr wrap="none" rtlCol="0">
            <a:spAutoFit/>
          </a:bodyPr>
          <a:lstStyle/>
          <a:p>
            <a:r>
              <a:rPr lang="en-US" sz="1400" smtClean="0"/>
              <a:t>e.g. has a field: ‘color’</a:t>
            </a:r>
            <a:endParaRPr lang="en-US" sz="1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62000" y="0"/>
            <a:ext cx="7772400" cy="762000"/>
          </a:xfrm>
        </p:spPr>
        <p:txBody>
          <a:bodyPr/>
          <a:lstStyle/>
          <a:p>
            <a:r>
              <a:rPr lang="en-US" smtClean="0"/>
              <a:t>Subclass adds fields/methods</a:t>
            </a:r>
          </a:p>
        </p:txBody>
      </p:sp>
      <p:sp>
        <p:nvSpPr>
          <p:cNvPr id="19459" name="TextBox 3"/>
          <p:cNvSpPr txBox="1">
            <a:spLocks noChangeArrowheads="1"/>
          </p:cNvSpPr>
          <p:nvPr/>
        </p:nvSpPr>
        <p:spPr bwMode="auto">
          <a:xfrm>
            <a:off x="228600" y="1219200"/>
            <a:ext cx="8686800" cy="3046413"/>
          </a:xfrm>
          <a:prstGeom prst="rect">
            <a:avLst/>
          </a:prstGeom>
          <a:noFill/>
          <a:ln w="9525">
            <a:noFill/>
            <a:miter lim="800000"/>
            <a:headEnd/>
            <a:tailEnd/>
          </a:ln>
        </p:spPr>
        <p:txBody>
          <a:bodyPr>
            <a:spAutoFit/>
          </a:bodyPr>
          <a:lstStyle/>
          <a:p>
            <a:r>
              <a:rPr lang="en-US"/>
              <a:t>A subclass normally adds its own fields and/or methods.  In other words, a subclass becomes a more specific or specialized group of objects.  </a:t>
            </a:r>
          </a:p>
          <a:p>
            <a:endParaRPr lang="en-US"/>
          </a:p>
          <a:p>
            <a:r>
              <a:rPr lang="en-US"/>
              <a:t>Eg:   Parent class:   	Shape</a:t>
            </a:r>
          </a:p>
          <a:p>
            <a:r>
              <a:rPr lang="en-US"/>
              <a:t>        Child classes:  </a:t>
            </a:r>
          </a:p>
          <a:p>
            <a:r>
              <a:rPr lang="en-US"/>
              <a:t>		     	Circle (added field might include radius)</a:t>
            </a:r>
          </a:p>
          <a:p>
            <a:r>
              <a:rPr lang="en-US"/>
              <a:t>                             	Triangle (added field(s) might include angles)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762000" y="0"/>
            <a:ext cx="7772400" cy="762000"/>
          </a:xfrm>
        </p:spPr>
        <p:txBody>
          <a:bodyPr/>
          <a:lstStyle/>
          <a:p>
            <a:r>
              <a:rPr lang="en-US" smtClean="0"/>
              <a:t>Direct v.s. Indirect Superclass</a:t>
            </a:r>
          </a:p>
        </p:txBody>
      </p:sp>
      <p:sp>
        <p:nvSpPr>
          <p:cNvPr id="20483" name="TextBox 3"/>
          <p:cNvSpPr txBox="1">
            <a:spLocks noChangeArrowheads="1"/>
          </p:cNvSpPr>
          <p:nvPr/>
        </p:nvSpPr>
        <p:spPr bwMode="auto">
          <a:xfrm>
            <a:off x="228600" y="914400"/>
            <a:ext cx="8686800" cy="1754188"/>
          </a:xfrm>
          <a:prstGeom prst="rect">
            <a:avLst/>
          </a:prstGeom>
          <a:noFill/>
          <a:ln w="9525">
            <a:noFill/>
            <a:miter lim="800000"/>
            <a:headEnd/>
            <a:tailEnd/>
          </a:ln>
        </p:spPr>
        <p:txBody>
          <a:bodyPr>
            <a:spAutoFit/>
          </a:bodyPr>
          <a:lstStyle/>
          <a:p>
            <a:r>
              <a:rPr lang="en-US" sz="1800"/>
              <a:t>The </a:t>
            </a:r>
            <a:r>
              <a:rPr lang="en-US" sz="1800" b="1"/>
              <a:t>direct</a:t>
            </a:r>
            <a:r>
              <a:rPr lang="en-US" sz="1800"/>
              <a:t> superclass is the class from which your class explicitly inherits.  The </a:t>
            </a:r>
            <a:r>
              <a:rPr lang="en-US" sz="1800" b="1"/>
              <a:t>indirect</a:t>
            </a:r>
            <a:r>
              <a:rPr lang="en-US" sz="1800"/>
              <a:t> superclass is any class above the direct superclass in the hierarchy.</a:t>
            </a:r>
          </a:p>
          <a:p>
            <a:endParaRPr lang="en-US" sz="1800"/>
          </a:p>
          <a:p>
            <a:r>
              <a:rPr lang="en-US" sz="1800"/>
              <a:t>The “top” level class in all of Java is a class called ‘Object’.  </a:t>
            </a:r>
            <a:r>
              <a:rPr lang="en-US" sz="1800" b="1"/>
              <a:t>All classes automatically inherit from Object.  </a:t>
            </a:r>
            <a:r>
              <a:rPr lang="en-US" sz="1800"/>
              <a:t>This means that any methods and fields from Object are available to </a:t>
            </a:r>
            <a:r>
              <a:rPr lang="en-US" sz="1800" u="sng"/>
              <a:t>all</a:t>
            </a:r>
            <a:r>
              <a:rPr lang="en-US" sz="1800"/>
              <a:t> of your classes.</a:t>
            </a:r>
            <a:endParaRPr lang="en-US" sz="1800" b="1"/>
          </a:p>
        </p:txBody>
      </p:sp>
      <p:pic>
        <p:nvPicPr>
          <p:cNvPr id="20484" name="Picture 11"/>
          <p:cNvPicPr>
            <a:picLocks noChangeAspect="1" noChangeArrowheads="1"/>
          </p:cNvPicPr>
          <p:nvPr/>
        </p:nvPicPr>
        <p:blipFill>
          <a:blip r:embed="rId2" cstate="print"/>
          <a:srcRect/>
          <a:stretch>
            <a:fillRect/>
          </a:stretch>
        </p:blipFill>
        <p:spPr bwMode="auto">
          <a:xfrm>
            <a:off x="2057400" y="2743200"/>
            <a:ext cx="4724400" cy="2028825"/>
          </a:xfrm>
          <a:prstGeom prst="rect">
            <a:avLst/>
          </a:prstGeom>
          <a:noFill/>
          <a:ln w="9525">
            <a:noFill/>
            <a:miter lim="800000"/>
            <a:headEnd/>
            <a:tailEnd/>
          </a:ln>
        </p:spPr>
      </p:pic>
      <p:sp>
        <p:nvSpPr>
          <p:cNvPr id="6" name="TextBox 5"/>
          <p:cNvSpPr txBox="1">
            <a:spLocks noChangeArrowheads="1"/>
          </p:cNvSpPr>
          <p:nvPr/>
        </p:nvSpPr>
        <p:spPr bwMode="auto">
          <a:xfrm>
            <a:off x="152400" y="4876800"/>
            <a:ext cx="8610600" cy="1631950"/>
          </a:xfrm>
          <a:prstGeom prst="rect">
            <a:avLst/>
          </a:prstGeom>
          <a:noFill/>
          <a:ln w="9525">
            <a:noFill/>
            <a:miter lim="800000"/>
            <a:headEnd/>
            <a:tailEnd/>
          </a:ln>
        </p:spPr>
        <p:txBody>
          <a:bodyPr>
            <a:spAutoFit/>
          </a:bodyPr>
          <a:lstStyle/>
          <a:p>
            <a:r>
              <a:rPr lang="en-US" sz="2000"/>
              <a:t>In this example, Rectangle is the direct superclass of Square. Shape is an indirect superclass of Square.  </a:t>
            </a:r>
          </a:p>
          <a:p>
            <a:endParaRPr lang="en-US" sz="2000"/>
          </a:p>
          <a:p>
            <a:r>
              <a:rPr lang="en-US" sz="2000"/>
              <a:t>Can you name one additional indirect superclass of Square?</a:t>
            </a:r>
          </a:p>
          <a:p>
            <a:r>
              <a:rPr lang="en-US" sz="2000"/>
              <a:t>Answer:  </a:t>
            </a:r>
            <a:r>
              <a:rPr lang="en-US" sz="1600"/>
              <a:t>Object</a:t>
            </a: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609600"/>
            <a:ext cx="9144000" cy="1143000"/>
          </a:xfrm>
        </p:spPr>
        <p:txBody>
          <a:bodyPr/>
          <a:lstStyle/>
          <a:p>
            <a:pPr eaLnBrk="1" hangingPunct="1"/>
            <a:r>
              <a:rPr lang="en-US" sz="2800" smtClean="0"/>
              <a:t>Inheritance: </a:t>
            </a:r>
            <a:r>
              <a:rPr lang="en-US" sz="2800" smtClean="0">
                <a:solidFill>
                  <a:schemeClr val="accent2"/>
                </a:solidFill>
              </a:rPr>
              <a:t>class</a:t>
            </a:r>
            <a:r>
              <a:rPr lang="en-US" sz="2800" smtClean="0"/>
              <a:t> Circle </a:t>
            </a:r>
            <a:r>
              <a:rPr lang="en-US" sz="2800" u="sng" smtClean="0"/>
              <a:t>is “derived”</a:t>
            </a:r>
            <a:r>
              <a:rPr lang="en-US" sz="2800" smtClean="0"/>
              <a:t> from </a:t>
            </a:r>
            <a:r>
              <a:rPr lang="en-US" sz="2800" smtClean="0">
                <a:solidFill>
                  <a:schemeClr val="accent2"/>
                </a:solidFill>
              </a:rPr>
              <a:t>class</a:t>
            </a:r>
            <a:r>
              <a:rPr lang="en-US" sz="2800" smtClean="0"/>
              <a:t> Shape</a:t>
            </a:r>
            <a:endParaRPr lang="en-US" sz="1800" smtClean="0"/>
          </a:p>
        </p:txBody>
      </p:sp>
      <p:sp>
        <p:nvSpPr>
          <p:cNvPr id="21507" name="Rectangle 4"/>
          <p:cNvSpPr>
            <a:spLocks noChangeArrowheads="1"/>
          </p:cNvSpPr>
          <p:nvPr/>
        </p:nvSpPr>
        <p:spPr bwMode="auto">
          <a:xfrm>
            <a:off x="762000" y="3733800"/>
            <a:ext cx="7543800" cy="2308225"/>
          </a:xfrm>
          <a:prstGeom prst="rect">
            <a:avLst/>
          </a:prstGeom>
          <a:noFill/>
          <a:ln w="9525">
            <a:noFill/>
            <a:miter lim="800000"/>
            <a:headEnd/>
            <a:tailEnd/>
          </a:ln>
        </p:spPr>
        <p:txBody>
          <a:bodyPr>
            <a:spAutoFit/>
          </a:bodyPr>
          <a:lstStyle/>
          <a:p>
            <a:r>
              <a:rPr lang="en-US">
                <a:solidFill>
                  <a:schemeClr val="accent2"/>
                </a:solidFill>
                <a:latin typeface="Courier New" pitchFamily="49" charset="0"/>
              </a:rPr>
              <a:t>public class</a:t>
            </a:r>
            <a:r>
              <a:rPr lang="en-US">
                <a:latin typeface="Courier New" pitchFamily="49" charset="0"/>
              </a:rPr>
              <a:t> Circle </a:t>
            </a:r>
            <a:r>
              <a:rPr lang="en-US" b="1">
                <a:solidFill>
                  <a:srgbClr val="C00000"/>
                </a:solidFill>
                <a:latin typeface="Courier New" pitchFamily="49" charset="0"/>
              </a:rPr>
              <a:t>extends Shape</a:t>
            </a:r>
          </a:p>
          <a:p>
            <a:r>
              <a:rPr lang="en-US">
                <a:latin typeface="Courier New" pitchFamily="49" charset="0"/>
              </a:rPr>
              <a:t>{</a:t>
            </a:r>
          </a:p>
          <a:p>
            <a:r>
              <a:rPr lang="en-US">
                <a:latin typeface="Courier New" pitchFamily="49" charset="0"/>
              </a:rPr>
              <a:t>       .</a:t>
            </a:r>
          </a:p>
          <a:p>
            <a:r>
              <a:rPr lang="en-US">
                <a:latin typeface="Courier New" pitchFamily="49" charset="0"/>
              </a:rPr>
              <a:t>       .</a:t>
            </a:r>
          </a:p>
          <a:p>
            <a:r>
              <a:rPr lang="en-US">
                <a:latin typeface="Courier New" pitchFamily="49" charset="0"/>
              </a:rPr>
              <a:t>       .</a:t>
            </a:r>
          </a:p>
          <a:p>
            <a:r>
              <a:rPr lang="en-US">
                <a:latin typeface="Courier New" pitchFamily="49" charset="0"/>
              </a:rPr>
              <a:t>}</a:t>
            </a:r>
          </a:p>
        </p:txBody>
      </p:sp>
      <p:sp>
        <p:nvSpPr>
          <p:cNvPr id="21508" name="TextBox 3"/>
          <p:cNvSpPr txBox="1">
            <a:spLocks noChangeArrowheads="1"/>
          </p:cNvSpPr>
          <p:nvPr/>
        </p:nvSpPr>
        <p:spPr bwMode="auto">
          <a:xfrm>
            <a:off x="381000" y="2209800"/>
            <a:ext cx="8647113" cy="1200150"/>
          </a:xfrm>
          <a:prstGeom prst="rect">
            <a:avLst/>
          </a:prstGeom>
          <a:noFill/>
          <a:ln w="9525">
            <a:noFill/>
            <a:miter lim="800000"/>
            <a:headEnd/>
            <a:tailEnd/>
          </a:ln>
        </p:spPr>
        <p:txBody>
          <a:bodyPr wrap="none">
            <a:spAutoFit/>
          </a:bodyPr>
          <a:lstStyle/>
          <a:p>
            <a:r>
              <a:rPr lang="en-US"/>
              <a:t>Terminology:  The subclass is said to be </a:t>
            </a:r>
            <a:r>
              <a:rPr lang="en-US" b="1"/>
              <a:t>derived</a:t>
            </a:r>
            <a:r>
              <a:rPr lang="en-US"/>
              <a:t> from its superclass.</a:t>
            </a:r>
          </a:p>
          <a:p>
            <a:endParaRPr lang="en-US"/>
          </a:p>
          <a:p>
            <a:r>
              <a:rPr lang="en-US"/>
              <a:t>The </a:t>
            </a:r>
            <a:r>
              <a:rPr lang="en-US" i="1"/>
              <a:t>syntax</a:t>
            </a:r>
            <a:r>
              <a:rPr lang="en-US"/>
              <a:t> for deriving a subclass is:  </a:t>
            </a:r>
            <a:r>
              <a:rPr lang="en-US" b="1">
                <a:latin typeface="Courier New" pitchFamily="49" charset="0"/>
                <a:cs typeface="Courier New" pitchFamily="49" charset="0"/>
              </a:rPr>
              <a:t>extends</a:t>
            </a:r>
            <a:endParaRPr lang="en-US">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11635</TotalTime>
  <Words>4018</Words>
  <Application>Microsoft Office PowerPoint</Application>
  <PresentationFormat>On-screen Show (4:3)</PresentationFormat>
  <Paragraphs>442</Paragraphs>
  <Slides>55</Slides>
  <Notes>0</Notes>
  <HiddenSlides>0</HiddenSlides>
  <MMClips>0</MMClips>
  <ScaleCrop>false</ScaleCrop>
  <HeadingPairs>
    <vt:vector size="4" baseType="variant">
      <vt:variant>
        <vt:lpstr>Theme</vt:lpstr>
      </vt:variant>
      <vt:variant>
        <vt:i4>2</vt:i4>
      </vt:variant>
      <vt:variant>
        <vt:lpstr>Slide Titles</vt:lpstr>
      </vt:variant>
      <vt:variant>
        <vt:i4>55</vt:i4>
      </vt:variant>
    </vt:vector>
  </HeadingPairs>
  <TitlesOfParts>
    <vt:vector size="57" baseType="lpstr">
      <vt:lpstr>Default Design</vt:lpstr>
      <vt:lpstr>Custom Design</vt:lpstr>
      <vt:lpstr>PowerPoint Presentation</vt:lpstr>
      <vt:lpstr>Chapter Objectives</vt:lpstr>
      <vt:lpstr>Chapter Objectives (continued)</vt:lpstr>
      <vt:lpstr>Inheritance</vt:lpstr>
      <vt:lpstr>Inheritance</vt:lpstr>
      <vt:lpstr>Inheritance - Overview</vt:lpstr>
      <vt:lpstr>Subclass adds fields/methods</vt:lpstr>
      <vt:lpstr>Direct v.s. Indirect Superclass</vt:lpstr>
      <vt:lpstr>Inheritance: class Circle is “derived” from class Shape</vt:lpstr>
      <vt:lpstr>Inheritance - UML Class Diagram</vt:lpstr>
      <vt:lpstr>class Rectangle</vt:lpstr>
      <vt:lpstr>Methods in class Box</vt:lpstr>
      <vt:lpstr>Another Example:</vt:lpstr>
      <vt:lpstr>Inheritance Rules (important)</vt:lpstr>
      <vt:lpstr>Inheritance Rules (continued)</vt:lpstr>
      <vt:lpstr>UML Class Diagram: class Rectangle</vt:lpstr>
      <vt:lpstr>UML Class Diagram: class Box</vt:lpstr>
      <vt:lpstr>Overriding Methods (important)</vt:lpstr>
      <vt:lpstr>Overriding Methods contd.</vt:lpstr>
      <vt:lpstr>* Invoking a superclass’ method using ‘super’</vt:lpstr>
      <vt:lpstr>Inheritance – Two more rules:</vt:lpstr>
      <vt:lpstr>Defining Constructors of the Subclass – using “super()”</vt:lpstr>
      <vt:lpstr>Important:</vt:lpstr>
      <vt:lpstr>Objects myRectangle and myBox</vt:lpstr>
      <vt:lpstr>Explicitly invoking a method from the superclass:</vt:lpstr>
      <vt:lpstr>protected Visibility</vt:lpstr>
      <vt:lpstr>Protected Members of a Class (continued)</vt:lpstr>
      <vt:lpstr>No modifier = ‘package’visibility</vt:lpstr>
      <vt:lpstr>class Object</vt:lpstr>
      <vt:lpstr>The class Object contd</vt:lpstr>
      <vt:lpstr>Some Constructors and Methods of the class Object</vt:lpstr>
      <vt:lpstr>An Example: Hierarchy of Java Stream Classes</vt:lpstr>
      <vt:lpstr>FileReader class’ Inherited Methods</vt:lpstr>
      <vt:lpstr>Proof of Inerhitance from Object</vt:lpstr>
      <vt:lpstr>* Polymorphism</vt:lpstr>
      <vt:lpstr>PowerPoint Presentation</vt:lpstr>
      <vt:lpstr>“Polymorphic” References</vt:lpstr>
      <vt:lpstr>Polymorphism – Late Binding</vt:lpstr>
      <vt:lpstr>** Polymorphism (continued)</vt:lpstr>
      <vt:lpstr>Polymorphism:  Using  “Is-A”</vt:lpstr>
      <vt:lpstr>Polymorphism (continued)</vt:lpstr>
      <vt:lpstr>Polymorphism (continued)</vt:lpstr>
      <vt:lpstr>Polymorphism - instanceof</vt:lpstr>
      <vt:lpstr>Abstract Classes</vt:lpstr>
      <vt:lpstr>Abstract Methods</vt:lpstr>
      <vt:lpstr>Abstract Class Example</vt:lpstr>
      <vt:lpstr>Why have abstract classes?</vt:lpstr>
      <vt:lpstr>** Composition</vt:lpstr>
      <vt:lpstr>Composition - Example</vt:lpstr>
      <vt:lpstr>UML for Person class</vt:lpstr>
      <vt:lpstr>UML for Date class</vt:lpstr>
      <vt:lpstr>PowerPoint Presentation</vt:lpstr>
      <vt:lpstr>Now experiment</vt:lpstr>
      <vt:lpstr>Chapter Summary</vt:lpstr>
      <vt:lpstr>Chapter Summary (continued)</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11</dc:title>
  <dc:creator>Course Technology</dc:creator>
  <cp:lastModifiedBy>Mendelsohn, Yosef</cp:lastModifiedBy>
  <cp:revision>447</cp:revision>
  <dcterms:created xsi:type="dcterms:W3CDTF">2002-11-15T07:59:11Z</dcterms:created>
  <dcterms:modified xsi:type="dcterms:W3CDTF">2012-02-16T19:24:54Z</dcterms:modified>
</cp:coreProperties>
</file>