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3" r:id="rId1"/>
  </p:sldMasterIdLst>
  <p:notesMasterIdLst>
    <p:notesMasterId r:id="rId20"/>
  </p:notesMasterIdLst>
  <p:sldIdLst>
    <p:sldId id="298" r:id="rId2"/>
    <p:sldId id="341" r:id="rId3"/>
    <p:sldId id="323" r:id="rId4"/>
    <p:sldId id="360" r:id="rId5"/>
    <p:sldId id="349" r:id="rId6"/>
    <p:sldId id="342" r:id="rId7"/>
    <p:sldId id="343" r:id="rId8"/>
    <p:sldId id="355" r:id="rId9"/>
    <p:sldId id="356" r:id="rId10"/>
    <p:sldId id="357" r:id="rId11"/>
    <p:sldId id="358" r:id="rId12"/>
    <p:sldId id="350" r:id="rId13"/>
    <p:sldId id="345" r:id="rId14"/>
    <p:sldId id="354" r:id="rId15"/>
    <p:sldId id="346" r:id="rId16"/>
    <p:sldId id="353" r:id="rId17"/>
    <p:sldId id="361" r:id="rId18"/>
    <p:sldId id="359" r:id="rId1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99" autoAdjust="0"/>
    <p:restoredTop sz="94607" autoAdjust="0"/>
  </p:normalViewPr>
  <p:slideViewPr>
    <p:cSldViewPr>
      <p:cViewPr varScale="1">
        <p:scale>
          <a:sx n="124" d="100"/>
          <a:sy n="124" d="100"/>
        </p:scale>
        <p:origin x="108" y="60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18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08F8A1C1-D389-4CFF-8F42-CE2E77CE4C31}"/>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23555" name="Rectangle 3">
            <a:extLst>
              <a:ext uri="{FF2B5EF4-FFF2-40B4-BE49-F238E27FC236}">
                <a16:creationId xmlns:a16="http://schemas.microsoft.com/office/drawing/2014/main" id="{B98F356A-F4F6-4A8E-B0F3-1DEE2BCD587E}"/>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20484" name="Rectangle 4">
            <a:extLst>
              <a:ext uri="{FF2B5EF4-FFF2-40B4-BE49-F238E27FC236}">
                <a16:creationId xmlns:a16="http://schemas.microsoft.com/office/drawing/2014/main" id="{B71A8170-2AE8-49C5-A29D-19459522C6A9}"/>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7" name="Rectangle 5">
            <a:extLst>
              <a:ext uri="{FF2B5EF4-FFF2-40B4-BE49-F238E27FC236}">
                <a16:creationId xmlns:a16="http://schemas.microsoft.com/office/drawing/2014/main" id="{5621AF58-A953-4A79-9EE4-3FF2796C89BC}"/>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3558" name="Rectangle 6">
            <a:extLst>
              <a:ext uri="{FF2B5EF4-FFF2-40B4-BE49-F238E27FC236}">
                <a16:creationId xmlns:a16="http://schemas.microsoft.com/office/drawing/2014/main" id="{B3F14A34-9D56-4A37-ADD2-FE8E1FFB7366}"/>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23559" name="Rectangle 7">
            <a:extLst>
              <a:ext uri="{FF2B5EF4-FFF2-40B4-BE49-F238E27FC236}">
                <a16:creationId xmlns:a16="http://schemas.microsoft.com/office/drawing/2014/main" id="{2E707171-491A-46F2-A643-AE130930EF6A}"/>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C93AB454-AFB6-4371-8330-4F2F29F363CC}" type="slidenum">
              <a:rPr lang="en-US" altLang="en-US"/>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ACB7EDDB-6E8A-4C67-BC30-D7E13F621113}"/>
              </a:ext>
            </a:extLst>
          </p:cNvPr>
          <p:cNvSpPr>
            <a:spLocks noGrp="1" noRot="1" noChangeAspect="1" noChangeArrowheads="1" noTextEdit="1"/>
          </p:cNvSpPr>
          <p:nvPr>
            <p:ph type="sldImg"/>
          </p:nvPr>
        </p:nvSpPr>
        <p:spPr>
          <a:ln/>
        </p:spPr>
      </p:sp>
      <p:sp>
        <p:nvSpPr>
          <p:cNvPr id="21507" name="Rectangle 3">
            <a:extLst>
              <a:ext uri="{FF2B5EF4-FFF2-40B4-BE49-F238E27FC236}">
                <a16:creationId xmlns:a16="http://schemas.microsoft.com/office/drawing/2014/main" id="{FB14B948-2CF3-4A30-80AB-043856679CD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Image from Wikipedia: https://en.wikipedia.org/wiki/Client%E2%80%93server_mode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F956E47A-9BC2-4C98-B46F-C2B8C6455073}"/>
              </a:ext>
            </a:extLst>
          </p:cNvPr>
          <p:cNvSpPr>
            <a:spLocks noGrp="1" noRot="1" noChangeAspect="1" noTextEdit="1"/>
          </p:cNvSpPr>
          <p:nvPr>
            <p:ph type="sldImg"/>
          </p:nvPr>
        </p:nvSpPr>
        <p:spPr>
          <a:ln/>
        </p:spPr>
      </p:sp>
      <p:sp>
        <p:nvSpPr>
          <p:cNvPr id="22531" name="Notes Placeholder 2">
            <a:extLst>
              <a:ext uri="{FF2B5EF4-FFF2-40B4-BE49-F238E27FC236}">
                <a16:creationId xmlns:a16="http://schemas.microsoft.com/office/drawing/2014/main" id="{38DF5762-5975-4F6A-988D-A0850A7A5B6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22532" name="Slide Number Placeholder 3">
            <a:extLst>
              <a:ext uri="{FF2B5EF4-FFF2-40B4-BE49-F238E27FC236}">
                <a16:creationId xmlns:a16="http://schemas.microsoft.com/office/drawing/2014/main" id="{607B1E13-C3B1-4B34-986E-2618410B466C}"/>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321F608-4BDF-47EB-A894-7E0FBF2F3E9E}" type="slidenum">
              <a:rPr lang="en-US" altLang="en-US"/>
              <a:pPr/>
              <a:t>2</a:t>
            </a:fld>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221268A9-4565-4214-9973-C3E58A274211}"/>
              </a:ext>
            </a:extLst>
          </p:cNvPr>
          <p:cNvSpPr>
            <a:spLocks noGrp="1" noRot="1" noChangeAspect="1" noChangeArrowheads="1" noTextEdit="1"/>
          </p:cNvSpPr>
          <p:nvPr>
            <p:ph type="sldImg"/>
          </p:nvPr>
        </p:nvSpPr>
        <p:spPr>
          <a:ln/>
        </p:spPr>
      </p:sp>
      <p:sp>
        <p:nvSpPr>
          <p:cNvPr id="23555" name="Rectangle 3">
            <a:extLst>
              <a:ext uri="{FF2B5EF4-FFF2-40B4-BE49-F238E27FC236}">
                <a16:creationId xmlns:a16="http://schemas.microsoft.com/office/drawing/2014/main" id="{0AFBD812-894F-44B0-B9CB-0CA9959444D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B6F55127-1142-407B-9BF6-08D81CD097FA}"/>
              </a:ext>
            </a:extLst>
          </p:cNvPr>
          <p:cNvSpPr>
            <a:spLocks noGrp="1" noRot="1" noChangeAspect="1" noChangeArrowheads="1" noTextEdit="1"/>
          </p:cNvSpPr>
          <p:nvPr>
            <p:ph type="sldImg"/>
          </p:nvPr>
        </p:nvSpPr>
        <p:spPr>
          <a:ln/>
        </p:spPr>
      </p:sp>
      <p:sp>
        <p:nvSpPr>
          <p:cNvPr id="24579" name="Rectangle 3">
            <a:extLst>
              <a:ext uri="{FF2B5EF4-FFF2-40B4-BE49-F238E27FC236}">
                <a16:creationId xmlns:a16="http://schemas.microsoft.com/office/drawing/2014/main" id="{804006F1-D7B9-4A1D-BF6A-62C6FC9BBB1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868A062B-DC98-44CA-8442-ED0483AACCAE}"/>
              </a:ext>
            </a:extLst>
          </p:cNvPr>
          <p:cNvSpPr>
            <a:spLocks noGrp="1" noRot="1" noChangeAspect="1" noChangeArrowheads="1" noTextEdit="1"/>
          </p:cNvSpPr>
          <p:nvPr>
            <p:ph type="sldImg"/>
          </p:nvPr>
        </p:nvSpPr>
        <p:spPr>
          <a:ln/>
        </p:spPr>
      </p:sp>
      <p:sp>
        <p:nvSpPr>
          <p:cNvPr id="25603" name="Rectangle 3">
            <a:extLst>
              <a:ext uri="{FF2B5EF4-FFF2-40B4-BE49-F238E27FC236}">
                <a16:creationId xmlns:a16="http://schemas.microsoft.com/office/drawing/2014/main" id="{A3DF7FAD-E5F3-42C9-A473-F61D6F1D58C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FB4B493A-AC17-49A4-A600-550D6DD285E6}"/>
              </a:ext>
            </a:extLst>
          </p:cNvPr>
          <p:cNvSpPr>
            <a:spLocks noGrp="1" noRot="1" noChangeAspect="1" noChangeArrowheads="1" noTextEdit="1"/>
          </p:cNvSpPr>
          <p:nvPr>
            <p:ph type="sldImg"/>
          </p:nvPr>
        </p:nvSpPr>
        <p:spPr>
          <a:ln/>
        </p:spPr>
      </p:sp>
      <p:sp>
        <p:nvSpPr>
          <p:cNvPr id="26627" name="Rectangle 3">
            <a:extLst>
              <a:ext uri="{FF2B5EF4-FFF2-40B4-BE49-F238E27FC236}">
                <a16:creationId xmlns:a16="http://schemas.microsoft.com/office/drawing/2014/main" id="{79845839-DF61-438D-A4AD-E6351F6C193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DA017C2F-90A6-4505-B3D2-4974CC9CD1E1}"/>
              </a:ext>
            </a:extLst>
          </p:cNvPr>
          <p:cNvSpPr>
            <a:spLocks noGrp="1" noRot="1" noChangeAspect="1" noChangeArrowheads="1" noTextEdit="1"/>
          </p:cNvSpPr>
          <p:nvPr>
            <p:ph type="sldImg"/>
          </p:nvPr>
        </p:nvSpPr>
        <p:spPr>
          <a:ln/>
        </p:spPr>
      </p:sp>
      <p:sp>
        <p:nvSpPr>
          <p:cNvPr id="27651" name="Rectangle 3">
            <a:extLst>
              <a:ext uri="{FF2B5EF4-FFF2-40B4-BE49-F238E27FC236}">
                <a16:creationId xmlns:a16="http://schemas.microsoft.com/office/drawing/2014/main" id="{23699ADE-C331-492D-968A-E7DB9C76303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93090FF6-D670-45E0-8191-4CF05E7D65CA}"/>
              </a:ext>
            </a:extLst>
          </p:cNvPr>
          <p:cNvSpPr>
            <a:spLocks noGrp="1" noChangeArrowheads="1"/>
          </p:cNvSpPr>
          <p:nvPr>
            <p:ph type="dt" sz="half" idx="10"/>
          </p:nvPr>
        </p:nvSpPr>
        <p:spPr>
          <a:ln/>
        </p:spPr>
        <p:txBody>
          <a:bodyPr/>
          <a:lstStyle>
            <a:lvl1pPr>
              <a:defRPr/>
            </a:lvl1pPr>
          </a:lstStyle>
          <a:p>
            <a:pPr>
              <a:defRPr/>
            </a:pPr>
            <a:fld id="{168A3F05-44ED-4444-896A-B50FE2AAA854}" type="datetimeFigureOut">
              <a:rPr lang="en-US"/>
              <a:pPr>
                <a:defRPr/>
              </a:pPr>
              <a:t>3/19/2023</a:t>
            </a:fld>
            <a:endParaRPr lang="en-US" dirty="0"/>
          </a:p>
        </p:txBody>
      </p:sp>
      <p:sp>
        <p:nvSpPr>
          <p:cNvPr id="5" name="Rectangle 5">
            <a:extLst>
              <a:ext uri="{FF2B5EF4-FFF2-40B4-BE49-F238E27FC236}">
                <a16:creationId xmlns:a16="http://schemas.microsoft.com/office/drawing/2014/main" id="{03354D87-406E-4207-B910-43BA82DDA1A2}"/>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a:extLst>
              <a:ext uri="{FF2B5EF4-FFF2-40B4-BE49-F238E27FC236}">
                <a16:creationId xmlns:a16="http://schemas.microsoft.com/office/drawing/2014/main" id="{87E91B1A-C64C-4616-A796-49E618CAC7EA}"/>
              </a:ext>
            </a:extLst>
          </p:cNvPr>
          <p:cNvSpPr>
            <a:spLocks noGrp="1" noChangeArrowheads="1"/>
          </p:cNvSpPr>
          <p:nvPr>
            <p:ph type="sldNum" sz="quarter" idx="12"/>
          </p:nvPr>
        </p:nvSpPr>
        <p:spPr>
          <a:ln/>
        </p:spPr>
        <p:txBody>
          <a:bodyPr/>
          <a:lstStyle>
            <a:lvl1pPr>
              <a:defRPr/>
            </a:lvl1pPr>
          </a:lstStyle>
          <a:p>
            <a:fld id="{41946434-CCBC-4EC0-BFA6-E2C671AC30F9}" type="slidenum">
              <a:rPr lang="en-US" altLang="en-US"/>
              <a:pPr/>
              <a:t>‹#›</a:t>
            </a:fld>
            <a:endParaRPr lang="en-US" altLang="en-US" dirty="0"/>
          </a:p>
        </p:txBody>
      </p:sp>
    </p:spTree>
    <p:extLst>
      <p:ext uri="{BB962C8B-B14F-4D97-AF65-F5344CB8AC3E}">
        <p14:creationId xmlns:p14="http://schemas.microsoft.com/office/powerpoint/2010/main" val="2989131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25F89C6-CB60-4FF4-BAC1-120BD5633176}"/>
              </a:ext>
            </a:extLst>
          </p:cNvPr>
          <p:cNvSpPr>
            <a:spLocks noGrp="1" noChangeArrowheads="1"/>
          </p:cNvSpPr>
          <p:nvPr>
            <p:ph type="dt" sz="half" idx="10"/>
          </p:nvPr>
        </p:nvSpPr>
        <p:spPr>
          <a:ln/>
        </p:spPr>
        <p:txBody>
          <a:bodyPr/>
          <a:lstStyle>
            <a:lvl1pPr>
              <a:defRPr/>
            </a:lvl1pPr>
          </a:lstStyle>
          <a:p>
            <a:pPr>
              <a:defRPr/>
            </a:pPr>
            <a:fld id="{F70A4C7D-2C5E-4770-AF8D-8C7580B8B81C}" type="datetimeFigureOut">
              <a:rPr lang="en-US"/>
              <a:pPr>
                <a:defRPr/>
              </a:pPr>
              <a:t>3/19/2023</a:t>
            </a:fld>
            <a:endParaRPr lang="en-US" dirty="0"/>
          </a:p>
        </p:txBody>
      </p:sp>
      <p:sp>
        <p:nvSpPr>
          <p:cNvPr id="5" name="Rectangle 5">
            <a:extLst>
              <a:ext uri="{FF2B5EF4-FFF2-40B4-BE49-F238E27FC236}">
                <a16:creationId xmlns:a16="http://schemas.microsoft.com/office/drawing/2014/main" id="{4F8D5644-C621-492F-9AB5-FA5A57327F60}"/>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a:extLst>
              <a:ext uri="{FF2B5EF4-FFF2-40B4-BE49-F238E27FC236}">
                <a16:creationId xmlns:a16="http://schemas.microsoft.com/office/drawing/2014/main" id="{D311AEA3-42DE-4A02-A0F1-1E609A340E6D}"/>
              </a:ext>
            </a:extLst>
          </p:cNvPr>
          <p:cNvSpPr>
            <a:spLocks noGrp="1" noChangeArrowheads="1"/>
          </p:cNvSpPr>
          <p:nvPr>
            <p:ph type="sldNum" sz="quarter" idx="12"/>
          </p:nvPr>
        </p:nvSpPr>
        <p:spPr>
          <a:ln/>
        </p:spPr>
        <p:txBody>
          <a:bodyPr/>
          <a:lstStyle>
            <a:lvl1pPr>
              <a:defRPr/>
            </a:lvl1pPr>
          </a:lstStyle>
          <a:p>
            <a:fld id="{5405FA65-C2E7-4438-A4BE-14D0841C8029}" type="slidenum">
              <a:rPr lang="en-US" altLang="en-US"/>
              <a:pPr/>
              <a:t>‹#›</a:t>
            </a:fld>
            <a:endParaRPr lang="en-US" altLang="en-US" dirty="0"/>
          </a:p>
        </p:txBody>
      </p:sp>
    </p:spTree>
    <p:extLst>
      <p:ext uri="{BB962C8B-B14F-4D97-AF65-F5344CB8AC3E}">
        <p14:creationId xmlns:p14="http://schemas.microsoft.com/office/powerpoint/2010/main" val="108122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47C663B-9E69-40F2-804C-359381CBE3B7}"/>
              </a:ext>
            </a:extLst>
          </p:cNvPr>
          <p:cNvSpPr>
            <a:spLocks noGrp="1" noChangeArrowheads="1"/>
          </p:cNvSpPr>
          <p:nvPr>
            <p:ph type="dt" sz="half" idx="10"/>
          </p:nvPr>
        </p:nvSpPr>
        <p:spPr>
          <a:ln/>
        </p:spPr>
        <p:txBody>
          <a:bodyPr/>
          <a:lstStyle>
            <a:lvl1pPr>
              <a:defRPr/>
            </a:lvl1pPr>
          </a:lstStyle>
          <a:p>
            <a:pPr>
              <a:defRPr/>
            </a:pPr>
            <a:fld id="{34B23AE2-B1FC-449E-A588-730ADFBA9C93}" type="datetimeFigureOut">
              <a:rPr lang="en-US"/>
              <a:pPr>
                <a:defRPr/>
              </a:pPr>
              <a:t>3/19/2023</a:t>
            </a:fld>
            <a:endParaRPr lang="en-US" dirty="0"/>
          </a:p>
        </p:txBody>
      </p:sp>
      <p:sp>
        <p:nvSpPr>
          <p:cNvPr id="5" name="Rectangle 5">
            <a:extLst>
              <a:ext uri="{FF2B5EF4-FFF2-40B4-BE49-F238E27FC236}">
                <a16:creationId xmlns:a16="http://schemas.microsoft.com/office/drawing/2014/main" id="{3180BCE6-4F8F-4FB4-9923-8C7D26937CFB}"/>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a:extLst>
              <a:ext uri="{FF2B5EF4-FFF2-40B4-BE49-F238E27FC236}">
                <a16:creationId xmlns:a16="http://schemas.microsoft.com/office/drawing/2014/main" id="{65C55E81-8F14-4EA3-9F7B-2C1908615E05}"/>
              </a:ext>
            </a:extLst>
          </p:cNvPr>
          <p:cNvSpPr>
            <a:spLocks noGrp="1" noChangeArrowheads="1"/>
          </p:cNvSpPr>
          <p:nvPr>
            <p:ph type="sldNum" sz="quarter" idx="12"/>
          </p:nvPr>
        </p:nvSpPr>
        <p:spPr>
          <a:ln/>
        </p:spPr>
        <p:txBody>
          <a:bodyPr/>
          <a:lstStyle>
            <a:lvl1pPr>
              <a:defRPr/>
            </a:lvl1pPr>
          </a:lstStyle>
          <a:p>
            <a:fld id="{DFFECBDD-4154-4379-8CB8-6E7FC79D9557}" type="slidenum">
              <a:rPr lang="en-US" altLang="en-US"/>
              <a:pPr/>
              <a:t>‹#›</a:t>
            </a:fld>
            <a:endParaRPr lang="en-US" altLang="en-US" dirty="0"/>
          </a:p>
        </p:txBody>
      </p:sp>
    </p:spTree>
    <p:extLst>
      <p:ext uri="{BB962C8B-B14F-4D97-AF65-F5344CB8AC3E}">
        <p14:creationId xmlns:p14="http://schemas.microsoft.com/office/powerpoint/2010/main" val="4021644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9F88EFE-CA3F-4882-B088-E638300ABE64}"/>
              </a:ext>
            </a:extLst>
          </p:cNvPr>
          <p:cNvSpPr>
            <a:spLocks noGrp="1" noChangeArrowheads="1"/>
          </p:cNvSpPr>
          <p:nvPr>
            <p:ph type="dt" sz="half" idx="10"/>
          </p:nvPr>
        </p:nvSpPr>
        <p:spPr>
          <a:ln/>
        </p:spPr>
        <p:txBody>
          <a:bodyPr/>
          <a:lstStyle>
            <a:lvl1pPr>
              <a:defRPr/>
            </a:lvl1pPr>
          </a:lstStyle>
          <a:p>
            <a:pPr>
              <a:defRPr/>
            </a:pPr>
            <a:fld id="{2894D871-C30D-44C4-BF46-E79D61D58CA2}" type="datetimeFigureOut">
              <a:rPr lang="en-US"/>
              <a:pPr>
                <a:defRPr/>
              </a:pPr>
              <a:t>3/19/2023</a:t>
            </a:fld>
            <a:endParaRPr lang="en-US" dirty="0"/>
          </a:p>
        </p:txBody>
      </p:sp>
      <p:sp>
        <p:nvSpPr>
          <p:cNvPr id="5" name="Rectangle 5">
            <a:extLst>
              <a:ext uri="{FF2B5EF4-FFF2-40B4-BE49-F238E27FC236}">
                <a16:creationId xmlns:a16="http://schemas.microsoft.com/office/drawing/2014/main" id="{1CC6864F-D509-446E-A34C-0D58569E9E64}"/>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a:extLst>
              <a:ext uri="{FF2B5EF4-FFF2-40B4-BE49-F238E27FC236}">
                <a16:creationId xmlns:a16="http://schemas.microsoft.com/office/drawing/2014/main" id="{939EE5EB-D93C-47AC-8F6F-1DEE37C0EB32}"/>
              </a:ext>
            </a:extLst>
          </p:cNvPr>
          <p:cNvSpPr>
            <a:spLocks noGrp="1" noChangeArrowheads="1"/>
          </p:cNvSpPr>
          <p:nvPr>
            <p:ph type="sldNum" sz="quarter" idx="12"/>
          </p:nvPr>
        </p:nvSpPr>
        <p:spPr>
          <a:ln/>
        </p:spPr>
        <p:txBody>
          <a:bodyPr/>
          <a:lstStyle>
            <a:lvl1pPr>
              <a:defRPr/>
            </a:lvl1pPr>
          </a:lstStyle>
          <a:p>
            <a:fld id="{26890784-45DB-457C-AFB0-AEA7BCB2A196}" type="slidenum">
              <a:rPr lang="en-US" altLang="en-US"/>
              <a:pPr/>
              <a:t>‹#›</a:t>
            </a:fld>
            <a:endParaRPr lang="en-US" altLang="en-US" dirty="0"/>
          </a:p>
        </p:txBody>
      </p:sp>
    </p:spTree>
    <p:extLst>
      <p:ext uri="{BB962C8B-B14F-4D97-AF65-F5344CB8AC3E}">
        <p14:creationId xmlns:p14="http://schemas.microsoft.com/office/powerpoint/2010/main" val="3114023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566A7E47-D07A-4E3A-8B09-B24876FC60D6}"/>
              </a:ext>
            </a:extLst>
          </p:cNvPr>
          <p:cNvSpPr>
            <a:spLocks noGrp="1" noChangeArrowheads="1"/>
          </p:cNvSpPr>
          <p:nvPr>
            <p:ph type="dt" sz="half" idx="10"/>
          </p:nvPr>
        </p:nvSpPr>
        <p:spPr>
          <a:ln/>
        </p:spPr>
        <p:txBody>
          <a:bodyPr/>
          <a:lstStyle>
            <a:lvl1pPr>
              <a:defRPr/>
            </a:lvl1pPr>
          </a:lstStyle>
          <a:p>
            <a:pPr>
              <a:defRPr/>
            </a:pPr>
            <a:fld id="{DCF117FC-6281-4F89-A4E8-2EC61DC23440}" type="datetimeFigureOut">
              <a:rPr lang="en-US"/>
              <a:pPr>
                <a:defRPr/>
              </a:pPr>
              <a:t>3/19/2023</a:t>
            </a:fld>
            <a:endParaRPr lang="en-US" dirty="0"/>
          </a:p>
        </p:txBody>
      </p:sp>
      <p:sp>
        <p:nvSpPr>
          <p:cNvPr id="5" name="Rectangle 5">
            <a:extLst>
              <a:ext uri="{FF2B5EF4-FFF2-40B4-BE49-F238E27FC236}">
                <a16:creationId xmlns:a16="http://schemas.microsoft.com/office/drawing/2014/main" id="{D9EB65C9-AAB2-4455-ABAF-6D516903E226}"/>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a:extLst>
              <a:ext uri="{FF2B5EF4-FFF2-40B4-BE49-F238E27FC236}">
                <a16:creationId xmlns:a16="http://schemas.microsoft.com/office/drawing/2014/main" id="{D644EACE-31CD-4DBF-8693-944F42B017C7}"/>
              </a:ext>
            </a:extLst>
          </p:cNvPr>
          <p:cNvSpPr>
            <a:spLocks noGrp="1" noChangeArrowheads="1"/>
          </p:cNvSpPr>
          <p:nvPr>
            <p:ph type="sldNum" sz="quarter" idx="12"/>
          </p:nvPr>
        </p:nvSpPr>
        <p:spPr>
          <a:ln/>
        </p:spPr>
        <p:txBody>
          <a:bodyPr/>
          <a:lstStyle>
            <a:lvl1pPr>
              <a:defRPr/>
            </a:lvl1pPr>
          </a:lstStyle>
          <a:p>
            <a:fld id="{308B9FE4-17BA-490D-8744-273180F8C4F9}" type="slidenum">
              <a:rPr lang="en-US" altLang="en-US"/>
              <a:pPr/>
              <a:t>‹#›</a:t>
            </a:fld>
            <a:endParaRPr lang="en-US" altLang="en-US" dirty="0"/>
          </a:p>
        </p:txBody>
      </p:sp>
    </p:spTree>
    <p:extLst>
      <p:ext uri="{BB962C8B-B14F-4D97-AF65-F5344CB8AC3E}">
        <p14:creationId xmlns:p14="http://schemas.microsoft.com/office/powerpoint/2010/main" val="283565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1110FCD2-6632-4E40-914C-A59032AECDA7}"/>
              </a:ext>
            </a:extLst>
          </p:cNvPr>
          <p:cNvSpPr>
            <a:spLocks noGrp="1" noChangeArrowheads="1"/>
          </p:cNvSpPr>
          <p:nvPr>
            <p:ph type="dt" sz="half" idx="10"/>
          </p:nvPr>
        </p:nvSpPr>
        <p:spPr>
          <a:ln/>
        </p:spPr>
        <p:txBody>
          <a:bodyPr/>
          <a:lstStyle>
            <a:lvl1pPr>
              <a:defRPr/>
            </a:lvl1pPr>
          </a:lstStyle>
          <a:p>
            <a:pPr>
              <a:defRPr/>
            </a:pPr>
            <a:fld id="{28752873-56FD-4C47-B6B5-267F14A7F82E}" type="datetimeFigureOut">
              <a:rPr lang="en-US"/>
              <a:pPr>
                <a:defRPr/>
              </a:pPr>
              <a:t>3/19/2023</a:t>
            </a:fld>
            <a:endParaRPr lang="en-US" dirty="0"/>
          </a:p>
        </p:txBody>
      </p:sp>
      <p:sp>
        <p:nvSpPr>
          <p:cNvPr id="6" name="Rectangle 5">
            <a:extLst>
              <a:ext uri="{FF2B5EF4-FFF2-40B4-BE49-F238E27FC236}">
                <a16:creationId xmlns:a16="http://schemas.microsoft.com/office/drawing/2014/main" id="{787A63BF-3F32-4E6B-BD2B-0FE22B88134C}"/>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a:extLst>
              <a:ext uri="{FF2B5EF4-FFF2-40B4-BE49-F238E27FC236}">
                <a16:creationId xmlns:a16="http://schemas.microsoft.com/office/drawing/2014/main" id="{1CB51FE0-8D18-4F3B-A832-21D12D8ACA99}"/>
              </a:ext>
            </a:extLst>
          </p:cNvPr>
          <p:cNvSpPr>
            <a:spLocks noGrp="1" noChangeArrowheads="1"/>
          </p:cNvSpPr>
          <p:nvPr>
            <p:ph type="sldNum" sz="quarter" idx="12"/>
          </p:nvPr>
        </p:nvSpPr>
        <p:spPr>
          <a:ln/>
        </p:spPr>
        <p:txBody>
          <a:bodyPr/>
          <a:lstStyle>
            <a:lvl1pPr>
              <a:defRPr/>
            </a:lvl1pPr>
          </a:lstStyle>
          <a:p>
            <a:fld id="{1A521654-AD99-4887-A418-B76B6B0ADA84}" type="slidenum">
              <a:rPr lang="en-US" altLang="en-US"/>
              <a:pPr/>
              <a:t>‹#›</a:t>
            </a:fld>
            <a:endParaRPr lang="en-US" altLang="en-US" dirty="0"/>
          </a:p>
        </p:txBody>
      </p:sp>
    </p:spTree>
    <p:extLst>
      <p:ext uri="{BB962C8B-B14F-4D97-AF65-F5344CB8AC3E}">
        <p14:creationId xmlns:p14="http://schemas.microsoft.com/office/powerpoint/2010/main" val="2270391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21AA5AB6-599C-4D34-A0F3-67D9D523798B}"/>
              </a:ext>
            </a:extLst>
          </p:cNvPr>
          <p:cNvSpPr>
            <a:spLocks noGrp="1" noChangeArrowheads="1"/>
          </p:cNvSpPr>
          <p:nvPr>
            <p:ph type="dt" sz="half" idx="10"/>
          </p:nvPr>
        </p:nvSpPr>
        <p:spPr>
          <a:ln/>
        </p:spPr>
        <p:txBody>
          <a:bodyPr/>
          <a:lstStyle>
            <a:lvl1pPr>
              <a:defRPr/>
            </a:lvl1pPr>
          </a:lstStyle>
          <a:p>
            <a:pPr>
              <a:defRPr/>
            </a:pPr>
            <a:fld id="{1F5F64FA-E364-4702-9DAF-EB4C2037ADDA}" type="datetimeFigureOut">
              <a:rPr lang="en-US"/>
              <a:pPr>
                <a:defRPr/>
              </a:pPr>
              <a:t>3/19/2023</a:t>
            </a:fld>
            <a:endParaRPr lang="en-US" dirty="0"/>
          </a:p>
        </p:txBody>
      </p:sp>
      <p:sp>
        <p:nvSpPr>
          <p:cNvPr id="8" name="Rectangle 5">
            <a:extLst>
              <a:ext uri="{FF2B5EF4-FFF2-40B4-BE49-F238E27FC236}">
                <a16:creationId xmlns:a16="http://schemas.microsoft.com/office/drawing/2014/main" id="{4A36BB57-998C-462D-BE16-32CB6B1CF30E}"/>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a:extLst>
              <a:ext uri="{FF2B5EF4-FFF2-40B4-BE49-F238E27FC236}">
                <a16:creationId xmlns:a16="http://schemas.microsoft.com/office/drawing/2014/main" id="{9966B81A-92A0-441F-8F1B-0C13F4063BB1}"/>
              </a:ext>
            </a:extLst>
          </p:cNvPr>
          <p:cNvSpPr>
            <a:spLocks noGrp="1" noChangeArrowheads="1"/>
          </p:cNvSpPr>
          <p:nvPr>
            <p:ph type="sldNum" sz="quarter" idx="12"/>
          </p:nvPr>
        </p:nvSpPr>
        <p:spPr>
          <a:ln/>
        </p:spPr>
        <p:txBody>
          <a:bodyPr/>
          <a:lstStyle>
            <a:lvl1pPr>
              <a:defRPr/>
            </a:lvl1pPr>
          </a:lstStyle>
          <a:p>
            <a:fld id="{728F8548-1F28-403A-8061-4122A5B9B880}" type="slidenum">
              <a:rPr lang="en-US" altLang="en-US"/>
              <a:pPr/>
              <a:t>‹#›</a:t>
            </a:fld>
            <a:endParaRPr lang="en-US" altLang="en-US" dirty="0"/>
          </a:p>
        </p:txBody>
      </p:sp>
    </p:spTree>
    <p:extLst>
      <p:ext uri="{BB962C8B-B14F-4D97-AF65-F5344CB8AC3E}">
        <p14:creationId xmlns:p14="http://schemas.microsoft.com/office/powerpoint/2010/main" val="3951409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0232F4FD-AE1B-40B8-8105-CB84077DD745}"/>
              </a:ext>
            </a:extLst>
          </p:cNvPr>
          <p:cNvSpPr>
            <a:spLocks noGrp="1" noChangeArrowheads="1"/>
          </p:cNvSpPr>
          <p:nvPr>
            <p:ph type="dt" sz="half" idx="10"/>
          </p:nvPr>
        </p:nvSpPr>
        <p:spPr>
          <a:ln/>
        </p:spPr>
        <p:txBody>
          <a:bodyPr/>
          <a:lstStyle>
            <a:lvl1pPr>
              <a:defRPr/>
            </a:lvl1pPr>
          </a:lstStyle>
          <a:p>
            <a:pPr>
              <a:defRPr/>
            </a:pPr>
            <a:fld id="{B3C6EBC0-B4B0-43A0-A94B-53541C234C05}" type="datetimeFigureOut">
              <a:rPr lang="en-US"/>
              <a:pPr>
                <a:defRPr/>
              </a:pPr>
              <a:t>3/19/2023</a:t>
            </a:fld>
            <a:endParaRPr lang="en-US" dirty="0"/>
          </a:p>
        </p:txBody>
      </p:sp>
      <p:sp>
        <p:nvSpPr>
          <p:cNvPr id="4" name="Rectangle 5">
            <a:extLst>
              <a:ext uri="{FF2B5EF4-FFF2-40B4-BE49-F238E27FC236}">
                <a16:creationId xmlns:a16="http://schemas.microsoft.com/office/drawing/2014/main" id="{51B83D77-F55B-405F-AD54-52EAE9D3796C}"/>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a:extLst>
              <a:ext uri="{FF2B5EF4-FFF2-40B4-BE49-F238E27FC236}">
                <a16:creationId xmlns:a16="http://schemas.microsoft.com/office/drawing/2014/main" id="{138606E2-68F5-45B6-A83B-381F0F9C550F}"/>
              </a:ext>
            </a:extLst>
          </p:cNvPr>
          <p:cNvSpPr>
            <a:spLocks noGrp="1" noChangeArrowheads="1"/>
          </p:cNvSpPr>
          <p:nvPr>
            <p:ph type="sldNum" sz="quarter" idx="12"/>
          </p:nvPr>
        </p:nvSpPr>
        <p:spPr>
          <a:ln/>
        </p:spPr>
        <p:txBody>
          <a:bodyPr/>
          <a:lstStyle>
            <a:lvl1pPr>
              <a:defRPr/>
            </a:lvl1pPr>
          </a:lstStyle>
          <a:p>
            <a:fld id="{E7135195-C953-44A7-BCC0-AE9939981FD4}" type="slidenum">
              <a:rPr lang="en-US" altLang="en-US"/>
              <a:pPr/>
              <a:t>‹#›</a:t>
            </a:fld>
            <a:endParaRPr lang="en-US" altLang="en-US" dirty="0"/>
          </a:p>
        </p:txBody>
      </p:sp>
    </p:spTree>
    <p:extLst>
      <p:ext uri="{BB962C8B-B14F-4D97-AF65-F5344CB8AC3E}">
        <p14:creationId xmlns:p14="http://schemas.microsoft.com/office/powerpoint/2010/main" val="2273654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64C4FAA4-5422-47A5-83E7-51EBC2BE083A}"/>
              </a:ext>
            </a:extLst>
          </p:cNvPr>
          <p:cNvSpPr>
            <a:spLocks noGrp="1" noChangeArrowheads="1"/>
          </p:cNvSpPr>
          <p:nvPr>
            <p:ph type="dt" sz="half" idx="10"/>
          </p:nvPr>
        </p:nvSpPr>
        <p:spPr>
          <a:ln/>
        </p:spPr>
        <p:txBody>
          <a:bodyPr/>
          <a:lstStyle>
            <a:lvl1pPr>
              <a:defRPr/>
            </a:lvl1pPr>
          </a:lstStyle>
          <a:p>
            <a:pPr>
              <a:defRPr/>
            </a:pPr>
            <a:fld id="{DDAC2935-42AE-454F-A4D8-1CEA28036FFB}" type="datetimeFigureOut">
              <a:rPr lang="en-US"/>
              <a:pPr>
                <a:defRPr/>
              </a:pPr>
              <a:t>3/19/2023</a:t>
            </a:fld>
            <a:endParaRPr lang="en-US" dirty="0"/>
          </a:p>
        </p:txBody>
      </p:sp>
      <p:sp>
        <p:nvSpPr>
          <p:cNvPr id="3" name="Rectangle 5">
            <a:extLst>
              <a:ext uri="{FF2B5EF4-FFF2-40B4-BE49-F238E27FC236}">
                <a16:creationId xmlns:a16="http://schemas.microsoft.com/office/drawing/2014/main" id="{85D4BD21-57BF-42ED-BCE8-1D1B2BC1DE3B}"/>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a:extLst>
              <a:ext uri="{FF2B5EF4-FFF2-40B4-BE49-F238E27FC236}">
                <a16:creationId xmlns:a16="http://schemas.microsoft.com/office/drawing/2014/main" id="{CDFE7688-A834-4805-BE19-2B827DF1C279}"/>
              </a:ext>
            </a:extLst>
          </p:cNvPr>
          <p:cNvSpPr>
            <a:spLocks noGrp="1" noChangeArrowheads="1"/>
          </p:cNvSpPr>
          <p:nvPr>
            <p:ph type="sldNum" sz="quarter" idx="12"/>
          </p:nvPr>
        </p:nvSpPr>
        <p:spPr>
          <a:ln/>
        </p:spPr>
        <p:txBody>
          <a:bodyPr/>
          <a:lstStyle>
            <a:lvl1pPr>
              <a:defRPr/>
            </a:lvl1pPr>
          </a:lstStyle>
          <a:p>
            <a:fld id="{6C65ADF2-5100-4B34-ACF1-6D1CC5194955}" type="slidenum">
              <a:rPr lang="en-US" altLang="en-US"/>
              <a:pPr/>
              <a:t>‹#›</a:t>
            </a:fld>
            <a:endParaRPr lang="en-US" altLang="en-US" dirty="0"/>
          </a:p>
        </p:txBody>
      </p:sp>
    </p:spTree>
    <p:extLst>
      <p:ext uri="{BB962C8B-B14F-4D97-AF65-F5344CB8AC3E}">
        <p14:creationId xmlns:p14="http://schemas.microsoft.com/office/powerpoint/2010/main" val="3186263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04EC05B2-1073-4689-8C65-FE103614E2E6}"/>
              </a:ext>
            </a:extLst>
          </p:cNvPr>
          <p:cNvSpPr>
            <a:spLocks noGrp="1" noChangeArrowheads="1"/>
          </p:cNvSpPr>
          <p:nvPr>
            <p:ph type="dt" sz="half" idx="10"/>
          </p:nvPr>
        </p:nvSpPr>
        <p:spPr>
          <a:ln/>
        </p:spPr>
        <p:txBody>
          <a:bodyPr/>
          <a:lstStyle>
            <a:lvl1pPr>
              <a:defRPr/>
            </a:lvl1pPr>
          </a:lstStyle>
          <a:p>
            <a:pPr>
              <a:defRPr/>
            </a:pPr>
            <a:fld id="{99BE4284-D0CF-4407-866B-39740742DA15}" type="datetimeFigureOut">
              <a:rPr lang="en-US"/>
              <a:pPr>
                <a:defRPr/>
              </a:pPr>
              <a:t>3/19/2023</a:t>
            </a:fld>
            <a:endParaRPr lang="en-US" dirty="0"/>
          </a:p>
        </p:txBody>
      </p:sp>
      <p:sp>
        <p:nvSpPr>
          <p:cNvPr id="6" name="Rectangle 5">
            <a:extLst>
              <a:ext uri="{FF2B5EF4-FFF2-40B4-BE49-F238E27FC236}">
                <a16:creationId xmlns:a16="http://schemas.microsoft.com/office/drawing/2014/main" id="{FDD9C0DB-2ACD-4D9C-9DE0-46461A9E277E}"/>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a:extLst>
              <a:ext uri="{FF2B5EF4-FFF2-40B4-BE49-F238E27FC236}">
                <a16:creationId xmlns:a16="http://schemas.microsoft.com/office/drawing/2014/main" id="{057E0730-229F-4519-8DC0-78332558FA40}"/>
              </a:ext>
            </a:extLst>
          </p:cNvPr>
          <p:cNvSpPr>
            <a:spLocks noGrp="1" noChangeArrowheads="1"/>
          </p:cNvSpPr>
          <p:nvPr>
            <p:ph type="sldNum" sz="quarter" idx="12"/>
          </p:nvPr>
        </p:nvSpPr>
        <p:spPr>
          <a:ln/>
        </p:spPr>
        <p:txBody>
          <a:bodyPr/>
          <a:lstStyle>
            <a:lvl1pPr>
              <a:defRPr/>
            </a:lvl1pPr>
          </a:lstStyle>
          <a:p>
            <a:fld id="{BB3921C9-6B5C-4365-A891-2D83E4643581}" type="slidenum">
              <a:rPr lang="en-US" altLang="en-US"/>
              <a:pPr/>
              <a:t>‹#›</a:t>
            </a:fld>
            <a:endParaRPr lang="en-US" altLang="en-US" dirty="0"/>
          </a:p>
        </p:txBody>
      </p:sp>
    </p:spTree>
    <p:extLst>
      <p:ext uri="{BB962C8B-B14F-4D97-AF65-F5344CB8AC3E}">
        <p14:creationId xmlns:p14="http://schemas.microsoft.com/office/powerpoint/2010/main" val="2542730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0806B43D-4715-4B79-BE18-CF3E9D1F3F2E}"/>
              </a:ext>
            </a:extLst>
          </p:cNvPr>
          <p:cNvSpPr>
            <a:spLocks noGrp="1" noChangeArrowheads="1"/>
          </p:cNvSpPr>
          <p:nvPr>
            <p:ph type="dt" sz="half" idx="10"/>
          </p:nvPr>
        </p:nvSpPr>
        <p:spPr>
          <a:ln/>
        </p:spPr>
        <p:txBody>
          <a:bodyPr/>
          <a:lstStyle>
            <a:lvl1pPr>
              <a:defRPr/>
            </a:lvl1pPr>
          </a:lstStyle>
          <a:p>
            <a:pPr>
              <a:defRPr/>
            </a:pPr>
            <a:fld id="{3EA73244-D77B-424B-8AB2-8D89F654C6C0}" type="datetimeFigureOut">
              <a:rPr lang="en-US"/>
              <a:pPr>
                <a:defRPr/>
              </a:pPr>
              <a:t>3/19/2023</a:t>
            </a:fld>
            <a:endParaRPr lang="en-US" dirty="0"/>
          </a:p>
        </p:txBody>
      </p:sp>
      <p:sp>
        <p:nvSpPr>
          <p:cNvPr id="6" name="Rectangle 5">
            <a:extLst>
              <a:ext uri="{FF2B5EF4-FFF2-40B4-BE49-F238E27FC236}">
                <a16:creationId xmlns:a16="http://schemas.microsoft.com/office/drawing/2014/main" id="{CADB8A28-7111-4783-BBFA-10E3A35555A9}"/>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a:extLst>
              <a:ext uri="{FF2B5EF4-FFF2-40B4-BE49-F238E27FC236}">
                <a16:creationId xmlns:a16="http://schemas.microsoft.com/office/drawing/2014/main" id="{8B677499-9AD5-4108-83FA-507D9D64B43C}"/>
              </a:ext>
            </a:extLst>
          </p:cNvPr>
          <p:cNvSpPr>
            <a:spLocks noGrp="1" noChangeArrowheads="1"/>
          </p:cNvSpPr>
          <p:nvPr>
            <p:ph type="sldNum" sz="quarter" idx="12"/>
          </p:nvPr>
        </p:nvSpPr>
        <p:spPr>
          <a:ln/>
        </p:spPr>
        <p:txBody>
          <a:bodyPr/>
          <a:lstStyle>
            <a:lvl1pPr>
              <a:defRPr/>
            </a:lvl1pPr>
          </a:lstStyle>
          <a:p>
            <a:fld id="{1188B4D4-D699-41C7-99EB-D355C35BDF0E}" type="slidenum">
              <a:rPr lang="en-US" altLang="en-US"/>
              <a:pPr/>
              <a:t>‹#›</a:t>
            </a:fld>
            <a:endParaRPr lang="en-US" altLang="en-US" dirty="0"/>
          </a:p>
        </p:txBody>
      </p:sp>
    </p:spTree>
    <p:extLst>
      <p:ext uri="{BB962C8B-B14F-4D97-AF65-F5344CB8AC3E}">
        <p14:creationId xmlns:p14="http://schemas.microsoft.com/office/powerpoint/2010/main" val="1601637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254EAE70-26E3-43B3-ACEB-0626A7C09603}"/>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69010FE7-33E5-4556-82C1-EA1FC81A9548}"/>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6740" name="Rectangle 4">
            <a:extLst>
              <a:ext uri="{FF2B5EF4-FFF2-40B4-BE49-F238E27FC236}">
                <a16:creationId xmlns:a16="http://schemas.microsoft.com/office/drawing/2014/main" id="{6BD37D1C-E286-4142-9212-4CD4BE649683}"/>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fld id="{3FDF08FA-3F19-4D09-961A-F247FC50A1C6}" type="datetimeFigureOut">
              <a:rPr lang="en-US"/>
              <a:pPr>
                <a:defRPr/>
              </a:pPr>
              <a:t>3/19/2023</a:t>
            </a:fld>
            <a:endParaRPr lang="en-US" dirty="0"/>
          </a:p>
        </p:txBody>
      </p:sp>
      <p:sp>
        <p:nvSpPr>
          <p:cNvPr id="116741" name="Rectangle 5">
            <a:extLst>
              <a:ext uri="{FF2B5EF4-FFF2-40B4-BE49-F238E27FC236}">
                <a16:creationId xmlns:a16="http://schemas.microsoft.com/office/drawing/2014/main" id="{2BFC067E-D428-4FC4-9EFF-4A24B4CF19DD}"/>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dirty="0"/>
          </a:p>
        </p:txBody>
      </p:sp>
      <p:sp>
        <p:nvSpPr>
          <p:cNvPr id="116742" name="Rectangle 6">
            <a:extLst>
              <a:ext uri="{FF2B5EF4-FFF2-40B4-BE49-F238E27FC236}">
                <a16:creationId xmlns:a16="http://schemas.microsoft.com/office/drawing/2014/main" id="{6104FCEA-29B9-4401-B16C-FB2F6B3B52AA}"/>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1DE0CB8F-1443-4560-A903-33AC558F1A9E}" type="slidenum">
              <a:rPr lang="en-US" altLang="en-US"/>
              <a:pPr/>
              <a:t>‹#›</a:t>
            </a:fld>
            <a:endParaRPr lang="en-US" altLang="en-US" dirty="0"/>
          </a:p>
        </p:txBody>
      </p:sp>
    </p:spTree>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6">
            <a:extLst>
              <a:ext uri="{FF2B5EF4-FFF2-40B4-BE49-F238E27FC236}">
                <a16:creationId xmlns:a16="http://schemas.microsoft.com/office/drawing/2014/main" id="{AA469C7C-E888-4F1C-AA67-372A42E07938}"/>
              </a:ext>
            </a:extLst>
          </p:cNvPr>
          <p:cNvSpPr>
            <a:spLocks noGrp="1" noChangeArrowheads="1"/>
          </p:cNvSpPr>
          <p:nvPr>
            <p:ph type="sldNum" sz="quarter" idx="12"/>
          </p:nvPr>
        </p:nvSpPr>
        <p:spPr>
          <a:xfrm>
            <a:off x="6553200" y="6243638"/>
            <a:ext cx="21336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5B466DC-790F-4878-BEA7-BF34E81EF07F}" type="slidenum">
              <a:rPr lang="en-US" altLang="en-US"/>
              <a:pPr/>
              <a:t>1</a:t>
            </a:fld>
            <a:endParaRPr lang="en-US" altLang="en-US" dirty="0"/>
          </a:p>
        </p:txBody>
      </p:sp>
      <p:sp>
        <p:nvSpPr>
          <p:cNvPr id="2051" name="Rectangle 2">
            <a:extLst>
              <a:ext uri="{FF2B5EF4-FFF2-40B4-BE49-F238E27FC236}">
                <a16:creationId xmlns:a16="http://schemas.microsoft.com/office/drawing/2014/main" id="{EC6FDDBC-69C4-46A2-8FCC-79A267F642CE}"/>
              </a:ext>
            </a:extLst>
          </p:cNvPr>
          <p:cNvSpPr>
            <a:spLocks noGrp="1" noChangeArrowheads="1"/>
          </p:cNvSpPr>
          <p:nvPr>
            <p:ph type="ctrTitle" idx="4294967295"/>
          </p:nvPr>
        </p:nvSpPr>
        <p:spPr>
          <a:xfrm>
            <a:off x="1905000" y="2209800"/>
            <a:ext cx="7239000" cy="1981200"/>
          </a:xfrm>
        </p:spPr>
        <p:txBody>
          <a:bodyPr/>
          <a:lstStyle/>
          <a:p>
            <a:pPr algn="r" eaLnBrk="1" hangingPunct="1"/>
            <a:br>
              <a:rPr lang="en-US" altLang="en-US" sz="4800" dirty="0"/>
            </a:br>
            <a:endParaRPr lang="en-US" altLang="en-US" sz="4800" dirty="0"/>
          </a:p>
        </p:txBody>
      </p:sp>
      <p:sp>
        <p:nvSpPr>
          <p:cNvPr id="2052" name="Rectangle 3">
            <a:extLst>
              <a:ext uri="{FF2B5EF4-FFF2-40B4-BE49-F238E27FC236}">
                <a16:creationId xmlns:a16="http://schemas.microsoft.com/office/drawing/2014/main" id="{13AF2C61-3CD9-4C86-99E0-5778D87F517A}"/>
              </a:ext>
            </a:extLst>
          </p:cNvPr>
          <p:cNvSpPr>
            <a:spLocks noGrp="1" noChangeArrowheads="1"/>
          </p:cNvSpPr>
          <p:nvPr>
            <p:ph type="subTitle" idx="4294967295"/>
          </p:nvPr>
        </p:nvSpPr>
        <p:spPr>
          <a:xfrm>
            <a:off x="914400" y="381000"/>
            <a:ext cx="7315200" cy="2057400"/>
          </a:xfrm>
        </p:spPr>
        <p:txBody>
          <a:bodyPr/>
          <a:lstStyle/>
          <a:p>
            <a:pPr marL="0" indent="0" algn="ctr" eaLnBrk="1" hangingPunct="1">
              <a:buFont typeface="Wingdings" panose="05000000000000000000" pitchFamily="2" charset="2"/>
              <a:buNone/>
            </a:pPr>
            <a:r>
              <a:rPr lang="en-US" altLang="en-US" sz="3400" i="1">
                <a:solidFill>
                  <a:schemeClr val="tx2"/>
                </a:solidFill>
                <a:latin typeface="Verdana" panose="020B0604030504040204" pitchFamily="34" charset="0"/>
              </a:rPr>
              <a:t>	Web Clients &amp; Servers</a:t>
            </a:r>
            <a:endParaRPr lang="en-US" altLang="en-US" sz="3400" i="1" dirty="0">
              <a:solidFill>
                <a:schemeClr val="tx2"/>
              </a:solidFill>
              <a:latin typeface="Verdana" panose="020B0604030504040204" pitchFamily="34" charset="0"/>
            </a:endParaRPr>
          </a:p>
          <a:p>
            <a:pPr marL="0" indent="0" algn="ctr" eaLnBrk="1" hangingPunct="1">
              <a:buFont typeface="Wingdings" panose="05000000000000000000" pitchFamily="2" charset="2"/>
              <a:buNone/>
            </a:pPr>
            <a:r>
              <a:rPr lang="en-US" altLang="en-US" sz="3400" i="1">
                <a:solidFill>
                  <a:schemeClr val="tx2"/>
                </a:solidFill>
                <a:latin typeface="Verdana" panose="020B0604030504040204" pitchFamily="34" charset="0"/>
              </a:rPr>
              <a:t>	The </a:t>
            </a:r>
            <a:r>
              <a:rPr lang="en-US" altLang="en-US" sz="3400" i="1" dirty="0">
                <a:solidFill>
                  <a:schemeClr val="tx2"/>
                </a:solidFill>
                <a:latin typeface="Verdana" panose="020B0604030504040204" pitchFamily="34" charset="0"/>
              </a:rPr>
              <a:t>HTTP Protocol</a:t>
            </a:r>
          </a:p>
          <a:p>
            <a:pPr marL="0" indent="0" algn="ctr" eaLnBrk="1" hangingPunct="1">
              <a:buFont typeface="Wingdings" panose="05000000000000000000" pitchFamily="2" charset="2"/>
              <a:buNone/>
            </a:pPr>
            <a:endParaRPr lang="en-US" altLang="en-US" sz="2100" dirty="0">
              <a:latin typeface="Times New Roman" panose="02020603050405020304" pitchFamily="18" charset="0"/>
            </a:endParaRPr>
          </a:p>
        </p:txBody>
      </p:sp>
      <p:pic>
        <p:nvPicPr>
          <p:cNvPr id="1026" name="Picture 2" descr="undefined">
            <a:extLst>
              <a:ext uri="{FF2B5EF4-FFF2-40B4-BE49-F238E27FC236}">
                <a16:creationId xmlns:a16="http://schemas.microsoft.com/office/drawing/2014/main" id="{4C2C8A89-85E8-EE95-53A7-5115270A0A5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0492" y="2176503"/>
            <a:ext cx="6553200" cy="393192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2B56A746-CB91-45D0-BB9E-B955E141F141}"/>
              </a:ext>
            </a:extLst>
          </p:cNvPr>
          <p:cNvSpPr>
            <a:spLocks noGrp="1" noChangeArrowheads="1"/>
          </p:cNvSpPr>
          <p:nvPr>
            <p:ph type="title"/>
          </p:nvPr>
        </p:nvSpPr>
        <p:spPr>
          <a:xfrm>
            <a:off x="457200" y="0"/>
            <a:ext cx="8229600" cy="1143000"/>
          </a:xfrm>
        </p:spPr>
        <p:txBody>
          <a:bodyPr/>
          <a:lstStyle/>
          <a:p>
            <a:pPr algn="l"/>
            <a:r>
              <a:rPr lang="en-US" altLang="en-US" sz="3200" dirty="0"/>
              <a:t>The Server</a:t>
            </a:r>
            <a:r>
              <a:rPr lang="en-US" altLang="en-US" sz="3200" b="1" dirty="0"/>
              <a:t> Software</a:t>
            </a:r>
          </a:p>
        </p:txBody>
      </p:sp>
      <p:sp>
        <p:nvSpPr>
          <p:cNvPr id="11267" name="Rectangle 3">
            <a:extLst>
              <a:ext uri="{FF2B5EF4-FFF2-40B4-BE49-F238E27FC236}">
                <a16:creationId xmlns:a16="http://schemas.microsoft.com/office/drawing/2014/main" id="{03DE33A5-272B-41D7-A19D-76A4F96DCF28}"/>
              </a:ext>
            </a:extLst>
          </p:cNvPr>
          <p:cNvSpPr>
            <a:spLocks noGrp="1" noChangeArrowheads="1"/>
          </p:cNvSpPr>
          <p:nvPr>
            <p:ph idx="1"/>
          </p:nvPr>
        </p:nvSpPr>
        <p:spPr>
          <a:xfrm>
            <a:off x="304800" y="1020763"/>
            <a:ext cx="8229600" cy="4525962"/>
          </a:xfrm>
        </p:spPr>
        <p:txBody>
          <a:bodyPr/>
          <a:lstStyle/>
          <a:p>
            <a:pPr>
              <a:lnSpc>
                <a:spcPct val="90000"/>
              </a:lnSpc>
            </a:pPr>
            <a:r>
              <a:rPr lang="en-US" altLang="en-US" sz="2400" dirty="0"/>
              <a:t>Software that is constantly running (24x7) and patiently listening for incoming HTTP requests. </a:t>
            </a:r>
          </a:p>
          <a:p>
            <a:pPr>
              <a:lnSpc>
                <a:spcPct val="90000"/>
              </a:lnSpc>
            </a:pPr>
            <a:endParaRPr lang="en-US" altLang="en-US" sz="2400" dirty="0"/>
          </a:p>
          <a:p>
            <a:pPr>
              <a:lnSpc>
                <a:spcPct val="90000"/>
              </a:lnSpc>
            </a:pPr>
            <a:r>
              <a:rPr lang="en-US" altLang="en-US" sz="2400" dirty="0"/>
              <a:t>Once a request from a web client comes in, the server interprets ("parses") the request, and responds by sending back an HTTP response along with the requested resource (if available). </a:t>
            </a:r>
          </a:p>
          <a:p>
            <a:pPr lvl="1">
              <a:lnSpc>
                <a:spcPct val="90000"/>
              </a:lnSpc>
            </a:pPr>
            <a:r>
              <a:rPr lang="en-US" altLang="en-US" sz="2000" dirty="0"/>
              <a:t>The resource might be a web page (html document), video, PDF, Amazon product search, etc, etc.</a:t>
            </a:r>
          </a:p>
          <a:p>
            <a:pPr lvl="1">
              <a:lnSpc>
                <a:spcPct val="90000"/>
              </a:lnSpc>
              <a:buFontTx/>
              <a:buNone/>
            </a:pPr>
            <a:endParaRPr lang="en-US" altLang="en-US" sz="2000" dirty="0"/>
          </a:p>
          <a:p>
            <a:pPr>
              <a:lnSpc>
                <a:spcPct val="90000"/>
              </a:lnSpc>
            </a:pPr>
            <a:r>
              <a:rPr lang="en-US" altLang="en-US" sz="2400" dirty="0"/>
              <a:t>Several software companies publish web server software </a:t>
            </a:r>
          </a:p>
          <a:p>
            <a:pPr lvl="1">
              <a:lnSpc>
                <a:spcPct val="90000"/>
              </a:lnSpc>
            </a:pPr>
            <a:r>
              <a:rPr lang="en-US" altLang="en-US" sz="2000" dirty="0"/>
              <a:t>Some of the better known server software programs include: </a:t>
            </a:r>
          </a:p>
          <a:p>
            <a:pPr lvl="2">
              <a:lnSpc>
                <a:spcPct val="90000"/>
              </a:lnSpc>
            </a:pPr>
            <a:r>
              <a:rPr lang="en-US" altLang="en-US" sz="1800" dirty="0"/>
              <a:t>Apache HTTP Server</a:t>
            </a:r>
          </a:p>
          <a:p>
            <a:pPr lvl="2">
              <a:lnSpc>
                <a:spcPct val="90000"/>
              </a:lnSpc>
            </a:pPr>
            <a:r>
              <a:rPr lang="en-US" altLang="en-US" sz="1800" dirty="0"/>
              <a:t>Microsoft IIS (Internet Information Services)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267">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267">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267">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267">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26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descr="C:\Users\ymendels\Dropbox\130 Expression Web\module1\images_module1\web_browsers.png">
            <a:extLst>
              <a:ext uri="{FF2B5EF4-FFF2-40B4-BE49-F238E27FC236}">
                <a16:creationId xmlns:a16="http://schemas.microsoft.com/office/drawing/2014/main" id="{31270660-AB64-446F-AFC8-0AF2882142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304800"/>
            <a:ext cx="3059113"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5" name="Picture 4" descr="C:\Users\ymendels\Dropbox\130 Expression Web\module1\images_module1\apache_main_config_page.png">
            <a:extLst>
              <a:ext uri="{FF2B5EF4-FFF2-40B4-BE49-F238E27FC236}">
                <a16:creationId xmlns:a16="http://schemas.microsoft.com/office/drawing/2014/main" id="{E556E31D-AA02-4411-BD94-2B65EEAF27D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43400" y="2800350"/>
            <a:ext cx="4614863" cy="369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6" name="Curved Left Arrow 3">
            <a:extLst>
              <a:ext uri="{FF2B5EF4-FFF2-40B4-BE49-F238E27FC236}">
                <a16:creationId xmlns:a16="http://schemas.microsoft.com/office/drawing/2014/main" id="{38C1E1BB-88C2-4926-A34A-6216131E7FFD}"/>
              </a:ext>
            </a:extLst>
          </p:cNvPr>
          <p:cNvSpPr>
            <a:spLocks noChangeArrowheads="1"/>
          </p:cNvSpPr>
          <p:nvPr/>
        </p:nvSpPr>
        <p:spPr bwMode="auto">
          <a:xfrm rot="-3603725">
            <a:off x="4694238" y="-293688"/>
            <a:ext cx="1663700" cy="3114675"/>
          </a:xfrm>
          <a:prstGeom prst="curvedLeftArrow">
            <a:avLst>
              <a:gd name="adj1" fmla="val 24997"/>
              <a:gd name="adj2" fmla="val 50010"/>
              <a:gd name="adj3" fmla="val 25000"/>
            </a:avLst>
          </a:prstGeom>
          <a:solidFill>
            <a:schemeClr val="accent1"/>
          </a:solidFill>
          <a:ln w="9525" algn="ctr">
            <a:solidFill>
              <a:schemeClr val="tx1"/>
            </a:solidFill>
            <a:round/>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dirty="0"/>
          </a:p>
        </p:txBody>
      </p:sp>
      <p:sp>
        <p:nvSpPr>
          <p:cNvPr id="13317" name="Curved Left Arrow 4">
            <a:extLst>
              <a:ext uri="{FF2B5EF4-FFF2-40B4-BE49-F238E27FC236}">
                <a16:creationId xmlns:a16="http://schemas.microsoft.com/office/drawing/2014/main" id="{9F6B024C-CE49-4B15-8A05-F29B35C3EC94}"/>
              </a:ext>
            </a:extLst>
          </p:cNvPr>
          <p:cNvSpPr>
            <a:spLocks noChangeArrowheads="1"/>
          </p:cNvSpPr>
          <p:nvPr/>
        </p:nvSpPr>
        <p:spPr bwMode="auto">
          <a:xfrm rot="8012653">
            <a:off x="1130301" y="3779837"/>
            <a:ext cx="1257300" cy="2676525"/>
          </a:xfrm>
          <a:prstGeom prst="curvedLeftArrow">
            <a:avLst>
              <a:gd name="adj1" fmla="val 24984"/>
              <a:gd name="adj2" fmla="val 49977"/>
              <a:gd name="adj3" fmla="val 25000"/>
            </a:avLst>
          </a:prstGeom>
          <a:solidFill>
            <a:schemeClr val="accent1"/>
          </a:solidFill>
          <a:ln w="9525" algn="ctr">
            <a:solidFill>
              <a:schemeClr val="tx1"/>
            </a:solidFill>
            <a:round/>
            <a:headEnd/>
            <a:tailEnd/>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dirty="0"/>
          </a:p>
        </p:txBody>
      </p:sp>
      <p:sp>
        <p:nvSpPr>
          <p:cNvPr id="13318" name="TextBox 5">
            <a:extLst>
              <a:ext uri="{FF2B5EF4-FFF2-40B4-BE49-F238E27FC236}">
                <a16:creationId xmlns:a16="http://schemas.microsoft.com/office/drawing/2014/main" id="{C62C8A0D-862B-4247-A316-2C41B3CE20D2}"/>
              </a:ext>
            </a:extLst>
          </p:cNvPr>
          <p:cNvSpPr txBox="1">
            <a:spLocks noChangeArrowheads="1"/>
          </p:cNvSpPr>
          <p:nvPr/>
        </p:nvSpPr>
        <p:spPr bwMode="auto">
          <a:xfrm>
            <a:off x="6477000" y="628650"/>
            <a:ext cx="24812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dirty="0"/>
              <a:t>Client sends a request to the server.</a:t>
            </a:r>
          </a:p>
        </p:txBody>
      </p:sp>
      <p:sp>
        <p:nvSpPr>
          <p:cNvPr id="13319" name="TextBox 9">
            <a:extLst>
              <a:ext uri="{FF2B5EF4-FFF2-40B4-BE49-F238E27FC236}">
                <a16:creationId xmlns:a16="http://schemas.microsoft.com/office/drawing/2014/main" id="{75165296-BF85-4933-BAE5-AF70F930376B}"/>
              </a:ext>
            </a:extLst>
          </p:cNvPr>
          <p:cNvSpPr txBox="1">
            <a:spLocks noChangeArrowheads="1"/>
          </p:cNvSpPr>
          <p:nvPr/>
        </p:nvSpPr>
        <p:spPr bwMode="auto">
          <a:xfrm>
            <a:off x="1722438" y="4343400"/>
            <a:ext cx="24796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dirty="0"/>
              <a:t>Server sends a response back  to the client.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0BBCBAA2-7EB7-4BCB-B3B8-4B92F4F4266D}"/>
              </a:ext>
            </a:extLst>
          </p:cNvPr>
          <p:cNvSpPr>
            <a:spLocks noGrp="1"/>
          </p:cNvSpPr>
          <p:nvPr>
            <p:ph type="title"/>
          </p:nvPr>
        </p:nvSpPr>
        <p:spPr/>
        <p:txBody>
          <a:bodyPr/>
          <a:lstStyle/>
          <a:p>
            <a:r>
              <a:rPr lang="en-US" altLang="en-US" sz="4000" dirty="0"/>
              <a:t>The Request/Response Process</a:t>
            </a:r>
          </a:p>
        </p:txBody>
      </p:sp>
      <p:pic>
        <p:nvPicPr>
          <p:cNvPr id="12291" name="Picture 9" descr="C:\Users\yosef\Dropbox\130 Expression Web\images\module1\request_response_process.png">
            <a:extLst>
              <a:ext uri="{FF2B5EF4-FFF2-40B4-BE49-F238E27FC236}">
                <a16:creationId xmlns:a16="http://schemas.microsoft.com/office/drawing/2014/main" id="{01540077-D665-4489-B962-20E07A68D2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5450" y="1981200"/>
            <a:ext cx="8323263" cy="400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F7167BC9-47CA-43FA-807C-013F2042FAF2}"/>
              </a:ext>
            </a:extLst>
          </p:cNvPr>
          <p:cNvSpPr>
            <a:spLocks noGrp="1"/>
          </p:cNvSpPr>
          <p:nvPr>
            <p:ph type="title"/>
          </p:nvPr>
        </p:nvSpPr>
        <p:spPr>
          <a:xfrm>
            <a:off x="304800" y="152400"/>
            <a:ext cx="6934200" cy="808038"/>
          </a:xfrm>
        </p:spPr>
        <p:txBody>
          <a:bodyPr/>
          <a:lstStyle/>
          <a:p>
            <a:r>
              <a:rPr lang="en-US" altLang="en-US" sz="4000" dirty="0"/>
              <a:t>The HTTP </a:t>
            </a:r>
            <a:r>
              <a:rPr lang="en-US" altLang="en-US" sz="4000" b="1" dirty="0"/>
              <a:t>Request</a:t>
            </a:r>
            <a:r>
              <a:rPr lang="en-US" altLang="en-US" sz="4000" dirty="0"/>
              <a:t> object</a:t>
            </a:r>
          </a:p>
        </p:txBody>
      </p:sp>
      <p:sp>
        <p:nvSpPr>
          <p:cNvPr id="14339" name="Content Placeholder 2">
            <a:extLst>
              <a:ext uri="{FF2B5EF4-FFF2-40B4-BE49-F238E27FC236}">
                <a16:creationId xmlns:a16="http://schemas.microsoft.com/office/drawing/2014/main" id="{E614F2B0-850C-4BCE-8BE7-33B0E5DB7B7F}"/>
              </a:ext>
            </a:extLst>
          </p:cNvPr>
          <p:cNvSpPr>
            <a:spLocks noGrp="1"/>
          </p:cNvSpPr>
          <p:nvPr>
            <p:ph idx="1"/>
          </p:nvPr>
        </p:nvSpPr>
        <p:spPr>
          <a:xfrm>
            <a:off x="304800" y="1143000"/>
            <a:ext cx="8610600" cy="4525963"/>
          </a:xfrm>
        </p:spPr>
        <p:txBody>
          <a:bodyPr/>
          <a:lstStyle/>
          <a:p>
            <a:r>
              <a:rPr lang="en-US" altLang="en-US" sz="2000" dirty="0"/>
              <a:t>When you type a URL, say, for the syllabus of this course, your HTTP client (browser) creates something called an ‘</a:t>
            </a:r>
            <a:r>
              <a:rPr lang="en-US" altLang="en-US" sz="2000" u="sng" dirty="0"/>
              <a:t>HTTP request object</a:t>
            </a:r>
            <a:r>
              <a:rPr lang="en-US" altLang="en-US" sz="2000" dirty="0"/>
              <a:t>’.</a:t>
            </a:r>
          </a:p>
          <a:p>
            <a:endParaRPr lang="en-US" altLang="en-US" sz="2000" dirty="0"/>
          </a:p>
          <a:p>
            <a:r>
              <a:rPr lang="en-US" altLang="en-US" sz="2000" dirty="0"/>
              <a:t>This request from the web client sitting in front of you is then routed (via a process we will not discuss here) over the internet to the appropriate HTTP server that was specified in your request. </a:t>
            </a:r>
          </a:p>
          <a:p>
            <a:pPr lvl="1"/>
            <a:r>
              <a:rPr lang="en-US" altLang="en-US" sz="1800" dirty="0"/>
              <a:t>For the class web page, this server lives somewhere in downtown Chicago</a:t>
            </a:r>
          </a:p>
          <a:p>
            <a:pPr lvl="1"/>
            <a:endParaRPr lang="en-US" altLang="en-US" sz="1800" dirty="0"/>
          </a:p>
          <a:p>
            <a:r>
              <a:rPr lang="en-US" altLang="en-US" sz="2000" dirty="0"/>
              <a:t>The HTTP request contains all kinds of information that the server may need to know:</a:t>
            </a:r>
          </a:p>
          <a:p>
            <a:pPr lvl="1"/>
            <a:r>
              <a:rPr lang="en-US" altLang="en-US" sz="1800" dirty="0"/>
              <a:t>The name of the resource being requested</a:t>
            </a:r>
          </a:p>
          <a:p>
            <a:pPr lvl="1"/>
            <a:r>
              <a:rPr lang="en-US" altLang="en-US" sz="1800" dirty="0"/>
              <a:t>The time the request was made</a:t>
            </a:r>
          </a:p>
          <a:p>
            <a:pPr lvl="1"/>
            <a:r>
              <a:rPr lang="en-US" altLang="en-US" sz="1800" dirty="0"/>
              <a:t>The “return address” (the internet address of the http client)</a:t>
            </a:r>
          </a:p>
          <a:p>
            <a:pPr lvl="1"/>
            <a:r>
              <a:rPr lang="en-US" altLang="en-US" sz="1800" dirty="0"/>
              <a:t>The type/name of the http client (e.g. Pocket Safari for iPhone)</a:t>
            </a:r>
          </a:p>
          <a:p>
            <a:pPr lvl="1"/>
            <a:r>
              <a:rPr lang="en-US" altLang="en-US" sz="1800" dirty="0"/>
              <a:t>etc.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9">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4339">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339">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339">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4339">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339">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433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a:extLst>
              <a:ext uri="{FF2B5EF4-FFF2-40B4-BE49-F238E27FC236}">
                <a16:creationId xmlns:a16="http://schemas.microsoft.com/office/drawing/2014/main" id="{10A81EA2-E612-4CAC-BA89-AAFA0F24EC6D}"/>
              </a:ext>
            </a:extLst>
          </p:cNvPr>
          <p:cNvSpPr>
            <a:spLocks noGrp="1"/>
          </p:cNvSpPr>
          <p:nvPr>
            <p:ph idx="1"/>
          </p:nvPr>
        </p:nvSpPr>
        <p:spPr>
          <a:xfrm>
            <a:off x="152400" y="838200"/>
            <a:ext cx="8839200" cy="4525963"/>
          </a:xfrm>
        </p:spPr>
        <p:txBody>
          <a:bodyPr/>
          <a:lstStyle/>
          <a:p>
            <a:pPr>
              <a:defRPr/>
            </a:pPr>
            <a:r>
              <a:rPr lang="en-US" sz="1800" dirty="0"/>
              <a:t>I would like to retrieve the file </a:t>
            </a:r>
            <a:r>
              <a:rPr lang="en-US" sz="1800" dirty="0">
                <a:latin typeface="Courier New" panose="02070309020205020404" pitchFamily="49" charset="0"/>
                <a:cs typeface="Courier New" panose="02070309020205020404" pitchFamily="49" charset="0"/>
              </a:rPr>
              <a:t>first_template</a:t>
            </a:r>
            <a:r>
              <a:rPr lang="en-US" sz="1800">
                <a:latin typeface="Courier New" panose="02070309020205020404" pitchFamily="49" charset="0"/>
                <a:cs typeface="Courier New" panose="02070309020205020404" pitchFamily="49" charset="0"/>
              </a:rPr>
              <a:t>.html </a:t>
            </a:r>
            <a:r>
              <a:rPr lang="en-US" sz="1800" dirty="0"/>
              <a:t>from the course web page. The URL to this file is:  </a:t>
            </a:r>
          </a:p>
          <a:p>
            <a:pPr marL="457200" lvl="1" indent="0">
              <a:buFontTx/>
              <a:buNone/>
              <a:defRPr/>
            </a:pPr>
            <a:r>
              <a:rPr lang="en-US" sz="1600" dirty="0">
                <a:latin typeface="Courier New" panose="02070309020205020404" pitchFamily="49" charset="0"/>
                <a:cs typeface="Courier New" panose="02070309020205020404" pitchFamily="49" charset="0"/>
              </a:rPr>
              <a:t>http://condor.depaul.edu/</a:t>
            </a:r>
            <a:r>
              <a:rPr lang="en-US" sz="1600">
                <a:latin typeface="Courier New" panose="02070309020205020404" pitchFamily="49" charset="0"/>
                <a:cs typeface="Courier New" panose="02070309020205020404" pitchFamily="49" charset="0"/>
              </a:rPr>
              <a:t>ymendels/130/</a:t>
            </a:r>
            <a:r>
              <a:rPr lang="en-US" sz="1600" dirty="0">
                <a:latin typeface="Courier New" panose="02070309020205020404" pitchFamily="49" charset="0"/>
                <a:cs typeface="Courier New" panose="02070309020205020404" pitchFamily="49" charset="0"/>
              </a:rPr>
              <a:t>first_template</a:t>
            </a:r>
            <a:r>
              <a:rPr lang="en-US" sz="1600">
                <a:latin typeface="Courier New" panose="02070309020205020404" pitchFamily="49" charset="0"/>
                <a:cs typeface="Courier New" panose="02070309020205020404" pitchFamily="49" charset="0"/>
              </a:rPr>
              <a:t>.html</a:t>
            </a:r>
            <a:endParaRPr lang="en-US" sz="1600" dirty="0">
              <a:latin typeface="Courier New" panose="02070309020205020404" pitchFamily="49" charset="0"/>
              <a:cs typeface="Courier New" panose="02070309020205020404" pitchFamily="49" charset="0"/>
            </a:endParaRPr>
          </a:p>
          <a:p>
            <a:pPr marL="457200" lvl="1" indent="0">
              <a:buFontTx/>
              <a:buNone/>
              <a:defRPr/>
            </a:pPr>
            <a:endParaRPr lang="en-US" sz="1600" dirty="0">
              <a:latin typeface="Courier New" panose="02070309020205020404" pitchFamily="49" charset="0"/>
              <a:cs typeface="Courier New" panose="02070309020205020404" pitchFamily="49" charset="0"/>
            </a:endParaRPr>
          </a:p>
          <a:p>
            <a:pPr lvl="1">
              <a:defRPr/>
            </a:pPr>
            <a:r>
              <a:rPr lang="en-US" sz="1600" dirty="0"/>
              <a:t>The name of this web server is  </a:t>
            </a:r>
            <a:r>
              <a:rPr lang="en-US" sz="1600" b="1" dirty="0">
                <a:latin typeface="Courier New" panose="02070309020205020404" pitchFamily="49" charset="0"/>
                <a:cs typeface="Courier New" panose="02070309020205020404" pitchFamily="49" charset="0"/>
              </a:rPr>
              <a:t>condor</a:t>
            </a:r>
            <a:endParaRPr lang="en-US" sz="1600" b="1" dirty="0"/>
          </a:p>
          <a:p>
            <a:pPr lvl="1">
              <a:defRPr/>
            </a:pPr>
            <a:r>
              <a:rPr lang="en-US" sz="1600" dirty="0"/>
              <a:t>The web server lives in a  domain called  </a:t>
            </a:r>
            <a:r>
              <a:rPr lang="en-US" sz="1600" b="1" dirty="0">
                <a:latin typeface="Courier New" panose="02070309020205020404" pitchFamily="49" charset="0"/>
                <a:cs typeface="Courier New" panose="02070309020205020404" pitchFamily="49" charset="0"/>
              </a:rPr>
              <a:t>depaul.edu</a:t>
            </a:r>
            <a:r>
              <a:rPr lang="en-US" sz="1600" b="1" dirty="0"/>
              <a:t> </a:t>
            </a:r>
          </a:p>
          <a:p>
            <a:pPr lvl="1">
              <a:defRPr/>
            </a:pPr>
            <a:r>
              <a:rPr lang="en-US" sz="1600" dirty="0"/>
              <a:t>The resource is stored in a folder called  </a:t>
            </a:r>
            <a:r>
              <a:rPr lang="en-US" sz="1600" b="1" dirty="0">
                <a:latin typeface="Courier New" panose="02070309020205020404" pitchFamily="49" charset="0"/>
                <a:cs typeface="Courier New" panose="02070309020205020404" pitchFamily="49" charset="0"/>
              </a:rPr>
              <a:t>ymendels</a:t>
            </a:r>
            <a:r>
              <a:rPr lang="en-US" sz="1600" dirty="0"/>
              <a:t> and is inside a subfolder </a:t>
            </a:r>
            <a:r>
              <a:rPr lang="en-US" sz="1600"/>
              <a:t>called </a:t>
            </a:r>
            <a:r>
              <a:rPr lang="en-US" sz="1600" b="1">
                <a:latin typeface="Courier New" panose="02070309020205020404" pitchFamily="49" charset="0"/>
                <a:cs typeface="Courier New" panose="02070309020205020404" pitchFamily="49" charset="0"/>
              </a:rPr>
              <a:t>130</a:t>
            </a:r>
            <a:endParaRPr lang="en-US" sz="1600" b="1" dirty="0"/>
          </a:p>
          <a:p>
            <a:pPr lvl="1">
              <a:defRPr/>
            </a:pPr>
            <a:r>
              <a:rPr lang="en-US" sz="1600" dirty="0"/>
              <a:t>The requested resource is called  </a:t>
            </a:r>
            <a:r>
              <a:rPr lang="en-US" sz="1600" b="1" dirty="0">
                <a:latin typeface="Courier New" panose="02070309020205020404" pitchFamily="49" charset="0"/>
                <a:cs typeface="Courier New" panose="02070309020205020404" pitchFamily="49" charset="0"/>
              </a:rPr>
              <a:t>first_template</a:t>
            </a:r>
            <a:r>
              <a:rPr lang="en-US" sz="1600" b="1">
                <a:latin typeface="Courier New" panose="02070309020205020404" pitchFamily="49" charset="0"/>
                <a:cs typeface="Courier New" panose="02070309020205020404" pitchFamily="49" charset="0"/>
              </a:rPr>
              <a:t>.html</a:t>
            </a:r>
            <a:endParaRPr lang="en-US" sz="1600" b="1" dirty="0">
              <a:latin typeface="Courier New" panose="02070309020205020404" pitchFamily="49" charset="0"/>
              <a:cs typeface="Courier New" panose="02070309020205020404" pitchFamily="49" charset="0"/>
            </a:endParaRPr>
          </a:p>
          <a:p>
            <a:pPr lvl="1">
              <a:defRPr/>
            </a:pPr>
            <a:endParaRPr lang="en-US" sz="1600" b="1" dirty="0">
              <a:latin typeface="Courier New" panose="02070309020205020404" pitchFamily="49" charset="0"/>
              <a:cs typeface="Courier New" panose="02070309020205020404" pitchFamily="49" charset="0"/>
            </a:endParaRPr>
          </a:p>
          <a:p>
            <a:pPr>
              <a:defRPr/>
            </a:pPr>
            <a:r>
              <a:rPr lang="en-US" sz="1800" dirty="0"/>
              <a:t>When I type the URL into my client, the client generates an HTTP request object. Part of this object is shown here:</a:t>
            </a:r>
          </a:p>
        </p:txBody>
      </p:sp>
      <p:sp>
        <p:nvSpPr>
          <p:cNvPr id="15363" name="Title 1">
            <a:extLst>
              <a:ext uri="{FF2B5EF4-FFF2-40B4-BE49-F238E27FC236}">
                <a16:creationId xmlns:a16="http://schemas.microsoft.com/office/drawing/2014/main" id="{E0DB9F1D-6F23-4123-BBDF-6A0376D8DF09}"/>
              </a:ext>
            </a:extLst>
          </p:cNvPr>
          <p:cNvSpPr>
            <a:spLocks noGrp="1"/>
          </p:cNvSpPr>
          <p:nvPr>
            <p:ph type="title"/>
          </p:nvPr>
        </p:nvSpPr>
        <p:spPr>
          <a:xfrm>
            <a:off x="1066800" y="156575"/>
            <a:ext cx="6553200" cy="529225"/>
          </a:xfrm>
        </p:spPr>
        <p:txBody>
          <a:bodyPr/>
          <a:lstStyle/>
          <a:p>
            <a:r>
              <a:rPr lang="en-US" altLang="en-US" sz="2800" dirty="0"/>
              <a:t>Example of an http request header</a:t>
            </a:r>
            <a:endParaRPr lang="en-US" altLang="en-US" sz="2800" b="1" dirty="0"/>
          </a:p>
        </p:txBody>
      </p:sp>
      <p:pic>
        <p:nvPicPr>
          <p:cNvPr id="2" name="Picture 1">
            <a:extLst>
              <a:ext uri="{FF2B5EF4-FFF2-40B4-BE49-F238E27FC236}">
                <a16:creationId xmlns:a16="http://schemas.microsoft.com/office/drawing/2014/main" id="{A630629E-21CF-48CD-8B07-5210F1C1C1C4}"/>
              </a:ext>
            </a:extLst>
          </p:cNvPr>
          <p:cNvPicPr>
            <a:picLocks noChangeAspect="1"/>
          </p:cNvPicPr>
          <p:nvPr/>
        </p:nvPicPr>
        <p:blipFill>
          <a:blip r:embed="rId2"/>
          <a:stretch>
            <a:fillRect/>
          </a:stretch>
        </p:blipFill>
        <p:spPr>
          <a:xfrm>
            <a:off x="97006" y="4770251"/>
            <a:ext cx="8949987" cy="190082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38">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338">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33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33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a:extLst>
              <a:ext uri="{FF2B5EF4-FFF2-40B4-BE49-F238E27FC236}">
                <a16:creationId xmlns:a16="http://schemas.microsoft.com/office/drawing/2014/main" id="{1BBFD4A0-7E19-4BED-835A-BDA764D0DC7F}"/>
              </a:ext>
            </a:extLst>
          </p:cNvPr>
          <p:cNvSpPr>
            <a:spLocks noGrp="1"/>
          </p:cNvSpPr>
          <p:nvPr>
            <p:ph idx="1"/>
          </p:nvPr>
        </p:nvSpPr>
        <p:spPr>
          <a:xfrm>
            <a:off x="228600" y="1219200"/>
            <a:ext cx="8229600" cy="4525963"/>
          </a:xfrm>
        </p:spPr>
        <p:txBody>
          <a:bodyPr/>
          <a:lstStyle/>
          <a:p>
            <a:r>
              <a:rPr lang="en-US" altLang="en-US" sz="2000" dirty="0"/>
              <a:t>Once the server has received and parsed the http request, it answers by generating an http response. This response includes:</a:t>
            </a:r>
          </a:p>
          <a:p>
            <a:endParaRPr lang="en-US" altLang="en-US" sz="2000" dirty="0"/>
          </a:p>
          <a:p>
            <a:pPr lvl="1"/>
            <a:r>
              <a:rPr lang="en-US" altLang="en-US" sz="1800" dirty="0"/>
              <a:t>A status line:  e.g. ‘OK’ or ‘ERROR-404’</a:t>
            </a:r>
          </a:p>
          <a:p>
            <a:pPr lvl="1"/>
            <a:endParaRPr lang="en-US" altLang="en-US" sz="1800" dirty="0"/>
          </a:p>
          <a:p>
            <a:pPr lvl="1"/>
            <a:r>
              <a:rPr lang="en-US" altLang="en-US" sz="1800" dirty="0"/>
              <a:t>A header with information such as the type of document being returned (JPG, MPG, HTML, etc.)</a:t>
            </a:r>
          </a:p>
          <a:p>
            <a:pPr lvl="1"/>
            <a:endParaRPr lang="en-US" altLang="en-US" sz="1800" dirty="0"/>
          </a:p>
          <a:p>
            <a:pPr lvl="1"/>
            <a:r>
              <a:rPr lang="en-US" altLang="en-US" sz="1800" dirty="0"/>
              <a:t>The response object is packaged with the resource that was requested. </a:t>
            </a:r>
          </a:p>
          <a:p>
            <a:pPr lvl="2"/>
            <a:r>
              <a:rPr lang="en-US" altLang="en-US" sz="1800"/>
              <a:t>This resource </a:t>
            </a:r>
            <a:r>
              <a:rPr lang="en-US" altLang="en-US" sz="1800" dirty="0"/>
              <a:t>is commonly, but by no means always an ‘html’ document</a:t>
            </a:r>
          </a:p>
          <a:p>
            <a:pPr lvl="2"/>
            <a:r>
              <a:rPr lang="en-US" altLang="en-US" sz="1800" dirty="0"/>
              <a:t>It can be other things such as an image, a request for a video on You Tube, etc.</a:t>
            </a:r>
          </a:p>
          <a:p>
            <a:pPr lvl="1"/>
            <a:endParaRPr lang="en-US" altLang="en-US" sz="1800" dirty="0"/>
          </a:p>
        </p:txBody>
      </p:sp>
      <p:sp>
        <p:nvSpPr>
          <p:cNvPr id="16387" name="Title 1">
            <a:extLst>
              <a:ext uri="{FF2B5EF4-FFF2-40B4-BE49-F238E27FC236}">
                <a16:creationId xmlns:a16="http://schemas.microsoft.com/office/drawing/2014/main" id="{C74A4AB5-F54B-4398-A6D5-A119F7628653}"/>
              </a:ext>
            </a:extLst>
          </p:cNvPr>
          <p:cNvSpPr>
            <a:spLocks noGrp="1"/>
          </p:cNvSpPr>
          <p:nvPr>
            <p:ph type="title"/>
          </p:nvPr>
        </p:nvSpPr>
        <p:spPr>
          <a:xfrm>
            <a:off x="876300" y="228600"/>
            <a:ext cx="6934200" cy="808038"/>
          </a:xfrm>
        </p:spPr>
        <p:txBody>
          <a:bodyPr/>
          <a:lstStyle/>
          <a:p>
            <a:r>
              <a:rPr lang="en-US" altLang="en-US" sz="4000" dirty="0"/>
              <a:t>The HTTP </a:t>
            </a:r>
            <a:r>
              <a:rPr lang="en-US" altLang="en-US" sz="4000" b="1" dirty="0"/>
              <a:t>Response</a:t>
            </a:r>
            <a:r>
              <a:rPr lang="en-US" altLang="en-US" sz="4000" dirty="0"/>
              <a:t> object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8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8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8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38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386">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638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a:extLst>
              <a:ext uri="{FF2B5EF4-FFF2-40B4-BE49-F238E27FC236}">
                <a16:creationId xmlns:a16="http://schemas.microsoft.com/office/drawing/2014/main" id="{EE93D96C-27B2-4CAC-992E-A9D0FD96909F}"/>
              </a:ext>
            </a:extLst>
          </p:cNvPr>
          <p:cNvSpPr>
            <a:spLocks noGrp="1"/>
          </p:cNvSpPr>
          <p:nvPr>
            <p:ph idx="1"/>
          </p:nvPr>
        </p:nvSpPr>
        <p:spPr>
          <a:xfrm>
            <a:off x="304800" y="1143000"/>
            <a:ext cx="8229600" cy="4525963"/>
          </a:xfrm>
        </p:spPr>
        <p:txBody>
          <a:bodyPr/>
          <a:lstStyle/>
          <a:p>
            <a:pPr>
              <a:buFontTx/>
              <a:buNone/>
            </a:pPr>
            <a:r>
              <a:rPr lang="en-US" altLang="en-US" sz="2400" dirty="0"/>
              <a:t>This is what is sent from the server back to the client: </a:t>
            </a:r>
          </a:p>
        </p:txBody>
      </p:sp>
      <p:sp>
        <p:nvSpPr>
          <p:cNvPr id="17411" name="Title 1">
            <a:extLst>
              <a:ext uri="{FF2B5EF4-FFF2-40B4-BE49-F238E27FC236}">
                <a16:creationId xmlns:a16="http://schemas.microsoft.com/office/drawing/2014/main" id="{708509EC-88F8-4BAB-ABF8-76FDB1EDE136}"/>
              </a:ext>
            </a:extLst>
          </p:cNvPr>
          <p:cNvSpPr>
            <a:spLocks noGrp="1"/>
          </p:cNvSpPr>
          <p:nvPr>
            <p:ph type="title"/>
          </p:nvPr>
        </p:nvSpPr>
        <p:spPr>
          <a:xfrm>
            <a:off x="457200" y="228600"/>
            <a:ext cx="8229600" cy="609600"/>
          </a:xfrm>
        </p:spPr>
        <p:txBody>
          <a:bodyPr/>
          <a:lstStyle/>
          <a:p>
            <a:r>
              <a:rPr lang="en-US" altLang="en-US" sz="2400" b="1" dirty="0"/>
              <a:t>The HTTP Response Object and Resource</a:t>
            </a:r>
          </a:p>
        </p:txBody>
      </p:sp>
      <p:pic>
        <p:nvPicPr>
          <p:cNvPr id="2" name="Picture 1">
            <a:extLst>
              <a:ext uri="{FF2B5EF4-FFF2-40B4-BE49-F238E27FC236}">
                <a16:creationId xmlns:a16="http://schemas.microsoft.com/office/drawing/2014/main" id="{E4C0A72C-FB3E-4C06-ACC1-55CA53D6BFDE}"/>
              </a:ext>
            </a:extLst>
          </p:cNvPr>
          <p:cNvPicPr>
            <a:picLocks noChangeAspect="1"/>
          </p:cNvPicPr>
          <p:nvPr/>
        </p:nvPicPr>
        <p:blipFill>
          <a:blip r:embed="rId2"/>
          <a:stretch>
            <a:fillRect/>
          </a:stretch>
        </p:blipFill>
        <p:spPr>
          <a:xfrm>
            <a:off x="140073" y="1905000"/>
            <a:ext cx="8863853" cy="4863395"/>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id="{0BFADC73-C75B-44C9-9EC1-2EA894289982}"/>
              </a:ext>
            </a:extLst>
          </p:cNvPr>
          <p:cNvSpPr>
            <a:spLocks noGrp="1"/>
          </p:cNvSpPr>
          <p:nvPr>
            <p:ph idx="1"/>
          </p:nvPr>
        </p:nvSpPr>
        <p:spPr>
          <a:xfrm>
            <a:off x="304800" y="685800"/>
            <a:ext cx="8686800" cy="3657600"/>
          </a:xfrm>
        </p:spPr>
        <p:txBody>
          <a:bodyPr/>
          <a:lstStyle/>
          <a:p>
            <a:r>
              <a:rPr lang="en-US" altLang="en-US" sz="2000" dirty="0"/>
              <a:t>If the web server is unable to find the requested resource, it will generate a message with the error code 404 indicating that there was an error and that the request could not be fulfilled. </a:t>
            </a:r>
          </a:p>
          <a:p>
            <a:endParaRPr lang="en-US" altLang="en-US" sz="2000" dirty="0"/>
          </a:p>
          <a:p>
            <a:r>
              <a:rPr lang="en-US" altLang="en-US" sz="2000" dirty="0"/>
              <a:t>The error may say something like “HTTP 404” or “Error 404” or something similar. </a:t>
            </a:r>
          </a:p>
          <a:p>
            <a:pPr lvl="1"/>
            <a:r>
              <a:rPr lang="en-US" altLang="en-US" sz="1600" dirty="0"/>
              <a:t>The exact message printed when a 404 error is generated can be set by configuring the web server software. </a:t>
            </a:r>
          </a:p>
          <a:p>
            <a:endParaRPr lang="en-US" altLang="en-US" sz="2000" dirty="0"/>
          </a:p>
          <a:p>
            <a:r>
              <a:rPr lang="en-US" altLang="en-US" sz="2000" dirty="0"/>
              <a:t>A common way to encounter a 404 error is when there is a typo in the URL:</a:t>
            </a:r>
          </a:p>
          <a:p>
            <a:pPr marL="0" indent="0">
              <a:buNone/>
            </a:pPr>
            <a:r>
              <a:rPr lang="en-US" sz="1600" dirty="0">
                <a:latin typeface="Courier New" panose="02070309020205020404" pitchFamily="49" charset="0"/>
                <a:cs typeface="Courier New" panose="02070309020205020404" pitchFamily="49" charset="0"/>
              </a:rPr>
              <a:t> https://condor.depaul.edu/ymendels/1300/web_server_clients.pptx </a:t>
            </a:r>
          </a:p>
          <a:p>
            <a:pPr marL="0" indent="0">
              <a:buNone/>
            </a:pPr>
            <a:r>
              <a:rPr lang="en-US" altLang="en-US" sz="1800" dirty="0"/>
              <a:t>    Note the extra ‘0’ in '1300'</a:t>
            </a:r>
          </a:p>
        </p:txBody>
      </p:sp>
      <p:sp>
        <p:nvSpPr>
          <p:cNvPr id="18435" name="Title 1">
            <a:extLst>
              <a:ext uri="{FF2B5EF4-FFF2-40B4-BE49-F238E27FC236}">
                <a16:creationId xmlns:a16="http://schemas.microsoft.com/office/drawing/2014/main" id="{E150C120-71B8-4D4F-AB0F-F4E729406566}"/>
              </a:ext>
            </a:extLst>
          </p:cNvPr>
          <p:cNvSpPr>
            <a:spLocks noGrp="1"/>
          </p:cNvSpPr>
          <p:nvPr>
            <p:ph type="title"/>
          </p:nvPr>
        </p:nvSpPr>
        <p:spPr>
          <a:xfrm>
            <a:off x="457200" y="0"/>
            <a:ext cx="8229600" cy="685800"/>
          </a:xfrm>
        </p:spPr>
        <p:txBody>
          <a:bodyPr/>
          <a:lstStyle/>
          <a:p>
            <a:r>
              <a:rPr lang="en-US" altLang="en-US" sz="3200" b="1" dirty="0"/>
              <a:t>404 Error</a:t>
            </a:r>
          </a:p>
        </p:txBody>
      </p:sp>
      <p:pic>
        <p:nvPicPr>
          <p:cNvPr id="2050" name="Picture 2" descr="Image result for 404 error">
            <a:extLst>
              <a:ext uri="{FF2B5EF4-FFF2-40B4-BE49-F238E27FC236}">
                <a16:creationId xmlns:a16="http://schemas.microsoft.com/office/drawing/2014/main" id="{853AA0F1-7B6D-44AE-851C-3D3D38DB0B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5181600"/>
            <a:ext cx="2543176" cy="146887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Image result for 404 error">
            <a:extLst>
              <a:ext uri="{FF2B5EF4-FFF2-40B4-BE49-F238E27FC236}">
                <a16:creationId xmlns:a16="http://schemas.microsoft.com/office/drawing/2014/main" id="{D1033774-0C38-46EF-9B82-A9B5680C92C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5181600"/>
            <a:ext cx="2133601" cy="146887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2" name="Picture 1">
            <a:extLst>
              <a:ext uri="{FF2B5EF4-FFF2-40B4-BE49-F238E27FC236}">
                <a16:creationId xmlns:a16="http://schemas.microsoft.com/office/drawing/2014/main" id="{BB13C149-343A-43C8-B988-16DA2BE02EC8}"/>
              </a:ext>
            </a:extLst>
          </p:cNvPr>
          <p:cNvPicPr>
            <a:picLocks noChangeAspect="1"/>
          </p:cNvPicPr>
          <p:nvPr/>
        </p:nvPicPr>
        <p:blipFill>
          <a:blip r:embed="rId4"/>
          <a:stretch>
            <a:fillRect/>
          </a:stretch>
        </p:blipFill>
        <p:spPr>
          <a:xfrm>
            <a:off x="5646918" y="5334000"/>
            <a:ext cx="3344682" cy="103829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434">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05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05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434">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8434">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8434">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78939CB9-D97E-4CA4-90D0-1BAF02B9AC0B}"/>
              </a:ext>
            </a:extLst>
          </p:cNvPr>
          <p:cNvSpPr>
            <a:spLocks noGrp="1"/>
          </p:cNvSpPr>
          <p:nvPr>
            <p:ph type="title"/>
          </p:nvPr>
        </p:nvSpPr>
        <p:spPr/>
        <p:txBody>
          <a:bodyPr/>
          <a:lstStyle/>
          <a:p>
            <a:r>
              <a:rPr lang="en-US" altLang="en-US" dirty="0"/>
              <a:t>Anatomy of a URL</a:t>
            </a:r>
          </a:p>
        </p:txBody>
      </p:sp>
      <p:sp>
        <p:nvSpPr>
          <p:cNvPr id="19459" name="Content Placeholder 2">
            <a:extLst>
              <a:ext uri="{FF2B5EF4-FFF2-40B4-BE49-F238E27FC236}">
                <a16:creationId xmlns:a16="http://schemas.microsoft.com/office/drawing/2014/main" id="{E72FDE42-235A-470C-8CF8-4BA0E46DB454}"/>
              </a:ext>
            </a:extLst>
          </p:cNvPr>
          <p:cNvSpPr>
            <a:spLocks noGrp="1"/>
          </p:cNvSpPr>
          <p:nvPr>
            <p:ph idx="1"/>
          </p:nvPr>
        </p:nvSpPr>
        <p:spPr>
          <a:xfrm>
            <a:off x="304800" y="1524000"/>
            <a:ext cx="8382000" cy="4525963"/>
          </a:xfrm>
        </p:spPr>
        <p:txBody>
          <a:bodyPr/>
          <a:lstStyle/>
          <a:p>
            <a:pPr marL="0" indent="0" algn="ctr">
              <a:buFontTx/>
              <a:buNone/>
            </a:pPr>
            <a:r>
              <a:rPr lang="en-US" altLang="en-US" sz="1800" b="1" dirty="0">
                <a:latin typeface="Courier New" panose="02070309020205020404" pitchFamily="49" charset="0"/>
                <a:cs typeface="Courier New" panose="02070309020205020404" pitchFamily="49" charset="0"/>
              </a:rPr>
              <a:t>http://condor.depaul.edu/</a:t>
            </a:r>
            <a:r>
              <a:rPr lang="en-US" altLang="en-US" sz="1800" b="1">
                <a:latin typeface="Courier New" panose="02070309020205020404" pitchFamily="49" charset="0"/>
                <a:cs typeface="Courier New" panose="02070309020205020404" pitchFamily="49" charset="0"/>
              </a:rPr>
              <a:t>ymendels/202/</a:t>
            </a:r>
            <a:r>
              <a:rPr lang="en-US" altLang="en-US" sz="1800" b="1" dirty="0">
                <a:latin typeface="Courier New" panose="02070309020205020404" pitchFamily="49" charset="0"/>
                <a:cs typeface="Courier New" panose="02070309020205020404" pitchFamily="49" charset="0"/>
              </a:rPr>
              <a:t>intro_to_html1.pptx</a:t>
            </a:r>
          </a:p>
          <a:p>
            <a:pPr marL="0" indent="0">
              <a:buFontTx/>
              <a:buNone/>
            </a:pPr>
            <a:endParaRPr lang="en-US" altLang="en-US" sz="2400" dirty="0"/>
          </a:p>
          <a:p>
            <a:pPr marL="0" indent="0">
              <a:buFontTx/>
              <a:buAutoNum type="arabicPeriod"/>
            </a:pPr>
            <a:r>
              <a:rPr lang="en-US" altLang="en-US" sz="2400" dirty="0"/>
              <a:t>The request finds its way to the </a:t>
            </a:r>
            <a:r>
              <a:rPr lang="en-US" altLang="en-US" sz="2400" dirty="0">
                <a:latin typeface="Courier New" panose="02070309020205020404" pitchFamily="49" charset="0"/>
                <a:cs typeface="Courier New" panose="02070309020205020404" pitchFamily="49" charset="0"/>
              </a:rPr>
              <a:t>depaul.edu</a:t>
            </a:r>
            <a:r>
              <a:rPr lang="en-US" altLang="en-US" sz="2400" dirty="0"/>
              <a:t> domain</a:t>
            </a:r>
          </a:p>
          <a:p>
            <a:pPr marL="0" indent="0">
              <a:buFontTx/>
              <a:buAutoNum type="arabicPeriod"/>
            </a:pPr>
            <a:r>
              <a:rPr lang="en-US" altLang="en-US" sz="2400" dirty="0"/>
              <a:t>Within the domain, the request is navigated to a specific server named </a:t>
            </a:r>
            <a:r>
              <a:rPr lang="en-US" altLang="en-US" sz="2400" dirty="0">
                <a:latin typeface="Courier New" panose="02070309020205020404" pitchFamily="49" charset="0"/>
                <a:cs typeface="Courier New" panose="02070309020205020404" pitchFamily="49" charset="0"/>
              </a:rPr>
              <a:t>condor</a:t>
            </a:r>
          </a:p>
          <a:p>
            <a:pPr marL="0" indent="0">
              <a:buFontTx/>
              <a:buAutoNum type="arabicPeriod"/>
            </a:pPr>
            <a:r>
              <a:rPr lang="en-US" altLang="en-US" sz="2400" dirty="0"/>
              <a:t>On the condor server, look for a folder called </a:t>
            </a:r>
            <a:r>
              <a:rPr lang="en-US" altLang="en-US" sz="2400" dirty="0">
                <a:latin typeface="Courier New" panose="02070309020205020404" pitchFamily="49" charset="0"/>
                <a:cs typeface="Courier New" panose="02070309020205020404" pitchFamily="49" charset="0"/>
              </a:rPr>
              <a:t>ymendels</a:t>
            </a:r>
          </a:p>
          <a:p>
            <a:pPr marL="0" indent="0">
              <a:buFontTx/>
              <a:buAutoNum type="arabicPeriod"/>
            </a:pPr>
            <a:r>
              <a:rPr lang="en-US" altLang="en-US" sz="2400" dirty="0"/>
              <a:t>Within the folder ymendels, look for a subfolder </a:t>
            </a:r>
            <a:r>
              <a:rPr lang="en-US" altLang="en-US" sz="2400"/>
              <a:t>called </a:t>
            </a:r>
            <a:r>
              <a:rPr lang="en-US" altLang="en-US" sz="2400">
                <a:latin typeface="Courier New" panose="02070309020205020404" pitchFamily="49" charset="0"/>
                <a:cs typeface="Courier New" panose="02070309020205020404" pitchFamily="49" charset="0"/>
              </a:rPr>
              <a:t>202</a:t>
            </a:r>
            <a:endParaRPr lang="en-US" altLang="en-US" sz="2400" dirty="0">
              <a:latin typeface="Courier New" panose="02070309020205020404" pitchFamily="49" charset="0"/>
              <a:cs typeface="Courier New" panose="02070309020205020404" pitchFamily="49" charset="0"/>
            </a:endParaRPr>
          </a:p>
          <a:p>
            <a:pPr marL="0" indent="0">
              <a:buFontTx/>
              <a:buAutoNum type="arabicPeriod"/>
            </a:pPr>
            <a:r>
              <a:rPr lang="en-US" altLang="en-US" sz="2400" dirty="0"/>
              <a:t>Within that folder, look for a file called </a:t>
            </a:r>
            <a:r>
              <a:rPr lang="en-US" altLang="en-US" sz="2400" dirty="0">
                <a:latin typeface="Courier New" panose="02070309020205020404" pitchFamily="49" charset="0"/>
                <a:cs typeface="Courier New" panose="02070309020205020404" pitchFamily="49" charset="0"/>
              </a:rPr>
              <a:t>intro_to_html1.pptx</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9">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459">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945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05BF687E-AE34-42E5-8B64-DFBCAD4D0FF8}"/>
              </a:ext>
            </a:extLst>
          </p:cNvPr>
          <p:cNvSpPr>
            <a:spLocks noGrp="1"/>
          </p:cNvSpPr>
          <p:nvPr>
            <p:ph type="title"/>
          </p:nvPr>
        </p:nvSpPr>
        <p:spPr>
          <a:xfrm>
            <a:off x="152400" y="109538"/>
            <a:ext cx="6400800" cy="1143000"/>
          </a:xfrm>
        </p:spPr>
        <p:txBody>
          <a:bodyPr/>
          <a:lstStyle/>
          <a:p>
            <a:r>
              <a:rPr lang="en-US" altLang="en-US" sz="3600" dirty="0"/>
              <a:t>Learning Objectives</a:t>
            </a:r>
          </a:p>
        </p:txBody>
      </p:sp>
      <p:sp>
        <p:nvSpPr>
          <p:cNvPr id="3075" name="Content Placeholder 2">
            <a:extLst>
              <a:ext uri="{FF2B5EF4-FFF2-40B4-BE49-F238E27FC236}">
                <a16:creationId xmlns:a16="http://schemas.microsoft.com/office/drawing/2014/main" id="{CE02760E-99FD-4DD3-91CA-D264D5CB6709}"/>
              </a:ext>
            </a:extLst>
          </p:cNvPr>
          <p:cNvSpPr>
            <a:spLocks noGrp="1"/>
          </p:cNvSpPr>
          <p:nvPr>
            <p:ph idx="1"/>
          </p:nvPr>
        </p:nvSpPr>
        <p:spPr>
          <a:xfrm>
            <a:off x="228600" y="1447800"/>
            <a:ext cx="8229600" cy="4525963"/>
          </a:xfrm>
        </p:spPr>
        <p:txBody>
          <a:bodyPr/>
          <a:lstStyle/>
          <a:p>
            <a:r>
              <a:rPr lang="en-US" altLang="en-US" sz="2000" dirty="0"/>
              <a:t>Understand and be able to explain:</a:t>
            </a:r>
          </a:p>
          <a:p>
            <a:pPr lvl="1"/>
            <a:r>
              <a:rPr lang="en-US" altLang="en-US" sz="1800" dirty="0"/>
              <a:t>The purpose of an HTTP (i.e. web) server and client.</a:t>
            </a:r>
          </a:p>
          <a:p>
            <a:pPr lvl="1"/>
            <a:r>
              <a:rPr lang="en-US" altLang="en-US" sz="1800" dirty="0"/>
              <a:t>What is meant by a protocol in terms of the world wide web.</a:t>
            </a:r>
          </a:p>
          <a:p>
            <a:pPr lvl="1"/>
            <a:r>
              <a:rPr lang="en-US" altLang="en-US" sz="1800" dirty="0"/>
              <a:t>Explain where HTTP requests and HTTP responses are generated, and list at least 2 important pieces of information that they contain. </a:t>
            </a:r>
          </a:p>
          <a:p>
            <a:pPr lvl="1"/>
            <a:r>
              <a:rPr lang="en-US" altLang="en-US" sz="1800" dirty="0"/>
              <a:t>The basics of the process that occurs when a web client requests a resource from a web server.</a:t>
            </a:r>
          </a:p>
          <a:p>
            <a:pPr lvl="1"/>
            <a:r>
              <a:rPr lang="en-US" altLang="en-US" sz="1800" dirty="0"/>
              <a:t>The breakdown of a URL (web address).</a:t>
            </a:r>
          </a:p>
        </p:txBody>
      </p:sp>
      <p:pic>
        <p:nvPicPr>
          <p:cNvPr id="3076" name="Picture 4" descr="C:\Users\yosef\Dropbox\130 Expression Web\images\question_mark_learning.jpg">
            <a:extLst>
              <a:ext uri="{FF2B5EF4-FFF2-40B4-BE49-F238E27FC236}">
                <a16:creationId xmlns:a16="http://schemas.microsoft.com/office/drawing/2014/main" id="{9B2152FD-E5E6-44D7-AD1A-B1806FDE259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997517">
            <a:off x="7264400" y="95250"/>
            <a:ext cx="19050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5" descr="C:\Users\yosef\Dropbox\130 Expression Web\images\client_cloud_server.png">
            <a:extLst>
              <a:ext uri="{FF2B5EF4-FFF2-40B4-BE49-F238E27FC236}">
                <a16:creationId xmlns:a16="http://schemas.microsoft.com/office/drawing/2014/main" id="{A3A70465-0E38-4F79-BF88-10D7C040F41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5486400"/>
            <a:ext cx="2286000" cy="1238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8" name="Rectangle 2">
            <a:extLst>
              <a:ext uri="{FF2B5EF4-FFF2-40B4-BE49-F238E27FC236}">
                <a16:creationId xmlns:a16="http://schemas.microsoft.com/office/drawing/2014/main" id="{24F55D4C-2889-43D8-89A7-9AC80AA69708}"/>
              </a:ext>
            </a:extLst>
          </p:cNvPr>
          <p:cNvSpPr>
            <a:spLocks noGrp="1" noChangeArrowheads="1"/>
          </p:cNvSpPr>
          <p:nvPr>
            <p:ph type="title"/>
          </p:nvPr>
        </p:nvSpPr>
        <p:spPr>
          <a:xfrm>
            <a:off x="304800" y="0"/>
            <a:ext cx="8382000" cy="838200"/>
          </a:xfrm>
        </p:spPr>
        <p:txBody>
          <a:bodyPr/>
          <a:lstStyle/>
          <a:p>
            <a:r>
              <a:rPr lang="en-US" altLang="en-US" sz="3600" dirty="0"/>
              <a:t>Requesting a page - Overview</a:t>
            </a:r>
          </a:p>
        </p:txBody>
      </p:sp>
      <p:sp>
        <p:nvSpPr>
          <p:cNvPr id="4099" name="Rectangle 3">
            <a:extLst>
              <a:ext uri="{FF2B5EF4-FFF2-40B4-BE49-F238E27FC236}">
                <a16:creationId xmlns:a16="http://schemas.microsoft.com/office/drawing/2014/main" id="{9472909D-7207-4CA2-A12E-BD574CECD973}"/>
              </a:ext>
            </a:extLst>
          </p:cNvPr>
          <p:cNvSpPr>
            <a:spLocks noGrp="1" noChangeArrowheads="1"/>
          </p:cNvSpPr>
          <p:nvPr>
            <p:ph idx="1"/>
          </p:nvPr>
        </p:nvSpPr>
        <p:spPr>
          <a:xfrm>
            <a:off x="228600" y="914400"/>
            <a:ext cx="8153400" cy="3581400"/>
          </a:xfrm>
        </p:spPr>
        <p:txBody>
          <a:bodyPr/>
          <a:lstStyle/>
          <a:p>
            <a:pPr marL="571500" indent="-571500">
              <a:buFont typeface="Wingdings" panose="05000000000000000000" pitchFamily="2" charset="2"/>
              <a:buAutoNum type="arabicPeriod"/>
            </a:pPr>
            <a:r>
              <a:rPr lang="en-US" altLang="en-US" sz="2000" dirty="0"/>
              <a:t>A </a:t>
            </a:r>
            <a:r>
              <a:rPr lang="en-US" altLang="en-US" sz="2000" i="1" dirty="0"/>
              <a:t>web client</a:t>
            </a:r>
            <a:r>
              <a:rPr lang="en-US" altLang="en-US" sz="2000" dirty="0"/>
              <a:t> (usually in the form of a web browser</a:t>
            </a:r>
            <a:r>
              <a:rPr lang="en-US" altLang="en-US" sz="2000"/>
              <a:t>) requests some kind of resource (e.g. a web document) from a </a:t>
            </a:r>
            <a:r>
              <a:rPr lang="en-US" altLang="en-US" sz="2000" dirty="0"/>
              <a:t>specific </a:t>
            </a:r>
            <a:r>
              <a:rPr lang="en-US" altLang="en-US" sz="2000" i="1" dirty="0"/>
              <a:t>web server</a:t>
            </a:r>
            <a:r>
              <a:rPr lang="en-US" altLang="en-US" sz="2000" dirty="0"/>
              <a:t>.</a:t>
            </a:r>
          </a:p>
          <a:p>
            <a:pPr marL="571500" indent="-571500">
              <a:buFont typeface="Wingdings" panose="05000000000000000000" pitchFamily="2" charset="2"/>
              <a:buAutoNum type="arabicPeriod"/>
            </a:pPr>
            <a:r>
              <a:rPr lang="en-US" altLang="en-US" sz="2000" dirty="0"/>
              <a:t>The </a:t>
            </a:r>
            <a:r>
              <a:rPr lang="en-US" altLang="en-US" sz="2000" i="1" dirty="0"/>
              <a:t>web server, a</a:t>
            </a:r>
            <a:r>
              <a:rPr lang="en-US" altLang="en-US" sz="2000" dirty="0"/>
              <a:t> computer connected to the internet running web server software, receives the request and sends back the </a:t>
            </a:r>
            <a:r>
              <a:rPr lang="en-US" altLang="en-US" sz="2000"/>
              <a:t>requested resource which is usually </a:t>
            </a:r>
            <a:r>
              <a:rPr lang="en-US" altLang="en-US" sz="2000" dirty="0"/>
              <a:t>– though </a:t>
            </a:r>
            <a:r>
              <a:rPr lang="en-US" altLang="en-US" sz="2000"/>
              <a:t>not always --  an HTML document (i.e. a web page).</a:t>
            </a:r>
            <a:endParaRPr lang="en-US" altLang="en-US" sz="2000" dirty="0"/>
          </a:p>
          <a:p>
            <a:pPr marL="571500" indent="-571500">
              <a:buFont typeface="Wingdings" panose="05000000000000000000" pitchFamily="2" charset="2"/>
              <a:buAutoNum type="arabicPeriod"/>
            </a:pPr>
            <a:r>
              <a:rPr lang="en-US" altLang="en-US" sz="2000" dirty="0"/>
              <a:t>The web client examines the returned object.</a:t>
            </a:r>
          </a:p>
          <a:p>
            <a:pPr marL="971550" lvl="1" indent="-571500">
              <a:buFont typeface="Wingdings" panose="05000000000000000000" pitchFamily="2" charset="2"/>
              <a:buChar char="Ø"/>
            </a:pPr>
            <a:r>
              <a:rPr lang="en-US" altLang="en-US" sz="1600" dirty="0"/>
              <a:t>If the resource is an </a:t>
            </a:r>
            <a:r>
              <a:rPr lang="en-US" altLang="en-US" sz="1600"/>
              <a:t>HTML document, </a:t>
            </a:r>
            <a:r>
              <a:rPr lang="en-US" altLang="en-US" sz="1600" dirty="0"/>
              <a:t>the client parses the file and renders (displays) it on the screen.</a:t>
            </a:r>
          </a:p>
          <a:p>
            <a:pPr marL="971550" lvl="1" indent="-571500">
              <a:buFont typeface="Wingdings" panose="05000000000000000000" pitchFamily="2" charset="2"/>
              <a:buChar char="Ø"/>
            </a:pPr>
            <a:r>
              <a:rPr lang="en-US" altLang="en-US" sz="1600" dirty="0"/>
              <a:t>If the resource is a file that the browser “understands” (jpeg images, gif images, mp4 videos, etc.), the client will play/display the resource.</a:t>
            </a:r>
          </a:p>
          <a:p>
            <a:pPr marL="971550" lvl="1" indent="-571500">
              <a:buFont typeface="Wingdings" panose="05000000000000000000" pitchFamily="2" charset="2"/>
              <a:buChar char="Ø"/>
            </a:pPr>
            <a:r>
              <a:rPr lang="en-US" altLang="en-US" sz="1600" dirty="0"/>
              <a:t>If the resource is a type of file that the client is unable to recognize (e.g. an Excel spreadsheet), the client will offer the option of saving it to your computer, or to open it in its native application (e.g. Microsoft Excel).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09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09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0898E3BE-52E9-418A-8125-468292AB105E}"/>
              </a:ext>
            </a:extLst>
          </p:cNvPr>
          <p:cNvSpPr>
            <a:spLocks noGrp="1" noChangeArrowheads="1"/>
          </p:cNvSpPr>
          <p:nvPr>
            <p:ph type="title"/>
          </p:nvPr>
        </p:nvSpPr>
        <p:spPr>
          <a:xfrm>
            <a:off x="228600" y="0"/>
            <a:ext cx="8382000" cy="838200"/>
          </a:xfrm>
        </p:spPr>
        <p:txBody>
          <a:bodyPr/>
          <a:lstStyle/>
          <a:p>
            <a:r>
              <a:rPr lang="en-US" altLang="en-US" sz="3600" dirty="0"/>
              <a:t>Requesting a Resource: Overview</a:t>
            </a:r>
          </a:p>
        </p:txBody>
      </p:sp>
      <p:pic>
        <p:nvPicPr>
          <p:cNvPr id="5123" name="Picture 5" descr="C:\Users\yosef\Dropbox\130 Expression Web\images\client_cloud_server.png">
            <a:extLst>
              <a:ext uri="{FF2B5EF4-FFF2-40B4-BE49-F238E27FC236}">
                <a16:creationId xmlns:a16="http://schemas.microsoft.com/office/drawing/2014/main" id="{390352CA-47F1-4537-8F7F-48A0B4EF877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7825" y="1295400"/>
            <a:ext cx="8388350" cy="454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7F97D76A-27A7-434C-81E0-015FA38FC9C3}"/>
              </a:ext>
            </a:extLst>
          </p:cNvPr>
          <p:cNvSpPr>
            <a:spLocks noGrp="1"/>
          </p:cNvSpPr>
          <p:nvPr>
            <p:ph type="title"/>
          </p:nvPr>
        </p:nvSpPr>
        <p:spPr>
          <a:xfrm>
            <a:off x="152400" y="228600"/>
            <a:ext cx="7086600" cy="792163"/>
          </a:xfrm>
        </p:spPr>
        <p:txBody>
          <a:bodyPr/>
          <a:lstStyle/>
          <a:p>
            <a:r>
              <a:rPr lang="en-US" altLang="en-US" dirty="0"/>
              <a:t>The Protocol: HTTP</a:t>
            </a:r>
          </a:p>
        </p:txBody>
      </p:sp>
      <p:sp>
        <p:nvSpPr>
          <p:cNvPr id="6147" name="Content Placeholder 2">
            <a:extLst>
              <a:ext uri="{FF2B5EF4-FFF2-40B4-BE49-F238E27FC236}">
                <a16:creationId xmlns:a16="http://schemas.microsoft.com/office/drawing/2014/main" id="{7D90DEF7-4589-451B-B739-CF6A008081DA}"/>
              </a:ext>
            </a:extLst>
          </p:cNvPr>
          <p:cNvSpPr>
            <a:spLocks noGrp="1"/>
          </p:cNvSpPr>
          <p:nvPr>
            <p:ph idx="1"/>
          </p:nvPr>
        </p:nvSpPr>
        <p:spPr>
          <a:xfrm>
            <a:off x="360363" y="1371600"/>
            <a:ext cx="8229600" cy="4525963"/>
          </a:xfrm>
        </p:spPr>
        <p:txBody>
          <a:bodyPr/>
          <a:lstStyle/>
          <a:p>
            <a:r>
              <a:rPr lang="en-US" altLang="en-US" sz="2400" dirty="0"/>
              <a:t>Stands for “hypertext transfer protocol”</a:t>
            </a:r>
          </a:p>
          <a:p>
            <a:pPr lvl="1">
              <a:buFontTx/>
              <a:buNone/>
            </a:pPr>
            <a:r>
              <a:rPr lang="en-US" altLang="en-US" sz="2000" dirty="0"/>
              <a:t>	(You don’t need to memorize this!)</a:t>
            </a:r>
          </a:p>
          <a:p>
            <a:r>
              <a:rPr lang="en-US" altLang="en-US" sz="2400" dirty="0"/>
              <a:t>A protocol is a series of rules and standards that are agreed to by a committee or organization.</a:t>
            </a:r>
          </a:p>
          <a:p>
            <a:r>
              <a:rPr lang="en-US" altLang="en-US" sz="2400" dirty="0"/>
              <a:t>For the web, HTTP is the protocol used that enables effective communication between web clients and web servers.</a:t>
            </a:r>
          </a:p>
          <a:p>
            <a:endParaRPr lang="en-US" altLang="en-US" sz="2400" dirty="0"/>
          </a:p>
        </p:txBody>
      </p:sp>
      <p:pic>
        <p:nvPicPr>
          <p:cNvPr id="6148" name="Picture 4" descr="C:\Users\yosef\Dropbox\130 Expression Web\images\module1\http.jpg">
            <a:extLst>
              <a:ext uri="{FF2B5EF4-FFF2-40B4-BE49-F238E27FC236}">
                <a16:creationId xmlns:a16="http://schemas.microsoft.com/office/drawing/2014/main" id="{DDBC9CF1-9ABC-47B9-A201-EE0281747E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4267200"/>
            <a:ext cx="2438400" cy="1826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2" name="Picture 4" descr="C:\Users\yosef\Dropbox\130 Expression Web\images\module1\various_browsers.jpg">
            <a:extLst>
              <a:ext uri="{FF2B5EF4-FFF2-40B4-BE49-F238E27FC236}">
                <a16:creationId xmlns:a16="http://schemas.microsoft.com/office/drawing/2014/main" id="{26245BD2-69D2-45DD-9181-2814353DD2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3581400"/>
            <a:ext cx="2363787" cy="313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0" name="Title 1">
            <a:extLst>
              <a:ext uri="{FF2B5EF4-FFF2-40B4-BE49-F238E27FC236}">
                <a16:creationId xmlns:a16="http://schemas.microsoft.com/office/drawing/2014/main" id="{F93FAE9E-94D9-4305-A9DC-9620A2AD15BA}"/>
              </a:ext>
            </a:extLst>
          </p:cNvPr>
          <p:cNvSpPr>
            <a:spLocks noGrp="1"/>
          </p:cNvSpPr>
          <p:nvPr>
            <p:ph type="title"/>
          </p:nvPr>
        </p:nvSpPr>
        <p:spPr>
          <a:xfrm>
            <a:off x="1980406" y="381000"/>
            <a:ext cx="3276600" cy="792163"/>
          </a:xfrm>
        </p:spPr>
        <p:txBody>
          <a:bodyPr/>
          <a:lstStyle/>
          <a:p>
            <a:r>
              <a:rPr lang="en-US" altLang="en-US" sz="4000" dirty="0"/>
              <a:t>HTTP Client </a:t>
            </a:r>
            <a:endParaRPr lang="en-US" altLang="en-US" sz="1800" dirty="0"/>
          </a:p>
        </p:txBody>
      </p:sp>
      <p:sp>
        <p:nvSpPr>
          <p:cNvPr id="7171" name="Content Placeholder 2">
            <a:extLst>
              <a:ext uri="{FF2B5EF4-FFF2-40B4-BE49-F238E27FC236}">
                <a16:creationId xmlns:a16="http://schemas.microsoft.com/office/drawing/2014/main" id="{39C3BDC1-DAA1-496E-B6B9-9F3710E6F7D3}"/>
              </a:ext>
            </a:extLst>
          </p:cNvPr>
          <p:cNvSpPr>
            <a:spLocks noGrp="1"/>
          </p:cNvSpPr>
          <p:nvPr>
            <p:ph idx="1"/>
          </p:nvPr>
        </p:nvSpPr>
        <p:spPr>
          <a:xfrm>
            <a:off x="228600" y="1371600"/>
            <a:ext cx="6780213" cy="5029200"/>
          </a:xfrm>
        </p:spPr>
        <p:txBody>
          <a:bodyPr/>
          <a:lstStyle/>
          <a:p>
            <a:r>
              <a:rPr lang="en-US" altLang="en-US" sz="2000" dirty="0"/>
              <a:t>Nearly always a web browser – but does not have to be!</a:t>
            </a:r>
          </a:p>
          <a:p>
            <a:r>
              <a:rPr lang="en-US" altLang="en-US" sz="2000" dirty="0"/>
              <a:t>Software that is used to:</a:t>
            </a:r>
          </a:p>
          <a:p>
            <a:pPr lvl="1"/>
            <a:r>
              <a:rPr lang="en-US" altLang="en-US" sz="1800" dirty="0"/>
              <a:t>generate </a:t>
            </a:r>
            <a:r>
              <a:rPr lang="en-US" altLang="en-US" sz="1800" b="1" dirty="0"/>
              <a:t>HTTP requests</a:t>
            </a:r>
          </a:p>
          <a:p>
            <a:pPr lvl="1"/>
            <a:r>
              <a:rPr lang="en-US" altLang="en-US" sz="1800" dirty="0"/>
              <a:t>send those requests to an </a:t>
            </a:r>
            <a:r>
              <a:rPr lang="en-US" altLang="en-US" sz="1800" b="1" dirty="0"/>
              <a:t>HTTP server</a:t>
            </a:r>
          </a:p>
          <a:p>
            <a:pPr lvl="1"/>
            <a:r>
              <a:rPr lang="en-US" altLang="en-US" sz="1800" dirty="0"/>
              <a:t>interpret the </a:t>
            </a:r>
            <a:r>
              <a:rPr lang="en-US" altLang="en-US" sz="1800" b="1" dirty="0"/>
              <a:t>HTTP response</a:t>
            </a:r>
            <a:r>
              <a:rPr lang="en-US" altLang="en-US" sz="1800" dirty="0"/>
              <a:t> that is provided by the server</a:t>
            </a:r>
          </a:p>
          <a:p>
            <a:r>
              <a:rPr lang="en-US" altLang="en-US" sz="2000" dirty="0"/>
              <a:t>From Wikipedia: </a:t>
            </a:r>
          </a:p>
          <a:p>
            <a:pPr lvl="1">
              <a:buFontTx/>
              <a:buNone/>
            </a:pPr>
            <a:r>
              <a:rPr lang="en-US" altLang="en-US" sz="1600" dirty="0"/>
              <a:t>	An HTTP client uses HTTP to connect to a web server over the Internet to transfer documents or other data. The most well known types of HTTP Clients include web browsers. </a:t>
            </a:r>
          </a:p>
          <a:p>
            <a:r>
              <a:rPr lang="en-US" altLang="en-US" sz="2000" b="1" dirty="0"/>
              <a:t>Examples: </a:t>
            </a:r>
            <a:r>
              <a:rPr lang="en-US" altLang="en-US" sz="2000" dirty="0"/>
              <a:t>Firefox, Safari, Chrome, etc.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171">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171">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7171">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17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761D4D00-45E6-4233-ADD5-F0BD7FC4A8F5}"/>
              </a:ext>
            </a:extLst>
          </p:cNvPr>
          <p:cNvSpPr>
            <a:spLocks noGrp="1"/>
          </p:cNvSpPr>
          <p:nvPr>
            <p:ph type="title"/>
          </p:nvPr>
        </p:nvSpPr>
        <p:spPr>
          <a:xfrm>
            <a:off x="152400" y="228600"/>
            <a:ext cx="6324600" cy="944563"/>
          </a:xfrm>
        </p:spPr>
        <p:txBody>
          <a:bodyPr/>
          <a:lstStyle/>
          <a:p>
            <a:r>
              <a:rPr lang="en-US" altLang="en-US" dirty="0"/>
              <a:t>HTTP Server</a:t>
            </a:r>
          </a:p>
        </p:txBody>
      </p:sp>
      <p:sp>
        <p:nvSpPr>
          <p:cNvPr id="8195" name="Content Placeholder 2">
            <a:extLst>
              <a:ext uri="{FF2B5EF4-FFF2-40B4-BE49-F238E27FC236}">
                <a16:creationId xmlns:a16="http://schemas.microsoft.com/office/drawing/2014/main" id="{04DA66D7-A333-408F-8D8E-29179C7AD0A2}"/>
              </a:ext>
            </a:extLst>
          </p:cNvPr>
          <p:cNvSpPr>
            <a:spLocks noGrp="1"/>
          </p:cNvSpPr>
          <p:nvPr>
            <p:ph idx="1"/>
          </p:nvPr>
        </p:nvSpPr>
        <p:spPr>
          <a:xfrm>
            <a:off x="228600" y="1143000"/>
            <a:ext cx="7543800" cy="5334000"/>
          </a:xfrm>
        </p:spPr>
        <p:txBody>
          <a:bodyPr/>
          <a:lstStyle/>
          <a:p>
            <a:r>
              <a:rPr lang="en-US" altLang="en-US" sz="2000" dirty="0"/>
              <a:t>This is software (a program). It is </a:t>
            </a:r>
            <a:r>
              <a:rPr lang="en-US" altLang="en-US" sz="2000" i="1" dirty="0"/>
              <a:t>not</a:t>
            </a:r>
            <a:r>
              <a:rPr lang="en-US" altLang="en-US" sz="2000" dirty="0"/>
              <a:t> a computer.</a:t>
            </a:r>
          </a:p>
          <a:p>
            <a:pPr lvl="1"/>
            <a:r>
              <a:rPr lang="en-US" altLang="en-US" sz="1800" dirty="0"/>
              <a:t>However, you </a:t>
            </a:r>
            <a:r>
              <a:rPr lang="en-US" altLang="en-US" sz="1800" i="1" dirty="0"/>
              <a:t>do</a:t>
            </a:r>
            <a:r>
              <a:rPr lang="en-US" altLang="en-US" sz="1800" dirty="0"/>
              <a:t> need a computer to run the http server software!</a:t>
            </a:r>
          </a:p>
          <a:p>
            <a:pPr lvl="1"/>
            <a:r>
              <a:rPr lang="en-US" altLang="en-US" sz="1800" dirty="0"/>
              <a:t>That being said, because the computer running the server software is typically dedicated exclusively to that task, we frequently call the </a:t>
            </a:r>
            <a:r>
              <a:rPr lang="en-US" altLang="en-US" sz="1800" i="1" dirty="0"/>
              <a:t>computer </a:t>
            </a:r>
            <a:r>
              <a:rPr lang="en-US" altLang="en-US" sz="1800" dirty="0"/>
              <a:t>the server, even though it is not strictly accurate.</a:t>
            </a:r>
          </a:p>
          <a:p>
            <a:pPr lvl="1"/>
            <a:r>
              <a:rPr lang="en-US" altLang="en-US" sz="1800" dirty="0"/>
              <a:t>HTTP server software is entirely different software than HTTP client software.  </a:t>
            </a:r>
          </a:p>
          <a:p>
            <a:r>
              <a:rPr lang="en-US" altLang="en-US" sz="2000" dirty="0"/>
              <a:t>The web server software:</a:t>
            </a:r>
          </a:p>
          <a:p>
            <a:pPr lvl="1"/>
            <a:r>
              <a:rPr lang="en-US" altLang="en-US" sz="1600" dirty="0"/>
              <a:t>“listens” for incoming requests from </a:t>
            </a:r>
            <a:r>
              <a:rPr lang="en-US" altLang="en-US" sz="1600" b="1" dirty="0"/>
              <a:t>HTTP clients</a:t>
            </a:r>
          </a:p>
          <a:p>
            <a:pPr lvl="1"/>
            <a:r>
              <a:rPr lang="en-US" altLang="en-US" sz="1600" dirty="0"/>
              <a:t>“parses” (reads &amp; interprets) that request</a:t>
            </a:r>
          </a:p>
          <a:p>
            <a:pPr lvl="1"/>
            <a:r>
              <a:rPr lang="en-US" altLang="en-US" sz="1600" dirty="0"/>
              <a:t>sends out an </a:t>
            </a:r>
            <a:r>
              <a:rPr lang="en-US" altLang="en-US" sz="1600" b="1" dirty="0"/>
              <a:t>http response</a:t>
            </a:r>
            <a:r>
              <a:rPr lang="en-US" altLang="en-US" sz="1600" dirty="0"/>
              <a:t> </a:t>
            </a:r>
          </a:p>
          <a:p>
            <a:pPr lvl="1"/>
            <a:r>
              <a:rPr lang="en-US" altLang="en-US" sz="1600" dirty="0"/>
              <a:t>Typically, this response includes sending a document or other resource back to the </a:t>
            </a:r>
            <a:r>
              <a:rPr lang="en-US" altLang="en-US" sz="1600" b="1" dirty="0"/>
              <a:t>web client </a:t>
            </a:r>
            <a:r>
              <a:rPr lang="en-US" altLang="en-US" sz="1600" dirty="0"/>
              <a:t>(aka ‘http client’)</a:t>
            </a:r>
          </a:p>
          <a:p>
            <a:r>
              <a:rPr lang="en-US" altLang="en-US" sz="2000" dirty="0"/>
              <a:t>Examples of http server software include Apache HTTP Server, Oracle HTTP Server, Microsoft Internet Information Services.</a:t>
            </a:r>
            <a:endParaRPr lang="en-US" altLang="en-US"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19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19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19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195">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195">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8195">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8195">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819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BBFFD0FB-6B41-4454-9B53-E16AD2CD1C20}"/>
              </a:ext>
            </a:extLst>
          </p:cNvPr>
          <p:cNvSpPr>
            <a:spLocks noGrp="1" noChangeArrowheads="1"/>
          </p:cNvSpPr>
          <p:nvPr>
            <p:ph type="title"/>
          </p:nvPr>
        </p:nvSpPr>
        <p:spPr>
          <a:xfrm>
            <a:off x="152400" y="9525"/>
            <a:ext cx="7162800" cy="1143000"/>
          </a:xfrm>
        </p:spPr>
        <p:txBody>
          <a:bodyPr/>
          <a:lstStyle/>
          <a:p>
            <a:r>
              <a:rPr lang="en-US" altLang="en-US" sz="3200" dirty="0"/>
              <a:t>Overview: How to set up a web server</a:t>
            </a:r>
          </a:p>
        </p:txBody>
      </p:sp>
      <p:sp>
        <p:nvSpPr>
          <p:cNvPr id="9219" name="Rectangle 3">
            <a:extLst>
              <a:ext uri="{FF2B5EF4-FFF2-40B4-BE49-F238E27FC236}">
                <a16:creationId xmlns:a16="http://schemas.microsoft.com/office/drawing/2014/main" id="{B8BA4A65-513B-48DA-9B8B-49999830AF3B}"/>
              </a:ext>
            </a:extLst>
          </p:cNvPr>
          <p:cNvSpPr>
            <a:spLocks noGrp="1" noChangeArrowheads="1"/>
          </p:cNvSpPr>
          <p:nvPr>
            <p:ph idx="1"/>
          </p:nvPr>
        </p:nvSpPr>
        <p:spPr>
          <a:xfrm>
            <a:off x="304800" y="990600"/>
            <a:ext cx="8229600" cy="4953000"/>
          </a:xfrm>
        </p:spPr>
        <p:txBody>
          <a:bodyPr/>
          <a:lstStyle/>
          <a:p>
            <a:pPr marL="571500" indent="-571500">
              <a:lnSpc>
                <a:spcPct val="90000"/>
              </a:lnSpc>
              <a:buFont typeface="Wingdings" panose="05000000000000000000" pitchFamily="2" charset="2"/>
              <a:buAutoNum type="arabicPeriod"/>
            </a:pPr>
            <a:r>
              <a:rPr lang="en-US" altLang="en-US" sz="2000" dirty="0"/>
              <a:t>Have a computer to act as a web server with a large enough hard-drive to store all the resources (HTML documents, images, videos, PDF files, etc, etc) that you wish to make available on the web. </a:t>
            </a:r>
          </a:p>
          <a:p>
            <a:pPr marL="571500" indent="-571500">
              <a:lnSpc>
                <a:spcPct val="90000"/>
              </a:lnSpc>
              <a:buFont typeface="Wingdings" panose="05000000000000000000" pitchFamily="2" charset="2"/>
              <a:buAutoNum type="arabicPeriod"/>
            </a:pPr>
            <a:endParaRPr lang="en-US" altLang="en-US" sz="2000" dirty="0"/>
          </a:p>
          <a:p>
            <a:pPr marL="571500" indent="-571500">
              <a:lnSpc>
                <a:spcPct val="90000"/>
              </a:lnSpc>
              <a:buFont typeface="Wingdings" panose="05000000000000000000" pitchFamily="2" charset="2"/>
              <a:buAutoNum type="arabicPeriod"/>
            </a:pPr>
            <a:r>
              <a:rPr lang="en-US" altLang="en-US" sz="2000" dirty="0"/>
              <a:t>Ensure your computer is connected to the internet.</a:t>
            </a:r>
          </a:p>
          <a:p>
            <a:pPr marL="571500" indent="-571500">
              <a:lnSpc>
                <a:spcPct val="90000"/>
              </a:lnSpc>
              <a:buFont typeface="Wingdings" panose="05000000000000000000" pitchFamily="2" charset="2"/>
              <a:buAutoNum type="arabicPeriod"/>
            </a:pPr>
            <a:endParaRPr lang="en-US" altLang="en-US" sz="2000" dirty="0"/>
          </a:p>
          <a:p>
            <a:pPr marL="571500" indent="-571500">
              <a:lnSpc>
                <a:spcPct val="90000"/>
              </a:lnSpc>
              <a:buFont typeface="Wingdings" panose="05000000000000000000" pitchFamily="2" charset="2"/>
              <a:buAutoNum type="arabicPeriod"/>
            </a:pPr>
            <a:r>
              <a:rPr lang="en-US" altLang="en-US" sz="2000" dirty="0"/>
              <a:t>Install web server software (e.g. Apache HTTP Server).</a:t>
            </a:r>
          </a:p>
          <a:p>
            <a:pPr marL="571500" indent="-571500">
              <a:lnSpc>
                <a:spcPct val="90000"/>
              </a:lnSpc>
              <a:buFont typeface="Wingdings" panose="05000000000000000000" pitchFamily="2" charset="2"/>
              <a:buAutoNum type="arabicPeriod"/>
            </a:pPr>
            <a:endParaRPr lang="en-US" altLang="en-US" sz="2000" dirty="0"/>
          </a:p>
          <a:p>
            <a:pPr marL="571500" indent="-571500">
              <a:lnSpc>
                <a:spcPct val="90000"/>
              </a:lnSpc>
              <a:buFont typeface="Wingdings" panose="05000000000000000000" pitchFamily="2" charset="2"/>
              <a:buAutoNum type="arabicPeriod"/>
            </a:pPr>
            <a:r>
              <a:rPr lang="en-US" altLang="en-US" sz="1800" dirty="0"/>
              <a:t>Configure the web server (takes a little bit of know-how)</a:t>
            </a:r>
          </a:p>
          <a:p>
            <a:pPr marL="571500" indent="-571500">
              <a:lnSpc>
                <a:spcPct val="90000"/>
              </a:lnSpc>
              <a:buFont typeface="Wingdings" panose="05000000000000000000" pitchFamily="2" charset="2"/>
              <a:buAutoNum type="arabicPeriod"/>
            </a:pPr>
            <a:endParaRPr lang="en-US" altLang="en-US" sz="2000" dirty="0"/>
          </a:p>
          <a:p>
            <a:pPr marL="571500" indent="-571500">
              <a:lnSpc>
                <a:spcPct val="90000"/>
              </a:lnSpc>
              <a:buFont typeface="Wingdings" panose="05000000000000000000" pitchFamily="2" charset="2"/>
              <a:buAutoNum type="arabicPeriod"/>
            </a:pPr>
            <a:r>
              <a:rPr lang="en-US" altLang="en-US" sz="2000" dirty="0"/>
              <a:t>Upload all of the resources you wish to make available to the web server. </a:t>
            </a:r>
          </a:p>
          <a:p>
            <a:pPr marL="971550" lvl="1" indent="-571500">
              <a:lnSpc>
                <a:spcPct val="90000"/>
              </a:lnSpc>
            </a:pPr>
            <a:r>
              <a:rPr lang="en-US" altLang="en-US" sz="1800" dirty="0"/>
              <a:t>This requires use of a file transfer protocol which we will learn about a little bit later.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a:extLst>
              <a:ext uri="{FF2B5EF4-FFF2-40B4-BE49-F238E27FC236}">
                <a16:creationId xmlns:a16="http://schemas.microsoft.com/office/drawing/2014/main" id="{C0B04ADC-321F-47C0-B3A6-D0128812E168}"/>
              </a:ext>
            </a:extLst>
          </p:cNvPr>
          <p:cNvSpPr>
            <a:spLocks noGrp="1" noChangeArrowheads="1"/>
          </p:cNvSpPr>
          <p:nvPr>
            <p:ph idx="1"/>
          </p:nvPr>
        </p:nvSpPr>
        <p:spPr>
          <a:xfrm>
            <a:off x="380206" y="1371600"/>
            <a:ext cx="5334000" cy="4572000"/>
          </a:xfrm>
        </p:spPr>
        <p:txBody>
          <a:bodyPr/>
          <a:lstStyle/>
          <a:p>
            <a:pPr marL="0" indent="0">
              <a:lnSpc>
                <a:spcPct val="90000"/>
              </a:lnSpc>
              <a:buNone/>
            </a:pPr>
            <a:r>
              <a:rPr lang="en-US" altLang="en-US" sz="2000" dirty="0"/>
              <a:t>Have a computer that will act as your web server. I.e. A computer that is running web server software and that has all of the resources you wish to make available stored on a connected hard drive or database.</a:t>
            </a:r>
          </a:p>
          <a:p>
            <a:pPr marL="571500" indent="-571500">
              <a:lnSpc>
                <a:spcPct val="90000"/>
              </a:lnSpc>
              <a:buFont typeface="Wingdings" panose="05000000000000000000" pitchFamily="2" charset="2"/>
              <a:buNone/>
            </a:pPr>
            <a:endParaRPr lang="en-US" altLang="en-US" sz="2000" dirty="0"/>
          </a:p>
          <a:p>
            <a:pPr marL="571500" indent="-571500">
              <a:lnSpc>
                <a:spcPct val="90000"/>
              </a:lnSpc>
              <a:buFontTx/>
              <a:buChar char="-"/>
            </a:pPr>
            <a:r>
              <a:rPr lang="en-US" altLang="en-US" sz="2000" dirty="0"/>
              <a:t>The busier the site, the more powerful the computer(s). </a:t>
            </a:r>
          </a:p>
          <a:p>
            <a:pPr marL="571500" indent="-571500">
              <a:lnSpc>
                <a:spcPct val="90000"/>
              </a:lnSpc>
              <a:buFontTx/>
              <a:buChar char="-"/>
            </a:pPr>
            <a:r>
              <a:rPr lang="en-US" altLang="en-US" sz="2000" dirty="0"/>
              <a:t>A server can be as simple as your desktop/laptop – again, provided that you have installed web server software on to it. </a:t>
            </a:r>
          </a:p>
          <a:p>
            <a:pPr marL="571500" indent="-571500">
              <a:lnSpc>
                <a:spcPct val="90000"/>
              </a:lnSpc>
              <a:buFontTx/>
              <a:buChar char="-"/>
            </a:pPr>
            <a:r>
              <a:rPr lang="en-US" altLang="en-US" sz="2000" dirty="0"/>
              <a:t>Very large</a:t>
            </a:r>
            <a:r>
              <a:rPr lang="en-US" altLang="en-US" sz="2000"/>
              <a:t>, and </a:t>
            </a:r>
            <a:r>
              <a:rPr lang="en-US" altLang="en-US" sz="2000" dirty="0"/>
              <a:t>busy sites (e.g. Google, Microsoft) will have multiple redundant computers running server software all over the world.</a:t>
            </a:r>
          </a:p>
          <a:p>
            <a:pPr marL="571500" indent="-571500">
              <a:lnSpc>
                <a:spcPct val="90000"/>
              </a:lnSpc>
              <a:buFontTx/>
              <a:buNone/>
            </a:pPr>
            <a:endParaRPr lang="en-US" altLang="en-US" sz="1800" dirty="0"/>
          </a:p>
        </p:txBody>
      </p:sp>
      <p:pic>
        <p:nvPicPr>
          <p:cNvPr id="10244" name="Picture 6" descr="desktop_computer">
            <a:extLst>
              <a:ext uri="{FF2B5EF4-FFF2-40B4-BE49-F238E27FC236}">
                <a16:creationId xmlns:a16="http://schemas.microsoft.com/office/drawing/2014/main" id="{F85FB7D8-7B38-4510-87CC-4AF4B1DD393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2200" y="228600"/>
            <a:ext cx="25146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5" name="Rectangle 2">
            <a:extLst>
              <a:ext uri="{FF2B5EF4-FFF2-40B4-BE49-F238E27FC236}">
                <a16:creationId xmlns:a16="http://schemas.microsoft.com/office/drawing/2014/main" id="{75F600E7-A582-474B-B089-0047CDC4CFE7}"/>
              </a:ext>
            </a:extLst>
          </p:cNvPr>
          <p:cNvSpPr txBox="1">
            <a:spLocks noChangeArrowheads="1"/>
          </p:cNvSpPr>
          <p:nvPr/>
        </p:nvSpPr>
        <p:spPr bwMode="auto">
          <a:xfrm>
            <a:off x="687387" y="76200"/>
            <a:ext cx="45688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3200" dirty="0">
                <a:solidFill>
                  <a:schemeClr val="tx2"/>
                </a:solidFill>
              </a:rPr>
              <a:t>The Server</a:t>
            </a:r>
            <a:r>
              <a:rPr lang="en-US" altLang="en-US" sz="3200" b="1" dirty="0">
                <a:solidFill>
                  <a:schemeClr val="tx2"/>
                </a:solidFill>
              </a:rPr>
              <a:t> Computer</a:t>
            </a:r>
          </a:p>
        </p:txBody>
      </p:sp>
      <p:pic>
        <p:nvPicPr>
          <p:cNvPr id="1026" name="Picture 2" descr="https://upload.wikimedia.org/wikipedia/commons/d/d4/Wikimedia-servers-Sept04.jpg">
            <a:extLst>
              <a:ext uri="{FF2B5EF4-FFF2-40B4-BE49-F238E27FC236}">
                <a16:creationId xmlns:a16="http://schemas.microsoft.com/office/drawing/2014/main" id="{AF62B307-2B62-4865-8177-D76DBF96BEB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77000" y="3657600"/>
            <a:ext cx="2085975" cy="27813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24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242">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1955</TotalTime>
  <Words>1588</Words>
  <Application>Microsoft Office PowerPoint</Application>
  <PresentationFormat>On-screen Show (4:3)</PresentationFormat>
  <Paragraphs>127</Paragraphs>
  <Slides>18</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Courier New</vt:lpstr>
      <vt:lpstr>Times New Roman</vt:lpstr>
      <vt:lpstr>Verdana</vt:lpstr>
      <vt:lpstr>Wingdings</vt:lpstr>
      <vt:lpstr>Default Design</vt:lpstr>
      <vt:lpstr> </vt:lpstr>
      <vt:lpstr>Learning Objectives</vt:lpstr>
      <vt:lpstr>Requesting a page - Overview</vt:lpstr>
      <vt:lpstr>Requesting a Resource: Overview</vt:lpstr>
      <vt:lpstr>The Protocol: HTTP</vt:lpstr>
      <vt:lpstr>HTTP Client </vt:lpstr>
      <vt:lpstr>HTTP Server</vt:lpstr>
      <vt:lpstr>Overview: How to set up a web server</vt:lpstr>
      <vt:lpstr>PowerPoint Presentation</vt:lpstr>
      <vt:lpstr>The Server Software</vt:lpstr>
      <vt:lpstr>PowerPoint Presentation</vt:lpstr>
      <vt:lpstr>The Request/Response Process</vt:lpstr>
      <vt:lpstr>The HTTP Request object</vt:lpstr>
      <vt:lpstr>Example of an http request header</vt:lpstr>
      <vt:lpstr>The HTTP Response object</vt:lpstr>
      <vt:lpstr>The HTTP Response Object and Resource</vt:lpstr>
      <vt:lpstr>404 Error</vt:lpstr>
      <vt:lpstr>Anatomy of a URL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HTML</dc:title>
  <dc:creator>yosef</dc:creator>
  <cp:lastModifiedBy>Mendelsohn, Yoseph</cp:lastModifiedBy>
  <cp:revision>601</cp:revision>
  <cp:lastPrinted>1601-01-01T00:00:00Z</cp:lastPrinted>
  <dcterms:created xsi:type="dcterms:W3CDTF">1601-01-01T00:00:00Z</dcterms:created>
  <dcterms:modified xsi:type="dcterms:W3CDTF">2023-03-19T21:33:26Z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