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5"/>
  </p:notesMasterIdLst>
  <p:handoutMasterIdLst>
    <p:handoutMasterId r:id="rId16"/>
  </p:handoutMasterIdLst>
  <p:sldIdLst>
    <p:sldId id="618" r:id="rId2"/>
    <p:sldId id="646" r:id="rId3"/>
    <p:sldId id="656" r:id="rId4"/>
    <p:sldId id="649" r:id="rId5"/>
    <p:sldId id="651" r:id="rId6"/>
    <p:sldId id="652" r:id="rId7"/>
    <p:sldId id="645" r:id="rId8"/>
    <p:sldId id="657" r:id="rId9"/>
    <p:sldId id="653" r:id="rId10"/>
    <p:sldId id="658" r:id="rId11"/>
    <p:sldId id="661" r:id="rId12"/>
    <p:sldId id="659" r:id="rId13"/>
    <p:sldId id="660" r:id="rId1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104" d="100"/>
          <a:sy n="104" d="100"/>
        </p:scale>
        <p:origin x="18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6E1E516C-9E5B-43FE-A9CD-8EFB0AB5EA30}"/>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C0CCBF11-FD4F-4DD0-8982-F7FB346AAEEA}"/>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701B51EB-0EEC-4F2E-83A9-E3A22A1A598E}"/>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E7A814E1-81FA-46A2-A744-DE3FC29C1AA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583F36D1-99C8-4AE7-866A-69186211244F}"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DFFC613-4262-4A01-8F7C-2369DBB9F71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03C8BFA6-14F6-4BC2-BDB7-7AA1EFD81E73}"/>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BC3CCAF4-6040-480E-ABFF-6A3C6F6C96A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02A981A4-7EF0-42C0-8392-719657D569B9}"/>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9D381354-95C2-4F8F-A8A2-EEAE7CEACF29}"/>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9A0DA5CE-4AFF-4807-8FEC-AEB7B0459F8F}"/>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6A9E5F1D-B736-41D3-BC13-026D3A034B9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DC7BA40-FC66-43A5-A76B-A83415463E24}"/>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9E5C8AD-CA01-490A-AC12-7C3B9AEAE6A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26AF366-4AAA-4558-B91A-098464A748DD}"/>
              </a:ext>
            </a:extLst>
          </p:cNvPr>
          <p:cNvSpPr>
            <a:spLocks noGrp="1"/>
          </p:cNvSpPr>
          <p:nvPr>
            <p:ph type="sldNum" sz="quarter" idx="12"/>
          </p:nvPr>
        </p:nvSpPr>
        <p:spPr/>
        <p:txBody>
          <a:bodyPr/>
          <a:lstStyle>
            <a:lvl1pPr>
              <a:defRPr/>
            </a:lvl1pPr>
          </a:lstStyle>
          <a:p>
            <a:pPr>
              <a:defRPr/>
            </a:pPr>
            <a:fld id="{4CAC2966-8E1D-414C-9D07-88B508CF77DF}" type="slidenum">
              <a:rPr lang="en-US" altLang="en-US"/>
              <a:pPr>
                <a:defRPr/>
              </a:pPr>
              <a:t>‹#›</a:t>
            </a:fld>
            <a:endParaRPr lang="en-US" altLang="en-US" dirty="0"/>
          </a:p>
        </p:txBody>
      </p:sp>
    </p:spTree>
    <p:extLst>
      <p:ext uri="{BB962C8B-B14F-4D97-AF65-F5344CB8AC3E}">
        <p14:creationId xmlns:p14="http://schemas.microsoft.com/office/powerpoint/2010/main" val="328121800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19635-5894-44CB-9C99-BF7946AD12E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FD7034A8-416F-44B7-9EF6-E91C8339D6C8}"/>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DB986EC-A4D8-4D63-A90D-41C4F130208E}"/>
              </a:ext>
            </a:extLst>
          </p:cNvPr>
          <p:cNvSpPr>
            <a:spLocks noGrp="1"/>
          </p:cNvSpPr>
          <p:nvPr>
            <p:ph type="sldNum" sz="quarter" idx="12"/>
          </p:nvPr>
        </p:nvSpPr>
        <p:spPr/>
        <p:txBody>
          <a:bodyPr/>
          <a:lstStyle>
            <a:lvl1pPr>
              <a:defRPr/>
            </a:lvl1pPr>
          </a:lstStyle>
          <a:p>
            <a:pPr>
              <a:defRPr/>
            </a:pPr>
            <a:fld id="{1F5E32F5-B9DE-48AD-B034-7ABB0548D31D}" type="slidenum">
              <a:rPr lang="en-US" altLang="en-US"/>
              <a:pPr>
                <a:defRPr/>
              </a:pPr>
              <a:t>‹#›</a:t>
            </a:fld>
            <a:endParaRPr lang="en-US" altLang="en-US" dirty="0"/>
          </a:p>
        </p:txBody>
      </p:sp>
    </p:spTree>
    <p:extLst>
      <p:ext uri="{BB962C8B-B14F-4D97-AF65-F5344CB8AC3E}">
        <p14:creationId xmlns:p14="http://schemas.microsoft.com/office/powerpoint/2010/main" val="381116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77977F-BF4C-44D1-82A9-FC1031013AC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0073C8A0-E91B-4079-B015-D4031F9ED2AF}"/>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5F1CA549-0982-457B-A50F-858F1EAC541E}"/>
              </a:ext>
            </a:extLst>
          </p:cNvPr>
          <p:cNvSpPr>
            <a:spLocks noGrp="1"/>
          </p:cNvSpPr>
          <p:nvPr>
            <p:ph type="sldNum" sz="quarter" idx="12"/>
          </p:nvPr>
        </p:nvSpPr>
        <p:spPr/>
        <p:txBody>
          <a:bodyPr/>
          <a:lstStyle>
            <a:lvl1pPr>
              <a:defRPr/>
            </a:lvl1pPr>
          </a:lstStyle>
          <a:p>
            <a:pPr>
              <a:defRPr/>
            </a:pPr>
            <a:fld id="{BFB241D6-E542-406E-A9CE-A77A630D62F2}" type="slidenum">
              <a:rPr lang="en-US" altLang="en-US"/>
              <a:pPr>
                <a:defRPr/>
              </a:pPr>
              <a:t>‹#›</a:t>
            </a:fld>
            <a:endParaRPr lang="en-US" altLang="en-US" dirty="0"/>
          </a:p>
        </p:txBody>
      </p:sp>
    </p:spTree>
    <p:extLst>
      <p:ext uri="{BB962C8B-B14F-4D97-AF65-F5344CB8AC3E}">
        <p14:creationId xmlns:p14="http://schemas.microsoft.com/office/powerpoint/2010/main" val="5434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B7AD6-48B1-41A8-A591-7B2A0AC234BC}"/>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240399CC-3760-4874-9AC0-4ABCA082285B}"/>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AB7F5F8F-5BD1-48B7-8AF3-0D4E16E58805}"/>
              </a:ext>
            </a:extLst>
          </p:cNvPr>
          <p:cNvSpPr>
            <a:spLocks noGrp="1"/>
          </p:cNvSpPr>
          <p:nvPr>
            <p:ph type="sldNum" sz="quarter" idx="12"/>
          </p:nvPr>
        </p:nvSpPr>
        <p:spPr/>
        <p:txBody>
          <a:bodyPr/>
          <a:lstStyle>
            <a:lvl1pPr>
              <a:defRPr/>
            </a:lvl1pPr>
          </a:lstStyle>
          <a:p>
            <a:pPr>
              <a:defRPr/>
            </a:pPr>
            <a:fld id="{24FE86E6-588A-4154-BA9D-029AF635A19F}" type="slidenum">
              <a:rPr lang="en-US" altLang="en-US"/>
              <a:pPr>
                <a:defRPr/>
              </a:pPr>
              <a:t>‹#›</a:t>
            </a:fld>
            <a:endParaRPr lang="en-US" altLang="en-US" dirty="0"/>
          </a:p>
        </p:txBody>
      </p:sp>
    </p:spTree>
    <p:extLst>
      <p:ext uri="{BB962C8B-B14F-4D97-AF65-F5344CB8AC3E}">
        <p14:creationId xmlns:p14="http://schemas.microsoft.com/office/powerpoint/2010/main" val="34584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F77D7A-E58D-473F-A9C5-C3168D46AA2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78390E78-675D-409C-B4AD-DF3DDD2ABF32}"/>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05E356B0-EB70-4631-9DC7-D87D0F4FD5F5}"/>
              </a:ext>
            </a:extLst>
          </p:cNvPr>
          <p:cNvSpPr>
            <a:spLocks noGrp="1"/>
          </p:cNvSpPr>
          <p:nvPr>
            <p:ph type="sldNum" sz="quarter" idx="12"/>
          </p:nvPr>
        </p:nvSpPr>
        <p:spPr/>
        <p:txBody>
          <a:bodyPr/>
          <a:lstStyle>
            <a:lvl1pPr>
              <a:defRPr/>
            </a:lvl1pPr>
          </a:lstStyle>
          <a:p>
            <a:pPr>
              <a:defRPr/>
            </a:pPr>
            <a:fld id="{AE4A705D-3F05-4C83-918A-39244F15C15D}" type="slidenum">
              <a:rPr lang="en-US" altLang="en-US"/>
              <a:pPr>
                <a:defRPr/>
              </a:pPr>
              <a:t>‹#›</a:t>
            </a:fld>
            <a:endParaRPr lang="en-US" altLang="en-US" dirty="0"/>
          </a:p>
        </p:txBody>
      </p:sp>
    </p:spTree>
    <p:extLst>
      <p:ext uri="{BB962C8B-B14F-4D97-AF65-F5344CB8AC3E}">
        <p14:creationId xmlns:p14="http://schemas.microsoft.com/office/powerpoint/2010/main" val="129006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D5CE073-9DF8-4D87-A1B0-732559AD9D0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7D8990AC-0596-4D88-81B7-C1F6E5897759}"/>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01DBA8F8-9EF8-4CFB-B737-26CDAF98C0B2}"/>
              </a:ext>
            </a:extLst>
          </p:cNvPr>
          <p:cNvSpPr>
            <a:spLocks noGrp="1"/>
          </p:cNvSpPr>
          <p:nvPr>
            <p:ph type="sldNum" sz="quarter" idx="12"/>
          </p:nvPr>
        </p:nvSpPr>
        <p:spPr/>
        <p:txBody>
          <a:bodyPr/>
          <a:lstStyle>
            <a:lvl1pPr>
              <a:defRPr/>
            </a:lvl1pPr>
          </a:lstStyle>
          <a:p>
            <a:pPr>
              <a:defRPr/>
            </a:pPr>
            <a:fld id="{1489A9F5-6896-453C-9F07-950E4034FBE4}" type="slidenum">
              <a:rPr lang="en-US" altLang="en-US"/>
              <a:pPr>
                <a:defRPr/>
              </a:pPr>
              <a:t>‹#›</a:t>
            </a:fld>
            <a:endParaRPr lang="en-US" altLang="en-US" dirty="0"/>
          </a:p>
        </p:txBody>
      </p:sp>
    </p:spTree>
    <p:extLst>
      <p:ext uri="{BB962C8B-B14F-4D97-AF65-F5344CB8AC3E}">
        <p14:creationId xmlns:p14="http://schemas.microsoft.com/office/powerpoint/2010/main" val="620614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B2F1F4C-7908-4488-AB78-E30A92D9C5A3}"/>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73C30C42-635A-4F1A-8CB7-D46253CE2B8D}"/>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97B7B745-81F6-4F46-94DF-A3E5141D32C1}"/>
              </a:ext>
            </a:extLst>
          </p:cNvPr>
          <p:cNvSpPr>
            <a:spLocks noGrp="1"/>
          </p:cNvSpPr>
          <p:nvPr>
            <p:ph type="sldNum" sz="quarter" idx="12"/>
          </p:nvPr>
        </p:nvSpPr>
        <p:spPr/>
        <p:txBody>
          <a:bodyPr/>
          <a:lstStyle>
            <a:lvl1pPr>
              <a:defRPr/>
            </a:lvl1pPr>
          </a:lstStyle>
          <a:p>
            <a:pPr>
              <a:defRPr/>
            </a:pPr>
            <a:fld id="{68630EB5-2010-456B-A8DF-45014AAED08E}" type="slidenum">
              <a:rPr lang="en-US" altLang="en-US"/>
              <a:pPr>
                <a:defRPr/>
              </a:pPr>
              <a:t>‹#›</a:t>
            </a:fld>
            <a:endParaRPr lang="en-US" altLang="en-US" dirty="0"/>
          </a:p>
        </p:txBody>
      </p:sp>
    </p:spTree>
    <p:extLst>
      <p:ext uri="{BB962C8B-B14F-4D97-AF65-F5344CB8AC3E}">
        <p14:creationId xmlns:p14="http://schemas.microsoft.com/office/powerpoint/2010/main" val="2319463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C6DB6AF-6CDE-43B4-B385-E22760B3EAF0}"/>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B492C836-DF43-4DA7-AC37-488ED921C9AA}"/>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73084604-FD0E-40AB-9D26-BD8C2B7AF6CB}"/>
              </a:ext>
            </a:extLst>
          </p:cNvPr>
          <p:cNvSpPr>
            <a:spLocks noGrp="1"/>
          </p:cNvSpPr>
          <p:nvPr>
            <p:ph type="sldNum" sz="quarter" idx="12"/>
          </p:nvPr>
        </p:nvSpPr>
        <p:spPr/>
        <p:txBody>
          <a:bodyPr/>
          <a:lstStyle>
            <a:lvl1pPr>
              <a:defRPr/>
            </a:lvl1pPr>
          </a:lstStyle>
          <a:p>
            <a:pPr>
              <a:defRPr/>
            </a:pPr>
            <a:fld id="{D88571A7-D0EB-46B0-9224-D3445DFFD6FC}" type="slidenum">
              <a:rPr lang="en-US" altLang="en-US"/>
              <a:pPr>
                <a:defRPr/>
              </a:pPr>
              <a:t>‹#›</a:t>
            </a:fld>
            <a:endParaRPr lang="en-US" altLang="en-US" dirty="0"/>
          </a:p>
        </p:txBody>
      </p:sp>
    </p:spTree>
    <p:extLst>
      <p:ext uri="{BB962C8B-B14F-4D97-AF65-F5344CB8AC3E}">
        <p14:creationId xmlns:p14="http://schemas.microsoft.com/office/powerpoint/2010/main" val="77121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F6870F8-889A-47CE-AFFD-F363EF2A96AE}"/>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D1A31EE7-3F03-4A3A-9BA7-B1078F5C2F23}"/>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2F44DD02-D2F5-46BA-B424-F374B17DD594}"/>
              </a:ext>
            </a:extLst>
          </p:cNvPr>
          <p:cNvSpPr>
            <a:spLocks noGrp="1"/>
          </p:cNvSpPr>
          <p:nvPr>
            <p:ph type="sldNum" sz="quarter" idx="12"/>
          </p:nvPr>
        </p:nvSpPr>
        <p:spPr/>
        <p:txBody>
          <a:bodyPr/>
          <a:lstStyle>
            <a:lvl1pPr>
              <a:defRPr/>
            </a:lvl1pPr>
          </a:lstStyle>
          <a:p>
            <a:pPr>
              <a:defRPr/>
            </a:pPr>
            <a:fld id="{3171E5E9-1E09-414B-BEF7-352357E838E6}" type="slidenum">
              <a:rPr lang="en-US" altLang="en-US"/>
              <a:pPr>
                <a:defRPr/>
              </a:pPr>
              <a:t>‹#›</a:t>
            </a:fld>
            <a:endParaRPr lang="en-US" altLang="en-US" dirty="0"/>
          </a:p>
        </p:txBody>
      </p:sp>
    </p:spTree>
    <p:extLst>
      <p:ext uri="{BB962C8B-B14F-4D97-AF65-F5344CB8AC3E}">
        <p14:creationId xmlns:p14="http://schemas.microsoft.com/office/powerpoint/2010/main" val="5415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7D4F853-68B0-4B34-9B9E-A5C925B9DDF2}"/>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F868B0B-81B3-4A5A-9916-220FBD69A86F}"/>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B19C9C73-5AF5-44EA-8E65-6A1DC6CEB89F}"/>
              </a:ext>
            </a:extLst>
          </p:cNvPr>
          <p:cNvSpPr>
            <a:spLocks noGrp="1"/>
          </p:cNvSpPr>
          <p:nvPr>
            <p:ph type="sldNum" sz="quarter" idx="12"/>
          </p:nvPr>
        </p:nvSpPr>
        <p:spPr/>
        <p:txBody>
          <a:bodyPr/>
          <a:lstStyle>
            <a:lvl1pPr>
              <a:defRPr/>
            </a:lvl1pPr>
          </a:lstStyle>
          <a:p>
            <a:pPr>
              <a:defRPr/>
            </a:pPr>
            <a:fld id="{A11972D8-7628-4578-8455-A0886C4CF190}" type="slidenum">
              <a:rPr lang="en-US" altLang="en-US"/>
              <a:pPr>
                <a:defRPr/>
              </a:pPr>
              <a:t>‹#›</a:t>
            </a:fld>
            <a:endParaRPr lang="en-US" altLang="en-US" dirty="0"/>
          </a:p>
        </p:txBody>
      </p:sp>
    </p:spTree>
    <p:extLst>
      <p:ext uri="{BB962C8B-B14F-4D97-AF65-F5344CB8AC3E}">
        <p14:creationId xmlns:p14="http://schemas.microsoft.com/office/powerpoint/2010/main" val="261811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E91336-B589-4821-8CBD-4ACA6DC2F0A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483BC67D-D9B9-4D49-8BAF-00A2BBE6CDA6}"/>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AFC4EB81-0BCC-4E8E-9D7E-6B4708B2FFD3}"/>
              </a:ext>
            </a:extLst>
          </p:cNvPr>
          <p:cNvSpPr>
            <a:spLocks noGrp="1"/>
          </p:cNvSpPr>
          <p:nvPr>
            <p:ph type="sldNum" sz="quarter" idx="12"/>
          </p:nvPr>
        </p:nvSpPr>
        <p:spPr/>
        <p:txBody>
          <a:bodyPr/>
          <a:lstStyle>
            <a:lvl1pPr>
              <a:defRPr/>
            </a:lvl1pPr>
          </a:lstStyle>
          <a:p>
            <a:pPr>
              <a:defRPr/>
            </a:pPr>
            <a:fld id="{5331B6D0-CB41-49D9-9A0D-2502AD33496D}" type="slidenum">
              <a:rPr lang="en-US" altLang="en-US"/>
              <a:pPr>
                <a:defRPr/>
              </a:pPr>
              <a:t>‹#›</a:t>
            </a:fld>
            <a:endParaRPr lang="en-US" altLang="en-US" dirty="0"/>
          </a:p>
        </p:txBody>
      </p:sp>
    </p:spTree>
    <p:extLst>
      <p:ext uri="{BB962C8B-B14F-4D97-AF65-F5344CB8AC3E}">
        <p14:creationId xmlns:p14="http://schemas.microsoft.com/office/powerpoint/2010/main" val="412333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1F22461-3CC3-4EF7-8989-A7994B3CF77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070FE40-1469-4685-A884-3CA99F6617E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E6D2291-D307-4620-BF94-FB271A54B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A00DDD3F-1DE0-43E7-876A-EBF48B98075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70D133AF-CD16-4B65-8433-1CB702A46CC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504F2B3-BD9D-420E-81DC-DFBDD81CA17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3schools.com/js/js_htmldom_css.asp" TargetMode="External"/><Relationship Id="rId2" Type="http://schemas.openxmlformats.org/officeDocument/2006/relationships/hyperlink" Target="https://www.w3schools.com/jsref/dom_obj_style.asp" TargetMode="External"/><Relationship Id="rId1" Type="http://schemas.openxmlformats.org/officeDocument/2006/relationships/slideLayout" Target="../slideLayouts/slideLayout2.xml"/><Relationship Id="rId4" Type="http://schemas.openxmlformats.org/officeDocument/2006/relationships/hyperlink" Target="https://www.w3schools.com/jsref/prop_style_border.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Picture 72">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098" name="Title 1">
            <a:extLst>
              <a:ext uri="{FF2B5EF4-FFF2-40B4-BE49-F238E27FC236}">
                <a16:creationId xmlns:a16="http://schemas.microsoft.com/office/drawing/2014/main" id="{0B63494A-6E1A-4A9B-9D94-7021FCDCB93B}"/>
              </a:ext>
            </a:extLst>
          </p:cNvPr>
          <p:cNvSpPr>
            <a:spLocks noGrp="1"/>
          </p:cNvSpPr>
          <p:nvPr>
            <p:ph type="ctrTitle"/>
          </p:nvPr>
        </p:nvSpPr>
        <p:spPr>
          <a:xfrm>
            <a:off x="603363" y="1191796"/>
            <a:ext cx="7516084" cy="2976344"/>
          </a:xfrm>
        </p:spPr>
        <p:txBody>
          <a:bodyPr anchor="ctr">
            <a:normAutofit/>
          </a:bodyPr>
          <a:lstStyle/>
          <a:p>
            <a:pPr algn="l" eaLnBrk="1" hangingPunct="1"/>
            <a:r>
              <a:rPr lang="en-US" altLang="en-US" sz="4800">
                <a:solidFill>
                  <a:srgbClr val="FFFFFF"/>
                </a:solidFill>
              </a:rPr>
              <a:t>Miscellaneous Topics, Part 1</a:t>
            </a:r>
            <a:br>
              <a:rPr lang="en-US" altLang="en-US" sz="4800">
                <a:solidFill>
                  <a:srgbClr val="FFFFFF"/>
                </a:solidFill>
              </a:rPr>
            </a:br>
            <a:endParaRPr lang="en-US" altLang="en-US" sz="4800"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7200" y="0"/>
            <a:ext cx="8229600" cy="365125"/>
          </a:xfrm>
        </p:spPr>
        <p:txBody>
          <a:bodyPr/>
          <a:lstStyle/>
          <a:p>
            <a:r>
              <a:rPr lang="en-US" sz="2800"/>
              <a:t>Showing/Hiding Content Using CSS</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a:xfrm>
            <a:off x="6556513" y="6219825"/>
            <a:ext cx="2133600" cy="365125"/>
          </a:xfrm>
        </p:spPr>
        <p:txBody>
          <a:bodyPr/>
          <a:lstStyle/>
          <a:p>
            <a:pPr>
              <a:defRPr/>
            </a:pPr>
            <a:fld id="{24FE86E6-588A-4154-BA9D-029AF635A19F}" type="slidenum">
              <a:rPr lang="en-US" altLang="en-US" smtClean="0"/>
              <a:pPr>
                <a:defRPr/>
              </a:pPr>
              <a:t>10</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31913" y="473075"/>
            <a:ext cx="8229600" cy="4724400"/>
          </a:xfrm>
        </p:spPr>
        <p:txBody>
          <a:bodyPr/>
          <a:lstStyle/>
          <a:p>
            <a:pPr marL="0" indent="0">
              <a:buNone/>
            </a:pPr>
            <a:r>
              <a:rPr lang="en-US" sz="1200" b="1">
                <a:latin typeface="cour)"/>
              </a:rPr>
              <a:t>There is a CSS property called “</a:t>
            </a:r>
            <a:r>
              <a:rPr lang="en-US" sz="1200" b="1">
                <a:latin typeface="Courier New" panose="02070309020205020404" pitchFamily="49" charset="0"/>
                <a:cs typeface="Courier New" panose="02070309020205020404" pitchFamily="49" charset="0"/>
              </a:rPr>
              <a:t>visibility</a:t>
            </a:r>
            <a:r>
              <a:rPr lang="en-US" sz="1200" b="1">
                <a:latin typeface="cour)"/>
              </a:rPr>
              <a:t>”. This property can be set to either “</a:t>
            </a:r>
            <a:r>
              <a:rPr lang="en-US" sz="1200" b="1">
                <a:latin typeface="Courier New" panose="02070309020205020404" pitchFamily="49" charset="0"/>
                <a:cs typeface="Courier New" panose="02070309020205020404" pitchFamily="49" charset="0"/>
              </a:rPr>
              <a:t>visible</a:t>
            </a:r>
            <a:r>
              <a:rPr lang="en-US" sz="1200" b="1">
                <a:latin typeface="cour)"/>
              </a:rPr>
              <a:t>” or “</a:t>
            </a:r>
            <a:r>
              <a:rPr lang="en-US" sz="1200" b="1">
                <a:latin typeface="Courier New" panose="02070309020205020404" pitchFamily="49" charset="0"/>
                <a:cs typeface="Courier New" panose="02070309020205020404" pitchFamily="49" charset="0"/>
              </a:rPr>
              <a:t>hidden</a:t>
            </a:r>
            <a:r>
              <a:rPr lang="en-US" sz="1200" b="1">
                <a:latin typeface="cour)"/>
              </a:rPr>
              <a:t>”.</a:t>
            </a:r>
          </a:p>
          <a:p>
            <a:pPr marL="0" indent="0">
              <a:buNone/>
            </a:pPr>
            <a:endParaRPr lang="en-US" sz="1400">
              <a:latin typeface="cour)"/>
            </a:endParaRPr>
          </a:p>
          <a:p>
            <a:pPr marL="0" indent="0">
              <a:buNone/>
            </a:pPr>
            <a:r>
              <a:rPr lang="en-US" sz="1200">
                <a:latin typeface="Courier New" panose="02070309020205020404" pitchFamily="49" charset="0"/>
                <a:cs typeface="Courier New" panose="02070309020205020404" pitchFamily="49" charset="0"/>
              </a:rPr>
              <a:t> &lt;p&gt;Click the buttons below to show and hide the text that follows.&lt;/p&gt;</a:t>
            </a:r>
          </a:p>
          <a:p>
            <a:pPr marL="0" indent="0">
              <a:buNone/>
            </a:pPr>
            <a:r>
              <a:rPr lang="en-US" sz="1200">
                <a:latin typeface="Courier New" panose="02070309020205020404" pitchFamily="49" charset="0"/>
                <a:cs typeface="Courier New" panose="02070309020205020404" pitchFamily="49" charset="0"/>
              </a:rPr>
              <a:t>  &lt;button type="button" id="</a:t>
            </a:r>
            <a:r>
              <a:rPr lang="en-US" sz="1200" b="1">
                <a:latin typeface="Courier New" panose="02070309020205020404" pitchFamily="49" charset="0"/>
                <a:cs typeface="Courier New" panose="02070309020205020404" pitchFamily="49" charset="0"/>
              </a:rPr>
              <a:t>btnShow</a:t>
            </a:r>
            <a:r>
              <a:rPr lang="en-US" sz="1200">
                <a:latin typeface="Courier New" panose="02070309020205020404" pitchFamily="49" charset="0"/>
                <a:cs typeface="Courier New" panose="02070309020205020404" pitchFamily="49" charset="0"/>
              </a:rPr>
              <a:t>"&gt;Show Text&lt;/button&gt;</a:t>
            </a:r>
          </a:p>
          <a:p>
            <a:pPr marL="0" indent="0">
              <a:buNone/>
            </a:pPr>
            <a:r>
              <a:rPr lang="en-US" sz="1200">
                <a:latin typeface="Courier New" panose="02070309020205020404" pitchFamily="49" charset="0"/>
                <a:cs typeface="Courier New" panose="02070309020205020404" pitchFamily="49" charset="0"/>
              </a:rPr>
              <a:t>  &lt;button type="button" id="</a:t>
            </a:r>
            <a:r>
              <a:rPr lang="en-US" sz="1200" b="1">
                <a:latin typeface="Courier New" panose="02070309020205020404" pitchFamily="49" charset="0"/>
                <a:cs typeface="Courier New" panose="02070309020205020404" pitchFamily="49" charset="0"/>
              </a:rPr>
              <a:t>btnHide</a:t>
            </a:r>
            <a:r>
              <a:rPr lang="en-US" sz="1200">
                <a:latin typeface="Courier New" panose="02070309020205020404" pitchFamily="49" charset="0"/>
                <a:cs typeface="Courier New" panose="02070309020205020404" pitchFamily="49" charset="0"/>
              </a:rPr>
              <a:t>"&gt;Hide Text&lt;/button&gt;</a:t>
            </a:r>
          </a:p>
          <a:p>
            <a:pPr marL="0" indent="0">
              <a:buNone/>
            </a:pPr>
            <a:r>
              <a:rPr lang="en-US" sz="1200">
                <a:latin typeface="Courier New" panose="02070309020205020404" pitchFamily="49" charset="0"/>
                <a:cs typeface="Courier New" panose="02070309020205020404" pitchFamily="49" charset="0"/>
              </a:rPr>
              <a:t>  </a:t>
            </a:r>
          </a:p>
          <a:p>
            <a:pPr marL="0" indent="0">
              <a:buNone/>
            </a:pPr>
            <a:r>
              <a:rPr lang="en-US" sz="1200">
                <a:latin typeface="Courier New" panose="02070309020205020404" pitchFamily="49" charset="0"/>
                <a:cs typeface="Courier New" panose="02070309020205020404" pitchFamily="49" charset="0"/>
              </a:rPr>
              <a:t>  &lt;div id="</a:t>
            </a:r>
            <a:r>
              <a:rPr lang="en-US" sz="1200" b="1">
                <a:latin typeface="Courier New" panose="02070309020205020404" pitchFamily="49" charset="0"/>
                <a:cs typeface="Courier New" panose="02070309020205020404" pitchFamily="49" charset="0"/>
              </a:rPr>
              <a:t>random_text</a:t>
            </a:r>
            <a:r>
              <a:rPr lang="en-US" sz="1200">
                <a:latin typeface="Courier New" panose="02070309020205020404" pitchFamily="49" charset="0"/>
                <a:cs typeface="Courier New" panose="02070309020205020404" pitchFamily="49" charset="0"/>
              </a:rPr>
              <a:t>" style="width:400px;"&gt;</a:t>
            </a:r>
          </a:p>
          <a:p>
            <a:pPr marL="0" indent="0">
              <a:buNone/>
            </a:pPr>
            <a:r>
              <a:rPr lang="en-US" sz="1200">
                <a:latin typeface="Courier New" panose="02070309020205020404" pitchFamily="49" charset="0"/>
                <a:cs typeface="Courier New" panose="02070309020205020404" pitchFamily="49" charset="0"/>
              </a:rPr>
              <a:t>  Res ipsa loquitur is a doctrine in the common law and Roman-Dutch law jurisdictions under which a court can infer negligence from the very nature of an accident or injury in the absence of direct evidence on how any defendant behaved in the context of tort litigation.</a:t>
            </a:r>
          </a:p>
          <a:p>
            <a:pPr marL="0" indent="0">
              <a:buNone/>
            </a:pPr>
            <a:r>
              <a:rPr lang="en-US" sz="1200">
                <a:latin typeface="Courier New" panose="02070309020205020404" pitchFamily="49" charset="0"/>
                <a:cs typeface="Courier New" panose="02070309020205020404" pitchFamily="49" charset="0"/>
              </a:rPr>
              <a:t>  &lt;/div&gt;</a:t>
            </a:r>
          </a:p>
          <a:p>
            <a:pPr marL="0" indent="0">
              <a:buNone/>
            </a:pPr>
            <a:endParaRPr lang="en-US" sz="1200">
              <a:latin typeface="Courier New" panose="02070309020205020404" pitchFamily="49" charset="0"/>
              <a:cs typeface="Courier New" panose="02070309020205020404" pitchFamily="49" charset="0"/>
            </a:endParaRPr>
          </a:p>
          <a:p>
            <a:pPr marL="0" indent="0">
              <a:buNone/>
            </a:pPr>
            <a:r>
              <a:rPr lang="en-US" sz="1200">
                <a:latin typeface="Courier New" panose="02070309020205020404" pitchFamily="49" charset="0"/>
                <a:cs typeface="Courier New" panose="02070309020205020404" pitchFamily="49" charset="0"/>
              </a:rPr>
              <a:t>&lt;script&gt;</a:t>
            </a:r>
          </a:p>
          <a:p>
            <a:pPr marL="0" indent="0">
              <a:buNone/>
            </a:pPr>
            <a:r>
              <a:rPr lang="en-US" sz="1200">
                <a:latin typeface="Courier New" panose="02070309020205020404" pitchFamily="49" charset="0"/>
                <a:cs typeface="Courier New" panose="02070309020205020404" pitchFamily="49" charset="0"/>
              </a:rPr>
              <a:t>document.getElementById("btnShow").addEventListener("click",showText);</a:t>
            </a:r>
          </a:p>
          <a:p>
            <a:pPr marL="0" indent="0">
              <a:buNone/>
            </a:pPr>
            <a:r>
              <a:rPr lang="en-US" sz="1200">
                <a:latin typeface="Courier New" panose="02070309020205020404" pitchFamily="49" charset="0"/>
                <a:cs typeface="Courier New" panose="02070309020205020404" pitchFamily="49" charset="0"/>
              </a:rPr>
              <a:t>document.getElementById("btnHide").addEventListener("click",hideText);</a:t>
            </a:r>
          </a:p>
          <a:p>
            <a:pPr marL="0" indent="0">
              <a:buNone/>
            </a:pPr>
            <a:endParaRPr lang="en-US" sz="1200">
              <a:latin typeface="Courier New" panose="02070309020205020404" pitchFamily="49" charset="0"/>
              <a:cs typeface="Courier New" panose="02070309020205020404" pitchFamily="49" charset="0"/>
            </a:endParaRPr>
          </a:p>
          <a:p>
            <a:pPr marL="0" indent="0">
              <a:buNone/>
            </a:pPr>
            <a:r>
              <a:rPr lang="en-US" sz="1200">
                <a:latin typeface="Courier New" panose="02070309020205020404" pitchFamily="49" charset="0"/>
                <a:cs typeface="Courier New" panose="02070309020205020404" pitchFamily="49" charset="0"/>
              </a:rPr>
              <a:t>function showText()</a:t>
            </a:r>
          </a:p>
          <a:p>
            <a:pPr marL="0" indent="0">
              <a:buNone/>
            </a:pPr>
            <a:r>
              <a:rPr lang="en-US" sz="1200">
                <a:latin typeface="Courier New" panose="02070309020205020404" pitchFamily="49" charset="0"/>
                <a:cs typeface="Courier New" panose="02070309020205020404" pitchFamily="49" charset="0"/>
              </a:rPr>
              <a:t>{</a:t>
            </a:r>
          </a:p>
          <a:p>
            <a:pPr marL="0" indent="0">
              <a:buNone/>
            </a:pPr>
            <a:r>
              <a:rPr lang="en-US" sz="1200">
                <a:latin typeface="Courier New" panose="02070309020205020404" pitchFamily="49" charset="0"/>
                <a:cs typeface="Courier New" panose="02070309020205020404" pitchFamily="49" charset="0"/>
              </a:rPr>
              <a:t>  document.getElementById("random_text").style.</a:t>
            </a:r>
            <a:r>
              <a:rPr lang="en-US" sz="1200" b="1">
                <a:latin typeface="Courier New" panose="02070309020205020404" pitchFamily="49" charset="0"/>
                <a:cs typeface="Courier New" panose="02070309020205020404" pitchFamily="49" charset="0"/>
              </a:rPr>
              <a:t>visibility="visible"</a:t>
            </a:r>
            <a:r>
              <a:rPr lang="en-US" sz="1200">
                <a:latin typeface="Courier New" panose="02070309020205020404" pitchFamily="49" charset="0"/>
                <a:cs typeface="Courier New" panose="02070309020205020404" pitchFamily="49" charset="0"/>
              </a:rPr>
              <a:t>;</a:t>
            </a:r>
          </a:p>
          <a:p>
            <a:pPr marL="0" indent="0">
              <a:buNone/>
            </a:pPr>
            <a:r>
              <a:rPr lang="en-US" sz="1200">
                <a:latin typeface="Courier New" panose="02070309020205020404" pitchFamily="49" charset="0"/>
                <a:cs typeface="Courier New" panose="02070309020205020404" pitchFamily="49" charset="0"/>
              </a:rPr>
              <a:t>}</a:t>
            </a:r>
          </a:p>
          <a:p>
            <a:pPr marL="0" indent="0">
              <a:buNone/>
            </a:pPr>
            <a:endParaRPr lang="en-US" sz="1200">
              <a:latin typeface="Courier New" panose="02070309020205020404" pitchFamily="49" charset="0"/>
              <a:cs typeface="Courier New" panose="02070309020205020404" pitchFamily="49" charset="0"/>
            </a:endParaRPr>
          </a:p>
          <a:p>
            <a:pPr marL="0" indent="0">
              <a:buNone/>
            </a:pPr>
            <a:r>
              <a:rPr lang="en-US" sz="1200">
                <a:latin typeface="Courier New" panose="02070309020205020404" pitchFamily="49" charset="0"/>
                <a:cs typeface="Courier New" panose="02070309020205020404" pitchFamily="49" charset="0"/>
              </a:rPr>
              <a:t>function hideText()</a:t>
            </a:r>
          </a:p>
          <a:p>
            <a:pPr marL="0" indent="0">
              <a:buNone/>
            </a:pPr>
            <a:r>
              <a:rPr lang="en-US" sz="1200">
                <a:latin typeface="Courier New" panose="02070309020205020404" pitchFamily="49" charset="0"/>
                <a:cs typeface="Courier New" panose="02070309020205020404" pitchFamily="49" charset="0"/>
              </a:rPr>
              <a:t>{</a:t>
            </a:r>
          </a:p>
          <a:p>
            <a:pPr marL="0" indent="0">
              <a:buNone/>
            </a:pPr>
            <a:r>
              <a:rPr lang="en-US" sz="1200">
                <a:latin typeface="Courier New" panose="02070309020205020404" pitchFamily="49" charset="0"/>
                <a:cs typeface="Courier New" panose="02070309020205020404" pitchFamily="49" charset="0"/>
              </a:rPr>
              <a:t>  document.getElementById("random_text").style.</a:t>
            </a:r>
            <a:r>
              <a:rPr lang="en-US" sz="1200" b="1">
                <a:latin typeface="Courier New" panose="02070309020205020404" pitchFamily="49" charset="0"/>
                <a:cs typeface="Courier New" panose="02070309020205020404" pitchFamily="49" charset="0"/>
              </a:rPr>
              <a:t>visibility="hidden"</a:t>
            </a:r>
            <a:r>
              <a:rPr lang="en-US" sz="1200">
                <a:latin typeface="Courier New" panose="02070309020205020404" pitchFamily="49" charset="0"/>
                <a:cs typeface="Courier New" panose="02070309020205020404" pitchFamily="49" charset="0"/>
              </a:rPr>
              <a:t>;</a:t>
            </a:r>
          </a:p>
          <a:p>
            <a:pPr marL="0" indent="0">
              <a:buNone/>
            </a:pPr>
            <a:r>
              <a:rPr lang="en-US" sz="1200">
                <a:latin typeface="Courier New" panose="02070309020205020404" pitchFamily="49" charset="0"/>
                <a:cs typeface="Courier New" panose="02070309020205020404" pitchFamily="49" charset="0"/>
              </a:rPr>
              <a:t>}</a:t>
            </a:r>
          </a:p>
          <a:p>
            <a:pPr marL="0" indent="0">
              <a:buNone/>
            </a:pPr>
            <a:r>
              <a:rPr lang="en-US" sz="1200">
                <a:latin typeface="Courier New" panose="02070309020205020404" pitchFamily="49" charset="0"/>
                <a:cs typeface="Courier New" panose="02070309020205020404" pitchFamily="49" charset="0"/>
              </a:rPr>
              <a:t>&lt;/script&gt;</a:t>
            </a:r>
          </a:p>
        </p:txBody>
      </p:sp>
      <p:sp>
        <p:nvSpPr>
          <p:cNvPr id="3" name="Rectangle: Rounded Corners 2">
            <a:extLst>
              <a:ext uri="{FF2B5EF4-FFF2-40B4-BE49-F238E27FC236}">
                <a16:creationId xmlns:a16="http://schemas.microsoft.com/office/drawing/2014/main" id="{81AFC5CD-5345-5491-B6A8-5D343B80BE3C}"/>
              </a:ext>
            </a:extLst>
          </p:cNvPr>
          <p:cNvSpPr/>
          <p:nvPr/>
        </p:nvSpPr>
        <p:spPr>
          <a:xfrm>
            <a:off x="3997667" y="4602989"/>
            <a:ext cx="2635046" cy="26997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E3934B7A-8E21-101D-677A-DA72FE165B30}"/>
              </a:ext>
            </a:extLst>
          </p:cNvPr>
          <p:cNvSpPr/>
          <p:nvPr/>
        </p:nvSpPr>
        <p:spPr>
          <a:xfrm>
            <a:off x="3997667" y="5700017"/>
            <a:ext cx="2558845" cy="26997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0BA47A23-014A-E465-B4DD-ED4B050E4F2E}"/>
              </a:ext>
            </a:extLst>
          </p:cNvPr>
          <p:cNvSpPr txBox="1">
            <a:spLocks/>
          </p:cNvSpPr>
          <p:nvPr/>
        </p:nvSpPr>
        <p:spPr bwMode="auto">
          <a:xfrm>
            <a:off x="3124199" y="6388888"/>
            <a:ext cx="3184663" cy="355243"/>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r>
              <a:rPr lang="en-US" altLang="en-US" sz="1600"/>
              <a:t>File: </a:t>
            </a:r>
            <a:r>
              <a:rPr lang="en-US" altLang="en-US" sz="1200">
                <a:latin typeface="Courier New" panose="02070309020205020404" pitchFamily="49" charset="0"/>
                <a:cs typeface="Courier New" panose="02070309020205020404" pitchFamily="49" charset="0"/>
              </a:rPr>
              <a:t>showing_hiding_content.html</a:t>
            </a:r>
            <a:endParaRPr lang="en-US" altLang="en-US" sz="105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4864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anim calcmode="lin" valueType="num">
                                      <p:cBhvr additive="base">
                                        <p:cTn id="13" dur="20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2" end="22"/>
                                            </p:txEl>
                                          </p:spTgt>
                                        </p:tgtEl>
                                        <p:attrNameLst>
                                          <p:attrName>style.visibility</p:attrName>
                                        </p:attrNameLst>
                                      </p:cBhvr>
                                      <p:to>
                                        <p:strVal val="visible"/>
                                      </p:to>
                                    </p:set>
                                    <p:anim calcmode="lin" valueType="num">
                                      <p:cBhvr additive="base">
                                        <p:cTn id="19" dur="2000" fill="hold"/>
                                        <p:tgtEl>
                                          <p:spTgt spid="5">
                                            <p:txEl>
                                              <p:pRg st="22" end="2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txEl>
                                              <p:pRg st="22" end="2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9" end="19"/>
                                            </p:txEl>
                                          </p:spTgt>
                                        </p:tgtEl>
                                        <p:attrNameLst>
                                          <p:attrName>style.visibility</p:attrName>
                                        </p:attrNameLst>
                                      </p:cBhvr>
                                      <p:to>
                                        <p:strVal val="visible"/>
                                      </p:to>
                                    </p:set>
                                    <p:anim calcmode="lin" valueType="num">
                                      <p:cBhvr additive="base">
                                        <p:cTn id="23" dur="20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5">
                                            <p:txEl>
                                              <p:pRg st="19" end="1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20" end="20"/>
                                            </p:txEl>
                                          </p:spTgt>
                                        </p:tgtEl>
                                        <p:attrNameLst>
                                          <p:attrName>style.visibility</p:attrName>
                                        </p:attrNameLst>
                                      </p:cBhvr>
                                      <p:to>
                                        <p:strVal val="visible"/>
                                      </p:to>
                                    </p:set>
                                    <p:anim calcmode="lin" valueType="num">
                                      <p:cBhvr additive="base">
                                        <p:cTn id="27" dur="2000" fill="hold"/>
                                        <p:tgtEl>
                                          <p:spTgt spid="5">
                                            <p:txEl>
                                              <p:pRg st="20" end="20"/>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21" end="21"/>
                                            </p:txEl>
                                          </p:spTgt>
                                        </p:tgtEl>
                                        <p:attrNameLst>
                                          <p:attrName>style.visibility</p:attrName>
                                        </p:attrNameLst>
                                      </p:cBhvr>
                                      <p:to>
                                        <p:strVal val="visible"/>
                                      </p:to>
                                    </p:set>
                                    <p:anim calcmode="lin" valueType="num">
                                      <p:cBhvr additive="base">
                                        <p:cTn id="33" dur="2000" fill="hold"/>
                                        <p:tgtEl>
                                          <p:spTgt spid="5">
                                            <p:txEl>
                                              <p:pRg st="21" end="21"/>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circle(in)">
                                      <p:cBhvr>
                                        <p:cTn id="39" dur="20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1" fill="hold" nodeType="click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anim calcmode="lin" valueType="num">
                                      <p:cBhvr additive="base">
                                        <p:cTn id="44"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 calcmode="lin" valueType="num">
                                      <p:cBhvr additive="base">
                                        <p:cTn id="50"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5">
                                            <p:txEl>
                                              <p:pRg st="17" end="17"/>
                                            </p:txEl>
                                          </p:spTgt>
                                        </p:tgtEl>
                                        <p:attrNameLst>
                                          <p:attrName>style.visibility</p:attrName>
                                        </p:attrNameLst>
                                      </p:cBhvr>
                                      <p:to>
                                        <p:strVal val="visible"/>
                                      </p:to>
                                    </p:set>
                                    <p:anim calcmode="lin" valueType="num">
                                      <p:cBhvr additive="base">
                                        <p:cTn id="56" dur="20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57" dur="2000" fill="hold"/>
                                        <p:tgtEl>
                                          <p:spTgt spid="5">
                                            <p:txEl>
                                              <p:pRg st="17" end="17"/>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5">
                                            <p:txEl>
                                              <p:pRg st="14" end="14"/>
                                            </p:txEl>
                                          </p:spTgt>
                                        </p:tgtEl>
                                        <p:attrNameLst>
                                          <p:attrName>style.visibility</p:attrName>
                                        </p:attrNameLst>
                                      </p:cBhvr>
                                      <p:to>
                                        <p:strVal val="visible"/>
                                      </p:to>
                                    </p:set>
                                    <p:anim calcmode="lin" valueType="num">
                                      <p:cBhvr additive="base">
                                        <p:cTn id="60" dur="20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1" dur="2000" fill="hold"/>
                                        <p:tgtEl>
                                          <p:spTgt spid="5">
                                            <p:txEl>
                                              <p:pRg st="14" end="14"/>
                                            </p:txEl>
                                          </p:spTgt>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5">
                                            <p:txEl>
                                              <p:pRg st="15" end="15"/>
                                            </p:txEl>
                                          </p:spTgt>
                                        </p:tgtEl>
                                        <p:attrNameLst>
                                          <p:attrName>style.visibility</p:attrName>
                                        </p:attrNameLst>
                                      </p:cBhvr>
                                      <p:to>
                                        <p:strVal val="visible"/>
                                      </p:to>
                                    </p:set>
                                    <p:anim calcmode="lin" valueType="num">
                                      <p:cBhvr additive="base">
                                        <p:cTn id="64" dur="20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5">
                                            <p:txEl>
                                              <p:pRg st="16" end="16"/>
                                            </p:txEl>
                                          </p:spTgt>
                                        </p:tgtEl>
                                        <p:attrNameLst>
                                          <p:attrName>style.visibility</p:attrName>
                                        </p:attrNameLst>
                                      </p:cBhvr>
                                      <p:to>
                                        <p:strVal val="visible"/>
                                      </p:to>
                                    </p:set>
                                    <p:anim calcmode="lin" valueType="num">
                                      <p:cBhvr additive="base">
                                        <p:cTn id="70" dur="20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grpId="0" nodeType="click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circle(in)">
                                      <p:cBhvr>
                                        <p:cTn id="7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3887" y="136525"/>
            <a:ext cx="8229600" cy="365125"/>
          </a:xfrm>
        </p:spPr>
        <p:txBody>
          <a:bodyPr/>
          <a:lstStyle/>
          <a:p>
            <a:r>
              <a:rPr lang="en-US" sz="2800"/>
              <a:t>A New Event: </a:t>
            </a:r>
            <a:r>
              <a:rPr lang="en-US" sz="2800">
                <a:latin typeface="Courier New" panose="02070309020205020404" pitchFamily="49" charset="0"/>
                <a:cs typeface="Courier New" panose="02070309020205020404" pitchFamily="49" charset="0"/>
              </a:rPr>
              <a:t>change</a:t>
            </a:r>
            <a:endParaRPr lang="en-US" sz="2800"/>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p:txBody>
          <a:bodyPr/>
          <a:lstStyle/>
          <a:p>
            <a:pPr>
              <a:defRPr/>
            </a:pPr>
            <a:fld id="{24FE86E6-588A-4154-BA9D-029AF635A19F}" type="slidenum">
              <a:rPr lang="en-US" altLang="en-US" smtClean="0"/>
              <a:pPr>
                <a:defRPr/>
              </a:pPr>
              <a:t>11</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914400"/>
            <a:ext cx="8229600" cy="3352799"/>
          </a:xfrm>
        </p:spPr>
        <p:txBody>
          <a:bodyPr/>
          <a:lstStyle/>
          <a:p>
            <a:pPr marL="0" indent="0">
              <a:buNone/>
            </a:pPr>
            <a:r>
              <a:rPr lang="en-US" sz="1400"/>
              <a:t>We have previously focused on the events </a:t>
            </a:r>
            <a:r>
              <a:rPr lang="en-US" sz="1400">
                <a:latin typeface="Courier New" panose="02070309020205020404" pitchFamily="49" charset="0"/>
                <a:cs typeface="Courier New" panose="02070309020205020404" pitchFamily="49" charset="0"/>
              </a:rPr>
              <a:t>click</a:t>
            </a:r>
            <a:r>
              <a:rPr lang="en-US" sz="1400"/>
              <a:t>, </a:t>
            </a:r>
            <a:r>
              <a:rPr lang="en-US" sz="1400">
                <a:latin typeface="Courier New" panose="02070309020205020404" pitchFamily="49" charset="0"/>
                <a:cs typeface="Courier New" panose="02070309020205020404" pitchFamily="49" charset="0"/>
              </a:rPr>
              <a:t>mouseover</a:t>
            </a:r>
            <a:r>
              <a:rPr lang="en-US" sz="1400"/>
              <a:t>, and </a:t>
            </a:r>
            <a:r>
              <a:rPr lang="en-US" sz="1400">
                <a:latin typeface="Courier New" panose="02070309020205020404" pitchFamily="49" charset="0"/>
                <a:cs typeface="Courier New" panose="02070309020205020404" pitchFamily="49" charset="0"/>
              </a:rPr>
              <a:t>mouseout</a:t>
            </a:r>
            <a:r>
              <a:rPr lang="en-US" sz="1400"/>
              <a:t>. But there are several others. Let’s look at another useful event,  </a:t>
            </a:r>
            <a:r>
              <a:rPr lang="en-US" sz="1600" b="1">
                <a:latin typeface="Courier New" panose="02070309020205020404" pitchFamily="49" charset="0"/>
                <a:cs typeface="Courier New" panose="02070309020205020404" pitchFamily="49" charset="0"/>
              </a:rPr>
              <a:t>change</a:t>
            </a:r>
            <a:r>
              <a:rPr lang="en-US" sz="1400"/>
              <a:t> </a:t>
            </a:r>
          </a:p>
          <a:p>
            <a:pPr marL="0" indent="0">
              <a:buNone/>
            </a:pPr>
            <a:endParaRPr lang="en-US" sz="1400"/>
          </a:p>
          <a:p>
            <a:pPr marL="0" indent="0">
              <a:buNone/>
            </a:pPr>
            <a:r>
              <a:rPr lang="en-US" sz="1400"/>
              <a:t>This event is triggered in response to any change in the state of certain HTML elements. Perhaps the most common element in which it is used is the </a:t>
            </a:r>
            <a:r>
              <a:rPr lang="en-US" sz="1400">
                <a:latin typeface="Courier New" panose="02070309020205020404" pitchFamily="49" charset="0"/>
                <a:cs typeface="Courier New" panose="02070309020205020404" pitchFamily="49" charset="0"/>
              </a:rPr>
              <a:t>&lt;select&gt; </a:t>
            </a:r>
            <a:r>
              <a:rPr lang="en-US" sz="1400"/>
              <a:t>element.</a:t>
            </a:r>
          </a:p>
          <a:p>
            <a:pPr marL="0" indent="0">
              <a:buNone/>
            </a:pPr>
            <a:endParaRPr lang="en-US" sz="1400"/>
          </a:p>
          <a:p>
            <a:pPr marL="0" indent="0">
              <a:buNone/>
            </a:pPr>
            <a:r>
              <a:rPr lang="en-US" sz="1400"/>
              <a:t>For your action listener, instead of the usual </a:t>
            </a:r>
            <a:r>
              <a:rPr lang="en-US" sz="1400">
                <a:latin typeface="Courier New" panose="02070309020205020404" pitchFamily="49" charset="0"/>
                <a:cs typeface="Courier New" panose="02070309020205020404" pitchFamily="49" charset="0"/>
              </a:rPr>
              <a:t>click</a:t>
            </a:r>
            <a:r>
              <a:rPr lang="en-US" sz="1400"/>
              <a:t> or </a:t>
            </a:r>
            <a:r>
              <a:rPr lang="en-US" sz="1400">
                <a:latin typeface="Courier New" panose="02070309020205020404" pitchFamily="49" charset="0"/>
                <a:cs typeface="Courier New" panose="02070309020205020404" pitchFamily="49" charset="0"/>
              </a:rPr>
              <a:t>mouseover</a:t>
            </a:r>
            <a:r>
              <a:rPr lang="en-US" sz="1400"/>
              <a:t>, etc. you would use “</a:t>
            </a:r>
            <a:r>
              <a:rPr lang="en-US" sz="1400" b="1">
                <a:latin typeface="Courier New" panose="02070309020205020404" pitchFamily="49" charset="0"/>
                <a:cs typeface="Courier New" panose="02070309020205020404" pitchFamily="49" charset="0"/>
              </a:rPr>
              <a:t>change</a:t>
            </a:r>
            <a:r>
              <a:rPr lang="en-US" sz="1400"/>
              <a:t>”:</a:t>
            </a:r>
          </a:p>
          <a:p>
            <a:pPr marL="0" indent="0">
              <a:buNone/>
            </a:pPr>
            <a:endParaRPr lang="en-US" sz="1400"/>
          </a:p>
          <a:p>
            <a:pPr marL="0" indent="0">
              <a:buNone/>
            </a:pPr>
            <a:r>
              <a:rPr lang="en-US" sz="1400"/>
              <a:t>Suppose you had the following select box:</a:t>
            </a:r>
          </a:p>
          <a:p>
            <a:pPr marL="0" indent="0">
              <a:buNone/>
            </a:pPr>
            <a:r>
              <a:rPr lang="en-US" sz="1400">
                <a:latin typeface="Courier New" panose="02070309020205020404" pitchFamily="49" charset="0"/>
                <a:cs typeface="Courier New" panose="02070309020205020404" pitchFamily="49" charset="0"/>
              </a:rPr>
              <a:t> &lt;p&gt;Choose a color to see the text change: </a:t>
            </a:r>
          </a:p>
          <a:p>
            <a:pPr marL="0" indent="0">
              <a:buNone/>
            </a:pPr>
            <a:r>
              <a:rPr lang="en-US" sz="1400">
                <a:latin typeface="Courier New" panose="02070309020205020404" pitchFamily="49" charset="0"/>
                <a:cs typeface="Courier New" panose="02070309020205020404" pitchFamily="49" charset="0"/>
              </a:rPr>
              <a:t>	&lt;select id="selColor"&gt;</a:t>
            </a:r>
          </a:p>
          <a:p>
            <a:pPr marL="0" indent="0">
              <a:buNone/>
            </a:pPr>
            <a:r>
              <a:rPr lang="en-US" sz="1400">
                <a:latin typeface="Courier New" panose="02070309020205020404" pitchFamily="49" charset="0"/>
                <a:cs typeface="Courier New" panose="02070309020205020404" pitchFamily="49" charset="0"/>
              </a:rPr>
              <a:t>		&lt;option value="black"&gt;BLACK&lt;/option&gt;</a:t>
            </a:r>
          </a:p>
          <a:p>
            <a:pPr marL="0" indent="0">
              <a:buNone/>
            </a:pPr>
            <a:r>
              <a:rPr lang="en-US" sz="1400">
                <a:latin typeface="Courier New" panose="02070309020205020404" pitchFamily="49" charset="0"/>
                <a:cs typeface="Courier New" panose="02070309020205020404" pitchFamily="49" charset="0"/>
              </a:rPr>
              <a:t>		&lt;option value="red"&gt;RED&lt;/option&gt;</a:t>
            </a:r>
          </a:p>
          <a:p>
            <a:pPr marL="0" indent="0">
              <a:buNone/>
            </a:pPr>
            <a:r>
              <a:rPr lang="en-US" sz="1400">
                <a:latin typeface="Courier New" panose="02070309020205020404" pitchFamily="49" charset="0"/>
                <a:cs typeface="Courier New" panose="02070309020205020404" pitchFamily="49" charset="0"/>
              </a:rPr>
              <a:t>		&lt;option value="blue"&gt;BLUE&lt;/option&gt;</a:t>
            </a:r>
          </a:p>
          <a:p>
            <a:pPr marL="0" indent="0">
              <a:buNone/>
            </a:pPr>
            <a:r>
              <a:rPr lang="en-US" sz="1400">
                <a:latin typeface="Courier New" panose="02070309020205020404" pitchFamily="49" charset="0"/>
                <a:cs typeface="Courier New" panose="02070309020205020404" pitchFamily="49" charset="0"/>
              </a:rPr>
              <a:t>	&lt;/select&gt;</a:t>
            </a:r>
          </a:p>
          <a:p>
            <a:pPr marL="0" indent="0">
              <a:buNone/>
            </a:pPr>
            <a:endParaRPr lang="en-US" sz="1400"/>
          </a:p>
          <a:p>
            <a:pPr marL="0" indent="0">
              <a:buNone/>
            </a:pPr>
            <a:r>
              <a:rPr lang="en-US" sz="1400"/>
              <a:t>You could then add a listener as follows:</a:t>
            </a:r>
          </a:p>
          <a:p>
            <a:pPr marL="0" indent="0">
              <a:buNone/>
            </a:pPr>
            <a:r>
              <a:rPr lang="en-US" sz="1400">
                <a:latin typeface="Courier New" panose="02070309020205020404" pitchFamily="49" charset="0"/>
                <a:cs typeface="Courier New" panose="02070309020205020404" pitchFamily="49" charset="0"/>
              </a:rPr>
              <a:t>document.getElementById("selColor").addEventListener(</a:t>
            </a:r>
            <a:r>
              <a:rPr lang="en-US" sz="1400">
                <a:solidFill>
                  <a:srgbClr val="FF0000"/>
                </a:solidFill>
                <a:latin typeface="Courier New" panose="02070309020205020404" pitchFamily="49" charset="0"/>
                <a:cs typeface="Courier New" panose="02070309020205020404" pitchFamily="49" charset="0"/>
              </a:rPr>
              <a:t>"change"</a:t>
            </a:r>
            <a:r>
              <a:rPr lang="en-US" sz="1400">
                <a:latin typeface="Courier New" panose="02070309020205020404" pitchFamily="49" charset="0"/>
                <a:cs typeface="Courier New" panose="02070309020205020404" pitchFamily="49" charset="0"/>
              </a:rPr>
              <a:t>,changeColor);</a:t>
            </a:r>
          </a:p>
          <a:p>
            <a:pPr marL="0" indent="0">
              <a:buNone/>
            </a:pPr>
            <a:endParaRPr lang="en-US" sz="1400"/>
          </a:p>
          <a:p>
            <a:pPr marL="0" indent="0">
              <a:buNone/>
            </a:pPr>
            <a:r>
              <a:rPr lang="en-US" sz="1400"/>
              <a:t>And now in your function</a:t>
            </a:r>
            <a:r>
              <a:rPr lang="en-US" sz="1400">
                <a:latin typeface="Courier New" panose="02070309020205020404" pitchFamily="49" charset="0"/>
                <a:cs typeface="Courier New" panose="02070309020205020404" pitchFamily="49" charset="0"/>
              </a:rPr>
              <a:t> changeColor(), </a:t>
            </a:r>
            <a:r>
              <a:rPr lang="en-US" sz="1400"/>
              <a:t>you would write code to change the color of something.</a:t>
            </a:r>
          </a:p>
          <a:p>
            <a:pPr marL="0" indent="0">
              <a:buNone/>
            </a:pPr>
            <a:endParaRPr lang="en-US" sz="1400"/>
          </a:p>
          <a:p>
            <a:pPr marL="0" indent="0">
              <a:buNone/>
            </a:pPr>
            <a:r>
              <a:rPr lang="en-US" sz="1400"/>
              <a:t>Study this file where we put it all together:  </a:t>
            </a:r>
            <a:r>
              <a:rPr lang="en-US" sz="1400">
                <a:latin typeface="Courier New" panose="02070309020205020404" pitchFamily="49" charset="0"/>
                <a:cs typeface="Courier New" panose="02070309020205020404" pitchFamily="49" charset="0"/>
              </a:rPr>
              <a:t>event_change.html</a:t>
            </a:r>
          </a:p>
        </p:txBody>
      </p:sp>
    </p:spTree>
    <p:extLst>
      <p:ext uri="{BB962C8B-B14F-4D97-AF65-F5344CB8AC3E}">
        <p14:creationId xmlns:p14="http://schemas.microsoft.com/office/powerpoint/2010/main" val="112226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377687" y="252713"/>
            <a:ext cx="8229600" cy="365125"/>
          </a:xfrm>
        </p:spPr>
        <p:txBody>
          <a:bodyPr/>
          <a:lstStyle/>
          <a:p>
            <a:r>
              <a:rPr lang="en-US" sz="2000"/>
              <a:t>Applying CSS Styles Based on “</a:t>
            </a:r>
            <a:r>
              <a:rPr lang="en-US" sz="2000" b="1"/>
              <a:t>id</a:t>
            </a:r>
            <a:r>
              <a:rPr lang="en-US" sz="2000"/>
              <a:t>” </a:t>
            </a:r>
            <a:br>
              <a:rPr lang="en-US" sz="2000"/>
            </a:br>
            <a:r>
              <a:rPr lang="en-US" sz="2000"/>
              <a:t>(</a:t>
            </a:r>
            <a:r>
              <a:rPr lang="en-US" sz="2000" u="sng"/>
              <a:t>Contextual Selector</a:t>
            </a:r>
            <a:r>
              <a:rPr lang="en-US" sz="2000"/>
              <a:t>)</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a:xfrm>
            <a:off x="6556513" y="6219825"/>
            <a:ext cx="2133600" cy="365125"/>
          </a:xfrm>
        </p:spPr>
        <p:txBody>
          <a:bodyPr/>
          <a:lstStyle/>
          <a:p>
            <a:pPr>
              <a:defRPr/>
            </a:pPr>
            <a:fld id="{24FE86E6-588A-4154-BA9D-029AF635A19F}" type="slidenum">
              <a:rPr lang="en-US" altLang="en-US" smtClean="0"/>
              <a:pPr>
                <a:defRPr/>
              </a:pPr>
              <a:t>12</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867667"/>
            <a:ext cx="8229600" cy="4724400"/>
          </a:xfrm>
        </p:spPr>
        <p:txBody>
          <a:bodyPr/>
          <a:lstStyle/>
          <a:p>
            <a:pPr marL="0" indent="0">
              <a:buNone/>
            </a:pPr>
            <a:r>
              <a:rPr lang="en-US" sz="1400">
                <a:latin typeface="cour)"/>
              </a:rPr>
              <a:t>We can create a set of CSS styles, and then instruct the page to apply those styles whenever it encounters a specific </a:t>
            </a:r>
            <a:r>
              <a:rPr lang="en-US" sz="1400" b="1">
                <a:latin typeface="cour)"/>
              </a:rPr>
              <a:t>id</a:t>
            </a:r>
            <a:r>
              <a:rPr lang="en-US" sz="1400">
                <a:latin typeface="cour)"/>
              </a:rPr>
              <a:t>. </a:t>
            </a:r>
          </a:p>
          <a:p>
            <a:pPr marL="0" indent="0">
              <a:buNone/>
            </a:pPr>
            <a:endParaRPr lang="en-US" sz="1400">
              <a:latin typeface="cour)"/>
            </a:endParaRPr>
          </a:p>
          <a:p>
            <a:pPr marL="0" indent="0">
              <a:buNone/>
            </a:pPr>
            <a:r>
              <a:rPr lang="en-US" sz="1400">
                <a:latin typeface="cour)"/>
              </a:rPr>
              <a:t>This is sometimes called a “contextual selector”.  To do so, we place a hash-tag, followed by the ID we wish to match to. Then in braces, we list our desired styles. </a:t>
            </a:r>
          </a:p>
          <a:p>
            <a:pPr marL="0" indent="0">
              <a:buNone/>
            </a:pPr>
            <a:r>
              <a:rPr lang="en-US" sz="1400">
                <a:latin typeface="Courier New" panose="02070309020205020404" pitchFamily="49" charset="0"/>
                <a:cs typeface="Courier New" panose="02070309020205020404" pitchFamily="49" charset="0"/>
              </a:rPr>
              <a:t>#</a:t>
            </a:r>
            <a:r>
              <a:rPr lang="en-US" sz="1400" b="1">
                <a:latin typeface="Courier New" panose="02070309020205020404" pitchFamily="49" charset="0"/>
                <a:cs typeface="Courier New" panose="02070309020205020404" pitchFamily="49" charset="0"/>
              </a:rPr>
              <a:t>output</a:t>
            </a:r>
            <a:r>
              <a:rPr lang="en-US" sz="1400">
                <a:latin typeface="Courier New" panose="02070309020205020404" pitchFamily="49" charset="0"/>
                <a:cs typeface="Courier New" panose="02070309020205020404" pitchFamily="49" charset="0"/>
              </a:rPr>
              <a:t> { border:2px solid blue; width:450px; background-color:peachpuff; }</a:t>
            </a:r>
          </a:p>
          <a:p>
            <a:pPr marL="0" indent="0">
              <a:buNone/>
            </a:pPr>
            <a:endParaRPr lang="en-US" sz="1400">
              <a:latin typeface="cour)"/>
            </a:endParaRPr>
          </a:p>
          <a:p>
            <a:pPr marL="0" indent="0">
              <a:buNone/>
            </a:pPr>
            <a:r>
              <a:rPr lang="en-US" sz="1400">
                <a:latin typeface="cour)"/>
              </a:rPr>
              <a:t>This says that whenever we encounter an element with an id of “</a:t>
            </a:r>
            <a:r>
              <a:rPr lang="en-US" sz="1400" b="1">
                <a:latin typeface="Courier New" panose="02070309020205020404" pitchFamily="49" charset="0"/>
                <a:cs typeface="Courier New" panose="02070309020205020404" pitchFamily="49" charset="0"/>
              </a:rPr>
              <a:t>output</a:t>
            </a:r>
            <a:r>
              <a:rPr lang="en-US" sz="1400">
                <a:latin typeface="cour)"/>
              </a:rPr>
              <a:t>”, those styles should be applied. </a:t>
            </a:r>
          </a:p>
          <a:p>
            <a:pPr marL="0" indent="0">
              <a:buNone/>
            </a:pPr>
            <a:endParaRPr lang="en-US" sz="1400">
              <a:latin typeface="cour)"/>
            </a:endParaRPr>
          </a:p>
          <a:p>
            <a:pPr marL="0" indent="0">
              <a:buNone/>
            </a:pPr>
            <a:r>
              <a:rPr lang="en-US" sz="1200">
                <a:latin typeface="Courier New" panose="02070309020205020404" pitchFamily="49" charset="0"/>
                <a:cs typeface="Courier New" panose="02070309020205020404" pitchFamily="49" charset="0"/>
              </a:rPr>
              <a:t> &lt;head&gt;</a:t>
            </a:r>
          </a:p>
          <a:p>
            <a:pPr marL="0" indent="0">
              <a:buNone/>
            </a:pPr>
            <a:r>
              <a:rPr lang="en-US" sz="1200">
                <a:latin typeface="Courier New" panose="02070309020205020404" pitchFamily="49" charset="0"/>
                <a:cs typeface="Courier New" panose="02070309020205020404" pitchFamily="49" charset="0"/>
              </a:rPr>
              <a:t>  &lt;meta charset="utf-8"&gt;</a:t>
            </a:r>
          </a:p>
          <a:p>
            <a:pPr marL="0" indent="0">
              <a:buNone/>
            </a:pPr>
            <a:r>
              <a:rPr lang="en-US" sz="1200">
                <a:latin typeface="Courier New" panose="02070309020205020404" pitchFamily="49" charset="0"/>
                <a:cs typeface="Courier New" panose="02070309020205020404" pitchFamily="49" charset="0"/>
              </a:rPr>
              <a:t>  &lt;title&gt;Showing and Hiding Content&lt;/title&gt;</a:t>
            </a:r>
          </a:p>
          <a:p>
            <a:pPr marL="0" indent="0">
              <a:buNone/>
            </a:pPr>
            <a:r>
              <a:rPr lang="en-US" sz="1200">
                <a:latin typeface="Courier New" panose="02070309020205020404" pitchFamily="49" charset="0"/>
                <a:cs typeface="Courier New" panose="02070309020205020404" pitchFamily="49" charset="0"/>
              </a:rPr>
              <a:t>  &lt;style&gt;</a:t>
            </a:r>
          </a:p>
          <a:p>
            <a:pPr marL="0" indent="0">
              <a:buNone/>
            </a:pPr>
            <a:r>
              <a:rPr lang="en-US" sz="1200">
                <a:latin typeface="Courier New" panose="02070309020205020404" pitchFamily="49" charset="0"/>
                <a:cs typeface="Courier New" panose="02070309020205020404" pitchFamily="49" charset="0"/>
              </a:rPr>
              <a:t>    </a:t>
            </a:r>
            <a:r>
              <a:rPr lang="en-US" sz="1200" b="1">
                <a:latin typeface="Courier New" panose="02070309020205020404" pitchFamily="49" charset="0"/>
                <a:cs typeface="Courier New" panose="02070309020205020404" pitchFamily="49" charset="0"/>
              </a:rPr>
              <a:t>#</a:t>
            </a:r>
            <a:r>
              <a:rPr lang="en-US" sz="1200">
                <a:latin typeface="Courier New" panose="02070309020205020404" pitchFamily="49" charset="0"/>
                <a:cs typeface="Courier New" panose="02070309020205020404" pitchFamily="49" charset="0"/>
              </a:rPr>
              <a:t>output { border:2px solid blue; width:450px; background-color:peachpuff; }</a:t>
            </a:r>
          </a:p>
          <a:p>
            <a:pPr marL="0" indent="0">
              <a:buNone/>
            </a:pPr>
            <a:r>
              <a:rPr lang="en-US" sz="1200">
                <a:latin typeface="Courier New" panose="02070309020205020404" pitchFamily="49" charset="0"/>
                <a:cs typeface="Courier New" panose="02070309020205020404" pitchFamily="49" charset="0"/>
              </a:rPr>
              <a:t>  &lt;/style&gt;</a:t>
            </a:r>
          </a:p>
          <a:p>
            <a:pPr marL="0" indent="0">
              <a:buNone/>
            </a:pPr>
            <a:r>
              <a:rPr lang="en-US" sz="1200">
                <a:latin typeface="Courier New" panose="02070309020205020404" pitchFamily="49" charset="0"/>
                <a:cs typeface="Courier New" panose="02070309020205020404" pitchFamily="49" charset="0"/>
              </a:rPr>
              <a:t>&lt;/head&gt;</a:t>
            </a:r>
          </a:p>
          <a:p>
            <a:pPr marL="0" indent="0">
              <a:buNone/>
            </a:pPr>
            <a:r>
              <a:rPr lang="en-US" sz="1200">
                <a:latin typeface="Courier New" panose="02070309020205020404" pitchFamily="49" charset="0"/>
                <a:cs typeface="Courier New" panose="02070309020205020404" pitchFamily="49" charset="0"/>
              </a:rPr>
              <a:t>&lt;body&gt;</a:t>
            </a:r>
          </a:p>
          <a:p>
            <a:pPr marL="0" indent="0">
              <a:buNone/>
            </a:pPr>
            <a:r>
              <a:rPr lang="en-US" sz="1200">
                <a:latin typeface="Courier New" panose="02070309020205020404" pitchFamily="49" charset="0"/>
                <a:cs typeface="Courier New" panose="02070309020205020404" pitchFamily="49" charset="0"/>
              </a:rPr>
              <a:t> &lt;div id="</a:t>
            </a:r>
            <a:r>
              <a:rPr lang="en-US" sz="1200" b="1">
                <a:latin typeface="Courier New" panose="02070309020205020404" pitchFamily="49" charset="0"/>
                <a:cs typeface="Courier New" panose="02070309020205020404" pitchFamily="49" charset="0"/>
              </a:rPr>
              <a:t>output</a:t>
            </a:r>
            <a:r>
              <a:rPr lang="en-US" sz="1200">
                <a:latin typeface="Courier New" panose="02070309020205020404" pitchFamily="49" charset="0"/>
                <a:cs typeface="Courier New" panose="02070309020205020404" pitchFamily="49" charset="0"/>
              </a:rPr>
              <a:t>"&gt;</a:t>
            </a:r>
          </a:p>
          <a:p>
            <a:pPr marL="0" indent="0">
              <a:buNone/>
            </a:pPr>
            <a:r>
              <a:rPr lang="en-US" sz="1200">
                <a:latin typeface="Courier New" panose="02070309020205020404" pitchFamily="49" charset="0"/>
                <a:cs typeface="Courier New" panose="02070309020205020404" pitchFamily="49" charset="0"/>
              </a:rPr>
              <a:t>  Res ipsa loquitur is a doctrine in the common law blah blah blah.</a:t>
            </a:r>
          </a:p>
          <a:p>
            <a:pPr marL="0" indent="0">
              <a:buNone/>
            </a:pPr>
            <a:r>
              <a:rPr lang="en-US" sz="1200">
                <a:latin typeface="Courier New" panose="02070309020205020404" pitchFamily="49" charset="0"/>
                <a:cs typeface="Courier New" panose="02070309020205020404" pitchFamily="49" charset="0"/>
              </a:rPr>
              <a:t> &lt;/div&gt;</a:t>
            </a:r>
          </a:p>
        </p:txBody>
      </p:sp>
      <p:pic>
        <p:nvPicPr>
          <p:cNvPr id="8" name="Picture 7">
            <a:extLst>
              <a:ext uri="{FF2B5EF4-FFF2-40B4-BE49-F238E27FC236}">
                <a16:creationId xmlns:a16="http://schemas.microsoft.com/office/drawing/2014/main" id="{88CFC831-9A10-6F6D-99EE-C57FBF65063E}"/>
              </a:ext>
            </a:extLst>
          </p:cNvPr>
          <p:cNvPicPr>
            <a:picLocks noChangeAspect="1"/>
          </p:cNvPicPr>
          <p:nvPr/>
        </p:nvPicPr>
        <p:blipFill>
          <a:blip r:embed="rId2"/>
          <a:stretch>
            <a:fillRect/>
          </a:stretch>
        </p:blipFill>
        <p:spPr>
          <a:xfrm>
            <a:off x="1730582" y="5886492"/>
            <a:ext cx="5523809" cy="333333"/>
          </a:xfrm>
          <a:prstGeom prst="rect">
            <a:avLst/>
          </a:prstGeom>
        </p:spPr>
      </p:pic>
      <p:cxnSp>
        <p:nvCxnSpPr>
          <p:cNvPr id="12" name="Straight Arrow Connector 11">
            <a:extLst>
              <a:ext uri="{FF2B5EF4-FFF2-40B4-BE49-F238E27FC236}">
                <a16:creationId xmlns:a16="http://schemas.microsoft.com/office/drawing/2014/main" id="{A78BBF55-D1ED-2E26-A74F-2B65F8D68F19}"/>
              </a:ext>
            </a:extLst>
          </p:cNvPr>
          <p:cNvCxnSpPr/>
          <p:nvPr/>
        </p:nvCxnSpPr>
        <p:spPr>
          <a:xfrm>
            <a:off x="990600" y="4196784"/>
            <a:ext cx="381000" cy="685800"/>
          </a:xfrm>
          <a:prstGeom prst="straightConnector1">
            <a:avLst/>
          </a:prstGeom>
          <a:ln w="57150">
            <a:headEnd type="triangle"/>
            <a:tailEnd type="triangle"/>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Speech Bubble: Rectangle with Corners Rounded 12">
            <a:extLst>
              <a:ext uri="{FF2B5EF4-FFF2-40B4-BE49-F238E27FC236}">
                <a16:creationId xmlns:a16="http://schemas.microsoft.com/office/drawing/2014/main" id="{B1CBB806-9929-D8D7-6BA4-FAC03832D680}"/>
              </a:ext>
            </a:extLst>
          </p:cNvPr>
          <p:cNvSpPr/>
          <p:nvPr/>
        </p:nvSpPr>
        <p:spPr>
          <a:xfrm>
            <a:off x="1066800" y="1663000"/>
            <a:ext cx="2886685" cy="1170554"/>
          </a:xfrm>
          <a:prstGeom prst="wedgeRoundRectCallout">
            <a:avLst>
              <a:gd name="adj1" fmla="val -59139"/>
              <a:gd name="adj2" fmla="val 1605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a:t>This says that any time there is an element with an id of “output”,  the styles listed should be applied. </a:t>
            </a:r>
          </a:p>
        </p:txBody>
      </p:sp>
      <p:sp>
        <p:nvSpPr>
          <p:cNvPr id="14" name="Rectangle: Rounded Corners 13">
            <a:extLst>
              <a:ext uri="{FF2B5EF4-FFF2-40B4-BE49-F238E27FC236}">
                <a16:creationId xmlns:a16="http://schemas.microsoft.com/office/drawing/2014/main" id="{564B055C-349A-C648-DE5C-9CD7935CE959}"/>
              </a:ext>
            </a:extLst>
          </p:cNvPr>
          <p:cNvSpPr/>
          <p:nvPr/>
        </p:nvSpPr>
        <p:spPr>
          <a:xfrm>
            <a:off x="646381" y="4009025"/>
            <a:ext cx="155691" cy="1877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1201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15" end="15"/>
                                            </p:txEl>
                                          </p:spTgt>
                                        </p:tgtEl>
                                        <p:attrNameLst>
                                          <p:attrName>style.visibility</p:attrName>
                                        </p:attrNameLst>
                                      </p:cBhvr>
                                      <p:to>
                                        <p:strVal val="visible"/>
                                      </p:to>
                                    </p:set>
                                    <p:anim calcmode="lin" valueType="num">
                                      <p:cBhvr additive="base">
                                        <p:cTn id="35" dur="20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5">
                                            <p:txEl>
                                              <p:pRg st="15" end="1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6" end="16"/>
                                            </p:txEl>
                                          </p:spTgt>
                                        </p:tgtEl>
                                        <p:attrNameLst>
                                          <p:attrName>style.visibility</p:attrName>
                                        </p:attrNameLst>
                                      </p:cBhvr>
                                      <p:to>
                                        <p:strVal val="visible"/>
                                      </p:to>
                                    </p:set>
                                    <p:anim calcmode="lin" valueType="num">
                                      <p:cBhvr additive="base">
                                        <p:cTn id="39" dur="20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5">
                                            <p:txEl>
                                              <p:pRg st="16" end="1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7" end="17"/>
                                            </p:txEl>
                                          </p:spTgt>
                                        </p:tgtEl>
                                        <p:attrNameLst>
                                          <p:attrName>style.visibility</p:attrName>
                                        </p:attrNameLst>
                                      </p:cBhvr>
                                      <p:to>
                                        <p:strVal val="visible"/>
                                      </p:to>
                                    </p:set>
                                    <p:anim calcmode="lin" valueType="num">
                                      <p:cBhvr additive="base">
                                        <p:cTn id="43" dur="20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11" end="11"/>
                                            </p:txEl>
                                          </p:spTgt>
                                        </p:tgtEl>
                                        <p:attrNameLst>
                                          <p:attrName>style.visibility</p:attrName>
                                        </p:attrNameLst>
                                      </p:cBhvr>
                                      <p:to>
                                        <p:strVal val="visible"/>
                                      </p:to>
                                    </p:set>
                                    <p:anim calcmode="lin" valueType="num">
                                      <p:cBhvr additive="base">
                                        <p:cTn id="49" dur="20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2000" fill="hold"/>
                                        <p:tgtEl>
                                          <p:spTgt spid="14"/>
                                        </p:tgtEl>
                                        <p:attrNameLst>
                                          <p:attrName>ppt_x</p:attrName>
                                        </p:attrNameLst>
                                      </p:cBhvr>
                                      <p:tavLst>
                                        <p:tav tm="0">
                                          <p:val>
                                            <p:strVal val="#ppt_x"/>
                                          </p:val>
                                        </p:tav>
                                        <p:tav tm="100000">
                                          <p:val>
                                            <p:strVal val="#ppt_x"/>
                                          </p:val>
                                        </p:tav>
                                      </p:tavLst>
                                    </p:anim>
                                    <p:anim calcmode="lin" valueType="num">
                                      <p:cBhvr additive="base">
                                        <p:cTn id="56" dur="2000" fill="hold"/>
                                        <p:tgtEl>
                                          <p:spTgt spid="14"/>
                                        </p:tgtEl>
                                        <p:attrNameLst>
                                          <p:attrName>ppt_y</p:attrName>
                                        </p:attrNameLst>
                                      </p:cBhvr>
                                      <p:tavLst>
                                        <p:tav tm="0">
                                          <p:val>
                                            <p:strVal val="0-#ppt_h/2"/>
                                          </p:val>
                                        </p:tav>
                                        <p:tav tm="100000">
                                          <p:val>
                                            <p:strVal val="#ppt_y"/>
                                          </p:val>
                                        </p:tav>
                                      </p:tavLst>
                                    </p:anim>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barn(inVertical)">
                                      <p:cBhvr>
                                        <p:cTn id="66" dur="5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fade">
                                      <p:cBhvr>
                                        <p:cTn id="71" dur="1000"/>
                                        <p:tgtEl>
                                          <p:spTgt spid="8"/>
                                        </p:tgtEl>
                                      </p:cBhvr>
                                    </p:animEffect>
                                    <p:anim calcmode="lin" valueType="num">
                                      <p:cBhvr>
                                        <p:cTn id="72" dur="1000" fill="hold"/>
                                        <p:tgtEl>
                                          <p:spTgt spid="8"/>
                                        </p:tgtEl>
                                        <p:attrNameLst>
                                          <p:attrName>ppt_x</p:attrName>
                                        </p:attrNameLst>
                                      </p:cBhvr>
                                      <p:tavLst>
                                        <p:tav tm="0">
                                          <p:val>
                                            <p:strVal val="#ppt_x"/>
                                          </p:val>
                                        </p:tav>
                                        <p:tav tm="100000">
                                          <p:val>
                                            <p:strVal val="#ppt_x"/>
                                          </p:val>
                                        </p:tav>
                                      </p:tavLst>
                                    </p:anim>
                                    <p:anim calcmode="lin" valueType="num">
                                      <p:cBhvr>
                                        <p:cTn id="7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197112" y="351115"/>
            <a:ext cx="7696200" cy="3231654"/>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&lt;title&gt;Showing and Hiding Content&lt;/title&gt;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&lt;link rel="stylesheet" href="contextuals_example.css"&gt;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&lt;p&gt;Click the buttons below to show and hide the text that follows.&lt;/p&gt;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&lt;button type="button" id="btnShow"&gt;Show Text&lt;/button&gt;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&lt;button type="button" id="btnHide"&gt;Hide Text&lt;/button&gt;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&lt;div id="output"&gt;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Res ipsa loquitur is a doctrine in the common law...</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&lt;/div&gt;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&lt;script src="showing_hiding.js"&gt;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p:txBody>
      </p:sp>
      <p:sp>
        <p:nvSpPr>
          <p:cNvPr id="4" name="Title 1">
            <a:extLst>
              <a:ext uri="{FF2B5EF4-FFF2-40B4-BE49-F238E27FC236}">
                <a16:creationId xmlns:a16="http://schemas.microsoft.com/office/drawing/2014/main" id="{D858E0A4-E03F-F954-7B82-17FAFD59DC0B}"/>
              </a:ext>
            </a:extLst>
          </p:cNvPr>
          <p:cNvSpPr>
            <a:spLocks noGrp="1"/>
          </p:cNvSpPr>
          <p:nvPr>
            <p:ph type="title"/>
          </p:nvPr>
        </p:nvSpPr>
        <p:spPr>
          <a:xfrm>
            <a:off x="1257300" y="0"/>
            <a:ext cx="5774140" cy="351115"/>
          </a:xfrm>
        </p:spPr>
        <p:txBody>
          <a:bodyPr/>
          <a:lstStyle/>
          <a:p>
            <a:r>
              <a:rPr lang="en-US" sz="2000"/>
              <a:t>Putting It All Together</a:t>
            </a:r>
          </a:p>
        </p:txBody>
      </p:sp>
      <p:sp>
        <p:nvSpPr>
          <p:cNvPr id="2" name="Title 1">
            <a:extLst>
              <a:ext uri="{FF2B5EF4-FFF2-40B4-BE49-F238E27FC236}">
                <a16:creationId xmlns:a16="http://schemas.microsoft.com/office/drawing/2014/main" id="{0BA47A23-014A-E465-B4DD-ED4B050E4F2E}"/>
              </a:ext>
            </a:extLst>
          </p:cNvPr>
          <p:cNvSpPr txBox="1">
            <a:spLocks/>
          </p:cNvSpPr>
          <p:nvPr/>
        </p:nvSpPr>
        <p:spPr bwMode="auto">
          <a:xfrm>
            <a:off x="3962400" y="351115"/>
            <a:ext cx="3924300" cy="355243"/>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r"/>
            <a:r>
              <a:rPr lang="en-US" altLang="en-US" sz="1400"/>
              <a:t>File: </a:t>
            </a:r>
            <a:r>
              <a:rPr lang="en-US" altLang="en-US" sz="1100">
                <a:latin typeface="Courier New" panose="02070309020205020404" pitchFamily="49" charset="0"/>
                <a:cs typeface="Courier New" panose="02070309020205020404" pitchFamily="49" charset="0"/>
              </a:rPr>
              <a:t>showing_hiding_content_all_together.html</a:t>
            </a:r>
            <a:endParaRPr lang="en-US" altLang="en-US" sz="1000" dirty="0">
              <a:latin typeface="Courier New" panose="02070309020205020404" pitchFamily="49" charset="0"/>
              <a:cs typeface="Courier New" panose="02070309020205020404" pitchFamily="49" charset="0"/>
            </a:endParaRPr>
          </a:p>
        </p:txBody>
      </p:sp>
      <p:sp>
        <p:nvSpPr>
          <p:cNvPr id="3" name="Rectangle: Rounded Corners 2">
            <a:extLst>
              <a:ext uri="{FF2B5EF4-FFF2-40B4-BE49-F238E27FC236}">
                <a16:creationId xmlns:a16="http://schemas.microsoft.com/office/drawing/2014/main" id="{0D2F2698-72BE-FCD7-9365-A786ABB23CDF}"/>
              </a:ext>
            </a:extLst>
          </p:cNvPr>
          <p:cNvSpPr/>
          <p:nvPr/>
        </p:nvSpPr>
        <p:spPr>
          <a:xfrm>
            <a:off x="434529" y="935251"/>
            <a:ext cx="5051871" cy="20827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F1C460D-CAE2-7F9F-55E0-5BFA4452ADA8}"/>
              </a:ext>
            </a:extLst>
          </p:cNvPr>
          <p:cNvSpPr txBox="1">
            <a:spLocks noChangeArrowheads="1"/>
          </p:cNvSpPr>
          <p:nvPr/>
        </p:nvSpPr>
        <p:spPr bwMode="auto">
          <a:xfrm>
            <a:off x="197112" y="3694955"/>
            <a:ext cx="7696200" cy="2123658"/>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document.getElementById("btnShow").addEventListener("click",showText);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document.getElementById("btnHide").addEventListener("click",hideText);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function showText()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document.getElementById("random_text").style.visibility="visible";</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function hideText()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document.getElementById("random_text").style.visibility="hidden";</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a:t>
            </a:r>
            <a:endParaRPr lang="en-US" altLang="en-US" sz="1600">
              <a:latin typeface="Courier New" panose="02070309020205020404" pitchFamily="49" charset="0"/>
              <a:cs typeface="Courier New" panose="02070309020205020404" pitchFamily="49" charset="0"/>
            </a:endParaRPr>
          </a:p>
        </p:txBody>
      </p:sp>
      <p:sp>
        <p:nvSpPr>
          <p:cNvPr id="6" name="Title 1">
            <a:extLst>
              <a:ext uri="{FF2B5EF4-FFF2-40B4-BE49-F238E27FC236}">
                <a16:creationId xmlns:a16="http://schemas.microsoft.com/office/drawing/2014/main" id="{87380B6A-6798-59EC-0B75-159A4288711D}"/>
              </a:ext>
            </a:extLst>
          </p:cNvPr>
          <p:cNvSpPr txBox="1">
            <a:spLocks/>
          </p:cNvSpPr>
          <p:nvPr/>
        </p:nvSpPr>
        <p:spPr bwMode="auto">
          <a:xfrm>
            <a:off x="5867400" y="3699151"/>
            <a:ext cx="2019300" cy="258086"/>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l"/>
            <a:r>
              <a:rPr lang="en-US" altLang="en-US" sz="1200"/>
              <a:t>File: </a:t>
            </a:r>
            <a:r>
              <a:rPr lang="en-US" altLang="en-US" sz="1050">
                <a:latin typeface="Courier New" panose="02070309020205020404" pitchFamily="49" charset="0"/>
                <a:cs typeface="Courier New" panose="02070309020205020404" pitchFamily="49" charset="0"/>
              </a:rPr>
              <a:t>showing_hiding.js</a:t>
            </a:r>
            <a:endParaRPr lang="en-US" altLang="en-US" sz="900" dirty="0">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CBF38C5A-F1A9-F84F-BBBA-A8C07AF25B8B}"/>
              </a:ext>
            </a:extLst>
          </p:cNvPr>
          <p:cNvSpPr txBox="1">
            <a:spLocks noChangeArrowheads="1"/>
          </p:cNvSpPr>
          <p:nvPr/>
        </p:nvSpPr>
        <p:spPr bwMode="auto">
          <a:xfrm>
            <a:off x="197742" y="5907073"/>
            <a:ext cx="7696200" cy="830997"/>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#output { border:2px solid blue; width:400px; background-color:peachpuff;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button { background-color:lightblue; }</a:t>
            </a:r>
            <a:endParaRPr lang="en-US" altLang="en-US" sz="1600">
              <a:latin typeface="Courier New" panose="02070309020205020404" pitchFamily="49" charset="0"/>
              <a:cs typeface="Courier New" panose="02070309020205020404" pitchFamily="49" charset="0"/>
            </a:endParaRPr>
          </a:p>
        </p:txBody>
      </p:sp>
      <p:sp>
        <p:nvSpPr>
          <p:cNvPr id="10" name="Title 1">
            <a:extLst>
              <a:ext uri="{FF2B5EF4-FFF2-40B4-BE49-F238E27FC236}">
                <a16:creationId xmlns:a16="http://schemas.microsoft.com/office/drawing/2014/main" id="{35A04EF0-E8ED-2884-A7A0-9B3A76E2D68E}"/>
              </a:ext>
            </a:extLst>
          </p:cNvPr>
          <p:cNvSpPr txBox="1">
            <a:spLocks/>
          </p:cNvSpPr>
          <p:nvPr/>
        </p:nvSpPr>
        <p:spPr bwMode="auto">
          <a:xfrm>
            <a:off x="5029200" y="5906005"/>
            <a:ext cx="2864742" cy="258086"/>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l"/>
            <a:r>
              <a:rPr lang="en-US" altLang="en-US" sz="1200"/>
              <a:t>File: </a:t>
            </a:r>
            <a:r>
              <a:rPr lang="en-US" altLang="en-US" sz="1050">
                <a:latin typeface="Courier New" panose="02070309020205020404" pitchFamily="49" charset="0"/>
                <a:cs typeface="Courier New" panose="02070309020205020404" pitchFamily="49" charset="0"/>
              </a:rPr>
              <a:t>contextuals_example.css</a:t>
            </a:r>
            <a:endParaRPr lang="en-US" altLang="en-US" sz="900" dirty="0">
              <a:latin typeface="Courier New" panose="02070309020205020404" pitchFamily="49" charset="0"/>
              <a:cs typeface="Courier New" panose="02070309020205020404" pitchFamily="49" charset="0"/>
            </a:endParaRPr>
          </a:p>
        </p:txBody>
      </p:sp>
      <p:cxnSp>
        <p:nvCxnSpPr>
          <p:cNvPr id="12" name="Straight Arrow Connector 11">
            <a:extLst>
              <a:ext uri="{FF2B5EF4-FFF2-40B4-BE49-F238E27FC236}">
                <a16:creationId xmlns:a16="http://schemas.microsoft.com/office/drawing/2014/main" id="{8992AB10-745C-5955-C461-2DED990B11A3}"/>
              </a:ext>
            </a:extLst>
          </p:cNvPr>
          <p:cNvCxnSpPr>
            <a:cxnSpLocks/>
          </p:cNvCxnSpPr>
          <p:nvPr/>
        </p:nvCxnSpPr>
        <p:spPr>
          <a:xfrm>
            <a:off x="3581400" y="1143000"/>
            <a:ext cx="1441188" cy="4779749"/>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4" name="Rectangle: Rounded Corners 13">
            <a:extLst>
              <a:ext uri="{FF2B5EF4-FFF2-40B4-BE49-F238E27FC236}">
                <a16:creationId xmlns:a16="http://schemas.microsoft.com/office/drawing/2014/main" id="{F48C008A-0556-846C-B07C-18E41E80FD57}"/>
              </a:ext>
            </a:extLst>
          </p:cNvPr>
          <p:cNvSpPr/>
          <p:nvPr/>
        </p:nvSpPr>
        <p:spPr>
          <a:xfrm>
            <a:off x="228601" y="6319198"/>
            <a:ext cx="761999" cy="20827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BD8A4FB3-7B6C-F2C8-CC24-60592D738520}"/>
              </a:ext>
            </a:extLst>
          </p:cNvPr>
          <p:cNvCxnSpPr>
            <a:cxnSpLocks/>
            <a:stCxn id="14" idx="0"/>
          </p:cNvCxnSpPr>
          <p:nvPr/>
        </p:nvCxnSpPr>
        <p:spPr>
          <a:xfrm flipV="1">
            <a:off x="609601" y="2362200"/>
            <a:ext cx="647699" cy="3956998"/>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0" name="Rectangle: Rounded Corners 19">
            <a:extLst>
              <a:ext uri="{FF2B5EF4-FFF2-40B4-BE49-F238E27FC236}">
                <a16:creationId xmlns:a16="http://schemas.microsoft.com/office/drawing/2014/main" id="{06FECBD7-FFA7-6999-FFAE-9F3B2DCA7DCB}"/>
              </a:ext>
            </a:extLst>
          </p:cNvPr>
          <p:cNvSpPr/>
          <p:nvPr/>
        </p:nvSpPr>
        <p:spPr>
          <a:xfrm>
            <a:off x="990285" y="2954038"/>
            <a:ext cx="2171700" cy="20827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66D437D5-4933-13A6-B5F9-5D349D615517}"/>
              </a:ext>
            </a:extLst>
          </p:cNvPr>
          <p:cNvCxnSpPr>
            <a:cxnSpLocks/>
            <a:stCxn id="20" idx="2"/>
          </p:cNvCxnSpPr>
          <p:nvPr/>
        </p:nvCxnSpPr>
        <p:spPr>
          <a:xfrm>
            <a:off x="2076135" y="3162310"/>
            <a:ext cx="3784653" cy="647690"/>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pic>
        <p:nvPicPr>
          <p:cNvPr id="1026" name="Picture 2">
            <a:extLst>
              <a:ext uri="{FF2B5EF4-FFF2-40B4-BE49-F238E27FC236}">
                <a16:creationId xmlns:a16="http://schemas.microsoft.com/office/drawing/2014/main" id="{E9149470-2727-7ECC-DB07-F5D150942A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7232" y="2206905"/>
            <a:ext cx="3518911" cy="1036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24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0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par>
                                <p:cTn id="8" presetID="22" presetClass="entr" presetSubtype="4"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20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10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par>
                                <p:cTn id="16" presetID="22" presetClass="entr" presetSubtype="4"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down)">
                                      <p:cBhvr>
                                        <p:cTn id="18" dur="20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1000"/>
                                        <p:tgtEl>
                                          <p:spTgt spid="20"/>
                                        </p:tgtEl>
                                      </p:cBhvr>
                                    </p:animEffect>
                                  </p:childTnLst>
                                  <p:subTnLst>
                                    <p:set>
                                      <p:cBhvr override="childStyle">
                                        <p:cTn dur="1" fill="hold" display="0" masterRel="nextClick" afterEffect="1"/>
                                        <p:tgtEl>
                                          <p:spTgt spid="20"/>
                                        </p:tgtEl>
                                        <p:attrNameLst>
                                          <p:attrName>style.visibility</p:attrName>
                                        </p:attrNameLst>
                                      </p:cBhvr>
                                      <p:to>
                                        <p:strVal val="hidden"/>
                                      </p:to>
                                    </p:set>
                                  </p:subTnLst>
                                </p:cTn>
                              </p:par>
                              <p:par>
                                <p:cTn id="24" presetID="22" presetClass="entr" presetSubtype="4"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down)">
                                      <p:cBhvr>
                                        <p:cTn id="26" dur="20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yosef\Dropbox\130 Expression Web\images\question_mark_learning.jpg">
            <a:extLst>
              <a:ext uri="{FF2B5EF4-FFF2-40B4-BE49-F238E27FC236}">
                <a16:creationId xmlns:a16="http://schemas.microsoft.com/office/drawing/2014/main" id="{5577F7AB-5417-A0CF-4FD0-B51D02D4AA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53200" y="152400"/>
            <a:ext cx="2450957" cy="245095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AD8B37E7-DA07-4BCE-162F-0B94829F3380}"/>
              </a:ext>
            </a:extLst>
          </p:cNvPr>
          <p:cNvSpPr>
            <a:spLocks noGrp="1"/>
          </p:cNvSpPr>
          <p:nvPr>
            <p:ph type="title"/>
          </p:nvPr>
        </p:nvSpPr>
        <p:spPr>
          <a:xfrm>
            <a:off x="76200" y="370182"/>
            <a:ext cx="4953000" cy="1538130"/>
          </a:xfrm>
        </p:spPr>
        <p:txBody>
          <a:bodyPr>
            <a:normAutofit/>
          </a:bodyPr>
          <a:lstStyle/>
          <a:p>
            <a:pPr eaLnBrk="1" hangingPunct="1"/>
            <a:r>
              <a:rPr lang="en-US" altLang="en-US" dirty="0"/>
              <a:t>Learning Objectives</a:t>
            </a:r>
          </a:p>
        </p:txBody>
      </p:sp>
      <p:sp>
        <p:nvSpPr>
          <p:cNvPr id="8" name="Content Placeholder 2">
            <a:extLst>
              <a:ext uri="{FF2B5EF4-FFF2-40B4-BE49-F238E27FC236}">
                <a16:creationId xmlns:a16="http://schemas.microsoft.com/office/drawing/2014/main" id="{F479C467-6F3E-95F6-4403-495D3D88A749}"/>
              </a:ext>
            </a:extLst>
          </p:cNvPr>
          <p:cNvSpPr>
            <a:spLocks noGrp="1"/>
          </p:cNvSpPr>
          <p:nvPr>
            <p:ph idx="1"/>
          </p:nvPr>
        </p:nvSpPr>
        <p:spPr>
          <a:xfrm>
            <a:off x="304800" y="1828800"/>
            <a:ext cx="6096000" cy="4571999"/>
          </a:xfrm>
        </p:spPr>
        <p:txBody>
          <a:bodyPr>
            <a:normAutofit/>
          </a:bodyPr>
          <a:lstStyle/>
          <a:p>
            <a:pPr marL="57150" indent="0" eaLnBrk="1" hangingPunct="1">
              <a:lnSpc>
                <a:spcPct val="90000"/>
              </a:lnSpc>
              <a:buFont typeface="Arial" charset="0"/>
              <a:buNone/>
              <a:defRPr/>
            </a:pPr>
            <a:r>
              <a:rPr lang="en-US" sz="1400" dirty="0"/>
              <a:t>By the end of this lecture, you should be able to:</a:t>
            </a:r>
          </a:p>
          <a:p>
            <a:pPr marL="228600" indent="-171450" eaLnBrk="1" hangingPunct="1">
              <a:lnSpc>
                <a:spcPct val="90000"/>
              </a:lnSpc>
              <a:defRPr/>
            </a:pPr>
            <a:endParaRPr lang="en-US" sz="1400" dirty="0"/>
          </a:p>
          <a:p>
            <a:pPr marL="400050" eaLnBrk="1" hangingPunct="1">
              <a:lnSpc>
                <a:spcPct val="90000"/>
              </a:lnSpc>
              <a:buFont typeface="+mj-lt"/>
              <a:buAutoNum type="arabicPeriod"/>
              <a:defRPr/>
            </a:pPr>
            <a:r>
              <a:rPr lang="en-US" sz="1400" dirty="0"/>
              <a:t>Know how to use external </a:t>
            </a:r>
            <a:r>
              <a:rPr lang="en-US" sz="1400" dirty="0" err="1"/>
              <a:t>JavaScripts</a:t>
            </a:r>
            <a:r>
              <a:rPr lang="en-US" sz="1400" dirty="0"/>
              <a:t> (same idea as external CSS files)</a:t>
            </a:r>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Be comfortable using HTML’s </a:t>
            </a:r>
            <a:r>
              <a:rPr lang="en-US" sz="1400" dirty="0">
                <a:latin typeface="Courier New" panose="02070309020205020404" pitchFamily="49" charset="0"/>
                <a:cs typeface="Courier New" panose="02070309020205020404" pitchFamily="49" charset="0"/>
              </a:rPr>
              <a:t>&lt;button&gt;</a:t>
            </a:r>
            <a:r>
              <a:rPr lang="en-US" sz="1400" dirty="0"/>
              <a:t> tag</a:t>
            </a:r>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Comfortably work with events using both the event listener technique (</a:t>
            </a:r>
            <a:r>
              <a:rPr lang="en-US" sz="1400" dirty="0" err="1">
                <a:latin typeface="Courier New" panose="02070309020205020404" pitchFamily="49" charset="0"/>
                <a:cs typeface="Courier New" panose="02070309020205020404" pitchFamily="49" charset="0"/>
              </a:rPr>
              <a:t>addEventListener</a:t>
            </a:r>
            <a:r>
              <a:rPr lang="en-US" sz="1400" dirty="0"/>
              <a:t>) as well as HTML’s “</a:t>
            </a:r>
            <a:r>
              <a:rPr lang="en-US" sz="1400" dirty="0">
                <a:latin typeface="Courier New" panose="02070309020205020404" pitchFamily="49" charset="0"/>
                <a:cs typeface="Courier New" panose="02070309020205020404" pitchFamily="49" charset="0"/>
              </a:rPr>
              <a:t>onclick</a:t>
            </a:r>
            <a:r>
              <a:rPr lang="en-US" sz="1400" dirty="0"/>
              <a:t>” attribute</a:t>
            </a:r>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Know how to apply CSS styles using </a:t>
            </a:r>
            <a:r>
              <a:rPr lang="en-US" sz="1400" u="sng" dirty="0"/>
              <a:t>JavaScript</a:t>
            </a:r>
            <a:endParaRPr lang="en-US" sz="1400" dirty="0"/>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Be able to apply the </a:t>
            </a:r>
            <a:r>
              <a:rPr lang="en-US" sz="1400" dirty="0">
                <a:latin typeface="Courier New" panose="02070309020205020404" pitchFamily="49" charset="0"/>
                <a:cs typeface="Courier New" panose="02070309020205020404" pitchFamily="49" charset="0"/>
              </a:rPr>
              <a:t>change </a:t>
            </a:r>
            <a:r>
              <a:rPr lang="en-US" sz="1400" dirty="0"/>
              <a:t>event</a:t>
            </a:r>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Know how to apply CSS properties to an ID (“contextual selectors”)</a:t>
            </a:r>
          </a:p>
          <a:p>
            <a:pPr marL="400050" eaLnBrk="1" hangingPunct="1">
              <a:lnSpc>
                <a:spcPct val="90000"/>
              </a:lnSpc>
              <a:buFont typeface="+mj-lt"/>
              <a:buAutoNum type="arabicPeriod"/>
              <a:defRPr/>
            </a:pPr>
            <a:endParaRPr lang="en-US" sz="1400" dirty="0"/>
          </a:p>
          <a:p>
            <a:pPr marL="400050" eaLnBrk="1" hangingPunct="1">
              <a:lnSpc>
                <a:spcPct val="90000"/>
              </a:lnSpc>
              <a:buFont typeface="+mj-lt"/>
              <a:buAutoNum type="arabicPeriod"/>
              <a:defRPr/>
            </a:pPr>
            <a:r>
              <a:rPr lang="en-US" sz="1400" dirty="0"/>
              <a:t>Start getting comfortable learning techniques by studying other people’s HTML (or JS) files</a:t>
            </a:r>
          </a:p>
          <a:p>
            <a:pPr marL="228600" indent="-171450" eaLnBrk="1" hangingPunct="1">
              <a:lnSpc>
                <a:spcPct val="90000"/>
              </a:lnSpc>
              <a:defRPr/>
            </a:pPr>
            <a:endParaRPr lang="en-US" sz="1400" dirty="0"/>
          </a:p>
        </p:txBody>
      </p:sp>
    </p:spTree>
    <p:extLst>
      <p:ext uri="{BB962C8B-B14F-4D97-AF65-F5344CB8AC3E}">
        <p14:creationId xmlns:p14="http://schemas.microsoft.com/office/powerpoint/2010/main" val="356315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3887" y="136525"/>
            <a:ext cx="8229600" cy="365125"/>
          </a:xfrm>
        </p:spPr>
        <p:txBody>
          <a:bodyPr/>
          <a:lstStyle/>
          <a:p>
            <a:r>
              <a:rPr lang="en-US" sz="2800"/>
              <a:t>A few miscellaneous but important topics</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p:txBody>
          <a:bodyPr/>
          <a:lstStyle/>
          <a:p>
            <a:pPr>
              <a:defRPr/>
            </a:pPr>
            <a:fld id="{24FE86E6-588A-4154-BA9D-029AF635A19F}" type="slidenum">
              <a:rPr lang="en-US" altLang="en-US" smtClean="0"/>
              <a:pPr>
                <a:defRPr/>
              </a:pPr>
              <a:t>3</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609600"/>
            <a:ext cx="8229600" cy="3352799"/>
          </a:xfrm>
        </p:spPr>
        <p:txBody>
          <a:bodyPr/>
          <a:lstStyle/>
          <a:p>
            <a:pPr marL="0" indent="0">
              <a:buNone/>
            </a:pPr>
            <a:r>
              <a:rPr lang="en-US" sz="1400"/>
              <a:t>Following are some relatively short – hopefully not difficult – topics that you should be aware of.</a:t>
            </a:r>
          </a:p>
          <a:p>
            <a:pPr marL="0" indent="0">
              <a:buNone/>
            </a:pPr>
            <a:endParaRPr lang="en-US" sz="1400"/>
          </a:p>
          <a:p>
            <a:pPr marL="0" indent="0">
              <a:buNone/>
            </a:pPr>
            <a:r>
              <a:rPr lang="en-US" sz="1400"/>
              <a:t>I am going over them at this point in the course since I didn’t want to bombard you with a bunch of miscellaneous new things right before your midterm week. </a:t>
            </a:r>
          </a:p>
          <a:p>
            <a:pPr marL="0" indent="0">
              <a:buNone/>
            </a:pPr>
            <a:endParaRPr lang="en-US" sz="1400"/>
          </a:p>
          <a:p>
            <a:pPr marL="0" indent="0">
              <a:buNone/>
            </a:pPr>
            <a:r>
              <a:rPr lang="en-US" sz="1400"/>
              <a:t>We will practice some of them together, and we will see them in use multiple times moving forward, so you should have ample time to get used to them as we proceed.</a:t>
            </a:r>
          </a:p>
          <a:p>
            <a:pPr marL="0" indent="0">
              <a:buNone/>
            </a:pPr>
            <a:endParaRPr lang="en-US" sz="1400"/>
          </a:p>
          <a:p>
            <a:pPr marL="0" indent="0">
              <a:buNone/>
            </a:pPr>
            <a:r>
              <a:rPr lang="en-US" sz="1400"/>
              <a:t>It would be a good idea to periodically come back and review or at least refer to this lecture a few times until you get used to them. </a:t>
            </a:r>
          </a:p>
        </p:txBody>
      </p:sp>
    </p:spTree>
    <p:extLst>
      <p:ext uri="{BB962C8B-B14F-4D97-AF65-F5344CB8AC3E}">
        <p14:creationId xmlns:p14="http://schemas.microsoft.com/office/powerpoint/2010/main" val="1281065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4EA7-D010-3FC2-E3A8-9498D803F714}"/>
              </a:ext>
            </a:extLst>
          </p:cNvPr>
          <p:cNvSpPr>
            <a:spLocks noGrp="1"/>
          </p:cNvSpPr>
          <p:nvPr>
            <p:ph type="title"/>
          </p:nvPr>
        </p:nvSpPr>
        <p:spPr>
          <a:xfrm>
            <a:off x="457200" y="0"/>
            <a:ext cx="8229600" cy="487362"/>
          </a:xfrm>
        </p:spPr>
        <p:txBody>
          <a:bodyPr/>
          <a:lstStyle/>
          <a:p>
            <a:r>
              <a:rPr lang="en-US" sz="3200"/>
              <a:t>Using External JavaScripts</a:t>
            </a:r>
          </a:p>
        </p:txBody>
      </p:sp>
      <p:sp>
        <p:nvSpPr>
          <p:cNvPr id="3" name="Content Placeholder 2">
            <a:extLst>
              <a:ext uri="{FF2B5EF4-FFF2-40B4-BE49-F238E27FC236}">
                <a16:creationId xmlns:a16="http://schemas.microsoft.com/office/drawing/2014/main" id="{C7C98E9F-0E38-0831-2401-60A7F97595BD}"/>
              </a:ext>
            </a:extLst>
          </p:cNvPr>
          <p:cNvSpPr>
            <a:spLocks noGrp="1"/>
          </p:cNvSpPr>
          <p:nvPr>
            <p:ph idx="1"/>
          </p:nvPr>
        </p:nvSpPr>
        <p:spPr>
          <a:xfrm>
            <a:off x="76200" y="549275"/>
            <a:ext cx="8839200" cy="5807075"/>
          </a:xfrm>
        </p:spPr>
        <p:txBody>
          <a:bodyPr/>
          <a:lstStyle/>
          <a:p>
            <a:pPr marL="0" indent="0">
              <a:buNone/>
            </a:pPr>
            <a:r>
              <a:rPr lang="en-US" sz="1600" dirty="0"/>
              <a:t>As you have no-doubt noticed, we are starting to use more and more JavaScript code in our web pages. For this reason, we will sometimes use external JavaScript files, as opposed to embedding our scripts directly inside the web document.</a:t>
            </a:r>
          </a:p>
          <a:p>
            <a:pPr marL="0" indent="0">
              <a:buNone/>
            </a:pPr>
            <a:endParaRPr lang="en-US" sz="1600" dirty="0"/>
          </a:p>
          <a:p>
            <a:pPr marL="0" indent="0">
              <a:buNone/>
            </a:pPr>
            <a:r>
              <a:rPr lang="en-US" sz="1600" dirty="0"/>
              <a:t>Fortunately, the process is easy. In fact, it is </a:t>
            </a:r>
            <a:r>
              <a:rPr lang="en-US" sz="1600" i="1" dirty="0"/>
              <a:t>exactly </a:t>
            </a:r>
            <a:r>
              <a:rPr lang="en-US" sz="1600" dirty="0"/>
              <a:t>the same process as we have seen with external CSS files. </a:t>
            </a:r>
          </a:p>
          <a:p>
            <a:pPr marL="0" indent="0">
              <a:buNone/>
            </a:pPr>
            <a:endParaRPr lang="en-US" sz="1600" dirty="0"/>
          </a:p>
          <a:p>
            <a:pPr marL="0" indent="0">
              <a:buNone/>
            </a:pPr>
            <a:r>
              <a:rPr lang="en-US" sz="1600" dirty="0"/>
              <a:t>Here is the process:</a:t>
            </a:r>
          </a:p>
          <a:p>
            <a:pPr>
              <a:buFont typeface="+mj-lt"/>
              <a:buAutoNum type="arabicPeriod"/>
            </a:pPr>
            <a:r>
              <a:rPr lang="en-US" sz="1600" dirty="0"/>
              <a:t>Type your JavaScript code into an </a:t>
            </a:r>
            <a:r>
              <a:rPr lang="en-US" sz="1600" u="sng" dirty="0"/>
              <a:t>empty</a:t>
            </a:r>
            <a:r>
              <a:rPr lang="en-US" sz="1600" dirty="0"/>
              <a:t>, plain text file.</a:t>
            </a:r>
          </a:p>
          <a:p>
            <a:pPr lvl="1">
              <a:buFont typeface="Wingdings" panose="05000000000000000000" pitchFamily="2" charset="2"/>
              <a:buChar char="Ø"/>
            </a:pPr>
            <a:r>
              <a:rPr lang="en-US" sz="1200" dirty="0"/>
              <a:t>Do not include the &lt;script&gt; tag. As with external CSS files, there is no HTML code of any kind – not even the &lt;script&gt; tag – inside our external JS files. </a:t>
            </a:r>
          </a:p>
          <a:p>
            <a:pPr lvl="1">
              <a:buFont typeface="Wingdings" panose="05000000000000000000" pitchFamily="2" charset="2"/>
              <a:buChar char="Ø"/>
            </a:pPr>
            <a:r>
              <a:rPr lang="en-US" sz="1200" dirty="0"/>
              <a:t>Give this file a “</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js</a:t>
            </a:r>
            <a:r>
              <a:rPr lang="en-US" sz="1200" dirty="0"/>
              <a:t>” extension. </a:t>
            </a:r>
          </a:p>
          <a:p>
            <a:pPr marL="457200" lvl="1" indent="0">
              <a:buNone/>
            </a:pPr>
            <a:endParaRPr lang="en-US" sz="1200" dirty="0"/>
          </a:p>
          <a:p>
            <a:pPr>
              <a:buFont typeface="+mj-lt"/>
              <a:buAutoNum type="arabicPeriod"/>
            </a:pPr>
            <a:r>
              <a:rPr lang="en-US" sz="1600" dirty="0"/>
              <a:t>Add a link to this file inside your web page using the </a:t>
            </a:r>
            <a:r>
              <a:rPr lang="en-US" sz="1600" b="1" dirty="0">
                <a:latin typeface="Courier New" panose="02070309020205020404" pitchFamily="49" charset="0"/>
                <a:cs typeface="Courier New" panose="02070309020205020404" pitchFamily="49" charset="0"/>
              </a:rPr>
              <a:t>&lt;script&gt;</a:t>
            </a:r>
            <a:r>
              <a:rPr lang="en-US" sz="1600" dirty="0"/>
              <a:t> tag as follows:</a:t>
            </a:r>
          </a:p>
          <a:p>
            <a:pPr marL="0" indent="0">
              <a:buNone/>
            </a:pPr>
            <a:endParaRPr lang="en-US" sz="1600" dirty="0"/>
          </a:p>
          <a:p>
            <a:pPr marL="0" indent="0">
              <a:buNone/>
            </a:pPr>
            <a:r>
              <a:rPr lang="en-US" sz="1600" dirty="0"/>
              <a:t>		</a:t>
            </a:r>
            <a:r>
              <a:rPr lang="en-US" sz="1600" dirty="0">
                <a:latin typeface="Courier New" panose="02070309020205020404" pitchFamily="49" charset="0"/>
                <a:cs typeface="Courier New" panose="02070309020205020404" pitchFamily="49" charset="0"/>
              </a:rPr>
              <a:t>&lt;script </a:t>
            </a:r>
            <a:r>
              <a:rPr lang="en-US" sz="1600" dirty="0" err="1">
                <a:latin typeface="Courier New" panose="02070309020205020404" pitchFamily="49" charset="0"/>
                <a:cs typeface="Courier New" panose="02070309020205020404" pitchFamily="49" charset="0"/>
              </a:rPr>
              <a:t>src</a:t>
            </a:r>
            <a:r>
              <a:rPr lang="en-US" sz="1600" dirty="0">
                <a:latin typeface="Courier New" panose="02070309020205020404" pitchFamily="49" charset="0"/>
                <a:cs typeface="Courier New" panose="02070309020205020404" pitchFamily="49" charset="0"/>
              </a:rPr>
              <a:t>="</a:t>
            </a:r>
            <a:r>
              <a:rPr lang="en-US" sz="1600" b="1" dirty="0">
                <a:latin typeface="Courier New" panose="02070309020205020404" pitchFamily="49" charset="0"/>
                <a:cs typeface="Courier New" panose="02070309020205020404" pitchFamily="49" charset="0"/>
              </a:rPr>
              <a:t>my_scripts.js</a:t>
            </a:r>
            <a:r>
              <a:rPr lang="en-US" sz="1600" dirty="0">
                <a:latin typeface="Courier New" panose="02070309020205020404" pitchFamily="49" charset="0"/>
                <a:cs typeface="Courier New" panose="02070309020205020404" pitchFamily="49" charset="0"/>
              </a:rPr>
              <a:t>"&gt;</a:t>
            </a:r>
          </a:p>
          <a:p>
            <a:pPr marL="0" indent="0">
              <a:buNone/>
            </a:pPr>
            <a:r>
              <a:rPr lang="en-US" sz="1600" dirty="0">
                <a:latin typeface="Courier New" panose="02070309020205020404" pitchFamily="49" charset="0"/>
                <a:cs typeface="Courier New" panose="02070309020205020404" pitchFamily="49" charset="0"/>
              </a:rPr>
              <a:t>		&lt;/script&gt; &lt;!-- you DO need this closing tag --&gt;</a:t>
            </a:r>
          </a:p>
          <a:p>
            <a:pPr marL="0" indent="0">
              <a:buNone/>
            </a:pPr>
            <a:endParaRPr lang="en-US" sz="1600" dirty="0"/>
          </a:p>
          <a:p>
            <a:pPr marL="0" indent="0">
              <a:buNone/>
            </a:pPr>
            <a:r>
              <a:rPr lang="en-US" sz="1600" dirty="0"/>
              <a:t>       Though obviously you will frequently have a different file name. </a:t>
            </a:r>
          </a:p>
          <a:p>
            <a:pPr marL="0" indent="0">
              <a:buNone/>
            </a:pPr>
            <a:endParaRPr lang="en-US" sz="1600" dirty="0"/>
          </a:p>
          <a:p>
            <a:pPr marL="0" indent="0">
              <a:buNone/>
            </a:pPr>
            <a:r>
              <a:rPr lang="en-US" sz="1600" dirty="0"/>
              <a:t>Note: This is not to say that there will no longer be </a:t>
            </a:r>
            <a:r>
              <a:rPr lang="en-US" sz="1600" i="1" dirty="0"/>
              <a:t>any</a:t>
            </a:r>
            <a:r>
              <a:rPr lang="en-US" sz="1600" dirty="0"/>
              <a:t> JS inside our HTML documents. There will often be </a:t>
            </a:r>
            <a:r>
              <a:rPr lang="en-US" sz="1600" i="1" dirty="0"/>
              <a:t>both</a:t>
            </a:r>
            <a:r>
              <a:rPr lang="en-US" sz="1600" dirty="0"/>
              <a:t>. Again, this is analogous to using CSS files where we can often have a combination of external and internal styles within one web page. </a:t>
            </a:r>
          </a:p>
        </p:txBody>
      </p:sp>
      <p:sp>
        <p:nvSpPr>
          <p:cNvPr id="4" name="Slide Number Placeholder 3">
            <a:extLst>
              <a:ext uri="{FF2B5EF4-FFF2-40B4-BE49-F238E27FC236}">
                <a16:creationId xmlns:a16="http://schemas.microsoft.com/office/drawing/2014/main" id="{71F0AED7-1BEC-2206-59F6-F9A13E95BF78}"/>
              </a:ext>
            </a:extLst>
          </p:cNvPr>
          <p:cNvSpPr>
            <a:spLocks noGrp="1"/>
          </p:cNvSpPr>
          <p:nvPr>
            <p:ph type="sldNum" sz="quarter" idx="12"/>
          </p:nvPr>
        </p:nvSpPr>
        <p:spPr/>
        <p:txBody>
          <a:bodyPr/>
          <a:lstStyle/>
          <a:p>
            <a:pPr>
              <a:defRPr/>
            </a:pPr>
            <a:fld id="{24FE86E6-588A-4154-BA9D-029AF635A19F}" type="slidenum">
              <a:rPr lang="en-US" altLang="en-US" smtClean="0"/>
              <a:pPr>
                <a:defRPr/>
              </a:pPr>
              <a:t>4</a:t>
            </a:fld>
            <a:endParaRPr lang="en-US" altLang="en-US" dirty="0"/>
          </a:p>
        </p:txBody>
      </p:sp>
    </p:spTree>
    <p:extLst>
      <p:ext uri="{BB962C8B-B14F-4D97-AF65-F5344CB8AC3E}">
        <p14:creationId xmlns:p14="http://schemas.microsoft.com/office/powerpoint/2010/main" val="485141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296270" y="730804"/>
            <a:ext cx="7696200" cy="2677656"/>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&lt;title&gt;External JS&lt;/title&gt;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&lt;input type="button" value="Greet Me!" id="btnGreetUser"&gt;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&lt;div id="output" style="color:blue;font-size:150%;"&gt;&lt;/div&gt;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&lt;script </a:t>
            </a:r>
            <a:r>
              <a:rPr lang="en-US" altLang="en-US" sz="1200" b="1">
                <a:latin typeface="Courier New" panose="02070309020205020404" pitchFamily="49" charset="0"/>
                <a:cs typeface="Courier New" panose="02070309020205020404" pitchFamily="49" charset="0"/>
              </a:rPr>
              <a:t>src="external_scripts_test.js</a:t>
            </a:r>
            <a:r>
              <a:rPr lang="en-US" altLang="en-US" sz="1200">
                <a:latin typeface="Courier New" panose="02070309020205020404" pitchFamily="49" charset="0"/>
                <a:cs typeface="Courier New" panose="02070309020205020404" pitchFamily="49" charset="0"/>
              </a:rPr>
              <a:t>"&gt;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&lt;/html&gt;</a:t>
            </a:r>
          </a:p>
        </p:txBody>
      </p:sp>
      <p:sp>
        <p:nvSpPr>
          <p:cNvPr id="4" name="Title 1">
            <a:extLst>
              <a:ext uri="{FF2B5EF4-FFF2-40B4-BE49-F238E27FC236}">
                <a16:creationId xmlns:a16="http://schemas.microsoft.com/office/drawing/2014/main" id="{D858E0A4-E03F-F954-7B82-17FAFD59DC0B}"/>
              </a:ext>
            </a:extLst>
          </p:cNvPr>
          <p:cNvSpPr>
            <a:spLocks noGrp="1"/>
          </p:cNvSpPr>
          <p:nvPr>
            <p:ph type="title"/>
          </p:nvPr>
        </p:nvSpPr>
        <p:spPr>
          <a:xfrm>
            <a:off x="1257300" y="136525"/>
            <a:ext cx="5774140" cy="351115"/>
          </a:xfrm>
        </p:spPr>
        <p:txBody>
          <a:bodyPr/>
          <a:lstStyle/>
          <a:p>
            <a:r>
              <a:rPr lang="en-US" sz="2000"/>
              <a:t>How to Use an External JavaScript File</a:t>
            </a:r>
          </a:p>
        </p:txBody>
      </p:sp>
      <p:sp>
        <p:nvSpPr>
          <p:cNvPr id="2" name="Title 1">
            <a:extLst>
              <a:ext uri="{FF2B5EF4-FFF2-40B4-BE49-F238E27FC236}">
                <a16:creationId xmlns:a16="http://schemas.microsoft.com/office/drawing/2014/main" id="{0BA47A23-014A-E465-B4DD-ED4B050E4F2E}"/>
              </a:ext>
            </a:extLst>
          </p:cNvPr>
          <p:cNvSpPr txBox="1">
            <a:spLocks/>
          </p:cNvSpPr>
          <p:nvPr/>
        </p:nvSpPr>
        <p:spPr bwMode="auto">
          <a:xfrm>
            <a:off x="5638800" y="730804"/>
            <a:ext cx="2353670" cy="355243"/>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r"/>
            <a:r>
              <a:rPr lang="en-US" altLang="en-US" sz="1400"/>
              <a:t>File: </a:t>
            </a:r>
            <a:r>
              <a:rPr lang="en-US" altLang="en-US" sz="1100">
                <a:latin typeface="Courier New" panose="02070309020205020404" pitchFamily="49" charset="0"/>
                <a:cs typeface="Courier New" panose="02070309020205020404" pitchFamily="49" charset="0"/>
              </a:rPr>
              <a:t>external_js_demo.html</a:t>
            </a:r>
            <a:endParaRPr lang="en-US" altLang="en-US" sz="1000" dirty="0">
              <a:latin typeface="Courier New" panose="02070309020205020404" pitchFamily="49" charset="0"/>
              <a:cs typeface="Courier New" panose="02070309020205020404" pitchFamily="49" charset="0"/>
            </a:endParaRPr>
          </a:p>
        </p:txBody>
      </p:sp>
      <p:sp>
        <p:nvSpPr>
          <p:cNvPr id="3" name="Rectangle: Rounded Corners 2">
            <a:extLst>
              <a:ext uri="{FF2B5EF4-FFF2-40B4-BE49-F238E27FC236}">
                <a16:creationId xmlns:a16="http://schemas.microsoft.com/office/drawing/2014/main" id="{0D2F2698-72BE-FCD7-9365-A786ABB23CDF}"/>
              </a:ext>
            </a:extLst>
          </p:cNvPr>
          <p:cNvSpPr/>
          <p:nvPr/>
        </p:nvSpPr>
        <p:spPr>
          <a:xfrm>
            <a:off x="2001372" y="2595282"/>
            <a:ext cx="2819400" cy="208272"/>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F1C460D-CAE2-7F9F-55E0-5BFA4452ADA8}"/>
              </a:ext>
            </a:extLst>
          </p:cNvPr>
          <p:cNvSpPr txBox="1">
            <a:spLocks noChangeArrowheads="1"/>
          </p:cNvSpPr>
          <p:nvPr/>
        </p:nvSpPr>
        <p:spPr bwMode="auto">
          <a:xfrm>
            <a:off x="228600" y="4055733"/>
            <a:ext cx="7696200" cy="1692771"/>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05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//Note: There is NO extraneous code – not even &lt;script&gt;</a:t>
            </a:r>
          </a:p>
          <a:p>
            <a:pPr eaLnBrk="1" hangingPunct="1">
              <a:spcBef>
                <a:spcPct val="0"/>
              </a:spcBef>
              <a:buFontTx/>
              <a:buNone/>
            </a:pPr>
            <a:endParaRPr lang="en-US" altLang="en-US" sz="105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document.getElementById("btnGreetUser").addEventListener("click",greetUser);</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function greetUser() {</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var greeting = "Hello, there, how are you?";</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document.getElementById("output").innerHTML = greeting;</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a:t>
            </a:r>
          </a:p>
        </p:txBody>
      </p:sp>
      <p:sp>
        <p:nvSpPr>
          <p:cNvPr id="6" name="Title 1">
            <a:extLst>
              <a:ext uri="{FF2B5EF4-FFF2-40B4-BE49-F238E27FC236}">
                <a16:creationId xmlns:a16="http://schemas.microsoft.com/office/drawing/2014/main" id="{87380B6A-6798-59EC-0B75-159A4288711D}"/>
              </a:ext>
            </a:extLst>
          </p:cNvPr>
          <p:cNvSpPr txBox="1">
            <a:spLocks/>
          </p:cNvSpPr>
          <p:nvPr/>
        </p:nvSpPr>
        <p:spPr bwMode="auto">
          <a:xfrm>
            <a:off x="5370445" y="4055733"/>
            <a:ext cx="2554355" cy="355243"/>
          </a:xfrm>
          <a:prstGeom prst="rect">
            <a:avLst/>
          </a:prstGeom>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l"/>
            <a:r>
              <a:rPr lang="en-US" altLang="en-US" sz="1400"/>
              <a:t>File: </a:t>
            </a:r>
            <a:r>
              <a:rPr lang="en-US" altLang="en-US" sz="1100">
                <a:latin typeface="Courier New" panose="02070309020205020404" pitchFamily="49" charset="0"/>
                <a:cs typeface="Courier New" panose="02070309020205020404" pitchFamily="49" charset="0"/>
              </a:rPr>
              <a:t>external_scripts_test.js</a:t>
            </a:r>
            <a:endParaRPr lang="en-US" altLang="en-US" sz="1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757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339">
                                            <p:txEl>
                                              <p:pRg st="7" end="7"/>
                                            </p:txEl>
                                          </p:spTgt>
                                        </p:tgtEl>
                                        <p:attrNameLst>
                                          <p:attrName>style.visibility</p:attrName>
                                        </p:attrNameLst>
                                      </p:cBhvr>
                                      <p:to>
                                        <p:strVal val="visible"/>
                                      </p:to>
                                    </p:set>
                                    <p:animEffect transition="in" filter="fade">
                                      <p:cBhvr>
                                        <p:cTn id="7" dur="1000"/>
                                        <p:tgtEl>
                                          <p:spTgt spid="14339">
                                            <p:txEl>
                                              <p:pRg st="7" end="7"/>
                                            </p:txEl>
                                          </p:spTgt>
                                        </p:tgtEl>
                                      </p:cBhvr>
                                    </p:animEffect>
                                    <p:anim calcmode="lin" valueType="num">
                                      <p:cBhvr>
                                        <p:cTn id="8"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339">
                                            <p:txEl>
                                              <p:pRg st="8" end="8"/>
                                            </p:txEl>
                                          </p:spTgt>
                                        </p:tgtEl>
                                        <p:attrNameLst>
                                          <p:attrName>style.visibility</p:attrName>
                                        </p:attrNameLst>
                                      </p:cBhvr>
                                      <p:to>
                                        <p:strVal val="visible"/>
                                      </p:to>
                                    </p:set>
                                    <p:animEffect transition="in" filter="fade">
                                      <p:cBhvr>
                                        <p:cTn id="14" dur="1000"/>
                                        <p:tgtEl>
                                          <p:spTgt spid="14339">
                                            <p:txEl>
                                              <p:pRg st="8" end="8"/>
                                            </p:txEl>
                                          </p:spTgt>
                                        </p:tgtEl>
                                      </p:cBhvr>
                                    </p:animEffect>
                                    <p:anim calcmode="lin" valueType="num">
                                      <p:cBhvr>
                                        <p:cTn id="15"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339">
                                            <p:txEl>
                                              <p:pRg st="10" end="10"/>
                                            </p:txEl>
                                          </p:spTgt>
                                        </p:tgtEl>
                                        <p:attrNameLst>
                                          <p:attrName>style.visibility</p:attrName>
                                        </p:attrNameLst>
                                      </p:cBhvr>
                                      <p:to>
                                        <p:strVal val="visible"/>
                                      </p:to>
                                    </p:set>
                                    <p:animEffect transition="in" filter="fade">
                                      <p:cBhvr>
                                        <p:cTn id="21" dur="1000"/>
                                        <p:tgtEl>
                                          <p:spTgt spid="14339">
                                            <p:txEl>
                                              <p:pRg st="10" end="10"/>
                                            </p:txEl>
                                          </p:spTgt>
                                        </p:tgtEl>
                                      </p:cBhvr>
                                    </p:animEffect>
                                    <p:anim calcmode="lin" valueType="num">
                                      <p:cBhvr>
                                        <p:cTn id="22" dur="1000" fill="hold"/>
                                        <p:tgtEl>
                                          <p:spTgt spid="14339">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10" end="1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4339">
                                            <p:txEl>
                                              <p:pRg st="11" end="11"/>
                                            </p:txEl>
                                          </p:spTgt>
                                        </p:tgtEl>
                                        <p:attrNameLst>
                                          <p:attrName>style.visibility</p:attrName>
                                        </p:attrNameLst>
                                      </p:cBhvr>
                                      <p:to>
                                        <p:strVal val="visible"/>
                                      </p:to>
                                    </p:set>
                                    <p:animEffect transition="in" filter="fade">
                                      <p:cBhvr>
                                        <p:cTn id="26" dur="1000"/>
                                        <p:tgtEl>
                                          <p:spTgt spid="14339">
                                            <p:txEl>
                                              <p:pRg st="11" end="11"/>
                                            </p:txEl>
                                          </p:spTgt>
                                        </p:tgtEl>
                                      </p:cBhvr>
                                    </p:animEffect>
                                    <p:anim calcmode="lin" valueType="num">
                                      <p:cBhvr>
                                        <p:cTn id="27" dur="1000" fill="hold"/>
                                        <p:tgtEl>
                                          <p:spTgt spid="14339">
                                            <p:txEl>
                                              <p:pRg st="11" end="11"/>
                                            </p:txEl>
                                          </p:spTgt>
                                        </p:tgtEl>
                                        <p:attrNameLst>
                                          <p:attrName>ppt_x</p:attrName>
                                        </p:attrNameLst>
                                      </p:cBhvr>
                                      <p:tavLst>
                                        <p:tav tm="0">
                                          <p:val>
                                            <p:strVal val="#ppt_x"/>
                                          </p:val>
                                        </p:tav>
                                        <p:tav tm="100000">
                                          <p:val>
                                            <p:strVal val="#ppt_x"/>
                                          </p:val>
                                        </p:tav>
                                      </p:tavLst>
                                    </p:anim>
                                    <p:anim calcmode="lin" valueType="num">
                                      <p:cBhvr>
                                        <p:cTn id="28" dur="1000" fill="hold"/>
                                        <p:tgtEl>
                                          <p:spTgt spid="14339">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down)">
                                      <p:cBhvr>
                                        <p:cTn id="33" dur="10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1000"/>
                                        <p:tgtEl>
                                          <p:spTgt spid="5"/>
                                        </p:tgtEl>
                                      </p:cBhvr>
                                    </p:animEffect>
                                    <p:anim calcmode="lin" valueType="num">
                                      <p:cBhvr>
                                        <p:cTn id="39" dur="1000" fill="hold"/>
                                        <p:tgtEl>
                                          <p:spTgt spid="5"/>
                                        </p:tgtEl>
                                        <p:attrNameLst>
                                          <p:attrName>ppt_x</p:attrName>
                                        </p:attrNameLst>
                                      </p:cBhvr>
                                      <p:tavLst>
                                        <p:tav tm="0">
                                          <p:val>
                                            <p:strVal val="#ppt_x"/>
                                          </p:val>
                                        </p:tav>
                                        <p:tav tm="100000">
                                          <p:val>
                                            <p:strVal val="#ppt_x"/>
                                          </p:val>
                                        </p:tav>
                                      </p:tavLst>
                                    </p:anim>
                                    <p:anim calcmode="lin" valueType="num">
                                      <p:cBhvr>
                                        <p:cTn id="40" dur="1000" fill="hold"/>
                                        <p:tgtEl>
                                          <p:spTgt spid="5"/>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anim calcmode="lin" valueType="num">
                                      <p:cBhvr>
                                        <p:cTn id="44" dur="1000" fill="hold"/>
                                        <p:tgtEl>
                                          <p:spTgt spid="6"/>
                                        </p:tgtEl>
                                        <p:attrNameLst>
                                          <p:attrName>ppt_x</p:attrName>
                                        </p:attrNameLst>
                                      </p:cBhvr>
                                      <p:tavLst>
                                        <p:tav tm="0">
                                          <p:val>
                                            <p:strVal val="#ppt_x"/>
                                          </p:val>
                                        </p:tav>
                                        <p:tav tm="100000">
                                          <p:val>
                                            <p:strVal val="#ppt_x"/>
                                          </p:val>
                                        </p:tav>
                                      </p:tavLst>
                                    </p:anim>
                                    <p:anim calcmode="lin" valueType="num">
                                      <p:cBhvr>
                                        <p:cTn id="4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5">
                                            <p:txEl>
                                              <p:pRg st="5" end="5"/>
                                            </p:txEl>
                                          </p:spTgt>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5">
                                            <p:txEl>
                                              <p:pRg st="6" end="6"/>
                                            </p:txEl>
                                          </p:spTgt>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5">
                                            <p:txEl>
                                              <p:pRg st="7" end="7"/>
                                            </p:txEl>
                                          </p:spTgt>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5">
                                            <p:txEl>
                                              <p:pRg st="1" end="1"/>
                                            </p:txEl>
                                          </p:spTgt>
                                        </p:tgtEl>
                                        <p:attrNameLst>
                                          <p:attrName>style.visibility</p:attrName>
                                        </p:attrNameLst>
                                      </p:cBhvr>
                                      <p:to>
                                        <p:strVal val="visible"/>
                                      </p:to>
                                    </p:set>
                                    <p:animEffect transition="in" filter="fade">
                                      <p:cBhvr>
                                        <p:cTn id="64" dur="1000"/>
                                        <p:tgtEl>
                                          <p:spTgt spid="5">
                                            <p:txEl>
                                              <p:pRg st="1" end="1"/>
                                            </p:txEl>
                                          </p:spTgt>
                                        </p:tgtEl>
                                      </p:cBhvr>
                                    </p:animEffect>
                                    <p:anim calcmode="lin" valueType="num">
                                      <p:cBhvr>
                                        <p:cTn id="6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4EA7-D010-3FC2-E3A8-9498D803F714}"/>
              </a:ext>
            </a:extLst>
          </p:cNvPr>
          <p:cNvSpPr>
            <a:spLocks noGrp="1"/>
          </p:cNvSpPr>
          <p:nvPr>
            <p:ph type="title"/>
          </p:nvPr>
        </p:nvSpPr>
        <p:spPr>
          <a:xfrm>
            <a:off x="457200" y="274638"/>
            <a:ext cx="8229600" cy="487362"/>
          </a:xfrm>
        </p:spPr>
        <p:txBody>
          <a:bodyPr/>
          <a:lstStyle/>
          <a:p>
            <a:r>
              <a:rPr lang="en-US" sz="3200"/>
              <a:t>Using HTML’s </a:t>
            </a:r>
            <a:r>
              <a:rPr lang="en-US" sz="3200">
                <a:latin typeface="Courier New" panose="02070309020205020404" pitchFamily="49" charset="0"/>
                <a:cs typeface="Courier New" panose="02070309020205020404" pitchFamily="49" charset="0"/>
              </a:rPr>
              <a:t>&lt;button&gt; </a:t>
            </a:r>
            <a:r>
              <a:rPr lang="en-US" sz="3200"/>
              <a:t>tag</a:t>
            </a:r>
          </a:p>
        </p:txBody>
      </p:sp>
      <p:sp>
        <p:nvSpPr>
          <p:cNvPr id="3" name="Content Placeholder 2">
            <a:extLst>
              <a:ext uri="{FF2B5EF4-FFF2-40B4-BE49-F238E27FC236}">
                <a16:creationId xmlns:a16="http://schemas.microsoft.com/office/drawing/2014/main" id="{C7C98E9F-0E38-0831-2401-60A7F97595BD}"/>
              </a:ext>
            </a:extLst>
          </p:cNvPr>
          <p:cNvSpPr>
            <a:spLocks noGrp="1"/>
          </p:cNvSpPr>
          <p:nvPr>
            <p:ph idx="1"/>
          </p:nvPr>
        </p:nvSpPr>
        <p:spPr>
          <a:xfrm>
            <a:off x="152400" y="914400"/>
            <a:ext cx="8839200" cy="5807075"/>
          </a:xfrm>
        </p:spPr>
        <p:txBody>
          <a:bodyPr/>
          <a:lstStyle/>
          <a:p>
            <a:pPr marL="0" indent="0">
              <a:buNone/>
            </a:pPr>
            <a:r>
              <a:rPr lang="en-US" sz="1600" dirty="0"/>
              <a:t>There are, in fact, </a:t>
            </a:r>
            <a:r>
              <a:rPr lang="en-US" sz="1600" i="1" dirty="0"/>
              <a:t>two</a:t>
            </a:r>
            <a:r>
              <a:rPr lang="en-US" sz="1600" dirty="0"/>
              <a:t> commonly used ways of creating buttons in an HTML page. </a:t>
            </a:r>
          </a:p>
          <a:p>
            <a:pPr marL="0" indent="0">
              <a:buNone/>
            </a:pPr>
            <a:endParaRPr lang="en-US" sz="1600" dirty="0"/>
          </a:p>
          <a:p>
            <a:pPr marL="0" indent="0">
              <a:buNone/>
            </a:pPr>
            <a:r>
              <a:rPr lang="en-US" sz="1600" dirty="0"/>
              <a:t>There is the one we have been using up until now:</a:t>
            </a:r>
          </a:p>
          <a:p>
            <a:pPr marL="0" indent="0">
              <a:buNone/>
            </a:pPr>
            <a:r>
              <a:rPr lang="en-US" sz="1600" b="1" dirty="0">
                <a:latin typeface="Courier New" panose="02070309020205020404" pitchFamily="49" charset="0"/>
                <a:cs typeface="Courier New" panose="02070309020205020404" pitchFamily="49" charset="0"/>
              </a:rPr>
              <a:t>   &lt;input type="button" value="Greet Me" id="</a:t>
            </a:r>
            <a:r>
              <a:rPr lang="en-US" sz="1600" b="1" dirty="0" err="1">
                <a:latin typeface="Courier New" panose="02070309020205020404" pitchFamily="49" charset="0"/>
                <a:cs typeface="Courier New" panose="02070309020205020404" pitchFamily="49" charset="0"/>
              </a:rPr>
              <a:t>btnGreet</a:t>
            </a:r>
            <a:r>
              <a:rPr lang="en-US" sz="1600" b="1" dirty="0">
                <a:latin typeface="Courier New" panose="02070309020205020404" pitchFamily="49" charset="0"/>
                <a:cs typeface="Courier New" panose="02070309020205020404" pitchFamily="49" charset="0"/>
              </a:rPr>
              <a:t>"&gt;</a:t>
            </a:r>
          </a:p>
          <a:p>
            <a:pPr marL="0" indent="0">
              <a:buNone/>
            </a:pPr>
            <a:endParaRPr lang="en-US" sz="1600" dirty="0"/>
          </a:p>
          <a:p>
            <a:pPr marL="0" indent="0">
              <a:buNone/>
            </a:pPr>
            <a:r>
              <a:rPr lang="en-US" sz="1600" dirty="0"/>
              <a:t>And there is another – possibly “better” way: </a:t>
            </a:r>
          </a:p>
          <a:p>
            <a:pPr marL="0" indent="0">
              <a:buNone/>
            </a:pPr>
            <a:r>
              <a:rPr lang="en-US" sz="1600" b="1" dirty="0">
                <a:latin typeface="Courier New" panose="02070309020205020404" pitchFamily="49" charset="0"/>
                <a:cs typeface="Courier New" panose="02070309020205020404" pitchFamily="49" charset="0"/>
              </a:rPr>
              <a:t>   </a:t>
            </a:r>
            <a:r>
              <a:rPr lang="en-US" sz="1600" b="1" dirty="0">
                <a:solidFill>
                  <a:srgbClr val="FF0000"/>
                </a:solidFill>
                <a:latin typeface="Courier New" panose="02070309020205020404" pitchFamily="49" charset="0"/>
                <a:cs typeface="Courier New" panose="02070309020205020404" pitchFamily="49" charset="0"/>
              </a:rPr>
              <a:t>&lt;button</a:t>
            </a:r>
            <a:r>
              <a:rPr lang="en-US" sz="1600" b="1" dirty="0">
                <a:latin typeface="Courier New" panose="02070309020205020404" pitchFamily="49" charset="0"/>
                <a:cs typeface="Courier New" panose="02070309020205020404" pitchFamily="49" charset="0"/>
              </a:rPr>
              <a:t> type="button" id="</a:t>
            </a:r>
            <a:r>
              <a:rPr lang="en-US" sz="1600" b="1" dirty="0" err="1">
                <a:latin typeface="Courier New" panose="02070309020205020404" pitchFamily="49" charset="0"/>
                <a:cs typeface="Courier New" panose="02070309020205020404" pitchFamily="49" charset="0"/>
              </a:rPr>
              <a:t>btnGreet</a:t>
            </a:r>
            <a:r>
              <a:rPr lang="en-US" sz="1600" b="1" dirty="0">
                <a:latin typeface="Courier New" panose="02070309020205020404" pitchFamily="49" charset="0"/>
                <a:cs typeface="Courier New" panose="02070309020205020404" pitchFamily="49" charset="0"/>
              </a:rPr>
              <a:t>"&gt;</a:t>
            </a:r>
            <a:r>
              <a:rPr lang="en-US" sz="1600" i="1" dirty="0">
                <a:latin typeface="Courier New" panose="02070309020205020404" pitchFamily="49" charset="0"/>
                <a:cs typeface="Courier New" panose="02070309020205020404" pitchFamily="49" charset="0"/>
              </a:rPr>
              <a:t>Greet Me!</a:t>
            </a:r>
            <a:r>
              <a:rPr lang="en-US" sz="1600" b="1" dirty="0">
                <a:solidFill>
                  <a:srgbClr val="FF0000"/>
                </a:solidFill>
                <a:latin typeface="Courier New" panose="02070309020205020404" pitchFamily="49" charset="0"/>
                <a:cs typeface="Courier New" panose="02070309020205020404" pitchFamily="49" charset="0"/>
              </a:rPr>
              <a:t>&lt;/button&gt;</a:t>
            </a:r>
          </a:p>
          <a:p>
            <a:pPr marL="0" indent="0">
              <a:buNone/>
            </a:pPr>
            <a:endParaRPr lang="en-US" sz="1600" dirty="0"/>
          </a:p>
          <a:p>
            <a:pPr marL="0" indent="0">
              <a:buNone/>
            </a:pPr>
            <a:r>
              <a:rPr lang="en-US" sz="1600" dirty="0"/>
              <a:t>This version, is becoming increasingly preferred. So moving forward, we will be seeing a lot of this one. </a:t>
            </a:r>
          </a:p>
          <a:p>
            <a:pPr marL="0" indent="0">
              <a:buNone/>
            </a:pPr>
            <a:endParaRPr lang="en-US" sz="1600" dirty="0"/>
          </a:p>
          <a:p>
            <a:pPr marL="0" indent="0">
              <a:buNone/>
            </a:pPr>
            <a:r>
              <a:rPr lang="en-US" sz="1600" dirty="0"/>
              <a:t>In your own code, I will accept both ways of creating buttons – unless you are specifically asked to do a particular version on an assignment or exam. However, this is an easy tag to learn, so I’d </a:t>
            </a:r>
            <a:r>
              <a:rPr lang="en-US" sz="1600"/>
              <a:t>suggest to simply </a:t>
            </a:r>
            <a:r>
              <a:rPr lang="en-US" sz="1600" dirty="0"/>
              <a:t>start using it now. </a:t>
            </a:r>
          </a:p>
          <a:p>
            <a:pPr marL="0" indent="0">
              <a:buNone/>
            </a:pPr>
            <a:endParaRPr lang="en-US" sz="1600" dirty="0"/>
          </a:p>
          <a:p>
            <a:pPr marL="0" indent="0">
              <a:buNone/>
            </a:pPr>
            <a:r>
              <a:rPr lang="en-US" sz="1600" dirty="0"/>
              <a:t>Notes:</a:t>
            </a:r>
          </a:p>
          <a:p>
            <a:r>
              <a:rPr lang="en-US" sz="1600" dirty="0"/>
              <a:t>Note that the value printed by the button goes between the opening </a:t>
            </a:r>
            <a:r>
              <a:rPr lang="en-US" sz="1600" dirty="0">
                <a:latin typeface="Courier New" panose="02070309020205020404" pitchFamily="49" charset="0"/>
                <a:cs typeface="Courier New" panose="02070309020205020404" pitchFamily="49" charset="0"/>
              </a:rPr>
              <a:t>&lt;button&gt;</a:t>
            </a:r>
            <a:r>
              <a:rPr lang="en-US" sz="1600" dirty="0"/>
              <a:t> and closing </a:t>
            </a:r>
            <a:r>
              <a:rPr lang="en-US" sz="1600" dirty="0">
                <a:latin typeface="Courier New" panose="02070309020205020404" pitchFamily="49" charset="0"/>
                <a:cs typeface="Courier New" panose="02070309020205020404" pitchFamily="49" charset="0"/>
              </a:rPr>
              <a:t>&lt;/button&gt;</a:t>
            </a:r>
            <a:r>
              <a:rPr lang="en-US" sz="1600" dirty="0"/>
              <a:t> tags.</a:t>
            </a:r>
          </a:p>
          <a:p>
            <a:r>
              <a:rPr lang="en-US" sz="1600" dirty="0"/>
              <a:t>The attribute/value pair:  </a:t>
            </a:r>
            <a:r>
              <a:rPr lang="en-US" sz="1600" dirty="0">
                <a:latin typeface="Courier New" panose="02070309020205020404" pitchFamily="49" charset="0"/>
                <a:cs typeface="Courier New" panose="02070309020205020404" pitchFamily="49" charset="0"/>
              </a:rPr>
              <a:t>type="button"</a:t>
            </a:r>
            <a:r>
              <a:rPr lang="en-US" sz="1600" dirty="0"/>
              <a:t> may seem redundant, but </a:t>
            </a:r>
            <a:r>
              <a:rPr lang="en-US" sz="1600" u="sng" dirty="0"/>
              <a:t>it is necessary</a:t>
            </a:r>
            <a:r>
              <a:rPr lang="en-US" sz="1600" dirty="0"/>
              <a:t>. </a:t>
            </a:r>
          </a:p>
        </p:txBody>
      </p:sp>
      <p:sp>
        <p:nvSpPr>
          <p:cNvPr id="4" name="Slide Number Placeholder 3">
            <a:extLst>
              <a:ext uri="{FF2B5EF4-FFF2-40B4-BE49-F238E27FC236}">
                <a16:creationId xmlns:a16="http://schemas.microsoft.com/office/drawing/2014/main" id="{71F0AED7-1BEC-2206-59F6-F9A13E95BF78}"/>
              </a:ext>
            </a:extLst>
          </p:cNvPr>
          <p:cNvSpPr>
            <a:spLocks noGrp="1"/>
          </p:cNvSpPr>
          <p:nvPr>
            <p:ph type="sldNum" sz="quarter" idx="12"/>
          </p:nvPr>
        </p:nvSpPr>
        <p:spPr/>
        <p:txBody>
          <a:bodyPr/>
          <a:lstStyle/>
          <a:p>
            <a:pPr>
              <a:defRPr/>
            </a:pPr>
            <a:fld id="{24FE86E6-588A-4154-BA9D-029AF635A19F}" type="slidenum">
              <a:rPr lang="en-US" altLang="en-US" smtClean="0"/>
              <a:pPr>
                <a:defRPr/>
              </a:pPr>
              <a:t>6</a:t>
            </a:fld>
            <a:endParaRPr lang="en-US" altLang="en-US" dirty="0"/>
          </a:p>
        </p:txBody>
      </p:sp>
      <p:sp>
        <p:nvSpPr>
          <p:cNvPr id="8" name="Rectangle: Rounded Corners 7">
            <a:extLst>
              <a:ext uri="{FF2B5EF4-FFF2-40B4-BE49-F238E27FC236}">
                <a16:creationId xmlns:a16="http://schemas.microsoft.com/office/drawing/2014/main" id="{F97DAB46-B935-5E21-BA92-9B5A24A6F07D}"/>
              </a:ext>
            </a:extLst>
          </p:cNvPr>
          <p:cNvSpPr/>
          <p:nvPr/>
        </p:nvSpPr>
        <p:spPr>
          <a:xfrm>
            <a:off x="4979962" y="2717230"/>
            <a:ext cx="1143000" cy="26997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72415BB3-8092-3EF3-959F-E8671435AC78}"/>
              </a:ext>
            </a:extLst>
          </p:cNvPr>
          <p:cNvSpPr/>
          <p:nvPr/>
        </p:nvSpPr>
        <p:spPr>
          <a:xfrm>
            <a:off x="1549206" y="2717230"/>
            <a:ext cx="1644160" cy="26997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8838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42"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childTnLst>
                                </p:cTn>
                              </p:par>
                              <p:par>
                                <p:cTn id="42" presetID="42" presetClass="entr" presetSubtype="0" fill="hold" grpId="0" nodeType="withEffect">
                                  <p:stCondLst>
                                    <p:cond delay="10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3887" y="136525"/>
            <a:ext cx="8229600" cy="365125"/>
          </a:xfrm>
        </p:spPr>
        <p:txBody>
          <a:bodyPr/>
          <a:lstStyle/>
          <a:p>
            <a:r>
              <a:rPr lang="en-US" sz="2800"/>
              <a:t>Review: </a:t>
            </a:r>
            <a:r>
              <a:rPr lang="en-US" sz="2800">
                <a:latin typeface="Courier New" panose="02070309020205020404" pitchFamily="49" charset="0"/>
                <a:cs typeface="Courier New" panose="02070309020205020404" pitchFamily="49" charset="0"/>
              </a:rPr>
              <a:t>onclick</a:t>
            </a:r>
            <a:r>
              <a:rPr lang="en-US" sz="2800"/>
              <a:t> attribute v.s. event listener</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p:txBody>
          <a:bodyPr/>
          <a:lstStyle/>
          <a:p>
            <a:pPr>
              <a:defRPr/>
            </a:pPr>
            <a:fld id="{24FE86E6-588A-4154-BA9D-029AF635A19F}" type="slidenum">
              <a:rPr lang="en-US" altLang="en-US" smtClean="0"/>
              <a:pPr>
                <a:defRPr/>
              </a:pPr>
              <a:t>7</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609600"/>
            <a:ext cx="8229600" cy="3352799"/>
          </a:xfrm>
        </p:spPr>
        <p:txBody>
          <a:bodyPr/>
          <a:lstStyle/>
          <a:p>
            <a:pPr marL="0" indent="0">
              <a:buNone/>
            </a:pPr>
            <a:r>
              <a:rPr lang="en-US" sz="1400"/>
              <a:t>Recall the HTML attribute “</a:t>
            </a:r>
            <a:r>
              <a:rPr lang="en-US" sz="1400">
                <a:latin typeface="Courier New" panose="02070309020205020404" pitchFamily="49" charset="0"/>
                <a:cs typeface="Courier New" panose="02070309020205020404" pitchFamily="49" charset="0"/>
              </a:rPr>
              <a:t>onclick</a:t>
            </a:r>
            <a:r>
              <a:rPr lang="en-US" sz="1400"/>
              <a:t>” that we first used when we wanted to invoke a JavaScript command from some HTML element.  </a:t>
            </a:r>
          </a:p>
          <a:p>
            <a:pPr marL="0" indent="0">
              <a:buNone/>
            </a:pPr>
            <a:endParaRPr lang="en-US" sz="1400"/>
          </a:p>
          <a:p>
            <a:pPr marL="0" indent="0">
              <a:buNone/>
            </a:pPr>
            <a:r>
              <a:rPr lang="en-US" altLang="en-US" sz="1400"/>
              <a:t>              </a:t>
            </a:r>
            <a:r>
              <a:rPr lang="en-US" altLang="en-US" sz="1400">
                <a:latin typeface="Courier New" panose="02070309020205020404" pitchFamily="49" charset="0"/>
                <a:cs typeface="Courier New" panose="02070309020205020404" pitchFamily="49" charset="0"/>
              </a:rPr>
              <a:t>&lt;input type="button" value="Greet Me!" </a:t>
            </a:r>
            <a:r>
              <a:rPr lang="en-US" altLang="en-US" sz="1400" b="1">
                <a:latin typeface="Courier New" panose="02070309020205020404" pitchFamily="49" charset="0"/>
                <a:cs typeface="Courier New" panose="02070309020205020404" pitchFamily="49" charset="0"/>
              </a:rPr>
              <a:t>onclick="greetUser()"</a:t>
            </a:r>
            <a:r>
              <a:rPr lang="en-US" altLang="en-US" sz="1400">
                <a:latin typeface="Courier New" panose="02070309020205020404" pitchFamily="49" charset="0"/>
                <a:cs typeface="Courier New" panose="02070309020205020404" pitchFamily="49" charset="0"/>
              </a:rPr>
              <a:t>&gt;</a:t>
            </a:r>
          </a:p>
          <a:p>
            <a:pPr marL="0" indent="0">
              <a:buNone/>
            </a:pPr>
            <a:endParaRPr lang="en-US" sz="1400">
              <a:latin typeface="Courier New" panose="02070309020205020404" pitchFamily="49" charset="0"/>
              <a:cs typeface="Courier New" panose="02070309020205020404" pitchFamily="49" charset="0"/>
            </a:endParaRPr>
          </a:p>
          <a:p>
            <a:pPr marL="0" indent="0">
              <a:buNone/>
            </a:pPr>
            <a:r>
              <a:rPr lang="en-US" sz="1400"/>
              <a:t>As we discussed, for a very simple and straight forward function call from a button, this is a perfectly valid choice. </a:t>
            </a:r>
          </a:p>
          <a:p>
            <a:pPr marL="0" indent="0">
              <a:buNone/>
            </a:pPr>
            <a:endParaRPr lang="en-US" sz="1400"/>
          </a:p>
          <a:p>
            <a:pPr marL="0" indent="0">
              <a:buNone/>
            </a:pPr>
            <a:r>
              <a:rPr lang="en-US" sz="1400"/>
              <a:t>Soon, however, we learned to focus on the the event-driven programming model as it offers many more options and control than can be achieved using a simple HTML attribute. </a:t>
            </a:r>
          </a:p>
          <a:p>
            <a:pPr marL="0" indent="0">
              <a:buNone/>
            </a:pPr>
            <a:endParaRPr lang="en-US" sz="1400"/>
          </a:p>
          <a:p>
            <a:pPr marL="0" indent="0">
              <a:buNone/>
            </a:pPr>
            <a:r>
              <a:rPr lang="en-US" sz="1400"/>
              <a:t>But if your needs in a given programming page are quite simple, and all you need to do is to issue a single JavaScript command via a mouse click, then using HTML’s </a:t>
            </a:r>
            <a:r>
              <a:rPr lang="en-US" sz="1400">
                <a:latin typeface="Courier New" panose="02070309020205020404" pitchFamily="49" charset="0"/>
                <a:cs typeface="Courier New" panose="02070309020205020404" pitchFamily="49" charset="0"/>
              </a:rPr>
              <a:t>onclick </a:t>
            </a:r>
            <a:r>
              <a:rPr lang="en-US" sz="1400"/>
              <a:t>attribute is still a valid choice.</a:t>
            </a:r>
          </a:p>
          <a:p>
            <a:pPr marL="0" indent="0">
              <a:buNone/>
            </a:pPr>
            <a:endParaRPr lang="en-US" sz="1400"/>
          </a:p>
          <a:p>
            <a:pPr marL="0" indent="0">
              <a:buNone/>
            </a:pPr>
            <a:r>
              <a:rPr lang="en-US" sz="1400"/>
              <a:t>While your own coding should stick with event listeners for now, you should be comfortable seeing and using both versions, since in the “real world” you will encounter both versions. (But again, event listeners are generally the way to go). </a:t>
            </a:r>
          </a:p>
        </p:txBody>
      </p:sp>
    </p:spTree>
    <p:extLst>
      <p:ext uri="{BB962C8B-B14F-4D97-AF65-F5344CB8AC3E}">
        <p14:creationId xmlns:p14="http://schemas.microsoft.com/office/powerpoint/2010/main" val="242334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3887" y="136525"/>
            <a:ext cx="8229600" cy="365125"/>
          </a:xfrm>
        </p:spPr>
        <p:txBody>
          <a:bodyPr/>
          <a:lstStyle/>
          <a:p>
            <a:r>
              <a:rPr lang="en-US" sz="2800"/>
              <a:t>Review: </a:t>
            </a:r>
            <a:r>
              <a:rPr lang="en-US" sz="2800">
                <a:latin typeface="Courier New" panose="02070309020205020404" pitchFamily="49" charset="0"/>
                <a:cs typeface="Courier New" panose="02070309020205020404" pitchFamily="49" charset="0"/>
              </a:rPr>
              <a:t>alert()</a:t>
            </a:r>
            <a:r>
              <a:rPr lang="en-US" sz="2800"/>
              <a:t> or </a:t>
            </a:r>
            <a:r>
              <a:rPr lang="en-US" sz="2800">
                <a:latin typeface="Courier New" panose="02070309020205020404" pitchFamily="49" charset="0"/>
                <a:cs typeface="Courier New" panose="02070309020205020404" pitchFamily="49" charset="0"/>
              </a:rPr>
              <a:t>innerHTML</a:t>
            </a:r>
            <a:r>
              <a:rPr lang="en-US" sz="2800"/>
              <a:t>?</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p:txBody>
          <a:bodyPr/>
          <a:lstStyle/>
          <a:p>
            <a:pPr>
              <a:defRPr/>
            </a:pPr>
            <a:fld id="{24FE86E6-588A-4154-BA9D-029AF635A19F}" type="slidenum">
              <a:rPr lang="en-US" altLang="en-US" smtClean="0"/>
              <a:pPr>
                <a:defRPr/>
              </a:pPr>
              <a:t>8</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609600"/>
            <a:ext cx="8229600" cy="3352799"/>
          </a:xfrm>
        </p:spPr>
        <p:txBody>
          <a:bodyPr/>
          <a:lstStyle/>
          <a:p>
            <a:pPr marL="0" indent="0">
              <a:buNone/>
            </a:pPr>
            <a:r>
              <a:rPr lang="en-US" sz="1400"/>
              <a:t>The </a:t>
            </a:r>
            <a:r>
              <a:rPr lang="en-US" sz="1400">
                <a:latin typeface="Courier New" panose="02070309020205020404" pitchFamily="49" charset="0"/>
                <a:cs typeface="Courier New" panose="02070309020205020404" pitchFamily="49" charset="0"/>
              </a:rPr>
              <a:t>alert()</a:t>
            </a:r>
            <a:r>
              <a:rPr lang="en-US" sz="1400"/>
              <a:t> function should be used sparingly – probably never. However, it’s great to use during testing. It’s a very short statement, so it’s easy to throw in something like </a:t>
            </a:r>
            <a:r>
              <a:rPr lang="en-US" sz="1400">
                <a:latin typeface="Courier New" panose="02070309020205020404" pitchFamily="49" charset="0"/>
                <a:cs typeface="Courier New" panose="02070309020205020404" pitchFamily="49" charset="0"/>
              </a:rPr>
              <a:t>alert(</a:t>
            </a:r>
            <a:r>
              <a:rPr lang="en-US" altLang="en-US" sz="1400">
                <a:latin typeface="Courier New" panose="02070309020205020404" pitchFamily="49" charset="0"/>
                <a:cs typeface="Courier New" panose="02070309020205020404" pitchFamily="49" charset="0"/>
              </a:rPr>
              <a:t>"</a:t>
            </a:r>
            <a:r>
              <a:rPr lang="en-US" sz="1400">
                <a:latin typeface="Courier New" panose="02070309020205020404" pitchFamily="49" charset="0"/>
                <a:cs typeface="Courier New" panose="02070309020205020404" pitchFamily="49" charset="0"/>
              </a:rPr>
              <a:t>hello</a:t>
            </a:r>
            <a:r>
              <a:rPr lang="en-US" altLang="en-US" sz="1400">
                <a:latin typeface="Courier New" panose="02070309020205020404" pitchFamily="49" charset="0"/>
                <a:cs typeface="Courier New" panose="02070309020205020404" pitchFamily="49" charset="0"/>
              </a:rPr>
              <a:t>"</a:t>
            </a:r>
            <a:r>
              <a:rPr lang="en-US" sz="1400">
                <a:latin typeface="Courier New" panose="02070309020205020404" pitchFamily="49" charset="0"/>
                <a:cs typeface="Courier New" panose="02070309020205020404" pitchFamily="49" charset="0"/>
              </a:rPr>
              <a:t>); </a:t>
            </a:r>
            <a:r>
              <a:rPr lang="en-US" sz="1400"/>
              <a:t>to quickly test to see if certain things are behaving as you’d expect them to. </a:t>
            </a:r>
          </a:p>
          <a:p>
            <a:pPr marL="0" indent="0">
              <a:buNone/>
            </a:pPr>
            <a:endParaRPr lang="en-US" sz="1400"/>
          </a:p>
          <a:p>
            <a:pPr marL="0" indent="0">
              <a:buNone/>
            </a:pPr>
            <a:r>
              <a:rPr lang="en-US" sz="1400"/>
              <a:t>When we wish to output information to the user, we should almost always output it onto the web page. There are various techniques for doing so, but the only one we have used to date is the </a:t>
            </a:r>
            <a:r>
              <a:rPr lang="en-US" sz="1400">
                <a:latin typeface="Courier New" panose="02070309020205020404" pitchFamily="49" charset="0"/>
                <a:cs typeface="Courier New" panose="02070309020205020404" pitchFamily="49" charset="0"/>
              </a:rPr>
              <a:t>innerHTML</a:t>
            </a:r>
            <a:r>
              <a:rPr lang="en-US" sz="1400"/>
              <a:t> command. </a:t>
            </a:r>
          </a:p>
          <a:p>
            <a:pPr marL="0" indent="0">
              <a:buNone/>
            </a:pPr>
            <a:endParaRPr lang="en-US" sz="1400"/>
          </a:p>
          <a:p>
            <a:pPr marL="0" indent="0">
              <a:buNone/>
            </a:pPr>
            <a:r>
              <a:rPr lang="en-US" sz="1400"/>
              <a:t>You can certainly use </a:t>
            </a:r>
            <a:r>
              <a:rPr lang="en-US" sz="1400">
                <a:latin typeface="Courier New" panose="02070309020205020404" pitchFamily="49" charset="0"/>
                <a:cs typeface="Courier New" panose="02070309020205020404" pitchFamily="49" charset="0"/>
              </a:rPr>
              <a:t>innerHTML</a:t>
            </a:r>
            <a:r>
              <a:rPr lang="en-US" sz="1400"/>
              <a:t> to test as well – I often do! Sometimes </a:t>
            </a:r>
            <a:r>
              <a:rPr lang="en-US" sz="1400">
                <a:latin typeface="Courier New" panose="02070309020205020404" pitchFamily="49" charset="0"/>
                <a:cs typeface="Courier New" panose="02070309020205020404" pitchFamily="49" charset="0"/>
              </a:rPr>
              <a:t>alert() </a:t>
            </a:r>
            <a:r>
              <a:rPr lang="en-US" sz="1400"/>
              <a:t>is just a little quicker and more convenient. </a:t>
            </a:r>
          </a:p>
          <a:p>
            <a:pPr marL="0" indent="0">
              <a:buNone/>
            </a:pPr>
            <a:endParaRPr lang="en-US" sz="1400"/>
          </a:p>
          <a:p>
            <a:pPr marL="0" indent="0">
              <a:buNone/>
            </a:pPr>
            <a:r>
              <a:rPr lang="en-US" sz="1400"/>
              <a:t>But once you are done testing, there should no longer be any </a:t>
            </a:r>
            <a:r>
              <a:rPr lang="en-US" sz="1400">
                <a:latin typeface="Courier New" panose="02070309020205020404" pitchFamily="49" charset="0"/>
                <a:cs typeface="Courier New" panose="02070309020205020404" pitchFamily="49" charset="0"/>
              </a:rPr>
              <a:t>alert() </a:t>
            </a:r>
            <a:r>
              <a:rPr lang="en-US" sz="1400"/>
              <a:t>statements in your code. </a:t>
            </a:r>
          </a:p>
        </p:txBody>
      </p:sp>
    </p:spTree>
    <p:extLst>
      <p:ext uri="{BB962C8B-B14F-4D97-AF65-F5344CB8AC3E}">
        <p14:creationId xmlns:p14="http://schemas.microsoft.com/office/powerpoint/2010/main" val="77248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CDBD-E671-088D-3DDF-CD158C091102}"/>
              </a:ext>
            </a:extLst>
          </p:cNvPr>
          <p:cNvSpPr>
            <a:spLocks noGrp="1"/>
          </p:cNvSpPr>
          <p:nvPr>
            <p:ph type="title"/>
          </p:nvPr>
        </p:nvSpPr>
        <p:spPr>
          <a:xfrm>
            <a:off x="453887" y="136525"/>
            <a:ext cx="8229600" cy="365125"/>
          </a:xfrm>
        </p:spPr>
        <p:txBody>
          <a:bodyPr/>
          <a:lstStyle/>
          <a:p>
            <a:r>
              <a:rPr lang="en-US" sz="2800"/>
              <a:t>Applying CSS Styles Using JavaScript</a:t>
            </a:r>
          </a:p>
        </p:txBody>
      </p:sp>
      <p:sp>
        <p:nvSpPr>
          <p:cNvPr id="4" name="Slide Number Placeholder 3">
            <a:extLst>
              <a:ext uri="{FF2B5EF4-FFF2-40B4-BE49-F238E27FC236}">
                <a16:creationId xmlns:a16="http://schemas.microsoft.com/office/drawing/2014/main" id="{F067FECF-EF56-E0B1-B669-9A3376B7A9AB}"/>
              </a:ext>
            </a:extLst>
          </p:cNvPr>
          <p:cNvSpPr>
            <a:spLocks noGrp="1"/>
          </p:cNvSpPr>
          <p:nvPr>
            <p:ph type="sldNum" sz="quarter" idx="12"/>
          </p:nvPr>
        </p:nvSpPr>
        <p:spPr/>
        <p:txBody>
          <a:bodyPr/>
          <a:lstStyle/>
          <a:p>
            <a:pPr>
              <a:defRPr/>
            </a:pPr>
            <a:fld id="{24FE86E6-588A-4154-BA9D-029AF635A19F}" type="slidenum">
              <a:rPr lang="en-US" altLang="en-US" smtClean="0"/>
              <a:pPr>
                <a:defRPr/>
              </a:pPr>
              <a:t>9</a:t>
            </a:fld>
            <a:endParaRPr lang="en-US" altLang="en-US" dirty="0"/>
          </a:p>
        </p:txBody>
      </p:sp>
      <p:sp>
        <p:nvSpPr>
          <p:cNvPr id="5" name="Content Placeholder 2">
            <a:extLst>
              <a:ext uri="{FF2B5EF4-FFF2-40B4-BE49-F238E27FC236}">
                <a16:creationId xmlns:a16="http://schemas.microsoft.com/office/drawing/2014/main" id="{1BC6BDF7-CB1D-C621-E373-4DE27D4E2002}"/>
              </a:ext>
            </a:extLst>
          </p:cNvPr>
          <p:cNvSpPr>
            <a:spLocks noGrp="1"/>
          </p:cNvSpPr>
          <p:nvPr>
            <p:ph idx="1"/>
          </p:nvPr>
        </p:nvSpPr>
        <p:spPr>
          <a:xfrm>
            <a:off x="228600" y="501650"/>
            <a:ext cx="8229600" cy="4724400"/>
          </a:xfrm>
        </p:spPr>
        <p:txBody>
          <a:bodyPr/>
          <a:lstStyle/>
          <a:p>
            <a:pPr marL="0" indent="0">
              <a:buNone/>
            </a:pPr>
            <a:r>
              <a:rPr lang="en-US" sz="1400">
                <a:latin typeface="cour)"/>
              </a:rPr>
              <a:t>We have already seen that we can embed HTML code into our pages using JavaScript. For example:</a:t>
            </a:r>
          </a:p>
          <a:p>
            <a:pPr marL="0" indent="0">
              <a:buNone/>
            </a:pPr>
            <a:endParaRPr lang="en-US" sz="1400">
              <a:latin typeface="cour)"/>
            </a:endParaRPr>
          </a:p>
          <a:p>
            <a:pPr marL="400050" lvl="1" indent="0">
              <a:buNone/>
            </a:pPr>
            <a:r>
              <a:rPr lang="pt-BR" sz="1400">
                <a:latin typeface="Courier New" panose="02070309020205020404" pitchFamily="49" charset="0"/>
                <a:cs typeface="Courier New" panose="02070309020205020404" pitchFamily="49" charset="0"/>
              </a:rPr>
              <a:t>var companyName = "</a:t>
            </a:r>
            <a:r>
              <a:rPr lang="pt-BR" sz="1400" b="1">
                <a:latin typeface="Courier New" panose="02070309020205020404" pitchFamily="49" charset="0"/>
                <a:cs typeface="Courier New" panose="02070309020205020404" pitchFamily="49" charset="0"/>
              </a:rPr>
              <a:t>&lt;h1&gt;</a:t>
            </a:r>
            <a:r>
              <a:rPr lang="pt-BR" sz="1400">
                <a:latin typeface="Courier New" panose="02070309020205020404" pitchFamily="49" charset="0"/>
                <a:cs typeface="Courier New" panose="02070309020205020404" pitchFamily="49" charset="0"/>
              </a:rPr>
              <a:t>Molly's Cupcakes</a:t>
            </a:r>
            <a:r>
              <a:rPr lang="pt-BR" sz="1400" b="1">
                <a:latin typeface="Courier New" panose="02070309020205020404" pitchFamily="49" charset="0"/>
                <a:cs typeface="Courier New" panose="02070309020205020404" pitchFamily="49" charset="0"/>
              </a:rPr>
              <a:t>&lt;/h1&gt;</a:t>
            </a:r>
            <a:r>
              <a:rPr lang="pt-BR" sz="1400">
                <a:latin typeface="Courier New" panose="02070309020205020404" pitchFamily="49" charset="0"/>
                <a:cs typeface="Courier New" panose="02070309020205020404" pitchFamily="49" charset="0"/>
              </a:rPr>
              <a:t>";</a:t>
            </a:r>
          </a:p>
          <a:p>
            <a:pPr marL="400050" lvl="1" indent="0">
              <a:buNone/>
            </a:pPr>
            <a:r>
              <a:rPr lang="pt-BR" sz="1400">
                <a:latin typeface="Courier New" panose="02070309020205020404" pitchFamily="49" charset="0"/>
                <a:cs typeface="Courier New" panose="02070309020205020404" pitchFamily="49" charset="0"/>
              </a:rPr>
              <a:t>document.getElementById("output").innerHTML = companyName;</a:t>
            </a:r>
            <a:endParaRPr lang="en-US" sz="1400">
              <a:latin typeface="Courier New" panose="02070309020205020404" pitchFamily="49" charset="0"/>
              <a:cs typeface="Courier New" panose="02070309020205020404" pitchFamily="49" charset="0"/>
            </a:endParaRPr>
          </a:p>
          <a:p>
            <a:pPr marL="0" indent="0">
              <a:buNone/>
            </a:pPr>
            <a:endParaRPr lang="en-US" sz="1400">
              <a:latin typeface="cour)"/>
            </a:endParaRPr>
          </a:p>
          <a:p>
            <a:pPr marL="0" indent="0">
              <a:buNone/>
            </a:pPr>
            <a:r>
              <a:rPr lang="en-US" sz="1400">
                <a:latin typeface="cour)"/>
              </a:rPr>
              <a:t>We can also apply CSS properties using JavaScript ! For example, suppose we had a </a:t>
            </a:r>
            <a:r>
              <a:rPr lang="en-US" sz="1400">
                <a:latin typeface="Courier New" panose="02070309020205020404" pitchFamily="49" charset="0"/>
                <a:cs typeface="Courier New" panose="02070309020205020404" pitchFamily="49" charset="0"/>
              </a:rPr>
              <a:t>&lt;div&gt;</a:t>
            </a:r>
            <a:r>
              <a:rPr lang="en-US" sz="1400">
                <a:latin typeface="cour)"/>
              </a:rPr>
              <a:t> section with an id of </a:t>
            </a:r>
            <a:r>
              <a:rPr lang="en-US" sz="1400">
                <a:latin typeface="Courier New" panose="02070309020205020404" pitchFamily="49" charset="0"/>
                <a:cs typeface="Courier New" panose="02070309020205020404" pitchFamily="49" charset="0"/>
              </a:rPr>
              <a:t>output </a:t>
            </a:r>
            <a:r>
              <a:rPr lang="en-US" sz="1400">
                <a:latin typeface="cour)"/>
              </a:rPr>
              <a:t>like so: </a:t>
            </a:r>
          </a:p>
          <a:p>
            <a:pPr marL="0" indent="0">
              <a:buNone/>
            </a:pPr>
            <a:r>
              <a:rPr lang="pt-BR" sz="1400">
                <a:latin typeface="Courier New" panose="02070309020205020404" pitchFamily="49" charset="0"/>
                <a:cs typeface="Courier New" panose="02070309020205020404" pitchFamily="49" charset="0"/>
              </a:rPr>
              <a:t>   &lt;div id="output"&gt;Blah blah blah&lt;/div&gt;</a:t>
            </a:r>
            <a:endParaRPr lang="en-US" sz="1400">
              <a:latin typeface="cour)"/>
            </a:endParaRPr>
          </a:p>
          <a:p>
            <a:pPr marL="0" indent="0">
              <a:buNone/>
            </a:pPr>
            <a:endParaRPr lang="en-US" sz="1400">
              <a:latin typeface="cour)"/>
            </a:endParaRPr>
          </a:p>
          <a:p>
            <a:pPr marL="0" indent="0">
              <a:buNone/>
            </a:pPr>
            <a:r>
              <a:rPr lang="en-US" sz="1400">
                <a:latin typeface="cour)"/>
              </a:rPr>
              <a:t>1: We can apply styles to this element using a JavaScript property called “</a:t>
            </a:r>
            <a:r>
              <a:rPr lang="en-US" sz="1400">
                <a:latin typeface="Courier New" panose="02070309020205020404" pitchFamily="49" charset="0"/>
                <a:cs typeface="Courier New" panose="02070309020205020404" pitchFamily="49" charset="0"/>
              </a:rPr>
              <a:t>style</a:t>
            </a:r>
            <a:r>
              <a:rPr lang="en-US" sz="1400">
                <a:latin typeface="cour)"/>
              </a:rPr>
              <a:t>”:</a:t>
            </a:r>
          </a:p>
          <a:p>
            <a:pPr marL="0" indent="0">
              <a:buNone/>
            </a:pPr>
            <a:r>
              <a:rPr lang="pt-BR" sz="1400">
                <a:latin typeface="Courier New" panose="02070309020205020404" pitchFamily="49" charset="0"/>
                <a:cs typeface="Courier New" panose="02070309020205020404" pitchFamily="49" charset="0"/>
              </a:rPr>
              <a:t>   document.getElementById("output").</a:t>
            </a:r>
            <a:r>
              <a:rPr lang="pt-BR" sz="1400">
                <a:solidFill>
                  <a:srgbClr val="FF0000"/>
                </a:solidFill>
                <a:latin typeface="Courier New" panose="02070309020205020404" pitchFamily="49" charset="0"/>
                <a:cs typeface="Courier New" panose="02070309020205020404" pitchFamily="49" charset="0"/>
              </a:rPr>
              <a:t>style</a:t>
            </a:r>
            <a:r>
              <a:rPr lang="pt-BR" sz="1400">
                <a:latin typeface="Courier New" panose="02070309020205020404" pitchFamily="49" charset="0"/>
                <a:cs typeface="Courier New" panose="02070309020205020404" pitchFamily="49" charset="0"/>
              </a:rPr>
              <a:t>...</a:t>
            </a:r>
            <a:endParaRPr lang="en-US" sz="1400">
              <a:latin typeface="Courier New" panose="02070309020205020404" pitchFamily="49" charset="0"/>
              <a:cs typeface="Courier New" panose="02070309020205020404" pitchFamily="49" charset="0"/>
            </a:endParaRPr>
          </a:p>
          <a:p>
            <a:pPr marL="0" indent="0">
              <a:buNone/>
            </a:pPr>
            <a:endParaRPr lang="en-US" sz="1400">
              <a:latin typeface="cour)"/>
            </a:endParaRPr>
          </a:p>
          <a:p>
            <a:pPr marL="0" indent="0">
              <a:buNone/>
            </a:pPr>
            <a:r>
              <a:rPr lang="en-US" sz="1400">
                <a:latin typeface="cour)"/>
              </a:rPr>
              <a:t>2: Following the ‘</a:t>
            </a:r>
            <a:r>
              <a:rPr lang="en-US" sz="1400">
                <a:latin typeface="Courier New" panose="02070309020205020404" pitchFamily="49" charset="0"/>
                <a:cs typeface="Courier New" panose="02070309020205020404" pitchFamily="49" charset="0"/>
              </a:rPr>
              <a:t>style</a:t>
            </a:r>
            <a:r>
              <a:rPr lang="en-US" sz="1400">
                <a:latin typeface="cour)"/>
              </a:rPr>
              <a:t>’ property, we include the desired CSS property (e.g. “</a:t>
            </a:r>
            <a:r>
              <a:rPr lang="en-US" sz="1400">
                <a:latin typeface="Courier New" panose="02070309020205020404" pitchFamily="49" charset="0"/>
                <a:cs typeface="Courier New" panose="02070309020205020404" pitchFamily="49" charset="0"/>
              </a:rPr>
              <a:t>color</a:t>
            </a:r>
            <a:r>
              <a:rPr lang="en-US" sz="1400">
                <a:latin typeface="cour)"/>
              </a:rPr>
              <a:t>”):</a:t>
            </a:r>
          </a:p>
          <a:p>
            <a:pPr marL="0" indent="0">
              <a:buNone/>
            </a:pPr>
            <a:r>
              <a:rPr lang="pt-BR" sz="1400">
                <a:latin typeface="Courier New" panose="02070309020205020404" pitchFamily="49" charset="0"/>
                <a:cs typeface="Courier New" panose="02070309020205020404" pitchFamily="49" charset="0"/>
              </a:rPr>
              <a:t> document.getElementById("output").style.</a:t>
            </a:r>
            <a:r>
              <a:rPr lang="pt-BR" sz="1400">
                <a:solidFill>
                  <a:srgbClr val="FF0000"/>
                </a:solidFill>
                <a:latin typeface="Courier New" panose="02070309020205020404" pitchFamily="49" charset="0"/>
                <a:cs typeface="Courier New" panose="02070309020205020404" pitchFamily="49" charset="0"/>
              </a:rPr>
              <a:t>color</a:t>
            </a:r>
            <a:r>
              <a:rPr lang="pt-BR" sz="1400">
                <a:latin typeface="Courier New" panose="02070309020205020404" pitchFamily="49" charset="0"/>
                <a:cs typeface="Courier New" panose="02070309020205020404" pitchFamily="49" charset="0"/>
              </a:rPr>
              <a:t>...</a:t>
            </a:r>
            <a:endParaRPr lang="en-US" sz="1400">
              <a:latin typeface="cour)"/>
            </a:endParaRPr>
          </a:p>
          <a:p>
            <a:pPr marL="0" indent="0">
              <a:buNone/>
            </a:pPr>
            <a:endParaRPr lang="en-US" sz="1400">
              <a:latin typeface="cour)"/>
            </a:endParaRPr>
          </a:p>
          <a:p>
            <a:pPr marL="0" indent="0">
              <a:buNone/>
            </a:pPr>
            <a:r>
              <a:rPr lang="en-US" sz="1400">
                <a:latin typeface="cour)"/>
              </a:rPr>
              <a:t>3: And finally, we assign a value using the “</a:t>
            </a:r>
            <a:r>
              <a:rPr lang="en-US" sz="1400" b="1">
                <a:latin typeface="cour)"/>
              </a:rPr>
              <a:t>=</a:t>
            </a:r>
            <a:r>
              <a:rPr lang="en-US" sz="1400">
                <a:latin typeface="cour)"/>
              </a:rPr>
              <a:t>“ operator:</a:t>
            </a:r>
          </a:p>
          <a:p>
            <a:pPr marL="0" indent="0">
              <a:buNone/>
            </a:pPr>
            <a:r>
              <a:rPr lang="pt-BR" sz="1400">
                <a:latin typeface="Courier New" panose="02070309020205020404" pitchFamily="49" charset="0"/>
                <a:cs typeface="Courier New" panose="02070309020205020404" pitchFamily="49" charset="0"/>
              </a:rPr>
              <a:t> document.getElementById("output").style.color </a:t>
            </a:r>
            <a:r>
              <a:rPr lang="pt-BR" sz="1400">
                <a:solidFill>
                  <a:srgbClr val="FF0000"/>
                </a:solidFill>
                <a:latin typeface="Courier New" panose="02070309020205020404" pitchFamily="49" charset="0"/>
                <a:cs typeface="Courier New" panose="02070309020205020404" pitchFamily="49" charset="0"/>
              </a:rPr>
              <a:t>= "red"</a:t>
            </a:r>
            <a:r>
              <a:rPr lang="pt-BR" sz="1400">
                <a:latin typeface="Courier New" panose="02070309020205020404" pitchFamily="49" charset="0"/>
                <a:cs typeface="Courier New" panose="02070309020205020404" pitchFamily="49" charset="0"/>
              </a:rPr>
              <a:t>;</a:t>
            </a:r>
            <a:endParaRPr lang="en-US" sz="1400">
              <a:latin typeface="cour)"/>
            </a:endParaRPr>
          </a:p>
          <a:p>
            <a:pPr marL="0" indent="0">
              <a:buNone/>
            </a:pPr>
            <a:endParaRPr lang="en-US" sz="1400">
              <a:latin typeface="cour)"/>
            </a:endParaRPr>
          </a:p>
          <a:p>
            <a:pPr marL="0" indent="0">
              <a:buNone/>
            </a:pPr>
            <a:r>
              <a:rPr lang="en-US" sz="1400" b="1">
                <a:latin typeface="cour)"/>
              </a:rPr>
              <a:t>EXAMPLE</a:t>
            </a:r>
            <a:r>
              <a:rPr lang="en-US" sz="1400">
                <a:latin typeface="cour)"/>
              </a:rPr>
              <a:t>:  Study </a:t>
            </a:r>
            <a:r>
              <a:rPr lang="en-US" sz="1400" b="1">
                <a:latin typeface="Courier New" panose="02070309020205020404" pitchFamily="49" charset="0"/>
                <a:cs typeface="Courier New" panose="02070309020205020404" pitchFamily="49" charset="0"/>
              </a:rPr>
              <a:t>changing_styles_js.html</a:t>
            </a:r>
          </a:p>
          <a:p>
            <a:pPr marL="0" indent="0">
              <a:buNone/>
            </a:pPr>
            <a:endParaRPr lang="en-US" sz="1400">
              <a:latin typeface="cour)"/>
            </a:endParaRPr>
          </a:p>
          <a:p>
            <a:pPr marL="0" indent="0">
              <a:buNone/>
            </a:pPr>
            <a:r>
              <a:rPr lang="en-US" sz="1400" b="1">
                <a:latin typeface="cour)"/>
              </a:rPr>
              <a:t>Reference</a:t>
            </a:r>
            <a:r>
              <a:rPr lang="en-US" sz="1400">
                <a:latin typeface="cour)"/>
              </a:rPr>
              <a:t>: Style Object Properties Page:  </a:t>
            </a:r>
            <a:r>
              <a:rPr lang="en-US" sz="1400">
                <a:latin typeface="cour)"/>
                <a:hlinkClick r:id="rId2"/>
              </a:rPr>
              <a:t>https://www.w3schools.com/jsref/dom_obj_style.asp</a:t>
            </a:r>
            <a:r>
              <a:rPr lang="en-US" sz="1400">
                <a:latin typeface="cour)"/>
              </a:rPr>
              <a:t> </a:t>
            </a:r>
          </a:p>
          <a:p>
            <a:pPr marL="0" indent="0">
              <a:buNone/>
            </a:pPr>
            <a:r>
              <a:rPr lang="en-US" sz="1400">
                <a:latin typeface="cour)"/>
              </a:rPr>
              <a:t>Practice page at W3 Schools:  </a:t>
            </a:r>
            <a:r>
              <a:rPr lang="en-US" sz="1400">
                <a:latin typeface="cour)"/>
                <a:hlinkClick r:id="rId3"/>
              </a:rPr>
              <a:t>https://www.w3schools.com/js/js_htmldom_css.asp</a:t>
            </a:r>
            <a:endParaRPr lang="en-US" sz="1400">
              <a:latin typeface="cour)"/>
            </a:endParaRPr>
          </a:p>
          <a:p>
            <a:pPr marL="0" indent="0">
              <a:buNone/>
            </a:pPr>
            <a:r>
              <a:rPr lang="en-US" sz="1400">
                <a:latin typeface="cour)"/>
              </a:rPr>
              <a:t>Border: </a:t>
            </a:r>
            <a:r>
              <a:rPr lang="en-US" sz="1400">
                <a:latin typeface="cour)"/>
                <a:hlinkClick r:id="rId4"/>
              </a:rPr>
              <a:t>https://www.w3schools.com/jsref/prop_style_border.asp</a:t>
            </a:r>
            <a:r>
              <a:rPr lang="en-US" sz="1400">
                <a:latin typeface="cour)"/>
              </a:rPr>
              <a:t> </a:t>
            </a:r>
          </a:p>
          <a:p>
            <a:pPr marL="0" indent="0">
              <a:buNone/>
            </a:pPr>
            <a:endParaRPr lang="en-US" sz="1400">
              <a:latin typeface="cour)"/>
            </a:endParaRPr>
          </a:p>
          <a:p>
            <a:pPr marL="0" indent="0">
              <a:buNone/>
            </a:pPr>
            <a:endParaRPr lang="en-US" sz="1400">
              <a:latin typeface="cour)"/>
            </a:endParaRPr>
          </a:p>
        </p:txBody>
      </p:sp>
    </p:spTree>
    <p:extLst>
      <p:ext uri="{BB962C8B-B14F-4D97-AF65-F5344CB8AC3E}">
        <p14:creationId xmlns:p14="http://schemas.microsoft.com/office/powerpoint/2010/main" val="286489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xEl>
                                              <p:pRg st="19" end="1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
                                            <p:txEl>
                                              <p:pRg st="20" end="2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4580</TotalTime>
  <Words>2358</Words>
  <Application>Microsoft Office PowerPoint</Application>
  <PresentationFormat>On-screen Show (4:3)</PresentationFormat>
  <Paragraphs>242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vt:lpstr>
      <vt:lpstr>Courier New</vt:lpstr>
      <vt:lpstr>Times New Roman</vt:lpstr>
      <vt:lpstr>Wingdings</vt:lpstr>
      <vt:lpstr>Office Theme</vt:lpstr>
      <vt:lpstr>Miscellaneous Topics, Part 1 </vt:lpstr>
      <vt:lpstr>Learning Objectives</vt:lpstr>
      <vt:lpstr>A few miscellaneous but important topics</vt:lpstr>
      <vt:lpstr>Using External JavaScripts</vt:lpstr>
      <vt:lpstr>How to Use an External JavaScript File</vt:lpstr>
      <vt:lpstr>Using HTML’s &lt;button&gt; tag</vt:lpstr>
      <vt:lpstr>Review: onclick attribute v.s. event listener</vt:lpstr>
      <vt:lpstr>Review: alert() or innerHTML?</vt:lpstr>
      <vt:lpstr>Applying CSS Styles Using JavaScript</vt:lpstr>
      <vt:lpstr>Showing/Hiding Content Using CSS</vt:lpstr>
      <vt:lpstr>A New Event: change</vt:lpstr>
      <vt:lpstr>Applying CSS Styles Based on “id”  (Contextual Selector)</vt:lpstr>
      <vt:lpstr>Putting It All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Mendelsohn, Yoseph</dc:creator>
  <cp:lastModifiedBy>Mendelsohn, Yosef</cp:lastModifiedBy>
  <cp:revision>786</cp:revision>
  <dcterms:created xsi:type="dcterms:W3CDTF">2019-07-06T00:13:26Z</dcterms:created>
  <dcterms:modified xsi:type="dcterms:W3CDTF">2025-05-13T16:23:57Z</dcterms:modified>
</cp:coreProperties>
</file>