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73" r:id="rId3"/>
    <p:sldId id="257" r:id="rId4"/>
    <p:sldId id="259" r:id="rId5"/>
    <p:sldId id="274" r:id="rId6"/>
    <p:sldId id="258" r:id="rId7"/>
    <p:sldId id="260" r:id="rId8"/>
    <p:sldId id="276" r:id="rId9"/>
    <p:sldId id="277" r:id="rId10"/>
    <p:sldId id="261" r:id="rId11"/>
    <p:sldId id="262" r:id="rId12"/>
    <p:sldId id="275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4" autoAdjust="0"/>
    <p:restoredTop sz="94660"/>
  </p:normalViewPr>
  <p:slideViewPr>
    <p:cSldViewPr>
      <p:cViewPr varScale="1">
        <p:scale>
          <a:sx n="144" d="100"/>
          <a:sy n="144" d="100"/>
        </p:scale>
        <p:origin x="12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0C71F5-2A53-429C-A4CD-C3BA759B2A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0683FD-2C08-447A-82A1-C4329765E3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2E85C9-5071-4CBB-92BA-E794368B910D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E78634-F129-4B0B-BEA2-C5D6D356CC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D24BF41-1913-4D2F-BF8D-D5272DFAB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B66FF-CFA4-45D1-9BF2-8AFDA0494D7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CB15F-9311-445A-8CBC-F906F2801B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5A6162-21CA-419A-80DF-04CA6F3B10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CD21D9FE-D0D0-4C1E-8D79-2968DB5021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63985E7D-6AC8-46EA-90D3-295E4C228B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917955B6-7387-42ED-8EEC-01BFEBB3C1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3F591C-0102-469D-B4B7-D43355F0909A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4C9877D-C7FA-41DC-9352-E7ADE4A7D1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D17FB42-DF46-4441-9AEC-976BDA3DC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32A8F62-7408-41D6-A067-C8B34B4702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B8B58BA-4739-4248-A924-F49E1F7B9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14CBAE0-B501-44AA-9376-70DD598A3D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EABEA2C-2E9F-4477-A664-159E4816A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C5A3345-1505-4505-865A-3C2A8769A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B0EF463-8A6F-42FE-9177-807FA13DE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08A9822-6346-4298-AAEC-77EE3B7F82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B8085BA-C0F9-427D-8589-5FD8ABAD4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44E15D-3844-4220-B50E-A08AC7AF44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945ADF6-64F9-4C86-97DA-B9E59F3CF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8B2F788-2E82-4C2A-BF17-25547A9037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B569CBE-0513-43BB-A4D1-4FF1C3269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9326F1D-ACEC-47F3-91A7-9284EE58F5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594ED11-8BE9-4790-B97D-6F340A9E3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C2CFF41-1C6B-4F95-B34D-88FFB8B9B9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CC9D8F5-FFEB-4E41-98C6-0EF3FCA54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D36BD47-C40E-4B5F-84FD-D28F840C61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9150301-C1EF-4886-9EE2-3F46D3684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CF52972-A554-4290-800B-6811CC2093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16B1AF2-8825-4FD5-8678-DE8F9BACB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83BC1-2E84-4012-B248-685CDE49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A8EA4-F2D2-41B5-A85D-E03B9D3C3975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48B0B-94D9-4EBA-AB92-6FF11C237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D7566-0D71-417F-8481-34D43D07B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FB562-C1E9-484F-8CE9-147FCCEEE79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833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5B787-44B1-4D1B-BAEE-98E5731A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8495C-AE94-4DB5-8D79-5EB3B39D65F3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3AE23-09BD-4F79-9CE6-127C39E6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07A58-7DE4-44D5-A34E-241962D2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23BB-D473-47E2-A6C5-3F18DC85C3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347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AA27C-13E0-4806-A434-FB6568EA6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64654-D6CA-4653-AA17-5095F4346752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C2B9E-181B-44EF-9845-5602AF24B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FCA5D-4B64-463B-8482-AF1F7E44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3FADB-A643-45CD-93FC-121BC89FA8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37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F31C2-74A1-46BD-BFC3-EA9AD631F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92A47-D3D3-4886-AF50-A224345E000F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1FD1-B426-44F9-8524-7646124C0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42636-7BA7-43E2-8764-AAAFE3DE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5D146-6119-465F-A5C2-5142B091E3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418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B097B-75DF-4775-88BA-C1ABC98D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072F-4DBE-41AC-82BD-C2EDBD01367A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1C714-1022-4D72-AEF2-EB39DDF66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571D6-C9F4-473E-9EC9-F2AC7226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A48C-A693-4DAE-B74E-F6E601273E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40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74639F-3EED-4A95-9F85-92F1A0EB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425F-3E54-46C4-91B1-75A24DE70AF3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1E966D-9329-4E40-ADDA-83DA28CDE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8EA623-BA66-44A2-8FCF-53A05E41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1034-A5DF-4984-A497-91584DFE07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503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4A89A8-0FC0-4D35-9E61-C8798DF1B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F175F-24AC-4E1C-A3AB-AC85B764DB8D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D4C94D-1E1A-49B8-BAC6-AF0A058C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C0DF16-CD94-448D-8C5C-A451DDB71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F698D-647B-412A-BBF9-17BB5E209E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24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BE63FD2-5FB9-4977-BE6F-330F07646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26CEA-9A60-4728-9C07-E271F6D3C65E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55CBB98-E582-46EF-8930-E94C9C8FA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FBD3132-AAF9-44EC-ACF8-4A4AD604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4F6A-E24B-4F34-8849-AA0A7F95BB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261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1D4D72-4CDF-4110-BA76-9EB3C1A3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5A1AE-BD6A-490D-BA77-0BC56EA25BF9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110A5BE-5565-456D-8F2F-33EF6B6B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B0EC79D-EEF4-496E-ABA1-D77C50EF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06429-499A-4766-B616-C3DF7AFD4C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186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42570F-05A8-431C-8281-380324AA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5D529-ADAC-4986-816D-64153F25D5DE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0ADC69-B959-4F40-BABC-F92D2680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2B3632-60B4-48E8-A97B-3F7E218F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B7DDA-CBA5-4812-96CC-2AD03755D01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2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A97CA5-F5AF-4261-B7AF-78E84076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0B662-6519-4328-A57C-7C0470EBEEA5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CC5F6-9BC0-4856-A5D1-01B72717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0303A41-5557-4625-8037-9BBF2DC1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1D10-61EE-4CE4-8F94-9AA147BBF6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096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A1EA79-59C7-4085-BC00-E44BD9B576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AD23ECD-7DF0-466E-AA50-543E79EF39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D5F8B-18E7-4BE7-97D3-F21B118D5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4EF2F6-4301-4997-A573-C18D6B9B6D17}" type="datetimeFigureOut">
              <a:rPr lang="en-US"/>
              <a:pPr>
                <a:defRPr/>
              </a:pPr>
              <a:t>5/20/2024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E1479-1636-49FC-A679-55419A7C7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CB89-6546-4675-B07A-8ABE6971A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9B0525-A879-46DA-9927-42483DB0DA4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E6E768B5-C9CB-4314-8F90-6556EA75B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/>
              <a:t>Operator Precedence</a:t>
            </a:r>
            <a:endParaRPr lang="en-US" altLang="en-US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60A6956-192A-46FA-B920-B838E3E4E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2667000"/>
            <a:ext cx="7162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Precedence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Operators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CD47082-34BA-43F4-9AB7-205CA7F76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/>
          <a:lstStyle/>
          <a:p>
            <a:pPr eaLnBrk="1" hangingPunct="1"/>
            <a:r>
              <a:rPr lang="en-US" altLang="en-US" sz="2000"/>
              <a:t>One example </a:t>
            </a:r>
            <a:r>
              <a:rPr lang="en-US" altLang="en-US" sz="2000" dirty="0"/>
              <a:t>of </a:t>
            </a:r>
            <a:r>
              <a:rPr lang="en-US" altLang="en-US" sz="2000"/>
              <a:t>how a poor understanding of precedence </a:t>
            </a:r>
            <a:r>
              <a:rPr lang="en-US" altLang="en-US" sz="2000" dirty="0"/>
              <a:t>can cause problems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F21A06-2799-4545-958D-3CA527DC14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4582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To convert a temperature from fahrenheit to celcius you must: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altLang="en-US" sz="2000" dirty="0"/>
              <a:t>Subtract 32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altLang="en-US" sz="2000" dirty="0"/>
              <a:t>Multiply by 5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altLang="en-US" sz="2000" dirty="0"/>
              <a:t>Divide by 9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var celsius, fahrenheit;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var fahrenheit = 100</a:t>
            </a:r>
            <a:r>
              <a:rPr lang="en-US" altLang="en-US" sz="1800">
                <a:latin typeface="Courier New" panose="02070309020205020404" pitchFamily="49" charset="0"/>
              </a:rPr>
              <a:t>; </a:t>
            </a:r>
            <a:r>
              <a:rPr lang="en-US" altLang="en-US" sz="1400">
                <a:latin typeface="Courier New" panose="02070309020205020404" pitchFamily="49" charset="0"/>
              </a:rPr>
              <a:t>//let’s hard </a:t>
            </a:r>
            <a:r>
              <a:rPr lang="en-US" altLang="en-US" sz="1400" dirty="0">
                <a:latin typeface="Courier New" panose="02070309020205020404" pitchFamily="49" charset="0"/>
              </a:rPr>
              <a:t>code in </a:t>
            </a:r>
            <a:r>
              <a:rPr lang="en-US" altLang="en-US" sz="1400">
                <a:latin typeface="Courier New" panose="02070309020205020404" pitchFamily="49" charset="0"/>
              </a:rPr>
              <a:t>a value for testing purposes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celsius = fahrenheit - 32 * 5 / 9;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//Can you spot the bug in our code?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//JS will first do 32*5, and </a:t>
            </a:r>
            <a:r>
              <a:rPr lang="en-US" altLang="en-US" sz="1800" u="sng" dirty="0">
                <a:latin typeface="Courier New" panose="02070309020205020404" pitchFamily="49" charset="0"/>
              </a:rPr>
              <a:t>then</a:t>
            </a:r>
            <a:r>
              <a:rPr lang="en-US" altLang="en-US" sz="1800" dirty="0">
                <a:latin typeface="Courier New" panose="02070309020205020404" pitchFamily="49" charset="0"/>
              </a:rPr>
              <a:t> divide by 9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//It will then subtract the total from Fahrenheit</a:t>
            </a:r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//Thoughts on how we can fix this?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celsius = </a:t>
            </a:r>
            <a:r>
              <a:rPr lang="en-US" altLang="en-US" sz="1800" dirty="0">
                <a:highlight>
                  <a:srgbClr val="FFFF00"/>
                </a:highlight>
                <a:latin typeface="Courier New" panose="02070309020205020404" pitchFamily="49" charset="0"/>
              </a:rPr>
              <a:t>(</a:t>
            </a:r>
            <a:r>
              <a:rPr lang="en-US" altLang="en-US" sz="1800" dirty="0">
                <a:latin typeface="Courier New" panose="02070309020205020404" pitchFamily="49" charset="0"/>
              </a:rPr>
              <a:t>fahrenheit-32</a:t>
            </a:r>
            <a:r>
              <a:rPr lang="en-US" altLang="en-US" sz="1800" dirty="0">
                <a:highlight>
                  <a:srgbClr val="FFFF00"/>
                </a:highlight>
                <a:latin typeface="Courier New" panose="02070309020205020404" pitchFamily="49" charset="0"/>
              </a:rPr>
              <a:t>)</a:t>
            </a:r>
            <a:r>
              <a:rPr lang="en-US" altLang="en-US" sz="1800" dirty="0">
                <a:latin typeface="Courier New" panose="02070309020205020404" pitchFamily="49" charset="0"/>
              </a:rPr>
              <a:t> * 5 / 9;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// Anything inside parentheses gets carried out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// *first*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AE80B37-4D94-4860-A247-CDD03FE05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286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Practice: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EFA3C87-91D2-4F41-AE96-36263FD74D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229600" cy="44116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Create a form that asks the user for a temperature in fahrenheit.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One text box for the temperature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One button to submit the form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Write a function that outputs the result in celsius.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sz="1600" b="1" dirty="0"/>
              <a:t>Formula: </a:t>
            </a:r>
            <a:r>
              <a:rPr lang="en-US" sz="1600" dirty="0"/>
              <a:t>To convert a temperature from fahrenheit to celcius you must subtract 32 from fahrenheit, then multiply by 5 and divide by 9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Try to do it YOURSELF first.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Then check out the solution on the next slide and in the complete file.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3">
            <a:extLst>
              <a:ext uri="{FF2B5EF4-FFF2-40B4-BE49-F238E27FC236}">
                <a16:creationId xmlns:a16="http://schemas.microsoft.com/office/drawing/2014/main" id="{CF608725-40B7-4E8B-B1D8-864FACC67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87313"/>
            <a:ext cx="88392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&lt;h1&gt;Temperature Converter&lt;/h1&gt;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&lt;form id="conversionForm"&gt;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&lt;p&gt;&lt;label for="txtFahrenheit"&gt;Enter a temperature in fahrenheit:&lt;/label&gt;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&lt;input type="text" id="txtFahrenheit"&gt;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&lt;button type="button" onclick="convertToCelcius()"&gt;Convert&lt;/button&gt;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&lt;!– We *need* the type attribute above! Otherwise our innerHTML won't work. --&gt;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&lt;/form&gt;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&lt;div id="results"&gt;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&lt;/div&gt;&lt;!-- end of results div --&gt;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function convertToCelcius()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var fahrenheit, celcius;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var resultsString;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fahrenheit = document.getElementById('txtFahrenheit').value;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fahrenheit = parseFloat(fahrenheit);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//people may well enter a decimal here, so use parseFloat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celcius = (fahrenheit-32)*5/9;  //Should we parse 'celcius' ??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//No!  celcius is holding a NUMBER. It is NOT holding a string!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//Therefore we do not need to parse it.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celcius = celcius.toFixed(2);   //limit to 2 decimal places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resultsString = fahrenheit + "&amp;#176;F corresponds to " +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                celcius + "&amp;#176;C.";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urier" pitchFamily="49" charset="0"/>
              </a:rPr>
              <a:t>    //That weird “&amp;” thing is known as an entity code – feel free to check it out!</a:t>
            </a: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latin typeface="Courier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  document.getElementById("results").innerHTML = resultsString;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ourier" pitchFamily="49" charset="0"/>
              </a:rPr>
              <a:t>&lt;/body&gt;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FFA304-F633-4576-908F-E4EABF682DC7}"/>
              </a:ext>
            </a:extLst>
          </p:cNvPr>
          <p:cNvSpPr txBox="1"/>
          <p:nvPr/>
        </p:nvSpPr>
        <p:spPr>
          <a:xfrm>
            <a:off x="4876800" y="1137"/>
            <a:ext cx="426720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cs typeface="Arial" charset="0"/>
              </a:rPr>
              <a:t>File:</a:t>
            </a:r>
            <a:r>
              <a:rPr lang="en-US" sz="1400" dirty="0">
                <a:cs typeface="Arial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fahrenheit_celcius_converter.html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2978BB-1DD0-44D9-B6DA-36972B0F0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752600"/>
            <a:ext cx="4092179" cy="1066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cxnSp>
        <p:nvCxnSpPr>
          <p:cNvPr id="4" name="Straight Arrow Connector 3"/>
          <p:cNvCxnSpPr/>
          <p:nvPr/>
        </p:nvCxnSpPr>
        <p:spPr>
          <a:xfrm>
            <a:off x="4636568" y="2204584"/>
            <a:ext cx="304800" cy="381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943600" y="2219561"/>
            <a:ext cx="304800" cy="381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55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55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55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55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55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355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55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55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55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55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55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355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355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355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355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3C73FC0-D786-430E-B4F2-8EAD55BA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Other error values you may encounter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E438F16B-68E2-4DA0-919B-5E7A93D07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NaN</a:t>
            </a:r>
            <a:r>
              <a:rPr lang="en-US" altLang="en-US" sz="1800" dirty="0"/>
              <a:t> (Stands for “Not a number”)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/>
              <a:t>	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x = "hello";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x * 5;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 //will generate the ‘NaN’ error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alert(x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alt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 Try it!</a:t>
            </a: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Infinity</a:t>
            </a:r>
            <a:r>
              <a:rPr lang="en-US" altLang="en-US" sz="1800" dirty="0">
                <a:solidFill>
                  <a:srgbClr val="FF0000"/>
                </a:solidFill>
              </a:rPr>
              <a:t>  </a:t>
            </a:r>
            <a:r>
              <a:rPr lang="en-US" altLang="en-US" sz="1800" dirty="0"/>
              <a:t>(Stands for “Infinity” e.g. 4 / 0)</a:t>
            </a:r>
          </a:p>
          <a:p>
            <a:pPr marL="0" indent="0" eaLnBrk="1" hangingPunct="1">
              <a:buNone/>
            </a:pPr>
            <a:r>
              <a:rPr lang="en-US" altLang="en-US" sz="1800" dirty="0"/>
              <a:t>In JavaScript, 4/0 equals “Infinity”.   But in mathematics, 4/0 is undefined, which means it has no value.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09D274D2-A2E5-4587-9C3F-16203974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FA75B85-1C3E-428C-86DD-662A23DC5FE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A30938C-FD17-430B-9103-64D3E293E7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Exercise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A8D96C4-5129-4D78-9C14-AE56933515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7924800" cy="4800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Let’s write a page that calculates the “Body Mass Index” used in fitness circles as a quick (though now mostly debunked) indicator of a person’s health.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The formula requires the user to enter their height and weight and then calculates their BMI. 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800" b="1" dirty="0"/>
              <a:t>The formula is</a:t>
            </a:r>
            <a:r>
              <a:rPr lang="en-US" altLang="en-US" sz="1800" dirty="0"/>
              <a:t>:  BMI = weight in pounds* 703 divided by height in inches squared.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9697E4FC-ADA9-4E7B-AE61-48124A3A6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4495800"/>
            <a:ext cx="366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After the user submits the form:</a:t>
            </a:r>
          </a:p>
        </p:txBody>
      </p:sp>
      <p:sp>
        <p:nvSpPr>
          <p:cNvPr id="28675" name="Text Box 4">
            <a:extLst>
              <a:ext uri="{FF2B5EF4-FFF2-40B4-BE49-F238E27FC236}">
                <a16:creationId xmlns:a16="http://schemas.microsoft.com/office/drawing/2014/main" id="{BED9B1C9-B8BA-49D7-81C7-055F86CB4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43000"/>
            <a:ext cx="1238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</a:rPr>
              <a:t>The form:</a:t>
            </a:r>
          </a:p>
        </p:txBody>
      </p:sp>
      <p:pic>
        <p:nvPicPr>
          <p:cNvPr id="28677" name="Picture 12">
            <a:extLst>
              <a:ext uri="{FF2B5EF4-FFF2-40B4-BE49-F238E27FC236}">
                <a16:creationId xmlns:a16="http://schemas.microsoft.com/office/drawing/2014/main" id="{E4A81712-7717-49FB-87E6-B3C242B4C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676400"/>
            <a:ext cx="46482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13">
            <a:extLst>
              <a:ext uri="{FF2B5EF4-FFF2-40B4-BE49-F238E27FC236}">
                <a16:creationId xmlns:a16="http://schemas.microsoft.com/office/drawing/2014/main" id="{48ACDAF7-0BB1-4AE8-A4B7-44A825684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124075"/>
            <a:ext cx="2438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400" b="1" dirty="0"/>
              <a:t>The formula for BMI is: Weight*703 / height</a:t>
            </a:r>
            <a:r>
              <a:rPr lang="en-US" altLang="en-US" sz="1400" b="1" baseline="30000" dirty="0"/>
              <a:t>2</a:t>
            </a:r>
            <a:endParaRPr lang="en-US" altLang="en-US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B1B072-D4BB-4938-979C-3685AFE9AAA0}"/>
              </a:ext>
            </a:extLst>
          </p:cNvPr>
          <p:cNvSpPr txBox="1"/>
          <p:nvPr/>
        </p:nvSpPr>
        <p:spPr>
          <a:xfrm>
            <a:off x="1066800" y="4996934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For a weight of 180 pounds, and a height of 70 inches, your BMI is 25.8.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EF2057-0A96-45E9-9FB1-387FB40CEFF5}"/>
              </a:ext>
            </a:extLst>
          </p:cNvPr>
          <p:cNvSpPr txBox="1">
            <a:spLocks noChangeArrowheads="1"/>
          </p:cNvSpPr>
          <p:nvPr/>
        </p:nvSpPr>
        <p:spPr>
          <a:xfrm>
            <a:off x="1714500" y="5617647"/>
            <a:ext cx="6019800" cy="3809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000" b="1" dirty="0"/>
              <a:t>You can see my version in:</a:t>
            </a:r>
            <a:r>
              <a:rPr lang="en-US" altLang="en-US" sz="2000" dirty="0"/>
              <a:t> </a:t>
            </a:r>
            <a:r>
              <a:rPr lang="en-US" altLang="en-US" sz="2000" dirty="0">
                <a:latin typeface="Courier" pitchFamily="49" charset="0"/>
              </a:rPr>
              <a:t>bmi_calculator.html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725D7F3-728D-42A0-BE81-F4B626C56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55E1716C-7248-4162-BB28-794DD364F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 rtlCol="0">
            <a:normAutofit/>
          </a:bodyPr>
          <a:lstStyle/>
          <a:p>
            <a:pPr marL="5715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/>
              <a:t>By the end of this lecture, you should be able to:</a:t>
            </a:r>
          </a:p>
          <a:p>
            <a:pPr marL="5715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4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/>
              <a:t>Identify the ‘operators’ on a given line of code.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/>
              <a:t>Identify the precedence (order) in which each of those operations will be carried out.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/>
              <a:t>Recognize situations in which you may encounter an ‘NaN’ error code.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marL="457200" lvl="1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11973354-E3D7-4E71-B44F-52C7E4D0C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>
            <a:extLst>
              <a:ext uri="{FF2B5EF4-FFF2-40B4-BE49-F238E27FC236}">
                <a16:creationId xmlns:a16="http://schemas.microsoft.com/office/drawing/2014/main" id="{CE9B453D-64DF-48D2-8B02-5A917821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Where should you put your variables?</a:t>
            </a:r>
          </a:p>
        </p:txBody>
      </p:sp>
      <p:sp>
        <p:nvSpPr>
          <p:cNvPr id="5123" name="Content Placeholder 5">
            <a:extLst>
              <a:ext uri="{FF2B5EF4-FFF2-40B4-BE49-F238E27FC236}">
                <a16:creationId xmlns:a16="http://schemas.microsoft.com/office/drawing/2014/main" id="{58C0EBF2-536A-43D7-A57A-AD9BA802C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It’s okay to declare variables anywhere in your script – but you can not </a:t>
            </a:r>
            <a:r>
              <a:rPr lang="en-US" altLang="en-US" sz="2000" i="1" dirty="0"/>
              <a:t>use</a:t>
            </a:r>
            <a:r>
              <a:rPr lang="en-US" altLang="en-US" sz="2000" dirty="0"/>
              <a:t> a variable until it has been declared.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dirty="0"/>
              <a:t>Generally, we try to group all variables we plan on using, together at the beginning of the function.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6F4273CD-08B0-4022-B44E-99467B79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33DD0F-39FE-4BC4-A439-359E162D20F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0B340D1-9F76-4229-98E0-C075AAF4D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Operator “Precedence”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0374F5C-1E8F-4B0B-A1CB-C529263583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763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var num1, num2, result;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num1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num2 = 20;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result  =  num1 + num2 / 5 - 1;  </a:t>
            </a:r>
            <a:r>
              <a:rPr lang="en-US" sz="1600" b="1" dirty="0">
                <a:latin typeface="Courier New" pitchFamily="49" charset="0"/>
              </a:rPr>
              <a:t>//What is the value of result?!</a:t>
            </a:r>
            <a:endParaRPr lang="en-US" sz="1800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b="1" dirty="0"/>
              <a:t>Some key precedence rules: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600" dirty="0"/>
              <a:t>Multiplication and division have higher “precedence” than addition and subtraction. By precedence we mean that, for example, on a given line, a multiplication operation will be done before, say, a subtraction – regardless of which one appears first on the line.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600" dirty="0"/>
              <a:t>Operations that have the </a:t>
            </a:r>
            <a:r>
              <a:rPr lang="en-US" sz="1600" u="sng" dirty="0"/>
              <a:t>same</a:t>
            </a:r>
            <a:r>
              <a:rPr lang="en-US" sz="1600" dirty="0"/>
              <a:t> precedence (e.g. addition and subtraction, or multiplication and division) are evaluated left to right.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600" dirty="0"/>
              <a:t>Parentheses around operations raise the precedence of those operations.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b="1" dirty="0"/>
              <a:t>Assignment Operator: </a:t>
            </a:r>
            <a:r>
              <a:rPr lang="en-US" sz="1600" dirty="0"/>
              <a:t>Note that the ‘=‘   is an operation! It is called the “</a:t>
            </a:r>
            <a:r>
              <a:rPr lang="en-US" sz="1600" u="sng" dirty="0"/>
              <a:t>assignment’ operator</a:t>
            </a:r>
            <a:r>
              <a:rPr lang="en-US" sz="1600" dirty="0"/>
              <a:t>” as we use it to assign a value to a variable. However, this operator has very </a:t>
            </a:r>
            <a:r>
              <a:rPr lang="en-US" sz="1600" u="sng" dirty="0"/>
              <a:t>low</a:t>
            </a:r>
            <a:r>
              <a:rPr lang="en-US" sz="1600" dirty="0"/>
              <a:t> precedence. It is almost always the </a:t>
            </a:r>
            <a:r>
              <a:rPr lang="en-US" sz="1600" u="sng" dirty="0"/>
              <a:t>last</a:t>
            </a:r>
            <a:r>
              <a:rPr lang="en-US" sz="1600" dirty="0"/>
              <a:t> operation on the line to be executed.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600" b="1" dirty="0"/>
              <a:t>Parentheses: </a:t>
            </a:r>
            <a:r>
              <a:rPr lang="en-US" sz="1600" dirty="0"/>
              <a:t>You can use parentheses to </a:t>
            </a:r>
            <a:r>
              <a:rPr lang="en-US" sz="1600" u="sng" dirty="0"/>
              <a:t>force</a:t>
            </a:r>
            <a:r>
              <a:rPr lang="en-US" sz="1600" dirty="0"/>
              <a:t> the evaluation order:   the innermost parentheses are evaluated first.  If you have any doubt about how things will be executed when writing a detailed expression, it often helps to use parentheses.</a:t>
            </a:r>
          </a:p>
        </p:txBody>
      </p:sp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0650B982-93CE-4B1A-8557-983D4225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DFC611-B55A-47A5-BB5E-62D4E6D7625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D887A96-E52F-4EAF-96AB-6B8390288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411163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Precedence example</a:t>
            </a:r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DA46F5BD-DFD9-4D17-8B8E-424533C8B7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09013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var num1, num2, result;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num1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num2 = 20;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result  =  num1 + num2 / 5 - 1;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Using your knowledge of precedence: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Identify the operators on the fourth line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Identify the order in which these operations will be executed by the JS interpreter</a:t>
            </a:r>
          </a:p>
          <a:p>
            <a:pPr lvl="1"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1800" dirty="0"/>
              <a:t>Determine the value of ‘result’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Answers:</a:t>
            </a:r>
            <a:endParaRPr lang="en-US" altLang="en-US" sz="1600" dirty="0"/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1600"/>
              <a:t>There are FOUR operators on this line: addition, division, subtraction, and </a:t>
            </a:r>
            <a:r>
              <a:rPr lang="en-US" altLang="en-US" sz="1600" i="1"/>
              <a:t>assignment</a:t>
            </a:r>
            <a:r>
              <a:rPr lang="en-US" altLang="en-US" sz="1600"/>
              <a:t> (=).  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1600"/>
              <a:t>The </a:t>
            </a:r>
            <a:r>
              <a:rPr lang="en-US" altLang="en-US" sz="1600" dirty="0"/>
              <a:t>operator with the highest precedence on this line is division. The operator with lowest precedence is the assignment. So, first we do the division: 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num2/5 </a:t>
            </a:r>
            <a:r>
              <a:rPr lang="en-US" altLang="en-US" sz="1600" dirty="0"/>
              <a:t>which gives us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en-US" sz="1600" dirty="0"/>
              <a:t>.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200" dirty="0"/>
              <a:t>After doing the division, we have two operators with the </a:t>
            </a:r>
            <a:r>
              <a:rPr lang="en-US" altLang="en-US" sz="1200" i="1" dirty="0"/>
              <a:t>same </a:t>
            </a:r>
            <a:r>
              <a:rPr lang="en-US" altLang="en-US" sz="1200" dirty="0"/>
              <a:t>precedence: + and -. With operators of the same precedence, we go from left to right. So in this case, we would first do addition, then the subtraction. So we add 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num1 </a:t>
            </a:r>
            <a:r>
              <a:rPr lang="en-US" altLang="en-US" sz="1200" dirty="0"/>
              <a:t>to 4 to give us 9.  After that we do the subtraction to give us 8.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1600" dirty="0"/>
              <a:t>The last remaining operator on this line is the assignment operator (‘=‘). This is where we assign the value of 8 to the variable ‘result’.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4C37898C-4A6A-4B76-8FCD-931F39FA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4338439-1F1D-4F12-AE8D-29556F77BF0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433CDE6-9DD9-4F6A-B4DA-F1742E7075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Precedence example</a:t>
            </a:r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AF83AA52-0153-40F3-BFE8-B794D1DF9D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5344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var num, result;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num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dirty="0">
                <a:latin typeface="Courier New" pitchFamily="49" charset="0"/>
              </a:rPr>
              <a:t>result =  num+2  /  2;</a:t>
            </a:r>
            <a:endParaRPr 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1800" dirty="0"/>
              <a:t>What is the value of ‘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800" dirty="0"/>
              <a:t>’?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800" dirty="0"/>
          </a:p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en-US" sz="1800" dirty="0"/>
              <a:t>Even though the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num+2</a:t>
            </a:r>
            <a:r>
              <a:rPr lang="en-US" sz="1800" dirty="0"/>
              <a:t> looks like it should be grouped together – and perhaps this is what the programmer had intended -- the first operation that occurs is the </a:t>
            </a:r>
            <a:r>
              <a:rPr lang="en-US" sz="1800" u="sng" dirty="0"/>
              <a:t>division</a:t>
            </a:r>
            <a:r>
              <a:rPr lang="en-US" sz="1800" dirty="0"/>
              <a:t>. Only after doing the division do we do the addition. After that, we assign.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US" sz="18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1800" dirty="0"/>
              <a:t>So: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800" dirty="0"/>
              <a:t>Operator with the highest precedence is the division: 2/2  </a:t>
            </a:r>
            <a:r>
              <a:rPr lang="en-US" sz="1800" dirty="0">
                <a:sym typeface="Wingdings" pitchFamily="2" charset="2"/>
              </a:rPr>
              <a:t> gives ‘1’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800" dirty="0">
                <a:sym typeface="Wingdings" pitchFamily="2" charset="2"/>
              </a:rPr>
              <a:t>Operator with next highest precedence is addition: Add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num</a:t>
            </a:r>
            <a:r>
              <a:rPr lang="en-US" sz="1800" dirty="0">
                <a:sym typeface="Wingdings" pitchFamily="2" charset="2"/>
              </a:rPr>
              <a:t>	 gives 6</a:t>
            </a: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1800" dirty="0">
                <a:sym typeface="Wingdings" pitchFamily="2" charset="2"/>
              </a:rPr>
              <a:t>Last remaining operator is the assignment  Assign 6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answer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800" dirty="0"/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dirty="0"/>
              <a:t>However, if we DID wish to add 2 to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800" dirty="0"/>
              <a:t>  </a:t>
            </a:r>
            <a:r>
              <a:rPr lang="en-US" sz="1800" i="1" dirty="0"/>
              <a:t>first</a:t>
            </a:r>
            <a:r>
              <a:rPr lang="en-US" sz="1800" dirty="0"/>
              <a:t>, then we could have put parentheses around it:    </a:t>
            </a:r>
          </a:p>
          <a:p>
            <a:pPr marL="400050" lvl="1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 = (num+2) / 2.   </a:t>
            </a:r>
          </a:p>
          <a:p>
            <a:pPr marL="400050" lvl="1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//In this case, ‘answer’ would be assigned 3.5.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4A886408-15CC-4BED-85C7-9362B910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2C9DE0-59E9-4631-8252-8A8711B01AED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3BCAFCF-C63D-4972-97D3-321B7C8D2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Precedence practice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931ACC6-C6CC-4CD2-8E63-52610798C8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4116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What is the order of operations for the line with the assignment statement below?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var num1, num2, position, result;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num1 = 5;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num2 = 20;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dirty="0">
                <a:latin typeface="Courier New" panose="02070309020205020404" pitchFamily="49" charset="0"/>
              </a:rPr>
              <a:t>result  =  num1 + num2 /  2 - 1;</a:t>
            </a: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b="1" dirty="0"/>
              <a:t>Answer:</a:t>
            </a:r>
            <a:r>
              <a:rPr lang="en-US" altLang="en-US" sz="1800" dirty="0"/>
              <a:t>    num2/2 </a:t>
            </a:r>
            <a:r>
              <a:rPr lang="en-US" altLang="en-US" sz="1800" dirty="0">
                <a:sym typeface="Wingdings" panose="05000000000000000000" pitchFamily="2" charset="2"/>
              </a:rPr>
              <a:t> add to num1  subtract 1  assign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What about:  </a:t>
            </a:r>
            <a:r>
              <a:rPr lang="en-US" altLang="en-US" sz="2000" dirty="0">
                <a:latin typeface="Courier New" panose="02070309020205020404" pitchFamily="49" charset="0"/>
              </a:rPr>
              <a:t>position = num1 * 5 + num2 / 10;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800" dirty="0"/>
              <a:t>	</a:t>
            </a:r>
            <a:r>
              <a:rPr lang="en-US" altLang="en-US" sz="1800" b="1" dirty="0"/>
              <a:t>Answer</a:t>
            </a:r>
            <a:r>
              <a:rPr lang="en-US" altLang="en-US" sz="1800" dirty="0"/>
              <a:t>:  num1 * 5 </a:t>
            </a:r>
            <a:r>
              <a:rPr lang="en-US" altLang="en-US" sz="1800" dirty="0">
                <a:sym typeface="Wingdings" panose="05000000000000000000" pitchFamily="2" charset="2"/>
              </a:rPr>
              <a:t> then num2/10  then add the two  assign</a:t>
            </a: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>
              <a:latin typeface="Courier New" panose="02070309020205020404" pitchFamily="49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AB4A104-C97F-4009-9D98-213AA2BE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B3D18C-0FFD-4358-A3AB-2FE536BC147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4842686-03F8-405C-A935-2D23972EA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5438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assignment operator:   ‘  =  ‘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B539370-2F4A-47BF-8C3F-591534F077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The assignment operator has very low precedence. So on a line with several operators, we typically do the assignment last.  Therefore, when you see a line with an assignment operation, we typically do the </a:t>
            </a:r>
            <a:r>
              <a:rPr lang="en-US" altLang="en-US" sz="2000" u="sng" dirty="0"/>
              <a:t>entire</a:t>
            </a:r>
            <a:r>
              <a:rPr lang="en-US" altLang="en-US" sz="2000" dirty="0"/>
              <a:t> right side of line first, and then do the assignment. </a:t>
            </a:r>
          </a:p>
          <a:p>
            <a:pPr marL="1352550" lvl="2" indent="-438150" eaLnBrk="1" hangingPunct="1">
              <a:defRPr/>
            </a:pPr>
            <a:r>
              <a:rPr lang="en-US" altLang="en-US" sz="1800" dirty="0"/>
              <a:t>e.g. a mathematical formula </a:t>
            </a:r>
          </a:p>
          <a:p>
            <a:pPr marL="1352550" lvl="2" indent="-438150" eaLnBrk="1" hangingPunct="1">
              <a:defRPr/>
            </a:pPr>
            <a:r>
              <a:rPr lang="en-US" altLang="en-US" sz="1800" dirty="0"/>
              <a:t>e.g</a:t>
            </a:r>
            <a:r>
              <a:rPr lang="en-US" altLang="en-US" sz="1800"/>
              <a:t>. </a:t>
            </a:r>
            <a:r>
              <a:rPr lang="en-US" altLang="en-US" sz="1800" dirty="0"/>
              <a:t>retrieving the value from a form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/>
              <a:t>Examples:</a:t>
            </a:r>
          </a:p>
          <a:p>
            <a:pPr marL="952500" lvl="1" indent="-495300" eaLnBrk="1" hangingPunct="1">
              <a:defRPr/>
            </a:pPr>
            <a:r>
              <a:rPr lang="en-US" altLang="en-US" sz="1600" dirty="0">
                <a:latin typeface="Courier New" panose="02070309020205020404" pitchFamily="49" charset="0"/>
              </a:rPr>
              <a:t>celsius = (far-32) * 5.0 / 9;</a:t>
            </a:r>
          </a:p>
          <a:p>
            <a:pPr marL="952500" lvl="1" indent="-495300" eaLnBrk="1" hangingPunct="1">
              <a:defRPr/>
            </a:pPr>
            <a:r>
              <a:rPr lang="en-US" altLang="en-US" sz="1600" dirty="0">
                <a:latin typeface="Courier New" panose="02070309020205020404" pitchFamily="49" charset="0"/>
              </a:rPr>
              <a:t>age = document.getElementById</a:t>
            </a:r>
            <a:r>
              <a:rPr lang="en-US" altLang="en-US" sz="1600">
                <a:latin typeface="Courier New" panose="02070309020205020404" pitchFamily="49" charset="0"/>
              </a:rPr>
              <a:t>('someItem').value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marL="952500" lvl="1" indent="-495300" eaLnBrk="1" hangingPunct="1">
              <a:defRPr/>
            </a:pPr>
            <a:r>
              <a:rPr lang="en-US" altLang="en-US" sz="1600" dirty="0">
                <a:latin typeface="Courier New" panose="02070309020205020404" pitchFamily="49" charset="0"/>
              </a:rPr>
              <a:t>age = parseInt(age);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3D3FB16C-6B4D-4E2E-B5AC-429AB70A4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DE9626-670D-4C5D-BA06-C2F0076D612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660A508-144B-4C1E-AF17-9D5E1E16B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 Example:  </a:t>
            </a:r>
            <a:r>
              <a:rPr lang="en-US" altLang="en-US" sz="3600" b="1" i="1" dirty="0">
                <a:latin typeface="Courier New" panose="02070309020205020404" pitchFamily="49" charset="0"/>
              </a:rPr>
              <a:t>x = x + 1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5A531F2-670A-43C8-9D7E-7024D33FD4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229600" cy="44116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1800" dirty="0"/>
              <a:t>We can add or subtract from the current value of a variable using the type of syntax shown above. 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8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800" dirty="0"/>
              <a:t>If this line of code seems confusing, recall how the assignment operator works (i.e. right-side of the expression first, THEN do </a:t>
            </a:r>
            <a:r>
              <a:rPr lang="en-US" sz="1800" dirty="0">
                <a:sym typeface="Wingdings" pitchFamily="2" charset="2"/>
              </a:rPr>
              <a:t>assignment operation). 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800" dirty="0"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800" b="1" dirty="0">
                <a:sym typeface="Wingdings" pitchFamily="2" charset="2"/>
              </a:rPr>
              <a:t>Example: </a:t>
            </a:r>
            <a:endParaRPr lang="en-US" sz="1800" b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	x = 5;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	x = x + 1;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	alert(x);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800" b="1" dirty="0"/>
              <a:t>What’s the value of ‘x’?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800" dirty="0"/>
              <a:t>Again, recall that because the assignment operator has such “low precedence”, it is the </a:t>
            </a:r>
            <a:r>
              <a:rPr lang="en-US" sz="1800" u="sng" dirty="0"/>
              <a:t>last</a:t>
            </a:r>
            <a:r>
              <a:rPr lang="en-US" sz="1800" dirty="0"/>
              <a:t> operation that will take place on that line. Put another way, whenever you have an assignment operator, everything on the right side of the assignment operator (‘=‘) is carried out first. Only </a:t>
            </a:r>
            <a:r>
              <a:rPr lang="en-US" sz="1800" i="1" dirty="0"/>
              <a:t>then </a:t>
            </a:r>
            <a:r>
              <a:rPr lang="en-US" sz="1800" dirty="0"/>
              <a:t>the assignment operation done. So in this case, x will be set to 6.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800" dirty="0"/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6778205F-0E24-45F8-ABBB-503B59CB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4A13F0-B7D5-4C32-BC55-EDA2023D93E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B21D9D59-8100-6BC3-7E15-79D7A89BDCE5}"/>
              </a:ext>
            </a:extLst>
          </p:cNvPr>
          <p:cNvSpPr/>
          <p:nvPr/>
        </p:nvSpPr>
        <p:spPr>
          <a:xfrm>
            <a:off x="3352800" y="3124200"/>
            <a:ext cx="5181600" cy="1447800"/>
          </a:xfrm>
          <a:prstGeom prst="wedgeRectCallout">
            <a:avLst>
              <a:gd name="adj1" fmla="val -18183"/>
              <a:gd name="adj2" fmla="val -190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This is a deceptively important bit of  code. </a:t>
            </a:r>
          </a:p>
          <a:p>
            <a:r>
              <a:rPr lang="en-US"/>
              <a:t>Don’t take it for granted!</a:t>
            </a:r>
          </a:p>
          <a:p>
            <a:r>
              <a:rPr lang="en-US" i="1"/>
              <a:t>Variations of this line of code are used constantly in programming!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1780</Words>
  <Application>Microsoft Office PowerPoint</Application>
  <PresentationFormat>On-screen Show (4:3)</PresentationFormat>
  <Paragraphs>199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</vt:lpstr>
      <vt:lpstr>Courier New</vt:lpstr>
      <vt:lpstr>Times New Roman</vt:lpstr>
      <vt:lpstr>Wingdings</vt:lpstr>
      <vt:lpstr>Office Theme</vt:lpstr>
      <vt:lpstr>Operator Precedence</vt:lpstr>
      <vt:lpstr>Learning Objectives</vt:lpstr>
      <vt:lpstr>Where should you put your variables?</vt:lpstr>
      <vt:lpstr>Operator “Precedence”</vt:lpstr>
      <vt:lpstr>Precedence example</vt:lpstr>
      <vt:lpstr>Precedence example</vt:lpstr>
      <vt:lpstr>Precedence practice</vt:lpstr>
      <vt:lpstr>The assignment operator:   ‘  =  ‘</vt:lpstr>
      <vt:lpstr> Example:  x = x + 1</vt:lpstr>
      <vt:lpstr>One example of how a poor understanding of precedence can cause problems</vt:lpstr>
      <vt:lpstr>Practice:</vt:lpstr>
      <vt:lpstr>PowerPoint Presentation</vt:lpstr>
      <vt:lpstr>Other error values you may encounter</vt:lpstr>
      <vt:lpstr>Exercise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should you put your variables?</dc:title>
  <dc:creator>yosef</dc:creator>
  <cp:lastModifiedBy>Mendelsohn, Yoseph</cp:lastModifiedBy>
  <cp:revision>244</cp:revision>
  <dcterms:created xsi:type="dcterms:W3CDTF">2012-10-06T21:43:38Z</dcterms:created>
  <dcterms:modified xsi:type="dcterms:W3CDTF">2024-05-20T22:56:38Z</dcterms:modified>
</cp:coreProperties>
</file>