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26"/>
  </p:notesMasterIdLst>
  <p:handoutMasterIdLst>
    <p:handoutMasterId r:id="rId27"/>
  </p:handoutMasterIdLst>
  <p:sldIdLst>
    <p:sldId id="618" r:id="rId2"/>
    <p:sldId id="619" r:id="rId3"/>
    <p:sldId id="674" r:id="rId4"/>
    <p:sldId id="624" r:id="rId5"/>
    <p:sldId id="670" r:id="rId6"/>
    <p:sldId id="650" r:id="rId7"/>
    <p:sldId id="651" r:id="rId8"/>
    <p:sldId id="653" r:id="rId9"/>
    <p:sldId id="661" r:id="rId10"/>
    <p:sldId id="655" r:id="rId11"/>
    <p:sldId id="657" r:id="rId12"/>
    <p:sldId id="656" r:id="rId13"/>
    <p:sldId id="664" r:id="rId14"/>
    <p:sldId id="665" r:id="rId15"/>
    <p:sldId id="626" r:id="rId16"/>
    <p:sldId id="629" r:id="rId17"/>
    <p:sldId id="663" r:id="rId18"/>
    <p:sldId id="630" r:id="rId19"/>
    <p:sldId id="658" r:id="rId20"/>
    <p:sldId id="668" r:id="rId21"/>
    <p:sldId id="667" r:id="rId22"/>
    <p:sldId id="671" r:id="rId23"/>
    <p:sldId id="673" r:id="rId24"/>
    <p:sldId id="277" r:id="rId25"/>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00"/>
    <a:srgbClr val="00CC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9" autoAdjust="0"/>
    <p:restoredTop sz="94605" autoAdjust="0"/>
  </p:normalViewPr>
  <p:slideViewPr>
    <p:cSldViewPr>
      <p:cViewPr varScale="1">
        <p:scale>
          <a:sx n="111" d="100"/>
          <a:sy n="111" d="100"/>
        </p:scale>
        <p:origin x="165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8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579BDF-3500-4006-8C41-7D433A2670B0}"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629B381E-B240-400B-8323-18504D952CBA}">
      <dgm:prSet/>
      <dgm:spPr/>
      <dgm:t>
        <a:bodyPr/>
        <a:lstStyle/>
        <a:p>
          <a:r>
            <a:rPr lang="en-US"/>
            <a:t>Note: There </a:t>
          </a:r>
          <a:r>
            <a:rPr lang="en-US" dirty="0"/>
            <a:t>is a JavaScript function called </a:t>
          </a:r>
          <a:r>
            <a:rPr lang="en-US" b="1" dirty="0">
              <a:latin typeface="Courier New" panose="02070309020205020404" pitchFamily="49" charset="0"/>
              <a:cs typeface="Courier New" panose="02070309020205020404" pitchFamily="49" charset="0"/>
            </a:rPr>
            <a:t>Number()</a:t>
          </a:r>
          <a:r>
            <a:rPr lang="en-US" dirty="0">
              <a:latin typeface="Courier New" panose="02070309020205020404" pitchFamily="49" charset="0"/>
              <a:cs typeface="Courier New" panose="02070309020205020404" pitchFamily="49" charset="0"/>
            </a:rPr>
            <a:t>  </a:t>
          </a:r>
          <a:r>
            <a:rPr lang="en-US" dirty="0"/>
            <a:t>(yes, the 'N' is capitalized). This function works very similarly to the </a:t>
          </a:r>
          <a:r>
            <a:rPr lang="en-US" dirty="0">
              <a:latin typeface="Courier New" panose="02070309020205020404" pitchFamily="49" charset="0"/>
              <a:cs typeface="Courier New" panose="02070309020205020404" pitchFamily="49" charset="0"/>
            </a:rPr>
            <a:t>parse</a:t>
          </a:r>
          <a:r>
            <a:rPr lang="en-US" dirty="0"/>
            <a:t> functions we have been discussing.</a:t>
          </a:r>
        </a:p>
      </dgm:t>
    </dgm:pt>
    <dgm:pt modelId="{540C0A9C-F596-4A29-90AD-9BC86EE38B1C}" type="parTrans" cxnId="{65E86E3E-74F1-4F41-8E26-9EB1AF09FED7}">
      <dgm:prSet/>
      <dgm:spPr/>
      <dgm:t>
        <a:bodyPr/>
        <a:lstStyle/>
        <a:p>
          <a:endParaRPr lang="en-US"/>
        </a:p>
      </dgm:t>
    </dgm:pt>
    <dgm:pt modelId="{326252E1-7FE4-45A8-BC27-69C2C6C655AA}" type="sibTrans" cxnId="{65E86E3E-74F1-4F41-8E26-9EB1AF09FED7}">
      <dgm:prSet/>
      <dgm:spPr/>
      <dgm:t>
        <a:bodyPr/>
        <a:lstStyle/>
        <a:p>
          <a:endParaRPr lang="en-US"/>
        </a:p>
      </dgm:t>
    </dgm:pt>
    <dgm:pt modelId="{6DA6E5E2-0D6B-4EC8-A98E-58913BA3C265}">
      <dgm:prSet/>
      <dgm:spPr/>
      <dgm:t>
        <a:bodyPr/>
        <a:lstStyle/>
        <a:p>
          <a:r>
            <a:rPr lang="en-US" dirty="0"/>
            <a:t>There are good reasons both for and against using </a:t>
          </a:r>
          <a:r>
            <a:rPr lang="en-US" dirty="0">
              <a:latin typeface="Courier New" panose="02070309020205020404" pitchFamily="49" charset="0"/>
              <a:cs typeface="Courier New" panose="02070309020205020404" pitchFamily="49" charset="0"/>
            </a:rPr>
            <a:t>Number() </a:t>
          </a:r>
          <a:r>
            <a:rPr lang="en-US" dirty="0"/>
            <a:t>instead of the </a:t>
          </a:r>
          <a:r>
            <a:rPr lang="en-US" dirty="0">
              <a:latin typeface="Courier New" panose="02070309020205020404" pitchFamily="49" charset="0"/>
              <a:cs typeface="Courier New" panose="02070309020205020404" pitchFamily="49" charset="0"/>
            </a:rPr>
            <a:t>parse</a:t>
          </a:r>
          <a:r>
            <a:rPr lang="en-US" dirty="0"/>
            <a:t> functions.  </a:t>
          </a:r>
        </a:p>
      </dgm:t>
    </dgm:pt>
    <dgm:pt modelId="{E98B5FB6-4B57-4239-BF5C-D0148C8FB504}" type="parTrans" cxnId="{58B2FEDE-B473-4834-ADEF-9E72A6CF9C51}">
      <dgm:prSet/>
      <dgm:spPr/>
      <dgm:t>
        <a:bodyPr/>
        <a:lstStyle/>
        <a:p>
          <a:endParaRPr lang="en-US"/>
        </a:p>
      </dgm:t>
    </dgm:pt>
    <dgm:pt modelId="{4B3F49D9-35C1-40A5-B2D3-6A1F82C2E56F}" type="sibTrans" cxnId="{58B2FEDE-B473-4834-ADEF-9E72A6CF9C51}">
      <dgm:prSet/>
      <dgm:spPr/>
      <dgm:t>
        <a:bodyPr/>
        <a:lstStyle/>
        <a:p>
          <a:endParaRPr lang="en-US"/>
        </a:p>
      </dgm:t>
    </dgm:pt>
    <dgm:pt modelId="{E405C71D-C37E-458F-BA4C-3097619AD1A1}">
      <dgm:prSet/>
      <dgm:spPr/>
      <dgm:t>
        <a:bodyPr/>
        <a:lstStyle/>
        <a:p>
          <a:r>
            <a:rPr lang="en-US" dirty="0"/>
            <a:t>The </a:t>
          </a:r>
          <a:r>
            <a:rPr lang="en-US" dirty="0">
              <a:latin typeface="Courier New" panose="02070309020205020404" pitchFamily="49" charset="0"/>
              <a:cs typeface="Courier New" panose="02070309020205020404" pitchFamily="49" charset="0"/>
            </a:rPr>
            <a:t>parse</a:t>
          </a:r>
          <a:r>
            <a:rPr lang="en-US" dirty="0"/>
            <a:t> functions require a bit more effort to understand and work with up front, but they are very useful for us to explore datatypes.  And understanding datatypes is super-important in programming. </a:t>
          </a:r>
        </a:p>
      </dgm:t>
    </dgm:pt>
    <dgm:pt modelId="{0C7D0B29-5E20-4886-AF34-917C3DFADB36}" type="parTrans" cxnId="{9D570FEC-0496-4DB7-9329-24F1958ACFA9}">
      <dgm:prSet/>
      <dgm:spPr/>
      <dgm:t>
        <a:bodyPr/>
        <a:lstStyle/>
        <a:p>
          <a:endParaRPr lang="en-US"/>
        </a:p>
      </dgm:t>
    </dgm:pt>
    <dgm:pt modelId="{AA8ABE97-9456-44F0-ADF9-F0BBFA6BBEF9}" type="sibTrans" cxnId="{9D570FEC-0496-4DB7-9329-24F1958ACFA9}">
      <dgm:prSet/>
      <dgm:spPr/>
      <dgm:t>
        <a:bodyPr/>
        <a:lstStyle/>
        <a:p>
          <a:endParaRPr lang="en-US"/>
        </a:p>
      </dgm:t>
    </dgm:pt>
    <dgm:pt modelId="{E2D62DE8-383B-4B9E-9316-AC7B74D6887C}">
      <dgm:prSet/>
      <dgm:spPr/>
      <dgm:t>
        <a:bodyPr/>
        <a:lstStyle/>
        <a:p>
          <a:r>
            <a:rPr lang="en-US" dirty="0"/>
            <a:t>Once you understand the </a:t>
          </a:r>
          <a:r>
            <a:rPr lang="en-US" dirty="0">
              <a:latin typeface="Courier New" panose="02070309020205020404" pitchFamily="49" charset="0"/>
              <a:cs typeface="Courier New" panose="02070309020205020404" pitchFamily="49" charset="0"/>
            </a:rPr>
            <a:t>parse</a:t>
          </a:r>
          <a:r>
            <a:rPr lang="en-US" dirty="0"/>
            <a:t> functions, should you choose or work with a team that uses </a:t>
          </a:r>
          <a:r>
            <a:rPr lang="en-US" dirty="0">
              <a:latin typeface="Courier New" panose="02070309020205020404" pitchFamily="49" charset="0"/>
              <a:cs typeface="Courier New" panose="02070309020205020404" pitchFamily="49" charset="0"/>
            </a:rPr>
            <a:t>Number() </a:t>
          </a:r>
          <a:r>
            <a:rPr lang="en-US" dirty="0"/>
            <a:t>down the road, you will have very little difficulty learning how to use that function. </a:t>
          </a:r>
        </a:p>
      </dgm:t>
    </dgm:pt>
    <dgm:pt modelId="{4159397C-41D0-44F8-9334-4264610EF69D}" type="parTrans" cxnId="{170CC16B-D136-4429-9A24-43A75792E1D0}">
      <dgm:prSet/>
      <dgm:spPr/>
      <dgm:t>
        <a:bodyPr/>
        <a:lstStyle/>
        <a:p>
          <a:endParaRPr lang="en-US"/>
        </a:p>
      </dgm:t>
    </dgm:pt>
    <dgm:pt modelId="{BD73B504-EFA7-46B7-81CC-726A285901C1}" type="sibTrans" cxnId="{170CC16B-D136-4429-9A24-43A75792E1D0}">
      <dgm:prSet/>
      <dgm:spPr/>
      <dgm:t>
        <a:bodyPr/>
        <a:lstStyle/>
        <a:p>
          <a:endParaRPr lang="en-US"/>
        </a:p>
      </dgm:t>
    </dgm:pt>
    <dgm:pt modelId="{6DD76F4B-1CE2-4E41-AF9A-9FC3C68E4438}" type="pres">
      <dgm:prSet presAssocID="{FA579BDF-3500-4006-8C41-7D433A2670B0}" presName="linear" presStyleCnt="0">
        <dgm:presLayoutVars>
          <dgm:animLvl val="lvl"/>
          <dgm:resizeHandles val="exact"/>
        </dgm:presLayoutVars>
      </dgm:prSet>
      <dgm:spPr/>
    </dgm:pt>
    <dgm:pt modelId="{7D019A5B-F85E-40A6-832F-80839885170A}" type="pres">
      <dgm:prSet presAssocID="{629B381E-B240-400B-8323-18504D952CBA}" presName="parentText" presStyleLbl="node1" presStyleIdx="0" presStyleCnt="4">
        <dgm:presLayoutVars>
          <dgm:chMax val="0"/>
          <dgm:bulletEnabled val="1"/>
        </dgm:presLayoutVars>
      </dgm:prSet>
      <dgm:spPr/>
    </dgm:pt>
    <dgm:pt modelId="{91CDE65E-83F3-4031-8824-A2D24F54030F}" type="pres">
      <dgm:prSet presAssocID="{326252E1-7FE4-45A8-BC27-69C2C6C655AA}" presName="spacer" presStyleCnt="0"/>
      <dgm:spPr/>
    </dgm:pt>
    <dgm:pt modelId="{AC29CF71-5C9B-4B40-8859-0373564863BE}" type="pres">
      <dgm:prSet presAssocID="{6DA6E5E2-0D6B-4EC8-A98E-58913BA3C265}" presName="parentText" presStyleLbl="node1" presStyleIdx="1" presStyleCnt="4">
        <dgm:presLayoutVars>
          <dgm:chMax val="0"/>
          <dgm:bulletEnabled val="1"/>
        </dgm:presLayoutVars>
      </dgm:prSet>
      <dgm:spPr/>
    </dgm:pt>
    <dgm:pt modelId="{609199A8-1B46-4CB1-83C5-6254B2CA4683}" type="pres">
      <dgm:prSet presAssocID="{4B3F49D9-35C1-40A5-B2D3-6A1F82C2E56F}" presName="spacer" presStyleCnt="0"/>
      <dgm:spPr/>
    </dgm:pt>
    <dgm:pt modelId="{5F759000-E061-4541-A0E3-48B4E960C8AE}" type="pres">
      <dgm:prSet presAssocID="{E405C71D-C37E-458F-BA4C-3097619AD1A1}" presName="parentText" presStyleLbl="node1" presStyleIdx="2" presStyleCnt="4">
        <dgm:presLayoutVars>
          <dgm:chMax val="0"/>
          <dgm:bulletEnabled val="1"/>
        </dgm:presLayoutVars>
      </dgm:prSet>
      <dgm:spPr/>
    </dgm:pt>
    <dgm:pt modelId="{41AE2B94-C8FE-44CA-BA4E-653D77A5E18D}" type="pres">
      <dgm:prSet presAssocID="{AA8ABE97-9456-44F0-ADF9-F0BBFA6BBEF9}" presName="spacer" presStyleCnt="0"/>
      <dgm:spPr/>
    </dgm:pt>
    <dgm:pt modelId="{D6F83C6C-4C37-48AB-B3A6-E752ED853D0C}" type="pres">
      <dgm:prSet presAssocID="{E2D62DE8-383B-4B9E-9316-AC7B74D6887C}" presName="parentText" presStyleLbl="node1" presStyleIdx="3" presStyleCnt="4">
        <dgm:presLayoutVars>
          <dgm:chMax val="0"/>
          <dgm:bulletEnabled val="1"/>
        </dgm:presLayoutVars>
      </dgm:prSet>
      <dgm:spPr/>
    </dgm:pt>
  </dgm:ptLst>
  <dgm:cxnLst>
    <dgm:cxn modelId="{D437470F-608C-4209-912A-CCF4C1D1288A}" type="presOf" srcId="{629B381E-B240-400B-8323-18504D952CBA}" destId="{7D019A5B-F85E-40A6-832F-80839885170A}" srcOrd="0" destOrd="0" presId="urn:microsoft.com/office/officeart/2005/8/layout/vList2"/>
    <dgm:cxn modelId="{48D3C01B-C33D-4C8D-83BD-EC8ADA1DAF8F}" type="presOf" srcId="{E2D62DE8-383B-4B9E-9316-AC7B74D6887C}" destId="{D6F83C6C-4C37-48AB-B3A6-E752ED853D0C}" srcOrd="0" destOrd="0" presId="urn:microsoft.com/office/officeart/2005/8/layout/vList2"/>
    <dgm:cxn modelId="{65E86E3E-74F1-4F41-8E26-9EB1AF09FED7}" srcId="{FA579BDF-3500-4006-8C41-7D433A2670B0}" destId="{629B381E-B240-400B-8323-18504D952CBA}" srcOrd="0" destOrd="0" parTransId="{540C0A9C-F596-4A29-90AD-9BC86EE38B1C}" sibTransId="{326252E1-7FE4-45A8-BC27-69C2C6C655AA}"/>
    <dgm:cxn modelId="{DE0CB65B-1D84-45BB-9C5E-DB5BF1AEC253}" type="presOf" srcId="{E405C71D-C37E-458F-BA4C-3097619AD1A1}" destId="{5F759000-E061-4541-A0E3-48B4E960C8AE}" srcOrd="0" destOrd="0" presId="urn:microsoft.com/office/officeart/2005/8/layout/vList2"/>
    <dgm:cxn modelId="{039A035D-2113-4841-947B-B8238BA56B89}" type="presOf" srcId="{6DA6E5E2-0D6B-4EC8-A98E-58913BA3C265}" destId="{AC29CF71-5C9B-4B40-8859-0373564863BE}" srcOrd="0" destOrd="0" presId="urn:microsoft.com/office/officeart/2005/8/layout/vList2"/>
    <dgm:cxn modelId="{170CC16B-D136-4429-9A24-43A75792E1D0}" srcId="{FA579BDF-3500-4006-8C41-7D433A2670B0}" destId="{E2D62DE8-383B-4B9E-9316-AC7B74D6887C}" srcOrd="3" destOrd="0" parTransId="{4159397C-41D0-44F8-9334-4264610EF69D}" sibTransId="{BD73B504-EFA7-46B7-81CC-726A285901C1}"/>
    <dgm:cxn modelId="{84579D53-7907-4B00-9572-F25135F99411}" type="presOf" srcId="{FA579BDF-3500-4006-8C41-7D433A2670B0}" destId="{6DD76F4B-1CE2-4E41-AF9A-9FC3C68E4438}" srcOrd="0" destOrd="0" presId="urn:microsoft.com/office/officeart/2005/8/layout/vList2"/>
    <dgm:cxn modelId="{58B2FEDE-B473-4834-ADEF-9E72A6CF9C51}" srcId="{FA579BDF-3500-4006-8C41-7D433A2670B0}" destId="{6DA6E5E2-0D6B-4EC8-A98E-58913BA3C265}" srcOrd="1" destOrd="0" parTransId="{E98B5FB6-4B57-4239-BF5C-D0148C8FB504}" sibTransId="{4B3F49D9-35C1-40A5-B2D3-6A1F82C2E56F}"/>
    <dgm:cxn modelId="{9D570FEC-0496-4DB7-9329-24F1958ACFA9}" srcId="{FA579BDF-3500-4006-8C41-7D433A2670B0}" destId="{E405C71D-C37E-458F-BA4C-3097619AD1A1}" srcOrd="2" destOrd="0" parTransId="{0C7D0B29-5E20-4886-AF34-917C3DFADB36}" sibTransId="{AA8ABE97-9456-44F0-ADF9-F0BBFA6BBEF9}"/>
    <dgm:cxn modelId="{460377F5-3A3B-4576-B0F8-60BEBCB666D2}" type="presParOf" srcId="{6DD76F4B-1CE2-4E41-AF9A-9FC3C68E4438}" destId="{7D019A5B-F85E-40A6-832F-80839885170A}" srcOrd="0" destOrd="0" presId="urn:microsoft.com/office/officeart/2005/8/layout/vList2"/>
    <dgm:cxn modelId="{BC12CFE9-7966-41A0-AB94-86AA85F307C7}" type="presParOf" srcId="{6DD76F4B-1CE2-4E41-AF9A-9FC3C68E4438}" destId="{91CDE65E-83F3-4031-8824-A2D24F54030F}" srcOrd="1" destOrd="0" presId="urn:microsoft.com/office/officeart/2005/8/layout/vList2"/>
    <dgm:cxn modelId="{21B8B348-112D-425F-8DC7-46DC415514B1}" type="presParOf" srcId="{6DD76F4B-1CE2-4E41-AF9A-9FC3C68E4438}" destId="{AC29CF71-5C9B-4B40-8859-0373564863BE}" srcOrd="2" destOrd="0" presId="urn:microsoft.com/office/officeart/2005/8/layout/vList2"/>
    <dgm:cxn modelId="{DC7CE597-1222-4E10-89CF-11EBD002D9C6}" type="presParOf" srcId="{6DD76F4B-1CE2-4E41-AF9A-9FC3C68E4438}" destId="{609199A8-1B46-4CB1-83C5-6254B2CA4683}" srcOrd="3" destOrd="0" presId="urn:microsoft.com/office/officeart/2005/8/layout/vList2"/>
    <dgm:cxn modelId="{35895E1C-6A1D-427F-8E42-61C23042C999}" type="presParOf" srcId="{6DD76F4B-1CE2-4E41-AF9A-9FC3C68E4438}" destId="{5F759000-E061-4541-A0E3-48B4E960C8AE}" srcOrd="4" destOrd="0" presId="urn:microsoft.com/office/officeart/2005/8/layout/vList2"/>
    <dgm:cxn modelId="{296307CF-D662-418C-8510-811F3DF538CC}" type="presParOf" srcId="{6DD76F4B-1CE2-4E41-AF9A-9FC3C68E4438}" destId="{41AE2B94-C8FE-44CA-BA4E-653D77A5E18D}" srcOrd="5" destOrd="0" presId="urn:microsoft.com/office/officeart/2005/8/layout/vList2"/>
    <dgm:cxn modelId="{82B72431-376A-4681-AB38-C2B2118B1592}" type="presParOf" srcId="{6DD76F4B-1CE2-4E41-AF9A-9FC3C68E4438}" destId="{D6F83C6C-4C37-48AB-B3A6-E752ED853D0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019A5B-F85E-40A6-832F-80839885170A}">
      <dsp:nvSpPr>
        <dsp:cNvPr id="0" name=""/>
        <dsp:cNvSpPr/>
      </dsp:nvSpPr>
      <dsp:spPr>
        <a:xfrm>
          <a:off x="0" y="589753"/>
          <a:ext cx="4885203" cy="114192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Note: There </a:t>
          </a:r>
          <a:r>
            <a:rPr lang="en-US" sz="1600" kern="1200" dirty="0"/>
            <a:t>is a JavaScript function called </a:t>
          </a:r>
          <a:r>
            <a:rPr lang="en-US" sz="1600" b="1" kern="1200" dirty="0">
              <a:latin typeface="Courier New" panose="02070309020205020404" pitchFamily="49" charset="0"/>
              <a:cs typeface="Courier New" panose="02070309020205020404" pitchFamily="49" charset="0"/>
            </a:rPr>
            <a:t>Number()</a:t>
          </a:r>
          <a:r>
            <a:rPr lang="en-US" sz="1600" kern="1200" dirty="0">
              <a:latin typeface="Courier New" panose="02070309020205020404" pitchFamily="49" charset="0"/>
              <a:cs typeface="Courier New" panose="02070309020205020404" pitchFamily="49" charset="0"/>
            </a:rPr>
            <a:t>  </a:t>
          </a:r>
          <a:r>
            <a:rPr lang="en-US" sz="1600" kern="1200" dirty="0"/>
            <a:t>(yes, the 'N' is capitalized). This function works very similarly to the </a:t>
          </a:r>
          <a:r>
            <a:rPr lang="en-US" sz="1600" kern="1200" dirty="0">
              <a:latin typeface="Courier New" panose="02070309020205020404" pitchFamily="49" charset="0"/>
              <a:cs typeface="Courier New" panose="02070309020205020404" pitchFamily="49" charset="0"/>
            </a:rPr>
            <a:t>parse</a:t>
          </a:r>
          <a:r>
            <a:rPr lang="en-US" sz="1600" kern="1200" dirty="0"/>
            <a:t> functions we have been discussing.</a:t>
          </a:r>
        </a:p>
      </dsp:txBody>
      <dsp:txXfrm>
        <a:off x="55744" y="645497"/>
        <a:ext cx="4773715" cy="1030432"/>
      </dsp:txXfrm>
    </dsp:sp>
    <dsp:sp modelId="{AC29CF71-5C9B-4B40-8859-0373564863BE}">
      <dsp:nvSpPr>
        <dsp:cNvPr id="0" name=""/>
        <dsp:cNvSpPr/>
      </dsp:nvSpPr>
      <dsp:spPr>
        <a:xfrm>
          <a:off x="0" y="1777753"/>
          <a:ext cx="4885203" cy="1141920"/>
        </a:xfrm>
        <a:prstGeom prst="roundRect">
          <a:avLst/>
        </a:prstGeom>
        <a:solidFill>
          <a:schemeClr val="accent5">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There are good reasons both for and against using </a:t>
          </a:r>
          <a:r>
            <a:rPr lang="en-US" sz="1600" kern="1200" dirty="0">
              <a:latin typeface="Courier New" panose="02070309020205020404" pitchFamily="49" charset="0"/>
              <a:cs typeface="Courier New" panose="02070309020205020404" pitchFamily="49" charset="0"/>
            </a:rPr>
            <a:t>Number() </a:t>
          </a:r>
          <a:r>
            <a:rPr lang="en-US" sz="1600" kern="1200" dirty="0"/>
            <a:t>instead of the </a:t>
          </a:r>
          <a:r>
            <a:rPr lang="en-US" sz="1600" kern="1200" dirty="0">
              <a:latin typeface="Courier New" panose="02070309020205020404" pitchFamily="49" charset="0"/>
              <a:cs typeface="Courier New" panose="02070309020205020404" pitchFamily="49" charset="0"/>
            </a:rPr>
            <a:t>parse</a:t>
          </a:r>
          <a:r>
            <a:rPr lang="en-US" sz="1600" kern="1200" dirty="0"/>
            <a:t> functions.  </a:t>
          </a:r>
        </a:p>
      </dsp:txBody>
      <dsp:txXfrm>
        <a:off x="55744" y="1833497"/>
        <a:ext cx="4773715" cy="1030432"/>
      </dsp:txXfrm>
    </dsp:sp>
    <dsp:sp modelId="{5F759000-E061-4541-A0E3-48B4E960C8AE}">
      <dsp:nvSpPr>
        <dsp:cNvPr id="0" name=""/>
        <dsp:cNvSpPr/>
      </dsp:nvSpPr>
      <dsp:spPr>
        <a:xfrm>
          <a:off x="0" y="2965753"/>
          <a:ext cx="4885203" cy="1141920"/>
        </a:xfrm>
        <a:prstGeom prst="roundRect">
          <a:avLst/>
        </a:prstGeom>
        <a:solidFill>
          <a:schemeClr val="accent5">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The </a:t>
          </a:r>
          <a:r>
            <a:rPr lang="en-US" sz="1600" kern="1200" dirty="0">
              <a:latin typeface="Courier New" panose="02070309020205020404" pitchFamily="49" charset="0"/>
              <a:cs typeface="Courier New" panose="02070309020205020404" pitchFamily="49" charset="0"/>
            </a:rPr>
            <a:t>parse</a:t>
          </a:r>
          <a:r>
            <a:rPr lang="en-US" sz="1600" kern="1200" dirty="0"/>
            <a:t> functions require a bit more effort to understand and work with up front, but they are very useful for us to explore datatypes.  And understanding datatypes is super-important in programming. </a:t>
          </a:r>
        </a:p>
      </dsp:txBody>
      <dsp:txXfrm>
        <a:off x="55744" y="3021497"/>
        <a:ext cx="4773715" cy="1030432"/>
      </dsp:txXfrm>
    </dsp:sp>
    <dsp:sp modelId="{D6F83C6C-4C37-48AB-B3A6-E752ED853D0C}">
      <dsp:nvSpPr>
        <dsp:cNvPr id="0" name=""/>
        <dsp:cNvSpPr/>
      </dsp:nvSpPr>
      <dsp:spPr>
        <a:xfrm>
          <a:off x="0" y="4153753"/>
          <a:ext cx="4885203" cy="1141920"/>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Once you understand the </a:t>
          </a:r>
          <a:r>
            <a:rPr lang="en-US" sz="1600" kern="1200" dirty="0">
              <a:latin typeface="Courier New" panose="02070309020205020404" pitchFamily="49" charset="0"/>
              <a:cs typeface="Courier New" panose="02070309020205020404" pitchFamily="49" charset="0"/>
            </a:rPr>
            <a:t>parse</a:t>
          </a:r>
          <a:r>
            <a:rPr lang="en-US" sz="1600" kern="1200" dirty="0"/>
            <a:t> functions, should you choose or work with a team that uses </a:t>
          </a:r>
          <a:r>
            <a:rPr lang="en-US" sz="1600" kern="1200" dirty="0">
              <a:latin typeface="Courier New" panose="02070309020205020404" pitchFamily="49" charset="0"/>
              <a:cs typeface="Courier New" panose="02070309020205020404" pitchFamily="49" charset="0"/>
            </a:rPr>
            <a:t>Number() </a:t>
          </a:r>
          <a:r>
            <a:rPr lang="en-US" sz="1600" kern="1200" dirty="0"/>
            <a:t>down the road, you will have very little difficulty learning how to use that function. </a:t>
          </a:r>
        </a:p>
      </dsp:txBody>
      <dsp:txXfrm>
        <a:off x="55744" y="4209497"/>
        <a:ext cx="4773715" cy="103043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514" name="Rectangle 2">
            <a:extLst>
              <a:ext uri="{FF2B5EF4-FFF2-40B4-BE49-F238E27FC236}">
                <a16:creationId xmlns:a16="http://schemas.microsoft.com/office/drawing/2014/main" id="{33671260-1D25-4141-9C85-3660D71BB17A}"/>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192515" name="Rectangle 3">
            <a:extLst>
              <a:ext uri="{FF2B5EF4-FFF2-40B4-BE49-F238E27FC236}">
                <a16:creationId xmlns:a16="http://schemas.microsoft.com/office/drawing/2014/main" id="{2AD9DF62-BF8E-4EBF-9DEE-830C28146F58}"/>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dirty="0"/>
          </a:p>
        </p:txBody>
      </p:sp>
      <p:sp>
        <p:nvSpPr>
          <p:cNvPr id="192516" name="Rectangle 4">
            <a:extLst>
              <a:ext uri="{FF2B5EF4-FFF2-40B4-BE49-F238E27FC236}">
                <a16:creationId xmlns:a16="http://schemas.microsoft.com/office/drawing/2014/main" id="{2FD6FE9E-E535-4D07-AD4F-8F94AE25C3C8}"/>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192517" name="Rectangle 5">
            <a:extLst>
              <a:ext uri="{FF2B5EF4-FFF2-40B4-BE49-F238E27FC236}">
                <a16:creationId xmlns:a16="http://schemas.microsoft.com/office/drawing/2014/main" id="{7FC8C096-A55C-458E-B841-5138F5ADCCF1}"/>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D510EF19-7E9A-49A8-BC23-77DC9D33D9F8}"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BDD0B09B-FDA1-438C-AB67-387385A15AC8}"/>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38915" name="Rectangle 3">
            <a:extLst>
              <a:ext uri="{FF2B5EF4-FFF2-40B4-BE49-F238E27FC236}">
                <a16:creationId xmlns:a16="http://schemas.microsoft.com/office/drawing/2014/main" id="{C198D73B-88D8-4D7F-AE22-89685B9EA7B7}"/>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dirty="0"/>
          </a:p>
        </p:txBody>
      </p:sp>
      <p:sp>
        <p:nvSpPr>
          <p:cNvPr id="2052" name="Rectangle 4">
            <a:extLst>
              <a:ext uri="{FF2B5EF4-FFF2-40B4-BE49-F238E27FC236}">
                <a16:creationId xmlns:a16="http://schemas.microsoft.com/office/drawing/2014/main" id="{C3BC3BF6-A64E-4FF4-805E-CF3DDD82AE41}"/>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a:extLst>
              <a:ext uri="{FF2B5EF4-FFF2-40B4-BE49-F238E27FC236}">
                <a16:creationId xmlns:a16="http://schemas.microsoft.com/office/drawing/2014/main" id="{7796F2E3-AEE6-439C-B008-408E1B249B29}"/>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a:extLst>
              <a:ext uri="{FF2B5EF4-FFF2-40B4-BE49-F238E27FC236}">
                <a16:creationId xmlns:a16="http://schemas.microsoft.com/office/drawing/2014/main" id="{B1CC41DE-3CC8-4F79-80D7-05D3321212AD}"/>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38919" name="Rectangle 7">
            <a:extLst>
              <a:ext uri="{FF2B5EF4-FFF2-40B4-BE49-F238E27FC236}">
                <a16:creationId xmlns:a16="http://schemas.microsoft.com/office/drawing/2014/main" id="{5F10148F-E50B-49F6-A983-85F2938F8D50}"/>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8BF51F20-B471-4C78-B52C-EE3D5FCC49A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90CE389-1AAD-4503-A94F-547E50F8F625}"/>
              </a:ext>
            </a:extLst>
          </p:cNvPr>
          <p:cNvSpPr>
            <a:spLocks noGrp="1" noRot="1" noChangeAspect="1" noChangeArrowheads="1" noTextEdit="1"/>
          </p:cNvSpPr>
          <p:nvPr>
            <p:ph type="sldImg"/>
          </p:nvPr>
        </p:nvSpPr>
        <p:spPr>
          <a:ln/>
        </p:spPr>
      </p:sp>
      <p:sp>
        <p:nvSpPr>
          <p:cNvPr id="7171" name="Rectangle 3">
            <a:extLst>
              <a:ext uri="{FF2B5EF4-FFF2-40B4-BE49-F238E27FC236}">
                <a16:creationId xmlns:a16="http://schemas.microsoft.com/office/drawing/2014/main" id="{DF2F078D-A1A1-4BC2-8F6C-CA70A3586A3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90CE389-1AAD-4503-A94F-547E50F8F625}"/>
              </a:ext>
            </a:extLst>
          </p:cNvPr>
          <p:cNvSpPr>
            <a:spLocks noGrp="1" noRot="1" noChangeAspect="1" noChangeArrowheads="1" noTextEdit="1"/>
          </p:cNvSpPr>
          <p:nvPr>
            <p:ph type="sldImg"/>
          </p:nvPr>
        </p:nvSpPr>
        <p:spPr>
          <a:ln/>
        </p:spPr>
      </p:sp>
      <p:sp>
        <p:nvSpPr>
          <p:cNvPr id="7171" name="Rectangle 3">
            <a:extLst>
              <a:ext uri="{FF2B5EF4-FFF2-40B4-BE49-F238E27FC236}">
                <a16:creationId xmlns:a16="http://schemas.microsoft.com/office/drawing/2014/main" id="{DF2F078D-A1A1-4BC2-8F6C-CA70A3586A3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679505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5F8175D-82C9-4135-9D50-28FE680881F3}" type="slidenum">
              <a:rPr lang="en-US" altLang="en-US">
                <a:latin typeface="Times New Roman" panose="02020603050405020304" pitchFamily="18" charset="0"/>
              </a:rPr>
              <a:pPr eaLnBrk="1" hangingPunct="1"/>
              <a:t>24</a:t>
            </a:fld>
            <a:endParaRPr lang="en-US" altLang="en-US" dirty="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1102320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2A584372-4FA8-4D6E-AC50-9955AA082410}"/>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8B35E5EC-68E7-4312-AFB9-3A5DB9EBF1DC}"/>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D1C90546-7B22-45E8-8449-76A4846D9796}"/>
              </a:ext>
            </a:extLst>
          </p:cNvPr>
          <p:cNvSpPr>
            <a:spLocks noGrp="1"/>
          </p:cNvSpPr>
          <p:nvPr>
            <p:ph type="sldNum" sz="quarter" idx="12"/>
          </p:nvPr>
        </p:nvSpPr>
        <p:spPr/>
        <p:txBody>
          <a:bodyPr/>
          <a:lstStyle>
            <a:lvl1pPr>
              <a:defRPr/>
            </a:lvl1pPr>
          </a:lstStyle>
          <a:p>
            <a:pPr>
              <a:defRPr/>
            </a:pPr>
            <a:fld id="{4DC29797-5B4F-4C37-8D2E-47C7A7B8C581}" type="slidenum">
              <a:rPr lang="en-US" altLang="en-US"/>
              <a:pPr>
                <a:defRPr/>
              </a:pPr>
              <a:t>‹#›</a:t>
            </a:fld>
            <a:endParaRPr lang="en-US" altLang="en-US" dirty="0"/>
          </a:p>
        </p:txBody>
      </p:sp>
    </p:spTree>
    <p:extLst>
      <p:ext uri="{BB962C8B-B14F-4D97-AF65-F5344CB8AC3E}">
        <p14:creationId xmlns:p14="http://schemas.microsoft.com/office/powerpoint/2010/main" val="1364019233"/>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EEA9B4-C642-4A46-85E5-7845C452ED42}"/>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B90630B2-90D9-48DF-AA33-FDD3760ABE76}"/>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31DA0E3C-B2D7-42B0-931A-A19B9137581D}"/>
              </a:ext>
            </a:extLst>
          </p:cNvPr>
          <p:cNvSpPr>
            <a:spLocks noGrp="1"/>
          </p:cNvSpPr>
          <p:nvPr>
            <p:ph type="sldNum" sz="quarter" idx="12"/>
          </p:nvPr>
        </p:nvSpPr>
        <p:spPr/>
        <p:txBody>
          <a:bodyPr/>
          <a:lstStyle>
            <a:lvl1pPr>
              <a:defRPr/>
            </a:lvl1pPr>
          </a:lstStyle>
          <a:p>
            <a:pPr>
              <a:defRPr/>
            </a:pPr>
            <a:fld id="{37A4DEBB-41C3-4108-9D09-BDDE1BBA13AB}" type="slidenum">
              <a:rPr lang="en-US" altLang="en-US"/>
              <a:pPr>
                <a:defRPr/>
              </a:pPr>
              <a:t>‹#›</a:t>
            </a:fld>
            <a:endParaRPr lang="en-US" altLang="en-US" dirty="0"/>
          </a:p>
        </p:txBody>
      </p:sp>
    </p:spTree>
    <p:extLst>
      <p:ext uri="{BB962C8B-B14F-4D97-AF65-F5344CB8AC3E}">
        <p14:creationId xmlns:p14="http://schemas.microsoft.com/office/powerpoint/2010/main" val="1044215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8B23B6-DB4D-4DAA-993C-3A14027C86E7}"/>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18671206-5D9A-46A9-BE2D-02AC85897977}"/>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27993235-D0E9-491C-BC49-952D8DF0F872}"/>
              </a:ext>
            </a:extLst>
          </p:cNvPr>
          <p:cNvSpPr>
            <a:spLocks noGrp="1"/>
          </p:cNvSpPr>
          <p:nvPr>
            <p:ph type="sldNum" sz="quarter" idx="12"/>
          </p:nvPr>
        </p:nvSpPr>
        <p:spPr/>
        <p:txBody>
          <a:bodyPr/>
          <a:lstStyle>
            <a:lvl1pPr>
              <a:defRPr/>
            </a:lvl1pPr>
          </a:lstStyle>
          <a:p>
            <a:pPr>
              <a:defRPr/>
            </a:pPr>
            <a:fld id="{08896B09-F6E4-4E68-9442-275ED9A32293}" type="slidenum">
              <a:rPr lang="en-US" altLang="en-US"/>
              <a:pPr>
                <a:defRPr/>
              </a:pPr>
              <a:t>‹#›</a:t>
            </a:fld>
            <a:endParaRPr lang="en-US" altLang="en-US" dirty="0"/>
          </a:p>
        </p:txBody>
      </p:sp>
    </p:spTree>
    <p:extLst>
      <p:ext uri="{BB962C8B-B14F-4D97-AF65-F5344CB8AC3E}">
        <p14:creationId xmlns:p14="http://schemas.microsoft.com/office/powerpoint/2010/main" val="440566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C2BAB5-E7E5-494D-9044-7C45FC62EACC}"/>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82943EE7-95FF-42D5-81FD-C7FD05BBDABA}"/>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62D2F53B-AD1F-4449-ABB5-2D562BB17CC2}"/>
              </a:ext>
            </a:extLst>
          </p:cNvPr>
          <p:cNvSpPr>
            <a:spLocks noGrp="1"/>
          </p:cNvSpPr>
          <p:nvPr>
            <p:ph type="sldNum" sz="quarter" idx="12"/>
          </p:nvPr>
        </p:nvSpPr>
        <p:spPr/>
        <p:txBody>
          <a:bodyPr/>
          <a:lstStyle>
            <a:lvl1pPr>
              <a:defRPr/>
            </a:lvl1pPr>
          </a:lstStyle>
          <a:p>
            <a:pPr>
              <a:defRPr/>
            </a:pPr>
            <a:fld id="{818496CA-BA6B-4974-9527-D2B5747771C3}" type="slidenum">
              <a:rPr lang="en-US" altLang="en-US"/>
              <a:pPr>
                <a:defRPr/>
              </a:pPr>
              <a:t>‹#›</a:t>
            </a:fld>
            <a:endParaRPr lang="en-US" altLang="en-US" dirty="0"/>
          </a:p>
        </p:txBody>
      </p:sp>
    </p:spTree>
    <p:extLst>
      <p:ext uri="{BB962C8B-B14F-4D97-AF65-F5344CB8AC3E}">
        <p14:creationId xmlns:p14="http://schemas.microsoft.com/office/powerpoint/2010/main" val="3579587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0655AF0-8958-43D8-837B-B33ADEE06EE8}"/>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8B6F796E-FC07-4214-B6EF-1E109AB6F06B}"/>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0CB3EFAC-A316-409B-889E-DF7796D03F39}"/>
              </a:ext>
            </a:extLst>
          </p:cNvPr>
          <p:cNvSpPr>
            <a:spLocks noGrp="1"/>
          </p:cNvSpPr>
          <p:nvPr>
            <p:ph type="sldNum" sz="quarter" idx="12"/>
          </p:nvPr>
        </p:nvSpPr>
        <p:spPr/>
        <p:txBody>
          <a:bodyPr/>
          <a:lstStyle>
            <a:lvl1pPr>
              <a:defRPr/>
            </a:lvl1pPr>
          </a:lstStyle>
          <a:p>
            <a:pPr>
              <a:defRPr/>
            </a:pPr>
            <a:fld id="{02D2948F-2B7D-4923-AA91-1728E74C3D41}" type="slidenum">
              <a:rPr lang="en-US" altLang="en-US"/>
              <a:pPr>
                <a:defRPr/>
              </a:pPr>
              <a:t>‹#›</a:t>
            </a:fld>
            <a:endParaRPr lang="en-US" altLang="en-US" dirty="0"/>
          </a:p>
        </p:txBody>
      </p:sp>
    </p:spTree>
    <p:extLst>
      <p:ext uri="{BB962C8B-B14F-4D97-AF65-F5344CB8AC3E}">
        <p14:creationId xmlns:p14="http://schemas.microsoft.com/office/powerpoint/2010/main" val="118482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8BB54600-119F-4F4B-B24E-5A00B576817C}"/>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C279A9CF-6A7A-46E8-8BBB-820F52B06D7E}"/>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8750A6E8-370B-434E-BFE4-429A1729679A}"/>
              </a:ext>
            </a:extLst>
          </p:cNvPr>
          <p:cNvSpPr>
            <a:spLocks noGrp="1"/>
          </p:cNvSpPr>
          <p:nvPr>
            <p:ph type="sldNum" sz="quarter" idx="12"/>
          </p:nvPr>
        </p:nvSpPr>
        <p:spPr/>
        <p:txBody>
          <a:bodyPr/>
          <a:lstStyle>
            <a:lvl1pPr>
              <a:defRPr/>
            </a:lvl1pPr>
          </a:lstStyle>
          <a:p>
            <a:pPr>
              <a:defRPr/>
            </a:pPr>
            <a:fld id="{9C391F1F-32A3-4594-9E28-49FD59347E19}" type="slidenum">
              <a:rPr lang="en-US" altLang="en-US"/>
              <a:pPr>
                <a:defRPr/>
              </a:pPr>
              <a:t>‹#›</a:t>
            </a:fld>
            <a:endParaRPr lang="en-US" altLang="en-US" dirty="0"/>
          </a:p>
        </p:txBody>
      </p:sp>
    </p:spTree>
    <p:extLst>
      <p:ext uri="{BB962C8B-B14F-4D97-AF65-F5344CB8AC3E}">
        <p14:creationId xmlns:p14="http://schemas.microsoft.com/office/powerpoint/2010/main" val="3818479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2AEE1FE-249A-415B-8A8A-0E843F38140F}"/>
              </a:ext>
            </a:extLst>
          </p:cNvPr>
          <p:cNvSpPr>
            <a:spLocks noGrp="1"/>
          </p:cNvSpPr>
          <p:nvPr>
            <p:ph type="dt" sz="half" idx="10"/>
          </p:nvPr>
        </p:nvSpPr>
        <p:spPr/>
        <p:txBody>
          <a:bodyPr/>
          <a:lstStyle>
            <a:lvl1pPr>
              <a:defRPr/>
            </a:lvl1pPr>
          </a:lstStyle>
          <a:p>
            <a:pPr>
              <a:defRPr/>
            </a:pPr>
            <a:endParaRPr lang="en-US" altLang="en-US" dirty="0"/>
          </a:p>
        </p:txBody>
      </p:sp>
      <p:sp>
        <p:nvSpPr>
          <p:cNvPr id="8" name="Footer Placeholder 4">
            <a:extLst>
              <a:ext uri="{FF2B5EF4-FFF2-40B4-BE49-F238E27FC236}">
                <a16:creationId xmlns:a16="http://schemas.microsoft.com/office/drawing/2014/main" id="{C8AF7964-FF53-4424-9259-819BDE9E2401}"/>
              </a:ext>
            </a:extLst>
          </p:cNvPr>
          <p:cNvSpPr>
            <a:spLocks noGrp="1"/>
          </p:cNvSpPr>
          <p:nvPr>
            <p:ph type="ftr" sz="quarter" idx="11"/>
          </p:nvPr>
        </p:nvSpPr>
        <p:spPr/>
        <p:txBody>
          <a:bodyPr/>
          <a:lstStyle>
            <a:lvl1pPr>
              <a:defRPr/>
            </a:lvl1pPr>
          </a:lstStyle>
          <a:p>
            <a:pPr>
              <a:defRPr/>
            </a:pPr>
            <a:endParaRPr lang="en-US" altLang="en-US" dirty="0"/>
          </a:p>
        </p:txBody>
      </p:sp>
      <p:sp>
        <p:nvSpPr>
          <p:cNvPr id="9" name="Slide Number Placeholder 5">
            <a:extLst>
              <a:ext uri="{FF2B5EF4-FFF2-40B4-BE49-F238E27FC236}">
                <a16:creationId xmlns:a16="http://schemas.microsoft.com/office/drawing/2014/main" id="{EC415BEC-6CE8-49E4-B0FC-B669ED8CEC61}"/>
              </a:ext>
            </a:extLst>
          </p:cNvPr>
          <p:cNvSpPr>
            <a:spLocks noGrp="1"/>
          </p:cNvSpPr>
          <p:nvPr>
            <p:ph type="sldNum" sz="quarter" idx="12"/>
          </p:nvPr>
        </p:nvSpPr>
        <p:spPr/>
        <p:txBody>
          <a:bodyPr/>
          <a:lstStyle>
            <a:lvl1pPr>
              <a:defRPr/>
            </a:lvl1pPr>
          </a:lstStyle>
          <a:p>
            <a:pPr>
              <a:defRPr/>
            </a:pPr>
            <a:fld id="{B4AD5B12-AE1E-47E7-A29E-9F0C5A7E6322}" type="slidenum">
              <a:rPr lang="en-US" altLang="en-US"/>
              <a:pPr>
                <a:defRPr/>
              </a:pPr>
              <a:t>‹#›</a:t>
            </a:fld>
            <a:endParaRPr lang="en-US" altLang="en-US" dirty="0"/>
          </a:p>
        </p:txBody>
      </p:sp>
    </p:spTree>
    <p:extLst>
      <p:ext uri="{BB962C8B-B14F-4D97-AF65-F5344CB8AC3E}">
        <p14:creationId xmlns:p14="http://schemas.microsoft.com/office/powerpoint/2010/main" val="3802658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A698E7F8-86B6-4D33-AC07-85798CA1524B}"/>
              </a:ext>
            </a:extLst>
          </p:cNvPr>
          <p:cNvSpPr>
            <a:spLocks noGrp="1"/>
          </p:cNvSpPr>
          <p:nvPr>
            <p:ph type="dt" sz="half" idx="10"/>
          </p:nvPr>
        </p:nvSpPr>
        <p:spPr/>
        <p:txBody>
          <a:bodyPr/>
          <a:lstStyle>
            <a:lvl1pPr>
              <a:defRPr/>
            </a:lvl1pPr>
          </a:lstStyle>
          <a:p>
            <a:pPr>
              <a:defRPr/>
            </a:pPr>
            <a:endParaRPr lang="en-US" altLang="en-US" dirty="0"/>
          </a:p>
        </p:txBody>
      </p:sp>
      <p:sp>
        <p:nvSpPr>
          <p:cNvPr id="4" name="Footer Placeholder 4">
            <a:extLst>
              <a:ext uri="{FF2B5EF4-FFF2-40B4-BE49-F238E27FC236}">
                <a16:creationId xmlns:a16="http://schemas.microsoft.com/office/drawing/2014/main" id="{B171B3D2-ABF5-4F5F-9495-956452E27A5A}"/>
              </a:ext>
            </a:extLst>
          </p:cNvPr>
          <p:cNvSpPr>
            <a:spLocks noGrp="1"/>
          </p:cNvSpPr>
          <p:nvPr>
            <p:ph type="ftr" sz="quarter" idx="11"/>
          </p:nvPr>
        </p:nvSpPr>
        <p:spPr/>
        <p:txBody>
          <a:bodyPr/>
          <a:lstStyle>
            <a:lvl1pPr>
              <a:defRPr/>
            </a:lvl1pPr>
          </a:lstStyle>
          <a:p>
            <a:pPr>
              <a:defRPr/>
            </a:pPr>
            <a:endParaRPr lang="en-US" altLang="en-US" dirty="0"/>
          </a:p>
        </p:txBody>
      </p:sp>
      <p:sp>
        <p:nvSpPr>
          <p:cNvPr id="5" name="Slide Number Placeholder 5">
            <a:extLst>
              <a:ext uri="{FF2B5EF4-FFF2-40B4-BE49-F238E27FC236}">
                <a16:creationId xmlns:a16="http://schemas.microsoft.com/office/drawing/2014/main" id="{232698D5-D573-4954-B086-13A7ECCBA456}"/>
              </a:ext>
            </a:extLst>
          </p:cNvPr>
          <p:cNvSpPr>
            <a:spLocks noGrp="1"/>
          </p:cNvSpPr>
          <p:nvPr>
            <p:ph type="sldNum" sz="quarter" idx="12"/>
          </p:nvPr>
        </p:nvSpPr>
        <p:spPr/>
        <p:txBody>
          <a:bodyPr/>
          <a:lstStyle>
            <a:lvl1pPr>
              <a:defRPr/>
            </a:lvl1pPr>
          </a:lstStyle>
          <a:p>
            <a:pPr>
              <a:defRPr/>
            </a:pPr>
            <a:fld id="{9C7D6F2E-6F37-403B-8F03-40CC5F249841}" type="slidenum">
              <a:rPr lang="en-US" altLang="en-US"/>
              <a:pPr>
                <a:defRPr/>
              </a:pPr>
              <a:t>‹#›</a:t>
            </a:fld>
            <a:endParaRPr lang="en-US" altLang="en-US" dirty="0"/>
          </a:p>
        </p:txBody>
      </p:sp>
    </p:spTree>
    <p:extLst>
      <p:ext uri="{BB962C8B-B14F-4D97-AF65-F5344CB8AC3E}">
        <p14:creationId xmlns:p14="http://schemas.microsoft.com/office/powerpoint/2010/main" val="174946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DB4B9D1-E8B3-4750-AAF1-BE35EFA5D11D}"/>
              </a:ext>
            </a:extLst>
          </p:cNvPr>
          <p:cNvSpPr>
            <a:spLocks noGrp="1"/>
          </p:cNvSpPr>
          <p:nvPr>
            <p:ph type="dt" sz="half" idx="10"/>
          </p:nvPr>
        </p:nvSpPr>
        <p:spPr/>
        <p:txBody>
          <a:bodyPr/>
          <a:lstStyle>
            <a:lvl1pPr>
              <a:defRPr/>
            </a:lvl1pPr>
          </a:lstStyle>
          <a:p>
            <a:pPr>
              <a:defRPr/>
            </a:pPr>
            <a:endParaRPr lang="en-US" altLang="en-US" dirty="0"/>
          </a:p>
        </p:txBody>
      </p:sp>
      <p:sp>
        <p:nvSpPr>
          <p:cNvPr id="3" name="Footer Placeholder 4">
            <a:extLst>
              <a:ext uri="{FF2B5EF4-FFF2-40B4-BE49-F238E27FC236}">
                <a16:creationId xmlns:a16="http://schemas.microsoft.com/office/drawing/2014/main" id="{A660E4E0-5BBE-43F6-AC91-B884659E22C4}"/>
              </a:ext>
            </a:extLst>
          </p:cNvPr>
          <p:cNvSpPr>
            <a:spLocks noGrp="1"/>
          </p:cNvSpPr>
          <p:nvPr>
            <p:ph type="ftr" sz="quarter" idx="11"/>
          </p:nvPr>
        </p:nvSpPr>
        <p:spPr/>
        <p:txBody>
          <a:bodyPr/>
          <a:lstStyle>
            <a:lvl1pPr>
              <a:defRPr/>
            </a:lvl1pPr>
          </a:lstStyle>
          <a:p>
            <a:pPr>
              <a:defRPr/>
            </a:pPr>
            <a:endParaRPr lang="en-US" altLang="en-US" dirty="0"/>
          </a:p>
        </p:txBody>
      </p:sp>
      <p:sp>
        <p:nvSpPr>
          <p:cNvPr id="4" name="Slide Number Placeholder 5">
            <a:extLst>
              <a:ext uri="{FF2B5EF4-FFF2-40B4-BE49-F238E27FC236}">
                <a16:creationId xmlns:a16="http://schemas.microsoft.com/office/drawing/2014/main" id="{DAA4F383-0E8C-4D39-842D-A9D63CAAF31F}"/>
              </a:ext>
            </a:extLst>
          </p:cNvPr>
          <p:cNvSpPr>
            <a:spLocks noGrp="1"/>
          </p:cNvSpPr>
          <p:nvPr>
            <p:ph type="sldNum" sz="quarter" idx="12"/>
          </p:nvPr>
        </p:nvSpPr>
        <p:spPr/>
        <p:txBody>
          <a:bodyPr/>
          <a:lstStyle>
            <a:lvl1pPr>
              <a:defRPr/>
            </a:lvl1pPr>
          </a:lstStyle>
          <a:p>
            <a:pPr>
              <a:defRPr/>
            </a:pPr>
            <a:fld id="{077CB820-67BA-4E7F-9641-A7FCA90FFF61}" type="slidenum">
              <a:rPr lang="en-US" altLang="en-US"/>
              <a:pPr>
                <a:defRPr/>
              </a:pPr>
              <a:t>‹#›</a:t>
            </a:fld>
            <a:endParaRPr lang="en-US" altLang="en-US" dirty="0"/>
          </a:p>
        </p:txBody>
      </p:sp>
    </p:spTree>
    <p:extLst>
      <p:ext uri="{BB962C8B-B14F-4D97-AF65-F5344CB8AC3E}">
        <p14:creationId xmlns:p14="http://schemas.microsoft.com/office/powerpoint/2010/main" val="1578427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AB9AA3F-A6F8-4B27-8462-DFA3B85B6BC7}"/>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95E75612-45B1-4034-B717-A724B58DB140}"/>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B669EF00-4030-4B22-8790-89D17ADBFC69}"/>
              </a:ext>
            </a:extLst>
          </p:cNvPr>
          <p:cNvSpPr>
            <a:spLocks noGrp="1"/>
          </p:cNvSpPr>
          <p:nvPr>
            <p:ph type="sldNum" sz="quarter" idx="12"/>
          </p:nvPr>
        </p:nvSpPr>
        <p:spPr/>
        <p:txBody>
          <a:bodyPr/>
          <a:lstStyle>
            <a:lvl1pPr>
              <a:defRPr/>
            </a:lvl1pPr>
          </a:lstStyle>
          <a:p>
            <a:pPr>
              <a:defRPr/>
            </a:pPr>
            <a:fld id="{E23FFF3B-E3CB-4927-AF2D-6F242C408819}" type="slidenum">
              <a:rPr lang="en-US" altLang="en-US"/>
              <a:pPr>
                <a:defRPr/>
              </a:pPr>
              <a:t>‹#›</a:t>
            </a:fld>
            <a:endParaRPr lang="en-US" altLang="en-US" dirty="0"/>
          </a:p>
        </p:txBody>
      </p:sp>
    </p:spTree>
    <p:extLst>
      <p:ext uri="{BB962C8B-B14F-4D97-AF65-F5344CB8AC3E}">
        <p14:creationId xmlns:p14="http://schemas.microsoft.com/office/powerpoint/2010/main" val="72631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AB95A95-8320-4567-8B2A-D3AD440711EF}"/>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080F08CA-A2C2-4608-8FBA-8D87A08ECE75}"/>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1AD2C2C1-B054-4304-8016-F16A5FCCF305}"/>
              </a:ext>
            </a:extLst>
          </p:cNvPr>
          <p:cNvSpPr>
            <a:spLocks noGrp="1"/>
          </p:cNvSpPr>
          <p:nvPr>
            <p:ph type="sldNum" sz="quarter" idx="12"/>
          </p:nvPr>
        </p:nvSpPr>
        <p:spPr/>
        <p:txBody>
          <a:bodyPr/>
          <a:lstStyle>
            <a:lvl1pPr>
              <a:defRPr/>
            </a:lvl1pPr>
          </a:lstStyle>
          <a:p>
            <a:pPr>
              <a:defRPr/>
            </a:pPr>
            <a:fld id="{73CED1E0-8AAB-47ED-A74D-F48FE9754845}" type="slidenum">
              <a:rPr lang="en-US" altLang="en-US"/>
              <a:pPr>
                <a:defRPr/>
              </a:pPr>
              <a:t>‹#›</a:t>
            </a:fld>
            <a:endParaRPr lang="en-US" altLang="en-US" dirty="0"/>
          </a:p>
        </p:txBody>
      </p:sp>
    </p:spTree>
    <p:extLst>
      <p:ext uri="{BB962C8B-B14F-4D97-AF65-F5344CB8AC3E}">
        <p14:creationId xmlns:p14="http://schemas.microsoft.com/office/powerpoint/2010/main" val="3859863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835F50A-DD36-48E6-B33A-5114EB5884F1}"/>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DA649344-5708-4698-9370-DDEF38AEB179}"/>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4113ADC1-3530-4F72-8C30-4E5966D90474}"/>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ltLang="en-US" dirty="0"/>
          </a:p>
        </p:txBody>
      </p:sp>
      <p:sp>
        <p:nvSpPr>
          <p:cNvPr id="5" name="Footer Placeholder 4">
            <a:extLst>
              <a:ext uri="{FF2B5EF4-FFF2-40B4-BE49-F238E27FC236}">
                <a16:creationId xmlns:a16="http://schemas.microsoft.com/office/drawing/2014/main" id="{D16BF9B0-8469-4A29-8E2A-2D1AF1B7AE2C}"/>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ltLang="en-US" dirty="0"/>
          </a:p>
        </p:txBody>
      </p:sp>
      <p:sp>
        <p:nvSpPr>
          <p:cNvPr id="6" name="Slide Number Placeholder 5">
            <a:extLst>
              <a:ext uri="{FF2B5EF4-FFF2-40B4-BE49-F238E27FC236}">
                <a16:creationId xmlns:a16="http://schemas.microsoft.com/office/drawing/2014/main" id="{F2ACD337-9ECB-4024-9C0A-68789F24E8E7}"/>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64686BE9-B208-40EB-A15E-A9F3F7CD1A6D}"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condor.depaul.edu/ymendels/130/parse_example.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condor.depaul.edu/ymendels/130/simple_conversions.htm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98" name="Title 1">
            <a:extLst>
              <a:ext uri="{FF2B5EF4-FFF2-40B4-BE49-F238E27FC236}">
                <a16:creationId xmlns:a16="http://schemas.microsoft.com/office/drawing/2014/main" id="{E4FD723B-4FCE-470B-98E5-7FC8019EC213}"/>
              </a:ext>
            </a:extLst>
          </p:cNvPr>
          <p:cNvSpPr>
            <a:spLocks noGrp="1"/>
          </p:cNvSpPr>
          <p:nvPr>
            <p:ph type="ctrTitle"/>
          </p:nvPr>
        </p:nvSpPr>
        <p:spPr>
          <a:xfrm>
            <a:off x="4625887" y="1754732"/>
            <a:ext cx="2743200" cy="2478896"/>
          </a:xfrm>
        </p:spPr>
        <p:txBody>
          <a:bodyPr anchor="b">
            <a:normAutofit/>
          </a:bodyPr>
          <a:lstStyle/>
          <a:p>
            <a:pPr algn="l" eaLnBrk="1" hangingPunct="1"/>
            <a:r>
              <a:rPr lang="en-US" altLang="en-US" dirty="0">
                <a:solidFill>
                  <a:schemeClr val="bg1"/>
                </a:solidFill>
              </a:rPr>
              <a:t>JavaScript</a:t>
            </a:r>
          </a:p>
        </p:txBody>
      </p:sp>
      <p:sp>
        <p:nvSpPr>
          <p:cNvPr id="2" name="Subtitle 1">
            <a:extLst>
              <a:ext uri="{FF2B5EF4-FFF2-40B4-BE49-F238E27FC236}">
                <a16:creationId xmlns:a16="http://schemas.microsoft.com/office/drawing/2014/main" id="{A10BD27E-1BD4-4436-A831-17A6B53B9227}"/>
              </a:ext>
            </a:extLst>
          </p:cNvPr>
          <p:cNvSpPr>
            <a:spLocks noGrp="1"/>
          </p:cNvSpPr>
          <p:nvPr>
            <p:ph type="subTitle" idx="1"/>
          </p:nvPr>
        </p:nvSpPr>
        <p:spPr>
          <a:xfrm>
            <a:off x="5416278" y="4419600"/>
            <a:ext cx="2941030" cy="1147863"/>
          </a:xfrm>
        </p:spPr>
        <p:txBody>
          <a:bodyPr rtlCol="0" anchor="t">
            <a:normAutofit/>
          </a:bodyPr>
          <a:lstStyle/>
          <a:p>
            <a:pPr algn="l" eaLnBrk="1" fontAlgn="auto" hangingPunct="1">
              <a:spcAft>
                <a:spcPts val="0"/>
              </a:spcAft>
              <a:buFont typeface="Arial" charset="0"/>
              <a:buNone/>
              <a:defRPr/>
            </a:pPr>
            <a:r>
              <a:rPr lang="en-US" sz="2800" b="1" dirty="0">
                <a:solidFill>
                  <a:schemeClr val="bg1"/>
                </a:solidFill>
              </a:rPr>
              <a:t>Data Types</a:t>
            </a:r>
          </a:p>
          <a:p>
            <a:pPr algn="l" eaLnBrk="1" fontAlgn="auto" hangingPunct="1">
              <a:spcAft>
                <a:spcPts val="0"/>
              </a:spcAft>
              <a:buFont typeface="Arial" charset="0"/>
              <a:buNone/>
              <a:defRPr/>
            </a:pPr>
            <a:r>
              <a:rPr lang="en-US" sz="2800" b="1" dirty="0">
                <a:solidFill>
                  <a:schemeClr val="bg1"/>
                </a:solidFill>
              </a:rPr>
              <a:t>Parsing Data</a:t>
            </a:r>
          </a:p>
        </p:txBody>
      </p:sp>
      <p:sp>
        <p:nvSpPr>
          <p:cNvPr id="75" name="Freeform: Shape 74">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629586"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7" name="Freeform: Shape 76">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18115"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70" name="Graphic 69" descr="DeveloperTools">
            <a:extLst>
              <a:ext uri="{FF2B5EF4-FFF2-40B4-BE49-F238E27FC236}">
                <a16:creationId xmlns:a16="http://schemas.microsoft.com/office/drawing/2014/main" id="{95038D3B-6348-4137-8184-36E51FF5184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4536" y="1226973"/>
            <a:ext cx="3035882" cy="303588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C50047D6-9AD0-4C72-94D7-8D5934DE8B21}"/>
              </a:ext>
            </a:extLst>
          </p:cNvPr>
          <p:cNvSpPr>
            <a:spLocks noGrp="1"/>
          </p:cNvSpPr>
          <p:nvPr>
            <p:ph type="title"/>
          </p:nvPr>
        </p:nvSpPr>
        <p:spPr>
          <a:xfrm>
            <a:off x="840699" y="687480"/>
            <a:ext cx="5605629" cy="994172"/>
          </a:xfrm>
        </p:spPr>
        <p:txBody>
          <a:bodyPr>
            <a:normAutofit/>
          </a:bodyPr>
          <a:lstStyle/>
          <a:p>
            <a:pPr>
              <a:lnSpc>
                <a:spcPct val="90000"/>
              </a:lnSpc>
            </a:pPr>
            <a:r>
              <a:rPr lang="en-US" altLang="en-US" sz="3300" dirty="0"/>
              <a:t>The   </a:t>
            </a:r>
            <a:r>
              <a:rPr lang="en-US" altLang="en-US" sz="3300" dirty="0">
                <a:latin typeface="Courier New" panose="02070309020205020404" pitchFamily="49" charset="0"/>
                <a:cs typeface="Courier New" panose="02070309020205020404" pitchFamily="49" charset="0"/>
              </a:rPr>
              <a:t>parseInt() </a:t>
            </a:r>
            <a:r>
              <a:rPr lang="en-US" altLang="en-US" sz="3300" dirty="0"/>
              <a:t>function</a:t>
            </a:r>
            <a:endParaRPr lang="en-US" altLang="en-US" sz="3300" dirty="0">
              <a:latin typeface="Courier New" panose="02070309020205020404" pitchFamily="49" charset="0"/>
              <a:cs typeface="Courier New" panose="02070309020205020404" pitchFamily="49" charset="0"/>
            </a:endParaRPr>
          </a:p>
        </p:txBody>
      </p:sp>
      <p:sp>
        <p:nvSpPr>
          <p:cNvPr id="3" name="Content Placeholder 2">
            <a:extLst>
              <a:ext uri="{FF2B5EF4-FFF2-40B4-BE49-F238E27FC236}">
                <a16:creationId xmlns:a16="http://schemas.microsoft.com/office/drawing/2014/main" id="{AA76641B-3205-4DB2-A3C7-6ED907B3F8D5}"/>
              </a:ext>
            </a:extLst>
          </p:cNvPr>
          <p:cNvSpPr>
            <a:spLocks noGrp="1"/>
          </p:cNvSpPr>
          <p:nvPr>
            <p:ph idx="1"/>
          </p:nvPr>
        </p:nvSpPr>
        <p:spPr>
          <a:xfrm>
            <a:off x="304800" y="1828800"/>
            <a:ext cx="5605629" cy="4267200"/>
          </a:xfrm>
        </p:spPr>
        <p:txBody>
          <a:bodyPr anchor="ctr">
            <a:normAutofit lnSpcReduction="10000"/>
          </a:bodyPr>
          <a:lstStyle/>
          <a:p>
            <a:pPr>
              <a:lnSpc>
                <a:spcPct val="90000"/>
              </a:lnSpc>
              <a:buFont typeface="Arial" charset="0"/>
              <a:buChar char="•"/>
              <a:defRPr/>
            </a:pPr>
            <a:r>
              <a:rPr lang="en-US" sz="1600" dirty="0"/>
              <a:t>JavaScript includes a very useful function that specializes in converting </a:t>
            </a:r>
            <a:r>
              <a:rPr lang="en-US" sz="1600" u="sng" dirty="0"/>
              <a:t>strings</a:t>
            </a:r>
            <a:r>
              <a:rPr lang="en-US" sz="1600" dirty="0"/>
              <a:t> into </a:t>
            </a:r>
            <a:r>
              <a:rPr lang="en-US" sz="1600" u="sng" dirty="0"/>
              <a:t>integers</a:t>
            </a:r>
            <a:r>
              <a:rPr lang="en-US" sz="1600" dirty="0"/>
              <a:t>. This function is called </a:t>
            </a:r>
            <a:r>
              <a:rPr lang="en-US" sz="1600" b="1" dirty="0">
                <a:latin typeface="Courier New" pitchFamily="49" charset="0"/>
                <a:cs typeface="Courier New" pitchFamily="49" charset="0"/>
              </a:rPr>
              <a:t>parseInt()</a:t>
            </a:r>
            <a:r>
              <a:rPr lang="en-US" sz="1600" dirty="0"/>
              <a:t>. </a:t>
            </a:r>
          </a:p>
          <a:p>
            <a:pPr marL="0" indent="0">
              <a:lnSpc>
                <a:spcPct val="90000"/>
              </a:lnSpc>
              <a:buFont typeface="Arial" panose="020B0604020202020204" pitchFamily="34" charset="0"/>
              <a:buNone/>
              <a:defRPr/>
            </a:pPr>
            <a:endParaRPr lang="en-US" sz="1600" dirty="0"/>
          </a:p>
          <a:p>
            <a:pPr>
              <a:lnSpc>
                <a:spcPct val="90000"/>
              </a:lnSpc>
              <a:buFont typeface="Arial" charset="0"/>
              <a:buChar char="•"/>
              <a:defRPr/>
            </a:pPr>
            <a:r>
              <a:rPr lang="en-US" sz="1600" dirty="0">
                <a:latin typeface="Courier New" pitchFamily="49" charset="0"/>
                <a:cs typeface="Courier New" pitchFamily="49" charset="0"/>
              </a:rPr>
              <a:t>parseInt()</a:t>
            </a:r>
            <a:r>
              <a:rPr lang="en-US" sz="1600" dirty="0"/>
              <a:t> </a:t>
            </a:r>
            <a:r>
              <a:rPr lang="en-US" sz="1600"/>
              <a:t>accepts an argument piece of information (</a:t>
            </a:r>
            <a:r>
              <a:rPr lang="en-US" sz="1600" dirty="0"/>
              <a:t>typically a string) inside its parentheses</a:t>
            </a:r>
            <a:r>
              <a:rPr lang="en-US" sz="1600"/>
              <a:t>. This </a:t>
            </a:r>
            <a:r>
              <a:rPr lang="en-US" sz="1600" dirty="0"/>
              <a:t>piece of information </a:t>
            </a:r>
            <a:r>
              <a:rPr lang="en-US" sz="1600"/>
              <a:t>is an example of an "</a:t>
            </a:r>
            <a:r>
              <a:rPr lang="en-US" sz="1600" b="1" i="1" dirty="0"/>
              <a:t>argument</a:t>
            </a:r>
            <a:r>
              <a:rPr lang="en-US" sz="1600" dirty="0"/>
              <a:t>" that we </a:t>
            </a:r>
            <a:r>
              <a:rPr lang="en-US" sz="1600"/>
              <a:t>discussed earlier. </a:t>
            </a:r>
          </a:p>
          <a:p>
            <a:pPr lvl="1">
              <a:lnSpc>
                <a:spcPct val="90000"/>
              </a:lnSpc>
              <a:buFont typeface="Arial" charset="0"/>
              <a:buChar char="•"/>
              <a:defRPr/>
            </a:pPr>
            <a:r>
              <a:rPr lang="en-US" sz="1200"/>
              <a:t>E.g. </a:t>
            </a:r>
            <a:r>
              <a:rPr lang="en-US" sz="1200">
                <a:latin typeface="Courier New" pitchFamily="49" charset="0"/>
                <a:cs typeface="Courier New" pitchFamily="49" charset="0"/>
              </a:rPr>
              <a:t>parseInt("3") //one argument, value of “3”</a:t>
            </a:r>
            <a:endParaRPr lang="en-US" sz="1200" dirty="0"/>
          </a:p>
          <a:p>
            <a:pPr>
              <a:lnSpc>
                <a:spcPct val="90000"/>
              </a:lnSpc>
              <a:buFont typeface="Arial" charset="0"/>
              <a:buChar char="•"/>
              <a:defRPr/>
            </a:pPr>
            <a:endParaRPr lang="en-US" sz="1600" dirty="0"/>
          </a:p>
          <a:p>
            <a:pPr>
              <a:lnSpc>
                <a:spcPct val="90000"/>
              </a:lnSpc>
              <a:buFont typeface="Arial" charset="0"/>
              <a:buChar char="•"/>
              <a:defRPr/>
            </a:pPr>
            <a:r>
              <a:rPr lang="en-US" sz="1600" dirty="0"/>
              <a:t>The </a:t>
            </a:r>
            <a:r>
              <a:rPr lang="en-US" sz="1600" dirty="0">
                <a:latin typeface="Courier New" pitchFamily="49" charset="0"/>
                <a:cs typeface="Courier New" pitchFamily="49" charset="0"/>
              </a:rPr>
              <a:t>parseInt </a:t>
            </a:r>
            <a:r>
              <a:rPr lang="en-US" sz="1600" dirty="0"/>
              <a:t>function then </a:t>
            </a:r>
            <a:r>
              <a:rPr lang="en-US" sz="1600" u="sng" dirty="0"/>
              <a:t>attempts</a:t>
            </a:r>
            <a:r>
              <a:rPr lang="en-US" sz="1600" dirty="0"/>
              <a:t> to convert </a:t>
            </a:r>
            <a:r>
              <a:rPr lang="en-US" sz="1600"/>
              <a:t>that argument </a:t>
            </a:r>
            <a:r>
              <a:rPr lang="en-US" sz="1600" dirty="0"/>
              <a:t>into an integer. If </a:t>
            </a:r>
            <a:r>
              <a:rPr lang="en-US" sz="1600"/>
              <a:t>the argument “</a:t>
            </a:r>
            <a:r>
              <a:rPr lang="en-US" sz="1600" dirty="0"/>
              <a:t>looks” like an number, then great! </a:t>
            </a:r>
          </a:p>
          <a:p>
            <a:pPr lvl="1">
              <a:lnSpc>
                <a:spcPct val="90000"/>
              </a:lnSpc>
              <a:buFont typeface="Arial" charset="0"/>
              <a:buChar char="•"/>
              <a:defRPr/>
            </a:pPr>
            <a:r>
              <a:rPr lang="en-US" sz="1200"/>
              <a:t>E.g. </a:t>
            </a:r>
            <a:r>
              <a:rPr lang="en-US" sz="1200">
                <a:latin typeface="Courier New" pitchFamily="49" charset="0"/>
                <a:cs typeface="Courier New" pitchFamily="49" charset="0"/>
              </a:rPr>
              <a:t>parseInt("3")</a:t>
            </a:r>
          </a:p>
          <a:p>
            <a:pPr marL="457200" lvl="1" indent="0">
              <a:lnSpc>
                <a:spcPct val="90000"/>
              </a:lnSpc>
              <a:buNone/>
              <a:defRPr/>
            </a:pPr>
            <a:endParaRPr lang="en-US" sz="1200" dirty="0"/>
          </a:p>
          <a:p>
            <a:pPr>
              <a:lnSpc>
                <a:spcPct val="90000"/>
              </a:lnSpc>
              <a:buFont typeface="Arial" charset="0"/>
              <a:buChar char="•"/>
              <a:defRPr/>
            </a:pPr>
            <a:r>
              <a:rPr lang="en-US" sz="1600" dirty="0"/>
              <a:t>If </a:t>
            </a:r>
            <a:r>
              <a:rPr lang="en-US" sz="1600"/>
              <a:t>the argument does </a:t>
            </a:r>
            <a:r>
              <a:rPr lang="en-US" sz="1600" i="1" dirty="0"/>
              <a:t>not</a:t>
            </a:r>
            <a:r>
              <a:rPr lang="en-US" sz="1600" dirty="0"/>
              <a:t> look like </a:t>
            </a:r>
            <a:r>
              <a:rPr lang="en-US" sz="1600"/>
              <a:t>a number, </a:t>
            </a:r>
            <a:r>
              <a:rPr lang="en-US" sz="1600" dirty="0"/>
              <a:t>however, your script will generate an error and your page will not display </a:t>
            </a:r>
            <a:r>
              <a:rPr lang="en-US" sz="1600"/>
              <a:t>properly.</a:t>
            </a:r>
          </a:p>
          <a:p>
            <a:pPr lvl="1">
              <a:lnSpc>
                <a:spcPct val="90000"/>
              </a:lnSpc>
              <a:buFont typeface="Arial" charset="0"/>
              <a:buChar char="•"/>
              <a:defRPr/>
            </a:pPr>
            <a:r>
              <a:rPr lang="en-US" sz="1200"/>
              <a:t>E.g. </a:t>
            </a:r>
            <a:r>
              <a:rPr lang="en-US" sz="1200">
                <a:latin typeface="Courier New" pitchFamily="49" charset="0"/>
                <a:cs typeface="Courier New" pitchFamily="49" charset="0"/>
              </a:rPr>
              <a:t>parseInt("three")</a:t>
            </a:r>
            <a:endParaRPr lang="en-US" sz="1200"/>
          </a:p>
          <a:p>
            <a:pPr lvl="1">
              <a:lnSpc>
                <a:spcPct val="90000"/>
              </a:lnSpc>
              <a:buFont typeface="Arial" charset="0"/>
              <a:buChar char="•"/>
              <a:defRPr/>
            </a:pPr>
            <a:endParaRPr lang="en-US" sz="1200" dirty="0"/>
          </a:p>
        </p:txBody>
      </p:sp>
      <p:sp>
        <p:nvSpPr>
          <p:cNvPr id="139" name="Rectangle 13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1" name="Oval 14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136" name="Graphic 135" descr="Database">
            <a:extLst>
              <a:ext uri="{FF2B5EF4-FFF2-40B4-BE49-F238E27FC236}">
                <a16:creationId xmlns:a16="http://schemas.microsoft.com/office/drawing/2014/main" id="{60325C12-ECB3-46A0-98E0-CAEFEF77748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
        <p:nvSpPr>
          <p:cNvPr id="12292" name="Slide Number Placeholder 3">
            <a:extLst>
              <a:ext uri="{FF2B5EF4-FFF2-40B4-BE49-F238E27FC236}">
                <a16:creationId xmlns:a16="http://schemas.microsoft.com/office/drawing/2014/main" id="{EA04BED4-A385-423B-8604-2BEE66321D6E}"/>
              </a:ext>
            </a:extLst>
          </p:cNvPr>
          <p:cNvSpPr>
            <a:spLocks noGrp="1"/>
          </p:cNvSpPr>
          <p:nvPr>
            <p:ph type="sldNum" sz="quarter" idx="12"/>
          </p:nvPr>
        </p:nvSpPr>
        <p:spPr bwMode="auto">
          <a:xfrm>
            <a:off x="7576075" y="6415760"/>
            <a:ext cx="759278"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7156010E-8557-49A7-A23B-FC722C4A5F42}" type="slidenum">
              <a:rPr lang="en-US" altLang="en-US" sz="920">
                <a:solidFill>
                  <a:srgbClr val="FFFFFF"/>
                </a:solidFill>
                <a:latin typeface="Arial" panose="020B0604020202020204" pitchFamily="34" charset="0"/>
              </a:rPr>
              <a:pPr>
                <a:spcBef>
                  <a:spcPct val="0"/>
                </a:spcBef>
                <a:spcAft>
                  <a:spcPts val="600"/>
                </a:spcAft>
                <a:buFontTx/>
                <a:buNone/>
              </a:pPr>
              <a:t>10</a:t>
            </a:fld>
            <a:endParaRPr lang="en-US" altLang="en-US" sz="920" dirty="0">
              <a:solidFill>
                <a:srgbClr val="FFFFFF"/>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95B0E1D4-2133-4D8D-AADF-E7E2EA123071}"/>
              </a:ext>
            </a:extLst>
          </p:cNvPr>
          <p:cNvSpPr>
            <a:spLocks noGrp="1"/>
          </p:cNvSpPr>
          <p:nvPr>
            <p:ph type="title"/>
          </p:nvPr>
        </p:nvSpPr>
        <p:spPr>
          <a:xfrm>
            <a:off x="838200" y="353119"/>
            <a:ext cx="5605629" cy="531720"/>
          </a:xfrm>
        </p:spPr>
        <p:txBody>
          <a:bodyPr>
            <a:normAutofit fontScale="90000"/>
          </a:bodyPr>
          <a:lstStyle/>
          <a:p>
            <a:r>
              <a:rPr lang="en-US" altLang="en-US" sz="3850" dirty="0">
                <a:latin typeface="Courier New" panose="02070309020205020404" pitchFamily="49" charset="0"/>
                <a:cs typeface="Courier New" panose="02070309020205020404" pitchFamily="49" charset="0"/>
              </a:rPr>
              <a:t>parseInt </a:t>
            </a:r>
            <a:r>
              <a:rPr lang="en-US" altLang="en-US" sz="3850" dirty="0"/>
              <a:t>Examples</a:t>
            </a:r>
          </a:p>
        </p:txBody>
      </p:sp>
      <p:sp>
        <p:nvSpPr>
          <p:cNvPr id="3" name="Content Placeholder 2">
            <a:extLst>
              <a:ext uri="{FF2B5EF4-FFF2-40B4-BE49-F238E27FC236}">
                <a16:creationId xmlns:a16="http://schemas.microsoft.com/office/drawing/2014/main" id="{2605842F-9C72-49FE-B991-A6AD59137E96}"/>
              </a:ext>
            </a:extLst>
          </p:cNvPr>
          <p:cNvSpPr>
            <a:spLocks noGrp="1"/>
          </p:cNvSpPr>
          <p:nvPr>
            <p:ph idx="1"/>
          </p:nvPr>
        </p:nvSpPr>
        <p:spPr>
          <a:xfrm>
            <a:off x="118834" y="1752600"/>
            <a:ext cx="5791200" cy="3788227"/>
          </a:xfrm>
        </p:spPr>
        <p:txBody>
          <a:bodyPr anchor="ctr">
            <a:noAutofit/>
          </a:bodyPr>
          <a:lstStyle/>
          <a:p>
            <a:pPr marL="57150" indent="0">
              <a:lnSpc>
                <a:spcPct val="90000"/>
              </a:lnSpc>
              <a:buFont typeface="Arial" panose="020B0604020202020204" pitchFamily="34" charset="0"/>
              <a:buNone/>
              <a:defRPr/>
            </a:pPr>
            <a:r>
              <a:rPr lang="en-US" sz="1100" dirty="0"/>
              <a:t>Can you predict what will be stored inside the variable ‘</a:t>
            </a:r>
            <a:r>
              <a:rPr lang="en-US" sz="1100" b="1" dirty="0">
                <a:latin typeface="Courier New" pitchFamily="49" charset="0"/>
                <a:cs typeface="Courier New" pitchFamily="49" charset="0"/>
              </a:rPr>
              <a:t>temp</a:t>
            </a:r>
            <a:r>
              <a:rPr lang="en-US" sz="1100" dirty="0"/>
              <a:t>’ in each of the following examples? </a:t>
            </a:r>
          </a:p>
          <a:p>
            <a:pPr marL="57150" indent="0">
              <a:lnSpc>
                <a:spcPct val="90000"/>
              </a:lnSpc>
              <a:buFont typeface="Arial" panose="020B0604020202020204" pitchFamily="34" charset="0"/>
              <a:buNone/>
              <a:defRPr/>
            </a:pPr>
            <a:endParaRPr lang="en-US" sz="1100" b="1" dirty="0">
              <a:latin typeface="Courier New" pitchFamily="49" charset="0"/>
              <a:cs typeface="Courier New" pitchFamily="49" charset="0"/>
            </a:endParaRPr>
          </a:p>
          <a:p>
            <a:pPr marL="514350" indent="-457200">
              <a:lnSpc>
                <a:spcPct val="90000"/>
              </a:lnSpc>
              <a:buFont typeface="+mj-lt"/>
              <a:buAutoNum type="arabicPeriod"/>
              <a:defRPr/>
            </a:pPr>
            <a:r>
              <a:rPr lang="en-US" sz="1100" b="1" dirty="0">
                <a:latin typeface="Courier New" pitchFamily="49" charset="0"/>
                <a:cs typeface="Courier New" pitchFamily="49" charset="0"/>
              </a:rPr>
              <a:t>var temp;</a:t>
            </a:r>
          </a:p>
          <a:p>
            <a:pPr marL="514350" indent="-457200">
              <a:lnSpc>
                <a:spcPct val="90000"/>
              </a:lnSpc>
              <a:buFont typeface="+mj-lt"/>
              <a:buAutoNum type="arabicPeriod"/>
              <a:defRPr/>
            </a:pPr>
            <a:r>
              <a:rPr lang="en-US" sz="1100" b="1" dirty="0">
                <a:latin typeface="Courier New" pitchFamily="49" charset="0"/>
                <a:cs typeface="Courier New" pitchFamily="49" charset="0"/>
              </a:rPr>
              <a:t>temp = parseInt("352"); 		</a:t>
            </a:r>
          </a:p>
          <a:p>
            <a:pPr marL="514350" indent="-457200">
              <a:lnSpc>
                <a:spcPct val="90000"/>
              </a:lnSpc>
              <a:buFont typeface="+mj-lt"/>
              <a:buAutoNum type="arabicPeriod"/>
              <a:defRPr/>
            </a:pPr>
            <a:r>
              <a:rPr lang="en-US" sz="1100" b="1" dirty="0">
                <a:latin typeface="Courier New" pitchFamily="49" charset="0"/>
                <a:cs typeface="Courier New" pitchFamily="49" charset="0"/>
              </a:rPr>
              <a:t>temp = parseInt(49.99);		</a:t>
            </a:r>
          </a:p>
          <a:p>
            <a:pPr marL="514350" indent="-457200">
              <a:lnSpc>
                <a:spcPct val="90000"/>
              </a:lnSpc>
              <a:buFont typeface="+mj-lt"/>
              <a:buAutoNum type="arabicPeriod"/>
              <a:defRPr/>
            </a:pPr>
            <a:r>
              <a:rPr lang="en-US" sz="1100" b="1" dirty="0">
                <a:latin typeface="Courier New" pitchFamily="49" charset="0"/>
                <a:cs typeface="Courier New" pitchFamily="49" charset="0"/>
              </a:rPr>
              <a:t>temp = parseInt("ten");		</a:t>
            </a:r>
            <a:endParaRPr lang="en-US" sz="1100" b="1" dirty="0">
              <a:latin typeface="Courier New" pitchFamily="49" charset="0"/>
              <a:cs typeface="Courier New" pitchFamily="49" charset="0"/>
              <a:sym typeface="Wingdings" pitchFamily="2" charset="2"/>
            </a:endParaRPr>
          </a:p>
          <a:p>
            <a:pPr marL="457200" lvl="1" indent="0">
              <a:lnSpc>
                <a:spcPct val="90000"/>
              </a:lnSpc>
              <a:buFont typeface="Arial" charset="0"/>
              <a:buNone/>
              <a:defRPr/>
            </a:pPr>
            <a:endParaRPr lang="en-US" sz="1100" b="1" dirty="0">
              <a:latin typeface="Courier New" pitchFamily="49" charset="0"/>
              <a:cs typeface="Courier New" pitchFamily="49" charset="0"/>
              <a:sym typeface="Wingdings" pitchFamily="2" charset="2"/>
            </a:endParaRPr>
          </a:p>
          <a:p>
            <a:pPr>
              <a:lnSpc>
                <a:spcPct val="90000"/>
              </a:lnSpc>
              <a:buFont typeface="Arial" charset="0"/>
              <a:buChar char="•"/>
              <a:defRPr/>
            </a:pPr>
            <a:r>
              <a:rPr lang="en-US" sz="1100" dirty="0"/>
              <a:t>Line 2?</a:t>
            </a:r>
          </a:p>
          <a:p>
            <a:pPr lvl="1">
              <a:lnSpc>
                <a:spcPct val="90000"/>
              </a:lnSpc>
              <a:buFont typeface="Arial" charset="0"/>
              <a:buChar char="•"/>
              <a:defRPr/>
            </a:pPr>
            <a:r>
              <a:rPr lang="en-US" sz="1100" b="1" dirty="0">
                <a:latin typeface="Courier New" panose="02070309020205020404" pitchFamily="49" charset="0"/>
                <a:cs typeface="Courier New" panose="02070309020205020404" pitchFamily="49" charset="0"/>
              </a:rPr>
              <a:t>temp</a:t>
            </a:r>
            <a:r>
              <a:rPr lang="en-US" sz="1100" dirty="0">
                <a:latin typeface="Courier New" panose="02070309020205020404" pitchFamily="49" charset="0"/>
                <a:cs typeface="Courier New" panose="02070309020205020404" pitchFamily="49" charset="0"/>
              </a:rPr>
              <a:t> </a:t>
            </a:r>
            <a:r>
              <a:rPr lang="en-US" sz="1100"/>
              <a:t>will store </a:t>
            </a:r>
            <a:r>
              <a:rPr lang="en-US" sz="1100" dirty="0"/>
              <a:t>the </a:t>
            </a:r>
            <a:r>
              <a:rPr lang="en-US" sz="1100" u="sng" dirty="0"/>
              <a:t>integer</a:t>
            </a:r>
            <a:r>
              <a:rPr lang="en-US" sz="1100" dirty="0"/>
              <a:t> 352</a:t>
            </a:r>
          </a:p>
          <a:p>
            <a:pPr lvl="1">
              <a:lnSpc>
                <a:spcPct val="90000"/>
              </a:lnSpc>
              <a:buFont typeface="Arial" charset="0"/>
              <a:buChar char="•"/>
              <a:defRPr/>
            </a:pPr>
            <a:r>
              <a:rPr lang="en-US" sz="1100" dirty="0"/>
              <a:t>The </a:t>
            </a:r>
            <a:r>
              <a:rPr lang="en-US" sz="1100" dirty="0">
                <a:latin typeface="Courier New" panose="02070309020205020404" pitchFamily="49" charset="0"/>
                <a:cs typeface="Courier New" panose="02070309020205020404" pitchFamily="49" charset="0"/>
              </a:rPr>
              <a:t>parseInt </a:t>
            </a:r>
            <a:r>
              <a:rPr lang="en-US" sz="1100" dirty="0"/>
              <a:t>function has no difficulty converting </a:t>
            </a:r>
            <a:r>
              <a:rPr lang="en-US" sz="1100" u="sng" dirty="0"/>
              <a:t>this particular string</a:t>
            </a:r>
            <a:r>
              <a:rPr lang="en-US" sz="1100" dirty="0"/>
              <a:t> to an int</a:t>
            </a:r>
          </a:p>
          <a:p>
            <a:pPr marL="0" indent="0">
              <a:lnSpc>
                <a:spcPct val="90000"/>
              </a:lnSpc>
              <a:buFont typeface="Arial" panose="020B0604020202020204" pitchFamily="34" charset="0"/>
              <a:buNone/>
              <a:defRPr/>
            </a:pPr>
            <a:endParaRPr lang="en-US" sz="1100" dirty="0"/>
          </a:p>
          <a:p>
            <a:pPr>
              <a:lnSpc>
                <a:spcPct val="90000"/>
              </a:lnSpc>
              <a:buFont typeface="Arial" charset="0"/>
              <a:buChar char="•"/>
              <a:defRPr/>
            </a:pPr>
            <a:r>
              <a:rPr lang="en-US" sz="1100" dirty="0"/>
              <a:t>Line 3? </a:t>
            </a:r>
          </a:p>
          <a:p>
            <a:pPr lvl="1">
              <a:lnSpc>
                <a:spcPct val="90000"/>
              </a:lnSpc>
              <a:buFont typeface="Arial" charset="0"/>
              <a:buChar char="•"/>
              <a:defRPr/>
            </a:pPr>
            <a:r>
              <a:rPr lang="en-US" sz="1100" b="1" dirty="0">
                <a:latin typeface="Courier New" panose="02070309020205020404" pitchFamily="49" charset="0"/>
                <a:cs typeface="Courier New" panose="02070309020205020404" pitchFamily="49" charset="0"/>
              </a:rPr>
              <a:t>temp</a:t>
            </a:r>
            <a:r>
              <a:rPr lang="en-US" sz="1100" dirty="0">
                <a:latin typeface="Courier New" panose="02070309020205020404" pitchFamily="49" charset="0"/>
                <a:cs typeface="Courier New" panose="02070309020205020404" pitchFamily="49" charset="0"/>
              </a:rPr>
              <a:t> </a:t>
            </a:r>
            <a:r>
              <a:rPr lang="en-US" sz="1100" dirty="0"/>
              <a:t>will be assigned the integer 49</a:t>
            </a:r>
          </a:p>
          <a:p>
            <a:pPr lvl="1">
              <a:lnSpc>
                <a:spcPct val="90000"/>
              </a:lnSpc>
              <a:buFont typeface="Arial" charset="0"/>
              <a:buChar char="•"/>
              <a:defRPr/>
            </a:pPr>
            <a:r>
              <a:rPr lang="en-US" sz="1100" dirty="0"/>
              <a:t>The </a:t>
            </a:r>
            <a:r>
              <a:rPr lang="en-US" sz="1100" dirty="0">
                <a:latin typeface="Courier New" panose="02070309020205020404" pitchFamily="49" charset="0"/>
                <a:cs typeface="Courier New" panose="02070309020205020404" pitchFamily="49" charset="0"/>
              </a:rPr>
              <a:t>parseInt </a:t>
            </a:r>
            <a:r>
              <a:rPr lang="en-US" sz="1100" dirty="0"/>
              <a:t>function has no difficulty converting this </a:t>
            </a:r>
            <a:r>
              <a:rPr lang="en-US" sz="1100" u="sng" dirty="0"/>
              <a:t>float</a:t>
            </a:r>
            <a:r>
              <a:rPr lang="en-US" sz="1100" dirty="0"/>
              <a:t> </a:t>
            </a:r>
            <a:r>
              <a:rPr lang="en-US" sz="1100"/>
              <a:t>to an </a:t>
            </a:r>
            <a:r>
              <a:rPr lang="en-US" sz="1100" dirty="0"/>
              <a:t>int</a:t>
            </a:r>
          </a:p>
          <a:p>
            <a:pPr lvl="1">
              <a:lnSpc>
                <a:spcPct val="90000"/>
              </a:lnSpc>
              <a:buFont typeface="Arial" charset="0"/>
              <a:buChar char="•"/>
              <a:defRPr/>
            </a:pPr>
            <a:r>
              <a:rPr lang="en-US" sz="1100" b="1" i="1" dirty="0"/>
              <a:t>Important: </a:t>
            </a:r>
            <a:r>
              <a:rPr lang="en-US" sz="1100" dirty="0"/>
              <a:t>Note that </a:t>
            </a:r>
            <a:r>
              <a:rPr lang="en-US" sz="1100" dirty="0">
                <a:latin typeface="Courier New" panose="02070309020205020404" pitchFamily="49" charset="0"/>
                <a:cs typeface="Courier New" panose="02070309020205020404" pitchFamily="49" charset="0"/>
              </a:rPr>
              <a:t>parseInt() </a:t>
            </a:r>
            <a:r>
              <a:rPr lang="en-US" sz="1100" u="sng" dirty="0"/>
              <a:t>does not round numbers up or down</a:t>
            </a:r>
            <a:r>
              <a:rPr lang="en-US" sz="1100" dirty="0"/>
              <a:t>.  Rather, the function simply chops off the decimal. We have a fancy word for this too (sorry):  “truncation”.</a:t>
            </a:r>
          </a:p>
          <a:p>
            <a:pPr marL="0" indent="0">
              <a:lnSpc>
                <a:spcPct val="90000"/>
              </a:lnSpc>
              <a:buFont typeface="Arial" panose="020B0604020202020204" pitchFamily="34" charset="0"/>
              <a:buNone/>
              <a:defRPr/>
            </a:pPr>
            <a:endParaRPr lang="en-US" sz="1100" dirty="0"/>
          </a:p>
          <a:p>
            <a:pPr>
              <a:lnSpc>
                <a:spcPct val="90000"/>
              </a:lnSpc>
              <a:buFont typeface="Arial" charset="0"/>
              <a:buChar char="•"/>
              <a:defRPr/>
            </a:pPr>
            <a:r>
              <a:rPr lang="en-US" sz="1100" dirty="0"/>
              <a:t>Line 4?</a:t>
            </a:r>
          </a:p>
          <a:p>
            <a:pPr lvl="1">
              <a:lnSpc>
                <a:spcPct val="90000"/>
              </a:lnSpc>
              <a:buFont typeface="Arial" charset="0"/>
              <a:buChar char="•"/>
              <a:defRPr/>
            </a:pPr>
            <a:r>
              <a:rPr lang="en-US" sz="1100" b="1" dirty="0"/>
              <a:t>Error</a:t>
            </a:r>
            <a:r>
              <a:rPr lang="en-US" sz="1100" dirty="0"/>
              <a:t>: As humans, we can easily figure out what is </a:t>
            </a:r>
            <a:r>
              <a:rPr lang="en-US" sz="1100" i="1" dirty="0"/>
              <a:t>supposed</a:t>
            </a:r>
            <a:r>
              <a:rPr lang="en-US" sz="1100" dirty="0"/>
              <a:t> to happen. Sadly, computers are unable to make </a:t>
            </a:r>
            <a:r>
              <a:rPr lang="en-US" sz="1100"/>
              <a:t>that leap. </a:t>
            </a:r>
            <a:endParaRPr lang="en-US" sz="1100" dirty="0"/>
          </a:p>
          <a:p>
            <a:pPr lvl="1">
              <a:lnSpc>
                <a:spcPct val="90000"/>
              </a:lnSpc>
              <a:buFont typeface="Arial" charset="0"/>
              <a:buChar char="•"/>
              <a:defRPr/>
            </a:pPr>
            <a:r>
              <a:rPr lang="en-US" sz="1100" b="1" dirty="0"/>
              <a:t>IMPORTANT:  </a:t>
            </a:r>
            <a:r>
              <a:rPr lang="en-US" sz="1100" dirty="0"/>
              <a:t>A key point to know is that the value being converted by the </a:t>
            </a:r>
            <a:r>
              <a:rPr lang="en-US" sz="1100" dirty="0">
                <a:latin typeface="Courier New" panose="02070309020205020404" pitchFamily="49" charset="0"/>
                <a:cs typeface="Courier New" panose="02070309020205020404" pitchFamily="49" charset="0"/>
              </a:rPr>
              <a:t>parseInt </a:t>
            </a:r>
            <a:r>
              <a:rPr lang="en-US" sz="1100" dirty="0"/>
              <a:t>function must "resemble" a number in order for </a:t>
            </a:r>
            <a:r>
              <a:rPr lang="en-US" sz="1100" dirty="0">
                <a:latin typeface="Courier New" panose="02070309020205020404" pitchFamily="49" charset="0"/>
                <a:cs typeface="Courier New" panose="02070309020205020404" pitchFamily="49" charset="0"/>
              </a:rPr>
              <a:t>parseInt() </a:t>
            </a:r>
            <a:r>
              <a:rPr lang="en-US" sz="1100" dirty="0"/>
              <a:t>to be able to figure out the conversion.</a:t>
            </a:r>
          </a:p>
          <a:p>
            <a:pPr marL="457200" lvl="1" indent="0">
              <a:lnSpc>
                <a:spcPct val="90000"/>
              </a:lnSpc>
              <a:buFont typeface="Arial" charset="0"/>
              <a:buNone/>
              <a:defRPr/>
            </a:pPr>
            <a:endParaRPr lang="en-US" sz="1100" b="1" dirty="0">
              <a:latin typeface="Courier New" pitchFamily="49" charset="0"/>
              <a:cs typeface="Courier New" pitchFamily="49" charset="0"/>
            </a:endParaRPr>
          </a:p>
          <a:p>
            <a:pPr marL="0" indent="0">
              <a:lnSpc>
                <a:spcPct val="90000"/>
              </a:lnSpc>
              <a:buFont typeface="Arial" charset="0"/>
              <a:buNone/>
              <a:defRPr/>
            </a:pPr>
            <a:endParaRPr lang="en-US" sz="1100" dirty="0"/>
          </a:p>
        </p:txBody>
      </p:sp>
      <p:sp>
        <p:nvSpPr>
          <p:cNvPr id="13316" name="Rectangle 136">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3317" name="Oval 138">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13318" name="Graphic 133" descr="Database">
            <a:extLst>
              <a:ext uri="{FF2B5EF4-FFF2-40B4-BE49-F238E27FC236}">
                <a16:creationId xmlns:a16="http://schemas.microsoft.com/office/drawing/2014/main" id="{F779B2FF-5878-4491-B4EC-02DC9E50836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2" end="1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A6C13FD2-C736-43F1-84EA-AD1DAEB3FDC4}"/>
              </a:ext>
            </a:extLst>
          </p:cNvPr>
          <p:cNvSpPr>
            <a:spLocks noGrp="1"/>
          </p:cNvSpPr>
          <p:nvPr>
            <p:ph type="title"/>
          </p:nvPr>
        </p:nvSpPr>
        <p:spPr>
          <a:xfrm>
            <a:off x="914400" y="136525"/>
            <a:ext cx="7315200" cy="392112"/>
          </a:xfrm>
        </p:spPr>
        <p:txBody>
          <a:bodyPr/>
          <a:lstStyle/>
          <a:p>
            <a:r>
              <a:rPr lang="en-US" altLang="en-US" sz="2800" dirty="0"/>
              <a:t>Solving our earlier problem using </a:t>
            </a:r>
            <a:r>
              <a:rPr lang="en-US" altLang="en-US" sz="2800" dirty="0">
                <a:latin typeface="Courier New" panose="02070309020205020404" pitchFamily="49" charset="0"/>
                <a:cs typeface="Courier New" panose="02070309020205020404" pitchFamily="49" charset="0"/>
              </a:rPr>
              <a:t>parseInt()</a:t>
            </a:r>
          </a:p>
        </p:txBody>
      </p:sp>
      <p:sp>
        <p:nvSpPr>
          <p:cNvPr id="3" name="Content Placeholder 2">
            <a:extLst>
              <a:ext uri="{FF2B5EF4-FFF2-40B4-BE49-F238E27FC236}">
                <a16:creationId xmlns:a16="http://schemas.microsoft.com/office/drawing/2014/main" id="{58C6BD7C-608F-4385-BC8F-304763798B44}"/>
              </a:ext>
            </a:extLst>
          </p:cNvPr>
          <p:cNvSpPr>
            <a:spLocks noGrp="1"/>
          </p:cNvSpPr>
          <p:nvPr>
            <p:ph idx="1"/>
          </p:nvPr>
        </p:nvSpPr>
        <p:spPr>
          <a:xfrm>
            <a:off x="492966" y="1600200"/>
            <a:ext cx="8422433" cy="5410200"/>
          </a:xfrm>
        </p:spPr>
        <p:txBody>
          <a:bodyPr/>
          <a:lstStyle/>
          <a:p>
            <a:pPr marL="457200" lvl="1" indent="0">
              <a:buFont typeface="Arial" charset="0"/>
              <a:buNone/>
              <a:defRPr/>
            </a:pPr>
            <a:r>
              <a:rPr lang="en-US" sz="1400" b="1" dirty="0">
                <a:latin typeface="Courier New" pitchFamily="49" charset="0"/>
                <a:cs typeface="Courier New" pitchFamily="49" charset="0"/>
              </a:rPr>
              <a:t>var age = document.getElementById('txtAge').value; </a:t>
            </a:r>
          </a:p>
          <a:p>
            <a:pPr marL="457200" lvl="1" indent="0">
              <a:buFont typeface="Arial" charset="0"/>
              <a:buNone/>
              <a:defRPr/>
            </a:pPr>
            <a:r>
              <a:rPr lang="en-US" sz="1400" b="1" dirty="0">
                <a:latin typeface="Courier New" pitchFamily="49" charset="0"/>
                <a:cs typeface="Courier New" pitchFamily="49" charset="0"/>
              </a:rPr>
              <a:t>//age is holding "35" (i.e. a string)</a:t>
            </a:r>
          </a:p>
          <a:p>
            <a:pPr marL="457200" lvl="1" indent="0">
              <a:buFont typeface="Arial" charset="0"/>
              <a:buNone/>
              <a:defRPr/>
            </a:pPr>
            <a:endParaRPr lang="en-US" sz="1400" b="1" dirty="0">
              <a:solidFill>
                <a:srgbClr val="FF0000"/>
              </a:solidFill>
              <a:latin typeface="Courier New" pitchFamily="49" charset="0"/>
              <a:cs typeface="Courier New" pitchFamily="49" charset="0"/>
            </a:endParaRPr>
          </a:p>
          <a:p>
            <a:pPr marL="457200" lvl="1" indent="0">
              <a:buFont typeface="Arial" charset="0"/>
              <a:buNone/>
              <a:defRPr/>
            </a:pPr>
            <a:r>
              <a:rPr lang="en-US" sz="1400" b="1" dirty="0">
                <a:latin typeface="Courier New" pitchFamily="49" charset="0"/>
                <a:cs typeface="Courier New" pitchFamily="49" charset="0"/>
              </a:rPr>
              <a:t>age = parseInt(age);</a:t>
            </a:r>
          </a:p>
          <a:p>
            <a:pPr marL="457200" lvl="1" indent="0">
              <a:buFont typeface="Arial" charset="0"/>
              <a:buNone/>
              <a:defRPr/>
            </a:pPr>
            <a:endParaRPr lang="en-US" sz="1400" b="1" dirty="0">
              <a:latin typeface="Courier New" pitchFamily="49" charset="0"/>
              <a:cs typeface="Courier New" pitchFamily="49" charset="0"/>
            </a:endParaRPr>
          </a:p>
          <a:p>
            <a:pPr marL="457200" lvl="1" indent="0">
              <a:buFont typeface="Arial" charset="0"/>
              <a:buNone/>
              <a:defRPr/>
            </a:pPr>
            <a:r>
              <a:rPr lang="en-US" sz="1400" b="1" dirty="0">
                <a:latin typeface="Courier New" pitchFamily="49" charset="0"/>
                <a:cs typeface="Courier New" pitchFamily="49" charset="0"/>
              </a:rPr>
              <a:t>var nextYear = age+1;   </a:t>
            </a:r>
          </a:p>
          <a:p>
            <a:pPr marL="457200" lvl="1" indent="0">
              <a:buFont typeface="Arial" charset="0"/>
              <a:buNone/>
              <a:defRPr/>
            </a:pPr>
            <a:r>
              <a:rPr lang="en-US" sz="1400" b="1" dirty="0">
                <a:latin typeface="Courier New" pitchFamily="49" charset="0"/>
                <a:cs typeface="Courier New" pitchFamily="49" charset="0"/>
              </a:rPr>
              <a:t>alert("Next year you will be " + nextYear);</a:t>
            </a:r>
          </a:p>
          <a:p>
            <a:pPr>
              <a:buFont typeface="Arial" charset="0"/>
              <a:buChar char="•"/>
              <a:defRPr/>
            </a:pPr>
            <a:endParaRPr lang="en-US" sz="1800" dirty="0"/>
          </a:p>
          <a:p>
            <a:pPr marL="0" indent="0">
              <a:buFont typeface="Arial" panose="020B0604020202020204" pitchFamily="34" charset="0"/>
              <a:buNone/>
              <a:defRPr/>
            </a:pPr>
            <a:r>
              <a:rPr lang="en-US" sz="1600" b="1" dirty="0"/>
              <a:t>How does it work? </a:t>
            </a:r>
          </a:p>
          <a:p>
            <a:pPr>
              <a:buFont typeface="+mj-lt"/>
              <a:buAutoNum type="arabicPeriod"/>
              <a:defRPr/>
            </a:pPr>
            <a:r>
              <a:rPr lang="en-US" sz="1600" dirty="0"/>
              <a:t>We retrieve the value entered into the form, and store it in the variable </a:t>
            </a:r>
            <a:r>
              <a:rPr lang="en-US" sz="1600" dirty="0">
                <a:latin typeface="Courier New" panose="02070309020205020404" pitchFamily="49" charset="0"/>
                <a:cs typeface="Courier New" panose="02070309020205020404" pitchFamily="49" charset="0"/>
              </a:rPr>
              <a:t>age</a:t>
            </a:r>
            <a:r>
              <a:rPr lang="en-US" sz="1600" dirty="0"/>
              <a:t>. Note that </a:t>
            </a:r>
            <a:r>
              <a:rPr lang="en-US" sz="1600" dirty="0">
                <a:latin typeface="Courier New" panose="02070309020205020404" pitchFamily="49" charset="0"/>
                <a:cs typeface="Courier New" panose="02070309020205020404" pitchFamily="49" charset="0"/>
              </a:rPr>
              <a:t>age</a:t>
            </a:r>
            <a:r>
              <a:rPr lang="en-US" sz="1600" dirty="0"/>
              <a:t> is holding a </a:t>
            </a:r>
            <a:r>
              <a:rPr lang="en-US" sz="1600" u="sng" dirty="0"/>
              <a:t>string</a:t>
            </a:r>
            <a:r>
              <a:rPr lang="en-US" sz="1600" dirty="0"/>
              <a:t>. (Recall that </a:t>
            </a:r>
            <a:r>
              <a:rPr lang="en-US" sz="1600" u="sng" dirty="0"/>
              <a:t>all</a:t>
            </a:r>
            <a:r>
              <a:rPr lang="en-US" sz="1600" dirty="0"/>
              <a:t> data that comes from an HTML form comes in as a string).</a:t>
            </a:r>
          </a:p>
          <a:p>
            <a:pPr>
              <a:buFont typeface="+mj-lt"/>
              <a:buAutoNum type="arabicPeriod"/>
              <a:defRPr/>
            </a:pPr>
            <a:r>
              <a:rPr lang="en-US" sz="1600" dirty="0"/>
              <a:t>The </a:t>
            </a:r>
            <a:r>
              <a:rPr lang="en-US" sz="1600" dirty="0">
                <a:latin typeface="Courier New" panose="02070309020205020404" pitchFamily="49" charset="0"/>
                <a:cs typeface="Courier New" panose="02070309020205020404" pitchFamily="49" charset="0"/>
              </a:rPr>
              <a:t>parseInt()</a:t>
            </a:r>
            <a:r>
              <a:rPr lang="en-US" sz="1600" dirty="0"/>
              <a:t> function will look at the string “35” and do its very best to convert that string to an integer. In this case, it will have no problem doing so. </a:t>
            </a:r>
          </a:p>
          <a:p>
            <a:pPr>
              <a:buFont typeface="+mj-lt"/>
              <a:buAutoNum type="arabicPeriod"/>
              <a:defRPr/>
            </a:pPr>
            <a:r>
              <a:rPr lang="en-US" sz="1600" dirty="0"/>
              <a:t>We then take our </a:t>
            </a:r>
            <a:r>
              <a:rPr lang="en-US" sz="1600" u="sng" dirty="0"/>
              <a:t>integer</a:t>
            </a:r>
            <a:r>
              <a:rPr lang="en-US" sz="1600" dirty="0"/>
              <a:t>  </a:t>
            </a:r>
            <a:r>
              <a:rPr lang="en-US" sz="1600" i="1" dirty="0"/>
              <a:t>35</a:t>
            </a:r>
            <a:r>
              <a:rPr lang="en-US" sz="1600" dirty="0"/>
              <a:t> that was generated by the </a:t>
            </a:r>
            <a:r>
              <a:rPr lang="en-US" sz="1600" dirty="0">
                <a:latin typeface="Courier New" panose="02070309020205020404" pitchFamily="49" charset="0"/>
                <a:cs typeface="Courier New" panose="02070309020205020404" pitchFamily="49" charset="0"/>
              </a:rPr>
              <a:t>parseInt() </a:t>
            </a:r>
            <a:r>
              <a:rPr lang="en-US" sz="1600" dirty="0"/>
              <a:t>function, and assign it to the variable </a:t>
            </a:r>
            <a:r>
              <a:rPr lang="en-US" sz="1600" dirty="0">
                <a:latin typeface="Courier New" panose="02070309020205020404" pitchFamily="49" charset="0"/>
                <a:cs typeface="Courier New" panose="02070309020205020404" pitchFamily="49" charset="0"/>
              </a:rPr>
              <a:t>age</a:t>
            </a:r>
            <a:r>
              <a:rPr lang="en-US" sz="1600" dirty="0"/>
              <a:t>. So whereas </a:t>
            </a:r>
            <a:r>
              <a:rPr lang="en-US" sz="1600" dirty="0">
                <a:latin typeface="Courier New" panose="02070309020205020404" pitchFamily="49" charset="0"/>
                <a:cs typeface="Courier New" panose="02070309020205020404" pitchFamily="49" charset="0"/>
              </a:rPr>
              <a:t>age</a:t>
            </a:r>
            <a:r>
              <a:rPr lang="en-US" sz="1600" dirty="0"/>
              <a:t> was </a:t>
            </a:r>
            <a:r>
              <a:rPr lang="en-US" sz="1600" u="sng" dirty="0"/>
              <a:t>previously</a:t>
            </a:r>
            <a:r>
              <a:rPr lang="en-US" sz="1600" dirty="0"/>
              <a:t> holding the </a:t>
            </a:r>
            <a:r>
              <a:rPr lang="en-US" sz="1600" i="1" dirty="0"/>
              <a:t>string</a:t>
            </a:r>
            <a:r>
              <a:rPr lang="en-US" sz="1600" dirty="0"/>
              <a:t> “35”, we have now </a:t>
            </a:r>
            <a:r>
              <a:rPr lang="en-US" sz="1600" u="sng" dirty="0"/>
              <a:t>reassigned</a:t>
            </a:r>
            <a:r>
              <a:rPr lang="en-US" sz="1600" dirty="0"/>
              <a:t> </a:t>
            </a:r>
            <a:r>
              <a:rPr lang="en-US" sz="1600" dirty="0">
                <a:latin typeface="Courier New" panose="02070309020205020404" pitchFamily="49" charset="0"/>
                <a:cs typeface="Courier New" panose="02070309020205020404" pitchFamily="49" charset="0"/>
              </a:rPr>
              <a:t>age </a:t>
            </a:r>
            <a:r>
              <a:rPr lang="en-US" sz="1600" dirty="0"/>
              <a:t>to hold the </a:t>
            </a:r>
            <a:r>
              <a:rPr lang="en-US" sz="1600" i="1" dirty="0"/>
              <a:t>integer </a:t>
            </a:r>
            <a:r>
              <a:rPr lang="en-US" sz="1600" dirty="0"/>
              <a:t> 35. </a:t>
            </a:r>
          </a:p>
          <a:p>
            <a:pPr>
              <a:buFont typeface="+mj-lt"/>
              <a:buAutoNum type="arabicPeriod"/>
              <a:defRPr/>
            </a:pPr>
            <a:r>
              <a:rPr lang="en-US" sz="1600" dirty="0"/>
              <a:t>Because </a:t>
            </a:r>
            <a:r>
              <a:rPr lang="en-US" sz="1600" dirty="0">
                <a:latin typeface="Courier New" panose="02070309020205020404" pitchFamily="49" charset="0"/>
                <a:cs typeface="Courier New" panose="02070309020205020404" pitchFamily="49" charset="0"/>
              </a:rPr>
              <a:t>age</a:t>
            </a:r>
            <a:r>
              <a:rPr lang="en-US" sz="1600" dirty="0"/>
              <a:t> is holding an integer, the formula  </a:t>
            </a:r>
            <a:r>
              <a:rPr lang="en-US" sz="1600" b="1" dirty="0">
                <a:latin typeface="Courier New" panose="02070309020205020404" pitchFamily="49" charset="0"/>
                <a:cs typeface="Courier New" panose="02070309020205020404" pitchFamily="49" charset="0"/>
              </a:rPr>
              <a:t>age+1</a:t>
            </a:r>
            <a:r>
              <a:rPr lang="en-US" sz="1600" dirty="0">
                <a:latin typeface="Courier New" panose="02070309020205020404" pitchFamily="49" charset="0"/>
                <a:cs typeface="Courier New" panose="02070309020205020404" pitchFamily="49" charset="0"/>
              </a:rPr>
              <a:t> </a:t>
            </a:r>
            <a:r>
              <a:rPr lang="en-US" sz="1600" dirty="0"/>
              <a:t> now has an integer on both sides of the </a:t>
            </a:r>
            <a:r>
              <a:rPr lang="en-US" sz="1800" b="1" dirty="0">
                <a:latin typeface="Courier New" panose="02070309020205020404" pitchFamily="49" charset="0"/>
                <a:cs typeface="Courier New" panose="02070309020205020404" pitchFamily="49" charset="0"/>
              </a:rPr>
              <a:t>+</a:t>
            </a:r>
            <a:r>
              <a:rPr lang="en-US" sz="1800" dirty="0">
                <a:latin typeface="Courier New" panose="02070309020205020404" pitchFamily="49" charset="0"/>
                <a:cs typeface="Courier New" panose="02070309020205020404" pitchFamily="49" charset="0"/>
              </a:rPr>
              <a:t> </a:t>
            </a:r>
            <a:r>
              <a:rPr lang="en-US" sz="1600" dirty="0"/>
              <a:t>operator. Therefore, the </a:t>
            </a:r>
            <a:r>
              <a:rPr lang="en-US" sz="1800" b="1" dirty="0">
                <a:latin typeface="Courier New" panose="02070309020205020404" pitchFamily="49" charset="0"/>
                <a:cs typeface="Courier New" panose="02070309020205020404" pitchFamily="49" charset="0"/>
              </a:rPr>
              <a:t>+</a:t>
            </a:r>
            <a:r>
              <a:rPr lang="en-US" sz="1600" dirty="0"/>
              <a:t> operator will do </a:t>
            </a:r>
            <a:r>
              <a:rPr lang="en-US" sz="1600" u="sng" dirty="0"/>
              <a:t>addition</a:t>
            </a:r>
            <a:r>
              <a:rPr lang="en-US" sz="1600" dirty="0"/>
              <a:t>.</a:t>
            </a:r>
            <a:endParaRPr lang="en-US" sz="1600" b="1" dirty="0"/>
          </a:p>
        </p:txBody>
      </p:sp>
      <p:sp>
        <p:nvSpPr>
          <p:cNvPr id="14340" name="Slide Number Placeholder 3">
            <a:extLst>
              <a:ext uri="{FF2B5EF4-FFF2-40B4-BE49-F238E27FC236}">
                <a16:creationId xmlns:a16="http://schemas.microsoft.com/office/drawing/2014/main" id="{C3FB655F-4959-4892-AE67-4C1934A6F19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C3E8247-7C2F-4215-982D-891D1B7AAA0A}" type="slidenum">
              <a:rPr lang="en-US" altLang="en-US" sz="1200" smtClean="0">
                <a:solidFill>
                  <a:srgbClr val="898989"/>
                </a:solidFill>
                <a:latin typeface="Arial" panose="020B0604020202020204" pitchFamily="34" charset="0"/>
              </a:rPr>
              <a:pPr>
                <a:spcBef>
                  <a:spcPct val="0"/>
                </a:spcBef>
                <a:buFontTx/>
                <a:buNone/>
              </a:pPr>
              <a:t>12</a:t>
            </a:fld>
            <a:endParaRPr lang="en-US" altLang="en-US" sz="1200" dirty="0">
              <a:solidFill>
                <a:srgbClr val="898989"/>
              </a:solidFill>
              <a:latin typeface="Arial" panose="020B0604020202020204" pitchFamily="34" charset="0"/>
            </a:endParaRPr>
          </a:p>
        </p:txBody>
      </p:sp>
      <p:pic>
        <p:nvPicPr>
          <p:cNvPr id="2" name="Picture 1">
            <a:extLst>
              <a:ext uri="{FF2B5EF4-FFF2-40B4-BE49-F238E27FC236}">
                <a16:creationId xmlns:a16="http://schemas.microsoft.com/office/drawing/2014/main" id="{B164099E-0B0D-4F8C-9706-3C2C2D5BE19E}"/>
              </a:ext>
            </a:extLst>
          </p:cNvPr>
          <p:cNvPicPr>
            <a:picLocks noChangeAspect="1"/>
          </p:cNvPicPr>
          <p:nvPr/>
        </p:nvPicPr>
        <p:blipFill>
          <a:blip r:embed="rId2"/>
          <a:stretch>
            <a:fillRect/>
          </a:stretch>
        </p:blipFill>
        <p:spPr>
          <a:xfrm>
            <a:off x="2582353" y="838199"/>
            <a:ext cx="4243658" cy="5334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extBox 5">
            <a:extLst>
              <a:ext uri="{FF2B5EF4-FFF2-40B4-BE49-F238E27FC236}">
                <a16:creationId xmlns:a16="http://schemas.microsoft.com/office/drawing/2014/main" id="{82D8E966-2FD8-4CA8-8758-51D7D3439405}"/>
              </a:ext>
            </a:extLst>
          </p:cNvPr>
          <p:cNvSpPr txBox="1"/>
          <p:nvPr/>
        </p:nvSpPr>
        <p:spPr>
          <a:xfrm>
            <a:off x="5105400" y="715089"/>
            <a:ext cx="685800" cy="246221"/>
          </a:xfrm>
          <a:prstGeom prst="rect">
            <a:avLst/>
          </a:prstGeom>
          <a:noFill/>
        </p:spPr>
        <p:txBody>
          <a:bodyPr wrap="square" rtlCol="0">
            <a:spAutoFit/>
          </a:bodyPr>
          <a:lstStyle/>
          <a:p>
            <a:r>
              <a:rPr lang="en-US" sz="1000" b="1" dirty="0">
                <a:latin typeface="Courier New" panose="02070309020205020404" pitchFamily="49" charset="0"/>
                <a:cs typeface="Courier New" panose="02070309020205020404" pitchFamily="49" charset="0"/>
              </a:rPr>
              <a:t>txtAge</a:t>
            </a:r>
          </a:p>
        </p:txBody>
      </p:sp>
      <p:sp>
        <p:nvSpPr>
          <p:cNvPr id="4" name="Rectangle: Rounded Corners 3">
            <a:extLst>
              <a:ext uri="{FF2B5EF4-FFF2-40B4-BE49-F238E27FC236}">
                <a16:creationId xmlns:a16="http://schemas.microsoft.com/office/drawing/2014/main" id="{9A462CEA-6085-41CD-AA4D-407A536BD953}"/>
              </a:ext>
            </a:extLst>
          </p:cNvPr>
          <p:cNvSpPr/>
          <p:nvPr/>
        </p:nvSpPr>
        <p:spPr>
          <a:xfrm>
            <a:off x="1651518" y="2362200"/>
            <a:ext cx="1625082" cy="2889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Rounded Corners 7">
            <a:extLst>
              <a:ext uri="{FF2B5EF4-FFF2-40B4-BE49-F238E27FC236}">
                <a16:creationId xmlns:a16="http://schemas.microsoft.com/office/drawing/2014/main" id="{8B4E6381-98A3-4D45-8D15-A6E224FC67BF}"/>
              </a:ext>
            </a:extLst>
          </p:cNvPr>
          <p:cNvSpPr/>
          <p:nvPr/>
        </p:nvSpPr>
        <p:spPr>
          <a:xfrm>
            <a:off x="990600" y="2362200"/>
            <a:ext cx="660918" cy="2889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9F038E67-577A-4148-B0AF-F548A6C91F65}"/>
              </a:ext>
            </a:extLst>
          </p:cNvPr>
          <p:cNvPicPr>
            <a:picLocks noChangeAspect="1"/>
          </p:cNvPicPr>
          <p:nvPr/>
        </p:nvPicPr>
        <p:blipFill>
          <a:blip r:embed="rId3"/>
          <a:stretch>
            <a:fillRect/>
          </a:stretch>
        </p:blipFill>
        <p:spPr>
          <a:xfrm>
            <a:off x="5943600" y="2879724"/>
            <a:ext cx="2846418" cy="7016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6" name="Rectangle: Rounded Corners 15">
            <a:extLst>
              <a:ext uri="{FF2B5EF4-FFF2-40B4-BE49-F238E27FC236}">
                <a16:creationId xmlns:a16="http://schemas.microsoft.com/office/drawing/2014/main" id="{76899DBA-D1DC-4E5B-8996-8E6241E3D224}"/>
              </a:ext>
            </a:extLst>
          </p:cNvPr>
          <p:cNvSpPr/>
          <p:nvPr/>
        </p:nvSpPr>
        <p:spPr>
          <a:xfrm>
            <a:off x="2582353" y="2879725"/>
            <a:ext cx="719129" cy="26547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animEffect transition="in" filter="wheel(1)">
                                      <p:cBhvr>
                                        <p:cTn id="13" dur="2000"/>
                                        <p:tgtEl>
                                          <p:spTgt spid="3">
                                            <p:txEl>
                                              <p:pRg st="9" end="9"/>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par>
                                <p:cTn id="18" presetID="21" presetClass="entr" presetSubtype="1"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heel(1)">
                                      <p:cBhvr>
                                        <p:cTn id="20" dur="2000"/>
                                        <p:tgtEl>
                                          <p:spTgt spid="4"/>
                                        </p:tgtEl>
                                      </p:cBhvr>
                                    </p:animEffec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animEffect transition="in" filter="wheel(1)">
                                      <p:cBhvr>
                                        <p:cTn id="25" dur="2000"/>
                                        <p:tgtEl>
                                          <p:spTgt spid="3">
                                            <p:txEl>
                                              <p:pRg st="10" end="1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1"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heel(1)">
                                      <p:cBhvr>
                                        <p:cTn id="30" dur="2000"/>
                                        <p:tgtEl>
                                          <p:spTgt spid="8"/>
                                        </p:tgtEl>
                                      </p:cBhvr>
                                    </p:animEffec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31" fill="hold">
                      <p:stCondLst>
                        <p:cond delay="indefinite"/>
                      </p:stCondLst>
                      <p:childTnLst>
                        <p:par>
                          <p:cTn id="32" fill="hold">
                            <p:stCondLst>
                              <p:cond delay="0"/>
                            </p:stCondLst>
                            <p:childTnLst>
                              <p:par>
                                <p:cTn id="33" presetID="21" presetClass="entr" presetSubtype="1"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animEffect transition="in" filter="wheel(1)">
                                      <p:cBhvr>
                                        <p:cTn id="35" dur="2000"/>
                                        <p:tgtEl>
                                          <p:spTgt spid="3">
                                            <p:txEl>
                                              <p:pRg st="11" end="1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1" presetClass="entr" presetSubtype="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wheel(1)">
                                      <p:cBhvr>
                                        <p:cTn id="40" dur="2000"/>
                                        <p:tgtEl>
                                          <p:spTgt spid="3">
                                            <p:txEl>
                                              <p:pRg st="5" end="5"/>
                                            </p:txEl>
                                          </p:spTgt>
                                        </p:tgtEl>
                                      </p:cBhvr>
                                    </p:animEffect>
                                  </p:childTnLst>
                                </p:cTn>
                              </p:par>
                              <p:par>
                                <p:cTn id="41" presetID="21" presetClass="entr" presetSubtype="1"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wheel(1)">
                                      <p:cBhvr>
                                        <p:cTn id="43" dur="2000"/>
                                        <p:tgtEl>
                                          <p:spTgt spid="16"/>
                                        </p:tgtEl>
                                      </p:cBhvr>
                                    </p:animEffect>
                                  </p:childTnLst>
                                </p:cTn>
                              </p:par>
                            </p:childTnLst>
                          </p:cTn>
                        </p:par>
                      </p:childTnLst>
                    </p:cTn>
                  </p:par>
                  <p:par>
                    <p:cTn id="44" fill="hold">
                      <p:stCondLst>
                        <p:cond delay="indefinite"/>
                      </p:stCondLst>
                      <p:childTnLst>
                        <p:par>
                          <p:cTn id="45" fill="hold">
                            <p:stCondLst>
                              <p:cond delay="0"/>
                            </p:stCondLst>
                            <p:childTnLst>
                              <p:par>
                                <p:cTn id="46" presetID="21" presetClass="entr" presetSubtype="1" fill="hold" nodeType="clickEffect">
                                  <p:stCondLst>
                                    <p:cond delay="0"/>
                                  </p:stCondLst>
                                  <p:childTnLst>
                                    <p:set>
                                      <p:cBhvr>
                                        <p:cTn id="47" dur="1" fill="hold">
                                          <p:stCondLst>
                                            <p:cond delay="0"/>
                                          </p:stCondLst>
                                        </p:cTn>
                                        <p:tgtEl>
                                          <p:spTgt spid="3">
                                            <p:txEl>
                                              <p:pRg st="12" end="12"/>
                                            </p:txEl>
                                          </p:spTgt>
                                        </p:tgtEl>
                                        <p:attrNameLst>
                                          <p:attrName>style.visibility</p:attrName>
                                        </p:attrNameLst>
                                      </p:cBhvr>
                                      <p:to>
                                        <p:strVal val="visible"/>
                                      </p:to>
                                    </p:set>
                                    <p:animEffect transition="in" filter="wheel(1)">
                                      <p:cBhvr>
                                        <p:cTn id="48" dur="2000"/>
                                        <p:tgtEl>
                                          <p:spTgt spid="3">
                                            <p:txEl>
                                              <p:pRg st="12" end="12"/>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1" presetClass="entr" presetSubtype="1" fill="hold"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Effect transition="in" filter="wheel(1)">
                                      <p:cBhvr>
                                        <p:cTn id="53" dur="2000"/>
                                        <p:tgtEl>
                                          <p:spTgt spid="3">
                                            <p:txEl>
                                              <p:pRg st="6" end="6"/>
                                            </p:txEl>
                                          </p:spTgt>
                                        </p:tgtEl>
                                      </p:cBhvr>
                                    </p:animEffect>
                                  </p:childTnLst>
                                </p:cTn>
                              </p:par>
                              <p:par>
                                <p:cTn id="54" presetID="21" presetClass="entr" presetSubtype="1" fill="hold" nodeType="withEffect">
                                  <p:stCondLst>
                                    <p:cond delay="0"/>
                                  </p:stCondLst>
                                  <p:childTnLst>
                                    <p:set>
                                      <p:cBhvr>
                                        <p:cTn id="55" dur="1" fill="hold">
                                          <p:stCondLst>
                                            <p:cond delay="0"/>
                                          </p:stCondLst>
                                        </p:cTn>
                                        <p:tgtEl>
                                          <p:spTgt spid="7"/>
                                        </p:tgtEl>
                                        <p:attrNameLst>
                                          <p:attrName>style.visibility</p:attrName>
                                        </p:attrNameLst>
                                      </p:cBhvr>
                                      <p:to>
                                        <p:strVal val="visible"/>
                                      </p:to>
                                    </p:set>
                                    <p:animEffect transition="in" filter="wheel(1)">
                                      <p:cBhvr>
                                        <p:cTn id="56"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1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a:extLst>
              <a:ext uri="{FF2B5EF4-FFF2-40B4-BE49-F238E27FC236}">
                <a16:creationId xmlns:a16="http://schemas.microsoft.com/office/drawing/2014/main" id="{FA79B80A-7F4B-4620-BA5D-30D6E28A1072}"/>
              </a:ext>
            </a:extLst>
          </p:cNvPr>
          <p:cNvSpPr>
            <a:spLocks noGrp="1"/>
          </p:cNvSpPr>
          <p:nvPr>
            <p:ph idx="1"/>
          </p:nvPr>
        </p:nvSpPr>
        <p:spPr>
          <a:xfrm>
            <a:off x="463550" y="685800"/>
            <a:ext cx="8229600" cy="5334000"/>
          </a:xfrm>
        </p:spPr>
        <p:txBody>
          <a:bodyPr/>
          <a:lstStyle/>
          <a:p>
            <a:pPr marL="457200" lvl="1" indent="0">
              <a:buFont typeface="Arial" panose="020B0604020202020204" pitchFamily="34" charset="0"/>
              <a:buNone/>
            </a:pPr>
            <a:endParaRPr lang="en-US" altLang="en-US" sz="1600" b="1" dirty="0">
              <a:latin typeface="Courier New" panose="02070309020205020404" pitchFamily="49" charset="0"/>
              <a:cs typeface="Courier New" panose="02070309020205020404" pitchFamily="49" charset="0"/>
            </a:endParaRPr>
          </a:p>
          <a:p>
            <a:pPr marL="457200" lvl="1" indent="0">
              <a:buFont typeface="Arial" panose="020B0604020202020204" pitchFamily="34" charset="0"/>
              <a:buNone/>
            </a:pPr>
            <a:r>
              <a:rPr lang="en-US" altLang="en-US" sz="1600" b="1" dirty="0">
                <a:latin typeface="Courier New" panose="02070309020205020404" pitchFamily="49" charset="0"/>
                <a:cs typeface="Courier New" panose="02070309020205020404" pitchFamily="49" charset="0"/>
              </a:rPr>
              <a:t>var age = document.getElementById('txtAge').value;</a:t>
            </a:r>
          </a:p>
          <a:p>
            <a:pPr marL="457200" lvl="1" indent="0">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//let's say the user entered 35 in the txtAge text field</a:t>
            </a:r>
          </a:p>
          <a:p>
            <a:pPr marL="457200" lvl="1" indent="0">
              <a:buFont typeface="Arial" panose="020B0604020202020204" pitchFamily="34" charset="0"/>
              <a:buNone/>
            </a:pPr>
            <a:r>
              <a:rPr lang="en-US" altLang="en-US" sz="1400" b="1" dirty="0">
                <a:solidFill>
                  <a:srgbClr val="FF0000"/>
                </a:solidFill>
                <a:latin typeface="Courier New" panose="02070309020205020404" pitchFamily="49" charset="0"/>
                <a:cs typeface="Courier New" panose="02070309020205020404" pitchFamily="49" charset="0"/>
              </a:rPr>
              <a:t>//this means that 'age' is holding the </a:t>
            </a:r>
            <a:r>
              <a:rPr lang="en-US" altLang="en-US" sz="1400" b="1" u="sng" dirty="0">
                <a:solidFill>
                  <a:srgbClr val="FF0000"/>
                </a:solidFill>
                <a:latin typeface="Courier New" panose="02070309020205020404" pitchFamily="49" charset="0"/>
                <a:cs typeface="Courier New" panose="02070309020205020404" pitchFamily="49" charset="0"/>
              </a:rPr>
              <a:t>string</a:t>
            </a:r>
            <a:r>
              <a:rPr lang="en-US" altLang="en-US" sz="1400" b="1" dirty="0">
                <a:solidFill>
                  <a:srgbClr val="FF0000"/>
                </a:solidFill>
                <a:latin typeface="Courier New" panose="02070309020205020404" pitchFamily="49" charset="0"/>
                <a:cs typeface="Courier New" panose="02070309020205020404" pitchFamily="49" charset="0"/>
              </a:rPr>
              <a:t> "35"</a:t>
            </a:r>
            <a:endParaRPr lang="en-US" altLang="en-US" sz="1600" b="1" dirty="0">
              <a:solidFill>
                <a:srgbClr val="FF0000"/>
              </a:solidFill>
              <a:latin typeface="Courier New" panose="02070309020205020404" pitchFamily="49" charset="0"/>
              <a:cs typeface="Courier New" panose="02070309020205020404" pitchFamily="49" charset="0"/>
            </a:endParaRPr>
          </a:p>
          <a:p>
            <a:pPr marL="457200" lvl="1" indent="0">
              <a:buFont typeface="Arial" panose="020B0604020202020204" pitchFamily="34" charset="0"/>
              <a:buNone/>
            </a:pPr>
            <a:endParaRPr lang="en-US" altLang="en-US" sz="1600" b="1" dirty="0">
              <a:solidFill>
                <a:srgbClr val="FF0000"/>
              </a:solidFill>
              <a:latin typeface="Courier New" panose="02070309020205020404" pitchFamily="49" charset="0"/>
              <a:cs typeface="Courier New" panose="02070309020205020404" pitchFamily="49" charset="0"/>
            </a:endParaRPr>
          </a:p>
          <a:p>
            <a:pPr marL="457200" lvl="1" indent="0">
              <a:buFont typeface="Arial" panose="020B0604020202020204" pitchFamily="34" charset="0"/>
              <a:buNone/>
            </a:pPr>
            <a:endParaRPr lang="en-US" altLang="en-US" sz="1600" b="1" dirty="0">
              <a:solidFill>
                <a:srgbClr val="FF0000"/>
              </a:solidFill>
              <a:latin typeface="Courier New" panose="02070309020205020404" pitchFamily="49" charset="0"/>
              <a:cs typeface="Courier New" panose="02070309020205020404" pitchFamily="49" charset="0"/>
            </a:endParaRPr>
          </a:p>
          <a:p>
            <a:pPr marL="457200" lvl="1" indent="0">
              <a:buFont typeface="Arial" panose="020B0604020202020204" pitchFamily="34" charset="0"/>
              <a:buNone/>
            </a:pPr>
            <a:endParaRPr lang="en-US" altLang="en-US" sz="1600" b="1" dirty="0">
              <a:solidFill>
                <a:srgbClr val="FF0000"/>
              </a:solidFill>
              <a:latin typeface="Courier New" panose="02070309020205020404" pitchFamily="49" charset="0"/>
              <a:cs typeface="Courier New" panose="02070309020205020404" pitchFamily="49" charset="0"/>
            </a:endParaRPr>
          </a:p>
          <a:p>
            <a:pPr marL="457200" lvl="1" indent="0">
              <a:buFont typeface="Arial" panose="020B0604020202020204" pitchFamily="34" charset="0"/>
              <a:buNone/>
            </a:pPr>
            <a:r>
              <a:rPr lang="en-US" altLang="en-US" sz="1600" b="1" dirty="0">
                <a:latin typeface="Courier New" panose="02070309020205020404" pitchFamily="49" charset="0"/>
                <a:cs typeface="Courier New" panose="02070309020205020404" pitchFamily="49" charset="0"/>
              </a:rPr>
              <a:t>age = parseInt(age);</a:t>
            </a:r>
          </a:p>
          <a:p>
            <a:pPr marL="457200" lvl="1" indent="0">
              <a:buFont typeface="Arial" panose="020B0604020202020204" pitchFamily="34" charset="0"/>
              <a:buNone/>
            </a:pPr>
            <a:r>
              <a:rPr lang="en-US" altLang="en-US" sz="1600" b="1" dirty="0">
                <a:solidFill>
                  <a:srgbClr val="FF0000"/>
                </a:solidFill>
                <a:latin typeface="Courier New" panose="02070309020205020404" pitchFamily="49" charset="0"/>
                <a:cs typeface="Courier New" panose="02070309020205020404" pitchFamily="49" charset="0"/>
              </a:rPr>
              <a:t>// parseInt("35") will produce the </a:t>
            </a:r>
            <a:r>
              <a:rPr lang="en-US" altLang="en-US" sz="1600" b="1" u="sng" dirty="0">
                <a:solidFill>
                  <a:srgbClr val="FF0000"/>
                </a:solidFill>
                <a:latin typeface="Courier New" panose="02070309020205020404" pitchFamily="49" charset="0"/>
                <a:cs typeface="Courier New" panose="02070309020205020404" pitchFamily="49" charset="0"/>
              </a:rPr>
              <a:t>integer</a:t>
            </a:r>
            <a:r>
              <a:rPr lang="en-US" altLang="en-US" sz="1600" b="1" dirty="0">
                <a:solidFill>
                  <a:srgbClr val="FF0000"/>
                </a:solidFill>
                <a:latin typeface="Courier New" panose="02070309020205020404" pitchFamily="49" charset="0"/>
                <a:cs typeface="Courier New" panose="02070309020205020404" pitchFamily="49" charset="0"/>
              </a:rPr>
              <a:t> 35.</a:t>
            </a:r>
          </a:p>
          <a:p>
            <a:pPr marL="457200" lvl="1" indent="0">
              <a:buFont typeface="Arial" panose="020B0604020202020204" pitchFamily="34" charset="0"/>
              <a:buNone/>
            </a:pPr>
            <a:r>
              <a:rPr lang="en-US" altLang="en-US" sz="1600" b="1" dirty="0">
                <a:solidFill>
                  <a:srgbClr val="FF0000"/>
                </a:solidFill>
                <a:latin typeface="Courier New" panose="02070309020205020404" pitchFamily="49" charset="0"/>
                <a:cs typeface="Courier New" panose="02070309020205020404" pitchFamily="49" charset="0"/>
              </a:rPr>
              <a:t>// We then assign that 35 to the variable 'age'</a:t>
            </a:r>
          </a:p>
          <a:p>
            <a:pPr marL="457200" lvl="1" indent="0">
              <a:buFont typeface="Arial" panose="020B0604020202020204" pitchFamily="34" charset="0"/>
              <a:buNone/>
            </a:pPr>
            <a:r>
              <a:rPr lang="en-US" altLang="en-US" sz="1600" b="1" dirty="0">
                <a:solidFill>
                  <a:srgbClr val="FF0000"/>
                </a:solidFill>
                <a:latin typeface="Courier New" panose="02070309020205020404" pitchFamily="49" charset="0"/>
                <a:cs typeface="Courier New" panose="02070309020205020404" pitchFamily="49" charset="0"/>
              </a:rPr>
              <a:t>// So 'age' is now holding the </a:t>
            </a:r>
            <a:r>
              <a:rPr lang="en-US" altLang="en-US" sz="1600" b="1" u="sng" dirty="0">
                <a:solidFill>
                  <a:srgbClr val="FF0000"/>
                </a:solidFill>
                <a:latin typeface="Courier New" panose="02070309020205020404" pitchFamily="49" charset="0"/>
                <a:cs typeface="Courier New" panose="02070309020205020404" pitchFamily="49" charset="0"/>
              </a:rPr>
              <a:t>integer</a:t>
            </a:r>
            <a:r>
              <a:rPr lang="en-US" altLang="en-US" sz="1600" b="1" dirty="0">
                <a:solidFill>
                  <a:srgbClr val="FF0000"/>
                </a:solidFill>
                <a:latin typeface="Courier New" panose="02070309020205020404" pitchFamily="49" charset="0"/>
                <a:cs typeface="Courier New" panose="02070309020205020404" pitchFamily="49" charset="0"/>
              </a:rPr>
              <a:t> 35</a:t>
            </a:r>
          </a:p>
          <a:p>
            <a:pPr marL="457200" lvl="1" indent="0">
              <a:buFont typeface="Arial" panose="020B0604020202020204" pitchFamily="34" charset="0"/>
              <a:buNone/>
            </a:pPr>
            <a:endParaRPr lang="en-US" altLang="en-US" sz="1600" b="1" dirty="0">
              <a:latin typeface="Courier New" panose="02070309020205020404" pitchFamily="49" charset="0"/>
              <a:cs typeface="Courier New" panose="02070309020205020404" pitchFamily="49" charset="0"/>
            </a:endParaRPr>
          </a:p>
          <a:p>
            <a:pPr marL="457200" lvl="1" indent="0">
              <a:buFont typeface="Arial" panose="020B0604020202020204" pitchFamily="34" charset="0"/>
              <a:buNone/>
            </a:pPr>
            <a:endParaRPr lang="en-US" altLang="en-US" sz="1600" b="1" dirty="0">
              <a:latin typeface="Courier New" panose="02070309020205020404" pitchFamily="49" charset="0"/>
              <a:cs typeface="Courier New" panose="02070309020205020404" pitchFamily="49" charset="0"/>
            </a:endParaRPr>
          </a:p>
          <a:p>
            <a:pPr marL="457200" lvl="1" indent="0">
              <a:buFont typeface="Arial" panose="020B0604020202020204" pitchFamily="34" charset="0"/>
              <a:buNone/>
            </a:pPr>
            <a:endParaRPr lang="en-US" altLang="en-US" sz="1600" b="1" dirty="0">
              <a:latin typeface="Courier New" panose="02070309020205020404" pitchFamily="49" charset="0"/>
              <a:cs typeface="Courier New" panose="02070309020205020404" pitchFamily="49" charset="0"/>
            </a:endParaRPr>
          </a:p>
          <a:p>
            <a:pPr marL="457200" lvl="1" indent="0">
              <a:buFont typeface="Arial" panose="020B0604020202020204" pitchFamily="34" charset="0"/>
              <a:buNone/>
            </a:pPr>
            <a:endParaRPr lang="en-US" altLang="en-US" sz="1600" b="1" dirty="0">
              <a:latin typeface="Courier New" panose="02070309020205020404" pitchFamily="49" charset="0"/>
              <a:cs typeface="Courier New" panose="02070309020205020404" pitchFamily="49" charset="0"/>
            </a:endParaRPr>
          </a:p>
          <a:p>
            <a:pPr marL="457200" lvl="1" indent="0">
              <a:buFont typeface="Arial" panose="020B0604020202020204" pitchFamily="34" charset="0"/>
              <a:buNone/>
            </a:pPr>
            <a:r>
              <a:rPr lang="en-US" altLang="en-US" sz="1600" b="1" dirty="0">
                <a:latin typeface="Courier New" panose="02070309020205020404" pitchFamily="49" charset="0"/>
                <a:cs typeface="Courier New" panose="02070309020205020404" pitchFamily="49" charset="0"/>
              </a:rPr>
              <a:t>var nextYear = age+1;   </a:t>
            </a:r>
          </a:p>
          <a:p>
            <a:pPr marL="457200" lvl="1" indent="0">
              <a:buFont typeface="Arial" panose="020B0604020202020204" pitchFamily="34" charset="0"/>
              <a:buNone/>
            </a:pPr>
            <a:r>
              <a:rPr lang="en-US" altLang="en-US" sz="1600" b="1" dirty="0">
                <a:latin typeface="Courier New" panose="02070309020205020404" pitchFamily="49" charset="0"/>
                <a:cs typeface="Courier New" panose="02070309020205020404" pitchFamily="49" charset="0"/>
              </a:rPr>
              <a:t>alert("Next year you will be " + nextYear);</a:t>
            </a:r>
          </a:p>
          <a:p>
            <a:pPr marL="457200" lvl="1" indent="0">
              <a:buFont typeface="Arial" panose="020B0604020202020204" pitchFamily="34" charset="0"/>
              <a:buNone/>
            </a:pPr>
            <a:endParaRPr lang="en-US" altLang="en-US" sz="1600" b="1" dirty="0">
              <a:latin typeface="Courier New" panose="02070309020205020404" pitchFamily="49" charset="0"/>
              <a:cs typeface="Courier New" panose="02070309020205020404" pitchFamily="49" charset="0"/>
            </a:endParaRPr>
          </a:p>
          <a:p>
            <a:pPr marL="457200" lvl="1" indent="0">
              <a:buFont typeface="Arial" panose="020B0604020202020204" pitchFamily="34" charset="0"/>
              <a:buNone/>
            </a:pPr>
            <a:endParaRPr lang="en-US" altLang="en-US" sz="1600" b="1" dirty="0">
              <a:latin typeface="Courier New" panose="02070309020205020404" pitchFamily="49" charset="0"/>
              <a:cs typeface="Courier New" panose="02070309020205020404" pitchFamily="49" charset="0"/>
            </a:endParaRPr>
          </a:p>
          <a:p>
            <a:pPr marL="0" indent="0" eaLnBrk="1" hangingPunct="1">
              <a:buFont typeface="Arial" panose="020B0604020202020204" pitchFamily="34" charset="0"/>
              <a:buNone/>
            </a:pPr>
            <a:endParaRPr lang="en-US" altLang="en-US" sz="1800" b="1" dirty="0"/>
          </a:p>
        </p:txBody>
      </p:sp>
      <p:sp>
        <p:nvSpPr>
          <p:cNvPr id="2" name="Slide Number Placeholder 3">
            <a:extLst>
              <a:ext uri="{FF2B5EF4-FFF2-40B4-BE49-F238E27FC236}">
                <a16:creationId xmlns:a16="http://schemas.microsoft.com/office/drawing/2014/main" id="{F3727262-5E42-4C61-84B5-782D104214E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4C7577E-F11C-495E-9F83-D808019ACEA4}" type="slidenum">
              <a:rPr lang="en-US" altLang="en-US" sz="1200" smtClean="0">
                <a:solidFill>
                  <a:srgbClr val="898989"/>
                </a:solidFill>
                <a:latin typeface="Arial" panose="020B0604020202020204" pitchFamily="34" charset="0"/>
              </a:rPr>
              <a:pPr>
                <a:spcBef>
                  <a:spcPct val="0"/>
                </a:spcBef>
                <a:buFontTx/>
                <a:buNone/>
              </a:pPr>
              <a:t>13</a:t>
            </a:fld>
            <a:endParaRPr lang="en-US" altLang="en-US" sz="1200" dirty="0">
              <a:solidFill>
                <a:srgbClr val="898989"/>
              </a:solidFill>
              <a:latin typeface="Arial" panose="020B0604020202020204" pitchFamily="34" charset="0"/>
            </a:endParaRPr>
          </a:p>
        </p:txBody>
      </p:sp>
      <p:sp>
        <p:nvSpPr>
          <p:cNvPr id="15364" name="Title 1">
            <a:extLst>
              <a:ext uri="{FF2B5EF4-FFF2-40B4-BE49-F238E27FC236}">
                <a16:creationId xmlns:a16="http://schemas.microsoft.com/office/drawing/2014/main" id="{A00DD9EC-146A-4073-995B-F597960C55D7}"/>
              </a:ext>
            </a:extLst>
          </p:cNvPr>
          <p:cNvSpPr txBox="1">
            <a:spLocks/>
          </p:cNvSpPr>
          <p:nvPr/>
        </p:nvSpPr>
        <p:spPr bwMode="auto">
          <a:xfrm>
            <a:off x="524730" y="140800"/>
            <a:ext cx="7010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b="1" dirty="0">
                <a:latin typeface="Courier New" panose="02070309020205020404" pitchFamily="49" charset="0"/>
                <a:cs typeface="Courier New" panose="02070309020205020404" pitchFamily="49" charset="0"/>
              </a:rPr>
              <a:t>age = parseInt(age)</a:t>
            </a:r>
            <a:r>
              <a:rPr lang="en-US" altLang="en-US" sz="2400" b="1" dirty="0"/>
              <a:t>  </a:t>
            </a:r>
          </a:p>
          <a:p>
            <a:pPr algn="ctr" eaLnBrk="1" hangingPunct="1">
              <a:spcBef>
                <a:spcPct val="0"/>
              </a:spcBef>
              <a:buFontTx/>
              <a:buNone/>
            </a:pPr>
            <a:r>
              <a:rPr lang="en-US" altLang="en-US" sz="2400" b="1" dirty="0"/>
              <a:t>Explained…</a:t>
            </a:r>
            <a:endParaRPr lang="en-US" altLang="en-US" sz="2400" b="1" dirty="0">
              <a:latin typeface="Courier New" panose="02070309020205020404" pitchFamily="49" charset="0"/>
              <a:cs typeface="Courier New" panose="02070309020205020404" pitchFamily="49" charset="0"/>
            </a:endParaRPr>
          </a:p>
        </p:txBody>
      </p:sp>
      <p:grpSp>
        <p:nvGrpSpPr>
          <p:cNvPr id="15365" name="Group 6">
            <a:extLst>
              <a:ext uri="{FF2B5EF4-FFF2-40B4-BE49-F238E27FC236}">
                <a16:creationId xmlns:a16="http://schemas.microsoft.com/office/drawing/2014/main" id="{4B4E3FAB-5554-4F35-8AD2-0231D701A911}"/>
              </a:ext>
            </a:extLst>
          </p:cNvPr>
          <p:cNvGrpSpPr>
            <a:grpSpLocks/>
          </p:cNvGrpSpPr>
          <p:nvPr/>
        </p:nvGrpSpPr>
        <p:grpSpPr bwMode="auto">
          <a:xfrm>
            <a:off x="7239000" y="720725"/>
            <a:ext cx="1295400" cy="1401763"/>
            <a:chOff x="1600200" y="1752600"/>
            <a:chExt cx="1769554" cy="1600200"/>
          </a:xfrm>
        </p:grpSpPr>
        <p:pic>
          <p:nvPicPr>
            <p:cNvPr id="15375" name="Picture 2">
              <a:extLst>
                <a:ext uri="{FF2B5EF4-FFF2-40B4-BE49-F238E27FC236}">
                  <a16:creationId xmlns:a16="http://schemas.microsoft.com/office/drawing/2014/main" id="{60953D92-D3B4-4630-9F3E-C188B0DDC9C8}"/>
                </a:ext>
              </a:extLst>
            </p:cNvPr>
            <p:cNvPicPr>
              <a:picLocks noChangeAspect="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600200" y="1752600"/>
              <a:ext cx="1769554"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6" name="TextBox 3">
              <a:extLst>
                <a:ext uri="{FF2B5EF4-FFF2-40B4-BE49-F238E27FC236}">
                  <a16:creationId xmlns:a16="http://schemas.microsoft.com/office/drawing/2014/main" id="{76549FE4-3207-40F7-AF43-3D4E6D4DDE55}"/>
                </a:ext>
              </a:extLst>
            </p:cNvPr>
            <p:cNvSpPr txBox="1">
              <a:spLocks noChangeArrowheads="1"/>
            </p:cNvSpPr>
            <p:nvPr/>
          </p:nvSpPr>
          <p:spPr bwMode="auto">
            <a:xfrm>
              <a:off x="2098372" y="2220477"/>
              <a:ext cx="773211" cy="421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dirty="0">
                  <a:latin typeface="Arial" panose="020B0604020202020204" pitchFamily="34" charset="0"/>
                </a:rPr>
                <a:t>"</a:t>
              </a:r>
              <a:r>
                <a:rPr lang="en-US" altLang="en-US" sz="1400" dirty="0">
                  <a:latin typeface="Arial" panose="020B0604020202020204" pitchFamily="34" charset="0"/>
                </a:rPr>
                <a:t>35</a:t>
              </a:r>
              <a:r>
                <a:rPr lang="en-US" altLang="en-US" sz="1800" dirty="0">
                  <a:latin typeface="Arial" panose="020B0604020202020204" pitchFamily="34" charset="0"/>
                </a:rPr>
                <a:t>"</a:t>
              </a:r>
            </a:p>
          </p:txBody>
        </p:sp>
        <p:sp>
          <p:nvSpPr>
            <p:cNvPr id="15377" name="TextBox 5">
              <a:extLst>
                <a:ext uri="{FF2B5EF4-FFF2-40B4-BE49-F238E27FC236}">
                  <a16:creationId xmlns:a16="http://schemas.microsoft.com/office/drawing/2014/main" id="{66327627-C74A-4F13-BF7D-3330925C7DA3}"/>
                </a:ext>
              </a:extLst>
            </p:cNvPr>
            <p:cNvSpPr txBox="1">
              <a:spLocks noChangeArrowheads="1"/>
            </p:cNvSpPr>
            <p:nvPr/>
          </p:nvSpPr>
          <p:spPr bwMode="auto">
            <a:xfrm>
              <a:off x="1981200" y="2663112"/>
              <a:ext cx="60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00" b="1" dirty="0">
                  <a:latin typeface="Arial" panose="020B0604020202020204" pitchFamily="34" charset="0"/>
                </a:rPr>
                <a:t>age</a:t>
              </a:r>
              <a:endParaRPr lang="en-US" altLang="en-US" sz="1400" b="1" dirty="0">
                <a:latin typeface="Arial" panose="020B0604020202020204" pitchFamily="34" charset="0"/>
              </a:endParaRPr>
            </a:p>
          </p:txBody>
        </p:sp>
      </p:grpSp>
      <p:grpSp>
        <p:nvGrpSpPr>
          <p:cNvPr id="10" name="Group 9">
            <a:extLst>
              <a:ext uri="{FF2B5EF4-FFF2-40B4-BE49-F238E27FC236}">
                <a16:creationId xmlns:a16="http://schemas.microsoft.com/office/drawing/2014/main" id="{58A786F0-CE2E-4448-8D39-34FBE0B0629A}"/>
              </a:ext>
            </a:extLst>
          </p:cNvPr>
          <p:cNvGrpSpPr>
            <a:grpSpLocks/>
          </p:cNvGrpSpPr>
          <p:nvPr/>
        </p:nvGrpSpPr>
        <p:grpSpPr bwMode="auto">
          <a:xfrm>
            <a:off x="7239000" y="2627313"/>
            <a:ext cx="1371600" cy="1433512"/>
            <a:chOff x="1600200" y="1752600"/>
            <a:chExt cx="1769554" cy="1600200"/>
          </a:xfrm>
        </p:grpSpPr>
        <p:pic>
          <p:nvPicPr>
            <p:cNvPr id="15372" name="Picture 10">
              <a:extLst>
                <a:ext uri="{FF2B5EF4-FFF2-40B4-BE49-F238E27FC236}">
                  <a16:creationId xmlns:a16="http://schemas.microsoft.com/office/drawing/2014/main" id="{A61F0A0D-4D86-434C-98BC-99783ADC62EC}"/>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600200" y="1752600"/>
              <a:ext cx="1769554"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3" name="TextBox 11">
              <a:extLst>
                <a:ext uri="{FF2B5EF4-FFF2-40B4-BE49-F238E27FC236}">
                  <a16:creationId xmlns:a16="http://schemas.microsoft.com/office/drawing/2014/main" id="{867CFD0D-B14C-48A2-B484-BA5CEFDF557E}"/>
                </a:ext>
              </a:extLst>
            </p:cNvPr>
            <p:cNvSpPr txBox="1">
              <a:spLocks noChangeArrowheads="1"/>
            </p:cNvSpPr>
            <p:nvPr/>
          </p:nvSpPr>
          <p:spPr bwMode="auto">
            <a:xfrm>
              <a:off x="2191351" y="2234764"/>
              <a:ext cx="60959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dirty="0">
                  <a:latin typeface="Arial" panose="020B0604020202020204" pitchFamily="34" charset="0"/>
                </a:rPr>
                <a:t>35</a:t>
              </a:r>
            </a:p>
          </p:txBody>
        </p:sp>
        <p:sp>
          <p:nvSpPr>
            <p:cNvPr id="15374" name="TextBox 12">
              <a:extLst>
                <a:ext uri="{FF2B5EF4-FFF2-40B4-BE49-F238E27FC236}">
                  <a16:creationId xmlns:a16="http://schemas.microsoft.com/office/drawing/2014/main" id="{DEE07DEA-8C7B-43BD-BA3A-00B51851FE6F}"/>
                </a:ext>
              </a:extLst>
            </p:cNvPr>
            <p:cNvSpPr txBox="1">
              <a:spLocks noChangeArrowheads="1"/>
            </p:cNvSpPr>
            <p:nvPr/>
          </p:nvSpPr>
          <p:spPr bwMode="auto">
            <a:xfrm>
              <a:off x="1981200" y="2663112"/>
              <a:ext cx="60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00" b="1" dirty="0">
                  <a:latin typeface="Arial" panose="020B0604020202020204" pitchFamily="34" charset="0"/>
                </a:rPr>
                <a:t>age</a:t>
              </a:r>
              <a:endParaRPr lang="en-US" altLang="en-US" sz="1400" b="1" dirty="0">
                <a:latin typeface="Arial" panose="020B0604020202020204" pitchFamily="34" charset="0"/>
              </a:endParaRPr>
            </a:p>
          </p:txBody>
        </p:sp>
      </p:grpSp>
      <p:grpSp>
        <p:nvGrpSpPr>
          <p:cNvPr id="14" name="Group 13">
            <a:extLst>
              <a:ext uri="{FF2B5EF4-FFF2-40B4-BE49-F238E27FC236}">
                <a16:creationId xmlns:a16="http://schemas.microsoft.com/office/drawing/2014/main" id="{B7457B71-11C6-4704-B274-790146AFEE7E}"/>
              </a:ext>
            </a:extLst>
          </p:cNvPr>
          <p:cNvGrpSpPr>
            <a:grpSpLocks/>
          </p:cNvGrpSpPr>
          <p:nvPr/>
        </p:nvGrpSpPr>
        <p:grpSpPr bwMode="auto">
          <a:xfrm>
            <a:off x="6551613" y="4749800"/>
            <a:ext cx="1690687" cy="1346200"/>
            <a:chOff x="1600200" y="1752600"/>
            <a:chExt cx="1769554" cy="1600200"/>
          </a:xfrm>
        </p:grpSpPr>
        <p:pic>
          <p:nvPicPr>
            <p:cNvPr id="15369" name="Picture 14">
              <a:extLst>
                <a:ext uri="{FF2B5EF4-FFF2-40B4-BE49-F238E27FC236}">
                  <a16:creationId xmlns:a16="http://schemas.microsoft.com/office/drawing/2014/main" id="{79B80704-CE5A-408B-B107-8BE7A2D7F006}"/>
                </a:ext>
              </a:extLst>
            </p:cNvPr>
            <p:cNvPicPr>
              <a:picLocks noChangeAspect="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1600200" y="1752600"/>
              <a:ext cx="1769554"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0" name="TextBox 15">
              <a:extLst>
                <a:ext uri="{FF2B5EF4-FFF2-40B4-BE49-F238E27FC236}">
                  <a16:creationId xmlns:a16="http://schemas.microsoft.com/office/drawing/2014/main" id="{22F0FF6F-A875-499D-BAE7-5B2296984823}"/>
                </a:ext>
              </a:extLst>
            </p:cNvPr>
            <p:cNvSpPr txBox="1">
              <a:spLocks noChangeArrowheads="1"/>
            </p:cNvSpPr>
            <p:nvPr/>
          </p:nvSpPr>
          <p:spPr bwMode="auto">
            <a:xfrm>
              <a:off x="2274106" y="2230426"/>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dirty="0">
                  <a:latin typeface="Arial" panose="020B0604020202020204" pitchFamily="34" charset="0"/>
                </a:rPr>
                <a:t>36</a:t>
              </a:r>
            </a:p>
          </p:txBody>
        </p:sp>
        <p:sp>
          <p:nvSpPr>
            <p:cNvPr id="17" name="TextBox 16">
              <a:extLst>
                <a:ext uri="{FF2B5EF4-FFF2-40B4-BE49-F238E27FC236}">
                  <a16:creationId xmlns:a16="http://schemas.microsoft.com/office/drawing/2014/main" id="{93D1FA86-AE8D-4CDE-A4CA-07D82B91CBAF}"/>
                </a:ext>
              </a:extLst>
            </p:cNvPr>
            <p:cNvSpPr txBox="1"/>
            <p:nvPr/>
          </p:nvSpPr>
          <p:spPr>
            <a:xfrm>
              <a:off x="1890971" y="2724420"/>
              <a:ext cx="769300" cy="275506"/>
            </a:xfrm>
            <a:prstGeom prst="rect">
              <a:avLst/>
            </a:prstGeom>
            <a:noFill/>
          </p:spPr>
          <p:txBody>
            <a:bodyPr>
              <a:spAutoFit/>
            </a:bodyPr>
            <a:lstStyle/>
            <a:p>
              <a:pPr>
                <a:defRPr/>
              </a:pPr>
              <a:r>
                <a:rPr lang="en-US" sz="900" b="1" dirty="0"/>
                <a:t>nextYear</a:t>
              </a:r>
              <a:endParaRPr lang="en-US" sz="1050" b="1" dirty="0"/>
            </a:p>
          </p:txBody>
        </p:sp>
      </p:grpSp>
      <p:sp>
        <p:nvSpPr>
          <p:cNvPr id="8" name="TextBox 7">
            <a:extLst>
              <a:ext uri="{FF2B5EF4-FFF2-40B4-BE49-F238E27FC236}">
                <a16:creationId xmlns:a16="http://schemas.microsoft.com/office/drawing/2014/main" id="{1801D85A-DBF3-41E3-AEA0-7B1C4E20BE5A}"/>
              </a:ext>
            </a:extLst>
          </p:cNvPr>
          <p:cNvSpPr txBox="1">
            <a:spLocks noChangeArrowheads="1"/>
          </p:cNvSpPr>
          <p:nvPr/>
        </p:nvSpPr>
        <p:spPr bwMode="auto">
          <a:xfrm>
            <a:off x="1143000" y="3979863"/>
            <a:ext cx="5446713" cy="646112"/>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00" b="1" dirty="0">
                <a:latin typeface="Arial" panose="020B0604020202020204" pitchFamily="34" charset="0"/>
              </a:rPr>
              <a:t>Important</a:t>
            </a:r>
            <a:r>
              <a:rPr lang="en-US" altLang="en-US" sz="1200" b="1">
                <a:latin typeface="Arial" panose="020B0604020202020204" pitchFamily="34" charset="0"/>
              </a:rPr>
              <a:t>: </a:t>
            </a:r>
            <a:r>
              <a:rPr lang="en-US" altLang="en-US" sz="1200">
                <a:latin typeface="Arial" panose="020B0604020202020204" pitchFamily="34" charset="0"/>
              </a:rPr>
              <a:t>Recall </a:t>
            </a:r>
            <a:r>
              <a:rPr lang="en-US" altLang="en-US" sz="1200" dirty="0">
                <a:latin typeface="Arial" panose="020B0604020202020204" pitchFamily="34" charset="0"/>
              </a:rPr>
              <a:t>that when you assign a value to a variable, any </a:t>
            </a:r>
            <a:r>
              <a:rPr lang="en-US" altLang="en-US" sz="1200" u="sng" dirty="0">
                <a:latin typeface="Arial" panose="020B0604020202020204" pitchFamily="34" charset="0"/>
              </a:rPr>
              <a:t>previous</a:t>
            </a:r>
            <a:r>
              <a:rPr lang="en-US" altLang="en-US" sz="1200" dirty="0">
                <a:latin typeface="Arial" panose="020B0604020202020204" pitchFamily="34" charset="0"/>
              </a:rPr>
              <a:t> value that was stored inside will be deleted and replaced by the new value. In this example, the previous value of "35" will be replaced by the new value: 35.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15365"/>
                                        </p:tgtEl>
                                        <p:attrNameLst>
                                          <p:attrName>style.visibility</p:attrName>
                                        </p:attrNameLst>
                                      </p:cBhvr>
                                      <p:to>
                                        <p:strVal val="visible"/>
                                      </p:to>
                                    </p:set>
                                    <p:animEffect transition="in" filter="wheel(1)">
                                      <p:cBhvr>
                                        <p:cTn id="19" dur="2000"/>
                                        <p:tgtEl>
                                          <p:spTgt spid="15365"/>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5363">
                                            <p:txEl>
                                              <p:pRg st="7" end="7"/>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5363">
                                            <p:txEl>
                                              <p:pRg st="8" end="8"/>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15363">
                                            <p:txEl>
                                              <p:pRg st="9" end="9"/>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15363">
                                            <p:txEl>
                                              <p:pRg st="10" end="10"/>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21" presetClass="entr" presetSubtype="1"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wheel(1)">
                                      <p:cBhvr>
                                        <p:cTn id="40" dur="2000"/>
                                        <p:tgtEl>
                                          <p:spTgt spid="8"/>
                                        </p:tgtEl>
                                      </p:cBhvr>
                                    </p:animEffect>
                                  </p:childTnLst>
                                </p:cTn>
                              </p:par>
                            </p:childTnLst>
                          </p:cTn>
                        </p:par>
                      </p:childTnLst>
                    </p:cTn>
                  </p:par>
                  <p:par>
                    <p:cTn id="41" fill="hold">
                      <p:stCondLst>
                        <p:cond delay="indefinite"/>
                      </p:stCondLst>
                      <p:childTnLst>
                        <p:par>
                          <p:cTn id="42" fill="hold">
                            <p:stCondLst>
                              <p:cond delay="0"/>
                            </p:stCondLst>
                            <p:childTnLst>
                              <p:par>
                                <p:cTn id="43" presetID="21" presetClass="entr" presetSubtype="1" fill="hold"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wheel(1)">
                                      <p:cBhvr>
                                        <p:cTn id="45" dur="2000"/>
                                        <p:tgtEl>
                                          <p:spTgt spid="10"/>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 presetClass="entr" presetSubtype="0" fill="hold" nodeType="clickEffect">
                                  <p:stCondLst>
                                    <p:cond delay="0"/>
                                  </p:stCondLst>
                                  <p:childTnLst>
                                    <p:set>
                                      <p:cBhvr>
                                        <p:cTn id="49" dur="1" fill="hold">
                                          <p:stCondLst>
                                            <p:cond delay="0"/>
                                          </p:stCondLst>
                                        </p:cTn>
                                        <p:tgtEl>
                                          <p:spTgt spid="15363">
                                            <p:txEl>
                                              <p:pRg st="15" end="15"/>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21" presetClass="entr" presetSubtype="1" fill="hold" nodeType="click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wheel(1)">
                                      <p:cBhvr>
                                        <p:cTn id="54" dur="2000"/>
                                        <p:tgtEl>
                                          <p:spTgt spid="14"/>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536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a:extLst>
              <a:ext uri="{FF2B5EF4-FFF2-40B4-BE49-F238E27FC236}">
                <a16:creationId xmlns:a16="http://schemas.microsoft.com/office/drawing/2014/main" id="{D8649439-201E-4280-AEC6-FC86C34A9494}"/>
              </a:ext>
            </a:extLst>
          </p:cNvPr>
          <p:cNvSpPr>
            <a:spLocks noGrp="1"/>
          </p:cNvSpPr>
          <p:nvPr>
            <p:ph idx="1"/>
          </p:nvPr>
        </p:nvSpPr>
        <p:spPr>
          <a:xfrm>
            <a:off x="266700" y="762000"/>
            <a:ext cx="8572500" cy="5959475"/>
          </a:xfrm>
        </p:spPr>
        <p:txBody>
          <a:bodyPr/>
          <a:lstStyle/>
          <a:p>
            <a:pPr marL="0" indent="0" eaLnBrk="1" hangingPunct="1">
              <a:buFont typeface="Arial" panose="020B0604020202020204" pitchFamily="34" charset="0"/>
              <a:buNone/>
              <a:defRPr/>
            </a:pPr>
            <a:r>
              <a:rPr lang="en-US" altLang="en-US" sz="1400" dirty="0"/>
              <a:t>Every built-in function comes with a little "instruction book" that programmers typically refer to as the "documentation" or "docs". </a:t>
            </a:r>
          </a:p>
          <a:p>
            <a:pPr marL="0" indent="0" eaLnBrk="1" hangingPunct="1">
              <a:buFont typeface="Arial" panose="020B0604020202020204" pitchFamily="34" charset="0"/>
              <a:buNone/>
              <a:defRPr/>
            </a:pPr>
            <a:endParaRPr lang="en-US" altLang="en-US" sz="1400" dirty="0"/>
          </a:p>
          <a:p>
            <a:pPr marL="0" indent="0" eaLnBrk="1" hangingPunct="1">
              <a:buFont typeface="Arial" panose="020B0604020202020204" pitchFamily="34" charset="0"/>
              <a:buNone/>
              <a:defRPr/>
            </a:pPr>
            <a:r>
              <a:rPr lang="en-US" altLang="en-US" sz="1400" dirty="0"/>
              <a:t>Programmers who encounter a useful function typically spend some time checking out the documentation to get an idea of how the function works and any potential pitfalls or 'gotchas' that they might need to know about. </a:t>
            </a:r>
          </a:p>
          <a:p>
            <a:pPr marL="0" indent="0" eaLnBrk="1" hangingPunct="1">
              <a:buFont typeface="Arial" panose="020B0604020202020204" pitchFamily="34" charset="0"/>
              <a:buNone/>
              <a:defRPr/>
            </a:pPr>
            <a:endParaRPr lang="en-US" altLang="en-US" sz="1400" dirty="0"/>
          </a:p>
          <a:p>
            <a:pPr marL="0" indent="0" eaLnBrk="1" hangingPunct="1">
              <a:buFont typeface="Arial" panose="020B0604020202020204" pitchFamily="34" charset="0"/>
              <a:buNone/>
              <a:defRPr/>
            </a:pPr>
            <a:r>
              <a:rPr lang="en-US" altLang="en-US" sz="1400" dirty="0"/>
              <a:t>Here are a few points taken from the </a:t>
            </a:r>
            <a:r>
              <a:rPr lang="en-US" altLang="en-US" sz="1400" dirty="0">
                <a:latin typeface="Courier New" panose="02070309020205020404" pitchFamily="49" charset="0"/>
                <a:cs typeface="Courier New" panose="02070309020205020404" pitchFamily="49" charset="0"/>
              </a:rPr>
              <a:t>parseInt()</a:t>
            </a:r>
            <a:r>
              <a:rPr lang="en-US" altLang="en-US" sz="1400" dirty="0"/>
              <a:t> documentation:</a:t>
            </a:r>
          </a:p>
          <a:p>
            <a:pPr eaLnBrk="1" hangingPunct="1">
              <a:defRPr/>
            </a:pPr>
            <a:r>
              <a:rPr lang="en-US" altLang="en-US" sz="1400"/>
              <a:t>The </a:t>
            </a:r>
            <a:r>
              <a:rPr lang="en-US" altLang="en-US" sz="1400" dirty="0"/>
              <a:t>function will examine the "argument" (the information inside the parentheses). If the argument does NOT begin with a digit or a minus sign, the function will return an error.</a:t>
            </a:r>
          </a:p>
          <a:p>
            <a:pPr eaLnBrk="1" hangingPunct="1">
              <a:defRPr/>
            </a:pPr>
            <a:r>
              <a:rPr lang="en-US" altLang="en-US" sz="1400" dirty="0"/>
              <a:t>If the argument begins with a digit or a minus sign, the function will examine the characters in the argument until it encounters any non-digit character. </a:t>
            </a:r>
          </a:p>
          <a:p>
            <a:pPr eaLnBrk="1" hangingPunct="1">
              <a:defRPr/>
            </a:pPr>
            <a:r>
              <a:rPr lang="en-US" altLang="en-US" sz="1400" dirty="0"/>
              <a:t>The function will then return all the numeric characters it encountered. It will </a:t>
            </a:r>
            <a:r>
              <a:rPr lang="en-US" altLang="en-US" sz="1400"/>
              <a:t>return those characters </a:t>
            </a:r>
            <a:r>
              <a:rPr lang="en-US" altLang="en-US" sz="1400" dirty="0"/>
              <a:t>as an </a:t>
            </a:r>
            <a:r>
              <a:rPr lang="en-US" altLang="en-US" sz="1400" u="sng" dirty="0"/>
              <a:t>integer</a:t>
            </a:r>
            <a:r>
              <a:rPr lang="en-US" altLang="en-US" sz="1400" dirty="0"/>
              <a:t>. (Not as a string).</a:t>
            </a:r>
          </a:p>
          <a:p>
            <a:pPr marL="57150" indent="0" eaLnBrk="1" hangingPunct="1">
              <a:buFont typeface="Arial" panose="020B0604020202020204" pitchFamily="34" charset="0"/>
              <a:buNone/>
              <a:defRPr/>
            </a:pPr>
            <a:endParaRPr lang="en-US" altLang="en-US" sz="1400" dirty="0"/>
          </a:p>
          <a:p>
            <a:pPr marL="57150" indent="0" eaLnBrk="1" hangingPunct="1">
              <a:buFont typeface="Arial" panose="020B0604020202020204" pitchFamily="34" charset="0"/>
              <a:buNone/>
              <a:defRPr/>
            </a:pPr>
            <a:r>
              <a:rPr lang="en-US" altLang="en-US" sz="1400" dirty="0"/>
              <a:t>As is very often the case, one of the best ways to see how a function works is to look at some examples: </a:t>
            </a:r>
          </a:p>
          <a:p>
            <a:pPr marL="400050" eaLnBrk="1" hangingPunct="1">
              <a:buFont typeface="+mj-lt"/>
              <a:buAutoNum type="arabicPeriod"/>
              <a:defRPr/>
            </a:pPr>
            <a:r>
              <a:rPr lang="en-US" sz="1400" b="1" dirty="0">
                <a:latin typeface="Courier New" pitchFamily="49" charset="0"/>
                <a:cs typeface="Courier New" pitchFamily="49" charset="0"/>
              </a:rPr>
              <a:t>parseInt("359") </a:t>
            </a:r>
            <a:r>
              <a:rPr lang="en-US" sz="1400" b="1" dirty="0">
                <a:latin typeface="Courier New" pitchFamily="49" charset="0"/>
                <a:cs typeface="Courier New" pitchFamily="49" charset="0"/>
                <a:sym typeface="Wingdings" panose="05000000000000000000" pitchFamily="2" charset="2"/>
              </a:rPr>
              <a:t> returns the integer 359</a:t>
            </a:r>
            <a:endParaRPr lang="en-US" sz="1400" b="1" dirty="0">
              <a:latin typeface="Courier New" pitchFamily="49" charset="0"/>
              <a:cs typeface="Courier New" pitchFamily="49" charset="0"/>
            </a:endParaRPr>
          </a:p>
          <a:p>
            <a:pPr marL="400050" eaLnBrk="1" hangingPunct="1">
              <a:buFont typeface="+mj-lt"/>
              <a:buAutoNum type="arabicPeriod"/>
              <a:defRPr/>
            </a:pPr>
            <a:r>
              <a:rPr lang="en-US" sz="1400" b="1" dirty="0">
                <a:latin typeface="Courier New" pitchFamily="49" charset="0"/>
                <a:cs typeface="Courier New" pitchFamily="49" charset="0"/>
              </a:rPr>
              <a:t>parseInt("(352)"); </a:t>
            </a:r>
            <a:r>
              <a:rPr lang="en-US" sz="1400" b="1" dirty="0">
                <a:latin typeface="Courier New" pitchFamily="49" charset="0"/>
                <a:cs typeface="Courier New" pitchFamily="49" charset="0"/>
                <a:sym typeface="Wingdings" panose="05000000000000000000" pitchFamily="2" charset="2"/>
              </a:rPr>
              <a:t> returns an error – does not start with a – or digit</a:t>
            </a:r>
            <a:endParaRPr lang="en-US" sz="1400" b="1" dirty="0">
              <a:latin typeface="Courier New" pitchFamily="49" charset="0"/>
              <a:cs typeface="Courier New" pitchFamily="49" charset="0"/>
            </a:endParaRPr>
          </a:p>
          <a:p>
            <a:pPr marL="400050" eaLnBrk="1" hangingPunct="1">
              <a:buFont typeface="+mj-lt"/>
              <a:buAutoNum type="arabicPeriod"/>
              <a:defRPr/>
            </a:pPr>
            <a:r>
              <a:rPr lang="en-US" sz="1400" b="1" dirty="0">
                <a:latin typeface="Courier New" pitchFamily="49" charset="0"/>
                <a:cs typeface="Courier New" pitchFamily="49" charset="0"/>
              </a:rPr>
              <a:t>parseInt("35.9"); </a:t>
            </a:r>
            <a:r>
              <a:rPr lang="en-US" sz="1400" b="1" dirty="0">
                <a:latin typeface="Courier New" pitchFamily="49" charset="0"/>
                <a:cs typeface="Courier New" pitchFamily="49" charset="0"/>
                <a:sym typeface="Wingdings" panose="05000000000000000000" pitchFamily="2" charset="2"/>
              </a:rPr>
              <a:t> returns the integer 35</a:t>
            </a:r>
          </a:p>
          <a:p>
            <a:pPr marL="400050" eaLnBrk="1" hangingPunct="1">
              <a:buFont typeface="+mj-lt"/>
              <a:buAutoNum type="arabicPeriod"/>
              <a:defRPr/>
            </a:pPr>
            <a:r>
              <a:rPr lang="en-US" sz="1400" b="1" dirty="0">
                <a:latin typeface="Courier New" pitchFamily="49" charset="0"/>
                <a:cs typeface="Courier New" pitchFamily="49" charset="0"/>
              </a:rPr>
              <a:t>parseInt("-35.9"); </a:t>
            </a:r>
            <a:r>
              <a:rPr lang="en-US" sz="1400" b="1" dirty="0">
                <a:latin typeface="Courier New" pitchFamily="49" charset="0"/>
                <a:cs typeface="Courier New" pitchFamily="49" charset="0"/>
                <a:sym typeface="Wingdings" panose="05000000000000000000" pitchFamily="2" charset="2"/>
              </a:rPr>
              <a:t> returns the integer -35</a:t>
            </a:r>
            <a:endParaRPr lang="en-US" sz="1400" b="1" dirty="0">
              <a:latin typeface="Courier New" pitchFamily="49" charset="0"/>
              <a:cs typeface="Courier New" pitchFamily="49" charset="0"/>
            </a:endParaRPr>
          </a:p>
          <a:p>
            <a:pPr marL="400050" eaLnBrk="1" hangingPunct="1">
              <a:buFont typeface="+mj-lt"/>
              <a:buAutoNum type="arabicPeriod"/>
              <a:defRPr/>
            </a:pPr>
            <a:r>
              <a:rPr lang="en-US" sz="1400" b="1" dirty="0">
                <a:latin typeface="Courier New" pitchFamily="49" charset="0"/>
                <a:cs typeface="Courier New" pitchFamily="49" charset="0"/>
              </a:rPr>
              <a:t>parseInt("35.3.4.5"); </a:t>
            </a:r>
            <a:r>
              <a:rPr lang="en-US" sz="1400" b="1" dirty="0">
                <a:latin typeface="Courier New" pitchFamily="49" charset="0"/>
                <a:cs typeface="Courier New" pitchFamily="49" charset="0"/>
                <a:sym typeface="Wingdings" panose="05000000000000000000" pitchFamily="2" charset="2"/>
              </a:rPr>
              <a:t> returns the integer 35</a:t>
            </a:r>
            <a:endParaRPr lang="en-US" sz="1400" b="1" dirty="0">
              <a:latin typeface="Courier New" pitchFamily="49" charset="0"/>
              <a:cs typeface="Courier New" pitchFamily="49" charset="0"/>
            </a:endParaRPr>
          </a:p>
          <a:p>
            <a:pPr marL="400050" eaLnBrk="1" hangingPunct="1">
              <a:buFont typeface="+mj-lt"/>
              <a:buAutoNum type="arabicPeriod"/>
              <a:defRPr/>
            </a:pPr>
            <a:r>
              <a:rPr lang="en-US" sz="1400" b="1" dirty="0">
                <a:latin typeface="Courier New" pitchFamily="49" charset="0"/>
                <a:cs typeface="Courier New" pitchFamily="49" charset="0"/>
              </a:rPr>
              <a:t>parseInt("I am 35 years old."); </a:t>
            </a:r>
            <a:r>
              <a:rPr lang="en-US" sz="1400" b="1" dirty="0">
                <a:latin typeface="Courier New" pitchFamily="49" charset="0"/>
                <a:cs typeface="Courier New" pitchFamily="49" charset="0"/>
                <a:sym typeface="Wingdings" panose="05000000000000000000" pitchFamily="2" charset="2"/>
              </a:rPr>
              <a:t> Error – does not begin with a digit or –</a:t>
            </a:r>
          </a:p>
          <a:p>
            <a:pPr marL="57150" indent="0" eaLnBrk="1" hangingPunct="1">
              <a:buFont typeface="Arial" panose="020B0604020202020204" pitchFamily="34" charset="0"/>
              <a:buNone/>
              <a:defRPr/>
            </a:pPr>
            <a:endParaRPr lang="en-US" altLang="en-US" sz="1400" dirty="0"/>
          </a:p>
          <a:p>
            <a:pPr marL="57150" indent="0" eaLnBrk="1" hangingPunct="1">
              <a:buFont typeface="Arial" panose="020B0604020202020204" pitchFamily="34" charset="0"/>
              <a:buNone/>
              <a:defRPr/>
            </a:pPr>
            <a:endParaRPr lang="en-US" altLang="en-US" sz="1400" dirty="0"/>
          </a:p>
          <a:p>
            <a:pPr marL="0" indent="0" eaLnBrk="1" hangingPunct="1">
              <a:buFont typeface="Arial" panose="020B0604020202020204" pitchFamily="34" charset="0"/>
              <a:buNone/>
              <a:defRPr/>
            </a:pPr>
            <a:endParaRPr lang="en-US" altLang="en-US" sz="1400" dirty="0"/>
          </a:p>
          <a:p>
            <a:pPr marL="0" indent="0" eaLnBrk="1" hangingPunct="1">
              <a:buFont typeface="Arial" panose="020B0604020202020204" pitchFamily="34" charset="0"/>
              <a:buNone/>
              <a:defRPr/>
            </a:pPr>
            <a:endParaRPr lang="en-US" altLang="en-US" sz="1400" dirty="0"/>
          </a:p>
          <a:p>
            <a:pPr marL="0" indent="0" eaLnBrk="1" hangingPunct="1">
              <a:buFont typeface="Arial" panose="020B0604020202020204" pitchFamily="34" charset="0"/>
              <a:buNone/>
              <a:defRPr/>
            </a:pPr>
            <a:endParaRPr lang="en-US" altLang="en-US" sz="1400" dirty="0"/>
          </a:p>
        </p:txBody>
      </p:sp>
      <p:sp>
        <p:nvSpPr>
          <p:cNvPr id="16387" name="Slide Number Placeholder 3">
            <a:extLst>
              <a:ext uri="{FF2B5EF4-FFF2-40B4-BE49-F238E27FC236}">
                <a16:creationId xmlns:a16="http://schemas.microsoft.com/office/drawing/2014/main" id="{C7CFFCBC-A57B-4CCE-AFA4-03FFC9E4686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D5350C4-017B-4D16-9DAA-4B077DEEA0ED}" type="slidenum">
              <a:rPr lang="en-US" altLang="en-US" sz="1200" smtClean="0">
                <a:solidFill>
                  <a:srgbClr val="898989"/>
                </a:solidFill>
                <a:latin typeface="Arial" panose="020B0604020202020204" pitchFamily="34" charset="0"/>
              </a:rPr>
              <a:pPr>
                <a:spcBef>
                  <a:spcPct val="0"/>
                </a:spcBef>
                <a:buFontTx/>
                <a:buNone/>
              </a:pPr>
              <a:t>14</a:t>
            </a:fld>
            <a:endParaRPr lang="en-US" altLang="en-US" sz="1200" dirty="0">
              <a:solidFill>
                <a:srgbClr val="898989"/>
              </a:solidFill>
              <a:latin typeface="Arial" panose="020B0604020202020204" pitchFamily="34" charset="0"/>
            </a:endParaRPr>
          </a:p>
        </p:txBody>
      </p:sp>
      <p:sp>
        <p:nvSpPr>
          <p:cNvPr id="16388" name="Title 1">
            <a:extLst>
              <a:ext uri="{FF2B5EF4-FFF2-40B4-BE49-F238E27FC236}">
                <a16:creationId xmlns:a16="http://schemas.microsoft.com/office/drawing/2014/main" id="{B58B8D3B-0A95-41A7-B232-FCC985592AD6}"/>
              </a:ext>
            </a:extLst>
          </p:cNvPr>
          <p:cNvSpPr txBox="1">
            <a:spLocks/>
          </p:cNvSpPr>
          <p:nvPr/>
        </p:nvSpPr>
        <p:spPr bwMode="auto">
          <a:xfrm>
            <a:off x="533400" y="76200"/>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800" dirty="0"/>
              <a:t>How the </a:t>
            </a:r>
            <a:r>
              <a:rPr lang="en-US" altLang="en-US" sz="2800" dirty="0">
                <a:latin typeface="Courier New" panose="02070309020205020404" pitchFamily="49" charset="0"/>
                <a:cs typeface="Courier New" panose="02070309020205020404" pitchFamily="49" charset="0"/>
              </a:rPr>
              <a:t>parseInt()</a:t>
            </a:r>
            <a:r>
              <a:rPr lang="en-US" altLang="en-US" sz="2800" dirty="0"/>
              <a:t>function works</a:t>
            </a:r>
            <a:endParaRPr lang="en-US" altLang="en-US" sz="2800" dirty="0">
              <a:latin typeface="Courier New" panose="02070309020205020404" pitchFamily="49" charset="0"/>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36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36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36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36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36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36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5363">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5363">
                                            <p:txEl>
                                              <p:pRg st="14" end="1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36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F4782628-33EE-4AE1-886D-10FDCE3B750C}"/>
              </a:ext>
            </a:extLst>
          </p:cNvPr>
          <p:cNvSpPr>
            <a:spLocks noGrp="1"/>
          </p:cNvSpPr>
          <p:nvPr>
            <p:ph type="title"/>
          </p:nvPr>
        </p:nvSpPr>
        <p:spPr>
          <a:xfrm>
            <a:off x="457200" y="0"/>
            <a:ext cx="8229600" cy="609600"/>
          </a:xfrm>
        </p:spPr>
        <p:txBody>
          <a:bodyPr/>
          <a:lstStyle/>
          <a:p>
            <a:pPr eaLnBrk="1" hangingPunct="1"/>
            <a:r>
              <a:rPr lang="en-US" altLang="en-US" sz="4000" dirty="0"/>
              <a:t>Summary - Key Points</a:t>
            </a:r>
          </a:p>
        </p:txBody>
      </p:sp>
      <p:sp>
        <p:nvSpPr>
          <p:cNvPr id="18435" name="Content Placeholder 2">
            <a:extLst>
              <a:ext uri="{FF2B5EF4-FFF2-40B4-BE49-F238E27FC236}">
                <a16:creationId xmlns:a16="http://schemas.microsoft.com/office/drawing/2014/main" id="{CDCB6425-64BE-4A31-9678-45FCD2D84143}"/>
              </a:ext>
            </a:extLst>
          </p:cNvPr>
          <p:cNvSpPr>
            <a:spLocks noGrp="1"/>
          </p:cNvSpPr>
          <p:nvPr>
            <p:ph idx="1"/>
          </p:nvPr>
        </p:nvSpPr>
        <p:spPr>
          <a:xfrm>
            <a:off x="152400" y="762000"/>
            <a:ext cx="8686800" cy="4419600"/>
          </a:xfrm>
        </p:spPr>
        <p:txBody>
          <a:bodyPr/>
          <a:lstStyle/>
          <a:p>
            <a:pPr marL="0" indent="0" eaLnBrk="1" hangingPunct="1">
              <a:buNone/>
              <a:defRPr/>
            </a:pPr>
            <a:r>
              <a:rPr lang="en-US" altLang="en-US" sz="1400" dirty="0"/>
              <a:t>Whenever you read in a value from a form and wish that value to be treated as an </a:t>
            </a:r>
            <a:r>
              <a:rPr lang="en-US" altLang="en-US" sz="1400" u="sng" dirty="0"/>
              <a:t>integer number</a:t>
            </a:r>
            <a:r>
              <a:rPr lang="en-US" altLang="en-US" sz="1400" dirty="0"/>
              <a:t>, you should invoke the  </a:t>
            </a:r>
            <a:r>
              <a:rPr lang="en-US" altLang="en-US" sz="1400" b="1" dirty="0">
                <a:latin typeface="Courier New" panose="02070309020205020404" pitchFamily="49" charset="0"/>
                <a:cs typeface="Courier New" panose="02070309020205020404" pitchFamily="49" charset="0"/>
              </a:rPr>
              <a:t>parseInt()</a:t>
            </a:r>
            <a:r>
              <a:rPr lang="en-US" altLang="en-US" sz="1400" dirty="0"/>
              <a:t>function.</a:t>
            </a:r>
            <a:endParaRPr lang="en-US" altLang="en-US" sz="1400" b="1" dirty="0">
              <a:latin typeface="Courier New" panose="02070309020205020404" pitchFamily="49" charset="0"/>
              <a:cs typeface="Courier New" panose="02070309020205020404" pitchFamily="49" charset="0"/>
            </a:endParaRPr>
          </a:p>
          <a:p>
            <a:pPr marL="0" indent="0" eaLnBrk="1" hangingPunct="1">
              <a:buFont typeface="Arial" panose="020B0604020202020204" pitchFamily="34" charset="0"/>
              <a:buNone/>
              <a:defRPr/>
            </a:pPr>
            <a:endParaRPr lang="en-US" altLang="en-US" sz="1400" dirty="0">
              <a:latin typeface="Courier New" panose="02070309020205020404" pitchFamily="49" charset="0"/>
              <a:cs typeface="Courier New" panose="02070309020205020404" pitchFamily="49" charset="0"/>
            </a:endParaRPr>
          </a:p>
          <a:p>
            <a:pPr marL="0" indent="0" eaLnBrk="1" hangingPunct="1">
              <a:buFont typeface="Arial" panose="020B0604020202020204" pitchFamily="34" charset="0"/>
              <a:buNone/>
              <a:defRPr/>
            </a:pPr>
            <a:endParaRPr lang="en-US" altLang="en-US" sz="1400" dirty="0"/>
          </a:p>
          <a:p>
            <a:pPr marL="0" indent="0" eaLnBrk="1" hangingPunct="1">
              <a:buFont typeface="Arial" panose="020B0604020202020204" pitchFamily="34" charset="0"/>
              <a:buNone/>
              <a:defRPr/>
            </a:pPr>
            <a:endParaRPr lang="en-US" altLang="en-US" sz="1400" dirty="0"/>
          </a:p>
          <a:p>
            <a:pPr marL="0" indent="0" eaLnBrk="1" hangingPunct="1">
              <a:buFont typeface="Arial" panose="020B0604020202020204" pitchFamily="34" charset="0"/>
              <a:buNone/>
              <a:defRPr/>
            </a:pPr>
            <a:endParaRPr lang="en-US" altLang="en-US" sz="1400" dirty="0"/>
          </a:p>
          <a:p>
            <a:pPr marL="0" indent="0" eaLnBrk="1" hangingPunct="1">
              <a:buFont typeface="Arial" panose="020B0604020202020204" pitchFamily="34" charset="0"/>
              <a:buNone/>
              <a:defRPr/>
            </a:pPr>
            <a:r>
              <a:rPr lang="en-US" altLang="en-US" sz="1400" dirty="0"/>
              <a:t>Example: </a:t>
            </a:r>
          </a:p>
          <a:p>
            <a:pPr lvl="2" eaLnBrk="1" hangingPunct="1">
              <a:buFont typeface="Arial" panose="020B0604020202020204" pitchFamily="34" charset="0"/>
              <a:buNone/>
              <a:defRPr/>
            </a:pPr>
            <a:r>
              <a:rPr lang="en-US" altLang="en-US" sz="1400" b="1" dirty="0">
                <a:latin typeface="Courier New" panose="02070309020205020404" pitchFamily="49" charset="0"/>
                <a:cs typeface="Courier New" panose="02070309020205020404" pitchFamily="49" charset="0"/>
              </a:rPr>
              <a:t>var birthYear = document.getElementById('txtYearBorn').value;</a:t>
            </a:r>
          </a:p>
          <a:p>
            <a:pPr lvl="2" eaLnBrk="1" hangingPunct="1">
              <a:buFont typeface="Arial" panose="020B0604020202020204" pitchFamily="34" charset="0"/>
              <a:buNone/>
              <a:defRPr/>
            </a:pPr>
            <a:endParaRPr lang="en-US" altLang="en-US" sz="1400" b="1" dirty="0">
              <a:latin typeface="Courier New" panose="02070309020205020404" pitchFamily="49" charset="0"/>
              <a:cs typeface="Courier New" panose="02070309020205020404" pitchFamily="49" charset="0"/>
            </a:endParaRPr>
          </a:p>
          <a:p>
            <a:pPr lvl="2" eaLnBrk="1" hangingPunct="1">
              <a:buFont typeface="Arial" panose="020B0604020202020204" pitchFamily="34" charset="0"/>
              <a:buNone/>
              <a:defRPr/>
            </a:pPr>
            <a:r>
              <a:rPr lang="en-US" altLang="en-US" sz="1400" b="1" dirty="0">
                <a:latin typeface="Courier New" panose="02070309020205020404" pitchFamily="49" charset="0"/>
                <a:cs typeface="Courier New" panose="02070309020205020404" pitchFamily="49" charset="0"/>
              </a:rPr>
              <a:t>//Clearly we wish 'birthYear' to hold an integer</a:t>
            </a:r>
          </a:p>
          <a:p>
            <a:pPr lvl="2" eaLnBrk="1" hangingPunct="1">
              <a:buFont typeface="Arial" panose="020B0604020202020204" pitchFamily="34" charset="0"/>
              <a:buNone/>
              <a:defRPr/>
            </a:pPr>
            <a:r>
              <a:rPr lang="en-US" altLang="en-US" sz="1400" b="1" dirty="0">
                <a:latin typeface="Courier New" panose="02070309020205020404" pitchFamily="49" charset="0"/>
                <a:cs typeface="Courier New" panose="02070309020205020404" pitchFamily="49" charset="0"/>
              </a:rPr>
              <a:t>//Therefore, we must do the following:</a:t>
            </a:r>
          </a:p>
          <a:p>
            <a:pPr lvl="2" eaLnBrk="1" hangingPunct="1">
              <a:buFont typeface="Arial" panose="020B0604020202020204" pitchFamily="34" charset="0"/>
              <a:buNone/>
              <a:defRPr/>
            </a:pPr>
            <a:r>
              <a:rPr lang="en-US" altLang="en-US" sz="1400" b="1" dirty="0">
                <a:solidFill>
                  <a:srgbClr val="FF0000"/>
                </a:solidFill>
                <a:latin typeface="Courier New" panose="02070309020205020404" pitchFamily="49" charset="0"/>
                <a:cs typeface="Courier New" panose="02070309020205020404" pitchFamily="49" charset="0"/>
              </a:rPr>
              <a:t>birthYear =  parseInt(birthYear);</a:t>
            </a:r>
            <a:r>
              <a:rPr lang="en-US" altLang="en-US" sz="1400" b="1" dirty="0">
                <a:latin typeface="Courier New" panose="02070309020205020404" pitchFamily="49" charset="0"/>
                <a:cs typeface="Courier New" panose="02070309020205020404" pitchFamily="49" charset="0"/>
              </a:rPr>
              <a:t>  </a:t>
            </a:r>
          </a:p>
          <a:p>
            <a:pPr lvl="2" eaLnBrk="1" hangingPunct="1">
              <a:buFont typeface="Arial" panose="020B0604020202020204" pitchFamily="34" charset="0"/>
              <a:buNone/>
              <a:defRPr/>
            </a:pPr>
            <a:endParaRPr lang="en-US" altLang="en-US" sz="1400" b="1" dirty="0">
              <a:latin typeface="Courier New" panose="02070309020205020404" pitchFamily="49" charset="0"/>
              <a:cs typeface="Courier New" panose="02070309020205020404" pitchFamily="49" charset="0"/>
            </a:endParaRPr>
          </a:p>
          <a:p>
            <a:pPr lvl="2" eaLnBrk="1" hangingPunct="1">
              <a:buFont typeface="Arial" panose="020B0604020202020204" pitchFamily="34" charset="0"/>
              <a:buNone/>
              <a:defRPr/>
            </a:pPr>
            <a:r>
              <a:rPr lang="en-US" altLang="en-US" sz="1400" b="1" dirty="0">
                <a:latin typeface="Courier New" panose="02070309020205020404" pitchFamily="49" charset="0"/>
                <a:cs typeface="Courier New" panose="02070309020205020404" pitchFamily="49" charset="0"/>
              </a:rPr>
              <a:t>//birthYear can now be treated as a regular number</a:t>
            </a:r>
            <a:endParaRPr lang="en-US" altLang="en-US" sz="1400" dirty="0"/>
          </a:p>
          <a:p>
            <a:pPr marL="0" indent="0" eaLnBrk="1" hangingPunct="1">
              <a:buFont typeface="Arial" panose="020B0604020202020204" pitchFamily="34" charset="0"/>
              <a:buNone/>
              <a:defRPr/>
            </a:pPr>
            <a:endParaRPr lang="en-US" altLang="en-US" sz="1400" dirty="0"/>
          </a:p>
          <a:p>
            <a:pPr marL="0" indent="0" eaLnBrk="1" hangingPunct="1">
              <a:buFont typeface="Arial" panose="020B0604020202020204" pitchFamily="34" charset="0"/>
              <a:buNone/>
              <a:defRPr/>
            </a:pPr>
            <a:r>
              <a:rPr lang="en-US" altLang="en-US" sz="1600" b="1" dirty="0"/>
              <a:t>From this point forward, i.e. </a:t>
            </a:r>
            <a:r>
              <a:rPr lang="en-US" altLang="en-US" sz="1600" b="1" i="1" u="sng" dirty="0"/>
              <a:t>throughout the remainder of the course</a:t>
            </a:r>
            <a:r>
              <a:rPr lang="en-US" altLang="en-US" sz="1600" b="1" dirty="0"/>
              <a:t>: </a:t>
            </a:r>
          </a:p>
          <a:p>
            <a:pPr eaLnBrk="1" hangingPunct="1">
              <a:buFont typeface="+mj-lt"/>
              <a:buAutoNum type="arabicPeriod"/>
              <a:defRPr/>
            </a:pPr>
            <a:r>
              <a:rPr lang="en-US" altLang="en-US" sz="1400" dirty="0"/>
              <a:t>Whenever you read in a value from a web form that you know is intended to be an integer quantity, you </a:t>
            </a:r>
            <a:r>
              <a:rPr lang="en-US" altLang="en-US" sz="1400" u="sng" dirty="0"/>
              <a:t>must</a:t>
            </a:r>
            <a:r>
              <a:rPr lang="en-US" altLang="en-US" sz="1400" dirty="0"/>
              <a:t> invoke the </a:t>
            </a:r>
            <a:r>
              <a:rPr lang="en-US" altLang="en-US" sz="1400" dirty="0">
                <a:latin typeface="Courier New" panose="02070309020205020404" pitchFamily="49" charset="0"/>
                <a:cs typeface="Courier New" panose="02070309020205020404" pitchFamily="49" charset="0"/>
              </a:rPr>
              <a:t>parseInt() </a:t>
            </a:r>
            <a:r>
              <a:rPr lang="en-US" altLang="en-US" sz="1400" dirty="0"/>
              <a:t>function on that number. </a:t>
            </a:r>
          </a:p>
          <a:p>
            <a:pPr eaLnBrk="1" hangingPunct="1">
              <a:buFont typeface="+mj-lt"/>
              <a:buAutoNum type="arabicPeriod"/>
              <a:defRPr/>
            </a:pPr>
            <a:r>
              <a:rPr lang="en-US" altLang="en-US" sz="1400" dirty="0"/>
              <a:t>However, if you are NOT reading in a quantity, (e.g. you are retrieving, say, a telephone number, or a zip code, or a name, etc), you should </a:t>
            </a:r>
            <a:r>
              <a:rPr lang="en-US" altLang="en-US" sz="1400" u="sng" dirty="0"/>
              <a:t>never</a:t>
            </a:r>
            <a:r>
              <a:rPr lang="en-US" altLang="en-US" sz="1400" dirty="0"/>
              <a:t> invoke the </a:t>
            </a:r>
            <a:r>
              <a:rPr lang="en-US" altLang="en-US" sz="1400" dirty="0">
                <a:latin typeface="Courier New" panose="02070309020205020404" pitchFamily="49" charset="0"/>
                <a:cs typeface="Courier New" panose="02070309020205020404" pitchFamily="49" charset="0"/>
              </a:rPr>
              <a:t>parseInt() </a:t>
            </a:r>
            <a:r>
              <a:rPr lang="en-US" altLang="en-US" sz="1400" dirty="0"/>
              <a:t>function. </a:t>
            </a:r>
          </a:p>
          <a:p>
            <a:pPr lvl="1" eaLnBrk="1" hangingPunct="1">
              <a:buFont typeface="Wingdings" panose="05000000000000000000" pitchFamily="2" charset="2"/>
              <a:buChar char="Ø"/>
              <a:defRPr/>
            </a:pPr>
            <a:r>
              <a:rPr lang="en-US" altLang="en-US" sz="1200" dirty="0"/>
              <a:t>The grader will deduct points every time you forget to do so!  </a:t>
            </a:r>
            <a:r>
              <a:rPr lang="en-US" altLang="en-US" sz="1200" dirty="0">
                <a:sym typeface="Wingdings" panose="05000000000000000000" pitchFamily="2" charset="2"/>
              </a:rPr>
              <a:t></a:t>
            </a:r>
            <a:endParaRPr lang="en-US" altLang="en-US" sz="1200" dirty="0"/>
          </a:p>
        </p:txBody>
      </p:sp>
      <p:sp>
        <p:nvSpPr>
          <p:cNvPr id="18436" name="Slide Number Placeholder 3">
            <a:extLst>
              <a:ext uri="{FF2B5EF4-FFF2-40B4-BE49-F238E27FC236}">
                <a16:creationId xmlns:a16="http://schemas.microsoft.com/office/drawing/2014/main" id="{8FDA875E-6375-467C-A249-4903D65CCA5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09C8670-5341-4CD2-879B-774CC7EBF632}" type="slidenum">
              <a:rPr lang="en-US" altLang="en-US" sz="1100" smtClean="0">
                <a:solidFill>
                  <a:srgbClr val="898989"/>
                </a:solidFill>
                <a:latin typeface="Arial" panose="020B0604020202020204" pitchFamily="34" charset="0"/>
              </a:rPr>
              <a:pPr>
                <a:spcBef>
                  <a:spcPct val="0"/>
                </a:spcBef>
                <a:buFontTx/>
                <a:buNone/>
              </a:pPr>
              <a:t>15</a:t>
            </a:fld>
            <a:endParaRPr lang="en-US" altLang="en-US" sz="1100" dirty="0">
              <a:solidFill>
                <a:srgbClr val="898989"/>
              </a:solidFill>
              <a:latin typeface="Arial" panose="020B0604020202020204" pitchFamily="34" charset="0"/>
            </a:endParaRPr>
          </a:p>
        </p:txBody>
      </p:sp>
      <p:pic>
        <p:nvPicPr>
          <p:cNvPr id="3" name="Picture 2">
            <a:extLst>
              <a:ext uri="{FF2B5EF4-FFF2-40B4-BE49-F238E27FC236}">
                <a16:creationId xmlns:a16="http://schemas.microsoft.com/office/drawing/2014/main" id="{B2B2C452-9961-47AE-A742-8C5353A1E2DA}"/>
              </a:ext>
            </a:extLst>
          </p:cNvPr>
          <p:cNvPicPr>
            <a:picLocks noChangeAspect="1"/>
          </p:cNvPicPr>
          <p:nvPr/>
        </p:nvPicPr>
        <p:blipFill>
          <a:blip r:embed="rId2"/>
          <a:stretch>
            <a:fillRect/>
          </a:stretch>
        </p:blipFill>
        <p:spPr>
          <a:xfrm>
            <a:off x="1956046" y="1555750"/>
            <a:ext cx="4620481" cy="4572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4" name="TextBox 3">
            <a:extLst>
              <a:ext uri="{FF2B5EF4-FFF2-40B4-BE49-F238E27FC236}">
                <a16:creationId xmlns:a16="http://schemas.microsoft.com/office/drawing/2014/main" id="{D1F79980-7627-446E-959E-ED142BC5523C}"/>
              </a:ext>
            </a:extLst>
          </p:cNvPr>
          <p:cNvSpPr txBox="1"/>
          <p:nvPr/>
        </p:nvSpPr>
        <p:spPr>
          <a:xfrm>
            <a:off x="4724400" y="1456616"/>
            <a:ext cx="1066800" cy="246221"/>
          </a:xfrm>
          <a:prstGeom prst="rect">
            <a:avLst/>
          </a:prstGeom>
          <a:noFill/>
        </p:spPr>
        <p:txBody>
          <a:bodyPr wrap="square" rtlCol="0">
            <a:spAutoFit/>
          </a:bodyPr>
          <a:lstStyle/>
          <a:p>
            <a:r>
              <a:rPr lang="en-US" sz="1000" b="1" dirty="0">
                <a:latin typeface="Courier New" panose="02070309020205020404" pitchFamily="49" charset="0"/>
                <a:cs typeface="Courier New" panose="02070309020205020404" pitchFamily="49" charset="0"/>
              </a:rPr>
              <a:t>txtYearBorn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435">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435">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435">
                                            <p:txEl>
                                              <p:pRg st="10" end="1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8435">
                                            <p:txEl>
                                              <p:pRg st="12" end="1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8435">
                                            <p:txEl>
                                              <p:pRg st="14" end="1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8435">
                                            <p:txEl>
                                              <p:pRg st="15" end="1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8435">
                                            <p:txEl>
                                              <p:pRg st="16" end="1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8435">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a:extLst>
              <a:ext uri="{FF2B5EF4-FFF2-40B4-BE49-F238E27FC236}">
                <a16:creationId xmlns:a16="http://schemas.microsoft.com/office/drawing/2014/main" id="{878EE259-436B-4FA8-A92D-DAB1AE93D00E}"/>
              </a:ext>
            </a:extLst>
          </p:cNvPr>
          <p:cNvSpPr>
            <a:spLocks noGrp="1"/>
          </p:cNvSpPr>
          <p:nvPr>
            <p:ph idx="1"/>
          </p:nvPr>
        </p:nvSpPr>
        <p:spPr>
          <a:xfrm>
            <a:off x="457200" y="990600"/>
            <a:ext cx="8229600" cy="4525963"/>
          </a:xfrm>
        </p:spPr>
        <p:txBody>
          <a:bodyPr/>
          <a:lstStyle/>
          <a:p>
            <a:pPr marL="0" indent="0" eaLnBrk="1" hangingPunct="1">
              <a:buFont typeface="Arial" panose="020B0604020202020204" pitchFamily="34" charset="0"/>
              <a:buNone/>
              <a:defRPr/>
            </a:pPr>
            <a:r>
              <a:rPr lang="en-US" altLang="en-US" sz="1600" dirty="0"/>
              <a:t>What if the number you are planning to retrieve may contain decimals?</a:t>
            </a:r>
          </a:p>
          <a:p>
            <a:pPr lvl="1" eaLnBrk="1" hangingPunct="1">
              <a:defRPr/>
            </a:pPr>
            <a:r>
              <a:rPr lang="en-US" altLang="en-US" sz="1400" dirty="0"/>
              <a:t>E.g. The time to complete a 100 meter dash</a:t>
            </a:r>
            <a:r>
              <a:rPr lang="en-US" altLang="en-US" sz="1400"/>
              <a:t>, the </a:t>
            </a:r>
            <a:r>
              <a:rPr lang="en-US" altLang="en-US" sz="1400" dirty="0"/>
              <a:t>cost of a gallon of gas, etc</a:t>
            </a:r>
          </a:p>
          <a:p>
            <a:pPr lvl="1" eaLnBrk="1" hangingPunct="1">
              <a:defRPr/>
            </a:pPr>
            <a:endParaRPr lang="en-US" altLang="en-US" sz="1400" dirty="0"/>
          </a:p>
          <a:p>
            <a:pPr marL="0" indent="0" eaLnBrk="1" hangingPunct="1">
              <a:buFont typeface="Arial" panose="020B0604020202020204" pitchFamily="34" charset="0"/>
              <a:buNone/>
              <a:defRPr/>
            </a:pPr>
            <a:r>
              <a:rPr lang="en-US" altLang="en-US" sz="1600" dirty="0"/>
              <a:t>Recall that </a:t>
            </a:r>
            <a:r>
              <a:rPr lang="en-US" altLang="en-US" sz="1600" dirty="0">
                <a:latin typeface="Courier New" panose="02070309020205020404" pitchFamily="49" charset="0"/>
                <a:cs typeface="Courier New" panose="02070309020205020404" pitchFamily="49" charset="0"/>
              </a:rPr>
              <a:t>parseInt()</a:t>
            </a:r>
            <a:r>
              <a:rPr lang="en-US" altLang="en-US" sz="1600" dirty="0"/>
              <a:t> </a:t>
            </a:r>
            <a:r>
              <a:rPr lang="en-US" altLang="en-US" sz="1600" i="1" dirty="0"/>
              <a:t>stops</a:t>
            </a:r>
            <a:r>
              <a:rPr lang="en-US" altLang="en-US" sz="1600" dirty="0"/>
              <a:t> parsing the instant it encounters any non numeric character – such as a  decimal.</a:t>
            </a:r>
          </a:p>
          <a:p>
            <a:pPr marL="0" indent="0" eaLnBrk="1" hangingPunct="1">
              <a:buFont typeface="Arial" panose="020B0604020202020204" pitchFamily="34" charset="0"/>
              <a:buNone/>
              <a:defRPr/>
            </a:pPr>
            <a:endParaRPr lang="en-US" altLang="en-US" sz="1600" dirty="0"/>
          </a:p>
          <a:p>
            <a:pPr marL="0" indent="0" eaLnBrk="1" hangingPunct="1">
              <a:buFont typeface="Arial" panose="020B0604020202020204" pitchFamily="34" charset="0"/>
              <a:buNone/>
              <a:defRPr/>
            </a:pPr>
            <a:r>
              <a:rPr lang="en-US" altLang="en-US" sz="1600" dirty="0"/>
              <a:t>Therefore, if you want to keep your decimals, you would </a:t>
            </a:r>
            <a:r>
              <a:rPr lang="en-US" altLang="en-US" sz="1600" i="1" dirty="0"/>
              <a:t>not </a:t>
            </a:r>
            <a:r>
              <a:rPr lang="en-US" altLang="en-US" sz="1600" dirty="0"/>
              <a:t>want to use </a:t>
            </a:r>
            <a:r>
              <a:rPr lang="en-US" altLang="en-US" sz="1600" dirty="0">
                <a:latin typeface="Courier New" panose="02070309020205020404" pitchFamily="49" charset="0"/>
                <a:cs typeface="Courier New" panose="02070309020205020404" pitchFamily="49" charset="0"/>
              </a:rPr>
              <a:t>parseInt()</a:t>
            </a:r>
            <a:r>
              <a:rPr lang="en-US" altLang="en-US" sz="1600" dirty="0"/>
              <a:t>.  </a:t>
            </a:r>
          </a:p>
          <a:p>
            <a:pPr marL="0" indent="0" eaLnBrk="1" hangingPunct="1">
              <a:buFont typeface="Arial" panose="020B0604020202020204" pitchFamily="34" charset="0"/>
              <a:buNone/>
              <a:defRPr/>
            </a:pPr>
            <a:endParaRPr lang="en-US" altLang="en-US" sz="1600" dirty="0"/>
          </a:p>
          <a:p>
            <a:pPr marL="0" indent="0" algn="ctr" eaLnBrk="1" hangingPunct="1">
              <a:buFont typeface="Arial" panose="020B0604020202020204" pitchFamily="34" charset="0"/>
              <a:buNone/>
              <a:defRPr/>
            </a:pPr>
            <a:r>
              <a:rPr lang="en-US" altLang="en-US" sz="2400" dirty="0"/>
              <a:t>Instead, you </a:t>
            </a:r>
            <a:r>
              <a:rPr lang="en-US" altLang="en-US" sz="2400"/>
              <a:t>must use:   </a:t>
            </a:r>
            <a:r>
              <a:rPr lang="en-US" altLang="en-US" sz="2400" b="1" dirty="0">
                <a:latin typeface="Courier New" panose="02070309020205020404" pitchFamily="49" charset="0"/>
                <a:cs typeface="Courier New" panose="02070309020205020404" pitchFamily="49" charset="0"/>
              </a:rPr>
              <a:t>parse</a:t>
            </a:r>
            <a:r>
              <a:rPr lang="en-US" altLang="en-US" sz="2400" b="1" u="sng" dirty="0">
                <a:latin typeface="Courier New" panose="02070309020205020404" pitchFamily="49" charset="0"/>
                <a:cs typeface="Courier New" panose="02070309020205020404" pitchFamily="49" charset="0"/>
              </a:rPr>
              <a:t>Float</a:t>
            </a:r>
            <a:r>
              <a:rPr lang="en-US" altLang="en-US" sz="2400" b="1" dirty="0">
                <a:latin typeface="Courier New" panose="02070309020205020404" pitchFamily="49" charset="0"/>
                <a:cs typeface="Courier New" panose="02070309020205020404" pitchFamily="49" charset="0"/>
              </a:rPr>
              <a:t>()</a:t>
            </a:r>
          </a:p>
          <a:p>
            <a:pPr marL="0" indent="0" eaLnBrk="1" hangingPunct="1">
              <a:buFont typeface="Arial" panose="020B0604020202020204" pitchFamily="34" charset="0"/>
              <a:buNone/>
              <a:defRPr/>
            </a:pPr>
            <a:endParaRPr lang="en-US" altLang="en-US" sz="1600" dirty="0"/>
          </a:p>
          <a:p>
            <a:pPr marL="0" indent="0" eaLnBrk="1" hangingPunct="1">
              <a:buFont typeface="Arial" panose="020B0604020202020204" pitchFamily="34" charset="0"/>
              <a:buNone/>
              <a:defRPr/>
            </a:pPr>
            <a:r>
              <a:rPr lang="en-US" altLang="en-US" sz="1600" dirty="0"/>
              <a:t>For example, suppose you are recording the race time for a 100 meter sprint where the times are often recorded to hundredths of a second. In this case, we would absolutely need to keep the decimal places. Therefore, we </a:t>
            </a:r>
            <a:r>
              <a:rPr lang="en-US" altLang="en-US" sz="1600" i="1" dirty="0"/>
              <a:t>must </a:t>
            </a:r>
            <a:r>
              <a:rPr lang="en-US" altLang="en-US" sz="1600" dirty="0"/>
              <a:t>use </a:t>
            </a:r>
            <a:r>
              <a:rPr lang="en-US" altLang="en-US" sz="1600" b="1" dirty="0">
                <a:latin typeface="Courier New" panose="02070309020205020404" pitchFamily="49" charset="0"/>
                <a:cs typeface="Courier New" panose="02070309020205020404" pitchFamily="49" charset="0"/>
              </a:rPr>
              <a:t>parse</a:t>
            </a:r>
            <a:r>
              <a:rPr lang="en-US" altLang="en-US" sz="1600" b="1" u="sng" dirty="0">
                <a:latin typeface="Courier New" panose="02070309020205020404" pitchFamily="49" charset="0"/>
                <a:cs typeface="Courier New" panose="02070309020205020404" pitchFamily="49" charset="0"/>
              </a:rPr>
              <a:t>Float</a:t>
            </a:r>
            <a:r>
              <a:rPr lang="en-US" altLang="en-US" sz="1600" b="1" dirty="0">
                <a:latin typeface="Courier New" panose="02070309020205020404" pitchFamily="49" charset="0"/>
                <a:cs typeface="Courier New" panose="02070309020205020404" pitchFamily="49" charset="0"/>
              </a:rPr>
              <a:t>()</a:t>
            </a:r>
            <a:r>
              <a:rPr lang="en-US" altLang="en-US" sz="1600" dirty="0"/>
              <a:t> instead of </a:t>
            </a:r>
            <a:r>
              <a:rPr lang="en-US" altLang="en-US" sz="1600" dirty="0">
                <a:latin typeface="Courier New" panose="02070309020205020404" pitchFamily="49" charset="0"/>
                <a:cs typeface="Courier New" panose="02070309020205020404" pitchFamily="49" charset="0"/>
              </a:rPr>
              <a:t>parseInt()</a:t>
            </a:r>
            <a:endParaRPr lang="en-US" altLang="en-US" sz="1600" dirty="0"/>
          </a:p>
          <a:p>
            <a:pPr marL="0" indent="0" eaLnBrk="1" hangingPunct="1">
              <a:buFont typeface="Arial" panose="020B0604020202020204" pitchFamily="34" charset="0"/>
              <a:buNone/>
              <a:defRPr/>
            </a:pPr>
            <a:endParaRPr lang="en-US" altLang="en-US" sz="1600" dirty="0"/>
          </a:p>
          <a:p>
            <a:pPr eaLnBrk="1" hangingPunct="1">
              <a:buFont typeface="Arial" panose="020B0604020202020204" pitchFamily="34" charset="0"/>
              <a:buNone/>
              <a:defRPr/>
            </a:pPr>
            <a:r>
              <a:rPr lang="en-US" altLang="en-US" sz="1200" b="1" dirty="0">
                <a:latin typeface="Courier New" panose="02070309020205020404" pitchFamily="49" charset="0"/>
                <a:cs typeface="Courier New" panose="02070309020205020404" pitchFamily="49" charset="0"/>
              </a:rPr>
              <a:t>var raceTime = document.getElementById('txtRaceTime').value;  </a:t>
            </a:r>
          </a:p>
          <a:p>
            <a:pPr eaLnBrk="1" hangingPunct="1">
              <a:buFont typeface="Arial" panose="020B0604020202020204" pitchFamily="34" charset="0"/>
              <a:buNone/>
              <a:defRPr/>
            </a:pPr>
            <a:r>
              <a:rPr lang="en-US" altLang="en-US" sz="1200" b="1" dirty="0">
                <a:solidFill>
                  <a:srgbClr val="FF0000"/>
                </a:solidFill>
                <a:latin typeface="Courier New" panose="02070309020205020404" pitchFamily="49" charset="0"/>
                <a:cs typeface="Courier New" panose="02070309020205020404" pitchFamily="49" charset="0"/>
              </a:rPr>
              <a:t>raceTime = parse</a:t>
            </a:r>
            <a:r>
              <a:rPr lang="en-US" altLang="en-US" sz="1200" b="1" u="sng" dirty="0">
                <a:solidFill>
                  <a:srgbClr val="FF0000"/>
                </a:solidFill>
                <a:latin typeface="Courier New" panose="02070309020205020404" pitchFamily="49" charset="0"/>
                <a:cs typeface="Courier New" panose="02070309020205020404" pitchFamily="49" charset="0"/>
              </a:rPr>
              <a:t>Float</a:t>
            </a:r>
            <a:r>
              <a:rPr lang="en-US" altLang="en-US" sz="1200" b="1" dirty="0">
                <a:solidFill>
                  <a:srgbClr val="FF0000"/>
                </a:solidFill>
                <a:latin typeface="Courier New" panose="02070309020205020404" pitchFamily="49" charset="0"/>
                <a:cs typeface="Courier New" panose="02070309020205020404" pitchFamily="49" charset="0"/>
              </a:rPr>
              <a:t>(raceTime);</a:t>
            </a:r>
          </a:p>
        </p:txBody>
      </p:sp>
      <p:sp>
        <p:nvSpPr>
          <p:cNvPr id="19459" name="Slide Number Placeholder 3">
            <a:extLst>
              <a:ext uri="{FF2B5EF4-FFF2-40B4-BE49-F238E27FC236}">
                <a16:creationId xmlns:a16="http://schemas.microsoft.com/office/drawing/2014/main" id="{046E2F52-6299-401E-BFF0-D04816F543C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002A1F9-3498-4723-A89B-BBE80AAC6B95}" type="slidenum">
              <a:rPr lang="en-US" altLang="en-US" sz="1200" smtClean="0">
                <a:solidFill>
                  <a:srgbClr val="898989"/>
                </a:solidFill>
                <a:latin typeface="Arial" panose="020B0604020202020204" pitchFamily="34" charset="0"/>
              </a:rPr>
              <a:pPr>
                <a:spcBef>
                  <a:spcPct val="0"/>
                </a:spcBef>
                <a:buFontTx/>
                <a:buNone/>
              </a:pPr>
              <a:t>16</a:t>
            </a:fld>
            <a:endParaRPr lang="en-US" altLang="en-US" sz="1200" dirty="0">
              <a:solidFill>
                <a:srgbClr val="898989"/>
              </a:solidFill>
              <a:latin typeface="Arial" panose="020B0604020202020204" pitchFamily="34" charset="0"/>
            </a:endParaRPr>
          </a:p>
        </p:txBody>
      </p:sp>
      <p:sp>
        <p:nvSpPr>
          <p:cNvPr id="19460" name="Title 1">
            <a:extLst>
              <a:ext uri="{FF2B5EF4-FFF2-40B4-BE49-F238E27FC236}">
                <a16:creationId xmlns:a16="http://schemas.microsoft.com/office/drawing/2014/main" id="{60D4CF87-53AC-4110-AFB2-C2816A679069}"/>
              </a:ext>
            </a:extLst>
          </p:cNvPr>
          <p:cNvSpPr>
            <a:spLocks noGrp="1"/>
          </p:cNvSpPr>
          <p:nvPr>
            <p:ph type="title"/>
          </p:nvPr>
        </p:nvSpPr>
        <p:spPr>
          <a:xfrm>
            <a:off x="381000" y="304800"/>
            <a:ext cx="8229600" cy="533400"/>
          </a:xfrm>
        </p:spPr>
        <p:txBody>
          <a:bodyPr/>
          <a:lstStyle/>
          <a:p>
            <a:pPr eaLnBrk="1" hangingPunct="1"/>
            <a:r>
              <a:rPr lang="en-US" altLang="en-US" sz="3600" b="1" dirty="0">
                <a:latin typeface="Courier New" panose="02070309020205020404" pitchFamily="49" charset="0"/>
                <a:cs typeface="Courier New" panose="02070309020205020404" pitchFamily="49" charset="0"/>
              </a:rPr>
              <a:t>parseFloat()</a:t>
            </a:r>
          </a:p>
        </p:txBody>
      </p:sp>
      <p:pic>
        <p:nvPicPr>
          <p:cNvPr id="2" name="Picture 1">
            <a:extLst>
              <a:ext uri="{FF2B5EF4-FFF2-40B4-BE49-F238E27FC236}">
                <a16:creationId xmlns:a16="http://schemas.microsoft.com/office/drawing/2014/main" id="{7C8F2465-E26E-426F-B2CE-64E18CB5C624}"/>
              </a:ext>
            </a:extLst>
          </p:cNvPr>
          <p:cNvPicPr>
            <a:picLocks noChangeAspect="1"/>
          </p:cNvPicPr>
          <p:nvPr/>
        </p:nvPicPr>
        <p:blipFill>
          <a:blip r:embed="rId2"/>
          <a:stretch>
            <a:fillRect/>
          </a:stretch>
        </p:blipFill>
        <p:spPr>
          <a:xfrm>
            <a:off x="2667000" y="5867400"/>
            <a:ext cx="3428999" cy="450419"/>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extBox 5">
            <a:extLst>
              <a:ext uri="{FF2B5EF4-FFF2-40B4-BE49-F238E27FC236}">
                <a16:creationId xmlns:a16="http://schemas.microsoft.com/office/drawing/2014/main" id="{3BBEA211-22E8-4DAF-AD6E-697FD2314E76}"/>
              </a:ext>
            </a:extLst>
          </p:cNvPr>
          <p:cNvSpPr txBox="1"/>
          <p:nvPr/>
        </p:nvSpPr>
        <p:spPr>
          <a:xfrm>
            <a:off x="4495800" y="5744289"/>
            <a:ext cx="1066800" cy="246221"/>
          </a:xfrm>
          <a:prstGeom prst="rect">
            <a:avLst/>
          </a:prstGeom>
          <a:noFill/>
        </p:spPr>
        <p:txBody>
          <a:bodyPr wrap="square" rtlCol="0">
            <a:spAutoFit/>
          </a:bodyPr>
          <a:lstStyle/>
          <a:p>
            <a:r>
              <a:rPr lang="en-US" sz="1000" b="1" dirty="0">
                <a:latin typeface="Courier New" panose="02070309020205020404" pitchFamily="49" charset="0"/>
                <a:cs typeface="Courier New" panose="02070309020205020404" pitchFamily="49" charset="0"/>
              </a:rPr>
              <a:t>txtRaceTime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36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nodeType="clickEffect">
                                  <p:stCondLst>
                                    <p:cond delay="0"/>
                                  </p:stCondLst>
                                  <p:childTnLst>
                                    <p:set>
                                      <p:cBhvr>
                                        <p:cTn id="22" dur="1" fill="hold">
                                          <p:stCondLst>
                                            <p:cond delay="0"/>
                                          </p:stCondLst>
                                        </p:cTn>
                                        <p:tgtEl>
                                          <p:spTgt spid="15363">
                                            <p:txEl>
                                              <p:pRg st="7" end="7"/>
                                            </p:txEl>
                                          </p:spTgt>
                                        </p:tgtEl>
                                        <p:attrNameLst>
                                          <p:attrName>style.visibility</p:attrName>
                                        </p:attrNameLst>
                                      </p:cBhvr>
                                      <p:to>
                                        <p:strVal val="visible"/>
                                      </p:to>
                                    </p:set>
                                    <p:animEffect transition="in" filter="wheel(1)">
                                      <p:cBhvr>
                                        <p:cTn id="23" dur="2000"/>
                                        <p:tgtEl>
                                          <p:spTgt spid="15363">
                                            <p:txEl>
                                              <p:pRg st="7" end="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5363">
                                            <p:txEl>
                                              <p:pRg st="9" end="9"/>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6"/>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5363">
                                            <p:txEl>
                                              <p:pRg st="11" end="11"/>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1536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4" name="Title 1">
            <a:extLst>
              <a:ext uri="{FF2B5EF4-FFF2-40B4-BE49-F238E27FC236}">
                <a16:creationId xmlns:a16="http://schemas.microsoft.com/office/drawing/2014/main" id="{07799C10-D27C-4632-84E8-F8D38014F1A7}"/>
              </a:ext>
            </a:extLst>
          </p:cNvPr>
          <p:cNvSpPr txBox="1">
            <a:spLocks/>
          </p:cNvSpPr>
          <p:nvPr/>
        </p:nvSpPr>
        <p:spPr bwMode="auto">
          <a:xfrm>
            <a:off x="258700" y="190394"/>
            <a:ext cx="6599299" cy="994172"/>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spcBef>
                <a:spcPct val="0"/>
              </a:spcBef>
              <a:spcAft>
                <a:spcPts val="600"/>
              </a:spcAft>
              <a:buNone/>
            </a:pPr>
            <a:r>
              <a:rPr lang="en-US" altLang="en-US" sz="2400" kern="1200" dirty="0">
                <a:solidFill>
                  <a:schemeClr val="tx1"/>
                </a:solidFill>
                <a:latin typeface="+mj-lt"/>
                <a:ea typeface="+mj-ea"/>
                <a:cs typeface="+mj-cs"/>
              </a:rPr>
              <a:t>Should I use  </a:t>
            </a:r>
            <a:r>
              <a:rPr lang="en-US" altLang="en-US" sz="2400" kern="1200" dirty="0">
                <a:solidFill>
                  <a:schemeClr val="tx1"/>
                </a:solidFill>
                <a:latin typeface="Courier New" panose="02070309020205020404" pitchFamily="49" charset="0"/>
                <a:ea typeface="+mj-ea"/>
                <a:cs typeface="Courier New" panose="02070309020205020404" pitchFamily="49" charset="0"/>
              </a:rPr>
              <a:t>parseInt() </a:t>
            </a:r>
            <a:r>
              <a:rPr lang="en-US" altLang="en-US" sz="2400" kern="1200" dirty="0">
                <a:solidFill>
                  <a:schemeClr val="tx1"/>
                </a:solidFill>
                <a:latin typeface="+mj-lt"/>
                <a:ea typeface="+mj-ea"/>
                <a:cs typeface="+mj-cs"/>
              </a:rPr>
              <a:t>or </a:t>
            </a:r>
            <a:r>
              <a:rPr lang="en-US" altLang="en-US" sz="2400" kern="1200" dirty="0">
                <a:solidFill>
                  <a:schemeClr val="tx1"/>
                </a:solidFill>
                <a:latin typeface="Courier New" panose="02070309020205020404" pitchFamily="49" charset="0"/>
                <a:ea typeface="+mj-ea"/>
                <a:cs typeface="Courier New" panose="02070309020205020404" pitchFamily="49" charset="0"/>
              </a:rPr>
              <a:t>parseFloat()</a:t>
            </a:r>
            <a:r>
              <a:rPr lang="en-US" altLang="en-US" sz="2400" kern="1200" dirty="0">
                <a:solidFill>
                  <a:schemeClr val="tx1"/>
                </a:solidFill>
                <a:latin typeface="+mj-lt"/>
                <a:ea typeface="+mj-ea"/>
                <a:cs typeface="+mj-cs"/>
              </a:rPr>
              <a:t> ?</a:t>
            </a:r>
          </a:p>
        </p:txBody>
      </p:sp>
      <p:sp>
        <p:nvSpPr>
          <p:cNvPr id="20482" name="Content Placeholder 2">
            <a:extLst>
              <a:ext uri="{FF2B5EF4-FFF2-40B4-BE49-F238E27FC236}">
                <a16:creationId xmlns:a16="http://schemas.microsoft.com/office/drawing/2014/main" id="{7D254706-AF48-4802-833B-2836FF9113EE}"/>
              </a:ext>
            </a:extLst>
          </p:cNvPr>
          <p:cNvSpPr>
            <a:spLocks noGrp="1"/>
          </p:cNvSpPr>
          <p:nvPr>
            <p:ph idx="1"/>
          </p:nvPr>
        </p:nvSpPr>
        <p:spPr>
          <a:xfrm>
            <a:off x="459030" y="1184566"/>
            <a:ext cx="5484570" cy="3788227"/>
          </a:xfrm>
        </p:spPr>
        <p:txBody>
          <a:bodyPr vert="horz" lIns="91440" tIns="45720" rIns="91440" bIns="45720" rtlCol="0" anchor="ctr">
            <a:normAutofit/>
          </a:bodyPr>
          <a:lstStyle/>
          <a:p>
            <a:pPr marL="0" indent="0" eaLnBrk="1" hangingPunct="1">
              <a:lnSpc>
                <a:spcPct val="90000"/>
              </a:lnSpc>
              <a:buNone/>
            </a:pPr>
            <a:r>
              <a:rPr lang="en-US" altLang="en-US" sz="1900" b="1" dirty="0"/>
              <a:t>What if you are not </a:t>
            </a:r>
            <a:r>
              <a:rPr lang="en-US" altLang="en-US" sz="1900" b="1" i="1" dirty="0"/>
              <a:t>sure</a:t>
            </a:r>
            <a:r>
              <a:rPr lang="en-US" altLang="en-US" sz="1900" b="1" dirty="0"/>
              <a:t> if the value will have decimals or not?  </a:t>
            </a:r>
          </a:p>
          <a:p>
            <a:pPr eaLnBrk="1" hangingPunct="1">
              <a:lnSpc>
                <a:spcPct val="90000"/>
              </a:lnSpc>
            </a:pPr>
            <a:r>
              <a:rPr lang="en-US" altLang="en-US" sz="1900" dirty="0"/>
              <a:t>In this situation, the best bet will be to err on the side of caution and use </a:t>
            </a:r>
            <a:r>
              <a:rPr lang="en-US" altLang="en-US" sz="1900" dirty="0">
                <a:latin typeface="Courier New" panose="02070309020205020404" pitchFamily="49" charset="0"/>
                <a:cs typeface="Courier New" panose="02070309020205020404" pitchFamily="49" charset="0"/>
              </a:rPr>
              <a:t>parseFloat()</a:t>
            </a:r>
            <a:r>
              <a:rPr lang="en-US" altLang="en-US" sz="1900" dirty="0"/>
              <a:t>.  That way, if the user </a:t>
            </a:r>
            <a:r>
              <a:rPr lang="en-US" altLang="en-US" sz="1900" i="1" dirty="0"/>
              <a:t>does</a:t>
            </a:r>
            <a:r>
              <a:rPr lang="en-US" altLang="en-US" sz="1900" dirty="0"/>
              <a:t> enter a value with decimals, you won’t lose those decimal values. </a:t>
            </a:r>
          </a:p>
          <a:p>
            <a:pPr marL="0" indent="-228600" eaLnBrk="1" hangingPunct="1">
              <a:lnSpc>
                <a:spcPct val="90000"/>
              </a:lnSpc>
            </a:pPr>
            <a:endParaRPr lang="en-US" altLang="en-US" sz="1900" dirty="0"/>
          </a:p>
          <a:p>
            <a:pPr indent="-228600" eaLnBrk="1" hangingPunct="1">
              <a:lnSpc>
                <a:spcPct val="90000"/>
              </a:lnSpc>
            </a:pPr>
            <a:r>
              <a:rPr lang="en-US" altLang="en-US" sz="1900" dirty="0"/>
              <a:t>Even if the user ends up entering an integer value, all that will happen is that you will see a '</a:t>
            </a:r>
            <a:r>
              <a:rPr lang="en-US" altLang="en-US" sz="1900" b="1" dirty="0"/>
              <a:t>.0</a:t>
            </a:r>
            <a:r>
              <a:rPr lang="en-US" altLang="en-US" sz="1900" dirty="0"/>
              <a:t>' appended to the end of the value.  </a:t>
            </a:r>
          </a:p>
          <a:p>
            <a:pPr marL="857250" lvl="1" indent="-342900" eaLnBrk="1" hangingPunct="1">
              <a:lnSpc>
                <a:spcPct val="90000"/>
              </a:lnSpc>
              <a:buFont typeface="Courier New" panose="02070309020205020404" pitchFamily="49" charset="0"/>
              <a:buChar char="o"/>
            </a:pPr>
            <a:r>
              <a:rPr lang="en-US" altLang="en-US" sz="1800" dirty="0"/>
              <a:t>For example, if the user enters exactly 14 for, say, a race time, then </a:t>
            </a:r>
            <a:r>
              <a:rPr lang="en-US" altLang="en-US" sz="1800" dirty="0">
                <a:latin typeface="Courier New" panose="02070309020205020404" pitchFamily="49" charset="0"/>
                <a:cs typeface="Courier New" panose="02070309020205020404" pitchFamily="49" charset="0"/>
              </a:rPr>
              <a:t>parseFloat()</a:t>
            </a:r>
            <a:r>
              <a:rPr lang="en-US" altLang="en-US" sz="1800" dirty="0"/>
              <a:t> will convert it to 14.0. </a:t>
            </a:r>
          </a:p>
        </p:txBody>
      </p:sp>
      <p:sp>
        <p:nvSpPr>
          <p:cNvPr id="75" name="Rectangle 74">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7" name="Oval 76">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72" name="Graphic 71" descr="Head with Gears">
            <a:extLst>
              <a:ext uri="{FF2B5EF4-FFF2-40B4-BE49-F238E27FC236}">
                <a16:creationId xmlns:a16="http://schemas.microsoft.com/office/drawing/2014/main" id="{04AED720-1318-44E5-B984-A16E3016AC6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
        <p:nvSpPr>
          <p:cNvPr id="20483" name="Slide Number Placeholder 3">
            <a:extLst>
              <a:ext uri="{FF2B5EF4-FFF2-40B4-BE49-F238E27FC236}">
                <a16:creationId xmlns:a16="http://schemas.microsoft.com/office/drawing/2014/main" id="{3F23DB15-011E-4DFF-A642-EBB42642EC84}"/>
              </a:ext>
            </a:extLst>
          </p:cNvPr>
          <p:cNvSpPr>
            <a:spLocks noGrp="1"/>
          </p:cNvSpPr>
          <p:nvPr>
            <p:ph type="sldNum" sz="quarter" idx="12"/>
          </p:nvPr>
        </p:nvSpPr>
        <p:spPr bwMode="auto">
          <a:xfrm>
            <a:off x="7576075" y="6415760"/>
            <a:ext cx="759278"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44184CA8-1011-4065-A780-BE24DE954376}" type="slidenum">
              <a:rPr lang="en-US" altLang="en-US" sz="920">
                <a:solidFill>
                  <a:srgbClr val="FFFFFF"/>
                </a:solidFill>
                <a:latin typeface="+mn-lt"/>
              </a:rPr>
              <a:pPr>
                <a:spcBef>
                  <a:spcPct val="0"/>
                </a:spcBef>
                <a:spcAft>
                  <a:spcPts val="600"/>
                </a:spcAft>
                <a:buFontTx/>
                <a:buNone/>
              </a:pPr>
              <a:t>17</a:t>
            </a:fld>
            <a:endParaRPr lang="en-US" altLang="en-US" sz="920" dirty="0">
              <a:solidFill>
                <a:srgbClr val="FFFFFF"/>
              </a:solidFill>
              <a:latin typeface="+mn-lt"/>
            </a:endParaRPr>
          </a:p>
        </p:txBody>
      </p:sp>
      <p:sp>
        <p:nvSpPr>
          <p:cNvPr id="9" name="TextBox 8">
            <a:extLst>
              <a:ext uri="{FF2B5EF4-FFF2-40B4-BE49-F238E27FC236}">
                <a16:creationId xmlns:a16="http://schemas.microsoft.com/office/drawing/2014/main" id="{F9B9F996-AF03-49A4-BB9C-FFB8ACF24874}"/>
              </a:ext>
            </a:extLst>
          </p:cNvPr>
          <p:cNvSpPr txBox="1"/>
          <p:nvPr/>
        </p:nvSpPr>
        <p:spPr>
          <a:xfrm>
            <a:off x="762000" y="5486400"/>
            <a:ext cx="5562600" cy="707886"/>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altLang="en-US" sz="2000" b="1" dirty="0"/>
              <a:t>Key Point:</a:t>
            </a:r>
          </a:p>
          <a:p>
            <a:pPr algn="ctr"/>
            <a:r>
              <a:rPr lang="en-US" altLang="en-US" sz="2000" b="1" dirty="0"/>
              <a:t>If you're not sure, choose   </a:t>
            </a:r>
            <a:r>
              <a:rPr lang="en-US" altLang="en-US" sz="2000" dirty="0">
                <a:latin typeface="Courier New" panose="02070309020205020404" pitchFamily="49" charset="0"/>
                <a:cs typeface="Courier New" panose="02070309020205020404" pitchFamily="49" charset="0"/>
              </a:rPr>
              <a:t>parseFloat()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heel(1)">
                                      <p:cBhvr>
                                        <p:cTn id="19"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BF80AF51-5873-4152-A627-C1DBC6FD700A}"/>
              </a:ext>
            </a:extLst>
          </p:cNvPr>
          <p:cNvSpPr>
            <a:spLocks noGrp="1"/>
          </p:cNvSpPr>
          <p:nvPr>
            <p:ph type="title"/>
          </p:nvPr>
        </p:nvSpPr>
        <p:spPr>
          <a:xfrm>
            <a:off x="457200" y="76200"/>
            <a:ext cx="8229600" cy="715963"/>
          </a:xfrm>
        </p:spPr>
        <p:txBody>
          <a:bodyPr/>
          <a:lstStyle/>
          <a:p>
            <a:r>
              <a:rPr lang="en-US" altLang="en-US" sz="2400" b="1" dirty="0"/>
              <a:t>When NOT to use </a:t>
            </a:r>
            <a:r>
              <a:rPr lang="en-US" altLang="en-US" sz="2400" b="1" dirty="0">
                <a:latin typeface="Courier New" panose="02070309020205020404" pitchFamily="49" charset="0"/>
                <a:cs typeface="Courier New" panose="02070309020205020404" pitchFamily="49" charset="0"/>
              </a:rPr>
              <a:t>parseInt() </a:t>
            </a:r>
            <a:r>
              <a:rPr lang="en-US" altLang="en-US" sz="2400" b="1" dirty="0"/>
              <a:t>and </a:t>
            </a:r>
            <a:r>
              <a:rPr lang="en-US" altLang="en-US" sz="2400" b="1" dirty="0">
                <a:latin typeface="Courier New" panose="02070309020205020404" pitchFamily="49" charset="0"/>
                <a:cs typeface="Courier New" panose="02070309020205020404" pitchFamily="49" charset="0"/>
              </a:rPr>
              <a:t>parseFloat()</a:t>
            </a:r>
          </a:p>
        </p:txBody>
      </p:sp>
      <p:sp>
        <p:nvSpPr>
          <p:cNvPr id="14339" name="Content Placeholder 2">
            <a:extLst>
              <a:ext uri="{FF2B5EF4-FFF2-40B4-BE49-F238E27FC236}">
                <a16:creationId xmlns:a16="http://schemas.microsoft.com/office/drawing/2014/main" id="{97D2501A-2459-46B2-85D2-D461B14637AC}"/>
              </a:ext>
            </a:extLst>
          </p:cNvPr>
          <p:cNvSpPr>
            <a:spLocks noGrp="1"/>
          </p:cNvSpPr>
          <p:nvPr>
            <p:ph idx="1"/>
          </p:nvPr>
        </p:nvSpPr>
        <p:spPr>
          <a:xfrm>
            <a:off x="381000" y="792163"/>
            <a:ext cx="8153400" cy="4525963"/>
          </a:xfrm>
        </p:spPr>
        <p:txBody>
          <a:bodyPr/>
          <a:lstStyle/>
          <a:p>
            <a:pPr>
              <a:buFont typeface="Arial" charset="0"/>
              <a:buChar char="•"/>
              <a:defRPr/>
            </a:pPr>
            <a:r>
              <a:rPr lang="en-US" sz="1600" dirty="0"/>
              <a:t>From this point forward, you must </a:t>
            </a:r>
            <a:r>
              <a:rPr lang="en-US" sz="1600" i="1" dirty="0"/>
              <a:t>always</a:t>
            </a:r>
            <a:r>
              <a:rPr lang="en-US" sz="1600" dirty="0"/>
              <a:t> use </a:t>
            </a:r>
            <a:r>
              <a:rPr lang="en-US" sz="1600" dirty="0">
                <a:latin typeface="Courier New" panose="02070309020205020404" pitchFamily="49" charset="0"/>
                <a:cs typeface="Courier New" panose="02070309020205020404" pitchFamily="49" charset="0"/>
              </a:rPr>
              <a:t>parseInt() </a:t>
            </a:r>
            <a:r>
              <a:rPr lang="en-US" sz="1600" dirty="0"/>
              <a:t>or </a:t>
            </a:r>
            <a:r>
              <a:rPr lang="en-US" sz="1600" dirty="0">
                <a:latin typeface="Courier New" panose="02070309020205020404" pitchFamily="49" charset="0"/>
                <a:cs typeface="Courier New" panose="02070309020205020404" pitchFamily="49" charset="0"/>
              </a:rPr>
              <a:t>parseFloat() </a:t>
            </a:r>
          </a:p>
          <a:p>
            <a:pPr marL="457200" lvl="1" indent="0" algn="ctr">
              <a:buNone/>
              <a:defRPr/>
            </a:pPr>
            <a:r>
              <a:rPr lang="en-US" sz="1800" b="1" i="1" dirty="0"/>
              <a:t>But ONLY when retrieving information that involves a quantity!</a:t>
            </a:r>
          </a:p>
          <a:p>
            <a:pPr marL="457200" lvl="1" indent="0">
              <a:buNone/>
              <a:defRPr/>
            </a:pPr>
            <a:endParaRPr lang="en-US" sz="1400" b="1" i="1" dirty="0"/>
          </a:p>
          <a:p>
            <a:pPr lvl="2">
              <a:buFont typeface="Arial" charset="0"/>
              <a:buChar char="–"/>
              <a:defRPr/>
            </a:pPr>
            <a:r>
              <a:rPr lang="en-US" sz="1400" dirty="0"/>
              <a:t>Examples:  age, weight, cost of an item, time to run a race, number of days to ship a package, etc, etc, etc</a:t>
            </a:r>
          </a:p>
          <a:p>
            <a:pPr marL="457200" lvl="1" indent="0">
              <a:buFont typeface="Arial" panose="020B0604020202020204" pitchFamily="34" charset="0"/>
              <a:buNone/>
              <a:defRPr/>
            </a:pPr>
            <a:endParaRPr lang="en-US" sz="1400" dirty="0"/>
          </a:p>
          <a:p>
            <a:pPr>
              <a:buFont typeface="Arial" charset="0"/>
              <a:buChar char="•"/>
              <a:defRPr/>
            </a:pPr>
            <a:r>
              <a:rPr lang="en-US" sz="1600" dirty="0"/>
              <a:t>If you are </a:t>
            </a:r>
            <a:r>
              <a:rPr lang="en-US" sz="1600" i="1" dirty="0"/>
              <a:t>not </a:t>
            </a:r>
            <a:r>
              <a:rPr lang="en-US" sz="1600" dirty="0"/>
              <a:t>reading in a quantity (e.g. a telephone number, zip code, name, etc), do </a:t>
            </a:r>
            <a:r>
              <a:rPr lang="en-US" sz="1600" i="1" dirty="0"/>
              <a:t>not</a:t>
            </a:r>
            <a:r>
              <a:rPr lang="en-US" sz="1600" dirty="0"/>
              <a:t> use a parse function!</a:t>
            </a:r>
          </a:p>
          <a:p>
            <a:pPr marL="0" indent="0">
              <a:buFont typeface="Arial" charset="0"/>
              <a:buNone/>
              <a:defRPr/>
            </a:pPr>
            <a:endParaRPr lang="en-US" sz="1800" dirty="0"/>
          </a:p>
          <a:p>
            <a:pPr>
              <a:buFont typeface="Arial" charset="0"/>
              <a:buChar char="•"/>
              <a:defRPr/>
            </a:pPr>
            <a:r>
              <a:rPr lang="en-US" sz="1600" dirty="0"/>
              <a:t>In the same way that you will be penalized for failing to use these functions when appropriate, you will also be penalized if you use them in inappropriate situations</a:t>
            </a:r>
            <a:r>
              <a:rPr lang="en-US" sz="1600" i="1" dirty="0"/>
              <a:t>.</a:t>
            </a:r>
          </a:p>
          <a:p>
            <a:pPr lvl="1">
              <a:buFont typeface="Arial" charset="0"/>
              <a:buChar char="–"/>
              <a:defRPr/>
            </a:pPr>
            <a:r>
              <a:rPr lang="en-US" sz="1400" dirty="0"/>
              <a:t>One good rule of thumb is to ask yourself if there is any conceivable situation in which you might want to do a </a:t>
            </a:r>
            <a:r>
              <a:rPr lang="en-US" sz="1400" u="sng" dirty="0"/>
              <a:t>mathematical calculation</a:t>
            </a:r>
            <a:r>
              <a:rPr lang="en-US" sz="1400" dirty="0"/>
              <a:t> with the number.</a:t>
            </a:r>
          </a:p>
          <a:p>
            <a:pPr lvl="1">
              <a:buFont typeface="Arial" charset="0"/>
              <a:buChar char="–"/>
              <a:defRPr/>
            </a:pPr>
            <a:r>
              <a:rPr lang="en-US" sz="1400" dirty="0"/>
              <a:t>e.g. If you are asking someone their birth year, you might want to subtract it from the current year in order to determine how old they are. So you </a:t>
            </a:r>
            <a:r>
              <a:rPr lang="en-US" sz="1400" i="1" dirty="0"/>
              <a:t>would</a:t>
            </a:r>
            <a:r>
              <a:rPr lang="en-US" sz="1400" dirty="0"/>
              <a:t> want to parse it.</a:t>
            </a:r>
          </a:p>
          <a:p>
            <a:pPr marL="0" indent="0">
              <a:buFont typeface="Arial" panose="020B0604020202020204" pitchFamily="34" charset="0"/>
              <a:buNone/>
              <a:defRPr/>
            </a:pPr>
            <a:endParaRPr lang="en-US" sz="1600" dirty="0"/>
          </a:p>
          <a:p>
            <a:pPr>
              <a:buFont typeface="Arial" charset="0"/>
              <a:buChar char="•"/>
              <a:defRPr/>
            </a:pPr>
            <a:r>
              <a:rPr lang="en-US" sz="1600" dirty="0"/>
              <a:t>As long as you review and understand the underlying concept, and you should have no problem at all, figuring out when to and when not-to use these functions.</a:t>
            </a:r>
          </a:p>
        </p:txBody>
      </p:sp>
      <p:sp>
        <p:nvSpPr>
          <p:cNvPr id="21508" name="Slide Number Placeholder 3">
            <a:extLst>
              <a:ext uri="{FF2B5EF4-FFF2-40B4-BE49-F238E27FC236}">
                <a16:creationId xmlns:a16="http://schemas.microsoft.com/office/drawing/2014/main" id="{9FD46CAA-823A-4FEF-AD7C-9FE8B4E1CA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D498782-C6EF-4C4B-B281-BB2D678A45CF}" type="slidenum">
              <a:rPr lang="en-US" altLang="en-US" sz="1200" smtClean="0">
                <a:solidFill>
                  <a:srgbClr val="898989"/>
                </a:solidFill>
                <a:latin typeface="Arial" panose="020B0604020202020204" pitchFamily="34" charset="0"/>
              </a:rPr>
              <a:pPr>
                <a:spcBef>
                  <a:spcPct val="0"/>
                </a:spcBef>
                <a:buFontTx/>
                <a:buNone/>
              </a:pPr>
              <a:t>18</a:t>
            </a:fld>
            <a:endParaRPr lang="en-US" altLang="en-US" sz="1200" dirty="0">
              <a:solidFill>
                <a:srgbClr val="898989"/>
              </a:solidFill>
              <a:latin typeface="Arial" panose="020B0604020202020204" pitchFamily="34" charset="0"/>
            </a:endParaRPr>
          </a:p>
        </p:txBody>
      </p:sp>
      <p:pic>
        <p:nvPicPr>
          <p:cNvPr id="3074" name="Picture 2" descr="Image result for be careful">
            <a:extLst>
              <a:ext uri="{FF2B5EF4-FFF2-40B4-BE49-F238E27FC236}">
                <a16:creationId xmlns:a16="http://schemas.microsoft.com/office/drawing/2014/main" id="{A20F3562-C970-4700-A780-EC148F4F62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7308" y="5486400"/>
            <a:ext cx="1426692" cy="142669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Rounded Corners 1">
            <a:extLst>
              <a:ext uri="{FF2B5EF4-FFF2-40B4-BE49-F238E27FC236}">
                <a16:creationId xmlns:a16="http://schemas.microsoft.com/office/drawing/2014/main" id="{86750D99-BB20-4290-9CBB-97CBCA0E8FD1}"/>
              </a:ext>
            </a:extLst>
          </p:cNvPr>
          <p:cNvSpPr/>
          <p:nvPr/>
        </p:nvSpPr>
        <p:spPr>
          <a:xfrm>
            <a:off x="1305954" y="1143000"/>
            <a:ext cx="6695046" cy="304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animEffect transition="in" filter="wheel(1)">
                                      <p:cBhvr>
                                        <p:cTn id="7" dur="2000"/>
                                        <p:tgtEl>
                                          <p:spTgt spid="14339">
                                            <p:txEl>
                                              <p:pRg st="1" end="1"/>
                                            </p:txEl>
                                          </p:spTgt>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heel(1)">
                                      <p:cBhvr>
                                        <p:cTn id="10" dur="2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39">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339">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339">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33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0A734B08-9A25-4CD8-B2EA-F4F925E08B14}"/>
              </a:ext>
            </a:extLst>
          </p:cNvPr>
          <p:cNvSpPr>
            <a:spLocks noGrp="1"/>
          </p:cNvSpPr>
          <p:nvPr>
            <p:ph type="title"/>
          </p:nvPr>
        </p:nvSpPr>
        <p:spPr>
          <a:xfrm>
            <a:off x="381000" y="11113"/>
            <a:ext cx="8229600" cy="762000"/>
          </a:xfrm>
        </p:spPr>
        <p:txBody>
          <a:bodyPr/>
          <a:lstStyle/>
          <a:p>
            <a:r>
              <a:rPr lang="en-US" altLang="en-US" dirty="0"/>
              <a:t>Examples</a:t>
            </a:r>
          </a:p>
        </p:txBody>
      </p:sp>
      <p:sp>
        <p:nvSpPr>
          <p:cNvPr id="6147" name="Content Placeholder 2">
            <a:extLst>
              <a:ext uri="{FF2B5EF4-FFF2-40B4-BE49-F238E27FC236}">
                <a16:creationId xmlns:a16="http://schemas.microsoft.com/office/drawing/2014/main" id="{AF0FAA7F-425A-40B5-8216-6D550BE010CE}"/>
              </a:ext>
            </a:extLst>
          </p:cNvPr>
          <p:cNvSpPr>
            <a:spLocks noGrp="1"/>
          </p:cNvSpPr>
          <p:nvPr>
            <p:ph idx="1"/>
          </p:nvPr>
        </p:nvSpPr>
        <p:spPr>
          <a:xfrm>
            <a:off x="228600" y="914400"/>
            <a:ext cx="8229600" cy="4525963"/>
          </a:xfrm>
        </p:spPr>
        <p:txBody>
          <a:bodyPr/>
          <a:lstStyle/>
          <a:p>
            <a:pPr>
              <a:buFont typeface="Arial" charset="0"/>
              <a:buChar char="•"/>
              <a:defRPr/>
            </a:pPr>
            <a:r>
              <a:rPr lang="en-US" sz="1800" dirty="0"/>
              <a:t>Which of the following should be parsed? Should we use </a:t>
            </a:r>
            <a:r>
              <a:rPr lang="en-US" sz="1400" dirty="0">
                <a:latin typeface="Courier New" panose="02070309020205020404" pitchFamily="49" charset="0"/>
                <a:cs typeface="Courier New" panose="02070309020205020404" pitchFamily="49" charset="0"/>
              </a:rPr>
              <a:t>parseInt</a:t>
            </a:r>
            <a:r>
              <a:rPr lang="en-US" sz="1800" dirty="0"/>
              <a:t> or </a:t>
            </a:r>
            <a:r>
              <a:rPr lang="en-US" sz="1400" dirty="0">
                <a:latin typeface="Courier New" panose="02070309020205020404" pitchFamily="49" charset="0"/>
                <a:cs typeface="Courier New" panose="02070309020205020404" pitchFamily="49" charset="0"/>
              </a:rPr>
              <a:t>parseFloat</a:t>
            </a:r>
            <a:r>
              <a:rPr lang="en-US" sz="1800" dirty="0"/>
              <a:t>? </a:t>
            </a:r>
          </a:p>
          <a:p>
            <a:pPr>
              <a:buFont typeface="Arial" charset="0"/>
              <a:buChar char="•"/>
              <a:defRPr/>
            </a:pPr>
            <a:r>
              <a:rPr lang="en-US" sz="1800" b="1" i="1" dirty="0"/>
              <a:t>Or neither?</a:t>
            </a:r>
          </a:p>
          <a:p>
            <a:pPr marL="1314450" lvl="2" indent="-514350">
              <a:buFont typeface="+mj-lt"/>
              <a:buAutoNum type="arabicPeriod"/>
              <a:defRPr/>
            </a:pPr>
            <a:r>
              <a:rPr lang="en-US" sz="1600" dirty="0"/>
              <a:t>The user’s age</a:t>
            </a:r>
          </a:p>
          <a:p>
            <a:pPr marL="1314450" lvl="2" indent="-514350">
              <a:buFont typeface="+mj-lt"/>
              <a:buAutoNum type="arabicPeriod"/>
              <a:defRPr/>
            </a:pPr>
            <a:r>
              <a:rPr lang="en-US" sz="1600" dirty="0"/>
              <a:t>The user’s phone number</a:t>
            </a:r>
          </a:p>
          <a:p>
            <a:pPr marL="1314450" lvl="2" indent="-514350">
              <a:buFont typeface="+mj-lt"/>
              <a:buAutoNum type="arabicPeriod"/>
              <a:defRPr/>
            </a:pPr>
            <a:r>
              <a:rPr lang="en-US" sz="1600" dirty="0"/>
              <a:t>The user’s birth year</a:t>
            </a:r>
          </a:p>
          <a:p>
            <a:pPr marL="1314450" lvl="2" indent="-514350">
              <a:buFont typeface="+mj-lt"/>
              <a:buAutoNum type="arabicPeriod"/>
              <a:defRPr/>
            </a:pPr>
            <a:r>
              <a:rPr lang="en-US" sz="1600" dirty="0"/>
              <a:t>The user’s weight</a:t>
            </a:r>
          </a:p>
          <a:p>
            <a:pPr marL="1314450" lvl="2" indent="-514350">
              <a:buFont typeface="+mj-lt"/>
              <a:buAutoNum type="arabicPeriod"/>
              <a:defRPr/>
            </a:pPr>
            <a:r>
              <a:rPr lang="en-US" sz="1600" dirty="0"/>
              <a:t>The user’s zip code</a:t>
            </a:r>
          </a:p>
          <a:p>
            <a:pPr marL="0" indent="0">
              <a:buNone/>
              <a:defRPr/>
            </a:pPr>
            <a:r>
              <a:rPr lang="en-US" sz="1800" b="1" dirty="0"/>
              <a:t>Answers:</a:t>
            </a:r>
          </a:p>
          <a:p>
            <a:pPr marL="1314450" lvl="2" indent="-514350">
              <a:buFont typeface="+mj-lt"/>
              <a:buAutoNum type="arabicPeriod"/>
              <a:defRPr/>
            </a:pPr>
            <a:r>
              <a:rPr lang="en-US" sz="1400" dirty="0">
                <a:latin typeface="Courier New" panose="02070309020205020404" pitchFamily="49" charset="0"/>
                <a:cs typeface="Courier New" panose="02070309020205020404" pitchFamily="49" charset="0"/>
              </a:rPr>
              <a:t>parseFloat() </a:t>
            </a:r>
            <a:r>
              <a:rPr lang="en-US" sz="1400" dirty="0"/>
              <a:t>most likely. While most users will enter a whole number, you never know if someone might enter a decimal.  Remember: If you think there is even a </a:t>
            </a:r>
            <a:r>
              <a:rPr lang="en-US" sz="1400" i="1" dirty="0"/>
              <a:t>possibility </a:t>
            </a:r>
            <a:r>
              <a:rPr lang="en-US" sz="1400" dirty="0"/>
              <a:t>that the user would enter a value with a decimal, then you should use </a:t>
            </a:r>
            <a:r>
              <a:rPr lang="en-US" sz="1400" dirty="0">
                <a:latin typeface="Courier New" panose="02070309020205020404" pitchFamily="49" charset="0"/>
                <a:cs typeface="Courier New" panose="02070309020205020404" pitchFamily="49" charset="0"/>
              </a:rPr>
              <a:t>parseFloat()</a:t>
            </a:r>
            <a:r>
              <a:rPr lang="en-US" sz="1400" dirty="0"/>
              <a:t>.</a:t>
            </a:r>
          </a:p>
          <a:p>
            <a:pPr marL="1314450" lvl="2" indent="-514350">
              <a:buFont typeface="+mj-lt"/>
              <a:buAutoNum type="arabicPeriod"/>
              <a:defRPr/>
            </a:pPr>
            <a:r>
              <a:rPr lang="en-US" sz="1400" i="1" dirty="0"/>
              <a:t>Neither</a:t>
            </a:r>
            <a:r>
              <a:rPr lang="en-US" sz="1400" dirty="0"/>
              <a:t>. Do </a:t>
            </a:r>
            <a:r>
              <a:rPr lang="en-US" sz="1400" i="1" dirty="0"/>
              <a:t>not </a:t>
            </a:r>
            <a:r>
              <a:rPr lang="en-US" sz="1400" dirty="0"/>
              <a:t>use any parse function. Even if the user enters the number without any parentheses, or dashes, etc, it is still a string. It is hard to envision a situation where you would ever do </a:t>
            </a:r>
            <a:r>
              <a:rPr lang="en-US" sz="1400" i="1" dirty="0"/>
              <a:t>math</a:t>
            </a:r>
            <a:r>
              <a:rPr lang="en-US" sz="1400" dirty="0"/>
              <a:t> on it!</a:t>
            </a:r>
          </a:p>
          <a:p>
            <a:pPr marL="1314450" lvl="2" indent="-514350">
              <a:buFont typeface="+mj-lt"/>
              <a:buAutoNum type="arabicPeriod"/>
              <a:defRPr/>
            </a:pPr>
            <a:r>
              <a:rPr lang="en-US" sz="1400" dirty="0">
                <a:latin typeface="Courier New" panose="02070309020205020404" pitchFamily="49" charset="0"/>
                <a:cs typeface="Courier New" panose="02070309020205020404" pitchFamily="49" charset="0"/>
              </a:rPr>
              <a:t>parseInt()</a:t>
            </a:r>
            <a:r>
              <a:rPr lang="en-US" sz="1400" dirty="0"/>
              <a:t>. You might want to subtract from the current year in order to determine their age.</a:t>
            </a:r>
          </a:p>
          <a:p>
            <a:pPr marL="1314450" lvl="2" indent="-514350">
              <a:buFont typeface="+mj-lt"/>
              <a:buAutoNum type="arabicPeriod"/>
              <a:defRPr/>
            </a:pPr>
            <a:r>
              <a:rPr lang="en-US" sz="1400" dirty="0"/>
              <a:t>Probably  </a:t>
            </a:r>
            <a:r>
              <a:rPr lang="en-US" sz="1400" dirty="0">
                <a:latin typeface="Courier New" panose="02070309020205020404" pitchFamily="49" charset="0"/>
                <a:cs typeface="Courier New" panose="02070309020205020404" pitchFamily="49" charset="0"/>
              </a:rPr>
              <a:t>parseFloat()</a:t>
            </a:r>
            <a:r>
              <a:rPr lang="en-US" sz="1400" dirty="0"/>
              <a:t>. There are definitely people who know their weight to the nearest 10</a:t>
            </a:r>
            <a:r>
              <a:rPr lang="en-US" sz="1400" baseline="30000" dirty="0"/>
              <a:t>th</a:t>
            </a:r>
            <a:r>
              <a:rPr lang="en-US" sz="1400" dirty="0"/>
              <a:t> of a pound! Because this is a real possibility, I’d use </a:t>
            </a:r>
            <a:r>
              <a:rPr lang="en-US" sz="1400" dirty="0">
                <a:latin typeface="Courier New" panose="02070309020205020404" pitchFamily="49" charset="0"/>
                <a:cs typeface="Courier New" panose="02070309020205020404" pitchFamily="49" charset="0"/>
              </a:rPr>
              <a:t>parseFloat()</a:t>
            </a:r>
            <a:r>
              <a:rPr lang="en-US" sz="1400" dirty="0"/>
              <a:t> here. It won’t hurt anything if they do enter a whole number.</a:t>
            </a:r>
          </a:p>
          <a:p>
            <a:pPr marL="1314450" lvl="2" indent="-514350">
              <a:buFont typeface="+mj-lt"/>
              <a:buAutoNum type="arabicPeriod"/>
              <a:defRPr/>
            </a:pPr>
            <a:r>
              <a:rPr lang="en-US" sz="1400" dirty="0"/>
              <a:t>Do not use a parse function here. Other than sorting (which you can do with strings), there is no “math” I can envision being done on a zip code! </a:t>
            </a:r>
          </a:p>
          <a:p>
            <a:pPr marL="857250" lvl="2" indent="0">
              <a:buFont typeface="Arial" charset="0"/>
              <a:buNone/>
              <a:defRPr/>
            </a:pPr>
            <a:endParaRPr lang="en-US" sz="1600" dirty="0">
              <a:latin typeface="Courier New" pitchFamily="49" charset="0"/>
              <a:cs typeface="Courier New" pitchFamily="49" charset="0"/>
            </a:endParaRPr>
          </a:p>
        </p:txBody>
      </p:sp>
      <p:sp>
        <p:nvSpPr>
          <p:cNvPr id="22532" name="Slide Number Placeholder 3">
            <a:extLst>
              <a:ext uri="{FF2B5EF4-FFF2-40B4-BE49-F238E27FC236}">
                <a16:creationId xmlns:a16="http://schemas.microsoft.com/office/drawing/2014/main" id="{A198074D-C66E-4650-8B2E-847022F647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1DA4ADF-0B3D-4914-BE25-B40E0FDCC5F6}" type="slidenum">
              <a:rPr lang="en-US" altLang="en-US" sz="1200" smtClean="0">
                <a:solidFill>
                  <a:srgbClr val="898989"/>
                </a:solidFill>
                <a:latin typeface="Arial" panose="020B0604020202020204" pitchFamily="34" charset="0"/>
              </a:rPr>
              <a:pPr>
                <a:spcBef>
                  <a:spcPct val="0"/>
                </a:spcBef>
                <a:buFontTx/>
                <a:buNone/>
              </a:pPr>
              <a:t>19</a:t>
            </a:fld>
            <a:endParaRPr lang="en-US" altLang="en-US" sz="1200" dirty="0">
              <a:solidFill>
                <a:srgbClr val="898989"/>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Effect transition="in" filter="wheel(1)">
                                      <p:cBhvr>
                                        <p:cTn id="7" dur="2000"/>
                                        <p:tgtEl>
                                          <p:spTgt spid="61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6147">
                                            <p:txEl>
                                              <p:pRg st="8" end="8"/>
                                            </p:txEl>
                                          </p:spTgt>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6147">
                                            <p:txEl>
                                              <p:pRg st="9" end="9"/>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6147">
                                            <p:txEl>
                                              <p:pRg st="10" end="10"/>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6147">
                                            <p:txEl>
                                              <p:pRg st="5" end="5"/>
                                            </p:txEl>
                                          </p:spTgt>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nodeType="clickEffect">
                                  <p:stCondLst>
                                    <p:cond delay="0"/>
                                  </p:stCondLst>
                                  <p:childTnLst>
                                    <p:set>
                                      <p:cBhvr>
                                        <p:cTn id="39" dur="1" fill="hold">
                                          <p:stCondLst>
                                            <p:cond delay="0"/>
                                          </p:stCondLst>
                                        </p:cTn>
                                        <p:tgtEl>
                                          <p:spTgt spid="6147">
                                            <p:txEl>
                                              <p:pRg st="11" end="11"/>
                                            </p:txEl>
                                          </p:spTgt>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nodeType="clickEffect">
                                  <p:stCondLst>
                                    <p:cond delay="0"/>
                                  </p:stCondLst>
                                  <p:childTnLst>
                                    <p:set>
                                      <p:cBhvr>
                                        <p:cTn id="43"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614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4FFF8F73-98DF-44A9-ACA4-1ADA6D4B0AC2}"/>
              </a:ext>
            </a:extLst>
          </p:cNvPr>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3075" name="Content Placeholder 2">
            <a:extLst>
              <a:ext uri="{FF2B5EF4-FFF2-40B4-BE49-F238E27FC236}">
                <a16:creationId xmlns:a16="http://schemas.microsoft.com/office/drawing/2014/main" id="{14D96E68-1046-43DB-832B-52A3277586EA}"/>
              </a:ext>
            </a:extLst>
          </p:cNvPr>
          <p:cNvSpPr>
            <a:spLocks noGrp="1"/>
          </p:cNvSpPr>
          <p:nvPr>
            <p:ph idx="1"/>
          </p:nvPr>
        </p:nvSpPr>
        <p:spPr>
          <a:xfrm>
            <a:off x="228600" y="1143000"/>
            <a:ext cx="7620000" cy="4876800"/>
          </a:xfrm>
        </p:spPr>
        <p:txBody>
          <a:bodyPr/>
          <a:lstStyle/>
          <a:p>
            <a:pPr marL="57150" indent="0" eaLnBrk="1" hangingPunct="1">
              <a:buFont typeface="Arial" charset="0"/>
              <a:buNone/>
              <a:defRPr/>
            </a:pPr>
            <a:r>
              <a:rPr lang="en-US" sz="2400" dirty="0"/>
              <a:t>By the end of this lecture, you should be able to:</a:t>
            </a:r>
          </a:p>
          <a:p>
            <a:pPr marL="57150" indent="0" eaLnBrk="1" hangingPunct="1">
              <a:buFont typeface="Arial" charset="0"/>
              <a:buNone/>
              <a:defRPr/>
            </a:pPr>
            <a:endParaRPr lang="en-US" sz="2400" dirty="0"/>
          </a:p>
          <a:p>
            <a:pPr lvl="1" eaLnBrk="1" hangingPunct="1">
              <a:buFont typeface="Arial" charset="0"/>
              <a:buChar char="–"/>
              <a:defRPr/>
            </a:pPr>
            <a:r>
              <a:rPr lang="en-US" sz="1800" dirty="0"/>
              <a:t>Explain what is meant by the term "argument".</a:t>
            </a:r>
          </a:p>
          <a:p>
            <a:pPr lvl="1" eaLnBrk="1" hangingPunct="1">
              <a:buFont typeface="Arial" charset="0"/>
              <a:buChar char="–"/>
              <a:defRPr/>
            </a:pPr>
            <a:r>
              <a:rPr lang="en-US" sz="1800" dirty="0"/>
              <a:t>Identify the three "data types" that we will discuss through the remainder of the course.</a:t>
            </a:r>
          </a:p>
          <a:p>
            <a:pPr lvl="1" eaLnBrk="1" hangingPunct="1">
              <a:buFont typeface="Arial" charset="0"/>
              <a:buChar char="–"/>
              <a:defRPr/>
            </a:pPr>
            <a:r>
              <a:rPr lang="en-US" sz="1800" dirty="0"/>
              <a:t>Recognize how and when to apply the </a:t>
            </a:r>
            <a:r>
              <a:rPr lang="en-US" sz="1800" dirty="0">
                <a:latin typeface="Courier New" panose="02070309020205020404" pitchFamily="49" charset="0"/>
                <a:cs typeface="Courier New" panose="02070309020205020404" pitchFamily="49" charset="0"/>
              </a:rPr>
              <a:t>parseInt()</a:t>
            </a:r>
            <a:r>
              <a:rPr lang="en-US" sz="1800" dirty="0"/>
              <a:t> and </a:t>
            </a:r>
            <a:r>
              <a:rPr lang="en-US" sz="1800" dirty="0">
                <a:latin typeface="Courier New" panose="02070309020205020404" pitchFamily="49" charset="0"/>
                <a:cs typeface="Courier New" panose="02070309020205020404" pitchFamily="49" charset="0"/>
              </a:rPr>
              <a:t>parseFloat()</a:t>
            </a:r>
            <a:r>
              <a:rPr lang="en-US" sz="1800" dirty="0"/>
              <a:t> functions.</a:t>
            </a:r>
          </a:p>
          <a:p>
            <a:pPr lvl="1" eaLnBrk="1" hangingPunct="1">
              <a:buFont typeface="Arial" charset="0"/>
              <a:buChar char="–"/>
              <a:defRPr/>
            </a:pPr>
            <a:r>
              <a:rPr lang="en-US" sz="1800" dirty="0"/>
              <a:t>Recognizing when </a:t>
            </a:r>
            <a:r>
              <a:rPr lang="en-US" sz="1800" u="sng" dirty="0"/>
              <a:t>not</a:t>
            </a:r>
            <a:r>
              <a:rPr lang="en-US" sz="1800" dirty="0"/>
              <a:t> to use the parse functions.</a:t>
            </a:r>
          </a:p>
          <a:p>
            <a:pPr lvl="1" eaLnBrk="1" hangingPunct="1">
              <a:buFont typeface="Arial" charset="0"/>
              <a:buChar char="–"/>
              <a:defRPr/>
            </a:pPr>
            <a:r>
              <a:rPr lang="en-US" sz="1800" dirty="0"/>
              <a:t>Learning about programming by studying other people’s code.</a:t>
            </a:r>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marL="457200" lvl="1" indent="0" eaLnBrk="1" hangingPunct="1">
              <a:buFont typeface="Arial" charset="0"/>
              <a:buNone/>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p:txBody>
      </p:sp>
      <p:pic>
        <p:nvPicPr>
          <p:cNvPr id="5124" name="Picture 4" descr="C:\Users\yosef\Dropbox\130 Expression Web\images\question_mark_learning.jpg">
            <a:extLst>
              <a:ext uri="{FF2B5EF4-FFF2-40B4-BE49-F238E27FC236}">
                <a16:creationId xmlns:a16="http://schemas.microsoft.com/office/drawing/2014/main" id="{9936EDFA-6C2E-401F-B920-5F98027784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4EA376C5-28A9-4DBA-8C8D-B0603479A064}"/>
              </a:ext>
            </a:extLst>
          </p:cNvPr>
          <p:cNvSpPr>
            <a:spLocks noGrp="1"/>
          </p:cNvSpPr>
          <p:nvPr>
            <p:ph idx="1"/>
          </p:nvPr>
        </p:nvSpPr>
        <p:spPr>
          <a:xfrm>
            <a:off x="228600" y="159971"/>
            <a:ext cx="8229600" cy="5715000"/>
          </a:xfrm>
        </p:spPr>
        <p:txBody>
          <a:bodyPr/>
          <a:lstStyle/>
          <a:p>
            <a:pPr marL="0" indent="0">
              <a:buNone/>
            </a:pPr>
            <a:r>
              <a:rPr lang="en-US" altLang="en-US" sz="1400" dirty="0">
                <a:latin typeface="Courier New" panose="02070309020205020404" pitchFamily="49" charset="0"/>
                <a:cs typeface="Courier New" panose="02070309020205020404" pitchFamily="49" charset="0"/>
              </a:rPr>
              <a:t>&lt;!DOCTYPE html&gt;</a:t>
            </a:r>
          </a:p>
          <a:p>
            <a:pPr marL="0" indent="0">
              <a:buNone/>
            </a:pPr>
            <a:r>
              <a:rPr lang="en-US" altLang="en-US" sz="1400" dirty="0">
                <a:latin typeface="Courier New" panose="02070309020205020404" pitchFamily="49" charset="0"/>
                <a:cs typeface="Courier New" panose="02070309020205020404" pitchFamily="49" charset="0"/>
              </a:rPr>
              <a:t>&lt;html lang="en"&gt;</a:t>
            </a:r>
          </a:p>
          <a:p>
            <a:pPr marL="0" indent="0">
              <a:buNone/>
            </a:pPr>
            <a:r>
              <a:rPr lang="en-US" altLang="en-US" sz="1400" dirty="0">
                <a:latin typeface="Courier New" panose="02070309020205020404" pitchFamily="49" charset="0"/>
                <a:cs typeface="Courier New" panose="02070309020205020404" pitchFamily="49" charset="0"/>
              </a:rPr>
              <a:t>&lt;head&gt;</a:t>
            </a:r>
          </a:p>
          <a:p>
            <a:pPr marL="0" indent="0">
              <a:buNone/>
            </a:pPr>
            <a:r>
              <a:rPr lang="en-US" altLang="en-US" sz="1400" dirty="0">
                <a:latin typeface="Courier New" panose="02070309020205020404" pitchFamily="49" charset="0"/>
                <a:cs typeface="Courier New" panose="02070309020205020404" pitchFamily="49" charset="0"/>
              </a:rPr>
              <a:t>  &lt;meta charset="utf-8"&gt;</a:t>
            </a:r>
          </a:p>
          <a:p>
            <a:pPr marL="0" indent="0">
              <a:buNone/>
            </a:pPr>
            <a:r>
              <a:rPr lang="en-US" altLang="en-US" sz="1400" dirty="0">
                <a:latin typeface="Courier New" panose="02070309020205020404" pitchFamily="49" charset="0"/>
                <a:cs typeface="Courier New" panose="02070309020205020404" pitchFamily="49" charset="0"/>
              </a:rPr>
              <a:t>  &lt;title&gt;Parse Example&lt;/title&gt;</a:t>
            </a:r>
          </a:p>
          <a:p>
            <a:pPr marL="0" indent="0">
              <a:buNone/>
            </a:pPr>
            <a:r>
              <a:rPr lang="en-US" altLang="en-US" sz="1400" dirty="0">
                <a:latin typeface="Courier New" panose="02070309020205020404" pitchFamily="49" charset="0"/>
                <a:cs typeface="Courier New" panose="02070309020205020404" pitchFamily="49" charset="0"/>
              </a:rPr>
              <a:t>&lt;/head&gt;</a:t>
            </a:r>
          </a:p>
          <a:p>
            <a:pPr marL="0" indent="0">
              <a:buNone/>
            </a:pPr>
            <a:r>
              <a:rPr lang="en-US" altLang="en-US" sz="1400" dirty="0">
                <a:latin typeface="Courier New" panose="02070309020205020404" pitchFamily="49" charset="0"/>
                <a:cs typeface="Courier New" panose="02070309020205020404" pitchFamily="49" charset="0"/>
              </a:rPr>
              <a:t>&lt;body&gt;</a:t>
            </a:r>
          </a:p>
          <a:p>
            <a:pPr marL="0" indent="0">
              <a:buNone/>
            </a:pPr>
            <a:r>
              <a:rPr lang="en-US" altLang="en-US" sz="1400" dirty="0">
                <a:latin typeface="Courier New" panose="02070309020205020404" pitchFamily="49" charset="0"/>
                <a:cs typeface="Courier New" panose="02070309020205020404" pitchFamily="49" charset="0"/>
              </a:rPr>
              <a:t>  &lt;h1&gt;Parse Example&lt;/h1&gt;</a:t>
            </a:r>
          </a:p>
          <a:p>
            <a:pPr marL="0" indent="0">
              <a:buNone/>
            </a:pPr>
            <a:r>
              <a:rPr lang="en-US" altLang="en-US" sz="1400" dirty="0">
                <a:latin typeface="Courier New" panose="02070309020205020404" pitchFamily="49" charset="0"/>
                <a:cs typeface="Courier New" panose="02070309020205020404" pitchFamily="49" charset="0"/>
              </a:rPr>
              <a:t>  &lt;p&gt;How old are you now? &lt;input type="text" id="txtAge"&gt;</a:t>
            </a:r>
          </a:p>
          <a:p>
            <a:pPr marL="0" indent="0">
              <a:buNone/>
            </a:pPr>
            <a:endParaRPr lang="en-US" altLang="en-US" sz="1400" dirty="0">
              <a:latin typeface="Courier New" panose="02070309020205020404" pitchFamily="49" charset="0"/>
              <a:cs typeface="Courier New" panose="02070309020205020404" pitchFamily="49" charset="0"/>
            </a:endParaRPr>
          </a:p>
          <a:p>
            <a:pPr marL="0" indent="0">
              <a:buNone/>
            </a:pPr>
            <a:r>
              <a:rPr lang="en-US" altLang="en-US" sz="1400" dirty="0">
                <a:latin typeface="Courier New" panose="02070309020205020404" pitchFamily="49" charset="0"/>
                <a:cs typeface="Courier New" panose="02070309020205020404" pitchFamily="49" charset="0"/>
              </a:rPr>
              <a:t>  &lt;p&gt;&lt;button onclick="calcNextYear()"&gt;How old will I be next year?&lt;/button&gt;</a:t>
            </a:r>
          </a:p>
          <a:p>
            <a:pPr marL="0" indent="0">
              <a:buNone/>
            </a:pPr>
            <a:r>
              <a:rPr lang="en-US" altLang="en-US" sz="1400" dirty="0">
                <a:latin typeface="Courier New" panose="02070309020205020404" pitchFamily="49" charset="0"/>
                <a:cs typeface="Courier New" panose="02070309020205020404" pitchFamily="49" charset="0"/>
              </a:rPr>
              <a:t>		</a:t>
            </a:r>
          </a:p>
          <a:p>
            <a:pPr marL="0" indent="0">
              <a:buNone/>
            </a:pPr>
            <a:r>
              <a:rPr lang="en-US" altLang="en-US" sz="1400" dirty="0">
                <a:latin typeface="Courier New" panose="02070309020205020404" pitchFamily="49" charset="0"/>
                <a:cs typeface="Courier New" panose="02070309020205020404" pitchFamily="49" charset="0"/>
              </a:rPr>
              <a:t>&lt;script&gt;</a:t>
            </a:r>
          </a:p>
          <a:p>
            <a:pPr marL="0" indent="0">
              <a:buNone/>
            </a:pPr>
            <a:r>
              <a:rPr lang="en-US" altLang="en-US" sz="1400" dirty="0">
                <a:latin typeface="Courier New" panose="02070309020205020404" pitchFamily="49" charset="0"/>
                <a:cs typeface="Courier New" panose="02070309020205020404" pitchFamily="49" charset="0"/>
              </a:rPr>
              <a:t>function calcNextYear() {</a:t>
            </a:r>
          </a:p>
          <a:p>
            <a:pPr marL="0" indent="0">
              <a:buNone/>
            </a:pPr>
            <a:r>
              <a:rPr lang="en-US" altLang="en-US" sz="1400" dirty="0">
                <a:latin typeface="Courier New" panose="02070309020205020404" pitchFamily="49" charset="0"/>
                <a:cs typeface="Courier New" panose="02070309020205020404" pitchFamily="49" charset="0"/>
              </a:rPr>
              <a:t>  var ageThisYear, ageNextYear;</a:t>
            </a:r>
          </a:p>
          <a:p>
            <a:pPr marL="0" indent="0">
              <a:buNone/>
            </a:pPr>
            <a:endParaRPr lang="en-US" altLang="en-US" sz="1400" dirty="0">
              <a:latin typeface="Courier New" panose="02070309020205020404" pitchFamily="49" charset="0"/>
              <a:cs typeface="Courier New" panose="02070309020205020404" pitchFamily="49" charset="0"/>
            </a:endParaRPr>
          </a:p>
          <a:p>
            <a:pPr marL="0" indent="0">
              <a:buNone/>
            </a:pPr>
            <a:r>
              <a:rPr lang="en-US" altLang="en-US" sz="1400" dirty="0">
                <a:latin typeface="Courier New" panose="02070309020205020404" pitchFamily="49" charset="0"/>
                <a:cs typeface="Courier New" panose="02070309020205020404" pitchFamily="49" charset="0"/>
              </a:rPr>
              <a:t>  ageThisYear = document.getElementById("txtAge").value;</a:t>
            </a:r>
          </a:p>
          <a:p>
            <a:pPr marL="0" indent="0">
              <a:buNone/>
            </a:pPr>
            <a:r>
              <a:rPr lang="en-US" altLang="en-US" sz="1400" b="1" dirty="0">
                <a:latin typeface="Courier New" panose="02070309020205020404" pitchFamily="49" charset="0"/>
                <a:cs typeface="Courier New" panose="02070309020205020404" pitchFamily="49" charset="0"/>
              </a:rPr>
              <a:t>  ageThisYear = parseInt(ageThisYear);</a:t>
            </a:r>
          </a:p>
          <a:p>
            <a:pPr marL="0" indent="0">
              <a:buNone/>
            </a:pPr>
            <a:endParaRPr lang="en-US" altLang="en-US" sz="1400" dirty="0">
              <a:latin typeface="Courier New" panose="02070309020205020404" pitchFamily="49" charset="0"/>
              <a:cs typeface="Courier New" panose="02070309020205020404" pitchFamily="49" charset="0"/>
            </a:endParaRPr>
          </a:p>
          <a:p>
            <a:pPr marL="0" indent="0">
              <a:buNone/>
            </a:pPr>
            <a:r>
              <a:rPr lang="en-US" altLang="en-US" sz="1400" dirty="0">
                <a:latin typeface="Courier New" panose="02070309020205020404" pitchFamily="49" charset="0"/>
                <a:cs typeface="Courier New" panose="02070309020205020404" pitchFamily="49" charset="0"/>
              </a:rPr>
              <a:t>  ageNextYear = </a:t>
            </a:r>
            <a:r>
              <a:rPr lang="en-US" altLang="en-US" sz="1400" b="1" dirty="0">
                <a:latin typeface="Courier New" panose="02070309020205020404" pitchFamily="49" charset="0"/>
                <a:cs typeface="Courier New" panose="02070309020205020404" pitchFamily="49" charset="0"/>
              </a:rPr>
              <a:t>ageThisYear + 1;</a:t>
            </a:r>
          </a:p>
          <a:p>
            <a:pPr marL="0" indent="0">
              <a:buNone/>
            </a:pPr>
            <a:endParaRPr lang="en-US" altLang="en-US" sz="1400" dirty="0">
              <a:latin typeface="Courier New" panose="02070309020205020404" pitchFamily="49" charset="0"/>
              <a:cs typeface="Courier New" panose="02070309020205020404" pitchFamily="49" charset="0"/>
            </a:endParaRPr>
          </a:p>
          <a:p>
            <a:pPr marL="0" indent="0">
              <a:buNone/>
            </a:pPr>
            <a:r>
              <a:rPr lang="en-US" altLang="en-US" sz="1400" dirty="0">
                <a:latin typeface="Courier New" panose="02070309020205020404" pitchFamily="49" charset="0"/>
                <a:cs typeface="Courier New" panose="02070309020205020404" pitchFamily="49" charset="0"/>
              </a:rPr>
              <a:t>  alert("Next year, you will be: " + ageNextYear + " years old!");</a:t>
            </a:r>
          </a:p>
          <a:p>
            <a:pPr marL="0" indent="0">
              <a:buNone/>
            </a:pPr>
            <a:r>
              <a:rPr lang="en-US" altLang="en-US" sz="1400" dirty="0">
                <a:latin typeface="Courier New" panose="02070309020205020404" pitchFamily="49" charset="0"/>
                <a:cs typeface="Courier New" panose="02070309020205020404" pitchFamily="49" charset="0"/>
              </a:rPr>
              <a:t>}</a:t>
            </a:r>
          </a:p>
          <a:p>
            <a:pPr marL="0" indent="0">
              <a:buNone/>
            </a:pPr>
            <a:r>
              <a:rPr lang="en-US" altLang="en-US" sz="1400" dirty="0">
                <a:latin typeface="Courier New" panose="02070309020205020404" pitchFamily="49" charset="0"/>
                <a:cs typeface="Courier New" panose="02070309020205020404" pitchFamily="49" charset="0"/>
              </a:rPr>
              <a:t>&lt;/script&gt;</a:t>
            </a:r>
          </a:p>
          <a:p>
            <a:pPr marL="0" indent="0">
              <a:buNone/>
            </a:pPr>
            <a:r>
              <a:rPr lang="en-US" altLang="en-US" sz="1400" dirty="0">
                <a:latin typeface="Courier New" panose="02070309020205020404" pitchFamily="49" charset="0"/>
                <a:cs typeface="Courier New" panose="02070309020205020404" pitchFamily="49" charset="0"/>
              </a:rPr>
              <a:t>&lt;/body&gt;</a:t>
            </a:r>
          </a:p>
          <a:p>
            <a:pPr marL="0" indent="0">
              <a:buNone/>
            </a:pPr>
            <a:r>
              <a:rPr lang="en-US" altLang="en-US" sz="1400" dirty="0">
                <a:latin typeface="Courier New" panose="02070309020205020404" pitchFamily="49" charset="0"/>
                <a:cs typeface="Courier New" panose="02070309020205020404" pitchFamily="49" charset="0"/>
              </a:rPr>
              <a:t>&lt;/html&gt;</a:t>
            </a:r>
          </a:p>
        </p:txBody>
      </p:sp>
      <p:sp>
        <p:nvSpPr>
          <p:cNvPr id="23555" name="Slide Number Placeholder 3">
            <a:extLst>
              <a:ext uri="{FF2B5EF4-FFF2-40B4-BE49-F238E27FC236}">
                <a16:creationId xmlns:a16="http://schemas.microsoft.com/office/drawing/2014/main" id="{518F0DF0-010A-4683-B387-6DEF549FB91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69C64D3-4214-44D1-AD26-1263DB777FF0}" type="slidenum">
              <a:rPr lang="en-US" altLang="en-US" sz="1200" smtClean="0">
                <a:solidFill>
                  <a:srgbClr val="898989"/>
                </a:solidFill>
                <a:latin typeface="Arial" panose="020B0604020202020204" pitchFamily="34" charset="0"/>
              </a:rPr>
              <a:pPr>
                <a:spcBef>
                  <a:spcPct val="0"/>
                </a:spcBef>
                <a:buFontTx/>
                <a:buNone/>
              </a:pPr>
              <a:t>20</a:t>
            </a:fld>
            <a:endParaRPr lang="en-US" altLang="en-US" sz="1200" dirty="0">
              <a:solidFill>
                <a:srgbClr val="898989"/>
              </a:solidFill>
              <a:latin typeface="Arial" panose="020B0604020202020204" pitchFamily="34" charset="0"/>
            </a:endParaRPr>
          </a:p>
        </p:txBody>
      </p:sp>
      <p:sp>
        <p:nvSpPr>
          <p:cNvPr id="23556" name="TextBox 4">
            <a:extLst>
              <a:ext uri="{FF2B5EF4-FFF2-40B4-BE49-F238E27FC236}">
                <a16:creationId xmlns:a16="http://schemas.microsoft.com/office/drawing/2014/main" id="{F586D9FA-EBF4-45D9-8661-7B84D860ED1A}"/>
              </a:ext>
            </a:extLst>
          </p:cNvPr>
          <p:cNvSpPr txBox="1">
            <a:spLocks noChangeArrowheads="1"/>
          </p:cNvSpPr>
          <p:nvPr/>
        </p:nvSpPr>
        <p:spPr bwMode="auto">
          <a:xfrm>
            <a:off x="5867400" y="76200"/>
            <a:ext cx="3204723" cy="369332"/>
          </a:xfrm>
          <a:prstGeom prst="rect">
            <a:avLst/>
          </a:prstGeom>
          <a:ln/>
        </p:spPr>
        <p:style>
          <a:lnRef idx="1">
            <a:schemeClr val="accent1"/>
          </a:lnRef>
          <a:fillRef idx="2">
            <a:schemeClr val="accent1"/>
          </a:fillRef>
          <a:effectRef idx="1">
            <a:schemeClr val="accent1"/>
          </a:effectRef>
          <a:fontRef idx="minor">
            <a:schemeClr val="dk1"/>
          </a:fontRef>
        </p:style>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latin typeface="Arial" panose="020B0604020202020204" pitchFamily="34" charset="0"/>
              </a:rPr>
              <a:t>File: </a:t>
            </a:r>
            <a:r>
              <a:rPr lang="en-US" altLang="en-US" sz="1800" b="1" dirty="0">
                <a:latin typeface="Courier New" panose="02070309020205020404" pitchFamily="49" charset="0"/>
                <a:cs typeface="Courier New" panose="02070309020205020404" pitchFamily="49" charset="0"/>
                <a:hlinkClick r:id="rId2"/>
              </a:rPr>
              <a:t>parse_example.html</a:t>
            </a:r>
            <a:endParaRPr lang="en-US" altLang="en-US" sz="1800" b="1" dirty="0">
              <a:latin typeface="Courier New" panose="02070309020205020404" pitchFamily="49" charset="0"/>
              <a:cs typeface="Courier New" panose="02070309020205020404" pitchFamily="49" charset="0"/>
            </a:endParaRPr>
          </a:p>
        </p:txBody>
      </p:sp>
      <p:sp>
        <p:nvSpPr>
          <p:cNvPr id="4" name="TextBox 3">
            <a:extLst>
              <a:ext uri="{FF2B5EF4-FFF2-40B4-BE49-F238E27FC236}">
                <a16:creationId xmlns:a16="http://schemas.microsoft.com/office/drawing/2014/main" id="{D08E2ADE-F516-4539-A795-023215C664D6}"/>
              </a:ext>
            </a:extLst>
          </p:cNvPr>
          <p:cNvSpPr txBox="1"/>
          <p:nvPr/>
        </p:nvSpPr>
        <p:spPr>
          <a:xfrm>
            <a:off x="2286000" y="5947019"/>
            <a:ext cx="5486400" cy="52322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1400" dirty="0"/>
              <a:t>Reminder: We are only using </a:t>
            </a:r>
            <a:r>
              <a:rPr lang="en-US" sz="1400" dirty="0">
                <a:latin typeface="Courier New" panose="02070309020205020404" pitchFamily="49" charset="0"/>
                <a:cs typeface="Courier New" panose="02070309020205020404" pitchFamily="49" charset="0"/>
              </a:rPr>
              <a:t>alert() </a:t>
            </a:r>
            <a:r>
              <a:rPr lang="en-US" sz="1400" dirty="0"/>
              <a:t>functions in these examples to minimize unrelated code. In the real world, we would use </a:t>
            </a:r>
            <a:r>
              <a:rPr lang="en-US" sz="1400" b="1" dirty="0">
                <a:latin typeface="Courier New" panose="02070309020205020404" pitchFamily="49" charset="0"/>
                <a:cs typeface="Courier New" panose="02070309020205020404" pitchFamily="49" charset="0"/>
              </a:rPr>
              <a:t>innerHTML</a:t>
            </a:r>
            <a:r>
              <a:rPr lang="en-US" sz="14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3554">
                                            <p:txEl>
                                              <p:pRg st="14" end="14"/>
                                            </p:txEl>
                                          </p:spTgt>
                                        </p:tgtEl>
                                        <p:attrNameLst>
                                          <p:attrName>style.visibility</p:attrName>
                                        </p:attrNameLst>
                                      </p:cBhvr>
                                      <p:to>
                                        <p:strVal val="visible"/>
                                      </p:to>
                                    </p:set>
                                    <p:animEffect transition="in" filter="wheel(1)">
                                      <p:cBhvr>
                                        <p:cTn id="7" dur="2000"/>
                                        <p:tgtEl>
                                          <p:spTgt spid="23554">
                                            <p:txEl>
                                              <p:pRg st="14" end="1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23554">
                                            <p:txEl>
                                              <p:pRg st="16" end="16"/>
                                            </p:txEl>
                                          </p:spTgt>
                                        </p:tgtEl>
                                        <p:attrNameLst>
                                          <p:attrName>style.visibility</p:attrName>
                                        </p:attrNameLst>
                                      </p:cBhvr>
                                      <p:to>
                                        <p:strVal val="visible"/>
                                      </p:to>
                                    </p:set>
                                    <p:animEffect transition="in" filter="wheel(1)">
                                      <p:cBhvr>
                                        <p:cTn id="12" dur="2000"/>
                                        <p:tgtEl>
                                          <p:spTgt spid="23554">
                                            <p:txEl>
                                              <p:pRg st="16" end="1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23554">
                                            <p:txEl>
                                              <p:pRg st="17" end="17"/>
                                            </p:txEl>
                                          </p:spTgt>
                                        </p:tgtEl>
                                        <p:attrNameLst>
                                          <p:attrName>style.visibility</p:attrName>
                                        </p:attrNameLst>
                                      </p:cBhvr>
                                      <p:to>
                                        <p:strVal val="visible"/>
                                      </p:to>
                                    </p:set>
                                    <p:animEffect transition="in" filter="wheel(1)">
                                      <p:cBhvr>
                                        <p:cTn id="17" dur="2000"/>
                                        <p:tgtEl>
                                          <p:spTgt spid="23554">
                                            <p:txEl>
                                              <p:pRg st="17" end="1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23554">
                                            <p:txEl>
                                              <p:pRg st="19" end="19"/>
                                            </p:txEl>
                                          </p:spTgt>
                                        </p:tgtEl>
                                        <p:attrNameLst>
                                          <p:attrName>style.visibility</p:attrName>
                                        </p:attrNameLst>
                                      </p:cBhvr>
                                      <p:to>
                                        <p:strVal val="visible"/>
                                      </p:to>
                                    </p:set>
                                    <p:animEffect transition="in" filter="wheel(1)">
                                      <p:cBhvr>
                                        <p:cTn id="22" dur="2000"/>
                                        <p:tgtEl>
                                          <p:spTgt spid="23554">
                                            <p:txEl>
                                              <p:pRg st="19" end="1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23554">
                                            <p:txEl>
                                              <p:pRg st="21" end="21"/>
                                            </p:txEl>
                                          </p:spTgt>
                                        </p:tgtEl>
                                        <p:attrNameLst>
                                          <p:attrName>style.visibility</p:attrName>
                                        </p:attrNameLst>
                                      </p:cBhvr>
                                      <p:to>
                                        <p:strVal val="visible"/>
                                      </p:to>
                                    </p:set>
                                    <p:animEffect transition="in" filter="wheel(1)">
                                      <p:cBhvr>
                                        <p:cTn id="27" dur="2000"/>
                                        <p:tgtEl>
                                          <p:spTgt spid="23554">
                                            <p:txEl>
                                              <p:pRg st="21" end="2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heel(1)">
                                      <p:cBhvr>
                                        <p:cTn id="3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395ECCC0-DAEF-4B13-B393-C90F34A3FB6A}"/>
              </a:ext>
            </a:extLst>
          </p:cNvPr>
          <p:cNvSpPr>
            <a:spLocks noGrp="1"/>
          </p:cNvSpPr>
          <p:nvPr>
            <p:ph idx="1"/>
          </p:nvPr>
        </p:nvSpPr>
        <p:spPr>
          <a:xfrm>
            <a:off x="762000" y="1676400"/>
            <a:ext cx="5033221" cy="3788227"/>
          </a:xfrm>
        </p:spPr>
        <p:txBody>
          <a:bodyPr anchor="ctr">
            <a:normAutofit/>
          </a:bodyPr>
          <a:lstStyle/>
          <a:p>
            <a:pPr marL="0" lvl="1" indent="0">
              <a:buNone/>
            </a:pPr>
            <a:r>
              <a:rPr lang="en-US" altLang="en-US" sz="2100" b="1" dirty="0"/>
              <a:t>Be sure to invest the necessary time being able to apply as well as </a:t>
            </a:r>
            <a:r>
              <a:rPr lang="en-US" altLang="en-US" sz="2100" b="1" u="sng" dirty="0"/>
              <a:t>understanding</a:t>
            </a:r>
            <a:r>
              <a:rPr lang="en-US" altLang="en-US" sz="2100" b="1" dirty="0"/>
              <a:t> with the techniques we have just discussed. You will encounter </a:t>
            </a:r>
            <a:r>
              <a:rPr lang="en-US" altLang="en-US" sz="2100" b="1" dirty="0">
                <a:latin typeface="Courier New" panose="02070309020205020404" pitchFamily="49" charset="0"/>
                <a:cs typeface="Courier New" panose="02070309020205020404" pitchFamily="49" charset="0"/>
              </a:rPr>
              <a:t>parseInt() </a:t>
            </a:r>
            <a:r>
              <a:rPr lang="en-US" altLang="en-US" sz="2100" b="1" dirty="0"/>
              <a:t>and </a:t>
            </a:r>
            <a:r>
              <a:rPr lang="en-US" altLang="en-US" sz="2100" b="1" dirty="0">
                <a:latin typeface="Courier New" panose="02070309020205020404" pitchFamily="49" charset="0"/>
                <a:cs typeface="Courier New" panose="02070309020205020404" pitchFamily="49" charset="0"/>
              </a:rPr>
              <a:t>parseInt() </a:t>
            </a:r>
            <a:r>
              <a:rPr lang="en-US" altLang="en-US" sz="2100" b="1" dirty="0"/>
              <a:t>constantly over the remainder of the course as well as in your exams.  </a:t>
            </a:r>
          </a:p>
          <a:p>
            <a:endParaRPr lang="en-US" altLang="en-US" sz="2100" dirty="0"/>
          </a:p>
        </p:txBody>
      </p:sp>
      <p:sp>
        <p:nvSpPr>
          <p:cNvPr id="74" name="Rectangle 73">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6" name="Oval 75">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71" name="Graphic 70" descr="Head with Gears">
            <a:extLst>
              <a:ext uri="{FF2B5EF4-FFF2-40B4-BE49-F238E27FC236}">
                <a16:creationId xmlns:a16="http://schemas.microsoft.com/office/drawing/2014/main" id="{F026173F-B783-4E11-817D-236459CDC8C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
        <p:nvSpPr>
          <p:cNvPr id="17411" name="Slide Number Placeholder 3">
            <a:extLst>
              <a:ext uri="{FF2B5EF4-FFF2-40B4-BE49-F238E27FC236}">
                <a16:creationId xmlns:a16="http://schemas.microsoft.com/office/drawing/2014/main" id="{51633E29-FB1E-4DB7-8964-0BD35F96273C}"/>
              </a:ext>
            </a:extLst>
          </p:cNvPr>
          <p:cNvSpPr>
            <a:spLocks noGrp="1"/>
          </p:cNvSpPr>
          <p:nvPr>
            <p:ph type="sldNum" sz="quarter" idx="12"/>
          </p:nvPr>
        </p:nvSpPr>
        <p:spPr bwMode="auto">
          <a:xfrm>
            <a:off x="7576075" y="6415760"/>
            <a:ext cx="759278"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741D4664-8316-4CBD-B7ED-DBA3CD008563}" type="slidenum">
              <a:rPr lang="en-US" altLang="en-US" sz="920">
                <a:solidFill>
                  <a:srgbClr val="FFFFFF"/>
                </a:solidFill>
                <a:latin typeface="Arial" panose="020B0604020202020204" pitchFamily="34" charset="0"/>
              </a:rPr>
              <a:pPr>
                <a:spcBef>
                  <a:spcPct val="0"/>
                </a:spcBef>
                <a:spcAft>
                  <a:spcPts val="600"/>
                </a:spcAft>
                <a:buFontTx/>
                <a:buNone/>
              </a:pPr>
              <a:t>21</a:t>
            </a:fld>
            <a:endParaRPr lang="en-US" altLang="en-US" sz="920" dirty="0">
              <a:solidFill>
                <a:srgbClr val="FFFFFF"/>
              </a:solidFill>
              <a:latin typeface="Arial" panose="020B0604020202020204" pitchFamily="34" charset="0"/>
            </a:endParaRPr>
          </a:p>
        </p:txBody>
      </p:sp>
    </p:spTree>
    <p:extLst>
      <p:ext uri="{BB962C8B-B14F-4D97-AF65-F5344CB8AC3E}">
        <p14:creationId xmlns:p14="http://schemas.microsoft.com/office/powerpoint/2010/main" val="1120563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4EA376C5-28A9-4DBA-8C8D-B0603479A064}"/>
              </a:ext>
            </a:extLst>
          </p:cNvPr>
          <p:cNvSpPr>
            <a:spLocks noGrp="1"/>
          </p:cNvSpPr>
          <p:nvPr>
            <p:ph idx="1"/>
          </p:nvPr>
        </p:nvSpPr>
        <p:spPr>
          <a:xfrm>
            <a:off x="11084" y="76200"/>
            <a:ext cx="8867016" cy="6645275"/>
          </a:xfrm>
        </p:spPr>
        <p:txBody>
          <a:bodyPr/>
          <a:lstStyle/>
          <a:p>
            <a:pPr marL="0" indent="0">
              <a:buNone/>
            </a:pPr>
            <a:r>
              <a:rPr lang="en-US" altLang="en-US" sz="900" dirty="0">
                <a:latin typeface="Courier New" panose="02070309020205020404" pitchFamily="49" charset="0"/>
                <a:cs typeface="Courier New" panose="02070309020205020404" pitchFamily="49" charset="0"/>
              </a:rPr>
              <a:t>&lt;!DOCTYPE html&gt;</a:t>
            </a:r>
          </a:p>
          <a:p>
            <a:pPr marL="0" indent="0">
              <a:buNone/>
            </a:pPr>
            <a:r>
              <a:rPr lang="en-US" altLang="en-US" sz="900" dirty="0">
                <a:latin typeface="Courier New" panose="02070309020205020404" pitchFamily="49" charset="0"/>
                <a:cs typeface="Courier New" panose="02070309020205020404" pitchFamily="49" charset="0"/>
              </a:rPr>
              <a:t>&lt;html lang="en"&gt;</a:t>
            </a:r>
          </a:p>
          <a:p>
            <a:pPr marL="0" indent="0">
              <a:buNone/>
            </a:pPr>
            <a:r>
              <a:rPr lang="en-US" altLang="en-US" sz="900" dirty="0">
                <a:latin typeface="Courier New" panose="02070309020205020404" pitchFamily="49" charset="0"/>
                <a:cs typeface="Courier New" panose="02070309020205020404" pitchFamily="49" charset="0"/>
              </a:rPr>
              <a:t>&lt;head&gt;</a:t>
            </a:r>
          </a:p>
          <a:p>
            <a:pPr marL="0" indent="0">
              <a:buNone/>
            </a:pPr>
            <a:r>
              <a:rPr lang="en-US" altLang="en-US" sz="900" dirty="0">
                <a:latin typeface="Courier New" panose="02070309020205020404" pitchFamily="49" charset="0"/>
                <a:cs typeface="Courier New" panose="02070309020205020404" pitchFamily="49" charset="0"/>
              </a:rPr>
              <a:t>  &lt;meta charset="utf-8"&gt;</a:t>
            </a:r>
          </a:p>
          <a:p>
            <a:pPr marL="0" indent="0">
              <a:buNone/>
            </a:pPr>
            <a:r>
              <a:rPr lang="en-US" altLang="en-US" sz="900" dirty="0">
                <a:latin typeface="Courier New" panose="02070309020205020404" pitchFamily="49" charset="0"/>
                <a:cs typeface="Courier New" panose="02070309020205020404" pitchFamily="49" charset="0"/>
              </a:rPr>
              <a:t>  &lt;title&gt;Temperature Converter&lt;/title&gt;</a:t>
            </a:r>
          </a:p>
          <a:p>
            <a:pPr marL="0" indent="0">
              <a:buNone/>
            </a:pPr>
            <a:r>
              <a:rPr lang="en-US" altLang="en-US" sz="900" dirty="0">
                <a:latin typeface="Courier New" panose="02070309020205020404" pitchFamily="49" charset="0"/>
                <a:cs typeface="Courier New" panose="02070309020205020404" pitchFamily="49" charset="0"/>
              </a:rPr>
              <a:t>&lt;/head&gt;</a:t>
            </a:r>
          </a:p>
          <a:p>
            <a:pPr marL="0" indent="0">
              <a:buNone/>
            </a:pPr>
            <a:r>
              <a:rPr lang="en-US" altLang="en-US" sz="900" dirty="0">
                <a:latin typeface="Courier New" panose="02070309020205020404" pitchFamily="49" charset="0"/>
                <a:cs typeface="Courier New" panose="02070309020205020404" pitchFamily="49" charset="0"/>
              </a:rPr>
              <a:t>&lt;body&gt;</a:t>
            </a:r>
          </a:p>
          <a:p>
            <a:pPr marL="0" indent="0">
              <a:buNone/>
            </a:pPr>
            <a:r>
              <a:rPr lang="en-US" altLang="en-US" sz="900" dirty="0">
                <a:latin typeface="Courier New" panose="02070309020205020404" pitchFamily="49" charset="0"/>
                <a:cs typeface="Courier New" panose="02070309020205020404" pitchFamily="49" charset="0"/>
              </a:rPr>
              <a:t>&lt;h1&gt;Temperature Converter&lt;/h1&gt;</a:t>
            </a:r>
          </a:p>
          <a:p>
            <a:pPr marL="0" indent="0">
              <a:buNone/>
            </a:pPr>
            <a:r>
              <a:rPr lang="en-US" altLang="en-US" sz="900" dirty="0">
                <a:latin typeface="Courier New" panose="02070309020205020404" pitchFamily="49" charset="0"/>
                <a:cs typeface="Courier New" panose="02070309020205020404" pitchFamily="49" charset="0"/>
              </a:rPr>
              <a:t>&lt;form id="conversionForm"&gt;</a:t>
            </a:r>
          </a:p>
          <a:p>
            <a:pPr marL="0" indent="0">
              <a:buNone/>
            </a:pPr>
            <a:r>
              <a:rPr lang="en-US" altLang="en-US" sz="900" dirty="0">
                <a:latin typeface="Courier New" panose="02070309020205020404" pitchFamily="49" charset="0"/>
                <a:cs typeface="Courier New" panose="02070309020205020404" pitchFamily="49" charset="0"/>
              </a:rPr>
              <a:t>  &lt;p&gt;Enter a temperature in fahrenheit: </a:t>
            </a:r>
          </a:p>
          <a:p>
            <a:pPr marL="0" indent="0">
              <a:buNone/>
            </a:pPr>
            <a:r>
              <a:rPr lang="en-US" altLang="en-US" sz="900" dirty="0">
                <a:latin typeface="Courier New" panose="02070309020205020404" pitchFamily="49" charset="0"/>
                <a:cs typeface="Courier New" panose="02070309020205020404" pitchFamily="49" charset="0"/>
              </a:rPr>
              <a:t>    &lt;input type="text" id="txtFahrenheit"&gt;</a:t>
            </a:r>
          </a:p>
          <a:p>
            <a:pPr marL="0" indent="0">
              <a:buNone/>
            </a:pPr>
            <a:r>
              <a:rPr lang="en-US" altLang="en-US" sz="900" dirty="0">
                <a:latin typeface="Courier New" panose="02070309020205020404" pitchFamily="49" charset="0"/>
                <a:cs typeface="Courier New" panose="02070309020205020404" pitchFamily="49" charset="0"/>
              </a:rPr>
              <a:t>    &lt;button </a:t>
            </a:r>
            <a:r>
              <a:rPr lang="en-US" altLang="en-US" sz="900" b="1" dirty="0">
                <a:solidFill>
                  <a:srgbClr val="FF0000"/>
                </a:solidFill>
                <a:latin typeface="Courier New" panose="02070309020205020404" pitchFamily="49" charset="0"/>
                <a:cs typeface="Courier New" panose="02070309020205020404" pitchFamily="49" charset="0"/>
              </a:rPr>
              <a:t>type="button" </a:t>
            </a:r>
            <a:r>
              <a:rPr lang="en-US" altLang="en-US" sz="900" dirty="0">
                <a:latin typeface="Courier New" panose="02070309020205020404" pitchFamily="49" charset="0"/>
                <a:cs typeface="Courier New" panose="02070309020205020404" pitchFamily="49" charset="0"/>
              </a:rPr>
              <a:t>onclick="convertToCelcius()"&gt;Convert&lt;/button&gt;</a:t>
            </a:r>
          </a:p>
          <a:p>
            <a:pPr marL="0" indent="0">
              <a:buNone/>
            </a:pPr>
            <a:r>
              <a:rPr lang="en-US" altLang="en-US" sz="900" dirty="0">
                <a:latin typeface="Courier New" panose="02070309020205020404" pitchFamily="49" charset="0"/>
                <a:cs typeface="Courier New" panose="02070309020205020404" pitchFamily="49" charset="0"/>
              </a:rPr>
              <a:t>    &lt;!– We *need* the </a:t>
            </a:r>
            <a:r>
              <a:rPr lang="en-US" altLang="en-US" sz="900" b="1" dirty="0">
                <a:latin typeface="Courier New" panose="02070309020205020404" pitchFamily="49" charset="0"/>
                <a:cs typeface="Courier New" panose="02070309020205020404" pitchFamily="49" charset="0"/>
              </a:rPr>
              <a:t>type</a:t>
            </a:r>
            <a:r>
              <a:rPr lang="en-US" altLang="en-US" sz="900" dirty="0">
                <a:latin typeface="Courier New" panose="02070309020205020404" pitchFamily="49" charset="0"/>
                <a:cs typeface="Courier New" panose="02070309020205020404" pitchFamily="49" charset="0"/>
              </a:rPr>
              <a:t> attribute above! Otherwise our innerHTML won't work. --&gt;</a:t>
            </a:r>
          </a:p>
          <a:p>
            <a:pPr marL="0" indent="0">
              <a:buNone/>
            </a:pPr>
            <a:r>
              <a:rPr lang="en-US" altLang="en-US" sz="900" dirty="0">
                <a:latin typeface="Courier New" panose="02070309020205020404" pitchFamily="49" charset="0"/>
                <a:cs typeface="Courier New" panose="02070309020205020404" pitchFamily="49" charset="0"/>
              </a:rPr>
              <a:t>&lt;/form&gt;</a:t>
            </a:r>
          </a:p>
          <a:p>
            <a:pPr marL="0" indent="0">
              <a:buNone/>
            </a:pPr>
            <a:endParaRPr lang="en-US" altLang="en-US" sz="900" dirty="0">
              <a:latin typeface="Courier New" panose="02070309020205020404" pitchFamily="49" charset="0"/>
              <a:cs typeface="Courier New" panose="02070309020205020404" pitchFamily="49" charset="0"/>
            </a:endParaRPr>
          </a:p>
          <a:p>
            <a:pPr marL="0" indent="0">
              <a:buNone/>
            </a:pPr>
            <a:r>
              <a:rPr lang="en-US" altLang="en-US" sz="900" dirty="0">
                <a:latin typeface="Courier New" panose="02070309020205020404" pitchFamily="49" charset="0"/>
                <a:cs typeface="Courier New" panose="02070309020205020404" pitchFamily="49" charset="0"/>
              </a:rPr>
              <a:t>&lt;div id="results"&gt;</a:t>
            </a:r>
          </a:p>
          <a:p>
            <a:pPr marL="0" indent="0">
              <a:buNone/>
            </a:pPr>
            <a:r>
              <a:rPr lang="en-US" altLang="en-US" sz="900" dirty="0">
                <a:latin typeface="Courier New" panose="02070309020205020404" pitchFamily="49" charset="0"/>
                <a:cs typeface="Courier New" panose="02070309020205020404" pitchFamily="49" charset="0"/>
              </a:rPr>
              <a:t>&lt;/div&gt;</a:t>
            </a:r>
            <a:r>
              <a:rPr lang="en-US" altLang="en-US" sz="900" b="1" dirty="0">
                <a:solidFill>
                  <a:srgbClr val="FF0000"/>
                </a:solidFill>
                <a:latin typeface="Courier New" panose="02070309020205020404" pitchFamily="49" charset="0"/>
                <a:cs typeface="Courier New" panose="02070309020205020404" pitchFamily="49" charset="0"/>
              </a:rPr>
              <a:t>&lt;!-- end of results div --&gt;</a:t>
            </a:r>
          </a:p>
          <a:p>
            <a:pPr marL="0" indent="0">
              <a:buNone/>
            </a:pPr>
            <a:endParaRPr lang="en-US" altLang="en-US" sz="900" dirty="0">
              <a:latin typeface="Courier New" panose="02070309020205020404" pitchFamily="49" charset="0"/>
              <a:cs typeface="Courier New" panose="02070309020205020404" pitchFamily="49" charset="0"/>
            </a:endParaRPr>
          </a:p>
          <a:p>
            <a:pPr marL="0" indent="0">
              <a:buNone/>
            </a:pPr>
            <a:r>
              <a:rPr lang="en-US" altLang="en-US" sz="900" dirty="0">
                <a:latin typeface="Courier New" panose="02070309020205020404" pitchFamily="49" charset="0"/>
                <a:cs typeface="Courier New" panose="02070309020205020404" pitchFamily="49" charset="0"/>
              </a:rPr>
              <a:t>  &lt;script&gt;</a:t>
            </a:r>
          </a:p>
          <a:p>
            <a:pPr marL="0" indent="0">
              <a:buNone/>
            </a:pPr>
            <a:r>
              <a:rPr lang="en-US" altLang="en-US" sz="900" dirty="0">
                <a:latin typeface="Courier New" panose="02070309020205020404" pitchFamily="49" charset="0"/>
                <a:cs typeface="Courier New" panose="02070309020205020404" pitchFamily="49" charset="0"/>
              </a:rPr>
              <a:t>  function convertToCelcius() {</a:t>
            </a:r>
          </a:p>
          <a:p>
            <a:pPr marL="0" indent="0">
              <a:buNone/>
            </a:pPr>
            <a:r>
              <a:rPr lang="en-US" altLang="en-US" sz="900" dirty="0">
                <a:latin typeface="Courier New" panose="02070309020205020404" pitchFamily="49" charset="0"/>
                <a:cs typeface="Courier New" panose="02070309020205020404" pitchFamily="49" charset="0"/>
              </a:rPr>
              <a:t>    var fahrenheit, celcius;</a:t>
            </a:r>
          </a:p>
          <a:p>
            <a:pPr marL="0" indent="0">
              <a:buNone/>
            </a:pPr>
            <a:r>
              <a:rPr lang="en-US" altLang="en-US" sz="900" dirty="0">
                <a:latin typeface="Courier New" panose="02070309020205020404" pitchFamily="49" charset="0"/>
                <a:cs typeface="Courier New" panose="02070309020205020404" pitchFamily="49" charset="0"/>
              </a:rPr>
              <a:t>    var resultsString;</a:t>
            </a:r>
          </a:p>
          <a:p>
            <a:pPr marL="0" indent="0">
              <a:buNone/>
            </a:pPr>
            <a:endParaRPr lang="en-US" altLang="en-US" sz="900" dirty="0">
              <a:latin typeface="Courier New" panose="02070309020205020404" pitchFamily="49" charset="0"/>
              <a:cs typeface="Courier New" panose="02070309020205020404" pitchFamily="49" charset="0"/>
            </a:endParaRPr>
          </a:p>
          <a:p>
            <a:pPr marL="0" indent="0">
              <a:buNone/>
            </a:pPr>
            <a:r>
              <a:rPr lang="en-US" altLang="en-US" sz="900" dirty="0">
                <a:latin typeface="Courier New" panose="02070309020205020404" pitchFamily="49" charset="0"/>
                <a:cs typeface="Courier New" panose="02070309020205020404" pitchFamily="49" charset="0"/>
              </a:rPr>
              <a:t>    fahrenheit = document.getElementById('txtFahrenheit').value;</a:t>
            </a:r>
          </a:p>
          <a:p>
            <a:pPr marL="0" indent="0">
              <a:buNone/>
            </a:pPr>
            <a:r>
              <a:rPr lang="en-US" altLang="en-US" sz="900" dirty="0">
                <a:latin typeface="Courier New" panose="02070309020205020404" pitchFamily="49" charset="0"/>
                <a:cs typeface="Courier New" panose="02070309020205020404" pitchFamily="49" charset="0"/>
              </a:rPr>
              <a:t>    fahrenheit = parseFloat(fahrenheit);</a:t>
            </a:r>
          </a:p>
          <a:p>
            <a:pPr marL="0" indent="0">
              <a:buNone/>
            </a:pPr>
            <a:r>
              <a:rPr lang="en-US" altLang="en-US" sz="900" dirty="0">
                <a:latin typeface="Courier New" panose="02070309020205020404" pitchFamily="49" charset="0"/>
                <a:cs typeface="Courier New" panose="02070309020205020404" pitchFamily="49" charset="0"/>
              </a:rPr>
              <a:t>    //people may well enter a decimal here, so use parse</a:t>
            </a:r>
            <a:r>
              <a:rPr lang="en-US" altLang="en-US" sz="900" u="sng" dirty="0">
                <a:latin typeface="Courier New" panose="02070309020205020404" pitchFamily="49" charset="0"/>
                <a:cs typeface="Courier New" panose="02070309020205020404" pitchFamily="49" charset="0"/>
              </a:rPr>
              <a:t>Float</a:t>
            </a:r>
          </a:p>
          <a:p>
            <a:pPr marL="0" indent="0">
              <a:buNone/>
            </a:pPr>
            <a:endParaRPr lang="en-US" altLang="en-US" sz="900" dirty="0">
              <a:latin typeface="Courier New" panose="02070309020205020404" pitchFamily="49" charset="0"/>
              <a:cs typeface="Courier New" panose="02070309020205020404" pitchFamily="49" charset="0"/>
            </a:endParaRPr>
          </a:p>
          <a:p>
            <a:pPr marL="0" indent="0">
              <a:buNone/>
            </a:pPr>
            <a:r>
              <a:rPr lang="en-US" altLang="en-US" sz="900" dirty="0">
                <a:latin typeface="Courier New" panose="02070309020205020404" pitchFamily="49" charset="0"/>
                <a:cs typeface="Courier New" panose="02070309020205020404" pitchFamily="49" charset="0"/>
              </a:rPr>
              <a:t>    celcius = (fahrenheit-32)*5/9;  </a:t>
            </a:r>
            <a:r>
              <a:rPr lang="en-US" altLang="en-US" sz="900" b="1" dirty="0">
                <a:latin typeface="Courier New" panose="02070309020205020404" pitchFamily="49" charset="0"/>
                <a:cs typeface="Courier New" panose="02070309020205020404" pitchFamily="49" charset="0"/>
              </a:rPr>
              <a:t>//Should we parse 'celcius' ??</a:t>
            </a:r>
          </a:p>
          <a:p>
            <a:pPr marL="0" indent="0">
              <a:buNone/>
            </a:pPr>
            <a:r>
              <a:rPr lang="en-US" altLang="en-US" sz="900" dirty="0">
                <a:latin typeface="Courier New" panose="02070309020205020404" pitchFamily="49" charset="0"/>
                <a:cs typeface="Courier New" panose="02070309020205020404" pitchFamily="49" charset="0"/>
              </a:rPr>
              <a:t>    </a:t>
            </a:r>
            <a:r>
              <a:rPr lang="en-US" altLang="en-US" sz="900" b="1" dirty="0">
                <a:latin typeface="Courier New" panose="02070309020205020404" pitchFamily="49" charset="0"/>
                <a:cs typeface="Courier New" panose="02070309020205020404" pitchFamily="49" charset="0"/>
              </a:rPr>
              <a:t>//</a:t>
            </a:r>
            <a:r>
              <a:rPr lang="en-US" altLang="en-US" sz="900" b="1" dirty="0">
                <a:solidFill>
                  <a:srgbClr val="FF0000"/>
                </a:solidFill>
                <a:latin typeface="Courier New" panose="02070309020205020404" pitchFamily="49" charset="0"/>
                <a:cs typeface="Courier New" panose="02070309020205020404" pitchFamily="49" charset="0"/>
              </a:rPr>
              <a:t>No!</a:t>
            </a:r>
            <a:r>
              <a:rPr lang="en-US" altLang="en-US" sz="900" b="1" dirty="0">
                <a:latin typeface="Courier New" panose="02070309020205020404" pitchFamily="49" charset="0"/>
                <a:cs typeface="Courier New" panose="02070309020205020404" pitchFamily="49" charset="0"/>
              </a:rPr>
              <a:t>  </a:t>
            </a:r>
            <a:r>
              <a:rPr lang="en-US" altLang="en-US" sz="900" dirty="0">
                <a:latin typeface="Courier New" panose="02070309020205020404" pitchFamily="49" charset="0"/>
                <a:cs typeface="Courier New" panose="02070309020205020404" pitchFamily="49" charset="0"/>
              </a:rPr>
              <a:t>celcius is holding a number -- NOT a string</a:t>
            </a:r>
          </a:p>
          <a:p>
            <a:pPr marL="0" indent="0">
              <a:buNone/>
            </a:pPr>
            <a:r>
              <a:rPr lang="en-US" altLang="en-US" sz="900" dirty="0">
                <a:latin typeface="Courier New" panose="02070309020205020404" pitchFamily="49" charset="0"/>
                <a:cs typeface="Courier New" panose="02070309020205020404" pitchFamily="49" charset="0"/>
              </a:rPr>
              <a:t>    //therefore we do not need to parse it.</a:t>
            </a:r>
          </a:p>
          <a:p>
            <a:pPr marL="0" indent="0">
              <a:buNone/>
            </a:pPr>
            <a:r>
              <a:rPr lang="en-US" altLang="en-US" sz="900" dirty="0">
                <a:latin typeface="Courier New" panose="02070309020205020404" pitchFamily="49" charset="0"/>
                <a:cs typeface="Courier New" panose="02070309020205020404" pitchFamily="49" charset="0"/>
              </a:rPr>
              <a:t>   </a:t>
            </a:r>
          </a:p>
          <a:p>
            <a:pPr marL="0" indent="0">
              <a:buNone/>
            </a:pPr>
            <a:r>
              <a:rPr lang="en-US" altLang="en-US" sz="900" dirty="0">
                <a:latin typeface="Courier New" panose="02070309020205020404" pitchFamily="49" charset="0"/>
                <a:cs typeface="Courier New" panose="02070309020205020404" pitchFamily="49" charset="0"/>
              </a:rPr>
              <a:t>    </a:t>
            </a:r>
            <a:r>
              <a:rPr lang="en-US" altLang="en-US" sz="900" b="1" dirty="0">
                <a:solidFill>
                  <a:srgbClr val="FF0000"/>
                </a:solidFill>
                <a:latin typeface="Courier New" panose="02070309020205020404" pitchFamily="49" charset="0"/>
                <a:cs typeface="Courier New" panose="02070309020205020404" pitchFamily="49" charset="0"/>
              </a:rPr>
              <a:t>celcius = celcius.</a:t>
            </a:r>
            <a:r>
              <a:rPr lang="en-US" altLang="en-US" sz="900" b="1">
                <a:solidFill>
                  <a:srgbClr val="FF0000"/>
                </a:solidFill>
                <a:latin typeface="Courier New" panose="02070309020205020404" pitchFamily="49" charset="0"/>
                <a:cs typeface="Courier New" panose="02070309020205020404" pitchFamily="49" charset="0"/>
              </a:rPr>
              <a:t>toFixed</a:t>
            </a:r>
            <a:r>
              <a:rPr lang="en-US" altLang="en-US" sz="900" b="1" dirty="0">
                <a:solidFill>
                  <a:srgbClr val="FF0000"/>
                </a:solidFill>
                <a:latin typeface="Courier New" panose="02070309020205020404" pitchFamily="49" charset="0"/>
                <a:cs typeface="Courier New" panose="02070309020205020404" pitchFamily="49" charset="0"/>
              </a:rPr>
              <a:t>(2);   </a:t>
            </a:r>
            <a:r>
              <a:rPr lang="en-US" altLang="en-US" sz="900" dirty="0">
                <a:latin typeface="Courier New" panose="02070309020205020404" pitchFamily="49" charset="0"/>
                <a:cs typeface="Courier New" panose="02070309020205020404" pitchFamily="49" charset="0"/>
              </a:rPr>
              <a:t>//limit to 2 decimal places</a:t>
            </a:r>
          </a:p>
          <a:p>
            <a:pPr marL="0" indent="0">
              <a:buNone/>
            </a:pPr>
            <a:endParaRPr lang="en-US" altLang="en-US" sz="900" dirty="0">
              <a:latin typeface="Courier New" panose="02070309020205020404" pitchFamily="49" charset="0"/>
              <a:cs typeface="Courier New" panose="02070309020205020404" pitchFamily="49" charset="0"/>
            </a:endParaRPr>
          </a:p>
          <a:p>
            <a:pPr marL="0" indent="0">
              <a:buNone/>
            </a:pPr>
            <a:r>
              <a:rPr lang="en-US" altLang="en-US" sz="900" dirty="0">
                <a:latin typeface="Courier New" panose="02070309020205020404" pitchFamily="49" charset="0"/>
                <a:cs typeface="Courier New" panose="02070309020205020404" pitchFamily="49" charset="0"/>
              </a:rPr>
              <a:t>    </a:t>
            </a:r>
            <a:r>
              <a:rPr lang="en-US" altLang="en-US" sz="900" b="1" dirty="0">
                <a:solidFill>
                  <a:srgbClr val="FF0000"/>
                </a:solidFill>
                <a:latin typeface="Courier New" panose="02070309020205020404" pitchFamily="49" charset="0"/>
                <a:cs typeface="Courier New" panose="02070309020205020404" pitchFamily="49" charset="0"/>
              </a:rPr>
              <a:t>resultsString</a:t>
            </a:r>
            <a:r>
              <a:rPr lang="en-US" altLang="en-US" sz="900" dirty="0">
                <a:latin typeface="Courier New" panose="02070309020205020404" pitchFamily="49" charset="0"/>
                <a:cs typeface="Courier New" panose="02070309020205020404" pitchFamily="49" charset="0"/>
              </a:rPr>
              <a:t> = fahrenheit + "&amp;#176;F corresponds to " + </a:t>
            </a:r>
          </a:p>
          <a:p>
            <a:pPr marL="0" indent="0">
              <a:buNone/>
            </a:pPr>
            <a:r>
              <a:rPr lang="en-US" altLang="en-US" sz="900" dirty="0">
                <a:latin typeface="Courier New" panose="02070309020205020404" pitchFamily="49" charset="0"/>
                <a:cs typeface="Courier New" panose="02070309020205020404" pitchFamily="49" charset="0"/>
              </a:rPr>
              <a:t>                    celcius + "&amp;#176;C</a:t>
            </a:r>
            <a:r>
              <a:rPr lang="en-US" altLang="en-US" sz="900">
                <a:latin typeface="Courier New" panose="02070309020205020404" pitchFamily="49" charset="0"/>
                <a:cs typeface="Courier New" panose="02070309020205020404" pitchFamily="49" charset="0"/>
              </a:rPr>
              <a:t>."; </a:t>
            </a:r>
            <a:r>
              <a:rPr lang="en-US" altLang="en-US" sz="900" b="1">
                <a:latin typeface="Courier New" panose="02070309020205020404" pitchFamily="49" charset="0"/>
                <a:cs typeface="Courier New" panose="02070309020205020404" pitchFamily="49" charset="0"/>
              </a:rPr>
              <a:t>//Using an “entity code”</a:t>
            </a:r>
            <a:endParaRPr lang="en-US" altLang="en-US" sz="900" b="1" dirty="0">
              <a:latin typeface="Courier New" panose="02070309020205020404" pitchFamily="49" charset="0"/>
              <a:cs typeface="Courier New" panose="02070309020205020404" pitchFamily="49" charset="0"/>
            </a:endParaRPr>
          </a:p>
          <a:p>
            <a:pPr marL="0" indent="0">
              <a:buNone/>
            </a:pPr>
            <a:endParaRPr lang="en-US" altLang="en-US" sz="900" dirty="0">
              <a:latin typeface="Courier New" panose="02070309020205020404" pitchFamily="49" charset="0"/>
              <a:cs typeface="Courier New" panose="02070309020205020404" pitchFamily="49" charset="0"/>
            </a:endParaRPr>
          </a:p>
          <a:p>
            <a:pPr marL="0" indent="0">
              <a:buNone/>
            </a:pPr>
            <a:r>
              <a:rPr lang="en-US" altLang="en-US" sz="900" dirty="0">
                <a:latin typeface="Courier New" panose="02070309020205020404" pitchFamily="49" charset="0"/>
                <a:cs typeface="Courier New" panose="02070309020205020404" pitchFamily="49" charset="0"/>
              </a:rPr>
              <a:t>    document.getElementById("results").innerHTML = </a:t>
            </a:r>
            <a:r>
              <a:rPr lang="en-US" altLang="en-US" sz="900" b="1" dirty="0">
                <a:solidFill>
                  <a:srgbClr val="FF0000"/>
                </a:solidFill>
                <a:latin typeface="Courier New" panose="02070309020205020404" pitchFamily="49" charset="0"/>
                <a:cs typeface="Courier New" panose="02070309020205020404" pitchFamily="49" charset="0"/>
              </a:rPr>
              <a:t>resultsString</a:t>
            </a:r>
            <a:r>
              <a:rPr lang="en-US" altLang="en-US" sz="900" dirty="0">
                <a:latin typeface="Courier New" panose="02070309020205020404" pitchFamily="49" charset="0"/>
                <a:cs typeface="Courier New" panose="02070309020205020404" pitchFamily="49" charset="0"/>
              </a:rPr>
              <a:t>;</a:t>
            </a:r>
          </a:p>
          <a:p>
            <a:pPr marL="0" indent="0">
              <a:buNone/>
            </a:pPr>
            <a:r>
              <a:rPr lang="en-US" altLang="en-US" sz="900" dirty="0">
                <a:latin typeface="Courier New" panose="02070309020205020404" pitchFamily="49" charset="0"/>
                <a:cs typeface="Courier New" panose="02070309020205020404" pitchFamily="49" charset="0"/>
              </a:rPr>
              <a:t>  }</a:t>
            </a:r>
          </a:p>
          <a:p>
            <a:pPr marL="0" indent="0">
              <a:buNone/>
            </a:pPr>
            <a:r>
              <a:rPr lang="en-US" altLang="en-US" sz="900" dirty="0">
                <a:latin typeface="Courier New" panose="02070309020205020404" pitchFamily="49" charset="0"/>
                <a:cs typeface="Courier New" panose="02070309020205020404" pitchFamily="49" charset="0"/>
              </a:rPr>
              <a:t>&lt;/script&gt;</a:t>
            </a:r>
          </a:p>
          <a:p>
            <a:pPr marL="0" indent="0">
              <a:buNone/>
            </a:pPr>
            <a:r>
              <a:rPr lang="en-US" altLang="en-US" sz="900" dirty="0">
                <a:latin typeface="Courier New" panose="02070309020205020404" pitchFamily="49" charset="0"/>
                <a:cs typeface="Courier New" panose="02070309020205020404" pitchFamily="49" charset="0"/>
              </a:rPr>
              <a:t>&lt;/body&gt;</a:t>
            </a:r>
          </a:p>
          <a:p>
            <a:pPr marL="0" indent="0">
              <a:buNone/>
            </a:pPr>
            <a:r>
              <a:rPr lang="en-US" altLang="en-US" sz="900" dirty="0">
                <a:latin typeface="Courier New" panose="02070309020205020404" pitchFamily="49" charset="0"/>
                <a:cs typeface="Courier New" panose="02070309020205020404" pitchFamily="49" charset="0"/>
              </a:rPr>
              <a:t>&lt;/html&gt;</a:t>
            </a:r>
          </a:p>
        </p:txBody>
      </p:sp>
      <p:sp>
        <p:nvSpPr>
          <p:cNvPr id="23555" name="Slide Number Placeholder 3">
            <a:extLst>
              <a:ext uri="{FF2B5EF4-FFF2-40B4-BE49-F238E27FC236}">
                <a16:creationId xmlns:a16="http://schemas.microsoft.com/office/drawing/2014/main" id="{518F0DF0-010A-4683-B387-6DEF549FB91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69C64D3-4214-44D1-AD26-1263DB777FF0}" type="slidenum">
              <a:rPr lang="en-US" altLang="en-US" sz="1200" smtClean="0">
                <a:solidFill>
                  <a:srgbClr val="898989"/>
                </a:solidFill>
                <a:latin typeface="Arial" panose="020B0604020202020204" pitchFamily="34" charset="0"/>
              </a:rPr>
              <a:pPr>
                <a:spcBef>
                  <a:spcPct val="0"/>
                </a:spcBef>
                <a:buFontTx/>
                <a:buNone/>
              </a:pPr>
              <a:t>22</a:t>
            </a:fld>
            <a:endParaRPr lang="en-US" altLang="en-US" sz="1200" dirty="0">
              <a:solidFill>
                <a:srgbClr val="898989"/>
              </a:solidFill>
              <a:latin typeface="Arial" panose="020B0604020202020204" pitchFamily="34" charset="0"/>
            </a:endParaRPr>
          </a:p>
        </p:txBody>
      </p:sp>
      <p:sp>
        <p:nvSpPr>
          <p:cNvPr id="23556" name="TextBox 4">
            <a:extLst>
              <a:ext uri="{FF2B5EF4-FFF2-40B4-BE49-F238E27FC236}">
                <a16:creationId xmlns:a16="http://schemas.microsoft.com/office/drawing/2014/main" id="{F586D9FA-EBF4-45D9-8661-7B84D860ED1A}"/>
              </a:ext>
            </a:extLst>
          </p:cNvPr>
          <p:cNvSpPr txBox="1">
            <a:spLocks noChangeArrowheads="1"/>
          </p:cNvSpPr>
          <p:nvPr/>
        </p:nvSpPr>
        <p:spPr bwMode="auto">
          <a:xfrm>
            <a:off x="1725245" y="195346"/>
            <a:ext cx="4152099" cy="307777"/>
          </a:xfrm>
          <a:prstGeom prst="rect">
            <a:avLst/>
          </a:prstGeom>
          <a:ln/>
        </p:spPr>
        <p:style>
          <a:lnRef idx="1">
            <a:schemeClr val="accent2"/>
          </a:lnRef>
          <a:fillRef idx="2">
            <a:schemeClr val="accent2"/>
          </a:fillRef>
          <a:effectRef idx="1">
            <a:schemeClr val="accent2"/>
          </a:effectRef>
          <a:fontRef idx="minor">
            <a:schemeClr val="dk1"/>
          </a:fontRef>
        </p:style>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altLang="en-US" sz="1400" dirty="0"/>
              <a:t>File:  </a:t>
            </a:r>
            <a:r>
              <a:rPr lang="en-US" altLang="en-US" sz="1400" dirty="0">
                <a:latin typeface="Courier New" panose="02070309020205020404" pitchFamily="49" charset="0"/>
                <a:cs typeface="Courier New" panose="02070309020205020404" pitchFamily="49" charset="0"/>
              </a:rPr>
              <a:t>fahrenheit_celcius_converter.html</a:t>
            </a:r>
            <a:r>
              <a:rPr lang="en-US" altLang="en-US" sz="1400" dirty="0"/>
              <a:t> </a:t>
            </a:r>
          </a:p>
        </p:txBody>
      </p:sp>
      <p:sp>
        <p:nvSpPr>
          <p:cNvPr id="2" name="TextBox 1">
            <a:extLst>
              <a:ext uri="{FF2B5EF4-FFF2-40B4-BE49-F238E27FC236}">
                <a16:creationId xmlns:a16="http://schemas.microsoft.com/office/drawing/2014/main" id="{7E8E0DCA-CA4A-4228-8F0F-E5E002EC1705}"/>
              </a:ext>
            </a:extLst>
          </p:cNvPr>
          <p:cNvSpPr txBox="1"/>
          <p:nvPr/>
        </p:nvSpPr>
        <p:spPr>
          <a:xfrm>
            <a:off x="3067889" y="930046"/>
            <a:ext cx="5618911" cy="78483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sz="900" dirty="0"/>
              <a:t>IMPORTANT: One of the best ways to finesse your programming skills and learn new ones is by studying existing code. We will experiment with this approach here by introducing a couple of new points without several slides of formal “PowerPoint” discussion.  However, I will provide some explanation.</a:t>
            </a:r>
          </a:p>
          <a:p>
            <a:endParaRPr lang="en-US" sz="900" dirty="0"/>
          </a:p>
          <a:p>
            <a:r>
              <a:rPr lang="en-US" sz="900" dirty="0"/>
              <a:t>There are some important concepts discussed in this example – </a:t>
            </a:r>
            <a:r>
              <a:rPr lang="en-US" sz="900" b="1" dirty="0"/>
              <a:t>be sure to study it closely, and review periodically!</a:t>
            </a:r>
          </a:p>
        </p:txBody>
      </p:sp>
      <p:sp>
        <p:nvSpPr>
          <p:cNvPr id="6" name="TextBox 5">
            <a:extLst>
              <a:ext uri="{FF2B5EF4-FFF2-40B4-BE49-F238E27FC236}">
                <a16:creationId xmlns:a16="http://schemas.microsoft.com/office/drawing/2014/main" id="{8B02ED85-3F5D-4E17-B4F4-FE21C8DB8B63}"/>
              </a:ext>
            </a:extLst>
          </p:cNvPr>
          <p:cNvSpPr txBox="1"/>
          <p:nvPr/>
        </p:nvSpPr>
        <p:spPr>
          <a:xfrm>
            <a:off x="4937760" y="2341583"/>
            <a:ext cx="4179916" cy="122341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050" dirty="0"/>
              <a:t>For reasons beyond the scope of this discussion, the </a:t>
            </a:r>
            <a:r>
              <a:rPr lang="en-US" sz="1050" dirty="0">
                <a:latin typeface="Courier New" panose="02070309020205020404" pitchFamily="49" charset="0"/>
                <a:cs typeface="Courier New" panose="02070309020205020404" pitchFamily="49" charset="0"/>
              </a:rPr>
              <a:t>innerHTML</a:t>
            </a:r>
            <a:r>
              <a:rPr lang="en-US" sz="1050" dirty="0"/>
              <a:t> command won’t work unless we include the </a:t>
            </a:r>
            <a:r>
              <a:rPr lang="en-US" sz="1050" dirty="0">
                <a:latin typeface="Courier New" panose="02070309020205020404" pitchFamily="49" charset="0"/>
                <a:cs typeface="Courier New" panose="02070309020205020404" pitchFamily="49" charset="0"/>
              </a:rPr>
              <a:t>type="button" </a:t>
            </a:r>
            <a:r>
              <a:rPr lang="en-US" sz="1050" dirty="0"/>
              <a:t>attribute. So, if ANY button is invoking a function that includes </a:t>
            </a:r>
            <a:r>
              <a:rPr lang="en-US" sz="1050" dirty="0">
                <a:latin typeface="Courier New" panose="02070309020205020404" pitchFamily="49" charset="0"/>
                <a:cs typeface="Courier New" panose="02070309020205020404" pitchFamily="49" charset="0"/>
              </a:rPr>
              <a:t>innerHTML</a:t>
            </a:r>
            <a:r>
              <a:rPr lang="en-US" sz="1050" dirty="0"/>
              <a:t>, be sure to include this attribute.  </a:t>
            </a:r>
          </a:p>
          <a:p>
            <a:endParaRPr lang="en-US" sz="1050" dirty="0">
              <a:latin typeface="Courier New" panose="02070309020205020404" pitchFamily="49" charset="0"/>
              <a:cs typeface="Courier New" panose="02070309020205020404" pitchFamily="49" charset="0"/>
            </a:endParaRPr>
          </a:p>
          <a:p>
            <a:r>
              <a:rPr lang="en-US" sz="1050" dirty="0"/>
              <a:t>To be on the safe side, feel free to include this attribute in all of your buttons if you like. (I’ve also included this on the assignment checklist).</a:t>
            </a:r>
          </a:p>
        </p:txBody>
      </p:sp>
      <p:sp>
        <p:nvSpPr>
          <p:cNvPr id="7" name="TextBox 6">
            <a:extLst>
              <a:ext uri="{FF2B5EF4-FFF2-40B4-BE49-F238E27FC236}">
                <a16:creationId xmlns:a16="http://schemas.microsoft.com/office/drawing/2014/main" id="{D2350A01-95B2-49A5-B459-300F3F062D53}"/>
              </a:ext>
            </a:extLst>
          </p:cNvPr>
          <p:cNvSpPr txBox="1"/>
          <p:nvPr/>
        </p:nvSpPr>
        <p:spPr>
          <a:xfrm>
            <a:off x="4947151" y="3737260"/>
            <a:ext cx="4179916" cy="41549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050"/>
              <a:t>Consider closing </a:t>
            </a:r>
            <a:r>
              <a:rPr lang="en-US" sz="1050">
                <a:latin typeface="Courier New" panose="02070309020205020404" pitchFamily="49" charset="0"/>
                <a:cs typeface="Courier New" panose="02070309020205020404" pitchFamily="49" charset="0"/>
              </a:rPr>
              <a:t>&lt;div</a:t>
            </a:r>
            <a:r>
              <a:rPr lang="en-US" sz="1050" dirty="0">
                <a:latin typeface="Courier New" panose="02070309020205020404" pitchFamily="49" charset="0"/>
                <a:cs typeface="Courier New" panose="02070309020205020404" pitchFamily="49" charset="0"/>
              </a:rPr>
              <a:t>&gt; </a:t>
            </a:r>
            <a:r>
              <a:rPr lang="en-US" sz="1050" dirty="0"/>
              <a:t>sections with a comment indicating the name of the section that was closed</a:t>
            </a:r>
            <a:r>
              <a:rPr lang="en-US" sz="1050"/>
              <a:t>. This helps if you have nested div sections.</a:t>
            </a:r>
            <a:endParaRPr lang="en-US" sz="1050" dirty="0"/>
          </a:p>
        </p:txBody>
      </p:sp>
      <p:sp>
        <p:nvSpPr>
          <p:cNvPr id="8" name="TextBox 7">
            <a:extLst>
              <a:ext uri="{FF2B5EF4-FFF2-40B4-BE49-F238E27FC236}">
                <a16:creationId xmlns:a16="http://schemas.microsoft.com/office/drawing/2014/main" id="{0DD9AD8E-0621-4A8A-8BFE-BE43E2D28E6E}"/>
              </a:ext>
            </a:extLst>
          </p:cNvPr>
          <p:cNvSpPr txBox="1"/>
          <p:nvPr/>
        </p:nvSpPr>
        <p:spPr>
          <a:xfrm>
            <a:off x="4952184" y="5090938"/>
            <a:ext cx="4179916" cy="41549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050" dirty="0"/>
              <a:t>The  </a:t>
            </a:r>
            <a:r>
              <a:rPr lang="en-US" sz="1050" dirty="0">
                <a:latin typeface="Courier New" panose="02070309020205020404" pitchFamily="49" charset="0"/>
                <a:cs typeface="Courier New" panose="02070309020205020404" pitchFamily="49" charset="0"/>
              </a:rPr>
              <a:t>toFixed() </a:t>
            </a:r>
            <a:r>
              <a:rPr lang="en-US" sz="1050" dirty="0"/>
              <a:t>function is quite useful! Note that we must reassign the value returned by this function to the same variable. </a:t>
            </a:r>
          </a:p>
        </p:txBody>
      </p:sp>
      <p:sp>
        <p:nvSpPr>
          <p:cNvPr id="9" name="TextBox 8">
            <a:extLst>
              <a:ext uri="{FF2B5EF4-FFF2-40B4-BE49-F238E27FC236}">
                <a16:creationId xmlns:a16="http://schemas.microsoft.com/office/drawing/2014/main" id="{7EA066AF-AEA7-4BB1-B237-D820C89DC0F9}"/>
              </a:ext>
            </a:extLst>
          </p:cNvPr>
          <p:cNvSpPr txBox="1"/>
          <p:nvPr/>
        </p:nvSpPr>
        <p:spPr>
          <a:xfrm>
            <a:off x="4947151" y="5544215"/>
            <a:ext cx="4179916" cy="10618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050" dirty="0"/>
              <a:t>We create a  string variable to hold our rather long concatenated string.</a:t>
            </a:r>
          </a:p>
          <a:p>
            <a:endParaRPr lang="en-US" sz="1050" dirty="0"/>
          </a:p>
          <a:p>
            <a:r>
              <a:rPr lang="en-US" sz="1050" dirty="0"/>
              <a:t>We can then assign that string to our </a:t>
            </a:r>
            <a:r>
              <a:rPr lang="en-US" sz="1050" dirty="0">
                <a:latin typeface="Courier New" panose="02070309020205020404" pitchFamily="49" charset="0"/>
                <a:cs typeface="Courier New" panose="02070309020205020404" pitchFamily="49" charset="0"/>
              </a:rPr>
              <a:t>innerHTML</a:t>
            </a:r>
            <a:r>
              <a:rPr lang="en-US" sz="1050" dirty="0"/>
              <a:t> command.</a:t>
            </a:r>
          </a:p>
          <a:p>
            <a:endParaRPr lang="en-US" sz="1050" dirty="0"/>
          </a:p>
          <a:p>
            <a:r>
              <a:rPr lang="en-US" sz="1050" dirty="0"/>
              <a:t>When dealing with a very long string, this technique makes the code </a:t>
            </a:r>
            <a:r>
              <a:rPr lang="en-US" sz="1050" u="sng" dirty="0"/>
              <a:t>easier to write and follow</a:t>
            </a:r>
            <a:r>
              <a:rPr lang="en-US" sz="1050" dirty="0"/>
              <a:t>.</a:t>
            </a:r>
          </a:p>
        </p:txBody>
      </p:sp>
      <p:sp>
        <p:nvSpPr>
          <p:cNvPr id="11" name="TextBox 10">
            <a:extLst>
              <a:ext uri="{FF2B5EF4-FFF2-40B4-BE49-F238E27FC236}">
                <a16:creationId xmlns:a16="http://schemas.microsoft.com/office/drawing/2014/main" id="{06A23578-F6AA-47FA-89A8-0CFE4917FA88}"/>
              </a:ext>
            </a:extLst>
          </p:cNvPr>
          <p:cNvSpPr txBox="1"/>
          <p:nvPr/>
        </p:nvSpPr>
        <p:spPr>
          <a:xfrm>
            <a:off x="4947151" y="4462007"/>
            <a:ext cx="4179916" cy="57708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050" dirty="0"/>
              <a:t>Remember that we should NOT parse items that do not require it!</a:t>
            </a:r>
          </a:p>
          <a:p>
            <a:r>
              <a:rPr lang="en-US" sz="1050" dirty="0"/>
              <a:t>In this case, the variable </a:t>
            </a:r>
            <a:r>
              <a:rPr lang="en-US" sz="1050" b="1" dirty="0">
                <a:latin typeface="Courier New" panose="02070309020205020404" pitchFamily="49" charset="0"/>
                <a:cs typeface="Courier New" panose="02070309020205020404" pitchFamily="49" charset="0"/>
              </a:rPr>
              <a:t>celcius </a:t>
            </a:r>
            <a:r>
              <a:rPr lang="en-US" sz="1050" dirty="0"/>
              <a:t>is ALREADY holding a number. It is not a string, so we do not need to parse it!</a:t>
            </a:r>
          </a:p>
        </p:txBody>
      </p:sp>
      <p:pic>
        <p:nvPicPr>
          <p:cNvPr id="5" name="Picture 4">
            <a:extLst>
              <a:ext uri="{FF2B5EF4-FFF2-40B4-BE49-F238E27FC236}">
                <a16:creationId xmlns:a16="http://schemas.microsoft.com/office/drawing/2014/main" id="{69DF2FFC-AECB-447E-9A46-8953393A720A}"/>
              </a:ext>
            </a:extLst>
          </p:cNvPr>
          <p:cNvPicPr>
            <a:picLocks noChangeAspect="1"/>
          </p:cNvPicPr>
          <p:nvPr/>
        </p:nvPicPr>
        <p:blipFill>
          <a:blip r:embed="rId2"/>
          <a:stretch>
            <a:fillRect/>
          </a:stretch>
        </p:blipFill>
        <p:spPr>
          <a:xfrm>
            <a:off x="6226341" y="126724"/>
            <a:ext cx="2651759" cy="66846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67591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 calcmode="lin" valueType="num">
                                      <p:cBhvr>
                                        <p:cTn id="9" dur="2000" fill="hold"/>
                                        <p:tgtEl>
                                          <p:spTgt spid="2"/>
                                        </p:tgtEl>
                                        <p:attrNameLst>
                                          <p:attrName>style.rotation</p:attrName>
                                        </p:attrNameLst>
                                      </p:cBhvr>
                                      <p:tavLst>
                                        <p:tav tm="0">
                                          <p:val>
                                            <p:fltVal val="90"/>
                                          </p:val>
                                        </p:tav>
                                        <p:tav tm="100000">
                                          <p:val>
                                            <p:fltVal val="0"/>
                                          </p:val>
                                        </p:tav>
                                      </p:tavLst>
                                    </p:anim>
                                    <p:animEffect transition="in" filter="fade">
                                      <p:cBhvr>
                                        <p:cTn id="10" dur="2000"/>
                                        <p:tgtEl>
                                          <p:spTgt spid="2"/>
                                        </p:tgtEl>
                                      </p:cBhvr>
                                    </p:animEffec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3554">
                                            <p:txEl>
                                              <p:pRg st="0" end="0"/>
                                            </p:txEl>
                                          </p:spTgt>
                                        </p:tgtEl>
                                        <p:attrNameLst>
                                          <p:attrName>style.visibility</p:attrName>
                                        </p:attrNameLst>
                                      </p:cBhvr>
                                      <p:to>
                                        <p:strVal val="visible"/>
                                      </p:to>
                                    </p:set>
                                    <p:animEffect transition="in" filter="fade">
                                      <p:cBhvr>
                                        <p:cTn id="15" dur="1000"/>
                                        <p:tgtEl>
                                          <p:spTgt spid="23554">
                                            <p:txEl>
                                              <p:pRg st="0" end="0"/>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3554">
                                            <p:txEl>
                                              <p:pRg st="1" end="1"/>
                                            </p:txEl>
                                          </p:spTgt>
                                        </p:tgtEl>
                                        <p:attrNameLst>
                                          <p:attrName>style.visibility</p:attrName>
                                        </p:attrNameLst>
                                      </p:cBhvr>
                                      <p:to>
                                        <p:strVal val="visible"/>
                                      </p:to>
                                    </p:set>
                                    <p:animEffect transition="in" filter="fade">
                                      <p:cBhvr>
                                        <p:cTn id="18" dur="1000"/>
                                        <p:tgtEl>
                                          <p:spTgt spid="23554">
                                            <p:txEl>
                                              <p:pRg st="1" end="1"/>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23554">
                                            <p:txEl>
                                              <p:pRg st="2" end="2"/>
                                            </p:txEl>
                                          </p:spTgt>
                                        </p:tgtEl>
                                        <p:attrNameLst>
                                          <p:attrName>style.visibility</p:attrName>
                                        </p:attrNameLst>
                                      </p:cBhvr>
                                      <p:to>
                                        <p:strVal val="visible"/>
                                      </p:to>
                                    </p:set>
                                    <p:animEffect transition="in" filter="fade">
                                      <p:cBhvr>
                                        <p:cTn id="21" dur="1000"/>
                                        <p:tgtEl>
                                          <p:spTgt spid="23554">
                                            <p:txEl>
                                              <p:pRg st="2" end="2"/>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23554">
                                            <p:txEl>
                                              <p:pRg st="3" end="3"/>
                                            </p:txEl>
                                          </p:spTgt>
                                        </p:tgtEl>
                                        <p:attrNameLst>
                                          <p:attrName>style.visibility</p:attrName>
                                        </p:attrNameLst>
                                      </p:cBhvr>
                                      <p:to>
                                        <p:strVal val="visible"/>
                                      </p:to>
                                    </p:set>
                                    <p:animEffect transition="in" filter="fade">
                                      <p:cBhvr>
                                        <p:cTn id="24" dur="1000"/>
                                        <p:tgtEl>
                                          <p:spTgt spid="23554">
                                            <p:txEl>
                                              <p:pRg st="3" end="3"/>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23554">
                                            <p:txEl>
                                              <p:pRg st="4" end="4"/>
                                            </p:txEl>
                                          </p:spTgt>
                                        </p:tgtEl>
                                        <p:attrNameLst>
                                          <p:attrName>style.visibility</p:attrName>
                                        </p:attrNameLst>
                                      </p:cBhvr>
                                      <p:to>
                                        <p:strVal val="visible"/>
                                      </p:to>
                                    </p:set>
                                    <p:animEffect transition="in" filter="fade">
                                      <p:cBhvr>
                                        <p:cTn id="27" dur="1000"/>
                                        <p:tgtEl>
                                          <p:spTgt spid="23554">
                                            <p:txEl>
                                              <p:pRg st="4" end="4"/>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23554">
                                            <p:txEl>
                                              <p:pRg st="5" end="5"/>
                                            </p:txEl>
                                          </p:spTgt>
                                        </p:tgtEl>
                                        <p:attrNameLst>
                                          <p:attrName>style.visibility</p:attrName>
                                        </p:attrNameLst>
                                      </p:cBhvr>
                                      <p:to>
                                        <p:strVal val="visible"/>
                                      </p:to>
                                    </p:set>
                                    <p:animEffect transition="in" filter="fade">
                                      <p:cBhvr>
                                        <p:cTn id="30" dur="1000"/>
                                        <p:tgtEl>
                                          <p:spTgt spid="23554">
                                            <p:txEl>
                                              <p:pRg st="5" end="5"/>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23554">
                                            <p:txEl>
                                              <p:pRg st="6" end="6"/>
                                            </p:txEl>
                                          </p:spTgt>
                                        </p:tgtEl>
                                        <p:attrNameLst>
                                          <p:attrName>style.visibility</p:attrName>
                                        </p:attrNameLst>
                                      </p:cBhvr>
                                      <p:to>
                                        <p:strVal val="visible"/>
                                      </p:to>
                                    </p:set>
                                    <p:animEffect transition="in" filter="fade">
                                      <p:cBhvr>
                                        <p:cTn id="33" dur="1000"/>
                                        <p:tgtEl>
                                          <p:spTgt spid="23554">
                                            <p:txEl>
                                              <p:pRg st="6" end="6"/>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23554">
                                            <p:txEl>
                                              <p:pRg st="7" end="7"/>
                                            </p:txEl>
                                          </p:spTgt>
                                        </p:tgtEl>
                                        <p:attrNameLst>
                                          <p:attrName>style.visibility</p:attrName>
                                        </p:attrNameLst>
                                      </p:cBhvr>
                                      <p:to>
                                        <p:strVal val="visible"/>
                                      </p:to>
                                    </p:set>
                                    <p:animEffect transition="in" filter="fade">
                                      <p:cBhvr>
                                        <p:cTn id="36" dur="1000"/>
                                        <p:tgtEl>
                                          <p:spTgt spid="23554">
                                            <p:txEl>
                                              <p:pRg st="7" end="7"/>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23554">
                                            <p:txEl>
                                              <p:pRg st="39" end="39"/>
                                            </p:txEl>
                                          </p:spTgt>
                                        </p:tgtEl>
                                        <p:attrNameLst>
                                          <p:attrName>style.visibility</p:attrName>
                                        </p:attrNameLst>
                                      </p:cBhvr>
                                      <p:to>
                                        <p:strVal val="visible"/>
                                      </p:to>
                                    </p:set>
                                    <p:animEffect transition="in" filter="fade">
                                      <p:cBhvr>
                                        <p:cTn id="39" dur="1000"/>
                                        <p:tgtEl>
                                          <p:spTgt spid="23554">
                                            <p:txEl>
                                              <p:pRg st="39" end="39"/>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23554">
                                            <p:txEl>
                                              <p:pRg st="40" end="40"/>
                                            </p:txEl>
                                          </p:spTgt>
                                        </p:tgtEl>
                                        <p:attrNameLst>
                                          <p:attrName>style.visibility</p:attrName>
                                        </p:attrNameLst>
                                      </p:cBhvr>
                                      <p:to>
                                        <p:strVal val="visible"/>
                                      </p:to>
                                    </p:set>
                                    <p:animEffect transition="in" filter="fade">
                                      <p:cBhvr>
                                        <p:cTn id="42" dur="1000"/>
                                        <p:tgtEl>
                                          <p:spTgt spid="23554">
                                            <p:txEl>
                                              <p:pRg st="40" end="4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3554">
                                            <p:txEl>
                                              <p:pRg st="13" end="13"/>
                                            </p:txEl>
                                          </p:spTgt>
                                        </p:tgtEl>
                                        <p:attrNameLst>
                                          <p:attrName>style.visibility</p:attrName>
                                        </p:attrNameLst>
                                      </p:cBhvr>
                                      <p:to>
                                        <p:strVal val="visible"/>
                                      </p:to>
                                    </p:set>
                                    <p:animEffect transition="in" filter="fade">
                                      <p:cBhvr>
                                        <p:cTn id="47" dur="2000"/>
                                        <p:tgtEl>
                                          <p:spTgt spid="23554">
                                            <p:txEl>
                                              <p:pRg st="13" end="13"/>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23554">
                                            <p:txEl>
                                              <p:pRg st="8" end="8"/>
                                            </p:txEl>
                                          </p:spTgt>
                                        </p:tgtEl>
                                        <p:attrNameLst>
                                          <p:attrName>style.visibility</p:attrName>
                                        </p:attrNameLst>
                                      </p:cBhvr>
                                      <p:to>
                                        <p:strVal val="visible"/>
                                      </p:to>
                                    </p:set>
                                    <p:animEffect transition="in" filter="fade">
                                      <p:cBhvr>
                                        <p:cTn id="50" dur="2000"/>
                                        <p:tgtEl>
                                          <p:spTgt spid="23554">
                                            <p:txEl>
                                              <p:pRg st="8" end="8"/>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23554">
                                            <p:txEl>
                                              <p:pRg st="9" end="9"/>
                                            </p:txEl>
                                          </p:spTgt>
                                        </p:tgtEl>
                                        <p:attrNameLst>
                                          <p:attrName>style.visibility</p:attrName>
                                        </p:attrNameLst>
                                      </p:cBhvr>
                                      <p:to>
                                        <p:strVal val="visible"/>
                                      </p:to>
                                    </p:set>
                                    <p:animEffect transition="in" filter="fade">
                                      <p:cBhvr>
                                        <p:cTn id="53" dur="2000"/>
                                        <p:tgtEl>
                                          <p:spTgt spid="23554">
                                            <p:txEl>
                                              <p:pRg st="9" end="9"/>
                                            </p:txEl>
                                          </p:spTgt>
                                        </p:tgtEl>
                                      </p:cBhvr>
                                    </p:animEffect>
                                  </p:childTnLst>
                                </p:cTn>
                              </p:par>
                              <p:par>
                                <p:cTn id="54" presetID="10" presetClass="entr" presetSubtype="0" fill="hold" nodeType="withEffect">
                                  <p:stCondLst>
                                    <p:cond delay="0"/>
                                  </p:stCondLst>
                                  <p:childTnLst>
                                    <p:set>
                                      <p:cBhvr>
                                        <p:cTn id="55" dur="1" fill="hold">
                                          <p:stCondLst>
                                            <p:cond delay="0"/>
                                          </p:stCondLst>
                                        </p:cTn>
                                        <p:tgtEl>
                                          <p:spTgt spid="23554">
                                            <p:txEl>
                                              <p:pRg st="10" end="10"/>
                                            </p:txEl>
                                          </p:spTgt>
                                        </p:tgtEl>
                                        <p:attrNameLst>
                                          <p:attrName>style.visibility</p:attrName>
                                        </p:attrNameLst>
                                      </p:cBhvr>
                                      <p:to>
                                        <p:strVal val="visible"/>
                                      </p:to>
                                    </p:set>
                                    <p:animEffect transition="in" filter="fade">
                                      <p:cBhvr>
                                        <p:cTn id="56" dur="2000"/>
                                        <p:tgtEl>
                                          <p:spTgt spid="23554">
                                            <p:txEl>
                                              <p:pRg st="10" end="10"/>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1" presetClass="entr" presetSubtype="1" fill="hold" nodeType="clickEffect">
                                  <p:stCondLst>
                                    <p:cond delay="0"/>
                                  </p:stCondLst>
                                  <p:childTnLst>
                                    <p:set>
                                      <p:cBhvr>
                                        <p:cTn id="60" dur="1" fill="hold">
                                          <p:stCondLst>
                                            <p:cond delay="0"/>
                                          </p:stCondLst>
                                        </p:cTn>
                                        <p:tgtEl>
                                          <p:spTgt spid="23554">
                                            <p:txEl>
                                              <p:pRg st="11" end="11"/>
                                            </p:txEl>
                                          </p:spTgt>
                                        </p:tgtEl>
                                        <p:attrNameLst>
                                          <p:attrName>style.visibility</p:attrName>
                                        </p:attrNameLst>
                                      </p:cBhvr>
                                      <p:to>
                                        <p:strVal val="visible"/>
                                      </p:to>
                                    </p:set>
                                    <p:animEffect transition="in" filter="wheel(1)">
                                      <p:cBhvr>
                                        <p:cTn id="61" dur="2000"/>
                                        <p:tgtEl>
                                          <p:spTgt spid="23554">
                                            <p:txEl>
                                              <p:pRg st="11" end="11"/>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23554">
                                            <p:txEl>
                                              <p:pRg st="12" end="12"/>
                                            </p:txEl>
                                          </p:spTgt>
                                        </p:tgtEl>
                                        <p:attrNameLst>
                                          <p:attrName>style.visibility</p:attrName>
                                        </p:attrNameLst>
                                      </p:cBhvr>
                                      <p:to>
                                        <p:strVal val="visible"/>
                                      </p:to>
                                    </p:set>
                                    <p:animEffect transition="in" filter="fade">
                                      <p:cBhvr>
                                        <p:cTn id="66" dur="500"/>
                                        <p:tgtEl>
                                          <p:spTgt spid="23554">
                                            <p:txEl>
                                              <p:pRg st="12" end="12"/>
                                            </p:txEl>
                                          </p:spTgt>
                                        </p:tgtEl>
                                      </p:cBhvr>
                                    </p:animEffect>
                                  </p:childTnLst>
                                </p:cTn>
                              </p:par>
                              <p:par>
                                <p:cTn id="67" presetID="21" presetClass="entr" presetSubtype="1" fill="hold" grpId="0" nodeType="withEffect">
                                  <p:stCondLst>
                                    <p:cond delay="0"/>
                                  </p:stCondLst>
                                  <p:childTnLst>
                                    <p:set>
                                      <p:cBhvr>
                                        <p:cTn id="68" dur="1" fill="hold">
                                          <p:stCondLst>
                                            <p:cond delay="0"/>
                                          </p:stCondLst>
                                        </p:cTn>
                                        <p:tgtEl>
                                          <p:spTgt spid="6"/>
                                        </p:tgtEl>
                                        <p:attrNameLst>
                                          <p:attrName>style.visibility</p:attrName>
                                        </p:attrNameLst>
                                      </p:cBhvr>
                                      <p:to>
                                        <p:strVal val="visible"/>
                                      </p:to>
                                    </p:set>
                                    <p:animEffect transition="in" filter="wheel(1)">
                                      <p:cBhvr>
                                        <p:cTn id="69" dur="2000"/>
                                        <p:tgtEl>
                                          <p:spTgt spid="6"/>
                                        </p:tgtEl>
                                      </p:cBhvr>
                                    </p:animEffec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23554">
                                            <p:txEl>
                                              <p:pRg st="15" end="15"/>
                                            </p:txEl>
                                          </p:spTgt>
                                        </p:tgtEl>
                                        <p:attrNameLst>
                                          <p:attrName>style.visibility</p:attrName>
                                        </p:attrNameLst>
                                      </p:cBhvr>
                                      <p:to>
                                        <p:strVal val="visible"/>
                                      </p:to>
                                    </p:set>
                                    <p:animEffect transition="in" filter="fade">
                                      <p:cBhvr>
                                        <p:cTn id="74" dur="2000"/>
                                        <p:tgtEl>
                                          <p:spTgt spid="23554">
                                            <p:txEl>
                                              <p:pRg st="15" end="15"/>
                                            </p:txEl>
                                          </p:spTgt>
                                        </p:tgtEl>
                                      </p:cBhvr>
                                    </p:animEffect>
                                  </p:childTnLst>
                                </p:cTn>
                              </p:par>
                              <p:par>
                                <p:cTn id="75" presetID="10" presetClass="entr" presetSubtype="0" fill="hold" nodeType="withEffect">
                                  <p:stCondLst>
                                    <p:cond delay="0"/>
                                  </p:stCondLst>
                                  <p:childTnLst>
                                    <p:set>
                                      <p:cBhvr>
                                        <p:cTn id="76" dur="1" fill="hold">
                                          <p:stCondLst>
                                            <p:cond delay="0"/>
                                          </p:stCondLst>
                                        </p:cTn>
                                        <p:tgtEl>
                                          <p:spTgt spid="23554">
                                            <p:txEl>
                                              <p:pRg st="16" end="16"/>
                                            </p:txEl>
                                          </p:spTgt>
                                        </p:tgtEl>
                                        <p:attrNameLst>
                                          <p:attrName>style.visibility</p:attrName>
                                        </p:attrNameLst>
                                      </p:cBhvr>
                                      <p:to>
                                        <p:strVal val="visible"/>
                                      </p:to>
                                    </p:set>
                                    <p:animEffect transition="in" filter="fade">
                                      <p:cBhvr>
                                        <p:cTn id="77" dur="2000"/>
                                        <p:tgtEl>
                                          <p:spTgt spid="23554">
                                            <p:txEl>
                                              <p:pRg st="16" end="16"/>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7"/>
                                        </p:tgtEl>
                                        <p:attrNameLst>
                                          <p:attrName>style.visibility</p:attrName>
                                        </p:attrNameLst>
                                      </p:cBhvr>
                                      <p:to>
                                        <p:strVal val="visible"/>
                                      </p:to>
                                    </p:set>
                                    <p:animEffect transition="in" filter="fade">
                                      <p:cBhvr>
                                        <p:cTn id="82" dur="2000"/>
                                        <p:tgtEl>
                                          <p:spTgt spid="7"/>
                                        </p:tgtEl>
                                      </p:cBhvr>
                                    </p:animEffec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23554">
                                            <p:txEl>
                                              <p:pRg st="18" end="18"/>
                                            </p:txEl>
                                          </p:spTgt>
                                        </p:tgtEl>
                                        <p:attrNameLst>
                                          <p:attrName>style.visibility</p:attrName>
                                        </p:attrNameLst>
                                      </p:cBhvr>
                                      <p:to>
                                        <p:strVal val="visible"/>
                                      </p:to>
                                    </p:set>
                                    <p:animEffect transition="in" filter="fade">
                                      <p:cBhvr>
                                        <p:cTn id="87" dur="2000"/>
                                        <p:tgtEl>
                                          <p:spTgt spid="23554">
                                            <p:txEl>
                                              <p:pRg st="18" end="18"/>
                                            </p:txEl>
                                          </p:spTgt>
                                        </p:tgtEl>
                                      </p:cBhvr>
                                    </p:animEffect>
                                  </p:childTnLst>
                                </p:cTn>
                              </p:par>
                              <p:par>
                                <p:cTn id="88" presetID="10" presetClass="entr" presetSubtype="0" fill="hold" nodeType="withEffect">
                                  <p:stCondLst>
                                    <p:cond delay="0"/>
                                  </p:stCondLst>
                                  <p:childTnLst>
                                    <p:set>
                                      <p:cBhvr>
                                        <p:cTn id="89" dur="1" fill="hold">
                                          <p:stCondLst>
                                            <p:cond delay="0"/>
                                          </p:stCondLst>
                                        </p:cTn>
                                        <p:tgtEl>
                                          <p:spTgt spid="23554">
                                            <p:txEl>
                                              <p:pRg st="19" end="19"/>
                                            </p:txEl>
                                          </p:spTgt>
                                        </p:tgtEl>
                                        <p:attrNameLst>
                                          <p:attrName>style.visibility</p:attrName>
                                        </p:attrNameLst>
                                      </p:cBhvr>
                                      <p:to>
                                        <p:strVal val="visible"/>
                                      </p:to>
                                    </p:set>
                                    <p:animEffect transition="in" filter="fade">
                                      <p:cBhvr>
                                        <p:cTn id="90" dur="2000"/>
                                        <p:tgtEl>
                                          <p:spTgt spid="23554">
                                            <p:txEl>
                                              <p:pRg st="19" end="19"/>
                                            </p:txEl>
                                          </p:spTgt>
                                        </p:tgtEl>
                                      </p:cBhvr>
                                    </p:animEffect>
                                  </p:childTnLst>
                                </p:cTn>
                              </p:par>
                              <p:par>
                                <p:cTn id="91" presetID="10" presetClass="entr" presetSubtype="0" fill="hold" nodeType="withEffect">
                                  <p:stCondLst>
                                    <p:cond delay="0"/>
                                  </p:stCondLst>
                                  <p:childTnLst>
                                    <p:set>
                                      <p:cBhvr>
                                        <p:cTn id="92" dur="1" fill="hold">
                                          <p:stCondLst>
                                            <p:cond delay="0"/>
                                          </p:stCondLst>
                                        </p:cTn>
                                        <p:tgtEl>
                                          <p:spTgt spid="23554">
                                            <p:txEl>
                                              <p:pRg st="37" end="37"/>
                                            </p:txEl>
                                          </p:spTgt>
                                        </p:tgtEl>
                                        <p:attrNameLst>
                                          <p:attrName>style.visibility</p:attrName>
                                        </p:attrNameLst>
                                      </p:cBhvr>
                                      <p:to>
                                        <p:strVal val="visible"/>
                                      </p:to>
                                    </p:set>
                                    <p:animEffect transition="in" filter="fade">
                                      <p:cBhvr>
                                        <p:cTn id="93" dur="2000"/>
                                        <p:tgtEl>
                                          <p:spTgt spid="23554">
                                            <p:txEl>
                                              <p:pRg st="37" end="37"/>
                                            </p:txEl>
                                          </p:spTgt>
                                        </p:tgtEl>
                                      </p:cBhvr>
                                    </p:animEffect>
                                  </p:childTnLst>
                                </p:cTn>
                              </p:par>
                              <p:par>
                                <p:cTn id="94" presetID="10" presetClass="entr" presetSubtype="0" fill="hold" nodeType="withEffect">
                                  <p:stCondLst>
                                    <p:cond delay="0"/>
                                  </p:stCondLst>
                                  <p:childTnLst>
                                    <p:set>
                                      <p:cBhvr>
                                        <p:cTn id="95" dur="1" fill="hold">
                                          <p:stCondLst>
                                            <p:cond delay="0"/>
                                          </p:stCondLst>
                                        </p:cTn>
                                        <p:tgtEl>
                                          <p:spTgt spid="23554">
                                            <p:txEl>
                                              <p:pRg st="38" end="38"/>
                                            </p:txEl>
                                          </p:spTgt>
                                        </p:tgtEl>
                                        <p:attrNameLst>
                                          <p:attrName>style.visibility</p:attrName>
                                        </p:attrNameLst>
                                      </p:cBhvr>
                                      <p:to>
                                        <p:strVal val="visible"/>
                                      </p:to>
                                    </p:set>
                                    <p:animEffect transition="in" filter="fade">
                                      <p:cBhvr>
                                        <p:cTn id="96" dur="2000"/>
                                        <p:tgtEl>
                                          <p:spTgt spid="23554">
                                            <p:txEl>
                                              <p:pRg st="38" end="38"/>
                                            </p:txEl>
                                          </p:spTgt>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nodeType="clickEffect">
                                  <p:stCondLst>
                                    <p:cond delay="0"/>
                                  </p:stCondLst>
                                  <p:childTnLst>
                                    <p:set>
                                      <p:cBhvr>
                                        <p:cTn id="100" dur="1" fill="hold">
                                          <p:stCondLst>
                                            <p:cond delay="0"/>
                                          </p:stCondLst>
                                        </p:cTn>
                                        <p:tgtEl>
                                          <p:spTgt spid="23554">
                                            <p:txEl>
                                              <p:pRg st="20" end="20"/>
                                            </p:txEl>
                                          </p:spTgt>
                                        </p:tgtEl>
                                        <p:attrNameLst>
                                          <p:attrName>style.visibility</p:attrName>
                                        </p:attrNameLst>
                                      </p:cBhvr>
                                      <p:to>
                                        <p:strVal val="visible"/>
                                      </p:to>
                                    </p:set>
                                    <p:animEffect transition="in" filter="fade">
                                      <p:cBhvr>
                                        <p:cTn id="101" dur="2000"/>
                                        <p:tgtEl>
                                          <p:spTgt spid="23554">
                                            <p:txEl>
                                              <p:pRg st="20" end="20"/>
                                            </p:txEl>
                                          </p:spTgt>
                                        </p:tgtEl>
                                      </p:cBhvr>
                                    </p:animEffect>
                                  </p:childTnLst>
                                </p:cTn>
                              </p:par>
                              <p:par>
                                <p:cTn id="102" presetID="10" presetClass="entr" presetSubtype="0" fill="hold" nodeType="withEffect">
                                  <p:stCondLst>
                                    <p:cond delay="0"/>
                                  </p:stCondLst>
                                  <p:childTnLst>
                                    <p:set>
                                      <p:cBhvr>
                                        <p:cTn id="103" dur="1" fill="hold">
                                          <p:stCondLst>
                                            <p:cond delay="0"/>
                                          </p:stCondLst>
                                        </p:cTn>
                                        <p:tgtEl>
                                          <p:spTgt spid="23554">
                                            <p:txEl>
                                              <p:pRg st="21" end="21"/>
                                            </p:txEl>
                                          </p:spTgt>
                                        </p:tgtEl>
                                        <p:attrNameLst>
                                          <p:attrName>style.visibility</p:attrName>
                                        </p:attrNameLst>
                                      </p:cBhvr>
                                      <p:to>
                                        <p:strVal val="visible"/>
                                      </p:to>
                                    </p:set>
                                    <p:animEffect transition="in" filter="fade">
                                      <p:cBhvr>
                                        <p:cTn id="104" dur="2000"/>
                                        <p:tgtEl>
                                          <p:spTgt spid="23554">
                                            <p:txEl>
                                              <p:pRg st="21" end="21"/>
                                            </p:txEl>
                                          </p:spTgt>
                                        </p:tgtEl>
                                      </p:cBhvr>
                                    </p:animEffect>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nodeType="clickEffect">
                                  <p:stCondLst>
                                    <p:cond delay="0"/>
                                  </p:stCondLst>
                                  <p:childTnLst>
                                    <p:set>
                                      <p:cBhvr>
                                        <p:cTn id="108" dur="1" fill="hold">
                                          <p:stCondLst>
                                            <p:cond delay="0"/>
                                          </p:stCondLst>
                                        </p:cTn>
                                        <p:tgtEl>
                                          <p:spTgt spid="23554">
                                            <p:txEl>
                                              <p:pRg st="23" end="23"/>
                                            </p:txEl>
                                          </p:spTgt>
                                        </p:tgtEl>
                                        <p:attrNameLst>
                                          <p:attrName>style.visibility</p:attrName>
                                        </p:attrNameLst>
                                      </p:cBhvr>
                                      <p:to>
                                        <p:strVal val="visible"/>
                                      </p:to>
                                    </p:set>
                                    <p:animEffect transition="in" filter="fade">
                                      <p:cBhvr>
                                        <p:cTn id="109" dur="2000"/>
                                        <p:tgtEl>
                                          <p:spTgt spid="23554">
                                            <p:txEl>
                                              <p:pRg st="23" end="23"/>
                                            </p:txEl>
                                          </p:spTgt>
                                        </p:tgtEl>
                                      </p:cBhvr>
                                    </p:animEffect>
                                  </p:childTnLst>
                                </p:cTn>
                              </p:par>
                            </p:childTnLst>
                          </p:cTn>
                        </p:par>
                      </p:childTnLst>
                    </p:cTn>
                  </p:par>
                  <p:par>
                    <p:cTn id="110" fill="hold">
                      <p:stCondLst>
                        <p:cond delay="indefinite"/>
                      </p:stCondLst>
                      <p:childTnLst>
                        <p:par>
                          <p:cTn id="111" fill="hold">
                            <p:stCondLst>
                              <p:cond delay="0"/>
                            </p:stCondLst>
                            <p:childTnLst>
                              <p:par>
                                <p:cTn id="112" presetID="10" presetClass="entr" presetSubtype="0" fill="hold" nodeType="clickEffect">
                                  <p:stCondLst>
                                    <p:cond delay="0"/>
                                  </p:stCondLst>
                                  <p:childTnLst>
                                    <p:set>
                                      <p:cBhvr>
                                        <p:cTn id="113" dur="1" fill="hold">
                                          <p:stCondLst>
                                            <p:cond delay="0"/>
                                          </p:stCondLst>
                                        </p:cTn>
                                        <p:tgtEl>
                                          <p:spTgt spid="23554">
                                            <p:txEl>
                                              <p:pRg st="24" end="24"/>
                                            </p:txEl>
                                          </p:spTgt>
                                        </p:tgtEl>
                                        <p:attrNameLst>
                                          <p:attrName>style.visibility</p:attrName>
                                        </p:attrNameLst>
                                      </p:cBhvr>
                                      <p:to>
                                        <p:strVal val="visible"/>
                                      </p:to>
                                    </p:set>
                                    <p:animEffect transition="in" filter="fade">
                                      <p:cBhvr>
                                        <p:cTn id="114" dur="2000"/>
                                        <p:tgtEl>
                                          <p:spTgt spid="23554">
                                            <p:txEl>
                                              <p:pRg st="24" end="24"/>
                                            </p:txEl>
                                          </p:spTgt>
                                        </p:tgtEl>
                                      </p:cBhvr>
                                    </p:animEffect>
                                  </p:childTnLst>
                                </p:cTn>
                              </p:par>
                              <p:par>
                                <p:cTn id="115" presetID="10" presetClass="entr" presetSubtype="0" fill="hold" nodeType="withEffect">
                                  <p:stCondLst>
                                    <p:cond delay="0"/>
                                  </p:stCondLst>
                                  <p:childTnLst>
                                    <p:set>
                                      <p:cBhvr>
                                        <p:cTn id="116" dur="1" fill="hold">
                                          <p:stCondLst>
                                            <p:cond delay="0"/>
                                          </p:stCondLst>
                                        </p:cTn>
                                        <p:tgtEl>
                                          <p:spTgt spid="23554">
                                            <p:txEl>
                                              <p:pRg st="25" end="25"/>
                                            </p:txEl>
                                          </p:spTgt>
                                        </p:tgtEl>
                                        <p:attrNameLst>
                                          <p:attrName>style.visibility</p:attrName>
                                        </p:attrNameLst>
                                      </p:cBhvr>
                                      <p:to>
                                        <p:strVal val="visible"/>
                                      </p:to>
                                    </p:set>
                                    <p:animEffect transition="in" filter="fade">
                                      <p:cBhvr>
                                        <p:cTn id="117" dur="2000"/>
                                        <p:tgtEl>
                                          <p:spTgt spid="23554">
                                            <p:txEl>
                                              <p:pRg st="25" end="25"/>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nodeType="clickEffect">
                                  <p:stCondLst>
                                    <p:cond delay="0"/>
                                  </p:stCondLst>
                                  <p:childTnLst>
                                    <p:set>
                                      <p:cBhvr>
                                        <p:cTn id="121" dur="1" fill="hold">
                                          <p:stCondLst>
                                            <p:cond delay="0"/>
                                          </p:stCondLst>
                                        </p:cTn>
                                        <p:tgtEl>
                                          <p:spTgt spid="23554">
                                            <p:txEl>
                                              <p:pRg st="27" end="27"/>
                                            </p:txEl>
                                          </p:spTgt>
                                        </p:tgtEl>
                                        <p:attrNameLst>
                                          <p:attrName>style.visibility</p:attrName>
                                        </p:attrNameLst>
                                      </p:cBhvr>
                                      <p:to>
                                        <p:strVal val="visible"/>
                                      </p:to>
                                    </p:set>
                                    <p:animEffect transition="in" filter="fade">
                                      <p:cBhvr>
                                        <p:cTn id="122" dur="2000"/>
                                        <p:tgtEl>
                                          <p:spTgt spid="23554">
                                            <p:txEl>
                                              <p:pRg st="27" end="27"/>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21" presetClass="entr" presetSubtype="1" fill="hold" nodeType="clickEffect">
                                  <p:stCondLst>
                                    <p:cond delay="0"/>
                                  </p:stCondLst>
                                  <p:childTnLst>
                                    <p:set>
                                      <p:cBhvr>
                                        <p:cTn id="126" dur="1" fill="hold">
                                          <p:stCondLst>
                                            <p:cond delay="0"/>
                                          </p:stCondLst>
                                        </p:cTn>
                                        <p:tgtEl>
                                          <p:spTgt spid="23554">
                                            <p:txEl>
                                              <p:pRg st="28" end="28"/>
                                            </p:txEl>
                                          </p:spTgt>
                                        </p:tgtEl>
                                        <p:attrNameLst>
                                          <p:attrName>style.visibility</p:attrName>
                                        </p:attrNameLst>
                                      </p:cBhvr>
                                      <p:to>
                                        <p:strVal val="visible"/>
                                      </p:to>
                                    </p:set>
                                    <p:animEffect transition="in" filter="wheel(1)">
                                      <p:cBhvr>
                                        <p:cTn id="127" dur="2000"/>
                                        <p:tgtEl>
                                          <p:spTgt spid="23554">
                                            <p:txEl>
                                              <p:pRg st="28" end="28"/>
                                            </p:txEl>
                                          </p:spTgt>
                                        </p:tgtEl>
                                      </p:cBhvr>
                                    </p:animEffect>
                                  </p:childTnLst>
                                </p:cTn>
                              </p:par>
                              <p:par>
                                <p:cTn id="128" presetID="21" presetClass="entr" presetSubtype="1" fill="hold" nodeType="withEffect">
                                  <p:stCondLst>
                                    <p:cond delay="0"/>
                                  </p:stCondLst>
                                  <p:childTnLst>
                                    <p:set>
                                      <p:cBhvr>
                                        <p:cTn id="129" dur="1" fill="hold">
                                          <p:stCondLst>
                                            <p:cond delay="0"/>
                                          </p:stCondLst>
                                        </p:cTn>
                                        <p:tgtEl>
                                          <p:spTgt spid="23554">
                                            <p:txEl>
                                              <p:pRg st="29" end="29"/>
                                            </p:txEl>
                                          </p:spTgt>
                                        </p:tgtEl>
                                        <p:attrNameLst>
                                          <p:attrName>style.visibility</p:attrName>
                                        </p:attrNameLst>
                                      </p:cBhvr>
                                      <p:to>
                                        <p:strVal val="visible"/>
                                      </p:to>
                                    </p:set>
                                    <p:animEffect transition="in" filter="wheel(1)">
                                      <p:cBhvr>
                                        <p:cTn id="130" dur="2000"/>
                                        <p:tgtEl>
                                          <p:spTgt spid="23554">
                                            <p:txEl>
                                              <p:pRg st="29" end="29"/>
                                            </p:txEl>
                                          </p:spTgt>
                                        </p:tgtEl>
                                      </p:cBhvr>
                                    </p:animEffect>
                                  </p:childTnLst>
                                </p:cTn>
                              </p:par>
                            </p:childTnLst>
                          </p:cTn>
                        </p:par>
                      </p:childTnLst>
                    </p:cTn>
                  </p:par>
                  <p:par>
                    <p:cTn id="131" fill="hold">
                      <p:stCondLst>
                        <p:cond delay="indefinite"/>
                      </p:stCondLst>
                      <p:childTnLst>
                        <p:par>
                          <p:cTn id="132" fill="hold">
                            <p:stCondLst>
                              <p:cond delay="0"/>
                            </p:stCondLst>
                            <p:childTnLst>
                              <p:par>
                                <p:cTn id="133" presetID="21" presetClass="entr" presetSubtype="1" fill="hold" grpId="0" nodeType="clickEffect">
                                  <p:stCondLst>
                                    <p:cond delay="0"/>
                                  </p:stCondLst>
                                  <p:childTnLst>
                                    <p:set>
                                      <p:cBhvr>
                                        <p:cTn id="134" dur="1" fill="hold">
                                          <p:stCondLst>
                                            <p:cond delay="0"/>
                                          </p:stCondLst>
                                        </p:cTn>
                                        <p:tgtEl>
                                          <p:spTgt spid="11"/>
                                        </p:tgtEl>
                                        <p:attrNameLst>
                                          <p:attrName>style.visibility</p:attrName>
                                        </p:attrNameLst>
                                      </p:cBhvr>
                                      <p:to>
                                        <p:strVal val="visible"/>
                                      </p:to>
                                    </p:set>
                                    <p:animEffect transition="in" filter="wheel(1)">
                                      <p:cBhvr>
                                        <p:cTn id="135" dur="2000"/>
                                        <p:tgtEl>
                                          <p:spTgt spid="11"/>
                                        </p:tgtEl>
                                      </p:cBhvr>
                                    </p:animEffec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par>
                    <p:cTn id="136" fill="hold">
                      <p:stCondLst>
                        <p:cond delay="indefinite"/>
                      </p:stCondLst>
                      <p:childTnLst>
                        <p:par>
                          <p:cTn id="137" fill="hold">
                            <p:stCondLst>
                              <p:cond delay="0"/>
                            </p:stCondLst>
                            <p:childTnLst>
                              <p:par>
                                <p:cTn id="138" presetID="10" presetClass="entr" presetSubtype="0" fill="hold" nodeType="clickEffect">
                                  <p:stCondLst>
                                    <p:cond delay="0"/>
                                  </p:stCondLst>
                                  <p:childTnLst>
                                    <p:set>
                                      <p:cBhvr>
                                        <p:cTn id="139" dur="1" fill="hold">
                                          <p:stCondLst>
                                            <p:cond delay="0"/>
                                          </p:stCondLst>
                                        </p:cTn>
                                        <p:tgtEl>
                                          <p:spTgt spid="23554">
                                            <p:txEl>
                                              <p:pRg st="31" end="31"/>
                                            </p:txEl>
                                          </p:spTgt>
                                        </p:tgtEl>
                                        <p:attrNameLst>
                                          <p:attrName>style.visibility</p:attrName>
                                        </p:attrNameLst>
                                      </p:cBhvr>
                                      <p:to>
                                        <p:strVal val="visible"/>
                                      </p:to>
                                    </p:set>
                                    <p:animEffect transition="in" filter="fade">
                                      <p:cBhvr>
                                        <p:cTn id="140" dur="2000"/>
                                        <p:tgtEl>
                                          <p:spTgt spid="23554">
                                            <p:txEl>
                                              <p:pRg st="31" end="31"/>
                                            </p:txEl>
                                          </p:spTgt>
                                        </p:tgtEl>
                                      </p:cBhvr>
                                    </p:animEffect>
                                  </p:childTnLst>
                                </p:cTn>
                              </p:par>
                            </p:childTnLst>
                          </p:cTn>
                        </p:par>
                      </p:childTnLst>
                    </p:cTn>
                  </p:par>
                  <p:par>
                    <p:cTn id="141" fill="hold">
                      <p:stCondLst>
                        <p:cond delay="indefinite"/>
                      </p:stCondLst>
                      <p:childTnLst>
                        <p:par>
                          <p:cTn id="142" fill="hold">
                            <p:stCondLst>
                              <p:cond delay="0"/>
                            </p:stCondLst>
                            <p:childTnLst>
                              <p:par>
                                <p:cTn id="143" presetID="21" presetClass="entr" presetSubtype="1" fill="hold" grpId="0" nodeType="clickEffect">
                                  <p:stCondLst>
                                    <p:cond delay="0"/>
                                  </p:stCondLst>
                                  <p:childTnLst>
                                    <p:set>
                                      <p:cBhvr>
                                        <p:cTn id="144" dur="1" fill="hold">
                                          <p:stCondLst>
                                            <p:cond delay="0"/>
                                          </p:stCondLst>
                                        </p:cTn>
                                        <p:tgtEl>
                                          <p:spTgt spid="8"/>
                                        </p:tgtEl>
                                        <p:attrNameLst>
                                          <p:attrName>style.visibility</p:attrName>
                                        </p:attrNameLst>
                                      </p:cBhvr>
                                      <p:to>
                                        <p:strVal val="visible"/>
                                      </p:to>
                                    </p:set>
                                    <p:animEffect transition="in" filter="wheel(1)">
                                      <p:cBhvr>
                                        <p:cTn id="145" dur="2000"/>
                                        <p:tgtEl>
                                          <p:spTgt spid="8"/>
                                        </p:tgtEl>
                                      </p:cBhvr>
                                    </p:animEffec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146" fill="hold">
                      <p:stCondLst>
                        <p:cond delay="indefinite"/>
                      </p:stCondLst>
                      <p:childTnLst>
                        <p:par>
                          <p:cTn id="147" fill="hold">
                            <p:stCondLst>
                              <p:cond delay="0"/>
                            </p:stCondLst>
                            <p:childTnLst>
                              <p:par>
                                <p:cTn id="148" presetID="10" presetClass="entr" presetSubtype="0" fill="hold" nodeType="clickEffect">
                                  <p:stCondLst>
                                    <p:cond delay="0"/>
                                  </p:stCondLst>
                                  <p:childTnLst>
                                    <p:set>
                                      <p:cBhvr>
                                        <p:cTn id="149" dur="1" fill="hold">
                                          <p:stCondLst>
                                            <p:cond delay="0"/>
                                          </p:stCondLst>
                                        </p:cTn>
                                        <p:tgtEl>
                                          <p:spTgt spid="23554">
                                            <p:txEl>
                                              <p:pRg st="33" end="33"/>
                                            </p:txEl>
                                          </p:spTgt>
                                        </p:tgtEl>
                                        <p:attrNameLst>
                                          <p:attrName>style.visibility</p:attrName>
                                        </p:attrNameLst>
                                      </p:cBhvr>
                                      <p:to>
                                        <p:strVal val="visible"/>
                                      </p:to>
                                    </p:set>
                                    <p:animEffect transition="in" filter="fade">
                                      <p:cBhvr>
                                        <p:cTn id="150" dur="2000"/>
                                        <p:tgtEl>
                                          <p:spTgt spid="23554">
                                            <p:txEl>
                                              <p:pRg st="33" end="33"/>
                                            </p:txEl>
                                          </p:spTgt>
                                        </p:tgtEl>
                                      </p:cBhvr>
                                    </p:animEffect>
                                  </p:childTnLst>
                                </p:cTn>
                              </p:par>
                              <p:par>
                                <p:cTn id="151" presetID="10" presetClass="entr" presetSubtype="0" fill="hold" nodeType="withEffect">
                                  <p:stCondLst>
                                    <p:cond delay="0"/>
                                  </p:stCondLst>
                                  <p:childTnLst>
                                    <p:set>
                                      <p:cBhvr>
                                        <p:cTn id="152" dur="1" fill="hold">
                                          <p:stCondLst>
                                            <p:cond delay="0"/>
                                          </p:stCondLst>
                                        </p:cTn>
                                        <p:tgtEl>
                                          <p:spTgt spid="23554">
                                            <p:txEl>
                                              <p:pRg st="34" end="34"/>
                                            </p:txEl>
                                          </p:spTgt>
                                        </p:tgtEl>
                                        <p:attrNameLst>
                                          <p:attrName>style.visibility</p:attrName>
                                        </p:attrNameLst>
                                      </p:cBhvr>
                                      <p:to>
                                        <p:strVal val="visible"/>
                                      </p:to>
                                    </p:set>
                                    <p:animEffect transition="in" filter="fade">
                                      <p:cBhvr>
                                        <p:cTn id="153" dur="2000"/>
                                        <p:tgtEl>
                                          <p:spTgt spid="23554">
                                            <p:txEl>
                                              <p:pRg st="34" end="34"/>
                                            </p:txEl>
                                          </p:spTgt>
                                        </p:tgtEl>
                                      </p:cBhvr>
                                    </p:animEffect>
                                  </p:childTnLst>
                                </p:cTn>
                              </p:par>
                            </p:childTnLst>
                          </p:cTn>
                        </p:par>
                      </p:childTnLst>
                    </p:cTn>
                  </p:par>
                  <p:par>
                    <p:cTn id="154" fill="hold">
                      <p:stCondLst>
                        <p:cond delay="indefinite"/>
                      </p:stCondLst>
                      <p:childTnLst>
                        <p:par>
                          <p:cTn id="155" fill="hold">
                            <p:stCondLst>
                              <p:cond delay="0"/>
                            </p:stCondLst>
                            <p:childTnLst>
                              <p:par>
                                <p:cTn id="156" presetID="10" presetClass="entr" presetSubtype="0" fill="hold" nodeType="clickEffect">
                                  <p:stCondLst>
                                    <p:cond delay="0"/>
                                  </p:stCondLst>
                                  <p:childTnLst>
                                    <p:set>
                                      <p:cBhvr>
                                        <p:cTn id="157" dur="1" fill="hold">
                                          <p:stCondLst>
                                            <p:cond delay="0"/>
                                          </p:stCondLst>
                                        </p:cTn>
                                        <p:tgtEl>
                                          <p:spTgt spid="23554">
                                            <p:txEl>
                                              <p:pRg st="36" end="36"/>
                                            </p:txEl>
                                          </p:spTgt>
                                        </p:tgtEl>
                                        <p:attrNameLst>
                                          <p:attrName>style.visibility</p:attrName>
                                        </p:attrNameLst>
                                      </p:cBhvr>
                                      <p:to>
                                        <p:strVal val="visible"/>
                                      </p:to>
                                    </p:set>
                                    <p:animEffect transition="in" filter="fade">
                                      <p:cBhvr>
                                        <p:cTn id="158" dur="2000"/>
                                        <p:tgtEl>
                                          <p:spTgt spid="23554">
                                            <p:txEl>
                                              <p:pRg st="36" end="36"/>
                                            </p:txEl>
                                          </p:spTgt>
                                        </p:tgtEl>
                                      </p:cBhvr>
                                    </p:animEffect>
                                  </p:childTnLst>
                                </p:cTn>
                              </p:par>
                            </p:childTnLst>
                          </p:cTn>
                        </p:par>
                      </p:childTnLst>
                    </p:cTn>
                  </p:par>
                  <p:par>
                    <p:cTn id="159" fill="hold">
                      <p:stCondLst>
                        <p:cond delay="indefinite"/>
                      </p:stCondLst>
                      <p:childTnLst>
                        <p:par>
                          <p:cTn id="160" fill="hold">
                            <p:stCondLst>
                              <p:cond delay="0"/>
                            </p:stCondLst>
                            <p:childTnLst>
                              <p:par>
                                <p:cTn id="161" presetID="21" presetClass="entr" presetSubtype="1" fill="hold" grpId="0" nodeType="clickEffect">
                                  <p:stCondLst>
                                    <p:cond delay="0"/>
                                  </p:stCondLst>
                                  <p:childTnLst>
                                    <p:set>
                                      <p:cBhvr>
                                        <p:cTn id="162" dur="1" fill="hold">
                                          <p:stCondLst>
                                            <p:cond delay="0"/>
                                          </p:stCondLst>
                                        </p:cTn>
                                        <p:tgtEl>
                                          <p:spTgt spid="9"/>
                                        </p:tgtEl>
                                        <p:attrNameLst>
                                          <p:attrName>style.visibility</p:attrName>
                                        </p:attrNameLst>
                                      </p:cBhvr>
                                      <p:to>
                                        <p:strVal val="visible"/>
                                      </p:to>
                                    </p:set>
                                    <p:animEffect transition="in" filter="wheel(1)">
                                      <p:cBhvr>
                                        <p:cTn id="163" dur="2000"/>
                                        <p:tgtEl>
                                          <p:spTgt spid="9"/>
                                        </p:tgtEl>
                                      </p:cBhvr>
                                    </p:animEffec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8" grpId="0" animBg="1"/>
      <p:bldP spid="9" grpId="0" animBg="1"/>
      <p:bldP spid="1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Shape 1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120957B-9E89-440A-BDC4-E8BAC37D5961}"/>
              </a:ext>
            </a:extLst>
          </p:cNvPr>
          <p:cNvSpPr>
            <a:spLocks noGrp="1"/>
          </p:cNvSpPr>
          <p:nvPr>
            <p:ph type="title"/>
          </p:nvPr>
        </p:nvSpPr>
        <p:spPr>
          <a:xfrm>
            <a:off x="724890" y="2209800"/>
            <a:ext cx="2562119" cy="2209800"/>
          </a:xfrm>
        </p:spPr>
        <p:txBody>
          <a:bodyPr>
            <a:normAutofit/>
          </a:bodyPr>
          <a:lstStyle/>
          <a:p>
            <a:r>
              <a:rPr lang="en-US" sz="3700" dirty="0">
                <a:solidFill>
                  <a:srgbClr val="FFFFFF"/>
                </a:solidFill>
              </a:rPr>
              <a:t>FYI…</a:t>
            </a:r>
            <a:br>
              <a:rPr lang="en-US" sz="3700" dirty="0">
                <a:solidFill>
                  <a:srgbClr val="FFFFFF"/>
                </a:solidFill>
              </a:rPr>
            </a:br>
            <a:r>
              <a:rPr lang="en-US" sz="3700" dirty="0">
                <a:solidFill>
                  <a:srgbClr val="FFFFFF"/>
                </a:solidFill>
              </a:rPr>
              <a:t>  </a:t>
            </a:r>
            <a:br>
              <a:rPr lang="en-US" sz="3700" dirty="0">
                <a:solidFill>
                  <a:srgbClr val="FFFFFF"/>
                </a:solidFill>
              </a:rPr>
            </a:br>
            <a:r>
              <a:rPr lang="en-US" sz="3700" b="1" dirty="0">
                <a:solidFill>
                  <a:srgbClr val="FFFF00"/>
                </a:solidFill>
                <a:latin typeface="Courier New" panose="02070309020205020404" pitchFamily="49" charset="0"/>
                <a:cs typeface="Courier New" panose="02070309020205020404" pitchFamily="49" charset="0"/>
              </a:rPr>
              <a:t>Number()</a:t>
            </a:r>
          </a:p>
        </p:txBody>
      </p:sp>
      <p:sp>
        <p:nvSpPr>
          <p:cNvPr id="4" name="Slide Number Placeholder 3">
            <a:extLst>
              <a:ext uri="{FF2B5EF4-FFF2-40B4-BE49-F238E27FC236}">
                <a16:creationId xmlns:a16="http://schemas.microsoft.com/office/drawing/2014/main" id="{14BAE2A9-D0B2-47F2-BE91-9A7CE18298AD}"/>
              </a:ext>
            </a:extLst>
          </p:cNvPr>
          <p:cNvSpPr>
            <a:spLocks noGrp="1"/>
          </p:cNvSpPr>
          <p:nvPr>
            <p:ph type="sldNum" sz="quarter" idx="12"/>
          </p:nvPr>
        </p:nvSpPr>
        <p:spPr>
          <a:xfrm>
            <a:off x="8044665" y="6356350"/>
            <a:ext cx="470685" cy="365125"/>
          </a:xfrm>
        </p:spPr>
        <p:txBody>
          <a:bodyPr>
            <a:normAutofit/>
          </a:bodyPr>
          <a:lstStyle/>
          <a:p>
            <a:pPr>
              <a:spcAft>
                <a:spcPts val="600"/>
              </a:spcAft>
              <a:defRPr/>
            </a:pPr>
            <a:fld id="{818496CA-BA6B-4974-9527-D2B5747771C3}" type="slidenum">
              <a:rPr lang="en-US" altLang="en-US" sz="1000">
                <a:solidFill>
                  <a:prstClr val="black">
                    <a:tint val="75000"/>
                  </a:prstClr>
                </a:solidFill>
              </a:rPr>
              <a:pPr>
                <a:spcAft>
                  <a:spcPts val="600"/>
                </a:spcAft>
                <a:defRPr/>
              </a:pPr>
              <a:t>23</a:t>
            </a:fld>
            <a:endParaRPr lang="en-US" altLang="en-US" sz="1000" dirty="0">
              <a:solidFill>
                <a:prstClr val="black">
                  <a:tint val="75000"/>
                </a:prstClr>
              </a:solidFill>
            </a:endParaRPr>
          </a:p>
        </p:txBody>
      </p:sp>
      <p:graphicFrame>
        <p:nvGraphicFramePr>
          <p:cNvPr id="6" name="Content Placeholder 2">
            <a:extLst>
              <a:ext uri="{FF2B5EF4-FFF2-40B4-BE49-F238E27FC236}">
                <a16:creationId xmlns:a16="http://schemas.microsoft.com/office/drawing/2014/main" id="{57BB93D8-86B0-43CC-9147-94710582F66E}"/>
              </a:ext>
            </a:extLst>
          </p:cNvPr>
          <p:cNvGraphicFramePr>
            <a:graphicFrameLocks noGrp="1"/>
          </p:cNvGraphicFramePr>
          <p:nvPr>
            <p:ph idx="1"/>
            <p:extLst>
              <p:ext uri="{D42A27DB-BD31-4B8C-83A1-F6EECF244321}">
                <p14:modId xmlns:p14="http://schemas.microsoft.com/office/powerpoint/2010/main" val="4109200277"/>
              </p:ext>
            </p:extLst>
          </p:nvPr>
        </p:nvGraphicFramePr>
        <p:xfrm>
          <a:off x="3887216" y="466995"/>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02545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629586"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58D44E42-C462-4105-BC86-FE75B4E3C4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518115"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82648ABD-3655-4BD1-980E-F5B5087FB942}"/>
              </a:ext>
            </a:extLst>
          </p:cNvPr>
          <p:cNvPicPr>
            <a:picLocks noChangeAspect="1"/>
          </p:cNvPicPr>
          <p:nvPr/>
        </p:nvPicPr>
        <p:blipFill>
          <a:blip r:embed="rId3"/>
          <a:stretch>
            <a:fillRect/>
          </a:stretch>
        </p:blipFill>
        <p:spPr>
          <a:xfrm>
            <a:off x="273180" y="941713"/>
            <a:ext cx="3078957" cy="3508782"/>
          </a:xfrm>
          <a:prstGeom prst="rect">
            <a:avLst/>
          </a:prstGeom>
        </p:spPr>
      </p:pic>
      <p:sp>
        <p:nvSpPr>
          <p:cNvPr id="6" name="Content Placeholder 5">
            <a:extLst>
              <a:ext uri="{FF2B5EF4-FFF2-40B4-BE49-F238E27FC236}">
                <a16:creationId xmlns:a16="http://schemas.microsoft.com/office/drawing/2014/main" id="{C7324A4A-43D5-456B-8206-09C619D5D305}"/>
              </a:ext>
            </a:extLst>
          </p:cNvPr>
          <p:cNvSpPr>
            <a:spLocks noGrp="1"/>
          </p:cNvSpPr>
          <p:nvPr>
            <p:ph idx="1"/>
          </p:nvPr>
        </p:nvSpPr>
        <p:spPr>
          <a:xfrm>
            <a:off x="4902766" y="1676400"/>
            <a:ext cx="4088834" cy="3657600"/>
          </a:xfrm>
        </p:spPr>
        <p:txBody>
          <a:bodyPr vert="horz" lIns="91440" tIns="45720" rIns="91440" bIns="45720" rtlCol="0" anchor="t">
            <a:normAutofit lnSpcReduction="10000"/>
          </a:bodyPr>
          <a:lstStyle/>
          <a:p>
            <a:pPr marL="114300" indent="0" eaLnBrk="1" hangingPunct="1">
              <a:lnSpc>
                <a:spcPct val="90000"/>
              </a:lnSpc>
              <a:buNone/>
            </a:pPr>
            <a:r>
              <a:rPr lang="en-US" sz="2200" dirty="0"/>
              <a:t>FILE:     </a:t>
            </a:r>
          </a:p>
          <a:p>
            <a:pPr marL="114300" indent="0" eaLnBrk="1" hangingPunct="1">
              <a:lnSpc>
                <a:spcPct val="90000"/>
              </a:lnSpc>
              <a:buNone/>
            </a:pPr>
            <a:r>
              <a:rPr lang="en-US" sz="2200" dirty="0">
                <a:latin typeface="Courier New" panose="02070309020205020404" pitchFamily="49" charset="0"/>
                <a:cs typeface="Courier New" panose="02070309020205020404" pitchFamily="49" charset="0"/>
              </a:rPr>
              <a:t>  </a:t>
            </a:r>
            <a:r>
              <a:rPr lang="en-US" sz="1900" dirty="0">
                <a:latin typeface="Courier New" panose="02070309020205020404" pitchFamily="49" charset="0"/>
                <a:cs typeface="Courier New" panose="02070309020205020404" pitchFamily="49" charset="0"/>
                <a:hlinkClick r:id="rId4"/>
              </a:rPr>
              <a:t>simple_conversions.html</a:t>
            </a:r>
            <a:endParaRPr lang="en-US" sz="2200" dirty="0">
              <a:latin typeface="Courier New" panose="02070309020205020404" pitchFamily="49" charset="0"/>
              <a:cs typeface="Courier New" panose="02070309020205020404" pitchFamily="49" charset="0"/>
            </a:endParaRPr>
          </a:p>
          <a:p>
            <a:pPr marL="114300" indent="0" eaLnBrk="1" hangingPunct="1">
              <a:lnSpc>
                <a:spcPct val="90000"/>
              </a:lnSpc>
              <a:buNone/>
            </a:pPr>
            <a:endParaRPr lang="en-US" sz="1600" dirty="0"/>
          </a:p>
          <a:p>
            <a:pPr indent="-228600" eaLnBrk="1" hangingPunct="1">
              <a:lnSpc>
                <a:spcPct val="90000"/>
              </a:lnSpc>
            </a:pPr>
            <a:r>
              <a:rPr lang="en-US" sz="1600" dirty="0"/>
              <a:t>This file is intended to be an exercise in </a:t>
            </a:r>
            <a:r>
              <a:rPr lang="en-US" sz="1600" u="sng" dirty="0"/>
              <a:t>self-learning</a:t>
            </a:r>
            <a:r>
              <a:rPr lang="en-US" sz="1600"/>
              <a:t>.  </a:t>
            </a:r>
          </a:p>
          <a:p>
            <a:pPr lvl="1" indent="-228600" eaLnBrk="1" hangingPunct="1">
              <a:lnSpc>
                <a:spcPct val="90000"/>
              </a:lnSpc>
            </a:pPr>
            <a:r>
              <a:rPr lang="en-US" sz="1200"/>
              <a:t>Click on the file to open in your browser, then copy/paste the code into your editor so that you can study and, more importantly, experiment with it.</a:t>
            </a:r>
            <a:endParaRPr lang="en-US" sz="1200" dirty="0"/>
          </a:p>
          <a:p>
            <a:pPr indent="-228600" eaLnBrk="1" hangingPunct="1">
              <a:lnSpc>
                <a:spcPct val="90000"/>
              </a:lnSpc>
            </a:pPr>
            <a:endParaRPr lang="en-US" sz="1600"/>
          </a:p>
          <a:p>
            <a:pPr indent="-228600" eaLnBrk="1" hangingPunct="1">
              <a:lnSpc>
                <a:spcPct val="90000"/>
              </a:lnSpc>
            </a:pPr>
            <a:r>
              <a:rPr lang="en-US" sz="1600"/>
              <a:t>Study </a:t>
            </a:r>
            <a:r>
              <a:rPr lang="en-US" sz="1600" dirty="0"/>
              <a:t>this code. In particular, note:</a:t>
            </a:r>
          </a:p>
          <a:p>
            <a:pPr marL="685800" lvl="1" indent="-228600" eaLnBrk="1" hangingPunct="1">
              <a:lnSpc>
                <a:spcPct val="90000"/>
              </a:lnSpc>
            </a:pPr>
            <a:r>
              <a:rPr lang="en-US" sz="1200" dirty="0"/>
              <a:t>The use of multiple functions on the page. This is fine - and in fact, very common!</a:t>
            </a:r>
          </a:p>
          <a:p>
            <a:pPr marL="685800" lvl="1" indent="-228600" eaLnBrk="1" hangingPunct="1">
              <a:lnSpc>
                <a:spcPct val="90000"/>
              </a:lnSpc>
            </a:pPr>
            <a:r>
              <a:rPr lang="en-US" sz="1200" dirty="0"/>
              <a:t>Having different buttons - each of which invokes its own function.</a:t>
            </a:r>
          </a:p>
          <a:p>
            <a:pPr marL="685800" lvl="1" indent="-228600" eaLnBrk="1" hangingPunct="1">
              <a:lnSpc>
                <a:spcPct val="90000"/>
              </a:lnSpc>
            </a:pPr>
            <a:r>
              <a:rPr lang="en-US" sz="1200" dirty="0"/>
              <a:t>Extracting a specific part of the date from JavaScript's </a:t>
            </a:r>
            <a:r>
              <a:rPr lang="en-US" sz="1200" dirty="0">
                <a:latin typeface="Courier New" panose="02070309020205020404" pitchFamily="49" charset="0"/>
                <a:cs typeface="Courier New" panose="02070309020205020404" pitchFamily="49" charset="0"/>
              </a:rPr>
              <a:t>Date() </a:t>
            </a:r>
            <a:r>
              <a:rPr lang="en-US" sz="1200" dirty="0"/>
              <a:t>function.</a:t>
            </a:r>
          </a:p>
        </p:txBody>
      </p:sp>
    </p:spTree>
    <p:extLst>
      <p:ext uri="{BB962C8B-B14F-4D97-AF65-F5344CB8AC3E}">
        <p14:creationId xmlns:p14="http://schemas.microsoft.com/office/powerpoint/2010/main" val="367476441"/>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3B3FD-D86A-4185-ADA2-8E6B61BC0576}"/>
              </a:ext>
            </a:extLst>
          </p:cNvPr>
          <p:cNvSpPr>
            <a:spLocks noGrp="1"/>
          </p:cNvSpPr>
          <p:nvPr>
            <p:ph type="title"/>
          </p:nvPr>
        </p:nvSpPr>
        <p:spPr>
          <a:xfrm>
            <a:off x="381000" y="629870"/>
            <a:ext cx="6526200" cy="994172"/>
          </a:xfrm>
        </p:spPr>
        <p:txBody>
          <a:bodyPr>
            <a:normAutofit/>
          </a:bodyPr>
          <a:lstStyle/>
          <a:p>
            <a:pPr>
              <a:lnSpc>
                <a:spcPct val="90000"/>
              </a:lnSpc>
            </a:pPr>
            <a:r>
              <a:rPr lang="en-US" sz="3000" dirty="0"/>
              <a:t>Important &amp; Challenging Lecture Ahead!</a:t>
            </a:r>
          </a:p>
        </p:txBody>
      </p:sp>
      <p:sp>
        <p:nvSpPr>
          <p:cNvPr id="3" name="Content Placeholder 2">
            <a:extLst>
              <a:ext uri="{FF2B5EF4-FFF2-40B4-BE49-F238E27FC236}">
                <a16:creationId xmlns:a16="http://schemas.microsoft.com/office/drawing/2014/main" id="{79B67BAD-E76D-40BF-BFD1-F4206097644D}"/>
              </a:ext>
            </a:extLst>
          </p:cNvPr>
          <p:cNvSpPr>
            <a:spLocks noGrp="1"/>
          </p:cNvSpPr>
          <p:nvPr>
            <p:ph idx="1"/>
          </p:nvPr>
        </p:nvSpPr>
        <p:spPr>
          <a:xfrm>
            <a:off x="566412" y="1676400"/>
            <a:ext cx="5224788" cy="3788227"/>
          </a:xfrm>
        </p:spPr>
        <p:txBody>
          <a:bodyPr anchor="ctr">
            <a:normAutofit/>
          </a:bodyPr>
          <a:lstStyle/>
          <a:p>
            <a:pPr>
              <a:lnSpc>
                <a:spcPct val="90000"/>
              </a:lnSpc>
            </a:pPr>
            <a:r>
              <a:rPr lang="en-US" sz="1600" dirty="0"/>
              <a:t>This lecture may seem a bit esoteric, but please </a:t>
            </a:r>
            <a:r>
              <a:rPr lang="en-US" sz="1600"/>
              <a:t>be aware </a:t>
            </a:r>
            <a:r>
              <a:rPr lang="en-US" sz="1600" dirty="0"/>
              <a:t>that this material </a:t>
            </a:r>
            <a:r>
              <a:rPr lang="en-US" sz="1600"/>
              <a:t>is important</a:t>
            </a:r>
            <a:r>
              <a:rPr lang="en-US" sz="1600" dirty="0"/>
              <a:t>.</a:t>
            </a:r>
          </a:p>
          <a:p>
            <a:pPr>
              <a:lnSpc>
                <a:spcPct val="90000"/>
              </a:lnSpc>
            </a:pPr>
            <a:endParaRPr lang="en-US" sz="1600" dirty="0"/>
          </a:p>
          <a:p>
            <a:pPr>
              <a:lnSpc>
                <a:spcPct val="90000"/>
              </a:lnSpc>
            </a:pPr>
            <a:r>
              <a:rPr lang="en-US" sz="1600"/>
              <a:t>Several </a:t>
            </a:r>
            <a:r>
              <a:rPr lang="en-US" sz="1600" dirty="0"/>
              <a:t>concepts introduced here will be used throughout the remainder of the course, and will be heavily represented on your exams.</a:t>
            </a:r>
          </a:p>
          <a:p>
            <a:pPr>
              <a:lnSpc>
                <a:spcPct val="90000"/>
              </a:lnSpc>
            </a:pPr>
            <a:endParaRPr lang="en-US" sz="1600" dirty="0"/>
          </a:p>
          <a:p>
            <a:pPr>
              <a:lnSpc>
                <a:spcPct val="90000"/>
              </a:lnSpc>
            </a:pPr>
            <a:r>
              <a:rPr lang="en-US" sz="1600" dirty="0"/>
              <a:t>This is not a </a:t>
            </a:r>
            <a:r>
              <a:rPr lang="en-US" sz="1600" i="1" dirty="0"/>
              <a:t>very</a:t>
            </a:r>
            <a:r>
              <a:rPr lang="en-US" sz="1600" dirty="0"/>
              <a:t> difficult lecture, but it will definitely require a little bit of review and mental effort. </a:t>
            </a:r>
          </a:p>
          <a:p>
            <a:pPr>
              <a:lnSpc>
                <a:spcPct val="90000"/>
              </a:lnSpc>
            </a:pPr>
            <a:endParaRPr lang="en-US" sz="1600" dirty="0"/>
          </a:p>
          <a:p>
            <a:pPr>
              <a:lnSpc>
                <a:spcPct val="90000"/>
              </a:lnSpc>
            </a:pPr>
            <a:r>
              <a:rPr lang="en-US" sz="1600" dirty="0"/>
              <a:t>So please do not “brush off” this topic, and instead, give it your all!</a:t>
            </a:r>
          </a:p>
        </p:txBody>
      </p:sp>
      <p:sp>
        <p:nvSpPr>
          <p:cNvPr id="2052" name="Rectangle 70">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053" name="Oval 72">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FF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2050" name="Picture 2" descr="Image result for warning">
            <a:extLst>
              <a:ext uri="{FF2B5EF4-FFF2-40B4-BE49-F238E27FC236}">
                <a16:creationId xmlns:a16="http://schemas.microsoft.com/office/drawing/2014/main" id="{26510C46-EF3D-4B5F-8954-17E304741C13}"/>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tretch>
            <a:fillRect/>
          </a:stretch>
        </p:blipFill>
        <p:spPr bwMode="auto">
          <a:xfrm>
            <a:off x="6624964" y="2865141"/>
            <a:ext cx="1143455" cy="1143455"/>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681EC4AF-8988-40DF-91EB-1736F0040CC6}"/>
              </a:ext>
            </a:extLst>
          </p:cNvPr>
          <p:cNvSpPr>
            <a:spLocks noGrp="1"/>
          </p:cNvSpPr>
          <p:nvPr>
            <p:ph type="sldNum" sz="quarter" idx="12"/>
          </p:nvPr>
        </p:nvSpPr>
        <p:spPr>
          <a:xfrm>
            <a:off x="7576075" y="6415760"/>
            <a:ext cx="759278" cy="273844"/>
          </a:xfrm>
        </p:spPr>
        <p:txBody>
          <a:bodyPr>
            <a:normAutofit/>
          </a:bodyPr>
          <a:lstStyle/>
          <a:p>
            <a:pPr>
              <a:spcAft>
                <a:spcPts val="600"/>
              </a:spcAft>
              <a:defRPr/>
            </a:pPr>
            <a:fld id="{818496CA-BA6B-4974-9527-D2B5747771C3}" type="slidenum">
              <a:rPr lang="en-US" altLang="en-US" sz="920">
                <a:solidFill>
                  <a:srgbClr val="FFFFFF"/>
                </a:solidFill>
              </a:rPr>
              <a:pPr>
                <a:spcAft>
                  <a:spcPts val="600"/>
                </a:spcAft>
                <a:defRPr/>
              </a:pPr>
              <a:t>3</a:t>
            </a:fld>
            <a:endParaRPr lang="en-US" altLang="en-US" sz="920" dirty="0">
              <a:solidFill>
                <a:srgbClr val="FFFFFF"/>
              </a:solidFill>
            </a:endParaRPr>
          </a:p>
        </p:txBody>
      </p:sp>
    </p:spTree>
    <p:extLst>
      <p:ext uri="{BB962C8B-B14F-4D97-AF65-F5344CB8AC3E}">
        <p14:creationId xmlns:p14="http://schemas.microsoft.com/office/powerpoint/2010/main" val="1132571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6E843B1-AF52-430A-8DBF-EDAF904A28CB}"/>
              </a:ext>
            </a:extLst>
          </p:cNvPr>
          <p:cNvSpPr>
            <a:spLocks noGrp="1" noChangeArrowheads="1"/>
          </p:cNvSpPr>
          <p:nvPr>
            <p:ph type="title"/>
          </p:nvPr>
        </p:nvSpPr>
        <p:spPr>
          <a:xfrm>
            <a:off x="216159" y="304800"/>
            <a:ext cx="5270241" cy="684120"/>
          </a:xfrm>
        </p:spPr>
        <p:txBody>
          <a:bodyPr>
            <a:normAutofit/>
          </a:bodyPr>
          <a:lstStyle/>
          <a:p>
            <a:pPr eaLnBrk="1" hangingPunct="1">
              <a:lnSpc>
                <a:spcPct val="90000"/>
              </a:lnSpc>
            </a:pPr>
            <a:r>
              <a:rPr lang="en-US" altLang="en-US" sz="3300" dirty="0"/>
              <a:t>Brief review: The  </a:t>
            </a:r>
            <a:r>
              <a:rPr lang="en-US" altLang="en-US" sz="3300" dirty="0">
                <a:latin typeface="Courier New" panose="02070309020205020404" pitchFamily="49" charset="0"/>
                <a:cs typeface="Courier New" panose="02070309020205020404" pitchFamily="49" charset="0"/>
              </a:rPr>
              <a:t>+ </a:t>
            </a:r>
            <a:r>
              <a:rPr lang="en-US" altLang="en-US" sz="3300" dirty="0"/>
              <a:t>operator</a:t>
            </a:r>
          </a:p>
        </p:txBody>
      </p:sp>
      <p:sp>
        <p:nvSpPr>
          <p:cNvPr id="6147" name="Rectangle 3">
            <a:extLst>
              <a:ext uri="{FF2B5EF4-FFF2-40B4-BE49-F238E27FC236}">
                <a16:creationId xmlns:a16="http://schemas.microsoft.com/office/drawing/2014/main" id="{8742DAA2-4BAE-4447-B04F-AFAC29CF8829}"/>
              </a:ext>
            </a:extLst>
          </p:cNvPr>
          <p:cNvSpPr>
            <a:spLocks noGrp="1" noChangeArrowheads="1"/>
          </p:cNvSpPr>
          <p:nvPr>
            <p:ph idx="1"/>
          </p:nvPr>
        </p:nvSpPr>
        <p:spPr>
          <a:xfrm>
            <a:off x="228600" y="1542754"/>
            <a:ext cx="6172200" cy="3788227"/>
          </a:xfrm>
        </p:spPr>
        <p:txBody>
          <a:bodyPr anchor="ctr">
            <a:noAutofit/>
          </a:bodyPr>
          <a:lstStyle/>
          <a:p>
            <a:pPr marL="0" indent="0" eaLnBrk="1" hangingPunct="1">
              <a:lnSpc>
                <a:spcPct val="90000"/>
              </a:lnSpc>
              <a:buFont typeface="Arial" panose="020B0604020202020204" pitchFamily="34" charset="0"/>
              <a:buNone/>
              <a:defRPr/>
            </a:pPr>
            <a:r>
              <a:rPr lang="en-US" altLang="en-US" sz="1400" dirty="0"/>
              <a:t>For each of the examples below, determine what value will result after applying the '+' operator.</a:t>
            </a:r>
          </a:p>
          <a:p>
            <a:pPr marL="0" indent="0" eaLnBrk="1" hangingPunct="1">
              <a:lnSpc>
                <a:spcPct val="90000"/>
              </a:lnSpc>
              <a:buFont typeface="Arial" panose="020B0604020202020204" pitchFamily="34" charset="0"/>
              <a:buNone/>
              <a:defRPr/>
            </a:pPr>
            <a:endParaRPr lang="en-US" altLang="en-US" sz="1400" dirty="0"/>
          </a:p>
          <a:p>
            <a:pPr lvl="1" eaLnBrk="1" hangingPunct="1">
              <a:lnSpc>
                <a:spcPct val="90000"/>
              </a:lnSpc>
              <a:defRPr/>
            </a:pPr>
            <a:r>
              <a:rPr lang="en-US" altLang="en-US" sz="1400" dirty="0"/>
              <a:t>"Scooby" + "Doo" </a:t>
            </a:r>
            <a:r>
              <a:rPr lang="en-US" altLang="en-US" sz="1400" dirty="0">
                <a:sym typeface="Symbol" panose="05050102010706020507" pitchFamily="18" charset="2"/>
              </a:rPr>
              <a:t> </a:t>
            </a:r>
          </a:p>
          <a:p>
            <a:pPr lvl="3" eaLnBrk="1" hangingPunct="1">
              <a:lnSpc>
                <a:spcPct val="90000"/>
              </a:lnSpc>
              <a:defRPr/>
            </a:pPr>
            <a:r>
              <a:rPr lang="en-US" altLang="en-US" sz="1400" dirty="0">
                <a:sym typeface="Symbol" panose="05050102010706020507" pitchFamily="18" charset="2"/>
              </a:rPr>
              <a:t>"ScoobyDoo“  (two strings, therefore, concatenation)</a:t>
            </a:r>
          </a:p>
          <a:p>
            <a:pPr lvl="1" eaLnBrk="1" hangingPunct="1">
              <a:lnSpc>
                <a:spcPct val="90000"/>
              </a:lnSpc>
              <a:defRPr/>
            </a:pPr>
            <a:r>
              <a:rPr lang="en-US" altLang="en-US" sz="1400" dirty="0">
                <a:sym typeface="Symbol" panose="05050102010706020507" pitchFamily="18" charset="2"/>
              </a:rPr>
              <a:t>"5" + "6"  </a:t>
            </a:r>
          </a:p>
          <a:p>
            <a:pPr lvl="3" eaLnBrk="1" hangingPunct="1">
              <a:lnSpc>
                <a:spcPct val="90000"/>
              </a:lnSpc>
              <a:defRPr/>
            </a:pPr>
            <a:r>
              <a:rPr lang="en-US" altLang="en-US" sz="1400">
                <a:sym typeface="Symbol" panose="05050102010706020507" pitchFamily="18" charset="2"/>
              </a:rPr>
              <a:t>"56"  </a:t>
            </a:r>
            <a:r>
              <a:rPr lang="en-US" altLang="en-US" sz="1400" dirty="0">
                <a:sym typeface="Symbol" panose="05050102010706020507" pitchFamily="18" charset="2"/>
              </a:rPr>
              <a:t>(also two strings, therefore, concatenation)</a:t>
            </a:r>
          </a:p>
          <a:p>
            <a:pPr lvl="1" eaLnBrk="1" hangingPunct="1">
              <a:lnSpc>
                <a:spcPct val="90000"/>
              </a:lnSpc>
              <a:defRPr/>
            </a:pPr>
            <a:r>
              <a:rPr lang="en-US" altLang="en-US" sz="1400" dirty="0">
                <a:sym typeface="Symbol" panose="05050102010706020507" pitchFamily="18" charset="2"/>
              </a:rPr>
              <a:t>5 + 6  </a:t>
            </a:r>
          </a:p>
          <a:p>
            <a:pPr lvl="3" eaLnBrk="1" hangingPunct="1">
              <a:lnSpc>
                <a:spcPct val="90000"/>
              </a:lnSpc>
              <a:defRPr/>
            </a:pPr>
            <a:r>
              <a:rPr lang="en-US" altLang="en-US" sz="1400" dirty="0">
                <a:sym typeface="Symbol" panose="05050102010706020507" pitchFamily="18" charset="2"/>
              </a:rPr>
              <a:t>11  (two numbers, therefore addition)</a:t>
            </a:r>
          </a:p>
          <a:p>
            <a:pPr lvl="1" eaLnBrk="1" hangingPunct="1">
              <a:lnSpc>
                <a:spcPct val="90000"/>
              </a:lnSpc>
              <a:defRPr/>
            </a:pPr>
            <a:endParaRPr lang="en-US" altLang="en-US" sz="1400" dirty="0">
              <a:sym typeface="Symbol" panose="05050102010706020507" pitchFamily="18" charset="2"/>
            </a:endParaRPr>
          </a:p>
          <a:p>
            <a:pPr eaLnBrk="1" hangingPunct="1">
              <a:lnSpc>
                <a:spcPct val="90000"/>
              </a:lnSpc>
              <a:defRPr/>
            </a:pPr>
            <a:r>
              <a:rPr lang="en-US" altLang="en-US" sz="1400" dirty="0">
                <a:sym typeface="Symbol" panose="05050102010706020507" pitchFamily="18" charset="2"/>
              </a:rPr>
              <a:t>What about the following?</a:t>
            </a:r>
          </a:p>
          <a:p>
            <a:pPr lvl="1" eaLnBrk="1" hangingPunct="1">
              <a:lnSpc>
                <a:spcPct val="90000"/>
              </a:lnSpc>
              <a:defRPr/>
            </a:pPr>
            <a:r>
              <a:rPr lang="en-US" altLang="en-US" sz="1400" dirty="0">
                <a:sym typeface="Symbol" panose="05050102010706020507" pitchFamily="18" charset="2"/>
              </a:rPr>
              <a:t>"5" + 6  </a:t>
            </a:r>
          </a:p>
          <a:p>
            <a:pPr lvl="3" eaLnBrk="1" hangingPunct="1">
              <a:lnSpc>
                <a:spcPct val="90000"/>
              </a:lnSpc>
              <a:defRPr/>
            </a:pPr>
            <a:r>
              <a:rPr lang="en-US" altLang="en-US" sz="1400" dirty="0">
                <a:sym typeface="Symbol" panose="05050102010706020507" pitchFamily="18" charset="2"/>
              </a:rPr>
              <a:t>"56"</a:t>
            </a:r>
          </a:p>
          <a:p>
            <a:pPr lvl="1" eaLnBrk="1" hangingPunct="1">
              <a:lnSpc>
                <a:spcPct val="90000"/>
              </a:lnSpc>
              <a:defRPr/>
            </a:pPr>
            <a:r>
              <a:rPr lang="en-US" altLang="en-US" sz="1400" dirty="0">
                <a:sym typeface="Symbol" panose="05050102010706020507" pitchFamily="18" charset="2"/>
              </a:rPr>
              <a:t>6 + "foo"  </a:t>
            </a:r>
          </a:p>
          <a:p>
            <a:pPr lvl="3" eaLnBrk="1" hangingPunct="1">
              <a:lnSpc>
                <a:spcPct val="90000"/>
              </a:lnSpc>
              <a:defRPr/>
            </a:pPr>
            <a:r>
              <a:rPr lang="en-US" altLang="en-US" sz="1400" dirty="0">
                <a:sym typeface="Symbol" panose="05050102010706020507" pitchFamily="18" charset="2"/>
              </a:rPr>
              <a:t>"6foo“</a:t>
            </a:r>
          </a:p>
          <a:p>
            <a:pPr marL="457200" lvl="1" indent="0" eaLnBrk="1" hangingPunct="1">
              <a:lnSpc>
                <a:spcPct val="90000"/>
              </a:lnSpc>
              <a:buNone/>
              <a:defRPr/>
            </a:pPr>
            <a:endParaRPr lang="en-US" altLang="en-US" sz="1800" dirty="0">
              <a:sym typeface="Symbol" panose="05050102010706020507" pitchFamily="18" charset="2"/>
            </a:endParaRPr>
          </a:p>
          <a:p>
            <a:pPr lvl="1" eaLnBrk="1" hangingPunct="1">
              <a:lnSpc>
                <a:spcPct val="90000"/>
              </a:lnSpc>
              <a:defRPr/>
            </a:pPr>
            <a:r>
              <a:rPr lang="en-US" altLang="en-US" sz="1800">
                <a:sym typeface="Symbol" panose="05050102010706020507" pitchFamily="18" charset="2"/>
              </a:rPr>
              <a:t>Recall that in JavaScript (though not all languages) </a:t>
            </a:r>
            <a:r>
              <a:rPr lang="en-US" altLang="en-US" sz="1800" dirty="0">
                <a:sym typeface="Symbol" panose="05050102010706020507" pitchFamily="18" charset="2"/>
              </a:rPr>
              <a:t>the moment </a:t>
            </a:r>
            <a:r>
              <a:rPr lang="en-US" altLang="en-US" sz="1800">
                <a:sym typeface="Symbol" panose="05050102010706020507" pitchFamily="18" charset="2"/>
              </a:rPr>
              <a:t>you have a string on either side of a “+” operator, the + operator will do concatenation. (i.e. Even if the other side of the operator is a number). </a:t>
            </a:r>
            <a:endParaRPr lang="en-US" altLang="en-US" sz="1800" dirty="0">
              <a:sym typeface="Symbol" panose="05050102010706020507" pitchFamily="18" charset="2"/>
            </a:endParaRPr>
          </a:p>
        </p:txBody>
      </p:sp>
      <p:sp>
        <p:nvSpPr>
          <p:cNvPr id="137" name="Rectangle 136">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39" name="Oval 138">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2050" name="Picture 2" descr="Image result for addition operator">
            <a:extLst>
              <a:ext uri="{FF2B5EF4-FFF2-40B4-BE49-F238E27FC236}">
                <a16:creationId xmlns:a16="http://schemas.microsoft.com/office/drawing/2014/main" id="{D57D544F-613B-4919-B812-65407860A2C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465356" y="2888366"/>
            <a:ext cx="1462672" cy="1097004"/>
          </a:xfrm>
          <a:prstGeom prst="rect">
            <a:avLst/>
          </a:prstGeom>
          <a:solidFill>
            <a:srgbClr val="FFFFFF">
              <a:shade val="85000"/>
            </a:srgbClr>
          </a:solidFill>
          <a:scene3d>
            <a:camera prst="orthographicFront"/>
            <a:lightRig rig="twoPt" dir="t">
              <a:rot lat="0" lon="0" rev="7200000"/>
            </a:lightRig>
          </a:scene3d>
          <a:sp3d>
            <a:bevelT w="25400" h="19050"/>
            <a:contourClr>
              <a:srgbClr val="FFFFFF"/>
            </a:contourClr>
          </a:sp3d>
        </p:spPr>
      </p:pic>
      <p:sp>
        <p:nvSpPr>
          <p:cNvPr id="6148" name="Slide Number Placeholder 5">
            <a:extLst>
              <a:ext uri="{FF2B5EF4-FFF2-40B4-BE49-F238E27FC236}">
                <a16:creationId xmlns:a16="http://schemas.microsoft.com/office/drawing/2014/main" id="{C01B7CEA-80AF-42F8-8633-D19676554056}"/>
              </a:ext>
            </a:extLst>
          </p:cNvPr>
          <p:cNvSpPr>
            <a:spLocks noGrp="1"/>
          </p:cNvSpPr>
          <p:nvPr>
            <p:ph type="sldNum" sz="quarter" idx="12"/>
          </p:nvPr>
        </p:nvSpPr>
        <p:spPr bwMode="auto">
          <a:xfrm>
            <a:off x="7576075" y="6415760"/>
            <a:ext cx="759278"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D825B39E-EDC0-4FDF-932A-D8700BC98537}" type="slidenum">
              <a:rPr lang="en-US" altLang="en-US" sz="920" smtClean="0">
                <a:solidFill>
                  <a:srgbClr val="FFFFFF"/>
                </a:solidFill>
                <a:latin typeface="Arial" panose="020B0604020202020204" pitchFamily="34" charset="0"/>
              </a:rPr>
              <a:pPr>
                <a:spcBef>
                  <a:spcPct val="0"/>
                </a:spcBef>
                <a:spcAft>
                  <a:spcPts val="600"/>
                </a:spcAft>
                <a:buFontTx/>
                <a:buNone/>
              </a:pPr>
              <a:t>4</a:t>
            </a:fld>
            <a:endParaRPr lang="en-US" altLang="en-US" sz="920" dirty="0">
              <a:solidFill>
                <a:srgbClr val="FFFFFF"/>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147">
                                            <p:txEl>
                                              <p:pRg st="11" end="1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147">
                                            <p:txEl>
                                              <p:pRg st="13" end="1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6147">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6E843B1-AF52-430A-8DBF-EDAF904A28CB}"/>
              </a:ext>
            </a:extLst>
          </p:cNvPr>
          <p:cNvSpPr>
            <a:spLocks noGrp="1" noChangeArrowheads="1"/>
          </p:cNvSpPr>
          <p:nvPr>
            <p:ph type="title"/>
          </p:nvPr>
        </p:nvSpPr>
        <p:spPr>
          <a:xfrm>
            <a:off x="2514600" y="228600"/>
            <a:ext cx="4114800" cy="258763"/>
          </a:xfrm>
        </p:spPr>
        <p:txBody>
          <a:bodyPr/>
          <a:lstStyle/>
          <a:p>
            <a:pPr eaLnBrk="1" hangingPunct="1"/>
            <a:r>
              <a:rPr lang="en-US" altLang="en-US" sz="3200" dirty="0"/>
              <a:t>"Arguments"</a:t>
            </a:r>
          </a:p>
        </p:txBody>
      </p:sp>
      <p:sp>
        <p:nvSpPr>
          <p:cNvPr id="6147" name="Rectangle 3">
            <a:extLst>
              <a:ext uri="{FF2B5EF4-FFF2-40B4-BE49-F238E27FC236}">
                <a16:creationId xmlns:a16="http://schemas.microsoft.com/office/drawing/2014/main" id="{8742DAA2-4BAE-4447-B04F-AFAC29CF8829}"/>
              </a:ext>
            </a:extLst>
          </p:cNvPr>
          <p:cNvSpPr>
            <a:spLocks noGrp="1" noChangeArrowheads="1"/>
          </p:cNvSpPr>
          <p:nvPr>
            <p:ph idx="1"/>
          </p:nvPr>
        </p:nvSpPr>
        <p:spPr>
          <a:xfrm>
            <a:off x="304799" y="879287"/>
            <a:ext cx="8229600" cy="4224338"/>
          </a:xfrm>
        </p:spPr>
        <p:txBody>
          <a:bodyPr/>
          <a:lstStyle/>
          <a:p>
            <a:pPr marL="0" indent="0" eaLnBrk="1" hangingPunct="1">
              <a:lnSpc>
                <a:spcPct val="80000"/>
              </a:lnSpc>
              <a:buFont typeface="Arial" panose="020B0604020202020204" pitchFamily="34" charset="0"/>
              <a:buNone/>
              <a:defRPr/>
            </a:pPr>
            <a:r>
              <a:rPr lang="en-US" altLang="en-US" sz="1700" dirty="0"/>
              <a:t>In programming, one term with which we should be familiar is: </a:t>
            </a:r>
            <a:r>
              <a:rPr lang="en-US" altLang="en-US" sz="1700" i="1" dirty="0"/>
              <a:t>argument</a:t>
            </a:r>
            <a:r>
              <a:rPr lang="en-US" altLang="en-US" sz="1700" dirty="0"/>
              <a:t>.  </a:t>
            </a:r>
          </a:p>
          <a:p>
            <a:pPr marL="0" indent="0" eaLnBrk="1" hangingPunct="1">
              <a:lnSpc>
                <a:spcPct val="80000"/>
              </a:lnSpc>
              <a:buFont typeface="Arial" panose="020B0604020202020204" pitchFamily="34" charset="0"/>
              <a:buNone/>
              <a:defRPr/>
            </a:pPr>
            <a:endParaRPr lang="en-US" altLang="en-US" sz="1700" dirty="0"/>
          </a:p>
          <a:p>
            <a:pPr marL="0" indent="0" eaLnBrk="1" hangingPunct="1">
              <a:lnSpc>
                <a:spcPct val="80000"/>
              </a:lnSpc>
              <a:buFont typeface="Arial" panose="020B0604020202020204" pitchFamily="34" charset="0"/>
              <a:buNone/>
              <a:defRPr/>
            </a:pPr>
            <a:r>
              <a:rPr lang="en-US" altLang="en-US" sz="1700" dirty="0"/>
              <a:t>An argument </a:t>
            </a:r>
            <a:r>
              <a:rPr lang="en-US" altLang="en-US" sz="1700"/>
              <a:t>is some </a:t>
            </a:r>
            <a:r>
              <a:rPr lang="en-US" altLang="en-US" sz="1700" dirty="0"/>
              <a:t>information you provide to a function when you invoke it.  Some functions require 0 arguments, others may require 1 argument, and others can require multiple arguments.</a:t>
            </a:r>
          </a:p>
          <a:p>
            <a:pPr marL="0" indent="0" eaLnBrk="1" hangingPunct="1">
              <a:lnSpc>
                <a:spcPct val="80000"/>
              </a:lnSpc>
              <a:buFont typeface="Arial" panose="020B0604020202020204" pitchFamily="34" charset="0"/>
              <a:buNone/>
              <a:defRPr/>
            </a:pPr>
            <a:endParaRPr lang="en-US" altLang="en-US" sz="1700" dirty="0"/>
          </a:p>
          <a:p>
            <a:pPr marL="0" indent="0" eaLnBrk="1" hangingPunct="1">
              <a:lnSpc>
                <a:spcPct val="80000"/>
              </a:lnSpc>
              <a:buFont typeface="Arial" panose="020B0604020202020204" pitchFamily="34" charset="0"/>
              <a:buNone/>
              <a:defRPr/>
            </a:pPr>
            <a:r>
              <a:rPr lang="en-US" altLang="en-US" sz="1700" dirty="0"/>
              <a:t>This is a very simple term, </a:t>
            </a:r>
            <a:r>
              <a:rPr lang="en-US" altLang="en-US" sz="1700"/>
              <a:t>but you should be comfortable </a:t>
            </a:r>
            <a:r>
              <a:rPr lang="en-US" altLang="en-US" sz="1700" dirty="0"/>
              <a:t>using it.</a:t>
            </a:r>
          </a:p>
          <a:p>
            <a:pPr marL="0" indent="0" eaLnBrk="1" hangingPunct="1">
              <a:lnSpc>
                <a:spcPct val="80000"/>
              </a:lnSpc>
              <a:buFont typeface="Arial" panose="020B0604020202020204" pitchFamily="34" charset="0"/>
              <a:buNone/>
              <a:defRPr/>
            </a:pPr>
            <a:endParaRPr lang="en-US" altLang="en-US" sz="1700" dirty="0"/>
          </a:p>
          <a:p>
            <a:pPr marL="0" indent="0" eaLnBrk="1" hangingPunct="1">
              <a:lnSpc>
                <a:spcPct val="80000"/>
              </a:lnSpc>
              <a:buFont typeface="Arial" panose="020B0604020202020204" pitchFamily="34" charset="0"/>
              <a:buNone/>
              <a:defRPr/>
            </a:pPr>
            <a:r>
              <a:rPr lang="en-US" altLang="en-US" sz="1700" dirty="0"/>
              <a:t>For example:</a:t>
            </a:r>
          </a:p>
          <a:p>
            <a:pPr eaLnBrk="1" hangingPunct="1">
              <a:lnSpc>
                <a:spcPct val="80000"/>
              </a:lnSpc>
              <a:defRPr/>
            </a:pPr>
            <a:r>
              <a:rPr lang="en-US" altLang="en-US" sz="1700" dirty="0">
                <a:latin typeface="Courier New" panose="02070309020205020404" pitchFamily="49" charset="0"/>
                <a:cs typeface="Courier New" panose="02070309020205020404" pitchFamily="49" charset="0"/>
              </a:rPr>
              <a:t>alert('Hi'); </a:t>
            </a:r>
            <a:r>
              <a:rPr lang="en-US" altLang="en-US" sz="1700" dirty="0"/>
              <a:t> 		--&gt; the string 'hi' is the argument</a:t>
            </a:r>
          </a:p>
          <a:p>
            <a:pPr eaLnBrk="1" hangingPunct="1">
              <a:lnSpc>
                <a:spcPct val="80000"/>
              </a:lnSpc>
              <a:defRPr/>
            </a:pPr>
            <a:r>
              <a:rPr lang="en-US" altLang="en-US" sz="1700" dirty="0">
                <a:latin typeface="Courier New" panose="02070309020205020404" pitchFamily="49" charset="0"/>
                <a:cs typeface="Courier New" panose="02070309020205020404" pitchFamily="49" charset="0"/>
              </a:rPr>
              <a:t>Math.sqrt(23.7);</a:t>
            </a:r>
            <a:r>
              <a:rPr lang="en-US" altLang="en-US" sz="1700" dirty="0"/>
              <a:t>		--&gt; 23.7 is the argument</a:t>
            </a:r>
          </a:p>
          <a:p>
            <a:pPr eaLnBrk="1" hangingPunct="1">
              <a:lnSpc>
                <a:spcPct val="80000"/>
              </a:lnSpc>
              <a:defRPr/>
            </a:pPr>
            <a:r>
              <a:rPr lang="en-US" altLang="en-US" sz="1700" dirty="0">
                <a:latin typeface="Courier New" panose="02070309020205020404" pitchFamily="49" charset="0"/>
                <a:cs typeface="Courier New" panose="02070309020205020404" pitchFamily="49" charset="0"/>
              </a:rPr>
              <a:t>Math.pow(3,4);</a:t>
            </a:r>
            <a:r>
              <a:rPr lang="en-US" altLang="en-US" sz="1700" dirty="0"/>
              <a:t>		--&gt; this function has two arguments: 3 and 4</a:t>
            </a:r>
          </a:p>
          <a:p>
            <a:pPr eaLnBrk="1" hangingPunct="1">
              <a:lnSpc>
                <a:spcPct val="80000"/>
              </a:lnSpc>
              <a:defRPr/>
            </a:pPr>
            <a:r>
              <a:rPr lang="en-US" altLang="en-US" sz="1700" dirty="0">
                <a:latin typeface="Courier New" panose="02070309020205020404" pitchFamily="49" charset="0"/>
                <a:cs typeface="Courier New" panose="02070309020205020404" pitchFamily="49" charset="0"/>
              </a:rPr>
              <a:t>Date();</a:t>
            </a:r>
            <a:r>
              <a:rPr lang="en-US" altLang="en-US" sz="1700" dirty="0"/>
              <a:t>			--&gt; this function has 0 arguments</a:t>
            </a:r>
          </a:p>
          <a:p>
            <a:pPr lvl="1" eaLnBrk="1" hangingPunct="1">
              <a:lnSpc>
                <a:spcPct val="80000"/>
              </a:lnSpc>
              <a:buFont typeface="Wingdings" panose="05000000000000000000" pitchFamily="2" charset="2"/>
              <a:buNone/>
              <a:defRPr/>
            </a:pPr>
            <a:endParaRPr lang="en-US" altLang="en-US" sz="1800" dirty="0">
              <a:sym typeface="Symbol" panose="05050102010706020507" pitchFamily="18" charset="2"/>
            </a:endParaRPr>
          </a:p>
        </p:txBody>
      </p:sp>
      <p:sp>
        <p:nvSpPr>
          <p:cNvPr id="6148" name="Slide Number Placeholder 5">
            <a:extLst>
              <a:ext uri="{FF2B5EF4-FFF2-40B4-BE49-F238E27FC236}">
                <a16:creationId xmlns:a16="http://schemas.microsoft.com/office/drawing/2014/main" id="{C01B7CEA-80AF-42F8-8633-D1967655405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825B39E-EDC0-4FDF-932A-D8700BC98537}" type="slidenum">
              <a:rPr lang="en-US" altLang="en-US" sz="1200" smtClean="0">
                <a:solidFill>
                  <a:srgbClr val="898989"/>
                </a:solidFill>
                <a:latin typeface="Arial" panose="020B0604020202020204" pitchFamily="34" charset="0"/>
              </a:rPr>
              <a:pPr>
                <a:spcBef>
                  <a:spcPct val="0"/>
                </a:spcBef>
                <a:buFontTx/>
                <a:buNone/>
              </a:pPr>
              <a:t>5</a:t>
            </a:fld>
            <a:endParaRPr lang="en-US" altLang="en-US" sz="1200" dirty="0">
              <a:solidFill>
                <a:srgbClr val="898989"/>
              </a:solidFill>
              <a:latin typeface="Arial" panose="020B0604020202020204" pitchFamily="34" charset="0"/>
            </a:endParaRPr>
          </a:p>
        </p:txBody>
      </p:sp>
      <p:pic>
        <p:nvPicPr>
          <p:cNvPr id="1026" name="Picture 2" descr="Image result for argument">
            <a:extLst>
              <a:ext uri="{FF2B5EF4-FFF2-40B4-BE49-F238E27FC236}">
                <a16:creationId xmlns:a16="http://schemas.microsoft.com/office/drawing/2014/main" id="{DCC744A7-6ECF-433E-B0CC-DEF5F6497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1811" y="4754912"/>
            <a:ext cx="2695575" cy="1950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5778577"/>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animEffect transition="in" filter="fade">
                                      <p:cBhvr>
                                        <p:cTn id="7" dur="500"/>
                                        <p:tgtEl>
                                          <p:spTgt spid="614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147">
                                            <p:txEl>
                                              <p:pRg st="4" end="4"/>
                                            </p:txEl>
                                          </p:spTgt>
                                        </p:tgtEl>
                                        <p:attrNameLst>
                                          <p:attrName>style.visibility</p:attrName>
                                        </p:attrNameLst>
                                      </p:cBhvr>
                                      <p:to>
                                        <p:strVal val="visible"/>
                                      </p:to>
                                    </p:set>
                                    <p:animEffect transition="in" filter="fade">
                                      <p:cBhvr>
                                        <p:cTn id="12" dur="500"/>
                                        <p:tgtEl>
                                          <p:spTgt spid="6147">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147">
                                            <p:txEl>
                                              <p:pRg st="6" end="6"/>
                                            </p:txEl>
                                          </p:spTgt>
                                        </p:tgtEl>
                                        <p:attrNameLst>
                                          <p:attrName>style.visibility</p:attrName>
                                        </p:attrNameLst>
                                      </p:cBhvr>
                                      <p:to>
                                        <p:strVal val="visible"/>
                                      </p:to>
                                    </p:set>
                                    <p:animEffect transition="in" filter="fade">
                                      <p:cBhvr>
                                        <p:cTn id="17" dur="500"/>
                                        <p:tgtEl>
                                          <p:spTgt spid="6147">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147">
                                            <p:txEl>
                                              <p:pRg st="7" end="7"/>
                                            </p:txEl>
                                          </p:spTgt>
                                        </p:tgtEl>
                                        <p:attrNameLst>
                                          <p:attrName>style.visibility</p:attrName>
                                        </p:attrNameLst>
                                      </p:cBhvr>
                                      <p:to>
                                        <p:strVal val="visible"/>
                                      </p:to>
                                    </p:set>
                                    <p:animEffect transition="in" filter="fade">
                                      <p:cBhvr>
                                        <p:cTn id="22" dur="500"/>
                                        <p:tgtEl>
                                          <p:spTgt spid="6147">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147">
                                            <p:txEl>
                                              <p:pRg st="8" end="8"/>
                                            </p:txEl>
                                          </p:spTgt>
                                        </p:tgtEl>
                                        <p:attrNameLst>
                                          <p:attrName>style.visibility</p:attrName>
                                        </p:attrNameLst>
                                      </p:cBhvr>
                                      <p:to>
                                        <p:strVal val="visible"/>
                                      </p:to>
                                    </p:set>
                                    <p:animEffect transition="in" filter="fade">
                                      <p:cBhvr>
                                        <p:cTn id="27" dur="500"/>
                                        <p:tgtEl>
                                          <p:spTgt spid="6147">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147">
                                            <p:txEl>
                                              <p:pRg st="9" end="9"/>
                                            </p:txEl>
                                          </p:spTgt>
                                        </p:tgtEl>
                                        <p:attrNameLst>
                                          <p:attrName>style.visibility</p:attrName>
                                        </p:attrNameLst>
                                      </p:cBhvr>
                                      <p:to>
                                        <p:strVal val="visible"/>
                                      </p:to>
                                    </p:set>
                                    <p:animEffect transition="in" filter="fade">
                                      <p:cBhvr>
                                        <p:cTn id="32" dur="500"/>
                                        <p:tgtEl>
                                          <p:spTgt spid="6147">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147">
                                            <p:txEl>
                                              <p:pRg st="10" end="10"/>
                                            </p:txEl>
                                          </p:spTgt>
                                        </p:tgtEl>
                                        <p:attrNameLst>
                                          <p:attrName>style.visibility</p:attrName>
                                        </p:attrNameLst>
                                      </p:cBhvr>
                                      <p:to>
                                        <p:strVal val="visible"/>
                                      </p:to>
                                    </p:set>
                                    <p:animEffect transition="in" filter="fade">
                                      <p:cBhvr>
                                        <p:cTn id="37" dur="500"/>
                                        <p:tgtEl>
                                          <p:spTgt spid="614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914B9DED-5F16-476C-A027-1F5300B00E0A}"/>
              </a:ext>
            </a:extLst>
          </p:cNvPr>
          <p:cNvSpPr>
            <a:spLocks noGrp="1"/>
          </p:cNvSpPr>
          <p:nvPr>
            <p:ph type="title"/>
          </p:nvPr>
        </p:nvSpPr>
        <p:spPr>
          <a:xfrm>
            <a:off x="840699" y="687480"/>
            <a:ext cx="5605629" cy="994172"/>
          </a:xfrm>
        </p:spPr>
        <p:txBody>
          <a:bodyPr>
            <a:normAutofit/>
          </a:bodyPr>
          <a:lstStyle/>
          <a:p>
            <a:r>
              <a:rPr lang="en-US" altLang="en-US" sz="3850" dirty="0"/>
              <a:t>Data Types</a:t>
            </a:r>
          </a:p>
        </p:txBody>
      </p:sp>
      <p:sp>
        <p:nvSpPr>
          <p:cNvPr id="8195" name="Content Placeholder 2">
            <a:extLst>
              <a:ext uri="{FF2B5EF4-FFF2-40B4-BE49-F238E27FC236}">
                <a16:creationId xmlns:a16="http://schemas.microsoft.com/office/drawing/2014/main" id="{0A5E6D1A-5232-4E76-A130-4F3F17AFF0DB}"/>
              </a:ext>
            </a:extLst>
          </p:cNvPr>
          <p:cNvSpPr>
            <a:spLocks noGrp="1"/>
          </p:cNvSpPr>
          <p:nvPr>
            <p:ph idx="1"/>
          </p:nvPr>
        </p:nvSpPr>
        <p:spPr>
          <a:xfrm>
            <a:off x="381001" y="2227943"/>
            <a:ext cx="5504542" cy="3788227"/>
          </a:xfrm>
        </p:spPr>
        <p:txBody>
          <a:bodyPr anchor="ctr">
            <a:noAutofit/>
          </a:bodyPr>
          <a:lstStyle/>
          <a:p>
            <a:pPr>
              <a:lnSpc>
                <a:spcPct val="90000"/>
              </a:lnSpc>
              <a:defRPr/>
            </a:pPr>
            <a:r>
              <a:rPr lang="en-US" altLang="en-US" sz="1600" dirty="0"/>
              <a:t>In many programming languages, every piece of data </a:t>
            </a:r>
            <a:r>
              <a:rPr lang="en-US" altLang="en-US" sz="1600"/>
              <a:t>that we work with </a:t>
            </a:r>
            <a:r>
              <a:rPr lang="en-US" altLang="en-US" sz="1600" dirty="0"/>
              <a:t>has a “</a:t>
            </a:r>
            <a:r>
              <a:rPr lang="en-US" altLang="en-US" sz="1600" b="1" dirty="0"/>
              <a:t>data type</a:t>
            </a:r>
            <a:r>
              <a:rPr lang="en-US" altLang="en-US" sz="1600" dirty="0"/>
              <a:t>”.</a:t>
            </a:r>
          </a:p>
          <a:p>
            <a:pPr>
              <a:lnSpc>
                <a:spcPct val="90000"/>
              </a:lnSpc>
              <a:defRPr/>
            </a:pPr>
            <a:endParaRPr lang="en-US" altLang="en-US" sz="1600" dirty="0"/>
          </a:p>
          <a:p>
            <a:pPr>
              <a:lnSpc>
                <a:spcPct val="90000"/>
              </a:lnSpc>
              <a:defRPr/>
            </a:pPr>
            <a:r>
              <a:rPr lang="en-US" altLang="en-US" sz="1600" dirty="0"/>
              <a:t>There are many different </a:t>
            </a:r>
            <a:r>
              <a:rPr lang="en-US" altLang="en-US" sz="1600" b="1" dirty="0"/>
              <a:t>data types </a:t>
            </a:r>
            <a:r>
              <a:rPr lang="en-US" altLang="en-US" sz="1600" dirty="0"/>
              <a:t>out there, but in this course, we will focus on three. </a:t>
            </a:r>
          </a:p>
          <a:p>
            <a:pPr>
              <a:lnSpc>
                <a:spcPct val="90000"/>
              </a:lnSpc>
              <a:defRPr/>
            </a:pPr>
            <a:endParaRPr lang="en-US" altLang="en-US" sz="1600" dirty="0"/>
          </a:p>
          <a:p>
            <a:pPr>
              <a:lnSpc>
                <a:spcPct val="90000"/>
              </a:lnSpc>
              <a:defRPr/>
            </a:pPr>
            <a:r>
              <a:rPr lang="en-US" altLang="en-US" sz="1600" b="1" dirty="0"/>
              <a:t>The three data types you should be able to name:</a:t>
            </a:r>
          </a:p>
          <a:p>
            <a:pPr lvl="1">
              <a:lnSpc>
                <a:spcPct val="90000"/>
              </a:lnSpc>
              <a:defRPr/>
            </a:pPr>
            <a:r>
              <a:rPr lang="en-US" altLang="en-US" sz="1600" dirty="0"/>
              <a:t>Strings 	</a:t>
            </a:r>
            <a:r>
              <a:rPr lang="en-US" altLang="en-US" sz="1600" dirty="0">
                <a:sym typeface="Wingdings" panose="05000000000000000000" pitchFamily="2" charset="2"/>
              </a:rPr>
              <a:t> you are already familiar with these!</a:t>
            </a:r>
          </a:p>
          <a:p>
            <a:pPr lvl="1">
              <a:lnSpc>
                <a:spcPct val="90000"/>
              </a:lnSpc>
              <a:defRPr/>
            </a:pPr>
            <a:r>
              <a:rPr lang="en-US" altLang="en-US" sz="1600" dirty="0">
                <a:sym typeface="Wingdings" panose="05000000000000000000" pitchFamily="2" charset="2"/>
              </a:rPr>
              <a:t>Integers	 numbers that are ‘whole’ (i.e. without a decimal)</a:t>
            </a:r>
          </a:p>
          <a:p>
            <a:pPr lvl="1">
              <a:lnSpc>
                <a:spcPct val="90000"/>
              </a:lnSpc>
              <a:defRPr/>
            </a:pPr>
            <a:r>
              <a:rPr lang="en-US" altLang="en-US" sz="1600" dirty="0"/>
              <a:t>Floats	</a:t>
            </a:r>
            <a:r>
              <a:rPr lang="en-US" altLang="en-US" sz="1600" dirty="0">
                <a:sym typeface="Wingdings" panose="05000000000000000000" pitchFamily="2" charset="2"/>
              </a:rPr>
              <a:t> numbers that have a decimal</a:t>
            </a:r>
          </a:p>
          <a:p>
            <a:pPr marL="0" indent="0">
              <a:lnSpc>
                <a:spcPct val="90000"/>
              </a:lnSpc>
              <a:buFont typeface="Arial" panose="020B0604020202020204" pitchFamily="34" charset="0"/>
              <a:buNone/>
              <a:defRPr/>
            </a:pPr>
            <a:endParaRPr lang="en-US" altLang="en-US" sz="1600" dirty="0">
              <a:sym typeface="Wingdings" panose="05000000000000000000" pitchFamily="2" charset="2"/>
            </a:endParaRPr>
          </a:p>
          <a:p>
            <a:pPr>
              <a:lnSpc>
                <a:spcPct val="90000"/>
              </a:lnSpc>
              <a:defRPr/>
            </a:pPr>
            <a:r>
              <a:rPr lang="en-US" altLang="en-US" sz="1600" dirty="0">
                <a:sym typeface="Wingdings" panose="05000000000000000000" pitchFamily="2" charset="2"/>
              </a:rPr>
              <a:t>Examples:</a:t>
            </a:r>
          </a:p>
          <a:p>
            <a:pPr lvl="1">
              <a:lnSpc>
                <a:spcPct val="90000"/>
              </a:lnSpc>
              <a:defRPr/>
            </a:pPr>
            <a:r>
              <a:rPr lang="en-US" altLang="en-US" sz="1600" dirty="0">
                <a:sym typeface="Wingdings" panose="05000000000000000000" pitchFamily="2" charset="2"/>
              </a:rPr>
              <a:t>x = "25"	 x is holding a </a:t>
            </a:r>
            <a:r>
              <a:rPr lang="en-US" altLang="en-US" sz="1600" i="1" dirty="0">
                <a:sym typeface="Wingdings" panose="05000000000000000000" pitchFamily="2" charset="2"/>
              </a:rPr>
              <a:t>String</a:t>
            </a:r>
          </a:p>
          <a:p>
            <a:pPr lvl="1">
              <a:lnSpc>
                <a:spcPct val="90000"/>
              </a:lnSpc>
              <a:defRPr/>
            </a:pPr>
            <a:r>
              <a:rPr lang="en-US" altLang="en-US" sz="1600" dirty="0">
                <a:sym typeface="Wingdings" panose="05000000000000000000" pitchFamily="2" charset="2"/>
              </a:rPr>
              <a:t>x = 25	 x is holding an </a:t>
            </a:r>
            <a:r>
              <a:rPr lang="en-US" altLang="en-US" sz="1600" i="1" dirty="0">
                <a:sym typeface="Wingdings" panose="05000000000000000000" pitchFamily="2" charset="2"/>
              </a:rPr>
              <a:t>Integer</a:t>
            </a:r>
          </a:p>
          <a:p>
            <a:pPr lvl="1">
              <a:lnSpc>
                <a:spcPct val="90000"/>
              </a:lnSpc>
              <a:defRPr/>
            </a:pPr>
            <a:r>
              <a:rPr lang="en-US" altLang="en-US" sz="1600" dirty="0">
                <a:sym typeface="Wingdings" panose="05000000000000000000" pitchFamily="2" charset="2"/>
              </a:rPr>
              <a:t>x = 25.0	 x is holding a </a:t>
            </a:r>
            <a:r>
              <a:rPr lang="en-US" altLang="en-US" sz="1600" i="1" dirty="0">
                <a:sym typeface="Wingdings" panose="05000000000000000000" pitchFamily="2" charset="2"/>
              </a:rPr>
              <a:t>Float</a:t>
            </a:r>
            <a:endParaRPr lang="en-US" altLang="en-US" sz="1600" dirty="0">
              <a:sym typeface="Wingdings" panose="05000000000000000000" pitchFamily="2" charset="2"/>
            </a:endParaRPr>
          </a:p>
          <a:p>
            <a:pPr>
              <a:lnSpc>
                <a:spcPct val="90000"/>
              </a:lnSpc>
              <a:defRPr/>
            </a:pPr>
            <a:endParaRPr lang="en-US" altLang="en-US" sz="1600" dirty="0"/>
          </a:p>
          <a:p>
            <a:pPr>
              <a:lnSpc>
                <a:spcPct val="90000"/>
              </a:lnSpc>
              <a:defRPr/>
            </a:pPr>
            <a:endParaRPr lang="en-US" altLang="en-US" sz="1600" dirty="0"/>
          </a:p>
        </p:txBody>
      </p:sp>
      <p:sp>
        <p:nvSpPr>
          <p:cNvPr id="8198" name="Rectangle 74">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7" name="Oval 76">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72" name="Graphic 71" descr="Pencil">
            <a:extLst>
              <a:ext uri="{FF2B5EF4-FFF2-40B4-BE49-F238E27FC236}">
                <a16:creationId xmlns:a16="http://schemas.microsoft.com/office/drawing/2014/main" id="{F27D4D90-66D3-46D6-8A28-A4EBFF71A95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
        <p:nvSpPr>
          <p:cNvPr id="8196" name="Slide Number Placeholder 3">
            <a:extLst>
              <a:ext uri="{FF2B5EF4-FFF2-40B4-BE49-F238E27FC236}">
                <a16:creationId xmlns:a16="http://schemas.microsoft.com/office/drawing/2014/main" id="{54BF3865-F9F6-48E6-B7F9-6A4EF125673D}"/>
              </a:ext>
            </a:extLst>
          </p:cNvPr>
          <p:cNvSpPr>
            <a:spLocks noGrp="1"/>
          </p:cNvSpPr>
          <p:nvPr>
            <p:ph type="sldNum" sz="quarter" idx="12"/>
          </p:nvPr>
        </p:nvSpPr>
        <p:spPr bwMode="auto">
          <a:xfrm>
            <a:off x="7576075" y="6415760"/>
            <a:ext cx="759278"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0EF1A6F3-80F5-4AAF-A333-89489911D9AF}" type="slidenum">
              <a:rPr lang="en-US" altLang="en-US" sz="920">
                <a:solidFill>
                  <a:srgbClr val="FFFFFF"/>
                </a:solidFill>
                <a:latin typeface="Arial" panose="020B0604020202020204" pitchFamily="34" charset="0"/>
              </a:rPr>
              <a:pPr>
                <a:spcBef>
                  <a:spcPct val="0"/>
                </a:spcBef>
                <a:spcAft>
                  <a:spcPts val="600"/>
                </a:spcAft>
                <a:buFontTx/>
                <a:buNone/>
              </a:pPr>
              <a:t>6</a:t>
            </a:fld>
            <a:endParaRPr lang="en-US" altLang="en-US" sz="920" dirty="0">
              <a:solidFill>
                <a:srgbClr val="FFFFFF"/>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195">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195">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195">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19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DB6234CD-C1D5-4FAF-B007-6CDA3C69BB98}"/>
              </a:ext>
            </a:extLst>
          </p:cNvPr>
          <p:cNvSpPr>
            <a:spLocks noGrp="1"/>
          </p:cNvSpPr>
          <p:nvPr>
            <p:ph type="title"/>
          </p:nvPr>
        </p:nvSpPr>
        <p:spPr>
          <a:xfrm>
            <a:off x="838200" y="67226"/>
            <a:ext cx="5605629" cy="375014"/>
          </a:xfrm>
        </p:spPr>
        <p:txBody>
          <a:bodyPr>
            <a:normAutofit fontScale="90000"/>
          </a:bodyPr>
          <a:lstStyle/>
          <a:p>
            <a:r>
              <a:rPr lang="en-US" altLang="en-US" sz="2400" dirty="0"/>
              <a:t>Examples</a:t>
            </a:r>
          </a:p>
        </p:txBody>
      </p:sp>
      <p:sp>
        <p:nvSpPr>
          <p:cNvPr id="9219" name="Content Placeholder 2">
            <a:extLst>
              <a:ext uri="{FF2B5EF4-FFF2-40B4-BE49-F238E27FC236}">
                <a16:creationId xmlns:a16="http://schemas.microsoft.com/office/drawing/2014/main" id="{6DE43167-5293-4C5C-A9C2-AE927E4146ED}"/>
              </a:ext>
            </a:extLst>
          </p:cNvPr>
          <p:cNvSpPr>
            <a:spLocks noGrp="1"/>
          </p:cNvSpPr>
          <p:nvPr>
            <p:ph idx="1"/>
          </p:nvPr>
        </p:nvSpPr>
        <p:spPr>
          <a:xfrm>
            <a:off x="152400" y="1542754"/>
            <a:ext cx="6472564" cy="3788227"/>
          </a:xfrm>
        </p:spPr>
        <p:txBody>
          <a:bodyPr anchor="ctr">
            <a:noAutofit/>
          </a:bodyPr>
          <a:lstStyle/>
          <a:p>
            <a:pPr marL="0" indent="0">
              <a:lnSpc>
                <a:spcPct val="90000"/>
              </a:lnSpc>
              <a:buFont typeface="Arial" panose="020B0604020202020204" pitchFamily="34" charset="0"/>
              <a:buNone/>
              <a:defRPr/>
            </a:pPr>
            <a:r>
              <a:rPr lang="en-US" altLang="en-US" sz="1400" dirty="0"/>
              <a:t>In each of the four assignment statements below, identify the </a:t>
            </a:r>
            <a:r>
              <a:rPr lang="en-US" altLang="en-US" sz="1400" u="sng" dirty="0"/>
              <a:t>value</a:t>
            </a:r>
            <a:r>
              <a:rPr lang="en-US" altLang="en-US" sz="1400" dirty="0"/>
              <a:t> and </a:t>
            </a:r>
            <a:r>
              <a:rPr lang="en-US" altLang="en-US" sz="1400" u="sng" dirty="0"/>
              <a:t>data type</a:t>
            </a:r>
            <a:r>
              <a:rPr lang="en-US" altLang="en-US" sz="1400" dirty="0"/>
              <a:t> that will be stored inside the variable  </a:t>
            </a:r>
            <a:r>
              <a:rPr lang="en-US" altLang="en-US" sz="1400" dirty="0">
                <a:latin typeface="Courier New" panose="02070309020205020404" pitchFamily="49" charset="0"/>
                <a:cs typeface="Courier New" panose="02070309020205020404" pitchFamily="49" charset="0"/>
              </a:rPr>
              <a:t>number</a:t>
            </a:r>
            <a:r>
              <a:rPr lang="en-US" altLang="en-US" sz="1400" dirty="0"/>
              <a:t>:</a:t>
            </a:r>
          </a:p>
          <a:p>
            <a:pPr marL="857250" lvl="2" indent="0">
              <a:lnSpc>
                <a:spcPct val="90000"/>
              </a:lnSpc>
              <a:buFont typeface="Arial" panose="020B0604020202020204" pitchFamily="34" charset="0"/>
              <a:buNone/>
              <a:defRPr/>
            </a:pPr>
            <a:endParaRPr lang="en-US" altLang="en-US" sz="1200" dirty="0">
              <a:latin typeface="Courier New" panose="02070309020205020404" pitchFamily="49" charset="0"/>
              <a:cs typeface="Courier New" panose="02070309020205020404" pitchFamily="49" charset="0"/>
            </a:endParaRPr>
          </a:p>
          <a:p>
            <a:pPr marL="57150" indent="0">
              <a:lnSpc>
                <a:spcPct val="90000"/>
              </a:lnSpc>
              <a:buFont typeface="Arial" panose="020B0604020202020204" pitchFamily="34" charset="0"/>
              <a:buNone/>
              <a:defRPr/>
            </a:pPr>
            <a:r>
              <a:rPr lang="en-US" altLang="en-US" sz="1600" dirty="0">
                <a:latin typeface="Courier New" panose="02070309020205020404" pitchFamily="49" charset="0"/>
                <a:cs typeface="Courier New" panose="02070309020205020404" pitchFamily="49" charset="0"/>
              </a:rPr>
              <a:t>var x1 = "25";		</a:t>
            </a:r>
          </a:p>
          <a:p>
            <a:pPr marL="57150" indent="0">
              <a:lnSpc>
                <a:spcPct val="90000"/>
              </a:lnSpc>
              <a:buFont typeface="Arial" panose="020B0604020202020204" pitchFamily="34" charset="0"/>
              <a:buNone/>
              <a:defRPr/>
            </a:pPr>
            <a:r>
              <a:rPr lang="en-US" altLang="en-US" sz="1600" dirty="0">
                <a:latin typeface="Courier New" panose="02070309020205020404" pitchFamily="49" charset="0"/>
                <a:cs typeface="Courier New" panose="02070309020205020404" pitchFamily="49" charset="0"/>
              </a:rPr>
              <a:t>var x2 = 10;</a:t>
            </a:r>
          </a:p>
          <a:p>
            <a:pPr marL="57150" indent="0">
              <a:lnSpc>
                <a:spcPct val="90000"/>
              </a:lnSpc>
              <a:buFont typeface="Arial" panose="020B0604020202020204" pitchFamily="34" charset="0"/>
              <a:buNone/>
              <a:defRPr/>
            </a:pPr>
            <a:r>
              <a:rPr lang="en-US" altLang="en-US" sz="1600" dirty="0">
                <a:latin typeface="Courier New" panose="02070309020205020404" pitchFamily="49" charset="0"/>
                <a:cs typeface="Courier New" panose="02070309020205020404" pitchFamily="49" charset="0"/>
              </a:rPr>
              <a:t>var x3 = 5.3;</a:t>
            </a:r>
          </a:p>
          <a:p>
            <a:pPr marL="57150" indent="0">
              <a:lnSpc>
                <a:spcPct val="90000"/>
              </a:lnSpc>
              <a:buFont typeface="Arial" panose="020B0604020202020204" pitchFamily="34" charset="0"/>
              <a:buNone/>
              <a:defRPr/>
            </a:pPr>
            <a:r>
              <a:rPr lang="en-US" altLang="en-US" sz="1600" dirty="0">
                <a:latin typeface="Courier New" panose="02070309020205020404" pitchFamily="49" charset="0"/>
                <a:cs typeface="Courier New" panose="02070309020205020404" pitchFamily="49" charset="0"/>
              </a:rPr>
              <a:t>var number;</a:t>
            </a:r>
          </a:p>
          <a:p>
            <a:pPr marL="57150" indent="0">
              <a:lnSpc>
                <a:spcPct val="90000"/>
              </a:lnSpc>
              <a:buFont typeface="Arial" panose="020B0604020202020204" pitchFamily="34" charset="0"/>
              <a:buNone/>
              <a:defRPr/>
            </a:pPr>
            <a:endParaRPr lang="en-US" altLang="en-US" sz="1600" dirty="0">
              <a:latin typeface="Courier New" panose="02070309020205020404" pitchFamily="49" charset="0"/>
              <a:cs typeface="Courier New" panose="02070309020205020404" pitchFamily="49" charset="0"/>
            </a:endParaRPr>
          </a:p>
          <a:p>
            <a:pPr marL="57150" indent="0">
              <a:lnSpc>
                <a:spcPct val="90000"/>
              </a:lnSpc>
              <a:buFont typeface="Arial" panose="020B0604020202020204" pitchFamily="34" charset="0"/>
              <a:buNone/>
              <a:defRPr/>
            </a:pPr>
            <a:r>
              <a:rPr lang="en-US" altLang="en-US" sz="1600" b="1" dirty="0">
                <a:latin typeface="Courier New" panose="02070309020205020404" pitchFamily="49" charset="0"/>
                <a:cs typeface="Courier New" panose="02070309020205020404" pitchFamily="49" charset="0"/>
              </a:rPr>
              <a:t>number</a:t>
            </a:r>
            <a:r>
              <a:rPr lang="en-US" altLang="en-US" sz="1600" dirty="0">
                <a:latin typeface="Courier New" panose="02070309020205020404" pitchFamily="49" charset="0"/>
                <a:cs typeface="Courier New" panose="02070309020205020404" pitchFamily="49" charset="0"/>
              </a:rPr>
              <a:t> = x1 + x2;		</a:t>
            </a:r>
          </a:p>
          <a:p>
            <a:pPr marL="57150" indent="0">
              <a:lnSpc>
                <a:spcPct val="90000"/>
              </a:lnSpc>
              <a:buFont typeface="Arial" panose="020B0604020202020204" pitchFamily="34" charset="0"/>
              <a:buNone/>
              <a:defRPr/>
            </a:pPr>
            <a:r>
              <a:rPr lang="en-US" altLang="en-US" sz="1600" dirty="0">
                <a:latin typeface="Courier New" panose="02070309020205020404" pitchFamily="49" charset="0"/>
                <a:cs typeface="Courier New" panose="02070309020205020404" pitchFamily="49" charset="0"/>
                <a:sym typeface="Wingdings" panose="05000000000000000000" pitchFamily="2" charset="2"/>
              </a:rPr>
              <a:t>	 Value: "2510"  Data type: string</a:t>
            </a:r>
            <a:endParaRPr lang="en-US" altLang="en-US" sz="1600" dirty="0">
              <a:latin typeface="Courier New" panose="02070309020205020404" pitchFamily="49" charset="0"/>
              <a:cs typeface="Courier New" panose="02070309020205020404" pitchFamily="49" charset="0"/>
            </a:endParaRPr>
          </a:p>
          <a:p>
            <a:pPr marL="57150" indent="0">
              <a:lnSpc>
                <a:spcPct val="90000"/>
              </a:lnSpc>
              <a:buFont typeface="Arial" panose="020B0604020202020204" pitchFamily="34" charset="0"/>
              <a:buNone/>
              <a:defRPr/>
            </a:pPr>
            <a:r>
              <a:rPr lang="en-US" altLang="en-US" sz="1600" b="1" dirty="0">
                <a:latin typeface="Courier New" panose="02070309020205020404" pitchFamily="49" charset="0"/>
                <a:cs typeface="Courier New" panose="02070309020205020404" pitchFamily="49" charset="0"/>
              </a:rPr>
              <a:t>number</a:t>
            </a:r>
            <a:r>
              <a:rPr lang="en-US" altLang="en-US" sz="1600" dirty="0">
                <a:latin typeface="Courier New" panose="02070309020205020404" pitchFamily="49" charset="0"/>
                <a:cs typeface="Courier New" panose="02070309020205020404" pitchFamily="49" charset="0"/>
              </a:rPr>
              <a:t> = x1 + x3;		</a:t>
            </a:r>
          </a:p>
          <a:p>
            <a:pPr marL="57150" indent="0">
              <a:lnSpc>
                <a:spcPct val="90000"/>
              </a:lnSpc>
              <a:buFont typeface="Arial" panose="020B0604020202020204" pitchFamily="34" charset="0"/>
              <a:buNone/>
              <a:defRPr/>
            </a:pPr>
            <a:r>
              <a:rPr lang="en-US" altLang="en-US" sz="1600" dirty="0">
                <a:latin typeface="Courier New" panose="02070309020205020404" pitchFamily="49" charset="0"/>
                <a:cs typeface="Courier New" panose="02070309020205020404" pitchFamily="49" charset="0"/>
                <a:sym typeface="Wingdings" panose="05000000000000000000" pitchFamily="2" charset="2"/>
              </a:rPr>
              <a:t>	 Value: "255.3"  Data type: string</a:t>
            </a:r>
            <a:endParaRPr lang="en-US" altLang="en-US" sz="1600" dirty="0">
              <a:latin typeface="Courier New" panose="02070309020205020404" pitchFamily="49" charset="0"/>
              <a:cs typeface="Courier New" panose="02070309020205020404" pitchFamily="49" charset="0"/>
            </a:endParaRPr>
          </a:p>
          <a:p>
            <a:pPr marL="57150" indent="0">
              <a:lnSpc>
                <a:spcPct val="90000"/>
              </a:lnSpc>
              <a:buFont typeface="Arial" panose="020B0604020202020204" pitchFamily="34" charset="0"/>
              <a:buNone/>
              <a:defRPr/>
            </a:pPr>
            <a:r>
              <a:rPr lang="en-US" altLang="en-US" sz="1600" b="1" dirty="0">
                <a:latin typeface="Courier New" panose="02070309020205020404" pitchFamily="49" charset="0"/>
                <a:cs typeface="Courier New" panose="02070309020205020404" pitchFamily="49" charset="0"/>
              </a:rPr>
              <a:t>number</a:t>
            </a:r>
            <a:r>
              <a:rPr lang="en-US" altLang="en-US" sz="1600" dirty="0">
                <a:latin typeface="Courier New" panose="02070309020205020404" pitchFamily="49" charset="0"/>
                <a:cs typeface="Courier New" panose="02070309020205020404" pitchFamily="49" charset="0"/>
              </a:rPr>
              <a:t> = x2 + x3;		</a:t>
            </a:r>
          </a:p>
          <a:p>
            <a:pPr marL="57150" indent="0">
              <a:lnSpc>
                <a:spcPct val="90000"/>
              </a:lnSpc>
              <a:buFont typeface="Arial" panose="020B0604020202020204" pitchFamily="34" charset="0"/>
              <a:buNone/>
              <a:defRPr/>
            </a:pPr>
            <a:r>
              <a:rPr lang="en-US" altLang="en-US" sz="1600" dirty="0">
                <a:latin typeface="Courier New" panose="02070309020205020404" pitchFamily="49" charset="0"/>
                <a:cs typeface="Courier New" panose="02070309020205020404" pitchFamily="49" charset="0"/>
                <a:sym typeface="Wingdings" panose="05000000000000000000" pitchFamily="2" charset="2"/>
              </a:rPr>
              <a:t>	 Value: 15.3  Data type: float</a:t>
            </a:r>
            <a:endParaRPr lang="en-US" altLang="en-US" sz="1600" dirty="0">
              <a:latin typeface="Courier New" panose="02070309020205020404" pitchFamily="49" charset="0"/>
              <a:cs typeface="Courier New" panose="02070309020205020404" pitchFamily="49" charset="0"/>
            </a:endParaRPr>
          </a:p>
          <a:p>
            <a:pPr marL="57150" indent="0">
              <a:lnSpc>
                <a:spcPct val="90000"/>
              </a:lnSpc>
              <a:buFont typeface="Arial" panose="020B0604020202020204" pitchFamily="34" charset="0"/>
              <a:buNone/>
              <a:defRPr/>
            </a:pPr>
            <a:r>
              <a:rPr lang="en-US" altLang="en-US" sz="1600" b="1" dirty="0">
                <a:latin typeface="Courier New" panose="02070309020205020404" pitchFamily="49" charset="0"/>
                <a:cs typeface="Courier New" panose="02070309020205020404" pitchFamily="49" charset="0"/>
              </a:rPr>
              <a:t>number</a:t>
            </a:r>
            <a:r>
              <a:rPr lang="en-US" altLang="en-US" sz="1600" dirty="0">
                <a:latin typeface="Courier New" panose="02070309020205020404" pitchFamily="49" charset="0"/>
                <a:cs typeface="Courier New" panose="02070309020205020404" pitchFamily="49" charset="0"/>
              </a:rPr>
              <a:t> = x2 + 4;		</a:t>
            </a:r>
          </a:p>
          <a:p>
            <a:pPr marL="57150" indent="0">
              <a:lnSpc>
                <a:spcPct val="90000"/>
              </a:lnSpc>
              <a:buFont typeface="Arial" panose="020B0604020202020204" pitchFamily="34" charset="0"/>
              <a:buNone/>
              <a:defRPr/>
            </a:pPr>
            <a:r>
              <a:rPr lang="en-US" altLang="en-US" sz="1600" dirty="0">
                <a:latin typeface="Courier New" panose="02070309020205020404" pitchFamily="49" charset="0"/>
                <a:cs typeface="Courier New" panose="02070309020205020404" pitchFamily="49" charset="0"/>
                <a:sym typeface="Wingdings" panose="05000000000000000000" pitchFamily="2" charset="2"/>
              </a:rPr>
              <a:t>	 Value: 14  Data type: int</a:t>
            </a:r>
            <a:endParaRPr lang="en-US" altLang="en-US" sz="1600" dirty="0">
              <a:latin typeface="Courier New" panose="02070309020205020404" pitchFamily="49" charset="0"/>
              <a:cs typeface="Courier New" panose="02070309020205020404" pitchFamily="49" charset="0"/>
            </a:endParaRPr>
          </a:p>
          <a:p>
            <a:pPr marL="0" indent="0">
              <a:lnSpc>
                <a:spcPct val="90000"/>
              </a:lnSpc>
              <a:buFont typeface="Arial" panose="020B0604020202020204" pitchFamily="34" charset="0"/>
              <a:buNone/>
              <a:defRPr/>
            </a:pPr>
            <a:endParaRPr lang="en-US" altLang="en-US" sz="1200" dirty="0"/>
          </a:p>
          <a:p>
            <a:pPr>
              <a:lnSpc>
                <a:spcPct val="90000"/>
              </a:lnSpc>
              <a:defRPr/>
            </a:pPr>
            <a:r>
              <a:rPr lang="en-US" altLang="en-US" sz="1600" dirty="0"/>
              <a:t>In the first two cases, we have a string on one side of the ‘+’ operator. Recall that the moment a string is present on either side, we will get concatenation.</a:t>
            </a:r>
          </a:p>
          <a:p>
            <a:pPr>
              <a:lnSpc>
                <a:spcPct val="90000"/>
              </a:lnSpc>
              <a:defRPr/>
            </a:pPr>
            <a:r>
              <a:rPr lang="en-US" altLang="en-US" sz="1600" dirty="0"/>
              <a:t>The third and fourth examples involve two numbers. In these case, then, the ‘+’ operator will do addition.</a:t>
            </a:r>
          </a:p>
          <a:p>
            <a:pPr lvl="1">
              <a:lnSpc>
                <a:spcPct val="90000"/>
              </a:lnSpc>
              <a:defRPr/>
            </a:pPr>
            <a:endParaRPr lang="en-US" altLang="en-US" sz="1200" dirty="0"/>
          </a:p>
        </p:txBody>
      </p:sp>
      <p:sp>
        <p:nvSpPr>
          <p:cNvPr id="75" name="Rectangle 74">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7" name="Oval 76">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72" name="Graphic 71" descr="Right Pointing Backhand Index">
            <a:extLst>
              <a:ext uri="{FF2B5EF4-FFF2-40B4-BE49-F238E27FC236}">
                <a16:creationId xmlns:a16="http://schemas.microsoft.com/office/drawing/2014/main" id="{C1708C8B-3FA3-49C7-BF95-B03C7A3E21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
        <p:nvSpPr>
          <p:cNvPr id="9220" name="Slide Number Placeholder 3">
            <a:extLst>
              <a:ext uri="{FF2B5EF4-FFF2-40B4-BE49-F238E27FC236}">
                <a16:creationId xmlns:a16="http://schemas.microsoft.com/office/drawing/2014/main" id="{FBA869D5-2758-47C8-9228-5E25DAF6E742}"/>
              </a:ext>
            </a:extLst>
          </p:cNvPr>
          <p:cNvSpPr>
            <a:spLocks noGrp="1"/>
          </p:cNvSpPr>
          <p:nvPr>
            <p:ph type="sldNum" sz="quarter" idx="12"/>
          </p:nvPr>
        </p:nvSpPr>
        <p:spPr bwMode="auto">
          <a:xfrm>
            <a:off x="7576075" y="6415760"/>
            <a:ext cx="759278"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6F88C9F2-F3E9-4AF5-B4E5-A0054FB3B11C}" type="slidenum">
              <a:rPr lang="en-US" altLang="en-US" sz="920">
                <a:solidFill>
                  <a:srgbClr val="FFFFFF"/>
                </a:solidFill>
                <a:latin typeface="Arial" panose="020B0604020202020204" pitchFamily="34" charset="0"/>
              </a:rPr>
              <a:pPr>
                <a:spcBef>
                  <a:spcPct val="0"/>
                </a:spcBef>
                <a:spcAft>
                  <a:spcPts val="600"/>
                </a:spcAft>
                <a:buFontTx/>
                <a:buNone/>
              </a:pPr>
              <a:t>7</a:t>
            </a:fld>
            <a:endParaRPr lang="en-US" altLang="en-US" sz="920" dirty="0">
              <a:solidFill>
                <a:srgbClr val="FFFFFF"/>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9" end="9"/>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10" end="1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11" end="1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9">
                                            <p:txEl>
                                              <p:pRg st="12" end="1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19">
                                            <p:txEl>
                                              <p:pRg st="13" end="13"/>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9219">
                                            <p:txEl>
                                              <p:pRg st="14" end="14"/>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9219">
                                            <p:txEl>
                                              <p:pRg st="16" end="1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219">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0C0B2F13-DE1F-4A4F-9DC6-6F61E343DCF8}"/>
              </a:ext>
            </a:extLst>
          </p:cNvPr>
          <p:cNvSpPr>
            <a:spLocks noGrp="1"/>
          </p:cNvSpPr>
          <p:nvPr>
            <p:ph type="title"/>
          </p:nvPr>
        </p:nvSpPr>
        <p:spPr>
          <a:xfrm>
            <a:off x="609600" y="147148"/>
            <a:ext cx="5605629" cy="457200"/>
          </a:xfrm>
        </p:spPr>
        <p:txBody>
          <a:bodyPr>
            <a:normAutofit fontScale="90000"/>
          </a:bodyPr>
          <a:lstStyle/>
          <a:p>
            <a:pPr>
              <a:lnSpc>
                <a:spcPct val="90000"/>
              </a:lnSpc>
            </a:pPr>
            <a:r>
              <a:rPr lang="en-US" altLang="en-US" sz="3300" dirty="0"/>
              <a:t>Fascinating…  um, who cares?</a:t>
            </a:r>
          </a:p>
        </p:txBody>
      </p:sp>
      <p:sp>
        <p:nvSpPr>
          <p:cNvPr id="3" name="Content Placeholder 2">
            <a:extLst>
              <a:ext uri="{FF2B5EF4-FFF2-40B4-BE49-F238E27FC236}">
                <a16:creationId xmlns:a16="http://schemas.microsoft.com/office/drawing/2014/main" id="{5B6E60D8-DCA8-4108-A2B5-26A681DDFF06}"/>
              </a:ext>
            </a:extLst>
          </p:cNvPr>
          <p:cNvSpPr>
            <a:spLocks noGrp="1"/>
          </p:cNvSpPr>
          <p:nvPr>
            <p:ph idx="1"/>
          </p:nvPr>
        </p:nvSpPr>
        <p:spPr>
          <a:xfrm>
            <a:off x="285790" y="1676400"/>
            <a:ext cx="6191209" cy="4341720"/>
          </a:xfrm>
        </p:spPr>
        <p:txBody>
          <a:bodyPr anchor="ctr">
            <a:noAutofit/>
          </a:bodyPr>
          <a:lstStyle/>
          <a:p>
            <a:pPr marL="0" indent="0">
              <a:lnSpc>
                <a:spcPct val="90000"/>
              </a:lnSpc>
              <a:buFont typeface="Arial" panose="020B0604020202020204" pitchFamily="34" charset="0"/>
              <a:buNone/>
              <a:defRPr/>
            </a:pPr>
            <a:r>
              <a:rPr lang="en-US" sz="1800" dirty="0"/>
              <a:t>All of this turns out to be hugely relevant in programming. For our purposes at this particular moment, the key point is what happens when we retrieve information from a </a:t>
            </a:r>
            <a:r>
              <a:rPr lang="en-US" sz="1800" u="sng" dirty="0"/>
              <a:t>form</a:t>
            </a:r>
            <a:r>
              <a:rPr lang="en-US" sz="1800" dirty="0"/>
              <a:t>. </a:t>
            </a:r>
          </a:p>
          <a:p>
            <a:pPr marL="0" indent="0">
              <a:lnSpc>
                <a:spcPct val="90000"/>
              </a:lnSpc>
              <a:buFont typeface="Arial" panose="020B0604020202020204" pitchFamily="34" charset="0"/>
              <a:buNone/>
              <a:defRPr/>
            </a:pPr>
            <a:endParaRPr lang="en-US" sz="1400" dirty="0"/>
          </a:p>
          <a:p>
            <a:pPr marL="0" indent="0">
              <a:lnSpc>
                <a:spcPct val="90000"/>
              </a:lnSpc>
              <a:buFont typeface="Arial" panose="020B0604020202020204" pitchFamily="34" charset="0"/>
              <a:buNone/>
              <a:defRPr/>
            </a:pPr>
            <a:r>
              <a:rPr lang="en-US" sz="1600" i="1" dirty="0"/>
              <a:t>Recall that all information retrieved from a form comes back as a </a:t>
            </a:r>
            <a:r>
              <a:rPr lang="en-US" sz="1600" i="1" u="sng" dirty="0"/>
              <a:t>string</a:t>
            </a:r>
            <a:r>
              <a:rPr lang="en-US" sz="1600" i="1" dirty="0"/>
              <a:t>.</a:t>
            </a:r>
          </a:p>
          <a:p>
            <a:pPr marL="0" indent="0">
              <a:lnSpc>
                <a:spcPct val="90000"/>
              </a:lnSpc>
              <a:buFont typeface="Arial" panose="020B0604020202020204" pitchFamily="34" charset="0"/>
              <a:buNone/>
              <a:defRPr/>
            </a:pPr>
            <a:endParaRPr lang="en-US" sz="1400" dirty="0"/>
          </a:p>
          <a:p>
            <a:pPr marL="0" indent="0">
              <a:lnSpc>
                <a:spcPct val="90000"/>
              </a:lnSpc>
              <a:buFont typeface="Arial" panose="020B0604020202020204" pitchFamily="34" charset="0"/>
              <a:buNone/>
              <a:defRPr/>
            </a:pPr>
            <a:r>
              <a:rPr lang="en-US" sz="1400" dirty="0"/>
              <a:t>Can you predict the output resulting from the following code?</a:t>
            </a:r>
            <a:endParaRPr lang="en-US" sz="1400" dirty="0">
              <a:latin typeface="Courier New" pitchFamily="49" charset="0"/>
              <a:cs typeface="Courier New" pitchFamily="49" charset="0"/>
            </a:endParaRPr>
          </a:p>
          <a:p>
            <a:pPr marL="857250" lvl="2" indent="0">
              <a:lnSpc>
                <a:spcPct val="90000"/>
              </a:lnSpc>
              <a:buFont typeface="Arial" charset="0"/>
              <a:buNone/>
              <a:defRPr/>
            </a:pPr>
            <a:endParaRPr lang="en-US" sz="1400" dirty="0">
              <a:latin typeface="Courier New" pitchFamily="49" charset="0"/>
              <a:cs typeface="Courier New" pitchFamily="49" charset="0"/>
            </a:endParaRPr>
          </a:p>
          <a:p>
            <a:pPr marL="57150" indent="0">
              <a:lnSpc>
                <a:spcPct val="90000"/>
              </a:lnSpc>
              <a:buFont typeface="Arial" charset="0"/>
              <a:buNone/>
              <a:defRPr/>
            </a:pPr>
            <a:r>
              <a:rPr lang="en-US" sz="1400" b="1" dirty="0">
                <a:latin typeface="Courier New" pitchFamily="49" charset="0"/>
                <a:cs typeface="Courier New" pitchFamily="49" charset="0"/>
              </a:rPr>
              <a:t>var age = document.getElementById('txtAge').value;</a:t>
            </a:r>
          </a:p>
          <a:p>
            <a:pPr marL="57150" indent="0">
              <a:lnSpc>
                <a:spcPct val="90000"/>
              </a:lnSpc>
              <a:buFont typeface="Arial" charset="0"/>
              <a:buNone/>
              <a:defRPr/>
            </a:pPr>
            <a:r>
              <a:rPr lang="en-US" sz="1400" b="1" dirty="0">
                <a:latin typeface="Courier New" pitchFamily="49" charset="0"/>
                <a:cs typeface="Courier New" pitchFamily="49" charset="0"/>
              </a:rPr>
              <a:t>//let's say the user entered 35 in the form</a:t>
            </a:r>
          </a:p>
          <a:p>
            <a:pPr marL="57150" indent="0">
              <a:lnSpc>
                <a:spcPct val="90000"/>
              </a:lnSpc>
              <a:buFont typeface="Arial" charset="0"/>
              <a:buNone/>
              <a:defRPr/>
            </a:pPr>
            <a:r>
              <a:rPr lang="en-US" sz="1400" b="1" dirty="0">
                <a:latin typeface="Courier New" pitchFamily="49" charset="0"/>
                <a:cs typeface="Courier New" pitchFamily="49" charset="0"/>
              </a:rPr>
              <a:t>var nextYear;</a:t>
            </a:r>
          </a:p>
          <a:p>
            <a:pPr marL="57150" indent="0">
              <a:lnSpc>
                <a:spcPct val="90000"/>
              </a:lnSpc>
              <a:buFont typeface="Arial" charset="0"/>
              <a:buNone/>
              <a:defRPr/>
            </a:pPr>
            <a:endParaRPr lang="en-US" sz="1400" b="1" dirty="0">
              <a:latin typeface="Courier New" pitchFamily="49" charset="0"/>
              <a:cs typeface="Courier New" pitchFamily="49" charset="0"/>
            </a:endParaRPr>
          </a:p>
          <a:p>
            <a:pPr marL="57150" indent="0">
              <a:lnSpc>
                <a:spcPct val="90000"/>
              </a:lnSpc>
              <a:buFont typeface="Arial" charset="0"/>
              <a:buNone/>
              <a:defRPr/>
            </a:pPr>
            <a:r>
              <a:rPr lang="en-US" sz="1400" b="1" dirty="0">
                <a:latin typeface="Courier New" pitchFamily="49" charset="0"/>
                <a:cs typeface="Courier New" pitchFamily="49" charset="0"/>
              </a:rPr>
              <a:t>nextYear = age+1;   </a:t>
            </a:r>
          </a:p>
          <a:p>
            <a:pPr marL="57150" indent="0">
              <a:lnSpc>
                <a:spcPct val="90000"/>
              </a:lnSpc>
              <a:buFont typeface="Arial" charset="0"/>
              <a:buNone/>
              <a:defRPr/>
            </a:pPr>
            <a:endParaRPr lang="en-US" sz="1400" b="1" dirty="0">
              <a:latin typeface="Courier New" pitchFamily="49" charset="0"/>
              <a:cs typeface="Courier New" pitchFamily="49" charset="0"/>
            </a:endParaRPr>
          </a:p>
          <a:p>
            <a:pPr marL="57150" indent="0">
              <a:lnSpc>
                <a:spcPct val="90000"/>
              </a:lnSpc>
              <a:buFont typeface="Arial" charset="0"/>
              <a:buNone/>
              <a:defRPr/>
            </a:pPr>
            <a:r>
              <a:rPr lang="en-US" sz="1400" b="1" dirty="0">
                <a:latin typeface="Courier New" pitchFamily="49" charset="0"/>
                <a:cs typeface="Courier New" pitchFamily="49" charset="0"/>
              </a:rPr>
              <a:t>alert("Next year you will be " + nextYear +  </a:t>
            </a:r>
          </a:p>
          <a:p>
            <a:pPr marL="57150" indent="0">
              <a:lnSpc>
                <a:spcPct val="90000"/>
              </a:lnSpc>
              <a:buFont typeface="Arial" charset="0"/>
              <a:buNone/>
              <a:defRPr/>
            </a:pPr>
            <a:r>
              <a:rPr lang="en-US" sz="1400" b="1" dirty="0">
                <a:latin typeface="Courier New" pitchFamily="49" charset="0"/>
                <a:cs typeface="Courier New" pitchFamily="49" charset="0"/>
              </a:rPr>
              <a:t>      " years old.");</a:t>
            </a:r>
          </a:p>
          <a:p>
            <a:pPr>
              <a:lnSpc>
                <a:spcPct val="90000"/>
              </a:lnSpc>
              <a:buFont typeface="Arial" charset="0"/>
              <a:buChar char="•"/>
              <a:defRPr/>
            </a:pPr>
            <a:endParaRPr lang="en-US" sz="1400" dirty="0"/>
          </a:p>
          <a:p>
            <a:pPr marL="0" indent="0">
              <a:lnSpc>
                <a:spcPct val="90000"/>
              </a:lnSpc>
              <a:buNone/>
              <a:defRPr/>
            </a:pPr>
            <a:r>
              <a:rPr lang="en-US" sz="1400" b="1" dirty="0"/>
              <a:t>Answer</a:t>
            </a:r>
            <a:r>
              <a:rPr lang="en-US" sz="1400" dirty="0"/>
              <a:t>:  The formula ‘</a:t>
            </a:r>
            <a:r>
              <a:rPr lang="en-US" sz="1400" dirty="0">
                <a:latin typeface="Courier New" panose="02070309020205020404" pitchFamily="49" charset="0"/>
                <a:cs typeface="Courier New" panose="02070309020205020404" pitchFamily="49" charset="0"/>
              </a:rPr>
              <a:t>age+1</a:t>
            </a:r>
            <a:r>
              <a:rPr lang="en-US" sz="1400" dirty="0"/>
              <a:t>’ will evaluate to "</a:t>
            </a:r>
            <a:r>
              <a:rPr lang="en-US" sz="1400" b="1" dirty="0"/>
              <a:t>351"</a:t>
            </a:r>
            <a:r>
              <a:rPr lang="en-US" sz="1400" dirty="0"/>
              <a:t>! The reason is that the variable </a:t>
            </a:r>
            <a:r>
              <a:rPr lang="en-US" sz="1400" dirty="0">
                <a:latin typeface="Courier New" panose="02070309020205020404" pitchFamily="49" charset="0"/>
                <a:cs typeface="Courier New" panose="02070309020205020404" pitchFamily="49" charset="0"/>
              </a:rPr>
              <a:t>age </a:t>
            </a:r>
            <a:r>
              <a:rPr lang="en-US" sz="1400" dirty="0"/>
              <a:t>that we retrieved from the form came back as a </a:t>
            </a:r>
            <a:r>
              <a:rPr lang="en-US" sz="1400" u="sng" dirty="0"/>
              <a:t>string</a:t>
            </a:r>
            <a:r>
              <a:rPr lang="en-US" sz="1400" dirty="0"/>
              <a:t>. So, when we wrote:    </a:t>
            </a:r>
            <a:r>
              <a:rPr lang="en-US" sz="1400" dirty="0">
                <a:latin typeface="Courier New" panose="02070309020205020404" pitchFamily="49" charset="0"/>
                <a:cs typeface="Courier New" panose="02070309020205020404" pitchFamily="49" charset="0"/>
              </a:rPr>
              <a:t>nextYear = age+1;   </a:t>
            </a:r>
            <a:r>
              <a:rPr lang="en-US" sz="1400" dirty="0"/>
              <a:t>we were adding a </a:t>
            </a:r>
            <a:r>
              <a:rPr lang="en-US" sz="1400" u="sng" dirty="0"/>
              <a:t>string</a:t>
            </a:r>
            <a:r>
              <a:rPr lang="en-US" sz="1400" dirty="0"/>
              <a:t> to the number 1. As a result we ended up with concatenation.</a:t>
            </a:r>
          </a:p>
          <a:p>
            <a:pPr lvl="1">
              <a:lnSpc>
                <a:spcPct val="90000"/>
              </a:lnSpc>
              <a:buFont typeface="Arial" charset="0"/>
              <a:buChar char="–"/>
              <a:defRPr/>
            </a:pPr>
            <a:r>
              <a:rPr lang="en-US" sz="1400" dirty="0"/>
              <a:t>This is important stuff -- you can definitely expect exam question(s) relating to this!</a:t>
            </a:r>
          </a:p>
          <a:p>
            <a:pPr lvl="1">
              <a:lnSpc>
                <a:spcPct val="90000"/>
              </a:lnSpc>
              <a:buFont typeface="Arial" charset="0"/>
              <a:buChar char="–"/>
              <a:defRPr/>
            </a:pPr>
            <a:endParaRPr lang="en-US" sz="1400" dirty="0"/>
          </a:p>
        </p:txBody>
      </p:sp>
      <p:sp>
        <p:nvSpPr>
          <p:cNvPr id="10246" name="Rectangle 74">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247" name="Oval 76">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244" name="Slide Number Placeholder 3">
            <a:extLst>
              <a:ext uri="{FF2B5EF4-FFF2-40B4-BE49-F238E27FC236}">
                <a16:creationId xmlns:a16="http://schemas.microsoft.com/office/drawing/2014/main" id="{DC171C6E-E52E-40E7-9494-A51C424F03ED}"/>
              </a:ext>
            </a:extLst>
          </p:cNvPr>
          <p:cNvSpPr>
            <a:spLocks noGrp="1"/>
          </p:cNvSpPr>
          <p:nvPr>
            <p:ph type="sldNum" sz="quarter" idx="12"/>
          </p:nvPr>
        </p:nvSpPr>
        <p:spPr bwMode="auto">
          <a:xfrm>
            <a:off x="7576075" y="6415760"/>
            <a:ext cx="759278"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A5754149-3778-4F99-B216-6186D50CD56A}" type="slidenum">
              <a:rPr lang="en-US" altLang="en-US" sz="920">
                <a:solidFill>
                  <a:srgbClr val="FFFFFF"/>
                </a:solidFill>
                <a:latin typeface="Arial" panose="020B0604020202020204" pitchFamily="34" charset="0"/>
              </a:rPr>
              <a:pPr>
                <a:spcBef>
                  <a:spcPct val="0"/>
                </a:spcBef>
                <a:spcAft>
                  <a:spcPts val="600"/>
                </a:spcAft>
                <a:buFontTx/>
                <a:buNone/>
              </a:pPr>
              <a:t>8</a:t>
            </a:fld>
            <a:endParaRPr lang="en-US" altLang="en-US" sz="920" dirty="0">
              <a:solidFill>
                <a:srgbClr val="FFFFFF"/>
              </a:solidFill>
              <a:latin typeface="Arial" panose="020B0604020202020204" pitchFamily="34" charset="0"/>
            </a:endParaRPr>
          </a:p>
        </p:txBody>
      </p:sp>
      <p:pic>
        <p:nvPicPr>
          <p:cNvPr id="4" name="Picture 3" descr="A close up of a clock&#10;&#10;Description generated with high confidence">
            <a:extLst>
              <a:ext uri="{FF2B5EF4-FFF2-40B4-BE49-F238E27FC236}">
                <a16:creationId xmlns:a16="http://schemas.microsoft.com/office/drawing/2014/main" id="{0301B906-1ACC-4E20-80C6-04F8DB15B7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9508" y="2869970"/>
            <a:ext cx="1578863" cy="1143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93047DE-6D9E-440F-83D1-A8A764B60091}"/>
              </a:ext>
            </a:extLst>
          </p:cNvPr>
          <p:cNvSpPr>
            <a:spLocks noGrp="1"/>
          </p:cNvSpPr>
          <p:nvPr>
            <p:ph type="title"/>
          </p:nvPr>
        </p:nvSpPr>
        <p:spPr>
          <a:xfrm>
            <a:off x="144" y="58518"/>
            <a:ext cx="3352799" cy="685800"/>
          </a:xfrm>
        </p:spPr>
        <p:txBody>
          <a:bodyPr>
            <a:normAutofit fontScale="90000"/>
          </a:bodyPr>
          <a:lstStyle/>
          <a:p>
            <a:r>
              <a:rPr lang="en-US" altLang="en-US" sz="3200"/>
              <a:t>Recap &amp; next steps:</a:t>
            </a:r>
            <a:endParaRPr lang="en-US" altLang="en-US" sz="3200" dirty="0"/>
          </a:p>
        </p:txBody>
      </p:sp>
      <p:sp>
        <p:nvSpPr>
          <p:cNvPr id="3" name="Content Placeholder 2">
            <a:extLst>
              <a:ext uri="{FF2B5EF4-FFF2-40B4-BE49-F238E27FC236}">
                <a16:creationId xmlns:a16="http://schemas.microsoft.com/office/drawing/2014/main" id="{A9C188B6-3412-41D0-AE81-324998DB556E}"/>
              </a:ext>
            </a:extLst>
          </p:cNvPr>
          <p:cNvSpPr>
            <a:spLocks noGrp="1"/>
          </p:cNvSpPr>
          <p:nvPr>
            <p:ph idx="1"/>
          </p:nvPr>
        </p:nvSpPr>
        <p:spPr>
          <a:xfrm>
            <a:off x="227738" y="914400"/>
            <a:ext cx="6250410" cy="4724400"/>
          </a:xfrm>
        </p:spPr>
        <p:txBody>
          <a:bodyPr anchor="ctr">
            <a:noAutofit/>
          </a:bodyPr>
          <a:lstStyle/>
          <a:p>
            <a:pPr marL="57150" indent="0">
              <a:lnSpc>
                <a:spcPct val="90000"/>
              </a:lnSpc>
              <a:buFont typeface="Arial" charset="0"/>
              <a:buNone/>
              <a:defRPr/>
            </a:pPr>
            <a:r>
              <a:rPr lang="en-US" sz="1600" dirty="0"/>
              <a:t>Let's return to the same example and see what we need to do to make things work the way we want them to. </a:t>
            </a:r>
          </a:p>
          <a:p>
            <a:pPr marL="457200" lvl="1" indent="0">
              <a:lnSpc>
                <a:spcPct val="90000"/>
              </a:lnSpc>
              <a:buFont typeface="Arial" charset="0"/>
              <a:buNone/>
              <a:defRPr/>
            </a:pPr>
            <a:endParaRPr lang="en-US" sz="1400" b="1" dirty="0">
              <a:latin typeface="Courier New" pitchFamily="49" charset="0"/>
              <a:cs typeface="Courier New" pitchFamily="49" charset="0"/>
            </a:endParaRPr>
          </a:p>
          <a:p>
            <a:pPr marL="457200" lvl="1" indent="0">
              <a:lnSpc>
                <a:spcPct val="90000"/>
              </a:lnSpc>
              <a:buFont typeface="Arial" charset="0"/>
              <a:buNone/>
              <a:defRPr/>
            </a:pPr>
            <a:r>
              <a:rPr lang="en-US" sz="1400" b="1" dirty="0">
                <a:latin typeface="Courier New" pitchFamily="49" charset="0"/>
                <a:cs typeface="Courier New" pitchFamily="49" charset="0"/>
              </a:rPr>
              <a:t>var age = document.getElementById('txtAge').value;</a:t>
            </a:r>
          </a:p>
          <a:p>
            <a:pPr marL="457200" lvl="1" indent="0">
              <a:lnSpc>
                <a:spcPct val="90000"/>
              </a:lnSpc>
              <a:buFont typeface="Arial" charset="0"/>
              <a:buNone/>
              <a:defRPr/>
            </a:pPr>
            <a:r>
              <a:rPr lang="en-US" sz="1400" b="1" dirty="0">
                <a:latin typeface="Courier New" pitchFamily="49" charset="0"/>
                <a:cs typeface="Courier New" pitchFamily="49" charset="0"/>
              </a:rPr>
              <a:t>//let's say the user entered 35 in the form</a:t>
            </a:r>
          </a:p>
          <a:p>
            <a:pPr marL="457200" lvl="1" indent="0">
              <a:lnSpc>
                <a:spcPct val="90000"/>
              </a:lnSpc>
              <a:buNone/>
              <a:defRPr/>
            </a:pPr>
            <a:r>
              <a:rPr lang="en-US" sz="1400" b="1" dirty="0">
                <a:solidFill>
                  <a:srgbClr val="FF0000"/>
                </a:solidFill>
                <a:latin typeface="Courier New" pitchFamily="49" charset="0"/>
                <a:cs typeface="Courier New" pitchFamily="49" charset="0"/>
              </a:rPr>
              <a:t>//Since all values from a form come back as strings,</a:t>
            </a:r>
          </a:p>
          <a:p>
            <a:pPr marL="457200" lvl="1" indent="0">
              <a:lnSpc>
                <a:spcPct val="90000"/>
              </a:lnSpc>
              <a:buNone/>
              <a:defRPr/>
            </a:pPr>
            <a:r>
              <a:rPr lang="en-US" sz="1400" b="1" dirty="0">
                <a:solidFill>
                  <a:srgbClr val="FF0000"/>
                </a:solidFill>
                <a:latin typeface="Courier New" pitchFamily="49" charset="0"/>
                <a:cs typeface="Courier New" pitchFamily="49" charset="0"/>
              </a:rPr>
              <a:t>// </a:t>
            </a:r>
            <a:r>
              <a:rPr lang="en-US" sz="1400" b="1" i="1" dirty="0">
                <a:solidFill>
                  <a:srgbClr val="FF0000"/>
                </a:solidFill>
                <a:latin typeface="Courier New" pitchFamily="49" charset="0"/>
                <a:cs typeface="Courier New" pitchFamily="49" charset="0"/>
              </a:rPr>
              <a:t>age</a:t>
            </a:r>
            <a:r>
              <a:rPr lang="en-US" sz="1400" b="1" dirty="0">
                <a:solidFill>
                  <a:srgbClr val="FF0000"/>
                </a:solidFill>
                <a:latin typeface="Courier New" pitchFamily="49" charset="0"/>
                <a:cs typeface="Courier New" pitchFamily="49" charset="0"/>
              </a:rPr>
              <a:t> is holding the </a:t>
            </a:r>
            <a:r>
              <a:rPr lang="en-US" sz="1400" b="1" u="sng" dirty="0">
                <a:solidFill>
                  <a:srgbClr val="FF0000"/>
                </a:solidFill>
                <a:latin typeface="Courier New" pitchFamily="49" charset="0"/>
                <a:cs typeface="Courier New" pitchFamily="49" charset="0"/>
              </a:rPr>
              <a:t>string</a:t>
            </a:r>
            <a:r>
              <a:rPr lang="en-US" sz="1400" b="1" dirty="0">
                <a:solidFill>
                  <a:srgbClr val="FF0000"/>
                </a:solidFill>
                <a:latin typeface="Courier New" pitchFamily="49" charset="0"/>
                <a:cs typeface="Courier New" pitchFamily="49" charset="0"/>
              </a:rPr>
              <a:t> "35"</a:t>
            </a:r>
            <a:endParaRPr lang="en-US" sz="1400" b="1" dirty="0">
              <a:latin typeface="Courier New" pitchFamily="49" charset="0"/>
              <a:cs typeface="Courier New" pitchFamily="49" charset="0"/>
            </a:endParaRPr>
          </a:p>
          <a:p>
            <a:pPr marL="457200" lvl="1" indent="0">
              <a:lnSpc>
                <a:spcPct val="90000"/>
              </a:lnSpc>
              <a:buFont typeface="Arial" charset="0"/>
              <a:buNone/>
              <a:defRPr/>
            </a:pPr>
            <a:endParaRPr lang="en-US" sz="1400" b="1" dirty="0">
              <a:latin typeface="Courier New" pitchFamily="49" charset="0"/>
              <a:cs typeface="Courier New" pitchFamily="49" charset="0"/>
            </a:endParaRPr>
          </a:p>
          <a:p>
            <a:pPr marL="457200" lvl="1" indent="0">
              <a:lnSpc>
                <a:spcPct val="90000"/>
              </a:lnSpc>
              <a:buFont typeface="Arial" charset="0"/>
              <a:buNone/>
              <a:defRPr/>
            </a:pPr>
            <a:r>
              <a:rPr lang="en-US" sz="1400" b="1" dirty="0">
                <a:latin typeface="Courier New" pitchFamily="49" charset="0"/>
                <a:cs typeface="Courier New" pitchFamily="49" charset="0"/>
              </a:rPr>
              <a:t>var nextYear;</a:t>
            </a:r>
          </a:p>
          <a:p>
            <a:pPr marL="457200" lvl="1" indent="0">
              <a:lnSpc>
                <a:spcPct val="90000"/>
              </a:lnSpc>
              <a:buFont typeface="Arial" charset="0"/>
              <a:buNone/>
              <a:defRPr/>
            </a:pPr>
            <a:r>
              <a:rPr lang="en-US" sz="1400" b="1" dirty="0">
                <a:latin typeface="Courier New" pitchFamily="49" charset="0"/>
                <a:cs typeface="Courier New" pitchFamily="49" charset="0"/>
              </a:rPr>
              <a:t>nextYear = age+1;   </a:t>
            </a:r>
          </a:p>
          <a:p>
            <a:pPr marL="457200" lvl="1" indent="0">
              <a:lnSpc>
                <a:spcPct val="90000"/>
              </a:lnSpc>
              <a:buFont typeface="Arial" charset="0"/>
              <a:buNone/>
              <a:defRPr/>
            </a:pPr>
            <a:r>
              <a:rPr lang="en-US" sz="1400" b="1" dirty="0">
                <a:solidFill>
                  <a:srgbClr val="FF0000"/>
                </a:solidFill>
                <a:latin typeface="Courier New" pitchFamily="49" charset="0"/>
                <a:cs typeface="Courier New" pitchFamily="49" charset="0"/>
              </a:rPr>
              <a:t>//Since </a:t>
            </a:r>
            <a:r>
              <a:rPr lang="en-US" sz="1400" b="1" i="1" dirty="0">
                <a:solidFill>
                  <a:srgbClr val="FF0000"/>
                </a:solidFill>
                <a:latin typeface="Courier New" pitchFamily="49" charset="0"/>
                <a:cs typeface="Courier New" pitchFamily="49" charset="0"/>
              </a:rPr>
              <a:t>age</a:t>
            </a:r>
            <a:r>
              <a:rPr lang="en-US" sz="1400" b="1" dirty="0">
                <a:solidFill>
                  <a:srgbClr val="FF0000"/>
                </a:solidFill>
                <a:latin typeface="Courier New" pitchFamily="49" charset="0"/>
                <a:cs typeface="Courier New" pitchFamily="49" charset="0"/>
              </a:rPr>
              <a:t> is holding a string, </a:t>
            </a:r>
          </a:p>
          <a:p>
            <a:pPr marL="457200" lvl="1" indent="0">
              <a:lnSpc>
                <a:spcPct val="90000"/>
              </a:lnSpc>
              <a:buFont typeface="Arial" charset="0"/>
              <a:buNone/>
              <a:defRPr/>
            </a:pPr>
            <a:r>
              <a:rPr lang="en-US" sz="1400" b="1" dirty="0">
                <a:solidFill>
                  <a:srgbClr val="FF0000"/>
                </a:solidFill>
                <a:latin typeface="Courier New" pitchFamily="49" charset="0"/>
                <a:cs typeface="Courier New" pitchFamily="49" charset="0"/>
              </a:rPr>
              <a:t>//we will get concatenation here</a:t>
            </a:r>
          </a:p>
          <a:p>
            <a:pPr marL="457200" lvl="1" indent="0">
              <a:lnSpc>
                <a:spcPct val="90000"/>
              </a:lnSpc>
              <a:buFont typeface="Arial" charset="0"/>
              <a:buNone/>
              <a:defRPr/>
            </a:pPr>
            <a:endParaRPr lang="en-US" sz="1400" b="1" dirty="0">
              <a:latin typeface="Courier New" pitchFamily="49" charset="0"/>
              <a:cs typeface="Courier New" pitchFamily="49" charset="0"/>
            </a:endParaRPr>
          </a:p>
          <a:p>
            <a:pPr marL="457200" lvl="1" indent="0">
              <a:lnSpc>
                <a:spcPct val="90000"/>
              </a:lnSpc>
              <a:buFont typeface="Arial" charset="0"/>
              <a:buNone/>
              <a:defRPr/>
            </a:pPr>
            <a:r>
              <a:rPr lang="en-US" sz="1400" b="1" dirty="0">
                <a:latin typeface="Courier New" pitchFamily="49" charset="0"/>
                <a:cs typeface="Courier New" pitchFamily="49" charset="0"/>
              </a:rPr>
              <a:t>alert("Next year you will be " + nextYear</a:t>
            </a:r>
          </a:p>
          <a:p>
            <a:pPr marL="457200" lvl="1" indent="0">
              <a:lnSpc>
                <a:spcPct val="90000"/>
              </a:lnSpc>
              <a:buFont typeface="Arial" charset="0"/>
              <a:buNone/>
              <a:defRPr/>
            </a:pPr>
            <a:r>
              <a:rPr lang="en-US" sz="1400" b="1" dirty="0">
                <a:latin typeface="Courier New" pitchFamily="49" charset="0"/>
                <a:cs typeface="Courier New" pitchFamily="49" charset="0"/>
              </a:rPr>
              <a:t>	  + " years old."); //will output "351"</a:t>
            </a:r>
          </a:p>
          <a:p>
            <a:pPr marL="0" indent="0">
              <a:lnSpc>
                <a:spcPct val="90000"/>
              </a:lnSpc>
              <a:buFont typeface="Arial" panose="020B0604020202020204" pitchFamily="34" charset="0"/>
              <a:buNone/>
              <a:defRPr/>
            </a:pPr>
            <a:endParaRPr lang="en-US" sz="1400" dirty="0"/>
          </a:p>
          <a:p>
            <a:pPr marL="0" indent="0">
              <a:lnSpc>
                <a:spcPct val="90000"/>
              </a:lnSpc>
              <a:buNone/>
              <a:defRPr/>
            </a:pPr>
            <a:r>
              <a:rPr lang="en-US" sz="1400" dirty="0"/>
              <a:t>As discussed, when we typed:  </a:t>
            </a:r>
            <a:r>
              <a:rPr lang="en-US" sz="1400" b="1" dirty="0">
                <a:latin typeface="Courier New" pitchFamily="49" charset="0"/>
                <a:cs typeface="Courier New" pitchFamily="49" charset="0"/>
              </a:rPr>
              <a:t>nextYear = age+1; </a:t>
            </a:r>
            <a:r>
              <a:rPr lang="en-US" sz="1400" dirty="0"/>
              <a:t>we got concatenation since </a:t>
            </a:r>
            <a:r>
              <a:rPr lang="en-US" sz="1400" b="1" dirty="0">
                <a:latin typeface="Courier New" pitchFamily="49" charset="0"/>
                <a:cs typeface="Courier New" pitchFamily="49" charset="0"/>
              </a:rPr>
              <a:t>age</a:t>
            </a:r>
            <a:r>
              <a:rPr lang="en-US" sz="1400" dirty="0"/>
              <a:t> was holding a string. Hopefully it is clear that in this particular situation, we </a:t>
            </a:r>
            <a:r>
              <a:rPr lang="en-US" sz="1400" i="1" dirty="0"/>
              <a:t>really </a:t>
            </a:r>
            <a:r>
              <a:rPr lang="en-US" sz="1400" dirty="0"/>
              <a:t>want is for the '+' operator to do </a:t>
            </a:r>
            <a:r>
              <a:rPr lang="en-US" sz="1400" u="sng" dirty="0"/>
              <a:t>addition</a:t>
            </a:r>
            <a:r>
              <a:rPr lang="en-US" sz="1400" dirty="0"/>
              <a:t> -- not concatenation! </a:t>
            </a:r>
          </a:p>
          <a:p>
            <a:pPr marL="0" indent="0">
              <a:lnSpc>
                <a:spcPct val="90000"/>
              </a:lnSpc>
              <a:buFont typeface="Arial" panose="020B0604020202020204" pitchFamily="34" charset="0"/>
              <a:buNone/>
              <a:defRPr/>
            </a:pPr>
            <a:endParaRPr lang="en-US" sz="1400" dirty="0"/>
          </a:p>
        </p:txBody>
      </p:sp>
      <p:sp>
        <p:nvSpPr>
          <p:cNvPr id="75" name="Rectangle 74">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7" name="Oval 76">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72" name="Graphic 71" descr="Checkmark">
            <a:extLst>
              <a:ext uri="{FF2B5EF4-FFF2-40B4-BE49-F238E27FC236}">
                <a16:creationId xmlns:a16="http://schemas.microsoft.com/office/drawing/2014/main" id="{C0063119-C8BC-45E7-94A7-B49083613F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
        <p:nvSpPr>
          <p:cNvPr id="11268" name="Slide Number Placeholder 3">
            <a:extLst>
              <a:ext uri="{FF2B5EF4-FFF2-40B4-BE49-F238E27FC236}">
                <a16:creationId xmlns:a16="http://schemas.microsoft.com/office/drawing/2014/main" id="{E778BC90-C417-412D-9BA5-C13B0EF3126F}"/>
              </a:ext>
            </a:extLst>
          </p:cNvPr>
          <p:cNvSpPr>
            <a:spLocks noGrp="1"/>
          </p:cNvSpPr>
          <p:nvPr>
            <p:ph type="sldNum" sz="quarter" idx="12"/>
          </p:nvPr>
        </p:nvSpPr>
        <p:spPr bwMode="auto">
          <a:xfrm>
            <a:off x="7576075" y="6415760"/>
            <a:ext cx="759278"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D8BD4608-EE32-45A7-84F3-E59E605BDA8A}" type="slidenum">
              <a:rPr lang="en-US" altLang="en-US" sz="920">
                <a:solidFill>
                  <a:srgbClr val="FFFFFF"/>
                </a:solidFill>
                <a:latin typeface="Arial" panose="020B0604020202020204" pitchFamily="34" charset="0"/>
              </a:rPr>
              <a:pPr>
                <a:spcBef>
                  <a:spcPct val="0"/>
                </a:spcBef>
                <a:spcAft>
                  <a:spcPts val="600"/>
                </a:spcAft>
                <a:buFontTx/>
                <a:buNone/>
              </a:pPr>
              <a:t>9</a:t>
            </a:fld>
            <a:endParaRPr lang="en-US" altLang="en-US" sz="920" dirty="0">
              <a:solidFill>
                <a:srgbClr val="FFFFFF"/>
              </a:solidFill>
              <a:latin typeface="Arial" panose="020B0604020202020204" pitchFamily="34" charset="0"/>
            </a:endParaRPr>
          </a:p>
        </p:txBody>
      </p:sp>
      <p:sp>
        <p:nvSpPr>
          <p:cNvPr id="2" name="TextBox 1">
            <a:extLst>
              <a:ext uri="{FF2B5EF4-FFF2-40B4-BE49-F238E27FC236}">
                <a16:creationId xmlns:a16="http://schemas.microsoft.com/office/drawing/2014/main" id="{FD5EA95B-56FB-4D19-BCD5-A31618FE0D6E}"/>
              </a:ext>
            </a:extLst>
          </p:cNvPr>
          <p:cNvSpPr txBox="1"/>
          <p:nvPr/>
        </p:nvSpPr>
        <p:spPr>
          <a:xfrm>
            <a:off x="533400" y="5524993"/>
            <a:ext cx="6172199" cy="707886"/>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sz="2000" dirty="0"/>
              <a:t>What we need, then, is a way to convert the </a:t>
            </a:r>
            <a:r>
              <a:rPr lang="en-US" sz="2000" u="sng" dirty="0"/>
              <a:t>string</a:t>
            </a:r>
            <a:r>
              <a:rPr lang="en-US" sz="2000" dirty="0"/>
              <a:t> "35" to the </a:t>
            </a:r>
            <a:r>
              <a:rPr lang="en-US" sz="2000" u="sng" dirty="0"/>
              <a:t>integer</a:t>
            </a:r>
            <a:r>
              <a:rPr lang="en-US" sz="2000" dirty="0"/>
              <a:t> 35….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wheel(1)">
                                      <p:cBhvr>
                                        <p:cTn id="3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TotalTime>
  <Words>4098</Words>
  <Application>Microsoft Office PowerPoint</Application>
  <PresentationFormat>On-screen Show (4:3)</PresentationFormat>
  <Paragraphs>411</Paragraphs>
  <Slides>24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Courier New</vt:lpstr>
      <vt:lpstr>Symbol</vt:lpstr>
      <vt:lpstr>Times New Roman</vt:lpstr>
      <vt:lpstr>Wingdings</vt:lpstr>
      <vt:lpstr>Office Theme</vt:lpstr>
      <vt:lpstr>JavaScript</vt:lpstr>
      <vt:lpstr>Learning Objectives</vt:lpstr>
      <vt:lpstr>Important &amp; Challenging Lecture Ahead!</vt:lpstr>
      <vt:lpstr>Brief review: The  + operator</vt:lpstr>
      <vt:lpstr>"Arguments"</vt:lpstr>
      <vt:lpstr>Data Types</vt:lpstr>
      <vt:lpstr>Examples</vt:lpstr>
      <vt:lpstr>Fascinating…  um, who cares?</vt:lpstr>
      <vt:lpstr>Recap &amp; next steps:</vt:lpstr>
      <vt:lpstr>The   parseInt() function</vt:lpstr>
      <vt:lpstr>parseInt Examples</vt:lpstr>
      <vt:lpstr>Solving our earlier problem using parseInt()</vt:lpstr>
      <vt:lpstr>PowerPoint Presentation</vt:lpstr>
      <vt:lpstr>PowerPoint Presentation</vt:lpstr>
      <vt:lpstr>Summary - Key Points</vt:lpstr>
      <vt:lpstr>parseFloat()</vt:lpstr>
      <vt:lpstr>PowerPoint Presentation</vt:lpstr>
      <vt:lpstr>When NOT to use parseInt() and parseFloat()</vt:lpstr>
      <vt:lpstr>Examples</vt:lpstr>
      <vt:lpstr>PowerPoint Presentation</vt:lpstr>
      <vt:lpstr>PowerPoint Presentation</vt:lpstr>
      <vt:lpstr>PowerPoint Presentation</vt:lpstr>
      <vt:lpstr>FYI…    Number()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JavaScript</dc:title>
  <dc:creator>Joseph Mendelsohn</dc:creator>
  <cp:lastModifiedBy>Mendelsohn, Yosef</cp:lastModifiedBy>
  <cp:revision>72</cp:revision>
  <dcterms:created xsi:type="dcterms:W3CDTF">2019-09-28T21:40:03Z</dcterms:created>
  <dcterms:modified xsi:type="dcterms:W3CDTF">2025-05-13T16:32:09Z</dcterms:modified>
</cp:coreProperties>
</file>