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5"/>
  </p:notesMasterIdLst>
  <p:handoutMasterIdLst>
    <p:handoutMasterId r:id="rId16"/>
  </p:handoutMasterIdLst>
  <p:sldIdLst>
    <p:sldId id="618" r:id="rId2"/>
    <p:sldId id="646" r:id="rId3"/>
    <p:sldId id="637" r:id="rId4"/>
    <p:sldId id="638" r:id="rId5"/>
    <p:sldId id="639" r:id="rId6"/>
    <p:sldId id="626" r:id="rId7"/>
    <p:sldId id="641" r:id="rId8"/>
    <p:sldId id="640" r:id="rId9"/>
    <p:sldId id="645" r:id="rId10"/>
    <p:sldId id="643" r:id="rId11"/>
    <p:sldId id="644" r:id="rId12"/>
    <p:sldId id="647" r:id="rId13"/>
    <p:sldId id="642"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a:srgbClr val="00CC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9" autoAdjust="0"/>
    <p:restoredTop sz="94605" autoAdjust="0"/>
  </p:normalViewPr>
  <p:slideViewPr>
    <p:cSldViewPr>
      <p:cViewPr varScale="1">
        <p:scale>
          <a:sx n="127" d="100"/>
          <a:sy n="127" d="100"/>
        </p:scale>
        <p:origin x="132"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6E1E516C-9E5B-43FE-A9CD-8EFB0AB5EA3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dirty="0"/>
          </a:p>
        </p:txBody>
      </p:sp>
      <p:sp>
        <p:nvSpPr>
          <p:cNvPr id="192515" name="Rectangle 3">
            <a:extLst>
              <a:ext uri="{FF2B5EF4-FFF2-40B4-BE49-F238E27FC236}">
                <a16:creationId xmlns:a16="http://schemas.microsoft.com/office/drawing/2014/main" id="{C0CCBF11-FD4F-4DD0-8982-F7FB346AAEEA}"/>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dirty="0"/>
          </a:p>
        </p:txBody>
      </p:sp>
      <p:sp>
        <p:nvSpPr>
          <p:cNvPr id="192516" name="Rectangle 4">
            <a:extLst>
              <a:ext uri="{FF2B5EF4-FFF2-40B4-BE49-F238E27FC236}">
                <a16:creationId xmlns:a16="http://schemas.microsoft.com/office/drawing/2014/main" id="{701B51EB-0EEC-4F2E-83A9-E3A22A1A598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dirty="0"/>
          </a:p>
        </p:txBody>
      </p:sp>
      <p:sp>
        <p:nvSpPr>
          <p:cNvPr id="192517" name="Rectangle 5">
            <a:extLst>
              <a:ext uri="{FF2B5EF4-FFF2-40B4-BE49-F238E27FC236}">
                <a16:creationId xmlns:a16="http://schemas.microsoft.com/office/drawing/2014/main" id="{E7A814E1-81FA-46A2-A744-DE3FC29C1AA9}"/>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pPr>
              <a:defRPr/>
            </a:pPr>
            <a:fld id="{583F36D1-99C8-4AE7-866A-69186211244F}"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DFFC613-4262-4A01-8F7C-2369DBB9F71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dirty="0"/>
          </a:p>
        </p:txBody>
      </p:sp>
      <p:sp>
        <p:nvSpPr>
          <p:cNvPr id="38915" name="Rectangle 3">
            <a:extLst>
              <a:ext uri="{FF2B5EF4-FFF2-40B4-BE49-F238E27FC236}">
                <a16:creationId xmlns:a16="http://schemas.microsoft.com/office/drawing/2014/main" id="{03C8BFA6-14F6-4BC2-BDB7-7AA1EFD81E73}"/>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dirty="0"/>
          </a:p>
        </p:txBody>
      </p:sp>
      <p:sp>
        <p:nvSpPr>
          <p:cNvPr id="2052" name="Rectangle 4">
            <a:extLst>
              <a:ext uri="{FF2B5EF4-FFF2-40B4-BE49-F238E27FC236}">
                <a16:creationId xmlns:a16="http://schemas.microsoft.com/office/drawing/2014/main" id="{BC3CCAF4-6040-480E-ABFF-6A3C6F6C96A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a:extLst>
              <a:ext uri="{FF2B5EF4-FFF2-40B4-BE49-F238E27FC236}">
                <a16:creationId xmlns:a16="http://schemas.microsoft.com/office/drawing/2014/main" id="{02A981A4-7EF0-42C0-8392-719657D569B9}"/>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a:extLst>
              <a:ext uri="{FF2B5EF4-FFF2-40B4-BE49-F238E27FC236}">
                <a16:creationId xmlns:a16="http://schemas.microsoft.com/office/drawing/2014/main" id="{9D381354-95C2-4F8F-A8A2-EEAE7CEACF29}"/>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dirty="0"/>
          </a:p>
        </p:txBody>
      </p:sp>
      <p:sp>
        <p:nvSpPr>
          <p:cNvPr id="38919" name="Rectangle 7">
            <a:extLst>
              <a:ext uri="{FF2B5EF4-FFF2-40B4-BE49-F238E27FC236}">
                <a16:creationId xmlns:a16="http://schemas.microsoft.com/office/drawing/2014/main" id="{9A0DA5CE-4AFF-4807-8FEC-AEB7B0459F8F}"/>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pPr>
              <a:defRPr/>
            </a:pPr>
            <a:fld id="{6A9E5F1D-B736-41D3-BC13-026D3A034B9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DC7BA40-FC66-43A5-A76B-A83415463E24}"/>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39E5C8AD-CA01-490A-AC12-7C3B9AEAE6A4}"/>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C26AF366-4AAA-4558-B91A-098464A748DD}"/>
              </a:ext>
            </a:extLst>
          </p:cNvPr>
          <p:cNvSpPr>
            <a:spLocks noGrp="1"/>
          </p:cNvSpPr>
          <p:nvPr>
            <p:ph type="sldNum" sz="quarter" idx="12"/>
          </p:nvPr>
        </p:nvSpPr>
        <p:spPr/>
        <p:txBody>
          <a:bodyPr/>
          <a:lstStyle>
            <a:lvl1pPr>
              <a:defRPr/>
            </a:lvl1pPr>
          </a:lstStyle>
          <a:p>
            <a:pPr>
              <a:defRPr/>
            </a:pPr>
            <a:fld id="{4CAC2966-8E1D-414C-9D07-88B508CF77DF}" type="slidenum">
              <a:rPr lang="en-US" altLang="en-US"/>
              <a:pPr>
                <a:defRPr/>
              </a:pPr>
              <a:t>‹#›</a:t>
            </a:fld>
            <a:endParaRPr lang="en-US" altLang="en-US" dirty="0"/>
          </a:p>
        </p:txBody>
      </p:sp>
    </p:spTree>
    <p:extLst>
      <p:ext uri="{BB962C8B-B14F-4D97-AF65-F5344CB8AC3E}">
        <p14:creationId xmlns:p14="http://schemas.microsoft.com/office/powerpoint/2010/main" val="32812180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19635-5894-44CB-9C99-BF7946AD12E6}"/>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FD7034A8-416F-44B7-9EF6-E91C8339D6C8}"/>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ADB986EC-A4D8-4D63-A90D-41C4F130208E}"/>
              </a:ext>
            </a:extLst>
          </p:cNvPr>
          <p:cNvSpPr>
            <a:spLocks noGrp="1"/>
          </p:cNvSpPr>
          <p:nvPr>
            <p:ph type="sldNum" sz="quarter" idx="12"/>
          </p:nvPr>
        </p:nvSpPr>
        <p:spPr/>
        <p:txBody>
          <a:bodyPr/>
          <a:lstStyle>
            <a:lvl1pPr>
              <a:defRPr/>
            </a:lvl1pPr>
          </a:lstStyle>
          <a:p>
            <a:pPr>
              <a:defRPr/>
            </a:pPr>
            <a:fld id="{1F5E32F5-B9DE-48AD-B034-7ABB0548D31D}" type="slidenum">
              <a:rPr lang="en-US" altLang="en-US"/>
              <a:pPr>
                <a:defRPr/>
              </a:pPr>
              <a:t>‹#›</a:t>
            </a:fld>
            <a:endParaRPr lang="en-US" altLang="en-US" dirty="0"/>
          </a:p>
        </p:txBody>
      </p:sp>
    </p:spTree>
    <p:extLst>
      <p:ext uri="{BB962C8B-B14F-4D97-AF65-F5344CB8AC3E}">
        <p14:creationId xmlns:p14="http://schemas.microsoft.com/office/powerpoint/2010/main" val="381116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7977F-BF4C-44D1-82A9-FC1031013AC6}"/>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0073C8A0-E91B-4079-B015-D4031F9ED2AF}"/>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5F1CA549-0982-457B-A50F-858F1EAC541E}"/>
              </a:ext>
            </a:extLst>
          </p:cNvPr>
          <p:cNvSpPr>
            <a:spLocks noGrp="1"/>
          </p:cNvSpPr>
          <p:nvPr>
            <p:ph type="sldNum" sz="quarter" idx="12"/>
          </p:nvPr>
        </p:nvSpPr>
        <p:spPr/>
        <p:txBody>
          <a:bodyPr/>
          <a:lstStyle>
            <a:lvl1pPr>
              <a:defRPr/>
            </a:lvl1pPr>
          </a:lstStyle>
          <a:p>
            <a:pPr>
              <a:defRPr/>
            </a:pPr>
            <a:fld id="{BFB241D6-E542-406E-A9CE-A77A630D62F2}" type="slidenum">
              <a:rPr lang="en-US" altLang="en-US"/>
              <a:pPr>
                <a:defRPr/>
              </a:pPr>
              <a:t>‹#›</a:t>
            </a:fld>
            <a:endParaRPr lang="en-US" altLang="en-US" dirty="0"/>
          </a:p>
        </p:txBody>
      </p:sp>
    </p:spTree>
    <p:extLst>
      <p:ext uri="{BB962C8B-B14F-4D97-AF65-F5344CB8AC3E}">
        <p14:creationId xmlns:p14="http://schemas.microsoft.com/office/powerpoint/2010/main" val="5434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B7AD6-48B1-41A8-A591-7B2A0AC234BC}"/>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240399CC-3760-4874-9AC0-4ABCA082285B}"/>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AB7F5F8F-5BD1-48B7-8AF3-0D4E16E58805}"/>
              </a:ext>
            </a:extLst>
          </p:cNvPr>
          <p:cNvSpPr>
            <a:spLocks noGrp="1"/>
          </p:cNvSpPr>
          <p:nvPr>
            <p:ph type="sldNum" sz="quarter" idx="12"/>
          </p:nvPr>
        </p:nvSpPr>
        <p:spPr/>
        <p:txBody>
          <a:bodyPr/>
          <a:lstStyle>
            <a:lvl1pPr>
              <a:defRPr/>
            </a:lvl1pPr>
          </a:lstStyle>
          <a:p>
            <a:pPr>
              <a:defRPr/>
            </a:pPr>
            <a:fld id="{24FE86E6-588A-4154-BA9D-029AF635A19F}" type="slidenum">
              <a:rPr lang="en-US" altLang="en-US"/>
              <a:pPr>
                <a:defRPr/>
              </a:pPr>
              <a:t>‹#›</a:t>
            </a:fld>
            <a:endParaRPr lang="en-US" altLang="en-US" dirty="0"/>
          </a:p>
        </p:txBody>
      </p:sp>
    </p:spTree>
    <p:extLst>
      <p:ext uri="{BB962C8B-B14F-4D97-AF65-F5344CB8AC3E}">
        <p14:creationId xmlns:p14="http://schemas.microsoft.com/office/powerpoint/2010/main" val="345847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77D7A-E58D-473F-A9C5-C3168D46AA20}"/>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78390E78-675D-409C-B4AD-DF3DDD2ABF32}"/>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05E356B0-EB70-4631-9DC7-D87D0F4FD5F5}"/>
              </a:ext>
            </a:extLst>
          </p:cNvPr>
          <p:cNvSpPr>
            <a:spLocks noGrp="1"/>
          </p:cNvSpPr>
          <p:nvPr>
            <p:ph type="sldNum" sz="quarter" idx="12"/>
          </p:nvPr>
        </p:nvSpPr>
        <p:spPr/>
        <p:txBody>
          <a:bodyPr/>
          <a:lstStyle>
            <a:lvl1pPr>
              <a:defRPr/>
            </a:lvl1pPr>
          </a:lstStyle>
          <a:p>
            <a:pPr>
              <a:defRPr/>
            </a:pPr>
            <a:fld id="{AE4A705D-3F05-4C83-918A-39244F15C15D}" type="slidenum">
              <a:rPr lang="en-US" altLang="en-US"/>
              <a:pPr>
                <a:defRPr/>
              </a:pPr>
              <a:t>‹#›</a:t>
            </a:fld>
            <a:endParaRPr lang="en-US" altLang="en-US" dirty="0"/>
          </a:p>
        </p:txBody>
      </p:sp>
    </p:spTree>
    <p:extLst>
      <p:ext uri="{BB962C8B-B14F-4D97-AF65-F5344CB8AC3E}">
        <p14:creationId xmlns:p14="http://schemas.microsoft.com/office/powerpoint/2010/main" val="129006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D5CE073-9DF8-4D87-A1B0-732559AD9D0C}"/>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7D8990AC-0596-4D88-81B7-C1F6E5897759}"/>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01DBA8F8-9EF8-4CFB-B737-26CDAF98C0B2}"/>
              </a:ext>
            </a:extLst>
          </p:cNvPr>
          <p:cNvSpPr>
            <a:spLocks noGrp="1"/>
          </p:cNvSpPr>
          <p:nvPr>
            <p:ph type="sldNum" sz="quarter" idx="12"/>
          </p:nvPr>
        </p:nvSpPr>
        <p:spPr/>
        <p:txBody>
          <a:bodyPr/>
          <a:lstStyle>
            <a:lvl1pPr>
              <a:defRPr/>
            </a:lvl1pPr>
          </a:lstStyle>
          <a:p>
            <a:pPr>
              <a:defRPr/>
            </a:pPr>
            <a:fld id="{1489A9F5-6896-453C-9F07-950E4034FBE4}" type="slidenum">
              <a:rPr lang="en-US" altLang="en-US"/>
              <a:pPr>
                <a:defRPr/>
              </a:pPr>
              <a:t>‹#›</a:t>
            </a:fld>
            <a:endParaRPr lang="en-US" altLang="en-US" dirty="0"/>
          </a:p>
        </p:txBody>
      </p:sp>
    </p:spTree>
    <p:extLst>
      <p:ext uri="{BB962C8B-B14F-4D97-AF65-F5344CB8AC3E}">
        <p14:creationId xmlns:p14="http://schemas.microsoft.com/office/powerpoint/2010/main" val="62061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2F1F4C-7908-4488-AB78-E30A92D9C5A3}"/>
              </a:ext>
            </a:extLst>
          </p:cNvPr>
          <p:cNvSpPr>
            <a:spLocks noGrp="1"/>
          </p:cNvSpPr>
          <p:nvPr>
            <p:ph type="dt" sz="half" idx="10"/>
          </p:nvPr>
        </p:nvSpPr>
        <p:spPr/>
        <p:txBody>
          <a:bodyPr/>
          <a:lstStyle>
            <a:lvl1pPr>
              <a:defRPr/>
            </a:lvl1pPr>
          </a:lstStyle>
          <a:p>
            <a:pPr>
              <a:defRPr/>
            </a:pPr>
            <a:endParaRPr lang="en-US" altLang="en-US" dirty="0"/>
          </a:p>
        </p:txBody>
      </p:sp>
      <p:sp>
        <p:nvSpPr>
          <p:cNvPr id="8" name="Footer Placeholder 4">
            <a:extLst>
              <a:ext uri="{FF2B5EF4-FFF2-40B4-BE49-F238E27FC236}">
                <a16:creationId xmlns:a16="http://schemas.microsoft.com/office/drawing/2014/main" id="{73C30C42-635A-4F1A-8CB7-D46253CE2B8D}"/>
              </a:ext>
            </a:extLst>
          </p:cNvPr>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a:extLst>
              <a:ext uri="{FF2B5EF4-FFF2-40B4-BE49-F238E27FC236}">
                <a16:creationId xmlns:a16="http://schemas.microsoft.com/office/drawing/2014/main" id="{97B7B745-81F6-4F46-94DF-A3E5141D32C1}"/>
              </a:ext>
            </a:extLst>
          </p:cNvPr>
          <p:cNvSpPr>
            <a:spLocks noGrp="1"/>
          </p:cNvSpPr>
          <p:nvPr>
            <p:ph type="sldNum" sz="quarter" idx="12"/>
          </p:nvPr>
        </p:nvSpPr>
        <p:spPr/>
        <p:txBody>
          <a:bodyPr/>
          <a:lstStyle>
            <a:lvl1pPr>
              <a:defRPr/>
            </a:lvl1pPr>
          </a:lstStyle>
          <a:p>
            <a:pPr>
              <a:defRPr/>
            </a:pPr>
            <a:fld id="{68630EB5-2010-456B-A8DF-45014AAED08E}" type="slidenum">
              <a:rPr lang="en-US" altLang="en-US"/>
              <a:pPr>
                <a:defRPr/>
              </a:pPr>
              <a:t>‹#›</a:t>
            </a:fld>
            <a:endParaRPr lang="en-US" altLang="en-US" dirty="0"/>
          </a:p>
        </p:txBody>
      </p:sp>
    </p:spTree>
    <p:extLst>
      <p:ext uri="{BB962C8B-B14F-4D97-AF65-F5344CB8AC3E}">
        <p14:creationId xmlns:p14="http://schemas.microsoft.com/office/powerpoint/2010/main" val="23194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C6DB6AF-6CDE-43B4-B385-E22760B3EAF0}"/>
              </a:ext>
            </a:extLst>
          </p:cNvPr>
          <p:cNvSpPr>
            <a:spLocks noGrp="1"/>
          </p:cNvSpPr>
          <p:nvPr>
            <p:ph type="dt" sz="half" idx="10"/>
          </p:nvPr>
        </p:nvSpPr>
        <p:spPr/>
        <p:txBody>
          <a:bodyPr/>
          <a:lstStyle>
            <a:lvl1pPr>
              <a:defRPr/>
            </a:lvl1pPr>
          </a:lstStyle>
          <a:p>
            <a:pPr>
              <a:defRPr/>
            </a:pPr>
            <a:endParaRPr lang="en-US" altLang="en-US" dirty="0"/>
          </a:p>
        </p:txBody>
      </p:sp>
      <p:sp>
        <p:nvSpPr>
          <p:cNvPr id="4" name="Footer Placeholder 4">
            <a:extLst>
              <a:ext uri="{FF2B5EF4-FFF2-40B4-BE49-F238E27FC236}">
                <a16:creationId xmlns:a16="http://schemas.microsoft.com/office/drawing/2014/main" id="{B492C836-DF43-4DA7-AC37-488ED921C9AA}"/>
              </a:ext>
            </a:extLst>
          </p:cNvPr>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a:extLst>
              <a:ext uri="{FF2B5EF4-FFF2-40B4-BE49-F238E27FC236}">
                <a16:creationId xmlns:a16="http://schemas.microsoft.com/office/drawing/2014/main" id="{73084604-FD0E-40AB-9D26-BD8C2B7AF6CB}"/>
              </a:ext>
            </a:extLst>
          </p:cNvPr>
          <p:cNvSpPr>
            <a:spLocks noGrp="1"/>
          </p:cNvSpPr>
          <p:nvPr>
            <p:ph type="sldNum" sz="quarter" idx="12"/>
          </p:nvPr>
        </p:nvSpPr>
        <p:spPr/>
        <p:txBody>
          <a:bodyPr/>
          <a:lstStyle>
            <a:lvl1pPr>
              <a:defRPr/>
            </a:lvl1pPr>
          </a:lstStyle>
          <a:p>
            <a:pPr>
              <a:defRPr/>
            </a:pPr>
            <a:fld id="{D88571A7-D0EB-46B0-9224-D3445DFFD6FC}" type="slidenum">
              <a:rPr lang="en-US" altLang="en-US"/>
              <a:pPr>
                <a:defRPr/>
              </a:pPr>
              <a:t>‹#›</a:t>
            </a:fld>
            <a:endParaRPr lang="en-US" altLang="en-US" dirty="0"/>
          </a:p>
        </p:txBody>
      </p:sp>
    </p:spTree>
    <p:extLst>
      <p:ext uri="{BB962C8B-B14F-4D97-AF65-F5344CB8AC3E}">
        <p14:creationId xmlns:p14="http://schemas.microsoft.com/office/powerpoint/2010/main" val="77121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F6870F8-889A-47CE-AFFD-F363EF2A96AE}"/>
              </a:ext>
            </a:extLst>
          </p:cNvPr>
          <p:cNvSpPr>
            <a:spLocks noGrp="1"/>
          </p:cNvSpPr>
          <p:nvPr>
            <p:ph type="dt" sz="half" idx="10"/>
          </p:nvPr>
        </p:nvSpPr>
        <p:spPr/>
        <p:txBody>
          <a:bodyPr/>
          <a:lstStyle>
            <a:lvl1pPr>
              <a:defRPr/>
            </a:lvl1pPr>
          </a:lstStyle>
          <a:p>
            <a:pPr>
              <a:defRPr/>
            </a:pPr>
            <a:endParaRPr lang="en-US" altLang="en-US" dirty="0"/>
          </a:p>
        </p:txBody>
      </p:sp>
      <p:sp>
        <p:nvSpPr>
          <p:cNvPr id="3" name="Footer Placeholder 4">
            <a:extLst>
              <a:ext uri="{FF2B5EF4-FFF2-40B4-BE49-F238E27FC236}">
                <a16:creationId xmlns:a16="http://schemas.microsoft.com/office/drawing/2014/main" id="{D1A31EE7-3F03-4A3A-9BA7-B1078F5C2F23}"/>
              </a:ext>
            </a:extLst>
          </p:cNvPr>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a:extLst>
              <a:ext uri="{FF2B5EF4-FFF2-40B4-BE49-F238E27FC236}">
                <a16:creationId xmlns:a16="http://schemas.microsoft.com/office/drawing/2014/main" id="{2F44DD02-D2F5-46BA-B424-F374B17DD594}"/>
              </a:ext>
            </a:extLst>
          </p:cNvPr>
          <p:cNvSpPr>
            <a:spLocks noGrp="1"/>
          </p:cNvSpPr>
          <p:nvPr>
            <p:ph type="sldNum" sz="quarter" idx="12"/>
          </p:nvPr>
        </p:nvSpPr>
        <p:spPr/>
        <p:txBody>
          <a:bodyPr/>
          <a:lstStyle>
            <a:lvl1pPr>
              <a:defRPr/>
            </a:lvl1pPr>
          </a:lstStyle>
          <a:p>
            <a:pPr>
              <a:defRPr/>
            </a:pPr>
            <a:fld id="{3171E5E9-1E09-414B-BEF7-352357E838E6}" type="slidenum">
              <a:rPr lang="en-US" altLang="en-US"/>
              <a:pPr>
                <a:defRPr/>
              </a:pPr>
              <a:t>‹#›</a:t>
            </a:fld>
            <a:endParaRPr lang="en-US" altLang="en-US" dirty="0"/>
          </a:p>
        </p:txBody>
      </p:sp>
    </p:spTree>
    <p:extLst>
      <p:ext uri="{BB962C8B-B14F-4D97-AF65-F5344CB8AC3E}">
        <p14:creationId xmlns:p14="http://schemas.microsoft.com/office/powerpoint/2010/main" val="54159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D4F853-68B0-4B34-9B9E-A5C925B9DDF2}"/>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1F868B0B-81B3-4A5A-9916-220FBD69A86F}"/>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B19C9C73-5AF5-44EA-8E65-6A1DC6CEB89F}"/>
              </a:ext>
            </a:extLst>
          </p:cNvPr>
          <p:cNvSpPr>
            <a:spLocks noGrp="1"/>
          </p:cNvSpPr>
          <p:nvPr>
            <p:ph type="sldNum" sz="quarter" idx="12"/>
          </p:nvPr>
        </p:nvSpPr>
        <p:spPr/>
        <p:txBody>
          <a:bodyPr/>
          <a:lstStyle>
            <a:lvl1pPr>
              <a:defRPr/>
            </a:lvl1pPr>
          </a:lstStyle>
          <a:p>
            <a:pPr>
              <a:defRPr/>
            </a:pPr>
            <a:fld id="{A11972D8-7628-4578-8455-A0886C4CF190}" type="slidenum">
              <a:rPr lang="en-US" altLang="en-US"/>
              <a:pPr>
                <a:defRPr/>
              </a:pPr>
              <a:t>‹#›</a:t>
            </a:fld>
            <a:endParaRPr lang="en-US" altLang="en-US" dirty="0"/>
          </a:p>
        </p:txBody>
      </p:sp>
    </p:spTree>
    <p:extLst>
      <p:ext uri="{BB962C8B-B14F-4D97-AF65-F5344CB8AC3E}">
        <p14:creationId xmlns:p14="http://schemas.microsoft.com/office/powerpoint/2010/main" val="261811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E91336-B589-4821-8CBD-4ACA6DC2F0A7}"/>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483BC67D-D9B9-4D49-8BAF-00A2BBE6CDA6}"/>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AFC4EB81-0BCC-4E8E-9D7E-6B4708B2FFD3}"/>
              </a:ext>
            </a:extLst>
          </p:cNvPr>
          <p:cNvSpPr>
            <a:spLocks noGrp="1"/>
          </p:cNvSpPr>
          <p:nvPr>
            <p:ph type="sldNum" sz="quarter" idx="12"/>
          </p:nvPr>
        </p:nvSpPr>
        <p:spPr/>
        <p:txBody>
          <a:bodyPr/>
          <a:lstStyle>
            <a:lvl1pPr>
              <a:defRPr/>
            </a:lvl1pPr>
          </a:lstStyle>
          <a:p>
            <a:pPr>
              <a:defRPr/>
            </a:pPr>
            <a:fld id="{5331B6D0-CB41-49D9-9A0D-2502AD33496D}" type="slidenum">
              <a:rPr lang="en-US" altLang="en-US"/>
              <a:pPr>
                <a:defRPr/>
              </a:pPr>
              <a:t>‹#›</a:t>
            </a:fld>
            <a:endParaRPr lang="en-US" altLang="en-US" dirty="0"/>
          </a:p>
        </p:txBody>
      </p:sp>
    </p:spTree>
    <p:extLst>
      <p:ext uri="{BB962C8B-B14F-4D97-AF65-F5344CB8AC3E}">
        <p14:creationId xmlns:p14="http://schemas.microsoft.com/office/powerpoint/2010/main" val="412333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1F22461-3CC3-4EF7-8989-A7994B3CF7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70FE40-1469-4685-A884-3CA99F6617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6D2291-D307-4620-BF94-FB271A54B68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en-US" dirty="0"/>
          </a:p>
        </p:txBody>
      </p:sp>
      <p:sp>
        <p:nvSpPr>
          <p:cNvPr id="5" name="Footer Placeholder 4">
            <a:extLst>
              <a:ext uri="{FF2B5EF4-FFF2-40B4-BE49-F238E27FC236}">
                <a16:creationId xmlns:a16="http://schemas.microsoft.com/office/drawing/2014/main" id="{A00DDD3F-1DE0-43E7-876A-EBF48B98075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en-US" dirty="0"/>
          </a:p>
        </p:txBody>
      </p:sp>
      <p:sp>
        <p:nvSpPr>
          <p:cNvPr id="6" name="Slide Number Placeholder 5">
            <a:extLst>
              <a:ext uri="{FF2B5EF4-FFF2-40B4-BE49-F238E27FC236}">
                <a16:creationId xmlns:a16="http://schemas.microsoft.com/office/drawing/2014/main" id="{70D133AF-CD16-4B65-8433-1CB702A46CC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504F2B3-BD9D-420E-81DC-DFBDD81CA17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eveloper.mozilla.org/en-US/docs/Web/Event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9144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098" name="Title 1">
            <a:extLst>
              <a:ext uri="{FF2B5EF4-FFF2-40B4-BE49-F238E27FC236}">
                <a16:creationId xmlns:a16="http://schemas.microsoft.com/office/drawing/2014/main" id="{0B63494A-6E1A-4A9B-9D94-7021FCDCB93B}"/>
              </a:ext>
            </a:extLst>
          </p:cNvPr>
          <p:cNvSpPr>
            <a:spLocks noGrp="1"/>
          </p:cNvSpPr>
          <p:nvPr>
            <p:ph type="ctrTitle"/>
          </p:nvPr>
        </p:nvSpPr>
        <p:spPr>
          <a:xfrm>
            <a:off x="603363" y="1191796"/>
            <a:ext cx="7516084" cy="2976344"/>
          </a:xfrm>
        </p:spPr>
        <p:txBody>
          <a:bodyPr anchor="ctr">
            <a:normAutofit/>
          </a:bodyPr>
          <a:lstStyle/>
          <a:p>
            <a:pPr algn="l" eaLnBrk="1" hangingPunct="1"/>
            <a:r>
              <a:rPr lang="en-US" altLang="en-US" sz="5700">
                <a:solidFill>
                  <a:srgbClr val="FFFFFF"/>
                </a:solidFill>
              </a:rPr>
              <a:t>JavaScript: </a:t>
            </a:r>
            <a:br>
              <a:rPr lang="en-US" altLang="en-US" sz="5700">
                <a:solidFill>
                  <a:srgbClr val="FFFFFF"/>
                </a:solidFill>
              </a:rPr>
            </a:br>
            <a:r>
              <a:rPr lang="en-US" altLang="en-US" sz="5700">
                <a:solidFill>
                  <a:srgbClr val="FFFFFF"/>
                </a:solidFill>
              </a:rPr>
              <a:t>  Event Listeners</a:t>
            </a:r>
            <a:endParaRPr lang="en-US" altLang="en-US" sz="57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D9E99-5CB1-F2BF-052E-409521C69ABE}"/>
              </a:ext>
            </a:extLst>
          </p:cNvPr>
          <p:cNvSpPr>
            <a:spLocks noGrp="1"/>
          </p:cNvSpPr>
          <p:nvPr>
            <p:ph idx="1"/>
          </p:nvPr>
        </p:nvSpPr>
        <p:spPr>
          <a:xfrm>
            <a:off x="457200" y="762000"/>
            <a:ext cx="8229600" cy="3459545"/>
          </a:xfrm>
        </p:spPr>
        <p:txBody>
          <a:bodyPr/>
          <a:lstStyle/>
          <a:p>
            <a:pPr marL="0" indent="0">
              <a:buNone/>
            </a:pPr>
            <a:r>
              <a:rPr lang="en-US" sz="1400"/>
              <a:t>As mentioned earlier, “</a:t>
            </a:r>
            <a:r>
              <a:rPr lang="en-US" sz="1400">
                <a:latin typeface="Courier New" panose="02070309020205020404" pitchFamily="49" charset="0"/>
                <a:cs typeface="Courier New" panose="02070309020205020404" pitchFamily="49" charset="0"/>
              </a:rPr>
              <a:t>click</a:t>
            </a:r>
            <a:r>
              <a:rPr lang="en-US" sz="1400"/>
              <a:t>” events are just one of many, many types of events we can listen for. </a:t>
            </a:r>
          </a:p>
          <a:p>
            <a:pPr marL="0" indent="0">
              <a:buNone/>
            </a:pPr>
            <a:endParaRPr lang="en-US" sz="1400"/>
          </a:p>
          <a:p>
            <a:pPr marL="0" indent="0">
              <a:buNone/>
            </a:pPr>
            <a:r>
              <a:rPr lang="en-US" sz="1400"/>
              <a:t>Another type of event commonly used in web applications involves listening for when the user moves their mouse </a:t>
            </a:r>
            <a:r>
              <a:rPr lang="en-US" sz="1400" i="1"/>
              <a:t>on to</a:t>
            </a:r>
            <a:r>
              <a:rPr lang="en-US" sz="1400"/>
              <a:t> (over) some element on the web page, and/or moving their cursor </a:t>
            </a:r>
            <a:r>
              <a:rPr lang="en-US" sz="1400" i="1"/>
              <a:t>off of </a:t>
            </a:r>
            <a:r>
              <a:rPr lang="en-US" sz="1400"/>
              <a:t>an element. </a:t>
            </a:r>
          </a:p>
          <a:p>
            <a:pPr marL="0" indent="0">
              <a:buNone/>
            </a:pPr>
            <a:endParaRPr lang="en-US" sz="1400"/>
          </a:p>
          <a:p>
            <a:pPr marL="0" indent="0">
              <a:buNone/>
            </a:pPr>
            <a:r>
              <a:rPr lang="en-US" sz="1400"/>
              <a:t>The JavaSript code for these events are </a:t>
            </a:r>
            <a:r>
              <a:rPr lang="en-US" sz="1400">
                <a:latin typeface="Courier New" panose="02070309020205020404" pitchFamily="49" charset="0"/>
                <a:cs typeface="Courier New" panose="02070309020205020404" pitchFamily="49" charset="0"/>
              </a:rPr>
              <a:t>mouseover </a:t>
            </a:r>
            <a:r>
              <a:rPr lang="en-US" sz="1400"/>
              <a:t>and </a:t>
            </a:r>
            <a:r>
              <a:rPr lang="en-US" sz="1400">
                <a:latin typeface="Courier New" panose="02070309020205020404" pitchFamily="49" charset="0"/>
                <a:cs typeface="Courier New" panose="02070309020205020404" pitchFamily="49" charset="0"/>
              </a:rPr>
              <a:t>mouseleave</a:t>
            </a:r>
            <a:r>
              <a:rPr lang="en-US" sz="1400"/>
              <a:t>. </a:t>
            </a:r>
          </a:p>
          <a:p>
            <a:pPr marL="0" indent="0">
              <a:buNone/>
            </a:pPr>
            <a:endParaRPr lang="en-US" sz="1400"/>
          </a:p>
          <a:p>
            <a:pPr marL="0" indent="0">
              <a:buNone/>
            </a:pPr>
            <a:r>
              <a:rPr lang="en-US" sz="1400"/>
              <a:t>Here are two screen captures showing this behavior in action:</a:t>
            </a:r>
          </a:p>
          <a:p>
            <a:pPr>
              <a:buFontTx/>
              <a:buChar char="-"/>
            </a:pPr>
            <a:r>
              <a:rPr lang="en-US" sz="1400"/>
              <a:t>In the first example, note that the mouse is directly over the image (lower right). The web page reacted by printing a greeting. </a:t>
            </a:r>
          </a:p>
          <a:p>
            <a:pPr>
              <a:buFontTx/>
              <a:buChar char="-"/>
            </a:pPr>
            <a:r>
              <a:rPr lang="en-US" sz="1400"/>
              <a:t>In the second example, note that the mouse is </a:t>
            </a:r>
            <a:r>
              <a:rPr lang="en-US" sz="1400" i="1"/>
              <a:t>off </a:t>
            </a:r>
            <a:r>
              <a:rPr lang="en-US" sz="1400"/>
              <a:t>the image (just to the right near the bottom). The web page reacted by printing a different message.</a:t>
            </a:r>
          </a:p>
          <a:p>
            <a:pPr>
              <a:buFontTx/>
              <a:buChar char="-"/>
            </a:pPr>
            <a:r>
              <a:rPr lang="en-US" sz="1400"/>
              <a:t>Just for fun and demonstration purposes, I also changed the appearance of the font that was output for the two different events. We will examine the code to achieve all of this behavior now. </a:t>
            </a:r>
          </a:p>
        </p:txBody>
      </p:sp>
      <p:sp>
        <p:nvSpPr>
          <p:cNvPr id="4" name="Slide Number Placeholder 3">
            <a:extLst>
              <a:ext uri="{FF2B5EF4-FFF2-40B4-BE49-F238E27FC236}">
                <a16:creationId xmlns:a16="http://schemas.microsoft.com/office/drawing/2014/main" id="{F067FECF-EF56-E0B1-B669-9A3376B7A9AB}"/>
              </a:ext>
            </a:extLst>
          </p:cNvPr>
          <p:cNvSpPr>
            <a:spLocks noGrp="1"/>
          </p:cNvSpPr>
          <p:nvPr>
            <p:ph type="sldNum" sz="quarter" idx="12"/>
          </p:nvPr>
        </p:nvSpPr>
        <p:spPr/>
        <p:txBody>
          <a:bodyPr/>
          <a:lstStyle/>
          <a:p>
            <a:pPr>
              <a:defRPr/>
            </a:pPr>
            <a:fld id="{24FE86E6-588A-4154-BA9D-029AF635A19F}" type="slidenum">
              <a:rPr lang="en-US" altLang="en-US" smtClean="0"/>
              <a:pPr>
                <a:defRPr/>
              </a:pPr>
              <a:t>10</a:t>
            </a:fld>
            <a:endParaRPr lang="en-US" altLang="en-US" dirty="0"/>
          </a:p>
        </p:txBody>
      </p:sp>
      <p:sp>
        <p:nvSpPr>
          <p:cNvPr id="6" name="Title 1">
            <a:extLst>
              <a:ext uri="{FF2B5EF4-FFF2-40B4-BE49-F238E27FC236}">
                <a16:creationId xmlns:a16="http://schemas.microsoft.com/office/drawing/2014/main" id="{A2DB7EF8-C6E6-48F3-E357-67B5300F2442}"/>
              </a:ext>
            </a:extLst>
          </p:cNvPr>
          <p:cNvSpPr txBox="1">
            <a:spLocks/>
          </p:cNvSpPr>
          <p:nvPr/>
        </p:nvSpPr>
        <p:spPr bwMode="auto">
          <a:xfrm>
            <a:off x="1684930" y="136525"/>
            <a:ext cx="5774140" cy="35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a:t>Listening for  </a:t>
            </a:r>
            <a:r>
              <a:rPr lang="en-US" sz="1800">
                <a:latin typeface="Courier New" panose="02070309020205020404" pitchFamily="49" charset="0"/>
                <a:ea typeface="+mn-ea"/>
                <a:cs typeface="Courier New" panose="02070309020205020404" pitchFamily="49" charset="0"/>
              </a:rPr>
              <a:t>mouseover</a:t>
            </a:r>
            <a:r>
              <a:rPr lang="en-US" sz="2000"/>
              <a:t>  and  </a:t>
            </a:r>
            <a:r>
              <a:rPr lang="en-US" sz="1800">
                <a:latin typeface="Courier New" panose="02070309020205020404" pitchFamily="49" charset="0"/>
                <a:ea typeface="+mn-ea"/>
                <a:cs typeface="Courier New" panose="02070309020205020404" pitchFamily="49" charset="0"/>
              </a:rPr>
              <a:t>mouseleave </a:t>
            </a:r>
            <a:r>
              <a:rPr lang="en-US" sz="2000"/>
              <a:t> events</a:t>
            </a:r>
          </a:p>
        </p:txBody>
      </p:sp>
      <p:pic>
        <p:nvPicPr>
          <p:cNvPr id="8" name="Picture 7">
            <a:extLst>
              <a:ext uri="{FF2B5EF4-FFF2-40B4-BE49-F238E27FC236}">
                <a16:creationId xmlns:a16="http://schemas.microsoft.com/office/drawing/2014/main" id="{C8BCA9D0-81BE-70F6-3CCD-32AD4F3C2D53}"/>
              </a:ext>
            </a:extLst>
          </p:cNvPr>
          <p:cNvPicPr>
            <a:picLocks noChangeAspect="1"/>
          </p:cNvPicPr>
          <p:nvPr/>
        </p:nvPicPr>
        <p:blipFill>
          <a:blip r:embed="rId2"/>
          <a:stretch>
            <a:fillRect/>
          </a:stretch>
        </p:blipFill>
        <p:spPr>
          <a:xfrm>
            <a:off x="751020" y="4451829"/>
            <a:ext cx="2798277" cy="2302314"/>
          </a:xfrm>
          <a:prstGeom prst="rect">
            <a:avLst/>
          </a:prstGeom>
        </p:spPr>
      </p:pic>
      <p:pic>
        <p:nvPicPr>
          <p:cNvPr id="10" name="Picture 9">
            <a:extLst>
              <a:ext uri="{FF2B5EF4-FFF2-40B4-BE49-F238E27FC236}">
                <a16:creationId xmlns:a16="http://schemas.microsoft.com/office/drawing/2014/main" id="{F51398F4-699C-D177-2F6C-D458BBD79707}"/>
              </a:ext>
            </a:extLst>
          </p:cNvPr>
          <p:cNvPicPr>
            <a:picLocks noChangeAspect="1"/>
          </p:cNvPicPr>
          <p:nvPr/>
        </p:nvPicPr>
        <p:blipFill>
          <a:blip r:embed="rId3"/>
          <a:stretch>
            <a:fillRect/>
          </a:stretch>
        </p:blipFill>
        <p:spPr>
          <a:xfrm>
            <a:off x="5017627" y="4448764"/>
            <a:ext cx="2792638" cy="2294794"/>
          </a:xfrm>
          <a:prstGeom prst="rect">
            <a:avLst/>
          </a:prstGeom>
        </p:spPr>
      </p:pic>
      <p:sp>
        <p:nvSpPr>
          <p:cNvPr id="12" name="Arrow: Right 11">
            <a:extLst>
              <a:ext uri="{FF2B5EF4-FFF2-40B4-BE49-F238E27FC236}">
                <a16:creationId xmlns:a16="http://schemas.microsoft.com/office/drawing/2014/main" id="{2FE1709F-AE3C-A21B-BA96-E0C62238BE39}"/>
              </a:ext>
            </a:extLst>
          </p:cNvPr>
          <p:cNvSpPr/>
          <p:nvPr/>
        </p:nvSpPr>
        <p:spPr>
          <a:xfrm rot="7911301">
            <a:off x="1632302" y="5650037"/>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DA3A555-BC4E-91D8-2E98-3EEA9F166578}"/>
              </a:ext>
            </a:extLst>
          </p:cNvPr>
          <p:cNvSpPr/>
          <p:nvPr/>
        </p:nvSpPr>
        <p:spPr>
          <a:xfrm rot="7911301">
            <a:off x="6235147" y="5584494"/>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19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B900B016-2F02-404B-9314-80794D9CFE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A49DB7-822E-4CE5-A570-E9D4354E926D}" type="slidenum">
              <a:rPr lang="en-US" altLang="en-US" sz="1200" smtClean="0">
                <a:solidFill>
                  <a:srgbClr val="898989"/>
                </a:solidFill>
                <a:latin typeface="Arial" panose="020B0604020202020204" pitchFamily="34" charset="0"/>
              </a:rPr>
              <a:pPr>
                <a:spcBef>
                  <a:spcPct val="0"/>
                </a:spcBef>
                <a:buFontTx/>
                <a:buNone/>
              </a:pPr>
              <a:t>11</a:t>
            </a:fld>
            <a:endParaRPr lang="en-US" altLang="en-US" sz="1200" dirty="0">
              <a:solidFill>
                <a:srgbClr val="898989"/>
              </a:solidFill>
              <a:latin typeface="Arial" panose="020B0604020202020204" pitchFamily="34" charset="0"/>
            </a:endParaRPr>
          </a:p>
        </p:txBody>
      </p:sp>
      <p:sp>
        <p:nvSpPr>
          <p:cNvPr id="14339" name="TextBox 4">
            <a:extLst>
              <a:ext uri="{FF2B5EF4-FFF2-40B4-BE49-F238E27FC236}">
                <a16:creationId xmlns:a16="http://schemas.microsoft.com/office/drawing/2014/main" id="{53E1F44A-CB2C-464A-97AA-44DFDD532649}"/>
              </a:ext>
            </a:extLst>
          </p:cNvPr>
          <p:cNvSpPr txBox="1">
            <a:spLocks noChangeArrowheads="1"/>
          </p:cNvSpPr>
          <p:nvPr/>
        </p:nvSpPr>
        <p:spPr bwMode="auto">
          <a:xfrm>
            <a:off x="-5688" y="959093"/>
            <a:ext cx="7696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50">
                <a:latin typeface="Courier New" panose="02070309020205020404" pitchFamily="49" charset="0"/>
                <a:cs typeface="Courier New" panose="02070309020205020404" pitchFamily="49" charset="0"/>
              </a:rPr>
              <a:t>&lt;body&gt;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Move your mouse on to, and off of the image and see what happens.</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&lt;p&gt;&lt;img src="washington.jpg" alt="Image of Washington" </a:t>
            </a:r>
            <a:r>
              <a:rPr lang="en-US" altLang="en-US" sz="1050" b="1">
                <a:latin typeface="Courier New" panose="02070309020205020404" pitchFamily="49" charset="0"/>
                <a:cs typeface="Courier New" panose="02070309020205020404" pitchFamily="49" charset="0"/>
              </a:rPr>
              <a:t>id="imgWashington"</a:t>
            </a:r>
            <a:r>
              <a:rPr lang="en-US" altLang="en-US" sz="1050">
                <a:latin typeface="Courier New" panose="02070309020205020404" pitchFamily="49" charset="0"/>
                <a:cs typeface="Courier New" panose="02070309020205020404" pitchFamily="49" charset="0"/>
              </a:rPr>
              <a:t>&gt;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&lt;!-- Because we intend to refer to this image in our script, </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we need to give it an id --&gt;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&lt;p&gt;&lt;div id="output" class="output-highlight"&gt;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Div section to hold some output.&lt;/div&gt;        </a:t>
            </a:r>
          </a:p>
          <a:p>
            <a:pPr eaLnBrk="1" hangingPunct="1">
              <a:spcBef>
                <a:spcPct val="0"/>
              </a:spcBef>
              <a:buFontTx/>
              <a:buNone/>
            </a:pPr>
            <a:endParaRPr lang="en-US" altLang="en-US" sz="105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&lt;script&gt;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function </a:t>
            </a:r>
            <a:r>
              <a:rPr lang="en-US" altLang="en-US" sz="1050" b="1">
                <a:latin typeface="Courier New" panose="02070309020205020404" pitchFamily="49" charset="0"/>
                <a:cs typeface="Courier New" panose="02070309020205020404" pitchFamily="49" charset="0"/>
              </a:rPr>
              <a:t>helloFromWashington</a:t>
            </a:r>
            <a:r>
              <a:rPr lang="en-US" altLang="en-US" sz="105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var message="&lt;strong&gt;Greetings! My name is George Washington!&lt;/strong&gt;";</a:t>
            </a:r>
          </a:p>
          <a:p>
            <a:pPr eaLnBrk="1" hangingPunct="1">
              <a:spcBef>
                <a:spcPct val="0"/>
              </a:spcBef>
              <a:buFontTx/>
              <a:buNone/>
            </a:pPr>
            <a:r>
              <a:rPr lang="en-US" altLang="en-US" sz="1050" i="1">
                <a:latin typeface="Courier New" panose="02070309020205020404" pitchFamily="49" charset="0"/>
                <a:cs typeface="Courier New" panose="02070309020205020404" pitchFamily="49" charset="0"/>
              </a:rPr>
              <a:t> //Note the use of HTML code inside the string. This is an important technique to know about!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document.getElementById("output").innerHTML = message;</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a:t>
            </a:r>
          </a:p>
          <a:p>
            <a:pPr eaLnBrk="1" hangingPunct="1">
              <a:spcBef>
                <a:spcPct val="0"/>
              </a:spcBef>
              <a:buFontTx/>
              <a:buNone/>
            </a:pPr>
            <a:endParaRPr lang="en-US" altLang="en-US" sz="105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function </a:t>
            </a:r>
            <a:r>
              <a:rPr lang="en-US" altLang="en-US" sz="1050" b="1">
                <a:latin typeface="Courier New" panose="02070309020205020404" pitchFamily="49" charset="0"/>
                <a:cs typeface="Courier New" panose="02070309020205020404" pitchFamily="49" charset="0"/>
              </a:rPr>
              <a:t>goodbyeFromWashington</a:t>
            </a:r>
            <a:r>
              <a:rPr lang="en-US" altLang="en-US" sz="105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var message="&lt;em&gt;Thanks for stopping by!&lt;br&gt;-George&lt;/em&gt;";</a:t>
            </a:r>
          </a:p>
          <a:p>
            <a:pPr eaLnBrk="1" hangingPunct="1">
              <a:spcBef>
                <a:spcPct val="0"/>
              </a:spcBef>
              <a:buFontTx/>
              <a:buNone/>
            </a:pPr>
            <a:r>
              <a:rPr lang="en-US" altLang="en-US" sz="1050" i="1">
                <a:latin typeface="Courier New" panose="02070309020205020404" pitchFamily="49" charset="0"/>
                <a:cs typeface="Courier New" panose="02070309020205020404" pitchFamily="49" charset="0"/>
              </a:rPr>
              <a:t> //Again, demonstrating the inclusion of HTML code inside the string. </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 document.getElementById("output").innerHTML = message;</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a:t>
            </a:r>
          </a:p>
          <a:p>
            <a:pPr eaLnBrk="1" hangingPunct="1">
              <a:spcBef>
                <a:spcPct val="0"/>
              </a:spcBef>
              <a:buFontTx/>
              <a:buNone/>
            </a:pPr>
            <a:endParaRPr lang="en-US" altLang="en-US" sz="105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document.getElementById("</a:t>
            </a:r>
            <a:r>
              <a:rPr lang="en-US" altLang="en-US" sz="1050" b="1">
                <a:latin typeface="Courier New" panose="02070309020205020404" pitchFamily="49" charset="0"/>
                <a:cs typeface="Courier New" panose="02070309020205020404" pitchFamily="49" charset="0"/>
              </a:rPr>
              <a:t>imgWashington</a:t>
            </a:r>
            <a:r>
              <a:rPr lang="en-US" altLang="en-US" sz="1050">
                <a:latin typeface="Courier New" panose="02070309020205020404" pitchFamily="49" charset="0"/>
                <a:cs typeface="Courier New" panose="02070309020205020404" pitchFamily="49" charset="0"/>
              </a:rPr>
              <a:t>").addEventListener("</a:t>
            </a:r>
            <a:r>
              <a:rPr lang="en-US" altLang="en-US" sz="1050" b="1">
                <a:latin typeface="Courier New" panose="02070309020205020404" pitchFamily="49" charset="0"/>
                <a:cs typeface="Courier New" panose="02070309020205020404" pitchFamily="49" charset="0"/>
              </a:rPr>
              <a:t>mouseover</a:t>
            </a:r>
            <a:r>
              <a:rPr lang="en-US" altLang="en-US" sz="1050">
                <a:latin typeface="Courier New" panose="02070309020205020404" pitchFamily="49" charset="0"/>
                <a:cs typeface="Courier New" panose="02070309020205020404" pitchFamily="49" charset="0"/>
              </a:rPr>
              <a:t>",</a:t>
            </a:r>
            <a:r>
              <a:rPr lang="en-US" altLang="en-US" sz="1050" b="1">
                <a:latin typeface="Courier New" panose="02070309020205020404" pitchFamily="49" charset="0"/>
                <a:cs typeface="Courier New" panose="02070309020205020404" pitchFamily="49" charset="0"/>
              </a:rPr>
              <a:t>helloFromWashington</a:t>
            </a:r>
            <a:r>
              <a:rPr lang="en-US" altLang="en-US" sz="105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&lt;!-- When the "</a:t>
            </a:r>
            <a:r>
              <a:rPr lang="en-US" altLang="en-US" sz="1050" u="sng">
                <a:latin typeface="Courier New" panose="02070309020205020404" pitchFamily="49" charset="0"/>
                <a:cs typeface="Courier New" panose="02070309020205020404" pitchFamily="49" charset="0"/>
              </a:rPr>
              <a:t>mouseover</a:t>
            </a:r>
            <a:r>
              <a:rPr lang="en-US" altLang="en-US" sz="1050">
                <a:latin typeface="Courier New" panose="02070309020205020404" pitchFamily="49" charset="0"/>
                <a:cs typeface="Courier New" panose="02070309020205020404" pitchFamily="49" charset="0"/>
              </a:rPr>
              <a:t>" event occurs, the function "helloFromWashington" is invoked --&gt;</a:t>
            </a:r>
          </a:p>
          <a:p>
            <a:pPr eaLnBrk="1" hangingPunct="1">
              <a:spcBef>
                <a:spcPct val="0"/>
              </a:spcBef>
              <a:buFontTx/>
              <a:buNone/>
            </a:pPr>
            <a:endParaRPr lang="en-US" altLang="en-US" sz="105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document.getElementById("</a:t>
            </a:r>
            <a:r>
              <a:rPr lang="en-US" altLang="en-US" sz="1050" b="1">
                <a:latin typeface="Courier New" panose="02070309020205020404" pitchFamily="49" charset="0"/>
                <a:cs typeface="Courier New" panose="02070309020205020404" pitchFamily="49" charset="0"/>
              </a:rPr>
              <a:t>imgWashington</a:t>
            </a:r>
            <a:r>
              <a:rPr lang="en-US" altLang="en-US" sz="1050">
                <a:latin typeface="Courier New" panose="02070309020205020404" pitchFamily="49" charset="0"/>
                <a:cs typeface="Courier New" panose="02070309020205020404" pitchFamily="49" charset="0"/>
              </a:rPr>
              <a:t>").addEventListener("</a:t>
            </a:r>
            <a:r>
              <a:rPr lang="en-US" altLang="en-US" sz="1050" b="1">
                <a:latin typeface="Courier New" panose="02070309020205020404" pitchFamily="49" charset="0"/>
                <a:cs typeface="Courier New" panose="02070309020205020404" pitchFamily="49" charset="0"/>
              </a:rPr>
              <a:t>mouseleave</a:t>
            </a:r>
            <a:r>
              <a:rPr lang="en-US" altLang="en-US" sz="1050">
                <a:latin typeface="Courier New" panose="02070309020205020404" pitchFamily="49" charset="0"/>
                <a:cs typeface="Courier New" panose="02070309020205020404" pitchFamily="49" charset="0"/>
              </a:rPr>
              <a:t>",</a:t>
            </a:r>
            <a:r>
              <a:rPr lang="en-US" altLang="en-US" sz="1050" b="1">
                <a:latin typeface="Courier New" panose="02070309020205020404" pitchFamily="49" charset="0"/>
                <a:cs typeface="Courier New" panose="02070309020205020404" pitchFamily="49" charset="0"/>
              </a:rPr>
              <a:t>goodbyeFromWashington</a:t>
            </a:r>
            <a:r>
              <a:rPr lang="en-US" altLang="en-US" sz="105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&lt;!-- When the "</a:t>
            </a:r>
            <a:r>
              <a:rPr lang="en-US" altLang="en-US" sz="1050" u="sng">
                <a:latin typeface="Courier New" panose="02070309020205020404" pitchFamily="49" charset="0"/>
                <a:cs typeface="Courier New" panose="02070309020205020404" pitchFamily="49" charset="0"/>
              </a:rPr>
              <a:t>mouseleave</a:t>
            </a:r>
            <a:r>
              <a:rPr lang="en-US" altLang="en-US" sz="1050">
                <a:latin typeface="Courier New" panose="02070309020205020404" pitchFamily="49" charset="0"/>
                <a:cs typeface="Courier New" panose="02070309020205020404" pitchFamily="49" charset="0"/>
              </a:rPr>
              <a:t>" event occurs, the function "goodbyeFromWashington" is invoked --&gt;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&lt;/script&gt;</a:t>
            </a:r>
          </a:p>
          <a:p>
            <a:pPr eaLnBrk="1" hangingPunct="1">
              <a:spcBef>
                <a:spcPct val="0"/>
              </a:spcBef>
              <a:buFontTx/>
              <a:buNone/>
            </a:pPr>
            <a:r>
              <a:rPr lang="en-US" altLang="en-US" sz="1050">
                <a:latin typeface="Courier New" panose="02070309020205020404" pitchFamily="49" charset="0"/>
                <a:cs typeface="Courier New" panose="02070309020205020404" pitchFamily="49" charset="0"/>
              </a:rPr>
              <a:t>&lt;/body&gt;           </a:t>
            </a:r>
          </a:p>
        </p:txBody>
      </p:sp>
      <p:sp>
        <p:nvSpPr>
          <p:cNvPr id="4" name="Title 1">
            <a:extLst>
              <a:ext uri="{FF2B5EF4-FFF2-40B4-BE49-F238E27FC236}">
                <a16:creationId xmlns:a16="http://schemas.microsoft.com/office/drawing/2014/main" id="{D858E0A4-E03F-F954-7B82-17FAFD59DC0B}"/>
              </a:ext>
            </a:extLst>
          </p:cNvPr>
          <p:cNvSpPr>
            <a:spLocks noGrp="1"/>
          </p:cNvSpPr>
          <p:nvPr>
            <p:ph type="title"/>
          </p:nvPr>
        </p:nvSpPr>
        <p:spPr>
          <a:xfrm>
            <a:off x="0" y="24562"/>
            <a:ext cx="5774140" cy="351115"/>
          </a:xfrm>
        </p:spPr>
        <p:txBody>
          <a:bodyPr/>
          <a:lstStyle/>
          <a:p>
            <a:pPr algn="l"/>
            <a:r>
              <a:rPr lang="en-US" sz="2000"/>
              <a:t>Listening for  </a:t>
            </a:r>
            <a:r>
              <a:rPr lang="en-US" sz="1800">
                <a:latin typeface="Courier New" panose="02070309020205020404" pitchFamily="49" charset="0"/>
                <a:ea typeface="+mn-ea"/>
                <a:cs typeface="Courier New" panose="02070309020205020404" pitchFamily="49" charset="0"/>
              </a:rPr>
              <a:t>mouseover</a:t>
            </a:r>
            <a:r>
              <a:rPr lang="en-US" sz="2000"/>
              <a:t>  and  </a:t>
            </a:r>
            <a:r>
              <a:rPr lang="en-US" sz="1800">
                <a:latin typeface="Courier New" panose="02070309020205020404" pitchFamily="49" charset="0"/>
                <a:ea typeface="+mn-ea"/>
                <a:cs typeface="Courier New" panose="02070309020205020404" pitchFamily="49" charset="0"/>
              </a:rPr>
              <a:t>mouseleave </a:t>
            </a:r>
            <a:r>
              <a:rPr lang="en-US" sz="2000"/>
              <a:t> events</a:t>
            </a:r>
          </a:p>
        </p:txBody>
      </p:sp>
      <p:sp>
        <p:nvSpPr>
          <p:cNvPr id="2" name="Title 1">
            <a:extLst>
              <a:ext uri="{FF2B5EF4-FFF2-40B4-BE49-F238E27FC236}">
                <a16:creationId xmlns:a16="http://schemas.microsoft.com/office/drawing/2014/main" id="{0BA47A23-014A-E465-B4DD-ED4B050E4F2E}"/>
              </a:ext>
            </a:extLst>
          </p:cNvPr>
          <p:cNvSpPr txBox="1">
            <a:spLocks/>
          </p:cNvSpPr>
          <p:nvPr/>
        </p:nvSpPr>
        <p:spPr bwMode="auto">
          <a:xfrm>
            <a:off x="5904191" y="6366232"/>
            <a:ext cx="3124200" cy="35524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lgn="l"/>
            <a:r>
              <a:rPr lang="en-US" altLang="en-US" sz="1800"/>
              <a:t>File: </a:t>
            </a:r>
            <a:r>
              <a:rPr lang="en-US" altLang="en-US" sz="1400">
                <a:latin typeface="Courier New" panose="02070309020205020404" pitchFamily="49" charset="0"/>
                <a:cs typeface="Courier New" panose="02070309020205020404" pitchFamily="49" charset="0"/>
              </a:rPr>
              <a:t>listener_mouseover.html</a:t>
            </a:r>
            <a:endParaRPr lang="en-US" altLang="en-US" sz="1100" dirty="0">
              <a:latin typeface="Courier New" panose="02070309020205020404" pitchFamily="49" charset="0"/>
              <a:cs typeface="Courier New" panose="02070309020205020404" pitchFamily="49" charset="0"/>
            </a:endParaRPr>
          </a:p>
        </p:txBody>
      </p:sp>
      <p:pic>
        <p:nvPicPr>
          <p:cNvPr id="7" name="Picture 6">
            <a:extLst>
              <a:ext uri="{FF2B5EF4-FFF2-40B4-BE49-F238E27FC236}">
                <a16:creationId xmlns:a16="http://schemas.microsoft.com/office/drawing/2014/main" id="{E5D4363C-6FFE-EF23-5E16-185A3F20280B}"/>
              </a:ext>
            </a:extLst>
          </p:cNvPr>
          <p:cNvPicPr>
            <a:picLocks noChangeAspect="1"/>
          </p:cNvPicPr>
          <p:nvPr/>
        </p:nvPicPr>
        <p:blipFill>
          <a:blip r:embed="rId2"/>
          <a:stretch>
            <a:fillRect/>
          </a:stretch>
        </p:blipFill>
        <p:spPr>
          <a:xfrm>
            <a:off x="6378052" y="136525"/>
            <a:ext cx="2624919" cy="2126365"/>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0D2F2698-72BE-FCD7-9365-A786ABB23CDF}"/>
              </a:ext>
            </a:extLst>
          </p:cNvPr>
          <p:cNvSpPr/>
          <p:nvPr/>
        </p:nvSpPr>
        <p:spPr>
          <a:xfrm>
            <a:off x="4495800" y="1477618"/>
            <a:ext cx="1484245" cy="1858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BD8BAB6F-9EC6-D878-7617-FC6D2733C75E}"/>
              </a:ext>
            </a:extLst>
          </p:cNvPr>
          <p:cNvSpPr/>
          <p:nvPr/>
        </p:nvSpPr>
        <p:spPr>
          <a:xfrm rot="7309696">
            <a:off x="5097567" y="453354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CBD0DD1-1064-7975-D5DF-3699C4BFA7CD}"/>
              </a:ext>
            </a:extLst>
          </p:cNvPr>
          <p:cNvSpPr/>
          <p:nvPr/>
        </p:nvSpPr>
        <p:spPr>
          <a:xfrm rot="7309696">
            <a:off x="6494797" y="4569983"/>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BCF6CBE-0AA1-0C5D-55A1-0139549723B4}"/>
              </a:ext>
            </a:extLst>
          </p:cNvPr>
          <p:cNvSpPr/>
          <p:nvPr/>
        </p:nvSpPr>
        <p:spPr>
          <a:xfrm rot="7309696">
            <a:off x="4970799" y="5027251"/>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4F0A2AB-212E-9AEB-14E3-6056B4B468D4}"/>
              </a:ext>
            </a:extLst>
          </p:cNvPr>
          <p:cNvSpPr/>
          <p:nvPr/>
        </p:nvSpPr>
        <p:spPr>
          <a:xfrm rot="7309696">
            <a:off x="6427663" y="5043816"/>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1239156-94FC-3B25-0EA9-DCD8F40FCDAF}"/>
              </a:ext>
            </a:extLst>
          </p:cNvPr>
          <p:cNvCxnSpPr>
            <a:cxnSpLocks/>
          </p:cNvCxnSpPr>
          <p:nvPr/>
        </p:nvCxnSpPr>
        <p:spPr>
          <a:xfrm flipV="1">
            <a:off x="3810000" y="2133600"/>
            <a:ext cx="2514600" cy="1292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56B8359-D290-3FDE-AEEC-27E8DE72441A}"/>
              </a:ext>
            </a:extLst>
          </p:cNvPr>
          <p:cNvCxnSpPr>
            <a:cxnSpLocks/>
          </p:cNvCxnSpPr>
          <p:nvPr/>
        </p:nvCxnSpPr>
        <p:spPr>
          <a:xfrm flipV="1">
            <a:off x="838200" y="914400"/>
            <a:ext cx="5486400" cy="5765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94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9">
                                            <p:txEl>
                                              <p:pRg st="7" end="7"/>
                                            </p:txEl>
                                          </p:spTgt>
                                        </p:tgtEl>
                                        <p:attrNameLst>
                                          <p:attrName>style.visibility</p:attrName>
                                        </p:attrNameLst>
                                      </p:cBhvr>
                                      <p:to>
                                        <p:strVal val="visible"/>
                                      </p:to>
                                    </p:set>
                                    <p:animEffect transition="in" filter="circle(in)">
                                      <p:cBhvr>
                                        <p:cTn id="7" dur="2000"/>
                                        <p:tgtEl>
                                          <p:spTgt spid="14339">
                                            <p:txEl>
                                              <p:pRg st="7" end="7"/>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4339">
                                            <p:txEl>
                                              <p:pRg st="8" end="8"/>
                                            </p:txEl>
                                          </p:spTgt>
                                        </p:tgtEl>
                                        <p:attrNameLst>
                                          <p:attrName>style.visibility</p:attrName>
                                        </p:attrNameLst>
                                      </p:cBhvr>
                                      <p:to>
                                        <p:strVal val="visible"/>
                                      </p:to>
                                    </p:set>
                                    <p:animEffect transition="in" filter="circle(in)">
                                      <p:cBhvr>
                                        <p:cTn id="10" dur="2000"/>
                                        <p:tgtEl>
                                          <p:spTgt spid="14339">
                                            <p:txEl>
                                              <p:pRg st="8" end="8"/>
                                            </p:txEl>
                                          </p:spTgt>
                                        </p:tgtEl>
                                      </p:cBhvr>
                                    </p:animEffect>
                                  </p:childTnLst>
                                </p:cTn>
                              </p:par>
                              <p:par>
                                <p:cTn id="11" presetID="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Effect transition="in" filter="circle(in)">
                                      <p:cBhvr>
                                        <p:cTn id="19" dur="2000"/>
                                        <p:tgtEl>
                                          <p:spTgt spid="14339">
                                            <p:txEl>
                                              <p:pRg st="3" end="3"/>
                                            </p:txEl>
                                          </p:spTgt>
                                        </p:tgtEl>
                                      </p:cBhvr>
                                    </p:animEffect>
                                  </p:childTnLst>
                                </p:cTn>
                              </p:par>
                              <p:par>
                                <p:cTn id="20" presetID="2" presetClass="entr" presetSubtype="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 fill="hold"/>
                                        <p:tgtEl>
                                          <p:spTgt spid="14"/>
                                        </p:tgtEl>
                                        <p:attrNameLst>
                                          <p:attrName>ppt_x</p:attrName>
                                        </p:attrNameLst>
                                      </p:cBhvr>
                                      <p:tavLst>
                                        <p:tav tm="0">
                                          <p:val>
                                            <p:strVal val="#ppt_x"/>
                                          </p:val>
                                        </p:tav>
                                        <p:tav tm="100000">
                                          <p:val>
                                            <p:strVal val="#ppt_x"/>
                                          </p:val>
                                        </p:tav>
                                      </p:tavLst>
                                    </p:anim>
                                    <p:anim calcmode="lin" valueType="num">
                                      <p:cBhvr additive="base">
                                        <p:cTn id="23" dur="2000" fill="hold"/>
                                        <p:tgtEl>
                                          <p:spTgt spid="1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4339">
                                            <p:txEl>
                                              <p:pRg st="4" end="4"/>
                                            </p:txEl>
                                          </p:spTgt>
                                        </p:tgtEl>
                                        <p:attrNameLst>
                                          <p:attrName>style.visibility</p:attrName>
                                        </p:attrNameLst>
                                      </p:cBhvr>
                                      <p:to>
                                        <p:strVal val="visible"/>
                                      </p:to>
                                    </p:set>
                                    <p:animEffect transition="in" filter="circle(in)">
                                      <p:cBhvr>
                                        <p:cTn id="28" dur="2000"/>
                                        <p:tgtEl>
                                          <p:spTgt spid="14339">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Effect transition="in" filter="circle(in)">
                                      <p:cBhvr>
                                        <p:cTn id="31" dur="2000"/>
                                        <p:tgtEl>
                                          <p:spTgt spid="14339">
                                            <p:txEl>
                                              <p:pRg st="5" end="5"/>
                                            </p:txEl>
                                          </p:spTgt>
                                        </p:tgtEl>
                                      </p:cBhvr>
                                    </p:animEffect>
                                  </p:childTnLst>
                                </p:cTn>
                              </p:par>
                            </p:childTnLst>
                          </p:cTn>
                        </p:par>
                        <p:par>
                          <p:cTn id="32" fill="hold">
                            <p:stCondLst>
                              <p:cond delay="2000"/>
                            </p:stCondLst>
                            <p:childTnLst>
                              <p:par>
                                <p:cTn id="33" presetID="22" presetClass="entr" presetSubtype="4" fill="hold" grpId="0" nodeType="after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339">
                                            <p:txEl>
                                              <p:pRg st="11" end="11"/>
                                            </p:txEl>
                                          </p:spTgt>
                                        </p:tgtEl>
                                        <p:attrNameLst>
                                          <p:attrName>style.visibility</p:attrName>
                                        </p:attrNameLst>
                                      </p:cBhvr>
                                      <p:to>
                                        <p:strVal val="visible"/>
                                      </p:to>
                                    </p:set>
                                    <p:animEffect transition="in" filter="circle(in)">
                                      <p:cBhvr>
                                        <p:cTn id="40" dur="2000"/>
                                        <p:tgtEl>
                                          <p:spTgt spid="14339">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14339">
                                            <p:txEl>
                                              <p:pRg st="12" end="12"/>
                                            </p:txEl>
                                          </p:spTgt>
                                        </p:tgtEl>
                                        <p:attrNameLst>
                                          <p:attrName>style.visibility</p:attrName>
                                        </p:attrNameLst>
                                      </p:cBhvr>
                                      <p:to>
                                        <p:strVal val="visible"/>
                                      </p:to>
                                    </p:set>
                                    <p:animEffect transition="in" filter="circle(in)">
                                      <p:cBhvr>
                                        <p:cTn id="43" dur="2000"/>
                                        <p:tgtEl>
                                          <p:spTgt spid="14339">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14339">
                                            <p:txEl>
                                              <p:pRg st="14" end="14"/>
                                            </p:txEl>
                                          </p:spTgt>
                                        </p:tgtEl>
                                        <p:attrNameLst>
                                          <p:attrName>style.visibility</p:attrName>
                                        </p:attrNameLst>
                                      </p:cBhvr>
                                      <p:to>
                                        <p:strVal val="visible"/>
                                      </p:to>
                                    </p:set>
                                    <p:animEffect transition="in" filter="circle(in)">
                                      <p:cBhvr>
                                        <p:cTn id="46" dur="2000"/>
                                        <p:tgtEl>
                                          <p:spTgt spid="14339">
                                            <p:txEl>
                                              <p:pRg st="14" end="14"/>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14339">
                                            <p:txEl>
                                              <p:pRg st="15" end="15"/>
                                            </p:txEl>
                                          </p:spTgt>
                                        </p:tgtEl>
                                        <p:attrNameLst>
                                          <p:attrName>style.visibility</p:attrName>
                                        </p:attrNameLst>
                                      </p:cBhvr>
                                      <p:to>
                                        <p:strVal val="visible"/>
                                      </p:to>
                                    </p:set>
                                    <p:animEffect transition="in" filter="circle(in)">
                                      <p:cBhvr>
                                        <p:cTn id="49" dur="2000"/>
                                        <p:tgtEl>
                                          <p:spTgt spid="14339">
                                            <p:txEl>
                                              <p:pRg st="15" end="15"/>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14339">
                                            <p:txEl>
                                              <p:pRg st="16" end="16"/>
                                            </p:txEl>
                                          </p:spTgt>
                                        </p:tgtEl>
                                        <p:attrNameLst>
                                          <p:attrName>style.visibility</p:attrName>
                                        </p:attrNameLst>
                                      </p:cBhvr>
                                      <p:to>
                                        <p:strVal val="visible"/>
                                      </p:to>
                                    </p:set>
                                    <p:animEffect transition="in" filter="circle(in)">
                                      <p:cBhvr>
                                        <p:cTn id="52" dur="2000"/>
                                        <p:tgtEl>
                                          <p:spTgt spid="14339">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4339">
                                            <p:txEl>
                                              <p:pRg st="13" end="13"/>
                                            </p:txEl>
                                          </p:spTgt>
                                        </p:tgtEl>
                                        <p:attrNameLst>
                                          <p:attrName>style.visibility</p:attrName>
                                        </p:attrNameLst>
                                      </p:cBhvr>
                                      <p:to>
                                        <p:strVal val="visible"/>
                                      </p:to>
                                    </p:set>
                                    <p:animEffect transition="in" filter="circle(in)">
                                      <p:cBhvr>
                                        <p:cTn id="57" dur="2000"/>
                                        <p:tgtEl>
                                          <p:spTgt spid="14339">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4339">
                                            <p:txEl>
                                              <p:pRg st="25" end="25"/>
                                            </p:txEl>
                                          </p:spTgt>
                                        </p:tgtEl>
                                        <p:attrNameLst>
                                          <p:attrName>style.visibility</p:attrName>
                                        </p:attrNameLst>
                                      </p:cBhvr>
                                      <p:to>
                                        <p:strVal val="visible"/>
                                      </p:to>
                                    </p:set>
                                    <p:animEffect transition="in" filter="circle(in)">
                                      <p:cBhvr>
                                        <p:cTn id="62" dur="2000"/>
                                        <p:tgtEl>
                                          <p:spTgt spid="14339">
                                            <p:txEl>
                                              <p:pRg st="25" end="2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4339">
                                            <p:txEl>
                                              <p:pRg st="26" end="26"/>
                                            </p:txEl>
                                          </p:spTgt>
                                        </p:tgtEl>
                                        <p:attrNameLst>
                                          <p:attrName>style.visibility</p:attrName>
                                        </p:attrNameLst>
                                      </p:cBhvr>
                                      <p:to>
                                        <p:strVal val="visible"/>
                                      </p:to>
                                    </p:set>
                                    <p:animEffect transition="in" filter="circle(in)">
                                      <p:cBhvr>
                                        <p:cTn id="67" dur="2000"/>
                                        <p:tgtEl>
                                          <p:spTgt spid="14339">
                                            <p:txEl>
                                              <p:pRg st="26" end="26"/>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14339">
                                            <p:txEl>
                                              <p:pRg st="18" end="18"/>
                                            </p:txEl>
                                          </p:spTgt>
                                        </p:tgtEl>
                                        <p:attrNameLst>
                                          <p:attrName>style.visibility</p:attrName>
                                        </p:attrNameLst>
                                      </p:cBhvr>
                                      <p:to>
                                        <p:strVal val="visible"/>
                                      </p:to>
                                    </p:set>
                                    <p:animEffect transition="in" filter="wheel(1)">
                                      <p:cBhvr>
                                        <p:cTn id="78" dur="2000"/>
                                        <p:tgtEl>
                                          <p:spTgt spid="14339">
                                            <p:txEl>
                                              <p:pRg st="18" end="18"/>
                                            </p:txEl>
                                          </p:spTgt>
                                        </p:tgtEl>
                                      </p:cBhvr>
                                    </p:animEffect>
                                  </p:childTnLst>
                                </p:cTn>
                              </p:par>
                              <p:par>
                                <p:cTn id="79" presetID="21" presetClass="entr" presetSubtype="1" fill="hold" nodeType="withEffect">
                                  <p:stCondLst>
                                    <p:cond delay="0"/>
                                  </p:stCondLst>
                                  <p:childTnLst>
                                    <p:set>
                                      <p:cBhvr>
                                        <p:cTn id="80" dur="1" fill="hold">
                                          <p:stCondLst>
                                            <p:cond delay="0"/>
                                          </p:stCondLst>
                                        </p:cTn>
                                        <p:tgtEl>
                                          <p:spTgt spid="14339">
                                            <p:txEl>
                                              <p:pRg st="19" end="19"/>
                                            </p:txEl>
                                          </p:spTgt>
                                        </p:tgtEl>
                                        <p:attrNameLst>
                                          <p:attrName>style.visibility</p:attrName>
                                        </p:attrNameLst>
                                      </p:cBhvr>
                                      <p:to>
                                        <p:strVal val="visible"/>
                                      </p:to>
                                    </p:set>
                                    <p:animEffect transition="in" filter="wheel(1)">
                                      <p:cBhvr>
                                        <p:cTn id="81" dur="2000"/>
                                        <p:tgtEl>
                                          <p:spTgt spid="14339">
                                            <p:txEl>
                                              <p:pRg st="19" end="19"/>
                                            </p:txEl>
                                          </p:spTgt>
                                        </p:tgtEl>
                                      </p:cBhvr>
                                    </p:animEffect>
                                  </p:childTnLst>
                                </p:cTn>
                              </p:par>
                              <p:par>
                                <p:cTn id="82" presetID="21" presetClass="entr" presetSubtype="1" fill="hold" nodeType="withEffect">
                                  <p:stCondLst>
                                    <p:cond delay="0"/>
                                  </p:stCondLst>
                                  <p:childTnLst>
                                    <p:set>
                                      <p:cBhvr>
                                        <p:cTn id="83" dur="1" fill="hold">
                                          <p:stCondLst>
                                            <p:cond delay="0"/>
                                          </p:stCondLst>
                                        </p:cTn>
                                        <p:tgtEl>
                                          <p:spTgt spid="14339">
                                            <p:txEl>
                                              <p:pRg st="21" end="21"/>
                                            </p:txEl>
                                          </p:spTgt>
                                        </p:tgtEl>
                                        <p:attrNameLst>
                                          <p:attrName>style.visibility</p:attrName>
                                        </p:attrNameLst>
                                      </p:cBhvr>
                                      <p:to>
                                        <p:strVal val="visible"/>
                                      </p:to>
                                    </p:set>
                                    <p:animEffect transition="in" filter="wheel(1)">
                                      <p:cBhvr>
                                        <p:cTn id="84" dur="2000"/>
                                        <p:tgtEl>
                                          <p:spTgt spid="14339">
                                            <p:txEl>
                                              <p:pRg st="21" end="21"/>
                                            </p:txEl>
                                          </p:spTgt>
                                        </p:tgtEl>
                                      </p:cBhvr>
                                    </p:animEffect>
                                  </p:childTnLst>
                                </p:cTn>
                              </p:par>
                              <p:par>
                                <p:cTn id="85" presetID="21" presetClass="entr" presetSubtype="1" fill="hold" nodeType="withEffect">
                                  <p:stCondLst>
                                    <p:cond delay="0"/>
                                  </p:stCondLst>
                                  <p:childTnLst>
                                    <p:set>
                                      <p:cBhvr>
                                        <p:cTn id="86" dur="1" fill="hold">
                                          <p:stCondLst>
                                            <p:cond delay="0"/>
                                          </p:stCondLst>
                                        </p:cTn>
                                        <p:tgtEl>
                                          <p:spTgt spid="14339">
                                            <p:txEl>
                                              <p:pRg st="22" end="22"/>
                                            </p:txEl>
                                          </p:spTgt>
                                        </p:tgtEl>
                                        <p:attrNameLst>
                                          <p:attrName>style.visibility</p:attrName>
                                        </p:attrNameLst>
                                      </p:cBhvr>
                                      <p:to>
                                        <p:strVal val="visible"/>
                                      </p:to>
                                    </p:set>
                                    <p:animEffect transition="in" filter="wheel(1)">
                                      <p:cBhvr>
                                        <p:cTn id="87" dur="2000"/>
                                        <p:tgtEl>
                                          <p:spTgt spid="14339">
                                            <p:txEl>
                                              <p:pRg st="22" end="22"/>
                                            </p:txEl>
                                          </p:spTgt>
                                        </p:tgtEl>
                                      </p:cBhvr>
                                    </p:animEffect>
                                  </p:childTnLst>
                                </p:cTn>
                              </p:par>
                              <p:par>
                                <p:cTn id="88" presetID="21" presetClass="entr" presetSubtype="1" fill="hold" nodeType="withEffect">
                                  <p:stCondLst>
                                    <p:cond delay="0"/>
                                  </p:stCondLst>
                                  <p:childTnLst>
                                    <p:set>
                                      <p:cBhvr>
                                        <p:cTn id="89" dur="1" fill="hold">
                                          <p:stCondLst>
                                            <p:cond delay="0"/>
                                          </p:stCondLst>
                                        </p:cTn>
                                        <p:tgtEl>
                                          <p:spTgt spid="14339">
                                            <p:txEl>
                                              <p:pRg st="23" end="23"/>
                                            </p:txEl>
                                          </p:spTgt>
                                        </p:tgtEl>
                                        <p:attrNameLst>
                                          <p:attrName>style.visibility</p:attrName>
                                        </p:attrNameLst>
                                      </p:cBhvr>
                                      <p:to>
                                        <p:strVal val="visible"/>
                                      </p:to>
                                    </p:set>
                                    <p:animEffect transition="in" filter="wheel(1)">
                                      <p:cBhvr>
                                        <p:cTn id="90" dur="2000"/>
                                        <p:tgtEl>
                                          <p:spTgt spid="14339">
                                            <p:txEl>
                                              <p:pRg st="23" end="2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14339">
                                            <p:txEl>
                                              <p:pRg st="20" end="20"/>
                                            </p:txEl>
                                          </p:spTgt>
                                        </p:tgtEl>
                                        <p:attrNameLst>
                                          <p:attrName>style.visibility</p:attrName>
                                        </p:attrNameLst>
                                      </p:cBhvr>
                                      <p:to>
                                        <p:strVal val="visible"/>
                                      </p:to>
                                    </p:set>
                                    <p:animEffect transition="in" filter="wheel(1)">
                                      <p:cBhvr>
                                        <p:cTn id="95" dur="2000"/>
                                        <p:tgtEl>
                                          <p:spTgt spid="14339">
                                            <p:txEl>
                                              <p:pRg st="20" end="2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14339">
                                            <p:txEl>
                                              <p:pRg st="28" end="28"/>
                                            </p:txEl>
                                          </p:spTgt>
                                        </p:tgtEl>
                                        <p:attrNameLst>
                                          <p:attrName>style.visibility</p:attrName>
                                        </p:attrNameLst>
                                      </p:cBhvr>
                                      <p:to>
                                        <p:strVal val="visible"/>
                                      </p:to>
                                    </p:set>
                                    <p:animEffect transition="in" filter="circle(in)">
                                      <p:cBhvr>
                                        <p:cTn id="100" dur="2000"/>
                                        <p:tgtEl>
                                          <p:spTgt spid="14339">
                                            <p:txEl>
                                              <p:pRg st="28" end="2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14339">
                                            <p:txEl>
                                              <p:pRg st="29" end="29"/>
                                            </p:txEl>
                                          </p:spTgt>
                                        </p:tgtEl>
                                        <p:attrNameLst>
                                          <p:attrName>style.visibility</p:attrName>
                                        </p:attrNameLst>
                                      </p:cBhvr>
                                      <p:to>
                                        <p:strVal val="visible"/>
                                      </p:to>
                                    </p:set>
                                    <p:animEffect transition="in" filter="circle(in)">
                                      <p:cBhvr>
                                        <p:cTn id="105" dur="2000"/>
                                        <p:tgtEl>
                                          <p:spTgt spid="14339">
                                            <p:txEl>
                                              <p:pRg st="29" end="29"/>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09" presetID="10" presetClass="entr" presetSubtype="0"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CDBD-E671-088D-3DDF-CD158C091102}"/>
              </a:ext>
            </a:extLst>
          </p:cNvPr>
          <p:cNvSpPr>
            <a:spLocks noGrp="1"/>
          </p:cNvSpPr>
          <p:nvPr>
            <p:ph type="title"/>
          </p:nvPr>
        </p:nvSpPr>
        <p:spPr>
          <a:xfrm>
            <a:off x="14591" y="0"/>
            <a:ext cx="5486400" cy="457199"/>
          </a:xfrm>
        </p:spPr>
        <p:txBody>
          <a:bodyPr/>
          <a:lstStyle/>
          <a:p>
            <a:pPr algn="l"/>
            <a:r>
              <a:rPr lang="en-US" sz="3200"/>
              <a:t>The MDN Reference for Events</a:t>
            </a:r>
          </a:p>
        </p:txBody>
      </p:sp>
      <p:sp>
        <p:nvSpPr>
          <p:cNvPr id="3" name="Content Placeholder 2">
            <a:extLst>
              <a:ext uri="{FF2B5EF4-FFF2-40B4-BE49-F238E27FC236}">
                <a16:creationId xmlns:a16="http://schemas.microsoft.com/office/drawing/2014/main" id="{D1BD9E99-5CB1-F2BF-052E-409521C69ABE}"/>
              </a:ext>
            </a:extLst>
          </p:cNvPr>
          <p:cNvSpPr>
            <a:spLocks noGrp="1"/>
          </p:cNvSpPr>
          <p:nvPr>
            <p:ph idx="1"/>
          </p:nvPr>
        </p:nvSpPr>
        <p:spPr>
          <a:xfrm>
            <a:off x="304800" y="762000"/>
            <a:ext cx="4800600" cy="4525963"/>
          </a:xfrm>
        </p:spPr>
        <p:txBody>
          <a:bodyPr/>
          <a:lstStyle/>
          <a:p>
            <a:pPr marL="0" indent="0">
              <a:buNone/>
            </a:pPr>
            <a:r>
              <a:rPr lang="en-US" sz="1600"/>
              <a:t>Here is the URL. Please note that this will likely change over time. But it is very easy to find. </a:t>
            </a:r>
            <a:r>
              <a:rPr lang="en-US" sz="1600">
                <a:hlinkClick r:id="rId2"/>
              </a:rPr>
              <a:t>https://developer.mozilla.org/en-US/docs/Web/Events</a:t>
            </a:r>
            <a:endParaRPr lang="en-US" sz="1600"/>
          </a:p>
          <a:p>
            <a:pPr marL="0" indent="0">
              <a:buNone/>
            </a:pPr>
            <a:endParaRPr lang="en-US" sz="1600"/>
          </a:p>
          <a:p>
            <a:pPr marL="0" indent="0">
              <a:buNone/>
            </a:pPr>
            <a:r>
              <a:rPr lang="en-US" sz="1600"/>
              <a:t>Only a small part of the page is shown here. Note the many different events that can be listened for. </a:t>
            </a:r>
          </a:p>
          <a:p>
            <a:pPr marL="0" indent="0">
              <a:buNone/>
            </a:pPr>
            <a:endParaRPr lang="en-US" sz="1600"/>
          </a:p>
          <a:p>
            <a:pPr marL="0" indent="0">
              <a:buNone/>
            </a:pPr>
            <a:r>
              <a:rPr lang="en-US" sz="1600" b="1"/>
              <a:t>Important:</a:t>
            </a:r>
            <a:r>
              <a:rPr lang="en-US" sz="1600"/>
              <a:t> Not all events can be listened for in all situations. For example, the “</a:t>
            </a:r>
            <a:r>
              <a:rPr lang="en-US" sz="1600">
                <a:latin typeface="Courier New" panose="02070309020205020404" pitchFamily="49" charset="0"/>
                <a:cs typeface="Courier New" panose="02070309020205020404" pitchFamily="49" charset="0"/>
              </a:rPr>
              <a:t>keydown</a:t>
            </a:r>
            <a:r>
              <a:rPr lang="en-US" sz="1600"/>
              <a:t>” event requires a web element where the user has the ability to type such as a text field or textarea. </a:t>
            </a:r>
          </a:p>
          <a:p>
            <a:pPr marL="0" indent="0">
              <a:buNone/>
            </a:pPr>
            <a:endParaRPr lang="en-US" sz="1600"/>
          </a:p>
          <a:p>
            <a:pPr marL="0" indent="0">
              <a:buNone/>
            </a:pPr>
            <a:r>
              <a:rPr lang="en-US" sz="1600"/>
              <a:t>Let’s click on this link and see what happens…</a:t>
            </a:r>
          </a:p>
          <a:p>
            <a:pPr marL="0" indent="0">
              <a:buNone/>
            </a:pPr>
            <a:endParaRPr lang="en-US" sz="1600"/>
          </a:p>
          <a:p>
            <a:pPr marL="0" indent="0">
              <a:buNone/>
            </a:pPr>
            <a:r>
              <a:rPr lang="en-US" sz="1600"/>
              <a:t>Here is where the reference tells us that this </a:t>
            </a:r>
            <a:r>
              <a:rPr lang="en-US" sz="1600">
                <a:latin typeface="Courier New" panose="02070309020205020404" pitchFamily="49" charset="0"/>
                <a:cs typeface="Courier New" panose="02070309020205020404" pitchFamily="49" charset="0"/>
              </a:rPr>
              <a:t>keydown</a:t>
            </a:r>
            <a:r>
              <a:rPr lang="en-US" sz="1600"/>
              <a:t> event only works for specific types of web elements.</a:t>
            </a:r>
          </a:p>
          <a:p>
            <a:pPr marL="0" indent="0">
              <a:buNone/>
            </a:pPr>
            <a:endParaRPr lang="en-US" sz="1600"/>
          </a:p>
          <a:p>
            <a:pPr marL="0" indent="0">
              <a:buNone/>
            </a:pPr>
            <a:r>
              <a:rPr lang="en-US" sz="1600"/>
              <a:t>Note: Don’t get discouraged if you find that much of the documentation is hard to interpret. As you gain experience, you will find that more and more of it starts making sense.</a:t>
            </a:r>
          </a:p>
        </p:txBody>
      </p:sp>
      <p:sp>
        <p:nvSpPr>
          <p:cNvPr id="4" name="Slide Number Placeholder 3">
            <a:extLst>
              <a:ext uri="{FF2B5EF4-FFF2-40B4-BE49-F238E27FC236}">
                <a16:creationId xmlns:a16="http://schemas.microsoft.com/office/drawing/2014/main" id="{F067FECF-EF56-E0B1-B669-9A3376B7A9AB}"/>
              </a:ext>
            </a:extLst>
          </p:cNvPr>
          <p:cNvSpPr>
            <a:spLocks noGrp="1"/>
          </p:cNvSpPr>
          <p:nvPr>
            <p:ph type="sldNum" sz="quarter" idx="12"/>
          </p:nvPr>
        </p:nvSpPr>
        <p:spPr/>
        <p:txBody>
          <a:bodyPr/>
          <a:lstStyle/>
          <a:p>
            <a:pPr>
              <a:defRPr/>
            </a:pPr>
            <a:fld id="{24FE86E6-588A-4154-BA9D-029AF635A19F}" type="slidenum">
              <a:rPr lang="en-US" altLang="en-US" smtClean="0"/>
              <a:pPr>
                <a:defRPr/>
              </a:pPr>
              <a:t>12</a:t>
            </a:fld>
            <a:endParaRPr lang="en-US" altLang="en-US" dirty="0"/>
          </a:p>
        </p:txBody>
      </p:sp>
      <p:pic>
        <p:nvPicPr>
          <p:cNvPr id="6" name="Picture 5">
            <a:extLst>
              <a:ext uri="{FF2B5EF4-FFF2-40B4-BE49-F238E27FC236}">
                <a16:creationId xmlns:a16="http://schemas.microsoft.com/office/drawing/2014/main" id="{A3F1C2A8-BB15-3DC8-450C-4279ABE8DC9D}"/>
              </a:ext>
            </a:extLst>
          </p:cNvPr>
          <p:cNvPicPr>
            <a:picLocks noChangeAspect="1"/>
          </p:cNvPicPr>
          <p:nvPr/>
        </p:nvPicPr>
        <p:blipFill>
          <a:blip r:embed="rId3"/>
          <a:stretch>
            <a:fillRect/>
          </a:stretch>
        </p:blipFill>
        <p:spPr>
          <a:xfrm>
            <a:off x="5943600" y="190500"/>
            <a:ext cx="2987414" cy="6477000"/>
          </a:xfrm>
          <a:prstGeom prst="rect">
            <a:avLst/>
          </a:prstGeom>
        </p:spPr>
      </p:pic>
      <p:sp>
        <p:nvSpPr>
          <p:cNvPr id="7" name="Rectangle: Rounded Corners 6">
            <a:extLst>
              <a:ext uri="{FF2B5EF4-FFF2-40B4-BE49-F238E27FC236}">
                <a16:creationId xmlns:a16="http://schemas.microsoft.com/office/drawing/2014/main" id="{D3886368-8286-04EE-ADD3-984EA8FDE910}"/>
              </a:ext>
            </a:extLst>
          </p:cNvPr>
          <p:cNvSpPr/>
          <p:nvPr/>
        </p:nvSpPr>
        <p:spPr>
          <a:xfrm>
            <a:off x="7944678" y="1046924"/>
            <a:ext cx="914400" cy="1858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CCB8B10-2AC3-6567-A53F-A3E0A46DB393}"/>
              </a:ext>
            </a:extLst>
          </p:cNvPr>
          <p:cNvPicPr>
            <a:picLocks noChangeAspect="1"/>
          </p:cNvPicPr>
          <p:nvPr/>
        </p:nvPicPr>
        <p:blipFill>
          <a:blip r:embed="rId4"/>
          <a:stretch>
            <a:fillRect/>
          </a:stretch>
        </p:blipFill>
        <p:spPr>
          <a:xfrm>
            <a:off x="5748808" y="114300"/>
            <a:ext cx="3242510" cy="6629400"/>
          </a:xfrm>
          <a:prstGeom prst="rect">
            <a:avLst/>
          </a:prstGeom>
        </p:spPr>
      </p:pic>
      <p:sp>
        <p:nvSpPr>
          <p:cNvPr id="10" name="Rectangle: Rounded Corners 9">
            <a:extLst>
              <a:ext uri="{FF2B5EF4-FFF2-40B4-BE49-F238E27FC236}">
                <a16:creationId xmlns:a16="http://schemas.microsoft.com/office/drawing/2014/main" id="{61EFE218-21CF-EC43-5A13-8F437AA409CA}"/>
              </a:ext>
            </a:extLst>
          </p:cNvPr>
          <p:cNvSpPr/>
          <p:nvPr/>
        </p:nvSpPr>
        <p:spPr>
          <a:xfrm>
            <a:off x="5795362" y="2933346"/>
            <a:ext cx="3121902" cy="8612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7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2000" fill="hold"/>
                                        <p:tgtEl>
                                          <p:spTgt spid="7"/>
                                        </p:tgtEl>
                                        <p:attrNameLst>
                                          <p:attrName>ppt_x</p:attrName>
                                        </p:attrNameLst>
                                      </p:cBhvr>
                                      <p:tavLst>
                                        <p:tav tm="0">
                                          <p:val>
                                            <p:strVal val="#ppt_x"/>
                                          </p:val>
                                        </p:tav>
                                        <p:tav tm="100000">
                                          <p:val>
                                            <p:strVal val="#ppt_x"/>
                                          </p:val>
                                        </p:tav>
                                      </p:tavLst>
                                    </p:anim>
                                    <p:anim calcmode="lin" valueType="num">
                                      <p:cBhvr additive="base">
                                        <p:cTn id="10" dur="20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2D768B1-4041-4576-BC41-CA3F6CA1FECB}"/>
              </a:ext>
            </a:extLst>
          </p:cNvPr>
          <p:cNvSpPr>
            <a:spLocks noGrp="1"/>
          </p:cNvSpPr>
          <p:nvPr>
            <p:ph type="title"/>
          </p:nvPr>
        </p:nvSpPr>
        <p:spPr>
          <a:xfrm>
            <a:off x="457200" y="274638"/>
            <a:ext cx="8229600" cy="792162"/>
          </a:xfrm>
        </p:spPr>
        <p:txBody>
          <a:bodyPr/>
          <a:lstStyle/>
          <a:p>
            <a:r>
              <a:rPr lang="en-US" altLang="en-US" sz="4000" b="1"/>
              <a:t>One final, not very subtle reminder…</a:t>
            </a:r>
            <a:endParaRPr lang="en-US" altLang="en-US" sz="4000" b="1" dirty="0"/>
          </a:p>
        </p:txBody>
      </p:sp>
      <p:sp>
        <p:nvSpPr>
          <p:cNvPr id="3" name="Content Placeholder 2">
            <a:extLst>
              <a:ext uri="{FF2B5EF4-FFF2-40B4-BE49-F238E27FC236}">
                <a16:creationId xmlns:a16="http://schemas.microsoft.com/office/drawing/2014/main" id="{2FE6981E-CCC5-4C38-847B-03E042557ED7}"/>
              </a:ext>
            </a:extLst>
          </p:cNvPr>
          <p:cNvSpPr>
            <a:spLocks noGrp="1"/>
          </p:cNvSpPr>
          <p:nvPr>
            <p:ph idx="1"/>
          </p:nvPr>
        </p:nvSpPr>
        <p:spPr>
          <a:xfrm>
            <a:off x="381000" y="1477963"/>
            <a:ext cx="8229600" cy="4525962"/>
          </a:xfrm>
        </p:spPr>
        <p:txBody>
          <a:bodyPr/>
          <a:lstStyle/>
          <a:p>
            <a:pPr marL="0" indent="0" algn="ctr">
              <a:buNone/>
              <a:defRPr/>
            </a:pPr>
            <a:r>
              <a:rPr lang="en-US" sz="2000" b="1" i="1"/>
              <a:t>Don’t be “doing it wrong”</a:t>
            </a:r>
          </a:p>
          <a:p>
            <a:pPr marL="0" indent="0">
              <a:buNone/>
              <a:defRPr/>
            </a:pPr>
            <a:endParaRPr lang="en-US" sz="2000" b="1" i="1"/>
          </a:p>
          <a:p>
            <a:pPr marL="0" indent="0">
              <a:buNone/>
              <a:defRPr/>
            </a:pPr>
            <a:endParaRPr lang="en-US" sz="2000" b="1" i="1" dirty="0"/>
          </a:p>
        </p:txBody>
      </p:sp>
      <p:sp>
        <p:nvSpPr>
          <p:cNvPr id="6148" name="Slide Number Placeholder 3">
            <a:extLst>
              <a:ext uri="{FF2B5EF4-FFF2-40B4-BE49-F238E27FC236}">
                <a16:creationId xmlns:a16="http://schemas.microsoft.com/office/drawing/2014/main" id="{3B8B6F4F-A252-400B-B944-CC05283957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45469AE-B607-40AF-B63E-3ECDB11117F9}" type="slidenum">
              <a:rPr lang="en-US" altLang="en-US" sz="1200" smtClean="0">
                <a:solidFill>
                  <a:srgbClr val="898989"/>
                </a:solidFill>
                <a:latin typeface="Arial" panose="020B0604020202020204" pitchFamily="34" charset="0"/>
              </a:rPr>
              <a:pPr>
                <a:spcBef>
                  <a:spcPct val="0"/>
                </a:spcBef>
                <a:buFontTx/>
                <a:buNone/>
              </a:pPr>
              <a:t>13</a:t>
            </a:fld>
            <a:endParaRPr lang="en-US" altLang="en-US" sz="1200" dirty="0">
              <a:solidFill>
                <a:srgbClr val="898989"/>
              </a:solidFill>
              <a:latin typeface="Arial" panose="020B0604020202020204" pitchFamily="34" charset="0"/>
            </a:endParaRPr>
          </a:p>
        </p:txBody>
      </p:sp>
      <p:pic>
        <p:nvPicPr>
          <p:cNvPr id="2052" name="Picture 4" descr="hmmm : r/hmmm">
            <a:extLst>
              <a:ext uri="{FF2B5EF4-FFF2-40B4-BE49-F238E27FC236}">
                <a16:creationId xmlns:a16="http://schemas.microsoft.com/office/drawing/2014/main" id="{5904618A-B0B5-6154-3E67-A339AC26C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7" y="2133600"/>
            <a:ext cx="522922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3000"/>
                                        <p:tgtEl>
                                          <p:spTgt spid="2052"/>
                                        </p:tgtEl>
                                      </p:cBhvr>
                                    </p:animEffect>
                                    <p:anim calcmode="lin" valueType="num">
                                      <p:cBhvr>
                                        <p:cTn id="8" dur="3000" fill="hold"/>
                                        <p:tgtEl>
                                          <p:spTgt spid="2052"/>
                                        </p:tgtEl>
                                        <p:attrNameLst>
                                          <p:attrName>ppt_x</p:attrName>
                                        </p:attrNameLst>
                                      </p:cBhvr>
                                      <p:tavLst>
                                        <p:tav tm="0">
                                          <p:val>
                                            <p:strVal val="#ppt_x"/>
                                          </p:val>
                                        </p:tav>
                                        <p:tav tm="100000">
                                          <p:val>
                                            <p:strVal val="#ppt_x"/>
                                          </p:val>
                                        </p:tav>
                                      </p:tavLst>
                                    </p:anim>
                                    <p:anim calcmode="lin" valueType="num">
                                      <p:cBhvr>
                                        <p:cTn id="9" dur="3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yosef\Dropbox\130 Expression Web\images\question_mark_learning.jpg">
            <a:extLst>
              <a:ext uri="{FF2B5EF4-FFF2-40B4-BE49-F238E27FC236}">
                <a16:creationId xmlns:a16="http://schemas.microsoft.com/office/drawing/2014/main" id="{5577F7AB-5417-A0CF-4FD0-B51D02D4AA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3200" y="152400"/>
            <a:ext cx="2450957" cy="24509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AD8B37E7-DA07-4BCE-162F-0B94829F3380}"/>
              </a:ext>
            </a:extLst>
          </p:cNvPr>
          <p:cNvSpPr>
            <a:spLocks noGrp="1"/>
          </p:cNvSpPr>
          <p:nvPr>
            <p:ph type="title"/>
          </p:nvPr>
        </p:nvSpPr>
        <p:spPr>
          <a:xfrm>
            <a:off x="76200" y="370182"/>
            <a:ext cx="4953000" cy="1538130"/>
          </a:xfrm>
        </p:spPr>
        <p:txBody>
          <a:bodyPr>
            <a:normAutofit/>
          </a:bodyPr>
          <a:lstStyle/>
          <a:p>
            <a:pPr eaLnBrk="1" hangingPunct="1"/>
            <a:r>
              <a:rPr lang="en-US" altLang="en-US" dirty="0"/>
              <a:t>Learning Objectives</a:t>
            </a:r>
          </a:p>
        </p:txBody>
      </p:sp>
      <p:sp>
        <p:nvSpPr>
          <p:cNvPr id="8" name="Content Placeholder 2">
            <a:extLst>
              <a:ext uri="{FF2B5EF4-FFF2-40B4-BE49-F238E27FC236}">
                <a16:creationId xmlns:a16="http://schemas.microsoft.com/office/drawing/2014/main" id="{F479C467-6F3E-95F6-4403-495D3D88A749}"/>
              </a:ext>
            </a:extLst>
          </p:cNvPr>
          <p:cNvSpPr>
            <a:spLocks noGrp="1"/>
          </p:cNvSpPr>
          <p:nvPr>
            <p:ph idx="1"/>
          </p:nvPr>
        </p:nvSpPr>
        <p:spPr>
          <a:xfrm>
            <a:off x="304800" y="1828800"/>
            <a:ext cx="6096000" cy="4571999"/>
          </a:xfrm>
        </p:spPr>
        <p:txBody>
          <a:bodyPr>
            <a:normAutofit/>
          </a:bodyPr>
          <a:lstStyle/>
          <a:p>
            <a:pPr marL="57150" indent="0" eaLnBrk="1" hangingPunct="1">
              <a:lnSpc>
                <a:spcPct val="90000"/>
              </a:lnSpc>
              <a:buFont typeface="Arial" charset="0"/>
              <a:buNone/>
              <a:defRPr/>
            </a:pPr>
            <a:r>
              <a:rPr lang="en-US" sz="1400" dirty="0"/>
              <a:t>By the end of this lecture, you should be able </a:t>
            </a:r>
            <a:r>
              <a:rPr lang="en-US" sz="1400"/>
              <a:t>to:</a:t>
            </a:r>
          </a:p>
          <a:p>
            <a:pPr marL="228600" indent="-171450" eaLnBrk="1" hangingPunct="1">
              <a:lnSpc>
                <a:spcPct val="90000"/>
              </a:lnSpc>
              <a:defRPr/>
            </a:pPr>
            <a:r>
              <a:rPr lang="en-US" sz="1400"/>
              <a:t>Understand and explain the basic idea of “</a:t>
            </a:r>
            <a:r>
              <a:rPr lang="en-US" sz="1400" i="1"/>
              <a:t>event-driven programming</a:t>
            </a:r>
            <a:r>
              <a:rPr lang="en-US" sz="1400"/>
              <a:t>”</a:t>
            </a:r>
          </a:p>
          <a:p>
            <a:pPr marL="57150" indent="0" eaLnBrk="1" hangingPunct="1">
              <a:lnSpc>
                <a:spcPct val="90000"/>
              </a:lnSpc>
              <a:buNone/>
              <a:defRPr/>
            </a:pPr>
            <a:endParaRPr lang="en-US" sz="1400"/>
          </a:p>
          <a:p>
            <a:pPr marL="228600" indent="-171450" eaLnBrk="1" hangingPunct="1">
              <a:lnSpc>
                <a:spcPct val="90000"/>
              </a:lnSpc>
              <a:defRPr/>
            </a:pPr>
            <a:r>
              <a:rPr lang="en-US" sz="1400"/>
              <a:t>Understand / explain the basic makeup of the </a:t>
            </a:r>
            <a:r>
              <a:rPr lang="en-US" sz="1400" b="1">
                <a:latin typeface="Courier New" panose="02070309020205020404" pitchFamily="49" charset="0"/>
                <a:cs typeface="Courier New" panose="02070309020205020404" pitchFamily="49" charset="0"/>
              </a:rPr>
              <a:t>addEventListener()</a:t>
            </a:r>
            <a:r>
              <a:rPr lang="en-US" sz="1400"/>
              <a:t> function, specifically the two important arguments that are needed</a:t>
            </a:r>
          </a:p>
          <a:p>
            <a:pPr marL="57150" indent="0" eaLnBrk="1" hangingPunct="1">
              <a:lnSpc>
                <a:spcPct val="90000"/>
              </a:lnSpc>
              <a:buNone/>
              <a:defRPr/>
            </a:pPr>
            <a:endParaRPr lang="en-US" sz="1400"/>
          </a:p>
          <a:p>
            <a:pPr marL="228600" indent="-171450" eaLnBrk="1" hangingPunct="1">
              <a:lnSpc>
                <a:spcPct val="90000"/>
              </a:lnSpc>
              <a:defRPr/>
            </a:pPr>
            <a:r>
              <a:rPr lang="en-US" sz="1400"/>
              <a:t>Write code that </a:t>
            </a:r>
            <a:r>
              <a:rPr lang="en-US" sz="1400" i="1"/>
              <a:t>connects</a:t>
            </a:r>
            <a:r>
              <a:rPr lang="en-US" sz="1400"/>
              <a:t> the </a:t>
            </a:r>
            <a:r>
              <a:rPr lang="en-US" sz="1400" b="1">
                <a:latin typeface="Courier New" panose="02070309020205020404" pitchFamily="49" charset="0"/>
                <a:cs typeface="Courier New" panose="02070309020205020404" pitchFamily="49" charset="0"/>
              </a:rPr>
              <a:t>addEventListener()</a:t>
            </a:r>
            <a:r>
              <a:rPr lang="en-US" sz="1400"/>
              <a:t> function to the </a:t>
            </a:r>
            <a:r>
              <a:rPr lang="en-US" sz="1400" b="1">
                <a:latin typeface="Courier New" panose="02070309020205020404" pitchFamily="49" charset="0"/>
                <a:cs typeface="Courier New" panose="02070309020205020404" pitchFamily="49" charset="0"/>
              </a:rPr>
              <a:t>getElementById()</a:t>
            </a:r>
            <a:r>
              <a:rPr lang="en-US" sz="1400"/>
              <a:t> function to make a web page element (such as a button or image) listen for some behavior</a:t>
            </a:r>
          </a:p>
          <a:p>
            <a:pPr marL="57150" indent="0" eaLnBrk="1" hangingPunct="1">
              <a:lnSpc>
                <a:spcPct val="90000"/>
              </a:lnSpc>
              <a:buNone/>
              <a:defRPr/>
            </a:pPr>
            <a:endParaRPr lang="en-US" sz="1400"/>
          </a:p>
          <a:p>
            <a:pPr marL="228600" indent="-171450" eaLnBrk="1" hangingPunct="1">
              <a:lnSpc>
                <a:spcPct val="90000"/>
              </a:lnSpc>
              <a:defRPr/>
            </a:pPr>
            <a:r>
              <a:rPr lang="en-US" sz="1400"/>
              <a:t>Apply the </a:t>
            </a:r>
            <a:r>
              <a:rPr lang="en-US" sz="1400" b="1">
                <a:latin typeface="Courier New" panose="02070309020205020404" pitchFamily="49" charset="0"/>
                <a:cs typeface="Courier New" panose="02070309020205020404" pitchFamily="49" charset="0"/>
              </a:rPr>
              <a:t>click</a:t>
            </a:r>
            <a:r>
              <a:rPr lang="en-US" sz="1400"/>
              <a:t>,   </a:t>
            </a:r>
            <a:r>
              <a:rPr lang="en-US" sz="1400" b="1">
                <a:latin typeface="Courier New" panose="02070309020205020404" pitchFamily="49" charset="0"/>
                <a:cs typeface="Courier New" panose="02070309020205020404" pitchFamily="49" charset="0"/>
              </a:rPr>
              <a:t>mouseover</a:t>
            </a:r>
            <a:r>
              <a:rPr lang="en-US" sz="1400"/>
              <a:t>, and  </a:t>
            </a:r>
            <a:r>
              <a:rPr lang="en-US" sz="1400" b="1">
                <a:latin typeface="Courier New" panose="02070309020205020404" pitchFamily="49" charset="0"/>
                <a:cs typeface="Courier New" panose="02070309020205020404" pitchFamily="49" charset="0"/>
              </a:rPr>
              <a:t>mouseleave </a:t>
            </a:r>
            <a:r>
              <a:rPr lang="en-US" sz="1400"/>
              <a:t>events to elements on a web page</a:t>
            </a:r>
          </a:p>
          <a:p>
            <a:pPr marL="57150" indent="0" eaLnBrk="1" hangingPunct="1">
              <a:lnSpc>
                <a:spcPct val="90000"/>
              </a:lnSpc>
              <a:buNone/>
              <a:defRPr/>
            </a:pPr>
            <a:endParaRPr lang="en-US" sz="1400"/>
          </a:p>
          <a:p>
            <a:pPr marL="228600" indent="-171450" eaLnBrk="1" hangingPunct="1">
              <a:lnSpc>
                <a:spcPct val="90000"/>
              </a:lnSpc>
              <a:defRPr/>
            </a:pPr>
            <a:r>
              <a:rPr lang="en-US" sz="1400"/>
              <a:t>Be able to explore a reference to examine other possible events you can listen for</a:t>
            </a:r>
          </a:p>
        </p:txBody>
      </p:sp>
    </p:spTree>
    <p:extLst>
      <p:ext uri="{BB962C8B-B14F-4D97-AF65-F5344CB8AC3E}">
        <p14:creationId xmlns:p14="http://schemas.microsoft.com/office/powerpoint/2010/main" val="356315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4EA7-D010-3FC2-E3A8-9498D803F714}"/>
              </a:ext>
            </a:extLst>
          </p:cNvPr>
          <p:cNvSpPr>
            <a:spLocks noGrp="1"/>
          </p:cNvSpPr>
          <p:nvPr>
            <p:ph type="title"/>
          </p:nvPr>
        </p:nvSpPr>
        <p:spPr>
          <a:xfrm>
            <a:off x="457200" y="274638"/>
            <a:ext cx="8229600" cy="487362"/>
          </a:xfrm>
        </p:spPr>
        <p:txBody>
          <a:bodyPr/>
          <a:lstStyle/>
          <a:p>
            <a:r>
              <a:rPr lang="en-US"/>
              <a:t>Event-Driven Programming</a:t>
            </a:r>
          </a:p>
        </p:txBody>
      </p:sp>
      <p:sp>
        <p:nvSpPr>
          <p:cNvPr id="3" name="Content Placeholder 2">
            <a:extLst>
              <a:ext uri="{FF2B5EF4-FFF2-40B4-BE49-F238E27FC236}">
                <a16:creationId xmlns:a16="http://schemas.microsoft.com/office/drawing/2014/main" id="{C7C98E9F-0E38-0831-2401-60A7F97595BD}"/>
              </a:ext>
            </a:extLst>
          </p:cNvPr>
          <p:cNvSpPr>
            <a:spLocks noGrp="1"/>
          </p:cNvSpPr>
          <p:nvPr>
            <p:ph idx="1"/>
          </p:nvPr>
        </p:nvSpPr>
        <p:spPr>
          <a:xfrm>
            <a:off x="76200" y="914400"/>
            <a:ext cx="8839200" cy="5807075"/>
          </a:xfrm>
        </p:spPr>
        <p:txBody>
          <a:bodyPr/>
          <a:lstStyle/>
          <a:p>
            <a:pPr marL="0" indent="0">
              <a:buNone/>
            </a:pPr>
            <a:r>
              <a:rPr lang="en-US" sz="1600"/>
              <a:t>It is common for web applications to work by reacting to various “events”. These events can be automated (e.g. time-related), but often, the idea of “events” refers to some behavior generated by the person who visits our web page. </a:t>
            </a:r>
          </a:p>
          <a:p>
            <a:pPr marL="0" indent="0">
              <a:buNone/>
            </a:pPr>
            <a:endParaRPr lang="en-US" sz="1600"/>
          </a:p>
          <a:p>
            <a:pPr marL="0" indent="0">
              <a:buNone/>
            </a:pPr>
            <a:r>
              <a:rPr lang="en-US" sz="1600"/>
              <a:t>We have already worked with one type of event: When the user </a:t>
            </a:r>
            <a:r>
              <a:rPr lang="en-US" sz="1600" u="sng"/>
              <a:t>clicks</a:t>
            </a:r>
            <a:r>
              <a:rPr lang="en-US" sz="1600"/>
              <a:t> their mouse on some web page element such as a button. This is known as a “</a:t>
            </a:r>
            <a:r>
              <a:rPr lang="en-US" sz="1600" i="1"/>
              <a:t>click event</a:t>
            </a:r>
            <a:r>
              <a:rPr lang="en-US" sz="1600"/>
              <a:t>”. </a:t>
            </a:r>
          </a:p>
          <a:p>
            <a:pPr marL="0" indent="0">
              <a:buNone/>
            </a:pPr>
            <a:endParaRPr lang="en-US" sz="1600"/>
          </a:p>
          <a:p>
            <a:pPr marL="0" indent="0">
              <a:buNone/>
            </a:pPr>
            <a:r>
              <a:rPr lang="en-US" sz="1600"/>
              <a:t>Clicking on something is just one of </a:t>
            </a:r>
            <a:r>
              <a:rPr lang="en-US" sz="1600" u="sng"/>
              <a:t>many</a:t>
            </a:r>
            <a:r>
              <a:rPr lang="en-US" sz="1600"/>
              <a:t> possible events. Other events that we can write code to react to include the following. The item in parentheses refers to JavaScript’s name for the event. </a:t>
            </a:r>
          </a:p>
          <a:p>
            <a:pPr lvl="1"/>
            <a:r>
              <a:rPr lang="en-US" sz="1200"/>
              <a:t>Moving the mouse over something (“</a:t>
            </a:r>
            <a:r>
              <a:rPr lang="en-US" sz="1200">
                <a:latin typeface="Courier New" panose="02070309020205020404" pitchFamily="49" charset="0"/>
                <a:cs typeface="Courier New" panose="02070309020205020404" pitchFamily="49" charset="0"/>
              </a:rPr>
              <a:t>mouseover</a:t>
            </a:r>
            <a:r>
              <a:rPr lang="en-US" sz="1200"/>
              <a:t>” event)</a:t>
            </a:r>
          </a:p>
          <a:p>
            <a:pPr lvl="1"/>
            <a:r>
              <a:rPr lang="en-US" sz="1200"/>
              <a:t>Moving the mouse off of something (“</a:t>
            </a:r>
            <a:r>
              <a:rPr lang="en-US" sz="1200">
                <a:latin typeface="Courier New" panose="02070309020205020404" pitchFamily="49" charset="0"/>
                <a:cs typeface="Courier New" panose="02070309020205020404" pitchFamily="49" charset="0"/>
              </a:rPr>
              <a:t>mouseleave</a:t>
            </a:r>
            <a:r>
              <a:rPr lang="en-US" sz="1200"/>
              <a:t>” event)</a:t>
            </a:r>
          </a:p>
          <a:p>
            <a:pPr lvl="1"/>
            <a:r>
              <a:rPr lang="en-US" sz="1200"/>
              <a:t>Holding the mouse down – but not releasing it – while over a web element (“</a:t>
            </a:r>
            <a:r>
              <a:rPr lang="en-US" sz="1200">
                <a:latin typeface="Courier New" panose="02070309020205020404" pitchFamily="49" charset="0"/>
                <a:cs typeface="Courier New" panose="02070309020205020404" pitchFamily="49" charset="0"/>
              </a:rPr>
              <a:t>mousedown</a:t>
            </a:r>
            <a:r>
              <a:rPr lang="en-US" sz="1200"/>
              <a:t>” event)</a:t>
            </a:r>
          </a:p>
          <a:p>
            <a:pPr lvl="1"/>
            <a:r>
              <a:rPr lang="en-US" sz="1200"/>
              <a:t>Pressing a key on the keyboard (“</a:t>
            </a:r>
            <a:r>
              <a:rPr lang="en-US" sz="1200">
                <a:latin typeface="Courier New" panose="02070309020205020404" pitchFamily="49" charset="0"/>
                <a:cs typeface="Courier New" panose="02070309020205020404" pitchFamily="49" charset="0"/>
              </a:rPr>
              <a:t>keydown</a:t>
            </a:r>
            <a:r>
              <a:rPr lang="en-US" sz="1200"/>
              <a:t>” event)</a:t>
            </a:r>
          </a:p>
          <a:p>
            <a:pPr lvl="2"/>
            <a:r>
              <a:rPr lang="en-US" sz="900"/>
              <a:t>Only applies to certain form elements such as text fields, textareas, and certain others.</a:t>
            </a:r>
          </a:p>
          <a:p>
            <a:pPr lvl="2"/>
            <a:r>
              <a:rPr lang="en-US" sz="900"/>
              <a:t>This demonstrates that many aspects of what can and can not be done in web application programming is highly dependent on context.</a:t>
            </a:r>
          </a:p>
          <a:p>
            <a:pPr lvl="1"/>
            <a:r>
              <a:rPr lang="en-US" sz="1200"/>
              <a:t>Moving to one form element from a different one such as when completing a form (“</a:t>
            </a:r>
            <a:r>
              <a:rPr lang="en-US" sz="1200">
                <a:latin typeface="Courier New" panose="02070309020205020404" pitchFamily="49" charset="0"/>
                <a:cs typeface="Courier New" panose="02070309020205020404" pitchFamily="49" charset="0"/>
              </a:rPr>
              <a:t>focus</a:t>
            </a:r>
            <a:r>
              <a:rPr lang="en-US" sz="1200"/>
              <a:t>” event)</a:t>
            </a:r>
          </a:p>
          <a:p>
            <a:pPr lvl="2"/>
            <a:r>
              <a:rPr lang="en-US" sz="900"/>
              <a:t>For example, when moving from the “first name” to the “last name” text field when completing a form.</a:t>
            </a:r>
          </a:p>
          <a:p>
            <a:pPr lvl="2"/>
            <a:r>
              <a:rPr lang="en-US" sz="900"/>
              <a:t>Again, an event that only applies in certain contexts</a:t>
            </a:r>
          </a:p>
          <a:p>
            <a:pPr lvl="1"/>
            <a:endParaRPr lang="en-US" sz="1200"/>
          </a:p>
          <a:p>
            <a:pPr marL="57150" indent="0">
              <a:buNone/>
            </a:pPr>
            <a:r>
              <a:rPr lang="en-US" sz="1600"/>
              <a:t>It is almost impossible to simply memorize every possible event– especially given that they tend to change as the standards evolve. This is why it is important to always use a good web reference such as MDN.</a:t>
            </a:r>
          </a:p>
        </p:txBody>
      </p:sp>
      <p:sp>
        <p:nvSpPr>
          <p:cNvPr id="4" name="Slide Number Placeholder 3">
            <a:extLst>
              <a:ext uri="{FF2B5EF4-FFF2-40B4-BE49-F238E27FC236}">
                <a16:creationId xmlns:a16="http://schemas.microsoft.com/office/drawing/2014/main" id="{71F0AED7-1BEC-2206-59F6-F9A13E95BF78}"/>
              </a:ext>
            </a:extLst>
          </p:cNvPr>
          <p:cNvSpPr>
            <a:spLocks noGrp="1"/>
          </p:cNvSpPr>
          <p:nvPr>
            <p:ph type="sldNum" sz="quarter" idx="12"/>
          </p:nvPr>
        </p:nvSpPr>
        <p:spPr/>
        <p:txBody>
          <a:bodyPr/>
          <a:lstStyle/>
          <a:p>
            <a:pPr>
              <a:defRPr/>
            </a:pPr>
            <a:fld id="{24FE86E6-588A-4154-BA9D-029AF635A19F}" type="slidenum">
              <a:rPr lang="en-US" altLang="en-US" smtClean="0"/>
              <a:pPr>
                <a:defRPr/>
              </a:pPr>
              <a:t>3</a:t>
            </a:fld>
            <a:endParaRPr lang="en-US" altLang="en-US" dirty="0"/>
          </a:p>
        </p:txBody>
      </p:sp>
    </p:spTree>
    <p:extLst>
      <p:ext uri="{BB962C8B-B14F-4D97-AF65-F5344CB8AC3E}">
        <p14:creationId xmlns:p14="http://schemas.microsoft.com/office/powerpoint/2010/main" val="230130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4EA7-D010-3FC2-E3A8-9498D803F714}"/>
              </a:ext>
            </a:extLst>
          </p:cNvPr>
          <p:cNvSpPr>
            <a:spLocks noGrp="1"/>
          </p:cNvSpPr>
          <p:nvPr>
            <p:ph type="title"/>
          </p:nvPr>
        </p:nvSpPr>
        <p:spPr>
          <a:xfrm>
            <a:off x="457200" y="274638"/>
            <a:ext cx="8229600" cy="487362"/>
          </a:xfrm>
        </p:spPr>
        <p:txBody>
          <a:bodyPr/>
          <a:lstStyle/>
          <a:p>
            <a:r>
              <a:rPr lang="en-US"/>
              <a:t>Event Listeners</a:t>
            </a:r>
          </a:p>
        </p:txBody>
      </p:sp>
      <p:sp>
        <p:nvSpPr>
          <p:cNvPr id="3" name="Content Placeholder 2">
            <a:extLst>
              <a:ext uri="{FF2B5EF4-FFF2-40B4-BE49-F238E27FC236}">
                <a16:creationId xmlns:a16="http://schemas.microsoft.com/office/drawing/2014/main" id="{C7C98E9F-0E38-0831-2401-60A7F97595BD}"/>
              </a:ext>
            </a:extLst>
          </p:cNvPr>
          <p:cNvSpPr>
            <a:spLocks noGrp="1"/>
          </p:cNvSpPr>
          <p:nvPr>
            <p:ph idx="1"/>
          </p:nvPr>
        </p:nvSpPr>
        <p:spPr>
          <a:xfrm>
            <a:off x="76200" y="914400"/>
            <a:ext cx="8839200" cy="5807075"/>
          </a:xfrm>
        </p:spPr>
        <p:txBody>
          <a:bodyPr/>
          <a:lstStyle/>
          <a:p>
            <a:pPr marL="0" indent="0">
              <a:buNone/>
            </a:pPr>
            <a:r>
              <a:rPr lang="en-US" sz="1600"/>
              <a:t>Event listeners are </a:t>
            </a:r>
            <a:r>
              <a:rPr lang="en-US" sz="1600" u="sng"/>
              <a:t>functions</a:t>
            </a:r>
            <a:r>
              <a:rPr lang="en-US" sz="1600"/>
              <a:t> that “listen” for certain actions. </a:t>
            </a:r>
          </a:p>
          <a:p>
            <a:pPr marL="0" indent="0">
              <a:buNone/>
            </a:pPr>
            <a:endParaRPr lang="en-US" sz="1600"/>
          </a:p>
          <a:p>
            <a:pPr marL="0" indent="0">
              <a:buNone/>
            </a:pPr>
            <a:r>
              <a:rPr lang="en-US" sz="1600"/>
              <a:t>Event-listener functions typically accept two arguments:</a:t>
            </a:r>
          </a:p>
          <a:p>
            <a:pPr>
              <a:buAutoNum type="arabicPeriod"/>
            </a:pPr>
            <a:r>
              <a:rPr lang="en-US" sz="1600"/>
              <a:t>The type of event we want our web page to listen for (e.g. mouse click, key press, moving the cursor, etc, etc)</a:t>
            </a:r>
          </a:p>
          <a:p>
            <a:pPr>
              <a:buAutoNum type="arabicPeriod"/>
            </a:pPr>
            <a:r>
              <a:rPr lang="en-US" sz="1600"/>
              <a:t>A function (usually one that we write ourselves) that we wish to invoke when that event occurs. </a:t>
            </a:r>
          </a:p>
          <a:p>
            <a:pPr marL="0" indent="0">
              <a:buNone/>
            </a:pPr>
            <a:endParaRPr lang="en-US" sz="1600"/>
          </a:p>
          <a:p>
            <a:pPr marL="0" indent="0">
              <a:buNone/>
            </a:pPr>
            <a:r>
              <a:rPr lang="en-US" sz="1600"/>
              <a:t>Here is what the </a:t>
            </a:r>
            <a:r>
              <a:rPr lang="en-US" sz="1600" b="1">
                <a:latin typeface="Courier New" pitchFamily="49" charset="0"/>
                <a:cs typeface="Courier New" pitchFamily="49" charset="0"/>
              </a:rPr>
              <a:t>addEventListener </a:t>
            </a:r>
            <a:r>
              <a:rPr lang="en-US" sz="1600"/>
              <a:t>function looks like:</a:t>
            </a:r>
          </a:p>
          <a:p>
            <a:pPr marL="0" indent="0">
              <a:buNone/>
            </a:pPr>
            <a:endParaRPr lang="en-US" sz="1600"/>
          </a:p>
          <a:p>
            <a:pPr marL="0" indent="0">
              <a:buNone/>
            </a:pPr>
            <a:r>
              <a:rPr lang="en-US" sz="1600" b="1">
                <a:latin typeface="Courier New" pitchFamily="49" charset="0"/>
                <a:cs typeface="Courier New" pitchFamily="49" charset="0"/>
              </a:rPr>
              <a:t>	addEventListener("event_type", functionToExecute);</a:t>
            </a:r>
          </a:p>
          <a:p>
            <a:pPr marL="0" indent="0">
              <a:buNone/>
            </a:pPr>
            <a:endParaRPr lang="en-US" sz="1600"/>
          </a:p>
          <a:p>
            <a:pPr marL="0" indent="0">
              <a:buNone/>
            </a:pPr>
            <a:r>
              <a:rPr lang="en-US" sz="1600"/>
              <a:t>Note:</a:t>
            </a:r>
          </a:p>
          <a:p>
            <a:pPr>
              <a:buAutoNum type="arabicPeriod"/>
            </a:pPr>
            <a:r>
              <a:rPr lang="en-US" sz="1600"/>
              <a:t>The event that we wish to listen for must be in quotes</a:t>
            </a:r>
          </a:p>
          <a:p>
            <a:pPr>
              <a:buAutoNum type="arabicPeriod"/>
            </a:pPr>
            <a:r>
              <a:rPr lang="en-US" sz="1600"/>
              <a:t>The function we wish to execute is not in quotes, and does NOT include parentheses</a:t>
            </a:r>
          </a:p>
          <a:p>
            <a:pPr>
              <a:buAutoNum type="arabicPeriod"/>
            </a:pPr>
            <a:endParaRPr lang="en-US" sz="1600"/>
          </a:p>
          <a:p>
            <a:pPr marL="0" indent="0">
              <a:buNone/>
            </a:pPr>
            <a:r>
              <a:rPr lang="en-US" sz="1600"/>
              <a:t>Example:</a:t>
            </a:r>
          </a:p>
          <a:p>
            <a:pPr marL="0" indent="0">
              <a:buNone/>
            </a:pPr>
            <a:r>
              <a:rPr lang="en-US" sz="1600" b="1">
                <a:latin typeface="Courier New" pitchFamily="49" charset="0"/>
                <a:cs typeface="Courier New" pitchFamily="49" charset="0"/>
              </a:rPr>
              <a:t>	addEventListener("click", greetUser);</a:t>
            </a:r>
          </a:p>
          <a:p>
            <a:pPr marL="0" indent="0">
              <a:buNone/>
            </a:pPr>
            <a:endParaRPr lang="en-US" sz="1600" b="1">
              <a:latin typeface="Courier New" pitchFamily="49" charset="0"/>
              <a:cs typeface="Courier New" pitchFamily="49" charset="0"/>
            </a:endParaRPr>
          </a:p>
          <a:p>
            <a:pPr marL="0" indent="0">
              <a:buNone/>
            </a:pPr>
            <a:r>
              <a:rPr lang="en-US" sz="1600"/>
              <a:t>But we’re not quite done….</a:t>
            </a:r>
            <a:endParaRPr lang="en-US" sz="1600" b="1">
              <a:latin typeface="Courier New" pitchFamily="49" charset="0"/>
              <a:cs typeface="Courier New" pitchFamily="49" charset="0"/>
            </a:endParaRPr>
          </a:p>
        </p:txBody>
      </p:sp>
      <p:sp>
        <p:nvSpPr>
          <p:cNvPr id="4" name="Slide Number Placeholder 3">
            <a:extLst>
              <a:ext uri="{FF2B5EF4-FFF2-40B4-BE49-F238E27FC236}">
                <a16:creationId xmlns:a16="http://schemas.microsoft.com/office/drawing/2014/main" id="{71F0AED7-1BEC-2206-59F6-F9A13E95BF78}"/>
              </a:ext>
            </a:extLst>
          </p:cNvPr>
          <p:cNvSpPr>
            <a:spLocks noGrp="1"/>
          </p:cNvSpPr>
          <p:nvPr>
            <p:ph type="sldNum" sz="quarter" idx="12"/>
          </p:nvPr>
        </p:nvSpPr>
        <p:spPr/>
        <p:txBody>
          <a:bodyPr/>
          <a:lstStyle/>
          <a:p>
            <a:pPr>
              <a:defRPr/>
            </a:pPr>
            <a:fld id="{24FE86E6-588A-4154-BA9D-029AF635A19F}" type="slidenum">
              <a:rPr lang="en-US" altLang="en-US" smtClean="0"/>
              <a:pPr>
                <a:defRPr/>
              </a:pPr>
              <a:t>4</a:t>
            </a:fld>
            <a:endParaRPr lang="en-US" altLang="en-US" dirty="0"/>
          </a:p>
        </p:txBody>
      </p:sp>
    </p:spTree>
    <p:extLst>
      <p:ext uri="{BB962C8B-B14F-4D97-AF65-F5344CB8AC3E}">
        <p14:creationId xmlns:p14="http://schemas.microsoft.com/office/powerpoint/2010/main" val="362561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4EA7-D010-3FC2-E3A8-9498D803F714}"/>
              </a:ext>
            </a:extLst>
          </p:cNvPr>
          <p:cNvSpPr>
            <a:spLocks noGrp="1"/>
          </p:cNvSpPr>
          <p:nvPr>
            <p:ph type="title"/>
          </p:nvPr>
        </p:nvSpPr>
        <p:spPr>
          <a:xfrm>
            <a:off x="458821" y="0"/>
            <a:ext cx="8229600" cy="487362"/>
          </a:xfrm>
        </p:spPr>
        <p:txBody>
          <a:bodyPr/>
          <a:lstStyle/>
          <a:p>
            <a:r>
              <a:rPr lang="en-US" sz="2400" u="sng"/>
              <a:t>Connecting</a:t>
            </a:r>
            <a:r>
              <a:rPr lang="en-US" sz="2400"/>
              <a:t> the Listener to an HTML Element</a:t>
            </a:r>
          </a:p>
        </p:txBody>
      </p:sp>
      <p:sp>
        <p:nvSpPr>
          <p:cNvPr id="3" name="Content Placeholder 2">
            <a:extLst>
              <a:ext uri="{FF2B5EF4-FFF2-40B4-BE49-F238E27FC236}">
                <a16:creationId xmlns:a16="http://schemas.microsoft.com/office/drawing/2014/main" id="{C7C98E9F-0E38-0831-2401-60A7F97595BD}"/>
              </a:ext>
            </a:extLst>
          </p:cNvPr>
          <p:cNvSpPr>
            <a:spLocks noGrp="1"/>
          </p:cNvSpPr>
          <p:nvPr>
            <p:ph idx="1"/>
          </p:nvPr>
        </p:nvSpPr>
        <p:spPr>
          <a:xfrm>
            <a:off x="76200" y="595697"/>
            <a:ext cx="8915400" cy="5807075"/>
          </a:xfrm>
        </p:spPr>
        <p:txBody>
          <a:bodyPr/>
          <a:lstStyle/>
          <a:p>
            <a:pPr marL="0" indent="0">
              <a:buNone/>
            </a:pPr>
            <a:r>
              <a:rPr lang="en-US" sz="1200"/>
              <a:t>As discussed, the listener code shown here says that whenever the user “clicks”, to invoke a function called </a:t>
            </a:r>
            <a:r>
              <a:rPr lang="en-US" sz="1200" b="1">
                <a:latin typeface="Courier New" panose="02070309020205020404" pitchFamily="49" charset="0"/>
                <a:cs typeface="Courier New" panose="02070309020205020404" pitchFamily="49" charset="0"/>
              </a:rPr>
              <a:t>greetUser</a:t>
            </a:r>
            <a:r>
              <a:rPr lang="en-US" sz="1200"/>
              <a:t>.</a:t>
            </a:r>
          </a:p>
          <a:p>
            <a:pPr marL="0" indent="0">
              <a:buNone/>
            </a:pPr>
            <a:endParaRPr lang="en-US" sz="1400"/>
          </a:p>
          <a:p>
            <a:pPr marL="0" indent="0">
              <a:buNone/>
            </a:pPr>
            <a:r>
              <a:rPr lang="en-US" sz="1400" b="1">
                <a:latin typeface="Courier New" pitchFamily="49" charset="0"/>
                <a:cs typeface="Courier New" pitchFamily="49" charset="0"/>
              </a:rPr>
              <a:t>	addEventListener("click", greetUser);</a:t>
            </a:r>
          </a:p>
          <a:p>
            <a:pPr marL="0" indent="0">
              <a:buNone/>
            </a:pPr>
            <a:endParaRPr lang="en-US" sz="1400"/>
          </a:p>
          <a:p>
            <a:pPr marL="0" indent="0">
              <a:buNone/>
            </a:pPr>
            <a:r>
              <a:rPr lang="en-US" sz="1400"/>
              <a:t>But…. when the user clicks WHAT??   There are many, many elements on a web page! </a:t>
            </a:r>
          </a:p>
          <a:p>
            <a:pPr marL="0" indent="0">
              <a:buNone/>
            </a:pPr>
            <a:r>
              <a:rPr lang="en-US" sz="1400"/>
              <a:t>Which element are we referring to?</a:t>
            </a:r>
          </a:p>
          <a:p>
            <a:pPr>
              <a:buFontTx/>
              <a:buChar char="-"/>
            </a:pPr>
            <a:r>
              <a:rPr lang="en-US" sz="1400"/>
              <a:t>A button? </a:t>
            </a:r>
          </a:p>
          <a:p>
            <a:pPr>
              <a:buFontTx/>
              <a:buChar char="-"/>
            </a:pPr>
            <a:r>
              <a:rPr lang="en-US" sz="1400"/>
              <a:t>One of the images on the page? </a:t>
            </a:r>
          </a:p>
          <a:p>
            <a:pPr>
              <a:buFontTx/>
              <a:buChar char="-"/>
            </a:pPr>
            <a:r>
              <a:rPr lang="en-US" sz="1400"/>
              <a:t>A hyperlink?</a:t>
            </a:r>
          </a:p>
          <a:p>
            <a:pPr marL="0" indent="0">
              <a:buNone/>
            </a:pPr>
            <a:endParaRPr lang="en-US" sz="1400"/>
          </a:p>
          <a:p>
            <a:pPr marL="0" indent="0">
              <a:buNone/>
            </a:pPr>
            <a:r>
              <a:rPr lang="en-US" sz="1400"/>
              <a:t>The answer is that we must </a:t>
            </a:r>
            <a:r>
              <a:rPr lang="en-US" sz="1400" u="sng"/>
              <a:t>specify which element we are referring to</a:t>
            </a:r>
            <a:r>
              <a:rPr lang="en-US" sz="1400"/>
              <a:t>. </a:t>
            </a:r>
          </a:p>
          <a:p>
            <a:pPr marL="0" indent="0">
              <a:buNone/>
            </a:pPr>
            <a:endParaRPr lang="en-US" sz="1400"/>
          </a:p>
          <a:p>
            <a:pPr marL="0" indent="0">
              <a:buNone/>
            </a:pPr>
            <a:r>
              <a:rPr lang="en-US" sz="1400"/>
              <a:t>For example, suppose we have a button that has an ID of “</a:t>
            </a:r>
            <a:r>
              <a:rPr lang="en-US" sz="1400">
                <a:latin typeface="Courier New" panose="02070309020205020404" pitchFamily="49" charset="0"/>
                <a:cs typeface="Courier New" panose="02070309020205020404" pitchFamily="49" charset="0"/>
              </a:rPr>
              <a:t>btnGreeting</a:t>
            </a:r>
            <a:r>
              <a:rPr lang="en-US" sz="1400"/>
              <a:t>” like so:</a:t>
            </a:r>
          </a:p>
          <a:p>
            <a:pPr marL="0" indent="0">
              <a:buNone/>
            </a:pPr>
            <a:r>
              <a:rPr lang="en-US" sz="1400">
                <a:latin typeface="Courier New" pitchFamily="49" charset="0"/>
                <a:cs typeface="Courier New" pitchFamily="49" charset="0"/>
              </a:rPr>
              <a:t>	&lt;input type="button" </a:t>
            </a:r>
            <a:r>
              <a:rPr lang="en-US" sz="1400" b="1">
                <a:latin typeface="Courier New" pitchFamily="49" charset="0"/>
                <a:cs typeface="Courier New" pitchFamily="49" charset="0"/>
              </a:rPr>
              <a:t>id="btnGreeting"</a:t>
            </a:r>
            <a:r>
              <a:rPr lang="en-US" sz="1400">
                <a:latin typeface="Courier New" pitchFamily="49" charset="0"/>
                <a:cs typeface="Courier New" pitchFamily="49" charset="0"/>
              </a:rPr>
              <a:t> value="Greet Me!"&gt;</a:t>
            </a:r>
          </a:p>
          <a:p>
            <a:pPr marL="0" indent="0">
              <a:buNone/>
            </a:pPr>
            <a:endParaRPr lang="en-US" sz="1400"/>
          </a:p>
          <a:p>
            <a:pPr marL="0" indent="0">
              <a:buNone/>
            </a:pPr>
            <a:endParaRPr lang="en-US" sz="1400"/>
          </a:p>
          <a:p>
            <a:pPr marL="0" indent="0">
              <a:buNone/>
            </a:pPr>
            <a:r>
              <a:rPr lang="en-US" sz="1400"/>
              <a:t>We first need to access this element with our familiar </a:t>
            </a:r>
            <a:r>
              <a:rPr lang="en-US" sz="1400" b="1">
                <a:latin typeface="Courier New" panose="02070309020205020404" pitchFamily="49" charset="0"/>
                <a:cs typeface="Courier New" panose="02070309020205020404" pitchFamily="49" charset="0"/>
              </a:rPr>
              <a:t>getElementById</a:t>
            </a:r>
            <a:r>
              <a:rPr lang="en-US" sz="1400">
                <a:latin typeface="Courier New" panose="02070309020205020404" pitchFamily="49" charset="0"/>
                <a:cs typeface="Courier New" panose="02070309020205020404" pitchFamily="49" charset="0"/>
              </a:rPr>
              <a:t> </a:t>
            </a:r>
            <a:r>
              <a:rPr lang="en-US" sz="1400"/>
              <a:t>function:</a:t>
            </a:r>
          </a:p>
          <a:p>
            <a:pPr marL="0" indent="0">
              <a:buNone/>
            </a:pPr>
            <a:r>
              <a:rPr lang="en-US" sz="1400" b="1">
                <a:latin typeface="Courier New" pitchFamily="49" charset="0"/>
                <a:cs typeface="Courier New" pitchFamily="49" charset="0"/>
              </a:rPr>
              <a:t>	document.getElementById("btnGreeting")</a:t>
            </a:r>
            <a:endParaRPr lang="en-US" sz="1400"/>
          </a:p>
          <a:p>
            <a:pPr marL="0" indent="0">
              <a:buNone/>
            </a:pPr>
            <a:endParaRPr lang="en-US" sz="1400"/>
          </a:p>
          <a:p>
            <a:pPr marL="0" indent="0">
              <a:buNone/>
            </a:pPr>
            <a:r>
              <a:rPr lang="en-US" sz="1400"/>
              <a:t>…and then </a:t>
            </a:r>
            <a:r>
              <a:rPr lang="en-US" sz="1400" u="sng"/>
              <a:t>connect it</a:t>
            </a:r>
            <a:r>
              <a:rPr lang="en-US" sz="1400"/>
              <a:t> to the listener command:</a:t>
            </a:r>
          </a:p>
          <a:p>
            <a:pPr marL="0" indent="0">
              <a:buNone/>
            </a:pPr>
            <a:r>
              <a:rPr lang="en-US" sz="1200" b="1">
                <a:latin typeface="Courier New" pitchFamily="49" charset="0"/>
                <a:cs typeface="Courier New" pitchFamily="49" charset="0"/>
              </a:rPr>
              <a:t>   </a:t>
            </a:r>
            <a:r>
              <a:rPr lang="en-US" sz="1200">
                <a:latin typeface="Courier New" pitchFamily="49" charset="0"/>
                <a:cs typeface="Courier New" pitchFamily="49" charset="0"/>
              </a:rPr>
              <a:t>document.getElementById("btnGreeting")</a:t>
            </a:r>
            <a:r>
              <a:rPr lang="en-US" sz="1200" b="1">
                <a:latin typeface="Courier New" pitchFamily="49" charset="0"/>
                <a:cs typeface="Courier New" pitchFamily="49" charset="0"/>
              </a:rPr>
              <a:t>.addEventListener("click", greetUser);</a:t>
            </a:r>
            <a:endParaRPr lang="en-US" sz="1100" b="1">
              <a:latin typeface="Courier New" pitchFamily="49" charset="0"/>
              <a:cs typeface="Courier New" pitchFamily="49" charset="0"/>
            </a:endParaRPr>
          </a:p>
          <a:p>
            <a:pPr marL="0" indent="0">
              <a:buNone/>
            </a:pPr>
            <a:endParaRPr lang="en-US" sz="1400"/>
          </a:p>
          <a:p>
            <a:pPr marL="0" indent="0">
              <a:buNone/>
            </a:pPr>
            <a:endParaRPr lang="en-US" sz="1400"/>
          </a:p>
        </p:txBody>
      </p:sp>
      <p:sp>
        <p:nvSpPr>
          <p:cNvPr id="4" name="Slide Number Placeholder 3">
            <a:extLst>
              <a:ext uri="{FF2B5EF4-FFF2-40B4-BE49-F238E27FC236}">
                <a16:creationId xmlns:a16="http://schemas.microsoft.com/office/drawing/2014/main" id="{71F0AED7-1BEC-2206-59F6-F9A13E95BF78}"/>
              </a:ext>
            </a:extLst>
          </p:cNvPr>
          <p:cNvSpPr>
            <a:spLocks noGrp="1"/>
          </p:cNvSpPr>
          <p:nvPr>
            <p:ph type="sldNum" sz="quarter" idx="12"/>
          </p:nvPr>
        </p:nvSpPr>
        <p:spPr/>
        <p:txBody>
          <a:bodyPr/>
          <a:lstStyle/>
          <a:p>
            <a:pPr>
              <a:defRPr/>
            </a:pPr>
            <a:fld id="{24FE86E6-588A-4154-BA9D-029AF635A19F}" type="slidenum">
              <a:rPr lang="en-US" altLang="en-US" smtClean="0"/>
              <a:pPr>
                <a:defRPr/>
              </a:pPr>
              <a:t>5</a:t>
            </a:fld>
            <a:endParaRPr lang="en-US" altLang="en-US" dirty="0"/>
          </a:p>
        </p:txBody>
      </p:sp>
      <p:sp>
        <p:nvSpPr>
          <p:cNvPr id="6" name="TextBox 5">
            <a:extLst>
              <a:ext uri="{FF2B5EF4-FFF2-40B4-BE49-F238E27FC236}">
                <a16:creationId xmlns:a16="http://schemas.microsoft.com/office/drawing/2014/main" id="{7005DE6B-6E64-FF16-61CD-7D13AB746723}"/>
              </a:ext>
            </a:extLst>
          </p:cNvPr>
          <p:cNvSpPr txBox="1"/>
          <p:nvPr/>
        </p:nvSpPr>
        <p:spPr>
          <a:xfrm>
            <a:off x="914400" y="6171940"/>
            <a:ext cx="7239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200"/>
              <a:t>This may seem like a lot, but the good news is that we will be using this command many times. We only have to modify the elements, event types, and function to invoke. With practice, I promise that you will get used to it!</a:t>
            </a:r>
            <a:endParaRPr lang="en-US" sz="1200" dirty="0"/>
          </a:p>
        </p:txBody>
      </p:sp>
    </p:spTree>
    <p:extLst>
      <p:ext uri="{BB962C8B-B14F-4D97-AF65-F5344CB8AC3E}">
        <p14:creationId xmlns:p14="http://schemas.microsoft.com/office/powerpoint/2010/main" val="306002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B900B016-2F02-404B-9314-80794D9CFE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A49DB7-822E-4CE5-A570-E9D4354E926D}" type="slidenum">
              <a:rPr lang="en-US" altLang="en-US" sz="1200" smtClean="0">
                <a:solidFill>
                  <a:srgbClr val="898989"/>
                </a:solidFill>
                <a:latin typeface="Arial" panose="020B0604020202020204" pitchFamily="34" charset="0"/>
              </a:rPr>
              <a:pPr>
                <a:spcBef>
                  <a:spcPct val="0"/>
                </a:spcBef>
                <a:buFontTx/>
                <a:buNone/>
              </a:pPr>
              <a:t>6</a:t>
            </a:fld>
            <a:endParaRPr lang="en-US" altLang="en-US" sz="1200" dirty="0">
              <a:solidFill>
                <a:srgbClr val="898989"/>
              </a:solidFill>
              <a:latin typeface="Arial" panose="020B0604020202020204" pitchFamily="34" charset="0"/>
            </a:endParaRPr>
          </a:p>
        </p:txBody>
      </p:sp>
      <p:sp>
        <p:nvSpPr>
          <p:cNvPr id="14339" name="TextBox 4">
            <a:extLst>
              <a:ext uri="{FF2B5EF4-FFF2-40B4-BE49-F238E27FC236}">
                <a16:creationId xmlns:a16="http://schemas.microsoft.com/office/drawing/2014/main" id="{53E1F44A-CB2C-464A-97AA-44DFDD532649}"/>
              </a:ext>
            </a:extLst>
          </p:cNvPr>
          <p:cNvSpPr txBox="1">
            <a:spLocks noChangeArrowheads="1"/>
          </p:cNvSpPr>
          <p:nvPr/>
        </p:nvSpPr>
        <p:spPr bwMode="auto">
          <a:xfrm>
            <a:off x="76200" y="1012954"/>
            <a:ext cx="8686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&lt;!DOCTYPE html&gt;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&lt;html lang="en"&gt;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&lt;head&gt;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  &lt;meta charset="utf-8"&gt;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  &lt;</a:t>
            </a:r>
            <a:r>
              <a:rPr lang="en-US" altLang="en-US" sz="1400">
                <a:latin typeface="Courier New" panose="02070309020205020404" pitchFamily="49" charset="0"/>
                <a:cs typeface="Courier New" panose="02070309020205020404" pitchFamily="49" charset="0"/>
              </a:rPr>
              <a:t>title&gt;Event Listeners 101&lt;/</a:t>
            </a:r>
            <a:r>
              <a:rPr lang="en-US" altLang="en-US" sz="1400" dirty="0">
                <a:latin typeface="Courier New" panose="02070309020205020404" pitchFamily="49" charset="0"/>
                <a:cs typeface="Courier New" panose="02070309020205020404" pitchFamily="49" charset="0"/>
              </a:rPr>
              <a:t>title&gt;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&lt;/head&gt;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&lt;body&gt;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a:t>
            </a:r>
            <a:r>
              <a:rPr lang="en-US" altLang="en-US" sz="1400">
                <a:latin typeface="Courier New" panose="02070309020205020404" pitchFamily="49" charset="0"/>
                <a:cs typeface="Courier New" panose="02070309020205020404" pitchFamily="49" charset="0"/>
              </a:rPr>
              <a:t>h1&gt;Working With Events&lt;/</a:t>
            </a:r>
            <a:r>
              <a:rPr lang="en-US" altLang="en-US" sz="1400" dirty="0">
                <a:latin typeface="Courier New" panose="02070309020205020404" pitchFamily="49" charset="0"/>
                <a:cs typeface="Courier New" panose="02070309020205020404" pitchFamily="49" charset="0"/>
              </a:rPr>
              <a:t>h1&gt;</a:t>
            </a:r>
          </a:p>
          <a:p>
            <a:pPr eaLnBrk="1" hangingPunct="1">
              <a:spcBef>
                <a:spcPct val="0"/>
              </a:spcBef>
              <a:buFontTx/>
              <a:buNone/>
            </a:pPr>
            <a:r>
              <a:rPr lang="en-US" altLang="en-US" sz="1400">
                <a:latin typeface="Courier New" panose="02070309020205020404" pitchFamily="49" charset="0"/>
                <a:cs typeface="Courier New" panose="02070309020205020404" pitchFamily="49" charset="0"/>
              </a:rPr>
              <a:t>&lt;input type="button" </a:t>
            </a:r>
            <a:r>
              <a:rPr lang="en-US" altLang="en-US" sz="1400" b="1">
                <a:latin typeface="Courier New" panose="02070309020205020404" pitchFamily="49" charset="0"/>
                <a:cs typeface="Courier New" panose="02070309020205020404" pitchFamily="49" charset="0"/>
              </a:rPr>
              <a:t>id="btnGreet"</a:t>
            </a:r>
            <a:r>
              <a:rPr lang="en-US" altLang="en-US" sz="1400">
                <a:latin typeface="Courier New" panose="02070309020205020404" pitchFamily="49" charset="0"/>
                <a:cs typeface="Courier New" panose="02070309020205020404" pitchFamily="49" charset="0"/>
              </a:rPr>
              <a:t> value="Greet Me!"&gt;</a:t>
            </a:r>
          </a:p>
          <a:p>
            <a:pPr eaLnBrk="1" hangingPunct="1">
              <a:spcBef>
                <a:spcPct val="0"/>
              </a:spcBef>
              <a:buFontTx/>
              <a:buNone/>
            </a:pPr>
            <a:r>
              <a:rPr lang="en-US" altLang="en-US" sz="1400">
                <a:latin typeface="Courier New" panose="02070309020205020404" pitchFamily="49" charset="0"/>
                <a:cs typeface="Courier New" panose="02070309020205020404" pitchFamily="49" charset="0"/>
              </a:rPr>
              <a:t>&lt;div id="output" style="font-size:200%;"&gt;Greeting will go in here….&lt;/div&gt;</a:t>
            </a:r>
          </a:p>
          <a:p>
            <a:pPr eaLnBrk="1" hangingPunct="1">
              <a:spcBef>
                <a:spcPct val="0"/>
              </a:spcBef>
              <a:buFontTx/>
              <a:buNone/>
            </a:pPr>
            <a:endParaRPr lang="en-US" altLang="en-US" sz="14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400">
                <a:latin typeface="Courier New" panose="02070309020205020404" pitchFamily="49" charset="0"/>
                <a:cs typeface="Courier New" panose="02070309020205020404" pitchFamily="49" charset="0"/>
              </a:rPr>
              <a:t>&lt;</a:t>
            </a:r>
            <a:r>
              <a:rPr lang="en-US" altLang="en-US" sz="1400" dirty="0">
                <a:latin typeface="Courier New" panose="02070309020205020404" pitchFamily="49" charset="0"/>
                <a:cs typeface="Courier New" panose="02070309020205020404" pitchFamily="49" charset="0"/>
              </a:rPr>
              <a:t>script&gt;</a:t>
            </a:r>
          </a:p>
          <a:p>
            <a:pPr eaLnBrk="1" hangingPunct="1">
              <a:spcBef>
                <a:spcPct val="0"/>
              </a:spcBef>
              <a:buFontTx/>
              <a:buNone/>
            </a:pPr>
            <a:r>
              <a:rPr lang="en-US" altLang="en-US" sz="1400">
                <a:latin typeface="Courier New" panose="02070309020205020404" pitchFamily="49" charset="0"/>
                <a:cs typeface="Courier New" panose="02070309020205020404" pitchFamily="49" charset="0"/>
              </a:rPr>
              <a:t>  function </a:t>
            </a:r>
            <a:r>
              <a:rPr lang="en-US" altLang="en-US" sz="1400" b="1">
                <a:latin typeface="Courier New" panose="02070309020205020404" pitchFamily="49" charset="0"/>
                <a:cs typeface="Courier New" panose="02070309020205020404" pitchFamily="49" charset="0"/>
              </a:rPr>
              <a:t>greetUser</a:t>
            </a:r>
            <a:r>
              <a:rPr lang="en-US" altLang="en-US" sz="1400">
                <a:latin typeface="Courier New" panose="02070309020205020404" pitchFamily="49" charset="0"/>
                <a:cs typeface="Courier New" panose="02070309020205020404" pitchFamily="49" charset="0"/>
              </a:rPr>
              <a:t>()</a:t>
            </a:r>
            <a:endParaRPr lang="en-US" altLang="en-US" sz="14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400">
                <a:latin typeface="Courier New" panose="02070309020205020404" pitchFamily="49" charset="0"/>
                <a:cs typeface="Courier New" panose="02070309020205020404" pitchFamily="49" charset="0"/>
              </a:rPr>
              <a:t>    var greeting = "Hello, how are you today???";</a:t>
            </a:r>
          </a:p>
          <a:p>
            <a:pPr eaLnBrk="1" hangingPunct="1">
              <a:spcBef>
                <a:spcPct val="0"/>
              </a:spcBef>
              <a:buFontTx/>
              <a:buNone/>
            </a:pPr>
            <a:r>
              <a:rPr lang="en-US" altLang="en-US" sz="1400">
                <a:latin typeface="Courier New" panose="02070309020205020404" pitchFamily="49" charset="0"/>
                <a:cs typeface="Courier New" panose="02070309020205020404" pitchFamily="49" charset="0"/>
              </a:rPr>
              <a:t>    document.getElementById("output").innerHTML = greeting;</a:t>
            </a:r>
            <a:endParaRPr lang="en-US" altLang="en-US" sz="14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400">
                <a:latin typeface="Courier New" panose="02070309020205020404" pitchFamily="49" charset="0"/>
                <a:cs typeface="Courier New" panose="02070309020205020404" pitchFamily="49" charset="0"/>
              </a:rPr>
              <a:t>  }</a:t>
            </a:r>
          </a:p>
          <a:p>
            <a:pPr eaLnBrk="1" hangingPunct="1">
              <a:spcBef>
                <a:spcPct val="0"/>
              </a:spcBef>
              <a:buFontTx/>
              <a:buNone/>
            </a:pPr>
            <a:endParaRPr lang="en-US" altLang="en-US" sz="1400">
              <a:latin typeface="Courier New" panose="02070309020205020404" pitchFamily="49" charset="0"/>
              <a:cs typeface="Courier New" panose="02070309020205020404" pitchFamily="49" charset="0"/>
            </a:endParaRPr>
          </a:p>
          <a:p>
            <a:pPr eaLnBrk="1" hangingPunct="1">
              <a:spcBef>
                <a:spcPct val="0"/>
              </a:spcBef>
              <a:buFontTx/>
              <a:buNone/>
            </a:pPr>
            <a:r>
              <a:rPr lang="en-US" sz="1400">
                <a:latin typeface="Courier New" pitchFamily="49" charset="0"/>
                <a:cs typeface="Courier New" pitchFamily="49" charset="0"/>
              </a:rPr>
              <a:t> document.getElementById("</a:t>
            </a:r>
            <a:r>
              <a:rPr lang="en-US" sz="1400" b="1">
                <a:latin typeface="Courier New" pitchFamily="49" charset="0"/>
                <a:cs typeface="Courier New" pitchFamily="49" charset="0"/>
              </a:rPr>
              <a:t>btnGreet</a:t>
            </a:r>
            <a:r>
              <a:rPr lang="en-US" sz="1400">
                <a:latin typeface="Courier New" pitchFamily="49" charset="0"/>
                <a:cs typeface="Courier New" pitchFamily="49" charset="0"/>
              </a:rPr>
              <a:t>").addEventListener("</a:t>
            </a:r>
            <a:r>
              <a:rPr lang="en-US" sz="1400" b="1">
                <a:latin typeface="Courier New" pitchFamily="49" charset="0"/>
                <a:cs typeface="Courier New" pitchFamily="49" charset="0"/>
              </a:rPr>
              <a:t>click</a:t>
            </a:r>
            <a:r>
              <a:rPr lang="en-US" sz="1400">
                <a:latin typeface="Courier New" pitchFamily="49" charset="0"/>
                <a:cs typeface="Courier New" pitchFamily="49" charset="0"/>
              </a:rPr>
              <a:t>", </a:t>
            </a:r>
            <a:r>
              <a:rPr lang="en-US" sz="1400" b="1">
                <a:latin typeface="Courier New" pitchFamily="49" charset="0"/>
                <a:cs typeface="Courier New" pitchFamily="49" charset="0"/>
              </a:rPr>
              <a:t>greetUser</a:t>
            </a:r>
            <a:r>
              <a:rPr lang="en-US" sz="1400">
                <a:latin typeface="Courier New" pitchFamily="49" charset="0"/>
                <a:cs typeface="Courier New" pitchFamily="49" charset="0"/>
              </a:rPr>
              <a:t>);</a:t>
            </a:r>
            <a:endParaRPr lang="en-US" altLang="en-US" sz="14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&lt;/script&gt;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&lt;/body&gt;</a:t>
            </a:r>
          </a:p>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&lt;/html&gt;</a:t>
            </a:r>
          </a:p>
        </p:txBody>
      </p:sp>
      <p:sp>
        <p:nvSpPr>
          <p:cNvPr id="4" name="Title 1">
            <a:extLst>
              <a:ext uri="{FF2B5EF4-FFF2-40B4-BE49-F238E27FC236}">
                <a16:creationId xmlns:a16="http://schemas.microsoft.com/office/drawing/2014/main" id="{D858E0A4-E03F-F954-7B82-17FAFD59DC0B}"/>
              </a:ext>
            </a:extLst>
          </p:cNvPr>
          <p:cNvSpPr>
            <a:spLocks noGrp="1"/>
          </p:cNvSpPr>
          <p:nvPr>
            <p:ph type="title"/>
          </p:nvPr>
        </p:nvSpPr>
        <p:spPr>
          <a:xfrm>
            <a:off x="-2458" y="5347"/>
            <a:ext cx="3812458" cy="487362"/>
          </a:xfrm>
        </p:spPr>
        <p:txBody>
          <a:bodyPr/>
          <a:lstStyle/>
          <a:p>
            <a:r>
              <a:rPr lang="en-US" sz="3200"/>
              <a:t>Putting It Together</a:t>
            </a:r>
          </a:p>
        </p:txBody>
      </p:sp>
      <p:sp>
        <p:nvSpPr>
          <p:cNvPr id="2" name="Speech Bubble: Rectangle with Corners Rounded 1">
            <a:extLst>
              <a:ext uri="{FF2B5EF4-FFF2-40B4-BE49-F238E27FC236}">
                <a16:creationId xmlns:a16="http://schemas.microsoft.com/office/drawing/2014/main" id="{917A7671-B07C-1D3B-8981-B6CC743FF6D5}"/>
              </a:ext>
            </a:extLst>
          </p:cNvPr>
          <p:cNvSpPr/>
          <p:nvPr/>
        </p:nvSpPr>
        <p:spPr>
          <a:xfrm>
            <a:off x="4114800" y="1447800"/>
            <a:ext cx="2667000" cy="914400"/>
          </a:xfrm>
          <a:prstGeom prst="wedgeRoundRectCallout">
            <a:avLst>
              <a:gd name="adj1" fmla="val -73921"/>
              <a:gd name="adj2" fmla="val 939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We are going to be referencing this button inside our script. So we have to give it an id.</a:t>
            </a:r>
          </a:p>
        </p:txBody>
      </p:sp>
      <p:sp>
        <p:nvSpPr>
          <p:cNvPr id="3" name="Speech Bubble: Rectangle with Corners Rounded 2">
            <a:extLst>
              <a:ext uri="{FF2B5EF4-FFF2-40B4-BE49-F238E27FC236}">
                <a16:creationId xmlns:a16="http://schemas.microsoft.com/office/drawing/2014/main" id="{6D582298-C01C-FEF6-7109-9452FDE46889}"/>
              </a:ext>
            </a:extLst>
          </p:cNvPr>
          <p:cNvSpPr/>
          <p:nvPr/>
        </p:nvSpPr>
        <p:spPr>
          <a:xfrm>
            <a:off x="5257800" y="1703452"/>
            <a:ext cx="2667000" cy="914400"/>
          </a:xfrm>
          <a:prstGeom prst="wedgeRoundRectCallout">
            <a:avLst>
              <a:gd name="adj1" fmla="val -35212"/>
              <a:gd name="adj2" fmla="val 947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We need a place to output our message. A &lt;div&gt; section is often a great choice.</a:t>
            </a:r>
          </a:p>
        </p:txBody>
      </p:sp>
      <p:sp>
        <p:nvSpPr>
          <p:cNvPr id="5" name="Speech Bubble: Rectangle with Corners Rounded 4">
            <a:extLst>
              <a:ext uri="{FF2B5EF4-FFF2-40B4-BE49-F238E27FC236}">
                <a16:creationId xmlns:a16="http://schemas.microsoft.com/office/drawing/2014/main" id="{B61A9B23-FB20-9CB2-D6DB-7168287E7747}"/>
              </a:ext>
            </a:extLst>
          </p:cNvPr>
          <p:cNvSpPr/>
          <p:nvPr/>
        </p:nvSpPr>
        <p:spPr>
          <a:xfrm>
            <a:off x="3274142" y="2370545"/>
            <a:ext cx="2933700" cy="914400"/>
          </a:xfrm>
          <a:prstGeom prst="wedgeRoundRectCallout">
            <a:avLst>
              <a:gd name="adj1" fmla="val -73921"/>
              <a:gd name="adj2" fmla="val 939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Let’s write the function we wish to invoke when the button is clicked.</a:t>
            </a:r>
          </a:p>
        </p:txBody>
      </p:sp>
      <p:sp>
        <p:nvSpPr>
          <p:cNvPr id="6" name="Speech Bubble: Rectangle with Corners Rounded 5">
            <a:extLst>
              <a:ext uri="{FF2B5EF4-FFF2-40B4-BE49-F238E27FC236}">
                <a16:creationId xmlns:a16="http://schemas.microsoft.com/office/drawing/2014/main" id="{BF8D2E96-FDD3-1206-95A5-838985ED32A3}"/>
              </a:ext>
            </a:extLst>
          </p:cNvPr>
          <p:cNvSpPr/>
          <p:nvPr/>
        </p:nvSpPr>
        <p:spPr>
          <a:xfrm>
            <a:off x="5762932" y="2800822"/>
            <a:ext cx="2933700" cy="914400"/>
          </a:xfrm>
          <a:prstGeom prst="wedgeRoundRectCallout">
            <a:avLst>
              <a:gd name="adj1" fmla="val -89505"/>
              <a:gd name="adj2" fmla="val 1108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Outputting to the &lt;div&gt; section.</a:t>
            </a:r>
          </a:p>
        </p:txBody>
      </p:sp>
      <p:sp>
        <p:nvSpPr>
          <p:cNvPr id="7" name="Rectangle: Rounded Corners 6">
            <a:extLst>
              <a:ext uri="{FF2B5EF4-FFF2-40B4-BE49-F238E27FC236}">
                <a16:creationId xmlns:a16="http://schemas.microsoft.com/office/drawing/2014/main" id="{8145A95D-52FB-518C-C986-B0112EEB8030}"/>
              </a:ext>
            </a:extLst>
          </p:cNvPr>
          <p:cNvSpPr/>
          <p:nvPr/>
        </p:nvSpPr>
        <p:spPr>
          <a:xfrm>
            <a:off x="243348" y="4891548"/>
            <a:ext cx="3733800"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73E394CD-71A5-ECBE-C9E2-5260C348551D}"/>
              </a:ext>
            </a:extLst>
          </p:cNvPr>
          <p:cNvSpPr/>
          <p:nvPr/>
        </p:nvSpPr>
        <p:spPr>
          <a:xfrm>
            <a:off x="4074242" y="4891548"/>
            <a:ext cx="3850558" cy="228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CE1AB999-0CA2-3283-8EAD-CECCCB616B1C}"/>
              </a:ext>
            </a:extLst>
          </p:cNvPr>
          <p:cNvSpPr/>
          <p:nvPr/>
        </p:nvSpPr>
        <p:spPr>
          <a:xfrm>
            <a:off x="2781300" y="3529470"/>
            <a:ext cx="2667000" cy="914400"/>
          </a:xfrm>
          <a:prstGeom prst="wedgeRoundRectCallout">
            <a:avLst>
              <a:gd name="adj1" fmla="val -73921"/>
              <a:gd name="adj2" fmla="val 939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We select the element that we want to do the “listening”. In this case, the element named ‘</a:t>
            </a:r>
            <a:r>
              <a:rPr lang="en-US" sz="1400">
                <a:latin typeface="Courier New" panose="02070309020205020404" pitchFamily="49" charset="0"/>
                <a:cs typeface="Courier New" panose="02070309020205020404" pitchFamily="49" charset="0"/>
              </a:rPr>
              <a:t>btnGreet</a:t>
            </a:r>
            <a:r>
              <a:rPr lang="en-US" sz="1400"/>
              <a:t>’.</a:t>
            </a:r>
          </a:p>
        </p:txBody>
      </p:sp>
      <p:sp>
        <p:nvSpPr>
          <p:cNvPr id="12" name="Speech Bubble: Rectangle with Corners Rounded 11">
            <a:extLst>
              <a:ext uri="{FF2B5EF4-FFF2-40B4-BE49-F238E27FC236}">
                <a16:creationId xmlns:a16="http://schemas.microsoft.com/office/drawing/2014/main" id="{6B7D50CA-949A-6490-A0A6-1AB32B0525D7}"/>
              </a:ext>
            </a:extLst>
          </p:cNvPr>
          <p:cNvSpPr/>
          <p:nvPr/>
        </p:nvSpPr>
        <p:spPr>
          <a:xfrm>
            <a:off x="5777680" y="3564002"/>
            <a:ext cx="2667000" cy="914400"/>
          </a:xfrm>
          <a:prstGeom prst="wedgeRoundRectCallout">
            <a:avLst>
              <a:gd name="adj1" fmla="val -73921"/>
              <a:gd name="adj2" fmla="val 939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 and we “attach” that element to the </a:t>
            </a:r>
            <a:r>
              <a:rPr lang="en-US" sz="1400">
                <a:latin typeface="Courier New" panose="02070309020205020404" pitchFamily="49" charset="0"/>
                <a:cs typeface="Courier New" panose="02070309020205020404" pitchFamily="49" charset="0"/>
              </a:rPr>
              <a:t>addEventListener() </a:t>
            </a:r>
            <a:r>
              <a:rPr lang="en-US" sz="1400"/>
              <a:t>function.</a:t>
            </a:r>
          </a:p>
        </p:txBody>
      </p:sp>
      <p:sp>
        <p:nvSpPr>
          <p:cNvPr id="15" name="Speech Bubble: Rectangle with Corners Rounded 14">
            <a:extLst>
              <a:ext uri="{FF2B5EF4-FFF2-40B4-BE49-F238E27FC236}">
                <a16:creationId xmlns:a16="http://schemas.microsoft.com/office/drawing/2014/main" id="{D3C168D1-9029-FD31-A5C7-2F107C61D228}"/>
              </a:ext>
            </a:extLst>
          </p:cNvPr>
          <p:cNvSpPr/>
          <p:nvPr/>
        </p:nvSpPr>
        <p:spPr>
          <a:xfrm>
            <a:off x="3260619" y="5503090"/>
            <a:ext cx="2667000" cy="914400"/>
          </a:xfrm>
          <a:prstGeom prst="wedgeRoundRectCallout">
            <a:avLst>
              <a:gd name="adj1" fmla="val 61563"/>
              <a:gd name="adj2" fmla="val -955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The first argument to the </a:t>
            </a:r>
            <a:r>
              <a:rPr lang="en-US" sz="1400">
                <a:latin typeface="Courier New" panose="02070309020205020404" pitchFamily="49" charset="0"/>
                <a:cs typeface="Courier New" panose="02070309020205020404" pitchFamily="49" charset="0"/>
              </a:rPr>
              <a:t>addEventListener()</a:t>
            </a:r>
            <a:r>
              <a:rPr lang="en-US" sz="1400"/>
              <a:t> function says we are listening for a “click” event. </a:t>
            </a:r>
          </a:p>
        </p:txBody>
      </p:sp>
      <p:sp>
        <p:nvSpPr>
          <p:cNvPr id="16" name="Speech Bubble: Rectangle with Corners Rounded 15">
            <a:extLst>
              <a:ext uri="{FF2B5EF4-FFF2-40B4-BE49-F238E27FC236}">
                <a16:creationId xmlns:a16="http://schemas.microsoft.com/office/drawing/2014/main" id="{94E41256-54F6-A989-00ED-C634396D1596}"/>
              </a:ext>
            </a:extLst>
          </p:cNvPr>
          <p:cNvSpPr/>
          <p:nvPr/>
        </p:nvSpPr>
        <p:spPr>
          <a:xfrm>
            <a:off x="4359662" y="5527601"/>
            <a:ext cx="3216379" cy="914400"/>
          </a:xfrm>
          <a:prstGeom prst="wedgeRoundRectCallout">
            <a:avLst>
              <a:gd name="adj1" fmla="val 45056"/>
              <a:gd name="adj2" fmla="val -979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The second argument to the </a:t>
            </a:r>
            <a:r>
              <a:rPr lang="en-US" sz="1400">
                <a:latin typeface="Courier New" panose="02070309020205020404" pitchFamily="49" charset="0"/>
                <a:cs typeface="Courier New" panose="02070309020205020404" pitchFamily="49" charset="0"/>
              </a:rPr>
              <a:t>addEventListener()</a:t>
            </a:r>
            <a:r>
              <a:rPr lang="en-US" sz="1400"/>
              <a:t> function says to invoke the </a:t>
            </a:r>
            <a:r>
              <a:rPr lang="en-US" sz="1400">
                <a:latin typeface="Courier New" panose="02070309020205020404" pitchFamily="49" charset="0"/>
                <a:cs typeface="Courier New" panose="02070309020205020404" pitchFamily="49" charset="0"/>
              </a:rPr>
              <a:t>greetUser</a:t>
            </a:r>
            <a:r>
              <a:rPr lang="en-US" sz="1400"/>
              <a:t> function when the event happens.</a:t>
            </a:r>
          </a:p>
        </p:txBody>
      </p:sp>
      <p:pic>
        <p:nvPicPr>
          <p:cNvPr id="10" name="Picture 9">
            <a:extLst>
              <a:ext uri="{FF2B5EF4-FFF2-40B4-BE49-F238E27FC236}">
                <a16:creationId xmlns:a16="http://schemas.microsoft.com/office/drawing/2014/main" id="{BDB16E99-D065-B8E3-377D-254562662B24}"/>
              </a:ext>
            </a:extLst>
          </p:cNvPr>
          <p:cNvPicPr>
            <a:picLocks noChangeAspect="1"/>
          </p:cNvPicPr>
          <p:nvPr/>
        </p:nvPicPr>
        <p:blipFill>
          <a:blip r:embed="rId2"/>
          <a:stretch>
            <a:fillRect/>
          </a:stretch>
        </p:blipFill>
        <p:spPr>
          <a:xfrm>
            <a:off x="5181600" y="197877"/>
            <a:ext cx="3790476" cy="752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339">
                                            <p:txEl>
                                              <p:pRg st="11" end="11"/>
                                            </p:txEl>
                                          </p:spTgt>
                                        </p:tgtEl>
                                        <p:attrNameLst>
                                          <p:attrName>style.visibility</p:attrName>
                                        </p:attrNameLst>
                                      </p:cBhvr>
                                      <p:to>
                                        <p:strVal val="visible"/>
                                      </p:to>
                                    </p:set>
                                    <p:animEffect transition="in" filter="fade">
                                      <p:cBhvr>
                                        <p:cTn id="25" dur="1000"/>
                                        <p:tgtEl>
                                          <p:spTgt spid="14339">
                                            <p:txEl>
                                              <p:pRg st="11" end="11"/>
                                            </p:txEl>
                                          </p:spTgt>
                                        </p:tgtEl>
                                      </p:cBhvr>
                                    </p:animEffect>
                                    <p:anim calcmode="lin" valueType="num">
                                      <p:cBhvr>
                                        <p:cTn id="26" dur="10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p:cTn id="27" dur="1000" fill="hold"/>
                                        <p:tgtEl>
                                          <p:spTgt spid="14339">
                                            <p:txEl>
                                              <p:pRg st="11" end="1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339">
                                            <p:txEl>
                                              <p:pRg st="19" end="19"/>
                                            </p:txEl>
                                          </p:spTgt>
                                        </p:tgtEl>
                                        <p:attrNameLst>
                                          <p:attrName>style.visibility</p:attrName>
                                        </p:attrNameLst>
                                      </p:cBhvr>
                                      <p:to>
                                        <p:strVal val="visible"/>
                                      </p:to>
                                    </p:set>
                                    <p:animEffect transition="in" filter="fade">
                                      <p:cBhvr>
                                        <p:cTn id="30" dur="1000"/>
                                        <p:tgtEl>
                                          <p:spTgt spid="14339">
                                            <p:txEl>
                                              <p:pRg st="19" end="19"/>
                                            </p:txEl>
                                          </p:spTgt>
                                        </p:tgtEl>
                                      </p:cBhvr>
                                    </p:animEffect>
                                    <p:anim calcmode="lin" valueType="num">
                                      <p:cBhvr>
                                        <p:cTn id="31" dur="1000" fill="hold"/>
                                        <p:tgtEl>
                                          <p:spTgt spid="14339">
                                            <p:txEl>
                                              <p:pRg st="19" end="19"/>
                                            </p:txEl>
                                          </p:spTgt>
                                        </p:tgtEl>
                                        <p:attrNameLst>
                                          <p:attrName>ppt_x</p:attrName>
                                        </p:attrNameLst>
                                      </p:cBhvr>
                                      <p:tavLst>
                                        <p:tav tm="0">
                                          <p:val>
                                            <p:strVal val="#ppt_x"/>
                                          </p:val>
                                        </p:tav>
                                        <p:tav tm="100000">
                                          <p:val>
                                            <p:strVal val="#ppt_x"/>
                                          </p:val>
                                        </p:tav>
                                      </p:tavLst>
                                    </p:anim>
                                    <p:anim calcmode="lin" valueType="num">
                                      <p:cBhvr>
                                        <p:cTn id="32" dur="1000" fill="hold"/>
                                        <p:tgtEl>
                                          <p:spTgt spid="14339">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339">
                                            <p:txEl>
                                              <p:pRg st="12" end="12"/>
                                            </p:txEl>
                                          </p:spTgt>
                                        </p:tgtEl>
                                        <p:attrNameLst>
                                          <p:attrName>style.visibility</p:attrName>
                                        </p:attrNameLst>
                                      </p:cBhvr>
                                      <p:to>
                                        <p:strVal val="visible"/>
                                      </p:to>
                                    </p:set>
                                    <p:animEffect transition="in" filter="fade">
                                      <p:cBhvr>
                                        <p:cTn id="37" dur="1000"/>
                                        <p:tgtEl>
                                          <p:spTgt spid="14339">
                                            <p:txEl>
                                              <p:pRg st="12" end="12"/>
                                            </p:txEl>
                                          </p:spTgt>
                                        </p:tgtEl>
                                      </p:cBhvr>
                                    </p:animEffect>
                                    <p:anim calcmode="lin" valueType="num">
                                      <p:cBhvr>
                                        <p:cTn id="38" dur="10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14339">
                                            <p:txEl>
                                              <p:pRg st="12" end="1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39">
                                            <p:txEl>
                                              <p:pRg st="13" end="13"/>
                                            </p:txEl>
                                          </p:spTgt>
                                        </p:tgtEl>
                                        <p:attrNameLst>
                                          <p:attrName>style.visibility</p:attrName>
                                        </p:attrNameLst>
                                      </p:cBhvr>
                                      <p:to>
                                        <p:strVal val="visible"/>
                                      </p:to>
                                    </p:set>
                                    <p:animEffect transition="in" filter="fade">
                                      <p:cBhvr>
                                        <p:cTn id="42" dur="1000"/>
                                        <p:tgtEl>
                                          <p:spTgt spid="14339">
                                            <p:txEl>
                                              <p:pRg st="13" end="13"/>
                                            </p:txEl>
                                          </p:spTgt>
                                        </p:tgtEl>
                                      </p:cBhvr>
                                    </p:animEffect>
                                    <p:anim calcmode="lin" valueType="num">
                                      <p:cBhvr>
                                        <p:cTn id="43" dur="10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14339">
                                            <p:txEl>
                                              <p:pRg st="13" end="1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339">
                                            <p:txEl>
                                              <p:pRg st="16" end="16"/>
                                            </p:txEl>
                                          </p:spTgt>
                                        </p:tgtEl>
                                        <p:attrNameLst>
                                          <p:attrName>style.visibility</p:attrName>
                                        </p:attrNameLst>
                                      </p:cBhvr>
                                      <p:to>
                                        <p:strVal val="visible"/>
                                      </p:to>
                                    </p:set>
                                    <p:animEffect transition="in" filter="fade">
                                      <p:cBhvr>
                                        <p:cTn id="47" dur="1000"/>
                                        <p:tgtEl>
                                          <p:spTgt spid="14339">
                                            <p:txEl>
                                              <p:pRg st="16" end="16"/>
                                            </p:txEl>
                                          </p:spTgt>
                                        </p:tgtEl>
                                      </p:cBhvr>
                                    </p:animEffect>
                                    <p:anim calcmode="lin" valueType="num">
                                      <p:cBhvr>
                                        <p:cTn id="48" dur="1000" fill="hold"/>
                                        <p:tgtEl>
                                          <p:spTgt spid="14339">
                                            <p:txEl>
                                              <p:pRg st="16" end="16"/>
                                            </p:txEl>
                                          </p:spTgt>
                                        </p:tgtEl>
                                        <p:attrNameLst>
                                          <p:attrName>ppt_x</p:attrName>
                                        </p:attrNameLst>
                                      </p:cBhvr>
                                      <p:tavLst>
                                        <p:tav tm="0">
                                          <p:val>
                                            <p:strVal val="#ppt_x"/>
                                          </p:val>
                                        </p:tav>
                                        <p:tav tm="100000">
                                          <p:val>
                                            <p:strVal val="#ppt_x"/>
                                          </p:val>
                                        </p:tav>
                                      </p:tavLst>
                                    </p:anim>
                                    <p:anim calcmode="lin" valueType="num">
                                      <p:cBhvr>
                                        <p:cTn id="49" dur="1000" fill="hold"/>
                                        <p:tgtEl>
                                          <p:spTgt spid="14339">
                                            <p:txEl>
                                              <p:pRg st="16" end="16"/>
                                            </p:txEl>
                                          </p:spTgt>
                                        </p:tgtEl>
                                        <p:attrNameLst>
                                          <p:attrName>ppt_y</p:attrName>
                                        </p:attrNameLst>
                                      </p:cBhvr>
                                      <p:tavLst>
                                        <p:tav tm="0">
                                          <p:val>
                                            <p:strVal val="#ppt_y+.1"/>
                                          </p:val>
                                        </p:tav>
                                        <p:tav tm="100000">
                                          <p:val>
                                            <p:strVal val="#ppt_y"/>
                                          </p:val>
                                        </p:tav>
                                      </p:tavLst>
                                    </p:anim>
                                  </p:childTnLst>
                                </p:cTn>
                              </p:par>
                              <p:par>
                                <p:cTn id="50" presetID="2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4339">
                                            <p:txEl>
                                              <p:pRg st="14" end="14"/>
                                            </p:txEl>
                                          </p:spTgt>
                                        </p:tgtEl>
                                        <p:attrNameLst>
                                          <p:attrName>style.visibility</p:attrName>
                                        </p:attrNameLst>
                                      </p:cBhvr>
                                      <p:to>
                                        <p:strVal val="visible"/>
                                      </p:to>
                                    </p:set>
                                    <p:animEffect transition="in" filter="fade">
                                      <p:cBhvr>
                                        <p:cTn id="57" dur="1000"/>
                                        <p:tgtEl>
                                          <p:spTgt spid="14339">
                                            <p:txEl>
                                              <p:pRg st="14" end="14"/>
                                            </p:txEl>
                                          </p:spTgt>
                                        </p:tgtEl>
                                      </p:cBhvr>
                                    </p:animEffect>
                                    <p:anim calcmode="lin" valueType="num">
                                      <p:cBhvr>
                                        <p:cTn id="58" dur="10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p:cTn id="59" dur="1000" fill="hold"/>
                                        <p:tgtEl>
                                          <p:spTgt spid="1433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4339">
                                            <p:txEl>
                                              <p:pRg st="15" end="15"/>
                                            </p:txEl>
                                          </p:spTgt>
                                        </p:tgtEl>
                                        <p:attrNameLst>
                                          <p:attrName>style.visibility</p:attrName>
                                        </p:attrNameLst>
                                      </p:cBhvr>
                                      <p:to>
                                        <p:strVal val="visible"/>
                                      </p:to>
                                    </p:set>
                                    <p:animEffect transition="in" filter="fade">
                                      <p:cBhvr>
                                        <p:cTn id="64" dur="1000"/>
                                        <p:tgtEl>
                                          <p:spTgt spid="14339">
                                            <p:txEl>
                                              <p:pRg st="15" end="15"/>
                                            </p:txEl>
                                          </p:spTgt>
                                        </p:tgtEl>
                                      </p:cBhvr>
                                    </p:animEffect>
                                    <p:anim calcmode="lin" valueType="num">
                                      <p:cBhvr>
                                        <p:cTn id="65" dur="1000" fill="hold"/>
                                        <p:tgtEl>
                                          <p:spTgt spid="14339">
                                            <p:txEl>
                                              <p:pRg st="15" end="15"/>
                                            </p:txEl>
                                          </p:spTgt>
                                        </p:tgtEl>
                                        <p:attrNameLst>
                                          <p:attrName>ppt_x</p:attrName>
                                        </p:attrNameLst>
                                      </p:cBhvr>
                                      <p:tavLst>
                                        <p:tav tm="0">
                                          <p:val>
                                            <p:strVal val="#ppt_x"/>
                                          </p:val>
                                        </p:tav>
                                        <p:tav tm="100000">
                                          <p:val>
                                            <p:strVal val="#ppt_x"/>
                                          </p:val>
                                        </p:tav>
                                      </p:tavLst>
                                    </p:anim>
                                    <p:anim calcmode="lin" valueType="num">
                                      <p:cBhvr>
                                        <p:cTn id="66" dur="1000" fill="hold"/>
                                        <p:tgtEl>
                                          <p:spTgt spid="14339">
                                            <p:txEl>
                                              <p:pRg st="15" end="15"/>
                                            </p:txEl>
                                          </p:spTgt>
                                        </p:tgtEl>
                                        <p:attrNameLst>
                                          <p:attrName>ppt_y</p:attrName>
                                        </p:attrNameLst>
                                      </p:cBhvr>
                                      <p:tavLst>
                                        <p:tav tm="0">
                                          <p:val>
                                            <p:strVal val="#ppt_y+.1"/>
                                          </p:val>
                                        </p:tav>
                                        <p:tav tm="100000">
                                          <p:val>
                                            <p:strVal val="#ppt_y"/>
                                          </p:val>
                                        </p:tav>
                                      </p:tavLst>
                                    </p:anim>
                                  </p:childTnLst>
                                </p:cTn>
                              </p:par>
                              <p:par>
                                <p:cTn id="67" presetID="22" presetClass="entr" presetSubtype="4"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down)">
                                      <p:cBhvr>
                                        <p:cTn id="69"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4339">
                                            <p:txEl>
                                              <p:pRg st="18" end="18"/>
                                            </p:txEl>
                                          </p:spTgt>
                                        </p:tgtEl>
                                        <p:attrNameLst>
                                          <p:attrName>style.visibility</p:attrName>
                                        </p:attrNameLst>
                                      </p:cBhvr>
                                      <p:to>
                                        <p:strVal val="visible"/>
                                      </p:to>
                                    </p:set>
                                    <p:animEffect transition="in" filter="fade">
                                      <p:cBhvr>
                                        <p:cTn id="74" dur="1000"/>
                                        <p:tgtEl>
                                          <p:spTgt spid="14339">
                                            <p:txEl>
                                              <p:pRg st="18" end="18"/>
                                            </p:txEl>
                                          </p:spTgt>
                                        </p:tgtEl>
                                      </p:cBhvr>
                                    </p:animEffect>
                                    <p:anim calcmode="lin" valueType="num">
                                      <p:cBhvr>
                                        <p:cTn id="75" dur="1000" fill="hold"/>
                                        <p:tgtEl>
                                          <p:spTgt spid="14339">
                                            <p:txEl>
                                              <p:pRg st="18" end="18"/>
                                            </p:txEl>
                                          </p:spTgt>
                                        </p:tgtEl>
                                        <p:attrNameLst>
                                          <p:attrName>ppt_x</p:attrName>
                                        </p:attrNameLst>
                                      </p:cBhvr>
                                      <p:tavLst>
                                        <p:tav tm="0">
                                          <p:val>
                                            <p:strVal val="#ppt_x"/>
                                          </p:val>
                                        </p:tav>
                                        <p:tav tm="100000">
                                          <p:val>
                                            <p:strVal val="#ppt_x"/>
                                          </p:val>
                                        </p:tav>
                                      </p:tavLst>
                                    </p:anim>
                                    <p:anim calcmode="lin" valueType="num">
                                      <p:cBhvr>
                                        <p:cTn id="76" dur="1000" fill="hold"/>
                                        <p:tgtEl>
                                          <p:spTgt spid="14339">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2000" fill="hold"/>
                                        <p:tgtEl>
                                          <p:spTgt spid="7"/>
                                        </p:tgtEl>
                                        <p:attrNameLst>
                                          <p:attrName>ppt_x</p:attrName>
                                        </p:attrNameLst>
                                      </p:cBhvr>
                                      <p:tavLst>
                                        <p:tav tm="0">
                                          <p:val>
                                            <p:strVal val="#ppt_x"/>
                                          </p:val>
                                        </p:tav>
                                        <p:tav tm="100000">
                                          <p:val>
                                            <p:strVal val="#ppt_x"/>
                                          </p:val>
                                        </p:tav>
                                      </p:tavLst>
                                    </p:anim>
                                    <p:anim calcmode="lin" valueType="num">
                                      <p:cBhvr additive="base">
                                        <p:cTn id="82" dur="2000" fill="hold"/>
                                        <p:tgtEl>
                                          <p:spTgt spid="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83" presetID="22" presetClass="entr" presetSubtype="4"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2" presetClass="entr" presetSubtype="1"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 calcmode="lin" valueType="num">
                                      <p:cBhvr additive="base">
                                        <p:cTn id="90" dur="2000" fill="hold"/>
                                        <p:tgtEl>
                                          <p:spTgt spid="8"/>
                                        </p:tgtEl>
                                        <p:attrNameLst>
                                          <p:attrName>ppt_x</p:attrName>
                                        </p:attrNameLst>
                                      </p:cBhvr>
                                      <p:tavLst>
                                        <p:tav tm="0">
                                          <p:val>
                                            <p:strVal val="#ppt_x"/>
                                          </p:val>
                                        </p:tav>
                                        <p:tav tm="100000">
                                          <p:val>
                                            <p:strVal val="#ppt_x"/>
                                          </p:val>
                                        </p:tav>
                                      </p:tavLst>
                                    </p:anim>
                                    <p:anim calcmode="lin" valueType="num">
                                      <p:cBhvr additive="base">
                                        <p:cTn id="91" dur="2000" fill="hold"/>
                                        <p:tgtEl>
                                          <p:spTgt spid="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92" presetID="22" presetClass="entr" presetSubtype="4"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down)">
                                      <p:cBhvr>
                                        <p:cTn id="99"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down)">
                                      <p:cBhvr>
                                        <p:cTn id="10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11" grpId="0" animBg="1"/>
      <p:bldP spid="12"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2D768B1-4041-4576-BC41-CA3F6CA1FECB}"/>
              </a:ext>
            </a:extLst>
          </p:cNvPr>
          <p:cNvSpPr>
            <a:spLocks noGrp="1"/>
          </p:cNvSpPr>
          <p:nvPr>
            <p:ph type="title"/>
          </p:nvPr>
        </p:nvSpPr>
        <p:spPr>
          <a:xfrm>
            <a:off x="457200" y="274638"/>
            <a:ext cx="8229600" cy="792162"/>
          </a:xfrm>
        </p:spPr>
        <p:txBody>
          <a:bodyPr/>
          <a:lstStyle/>
          <a:p>
            <a:r>
              <a:rPr lang="en-US" altLang="en-US" sz="6000" b="1" dirty="0">
                <a:solidFill>
                  <a:srgbClr val="FF0000"/>
                </a:solidFill>
              </a:rPr>
              <a:t>Stop!</a:t>
            </a:r>
          </a:p>
        </p:txBody>
      </p:sp>
      <p:sp>
        <p:nvSpPr>
          <p:cNvPr id="3" name="Content Placeholder 2">
            <a:extLst>
              <a:ext uri="{FF2B5EF4-FFF2-40B4-BE49-F238E27FC236}">
                <a16:creationId xmlns:a16="http://schemas.microsoft.com/office/drawing/2014/main" id="{2FE6981E-CCC5-4C38-847B-03E042557ED7}"/>
              </a:ext>
            </a:extLst>
          </p:cNvPr>
          <p:cNvSpPr>
            <a:spLocks noGrp="1"/>
          </p:cNvSpPr>
          <p:nvPr>
            <p:ph idx="1"/>
          </p:nvPr>
        </p:nvSpPr>
        <p:spPr>
          <a:xfrm>
            <a:off x="347662" y="1265410"/>
            <a:ext cx="8229600" cy="4525962"/>
          </a:xfrm>
        </p:spPr>
        <p:txBody>
          <a:bodyPr/>
          <a:lstStyle/>
          <a:p>
            <a:pPr marL="0" indent="0">
              <a:buNone/>
              <a:defRPr/>
            </a:pPr>
            <a:r>
              <a:rPr lang="en-US" sz="2000" b="1" i="1"/>
              <a:t>You DID type out the last example for yourself right????</a:t>
            </a:r>
          </a:p>
          <a:p>
            <a:pPr marL="0" indent="0">
              <a:buNone/>
              <a:defRPr/>
            </a:pPr>
            <a:endParaRPr lang="en-US" sz="2000" b="1" i="1"/>
          </a:p>
          <a:p>
            <a:pPr marL="0" indent="0">
              <a:buNone/>
              <a:defRPr/>
            </a:pPr>
            <a:r>
              <a:rPr lang="en-US" sz="2000" b="1" i="1"/>
              <a:t>If not….</a:t>
            </a:r>
          </a:p>
          <a:p>
            <a:pPr marL="0" indent="0">
              <a:buNone/>
              <a:defRPr/>
            </a:pPr>
            <a:endParaRPr lang="en-US" sz="2000" b="1" i="1" dirty="0"/>
          </a:p>
        </p:txBody>
      </p:sp>
      <p:sp>
        <p:nvSpPr>
          <p:cNvPr id="6148" name="Slide Number Placeholder 3">
            <a:extLst>
              <a:ext uri="{FF2B5EF4-FFF2-40B4-BE49-F238E27FC236}">
                <a16:creationId xmlns:a16="http://schemas.microsoft.com/office/drawing/2014/main" id="{3B8B6F4F-A252-400B-B944-CC05283957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45469AE-B607-40AF-B63E-3ECDB11117F9}" type="slidenum">
              <a:rPr lang="en-US" altLang="en-US" sz="1200" smtClean="0">
                <a:solidFill>
                  <a:srgbClr val="898989"/>
                </a:solidFill>
                <a:latin typeface="Arial" panose="020B0604020202020204" pitchFamily="34" charset="0"/>
              </a:rPr>
              <a:pPr>
                <a:spcBef>
                  <a:spcPct val="0"/>
                </a:spcBef>
                <a:buFontTx/>
                <a:buNone/>
              </a:pPr>
              <a:t>7</a:t>
            </a:fld>
            <a:endParaRPr lang="en-US" altLang="en-US" sz="1200" dirty="0">
              <a:solidFill>
                <a:srgbClr val="898989"/>
              </a:solidFill>
              <a:latin typeface="Arial" panose="020B0604020202020204" pitchFamily="34" charset="0"/>
            </a:endParaRPr>
          </a:p>
        </p:txBody>
      </p:sp>
      <p:pic>
        <p:nvPicPr>
          <p:cNvPr id="6149" name="Picture 5" descr="C:\Users\ymendels\Dropbox\130\stop.jpg">
            <a:extLst>
              <a:ext uri="{FF2B5EF4-FFF2-40B4-BE49-F238E27FC236}">
                <a16:creationId xmlns:a16="http://schemas.microsoft.com/office/drawing/2014/main" id="{079FCBEC-1CE5-44CB-B837-4C4625844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748" y="240288"/>
            <a:ext cx="998057" cy="8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Youre Doing It Wrong Saturday Night Live GIF - Youre Doing It Wrong  Saturday Night Live Weekend Update - Discover &amp; Share GIFs">
            <a:extLst>
              <a:ext uri="{FF2B5EF4-FFF2-40B4-BE49-F238E27FC236}">
                <a16:creationId xmlns:a16="http://schemas.microsoft.com/office/drawing/2014/main" id="{478C7167-98D1-2440-522E-9944E10A2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09128"/>
            <a:ext cx="3438525" cy="3438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342B95-93E5-D5A1-F2B2-95860FA75D3A}"/>
              </a:ext>
            </a:extLst>
          </p:cNvPr>
          <p:cNvSpPr txBox="1"/>
          <p:nvPr/>
        </p:nvSpPr>
        <p:spPr>
          <a:xfrm>
            <a:off x="119062" y="5768702"/>
            <a:ext cx="8686800"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200"/>
              <a:t>You certainly don’t have to type out the entire page. </a:t>
            </a:r>
          </a:p>
          <a:p>
            <a:r>
              <a:rPr lang="en-US" sz="1200"/>
              <a:t>Just any code / concepts that are new or still unfarmiiliar to you. </a:t>
            </a:r>
          </a:p>
          <a:p>
            <a:endParaRPr lang="en-US" sz="1200"/>
          </a:p>
          <a:p>
            <a:r>
              <a:rPr lang="en-US" sz="1200"/>
              <a:t>Also: It’s okay if you first want to go through the entire lecture to get an overview. But once you are ready to “learn it”, it is imperative to always be typing out the code for yourself.</a:t>
            </a:r>
            <a:endParaRPr lang="en-US" sz="1200" dirty="0"/>
          </a:p>
        </p:txBody>
      </p:sp>
      <p:pic>
        <p:nvPicPr>
          <p:cNvPr id="4" name="Picture 5" descr="C:\Users\ymendels\Dropbox\130\stop.jpg">
            <a:extLst>
              <a:ext uri="{FF2B5EF4-FFF2-40B4-BE49-F238E27FC236}">
                <a16:creationId xmlns:a16="http://schemas.microsoft.com/office/drawing/2014/main" id="{30FF4599-EF4C-6A71-5134-27AB31532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9300"/>
            <a:ext cx="998057" cy="8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04654CE-8634-F3EF-652B-5FA85D014135}"/>
              </a:ext>
            </a:extLst>
          </p:cNvPr>
          <p:cNvSpPr txBox="1"/>
          <p:nvPr/>
        </p:nvSpPr>
        <p:spPr>
          <a:xfrm>
            <a:off x="2667000" y="5247653"/>
            <a:ext cx="3438525" cy="276999"/>
          </a:xfrm>
          <a:prstGeom prst="rect">
            <a:avLst/>
          </a:prstGeom>
          <a:noFill/>
        </p:spPr>
        <p:txBody>
          <a:bodyPr wrap="square" rtlCol="0">
            <a:spAutoFit/>
          </a:bodyPr>
          <a:lstStyle/>
          <a:p>
            <a:pPr algn="ctr"/>
            <a:r>
              <a:rPr lang="en-US" sz="1200"/>
              <a:t>(Yes, I know he’s not really saying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2000" fill="hold"/>
                                        <p:tgtEl>
                                          <p:spTgt spid="1026"/>
                                        </p:tgtEl>
                                        <p:attrNameLst>
                                          <p:attrName>ppt_x</p:attrName>
                                        </p:attrNameLst>
                                      </p:cBhvr>
                                      <p:tavLst>
                                        <p:tav tm="0">
                                          <p:val>
                                            <p:strVal val="#ppt_x"/>
                                          </p:val>
                                        </p:tav>
                                        <p:tav tm="100000">
                                          <p:val>
                                            <p:strVal val="#ppt_x"/>
                                          </p:val>
                                        </p:tav>
                                      </p:tavLst>
                                    </p:anim>
                                    <p:anim calcmode="lin" valueType="num">
                                      <p:cBhvr additive="base">
                                        <p:cTn id="13"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B900B016-2F02-404B-9314-80794D9CFE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A49DB7-822E-4CE5-A570-E9D4354E926D}" type="slidenum">
              <a:rPr lang="en-US" altLang="en-US" sz="1200" smtClean="0">
                <a:solidFill>
                  <a:srgbClr val="898989"/>
                </a:solidFill>
                <a:latin typeface="Arial" panose="020B0604020202020204" pitchFamily="34" charset="0"/>
              </a:rPr>
              <a:pPr>
                <a:spcBef>
                  <a:spcPct val="0"/>
                </a:spcBef>
                <a:buFontTx/>
                <a:buNone/>
              </a:pPr>
              <a:t>8</a:t>
            </a:fld>
            <a:endParaRPr lang="en-US" altLang="en-US" sz="1200" dirty="0">
              <a:solidFill>
                <a:srgbClr val="898989"/>
              </a:solidFill>
              <a:latin typeface="Arial" panose="020B0604020202020204" pitchFamily="34" charset="0"/>
            </a:endParaRPr>
          </a:p>
        </p:txBody>
      </p:sp>
      <p:sp>
        <p:nvSpPr>
          <p:cNvPr id="14339" name="TextBox 4">
            <a:extLst>
              <a:ext uri="{FF2B5EF4-FFF2-40B4-BE49-F238E27FC236}">
                <a16:creationId xmlns:a16="http://schemas.microsoft.com/office/drawing/2014/main" id="{53E1F44A-CB2C-464A-97AA-44DFDD532649}"/>
              </a:ext>
            </a:extLst>
          </p:cNvPr>
          <p:cNvSpPr txBox="1">
            <a:spLocks noChangeArrowheads="1"/>
          </p:cNvSpPr>
          <p:nvPr/>
        </p:nvSpPr>
        <p:spPr bwMode="auto">
          <a:xfrm>
            <a:off x="152400" y="152400"/>
            <a:ext cx="8686800" cy="66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&lt;!DOCTYPE html&gt;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&lt;html&gt;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&lt;head&gt;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&lt;meta charset="UTF-8"&gt;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&lt;title&gt;Simple Listener&lt;/title&gt;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&lt;style&gt;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.output-highlight {border:2px solid blue;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padding:5px; font-size:150%; width:400px;}</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&lt;/style&gt;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&lt;/head&gt;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&lt;body&gt;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&lt;h1&gt;The addEventListener Function&lt;/h1&gt;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&lt;p&gt;&lt;input type="button" value="Greet Me!" id="btnGreet"&gt;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&lt;p&gt;&lt;input type="button" value="Complement Me!" id="btnComplement"&gt;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&lt;p&gt;&lt;input type="button" value="Motivate Me!" id="btnMotivate"&gt;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&lt;p&gt;&lt;div id="output" class="output-highlight"&gt;Div section to hold some output.&lt;/div&gt;        </a:t>
            </a:r>
          </a:p>
          <a:p>
            <a:pPr eaLnBrk="1" hangingPunct="1">
              <a:spcBef>
                <a:spcPct val="0"/>
              </a:spcBef>
              <a:buFontTx/>
              <a:buNone/>
            </a:pPr>
            <a:endParaRPr lang="en-US" altLang="en-US" sz="11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&lt;script&gt;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function greetUser()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var greeting="Hi there!";</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document.getElementById("output").innerHTML = greeting;</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a:t>
            </a:r>
          </a:p>
          <a:p>
            <a:pPr eaLnBrk="1" hangingPunct="1">
              <a:spcBef>
                <a:spcPct val="0"/>
              </a:spcBef>
              <a:buFontTx/>
              <a:buNone/>
            </a:pPr>
            <a:endParaRPr lang="en-US" altLang="en-US" sz="11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function complementUser()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var complement="You have a lovely smile!";</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document.getElementById("output").innerHTML = complement;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a:t>
            </a:r>
          </a:p>
          <a:p>
            <a:pPr eaLnBrk="1" hangingPunct="1">
              <a:spcBef>
                <a:spcPct val="0"/>
              </a:spcBef>
              <a:buFontTx/>
              <a:buNone/>
            </a:pPr>
            <a:endParaRPr lang="en-US" altLang="en-US" sz="11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function motivateUser()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var statement="Practice makes perfect!";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document.getElementById("output").innerHTML = statement;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a:t>
            </a:r>
          </a:p>
          <a:p>
            <a:pPr eaLnBrk="1" hangingPunct="1">
              <a:spcBef>
                <a:spcPct val="0"/>
              </a:spcBef>
              <a:buFontTx/>
              <a:buNone/>
            </a:pPr>
            <a:endParaRPr lang="en-US" altLang="en-US" sz="11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document.getElementById("btnGreet").addEventListener("click",greetUser);</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document.getElementById("btnComplement").addEventListener("click",complementUser);</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 document.getElementById("btnMotivate").addEventListener("click",motivateUser);</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&lt;/script&gt;           </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&lt;/body&gt;</a:t>
            </a:r>
          </a:p>
          <a:p>
            <a:pPr eaLnBrk="1" hangingPunct="1">
              <a:spcBef>
                <a:spcPct val="0"/>
              </a:spcBef>
              <a:buFontTx/>
              <a:buNone/>
            </a:pPr>
            <a:r>
              <a:rPr lang="en-US" altLang="en-US" sz="1100">
                <a:latin typeface="Courier New" panose="02070309020205020404" pitchFamily="49" charset="0"/>
                <a:cs typeface="Courier New" panose="02070309020205020404" pitchFamily="49" charset="0"/>
              </a:rPr>
              <a:t>&lt;/html&gt;</a:t>
            </a:r>
            <a:endParaRPr lang="en-US" altLang="en-US" sz="1100" dirty="0">
              <a:latin typeface="Courier New" panose="02070309020205020404" pitchFamily="49" charset="0"/>
              <a:cs typeface="Courier New" panose="02070309020205020404" pitchFamily="49" charset="0"/>
            </a:endParaRPr>
          </a:p>
        </p:txBody>
      </p:sp>
      <p:sp>
        <p:nvSpPr>
          <p:cNvPr id="14340" name="Title 1">
            <a:extLst>
              <a:ext uri="{FF2B5EF4-FFF2-40B4-BE49-F238E27FC236}">
                <a16:creationId xmlns:a16="http://schemas.microsoft.com/office/drawing/2014/main" id="{532B0E42-0F6C-40D6-A203-E6CCB5C1091C}"/>
              </a:ext>
            </a:extLst>
          </p:cNvPr>
          <p:cNvSpPr>
            <a:spLocks noGrp="1"/>
          </p:cNvSpPr>
          <p:nvPr>
            <p:ph type="title"/>
          </p:nvPr>
        </p:nvSpPr>
        <p:spPr>
          <a:xfrm>
            <a:off x="5638800" y="10160"/>
            <a:ext cx="3505200" cy="355243"/>
          </a:xfrm>
        </p:spPr>
        <p:style>
          <a:lnRef idx="2">
            <a:schemeClr val="dk1"/>
          </a:lnRef>
          <a:fillRef idx="1">
            <a:schemeClr val="lt1"/>
          </a:fillRef>
          <a:effectRef idx="0">
            <a:schemeClr val="dk1"/>
          </a:effectRef>
          <a:fontRef idx="minor">
            <a:schemeClr val="dk1"/>
          </a:fontRef>
        </p:style>
        <p:txBody>
          <a:bodyPr/>
          <a:lstStyle/>
          <a:p>
            <a:pPr algn="l"/>
            <a:r>
              <a:rPr lang="en-US" altLang="en-US" sz="1800" dirty="0"/>
              <a:t>File</a:t>
            </a:r>
            <a:r>
              <a:rPr lang="en-US" altLang="en-US" sz="1800"/>
              <a:t>: </a:t>
            </a:r>
            <a:r>
              <a:rPr lang="en-US" altLang="en-US" sz="1400">
                <a:latin typeface="Courier New" panose="02070309020205020404" pitchFamily="49" charset="0"/>
                <a:ea typeface="+mn-ea"/>
                <a:cs typeface="Courier New" panose="02070309020205020404" pitchFamily="49" charset="0"/>
              </a:rPr>
              <a:t>listener_three_buttons.html</a:t>
            </a:r>
            <a:endParaRPr lang="en-US" altLang="en-US" sz="1100" dirty="0">
              <a:latin typeface="Courier New" panose="02070309020205020404" pitchFamily="49" charset="0"/>
              <a:ea typeface="+mn-ea"/>
              <a:cs typeface="Courier New" panose="02070309020205020404" pitchFamily="49" charset="0"/>
            </a:endParaRPr>
          </a:p>
        </p:txBody>
      </p:sp>
      <p:pic>
        <p:nvPicPr>
          <p:cNvPr id="3" name="Picture 2">
            <a:extLst>
              <a:ext uri="{FF2B5EF4-FFF2-40B4-BE49-F238E27FC236}">
                <a16:creationId xmlns:a16="http://schemas.microsoft.com/office/drawing/2014/main" id="{99584D88-AEB0-5956-8184-CEEA5D041CD9}"/>
              </a:ext>
            </a:extLst>
          </p:cNvPr>
          <p:cNvPicPr>
            <a:picLocks noChangeAspect="1"/>
          </p:cNvPicPr>
          <p:nvPr/>
        </p:nvPicPr>
        <p:blipFill>
          <a:blip r:embed="rId2"/>
          <a:stretch>
            <a:fillRect/>
          </a:stretch>
        </p:blipFill>
        <p:spPr>
          <a:xfrm>
            <a:off x="5840185" y="609600"/>
            <a:ext cx="3102429" cy="1447800"/>
          </a:xfrm>
          <a:prstGeom prst="rect">
            <a:avLst/>
          </a:prstGeom>
          <a:ln>
            <a:noFill/>
          </a:ln>
          <a:effectLst>
            <a:outerShdw blurRad="292100" dist="139700" dir="2700000" algn="tl" rotWithShape="0">
              <a:srgbClr val="333333">
                <a:alpha val="65000"/>
              </a:srgbClr>
            </a:outerShdw>
          </a:effectLst>
        </p:spPr>
      </p:pic>
      <p:sp>
        <p:nvSpPr>
          <p:cNvPr id="4" name="Arrow: Right 3">
            <a:extLst>
              <a:ext uri="{FF2B5EF4-FFF2-40B4-BE49-F238E27FC236}">
                <a16:creationId xmlns:a16="http://schemas.microsoft.com/office/drawing/2014/main" id="{61BB1F7C-E98E-E92A-5EC5-2EA3E17A8E9E}"/>
              </a:ext>
            </a:extLst>
          </p:cNvPr>
          <p:cNvSpPr/>
          <p:nvPr/>
        </p:nvSpPr>
        <p:spPr>
          <a:xfrm rot="1443992">
            <a:off x="5189755" y="1574867"/>
            <a:ext cx="660077"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83254BE-26BE-D82C-4D55-B84CC0F81ABE}"/>
              </a:ext>
            </a:extLst>
          </p:cNvPr>
          <p:cNvSpPr/>
          <p:nvPr/>
        </p:nvSpPr>
        <p:spPr>
          <a:xfrm>
            <a:off x="1981200" y="2705144"/>
            <a:ext cx="2057400" cy="1858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763DF331-5F8E-DE75-4AE6-2A7B9A83A7B9}"/>
              </a:ext>
            </a:extLst>
          </p:cNvPr>
          <p:cNvCxnSpPr>
            <a:cxnSpLocks/>
          </p:cNvCxnSpPr>
          <p:nvPr/>
        </p:nvCxnSpPr>
        <p:spPr>
          <a:xfrm flipV="1">
            <a:off x="5060650" y="1066800"/>
            <a:ext cx="813655" cy="1219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5A15D2D-1ED0-4766-5203-C16B3128948D}"/>
              </a:ext>
            </a:extLst>
          </p:cNvPr>
          <p:cNvCxnSpPr>
            <a:cxnSpLocks/>
          </p:cNvCxnSpPr>
          <p:nvPr/>
        </p:nvCxnSpPr>
        <p:spPr>
          <a:xfrm flipV="1">
            <a:off x="2819400" y="2362200"/>
            <a:ext cx="1524000" cy="3352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31CC67A-0C2B-060B-DBC8-12E0ECDDDB55}"/>
              </a:ext>
            </a:extLst>
          </p:cNvPr>
          <p:cNvCxnSpPr>
            <a:cxnSpLocks/>
          </p:cNvCxnSpPr>
          <p:nvPr/>
        </p:nvCxnSpPr>
        <p:spPr>
          <a:xfrm flipH="1" flipV="1">
            <a:off x="1981200" y="3355644"/>
            <a:ext cx="3486277" cy="23992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CEE168-3ABA-AF43-2F3E-392078A6FFBB}"/>
              </a:ext>
            </a:extLst>
          </p:cNvPr>
          <p:cNvCxnSpPr>
            <a:cxnSpLocks/>
          </p:cNvCxnSpPr>
          <p:nvPr/>
        </p:nvCxnSpPr>
        <p:spPr>
          <a:xfrm flipV="1">
            <a:off x="3028097" y="2514600"/>
            <a:ext cx="1790038" cy="3388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E0EA8D7-EA41-913E-AF56-F3413480799F}"/>
              </a:ext>
            </a:extLst>
          </p:cNvPr>
          <p:cNvCxnSpPr>
            <a:cxnSpLocks/>
          </p:cNvCxnSpPr>
          <p:nvPr/>
        </p:nvCxnSpPr>
        <p:spPr>
          <a:xfrm flipH="1" flipV="1">
            <a:off x="2362200" y="4174364"/>
            <a:ext cx="3587945" cy="17282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505A51A-54CA-0920-6EB5-AC22E74F9B96}"/>
              </a:ext>
            </a:extLst>
          </p:cNvPr>
          <p:cNvCxnSpPr>
            <a:cxnSpLocks/>
          </p:cNvCxnSpPr>
          <p:nvPr/>
        </p:nvCxnSpPr>
        <p:spPr>
          <a:xfrm flipV="1">
            <a:off x="5597670" y="1305665"/>
            <a:ext cx="352475" cy="1086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5CCD729-1D6A-1EA9-51FB-8740B6986CA6}"/>
              </a:ext>
            </a:extLst>
          </p:cNvPr>
          <p:cNvCxnSpPr>
            <a:cxnSpLocks/>
          </p:cNvCxnSpPr>
          <p:nvPr/>
        </p:nvCxnSpPr>
        <p:spPr>
          <a:xfrm flipV="1">
            <a:off x="5236097" y="1509403"/>
            <a:ext cx="690211" cy="10966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3488144-9667-4A0B-8702-11589871184C}"/>
              </a:ext>
            </a:extLst>
          </p:cNvPr>
          <p:cNvCxnSpPr>
            <a:cxnSpLocks/>
          </p:cNvCxnSpPr>
          <p:nvPr/>
        </p:nvCxnSpPr>
        <p:spPr>
          <a:xfrm flipV="1">
            <a:off x="3180497" y="2667000"/>
            <a:ext cx="1790038" cy="3388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BD21B16-EFE7-FA5B-A2AC-507E381A013B}"/>
              </a:ext>
            </a:extLst>
          </p:cNvPr>
          <p:cNvCxnSpPr>
            <a:cxnSpLocks/>
          </p:cNvCxnSpPr>
          <p:nvPr/>
        </p:nvCxnSpPr>
        <p:spPr>
          <a:xfrm flipH="1" flipV="1">
            <a:off x="2258786" y="5094084"/>
            <a:ext cx="3581399" cy="10019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339">
                                            <p:txEl>
                                              <p:pRg st="6" end="6"/>
                                            </p:txEl>
                                          </p:spTgt>
                                        </p:tgtEl>
                                        <p:attrNameLst>
                                          <p:attrName>style.visibility</p:attrName>
                                        </p:attrNameLst>
                                      </p:cBhvr>
                                      <p:to>
                                        <p:strVal val="visible"/>
                                      </p:to>
                                    </p:set>
                                    <p:anim calcmode="lin" valueType="num">
                                      <p:cBhvr additive="base">
                                        <p:cTn id="7" dur="2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339">
                                            <p:txEl>
                                              <p:pRg st="6" end="6"/>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339">
                                            <p:txEl>
                                              <p:pRg st="7" end="7"/>
                                            </p:txEl>
                                          </p:spTgt>
                                        </p:tgtEl>
                                        <p:attrNameLst>
                                          <p:attrName>style.visibility</p:attrName>
                                        </p:attrNameLst>
                                      </p:cBhvr>
                                      <p:to>
                                        <p:strVal val="visible"/>
                                      </p:to>
                                    </p:set>
                                    <p:anim calcmode="lin" valueType="num">
                                      <p:cBhvr additive="base">
                                        <p:cTn id="11" dur="20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4339">
                                            <p:txEl>
                                              <p:pRg st="7" end="7"/>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17" presetID="2"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339">
                                            <p:txEl>
                                              <p:pRg st="12" end="12"/>
                                            </p:txEl>
                                          </p:spTgt>
                                        </p:tgtEl>
                                        <p:attrNameLst>
                                          <p:attrName>style.visibility</p:attrName>
                                        </p:attrNameLst>
                                      </p:cBhvr>
                                      <p:to>
                                        <p:strVal val="visible"/>
                                      </p:to>
                                    </p:set>
                                    <p:anim calcmode="lin" valueType="num">
                                      <p:cBhvr additive="base">
                                        <p:cTn id="25" dur="2000" fill="hold"/>
                                        <p:tgtEl>
                                          <p:spTgt spid="14339">
                                            <p:txEl>
                                              <p:pRg st="12" end="1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4339">
                                            <p:txEl>
                                              <p:pRg st="12" end="12"/>
                                            </p:txEl>
                                          </p:spTgt>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2000" fill="hold"/>
                                        <p:tgtEl>
                                          <p:spTgt spid="7"/>
                                        </p:tgtEl>
                                        <p:attrNameLst>
                                          <p:attrName>ppt_x</p:attrName>
                                        </p:attrNameLst>
                                      </p:cBhvr>
                                      <p:tavLst>
                                        <p:tav tm="0">
                                          <p:val>
                                            <p:strVal val="#ppt_x"/>
                                          </p:val>
                                        </p:tav>
                                        <p:tav tm="100000">
                                          <p:val>
                                            <p:strVal val="#ppt_x"/>
                                          </p:val>
                                        </p:tav>
                                      </p:tavLst>
                                    </p:anim>
                                    <p:anim calcmode="lin" valueType="num">
                                      <p:cBhvr additive="base">
                                        <p:cTn id="30" dur="2000" fill="hold"/>
                                        <p:tgtEl>
                                          <p:spTgt spid="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4339">
                                            <p:txEl>
                                              <p:pRg st="18" end="18"/>
                                            </p:txEl>
                                          </p:spTgt>
                                        </p:tgtEl>
                                        <p:attrNameLst>
                                          <p:attrName>style.visibility</p:attrName>
                                        </p:attrNameLst>
                                      </p:cBhvr>
                                      <p:to>
                                        <p:strVal val="visible"/>
                                      </p:to>
                                    </p:set>
                                    <p:anim calcmode="lin" valueType="num">
                                      <p:cBhvr additive="base">
                                        <p:cTn id="35" dur="2000" fill="hold"/>
                                        <p:tgtEl>
                                          <p:spTgt spid="14339">
                                            <p:txEl>
                                              <p:pRg st="18" end="18"/>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14339">
                                            <p:txEl>
                                              <p:pRg st="18" end="18"/>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4339">
                                            <p:txEl>
                                              <p:pRg st="19" end="19"/>
                                            </p:txEl>
                                          </p:spTgt>
                                        </p:tgtEl>
                                        <p:attrNameLst>
                                          <p:attrName>style.visibility</p:attrName>
                                        </p:attrNameLst>
                                      </p:cBhvr>
                                      <p:to>
                                        <p:strVal val="visible"/>
                                      </p:to>
                                    </p:set>
                                    <p:anim calcmode="lin" valueType="num">
                                      <p:cBhvr additive="base">
                                        <p:cTn id="39" dur="2000" fill="hold"/>
                                        <p:tgtEl>
                                          <p:spTgt spid="14339">
                                            <p:txEl>
                                              <p:pRg st="19" end="19"/>
                                            </p:tx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14339">
                                            <p:txEl>
                                              <p:pRg st="19" end="19"/>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339">
                                            <p:txEl>
                                              <p:pRg st="20" end="20"/>
                                            </p:txEl>
                                          </p:spTgt>
                                        </p:tgtEl>
                                        <p:attrNameLst>
                                          <p:attrName>style.visibility</p:attrName>
                                        </p:attrNameLst>
                                      </p:cBhvr>
                                      <p:to>
                                        <p:strVal val="visible"/>
                                      </p:to>
                                    </p:set>
                                    <p:anim calcmode="lin" valueType="num">
                                      <p:cBhvr additive="base">
                                        <p:cTn id="43" dur="2000" fill="hold"/>
                                        <p:tgtEl>
                                          <p:spTgt spid="14339">
                                            <p:txEl>
                                              <p:pRg st="20" end="20"/>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14339">
                                            <p:txEl>
                                              <p:pRg st="20" end="20"/>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4339">
                                            <p:txEl>
                                              <p:pRg st="21" end="21"/>
                                            </p:txEl>
                                          </p:spTgt>
                                        </p:tgtEl>
                                        <p:attrNameLst>
                                          <p:attrName>style.visibility</p:attrName>
                                        </p:attrNameLst>
                                      </p:cBhvr>
                                      <p:to>
                                        <p:strVal val="visible"/>
                                      </p:to>
                                    </p:set>
                                    <p:anim calcmode="lin" valueType="num">
                                      <p:cBhvr additive="base">
                                        <p:cTn id="47" dur="2000" fill="hold"/>
                                        <p:tgtEl>
                                          <p:spTgt spid="14339">
                                            <p:txEl>
                                              <p:pRg st="21" end="21"/>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14339">
                                            <p:txEl>
                                              <p:pRg st="21" end="21"/>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14339">
                                            <p:txEl>
                                              <p:pRg st="33" end="33"/>
                                            </p:txEl>
                                          </p:spTgt>
                                        </p:tgtEl>
                                        <p:attrNameLst>
                                          <p:attrName>style.visibility</p:attrName>
                                        </p:attrNameLst>
                                      </p:cBhvr>
                                      <p:to>
                                        <p:strVal val="visible"/>
                                      </p:to>
                                    </p:set>
                                    <p:anim calcmode="lin" valueType="num">
                                      <p:cBhvr additive="base">
                                        <p:cTn id="53" dur="2000" fill="hold"/>
                                        <p:tgtEl>
                                          <p:spTgt spid="14339">
                                            <p:txEl>
                                              <p:pRg st="33" end="33"/>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14339">
                                            <p:txEl>
                                              <p:pRg st="33" end="33"/>
                                            </p:txEl>
                                          </p:spTgt>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2000" fill="hold"/>
                                        <p:tgtEl>
                                          <p:spTgt spid="10"/>
                                        </p:tgtEl>
                                        <p:attrNameLst>
                                          <p:attrName>ppt_x</p:attrName>
                                        </p:attrNameLst>
                                      </p:cBhvr>
                                      <p:tavLst>
                                        <p:tav tm="0">
                                          <p:val>
                                            <p:strVal val="#ppt_x"/>
                                          </p:val>
                                        </p:tav>
                                        <p:tav tm="100000">
                                          <p:val>
                                            <p:strVal val="#ppt_x"/>
                                          </p:val>
                                        </p:tav>
                                      </p:tavLst>
                                    </p:anim>
                                    <p:anim calcmode="lin" valueType="num">
                                      <p:cBhvr additive="base">
                                        <p:cTn id="58" dur="2000" fill="hold"/>
                                        <p:tgtEl>
                                          <p:spTgt spid="1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2000" fill="hold"/>
                                        <p:tgtEl>
                                          <p:spTgt spid="12"/>
                                        </p:tgtEl>
                                        <p:attrNameLst>
                                          <p:attrName>ppt_x</p:attrName>
                                        </p:attrNameLst>
                                      </p:cBhvr>
                                      <p:tavLst>
                                        <p:tav tm="0">
                                          <p:val>
                                            <p:strVal val="#ppt_x"/>
                                          </p:val>
                                        </p:tav>
                                        <p:tav tm="100000">
                                          <p:val>
                                            <p:strVal val="#ppt_x"/>
                                          </p:val>
                                        </p:tav>
                                      </p:tavLst>
                                    </p:anim>
                                    <p:anim calcmode="lin" valueType="num">
                                      <p:cBhvr additive="base">
                                        <p:cTn id="64" dur="2000" fill="hold"/>
                                        <p:tgtEl>
                                          <p:spTgt spid="1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14339">
                                            <p:txEl>
                                              <p:pRg st="13" end="13"/>
                                            </p:txEl>
                                          </p:spTgt>
                                        </p:tgtEl>
                                        <p:attrNameLst>
                                          <p:attrName>style.visibility</p:attrName>
                                        </p:attrNameLst>
                                      </p:cBhvr>
                                      <p:to>
                                        <p:strVal val="visible"/>
                                      </p:to>
                                    </p:set>
                                    <p:anim calcmode="lin" valueType="num">
                                      <p:cBhvr additive="base">
                                        <p:cTn id="69" dur="20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additive="base">
                                        <p:cTn id="70" dur="2000" fill="hold"/>
                                        <p:tgtEl>
                                          <p:spTgt spid="14339">
                                            <p:txEl>
                                              <p:pRg st="13" end="13"/>
                                            </p:txEl>
                                          </p:spTgt>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2000" fill="hold"/>
                                        <p:tgtEl>
                                          <p:spTgt spid="19"/>
                                        </p:tgtEl>
                                        <p:attrNameLst>
                                          <p:attrName>ppt_x</p:attrName>
                                        </p:attrNameLst>
                                      </p:cBhvr>
                                      <p:tavLst>
                                        <p:tav tm="0">
                                          <p:val>
                                            <p:strVal val="#ppt_x"/>
                                          </p:val>
                                        </p:tav>
                                        <p:tav tm="100000">
                                          <p:val>
                                            <p:strVal val="#ppt_x"/>
                                          </p:val>
                                        </p:tav>
                                      </p:tavLst>
                                    </p:anim>
                                    <p:anim calcmode="lin" valueType="num">
                                      <p:cBhvr additive="base">
                                        <p:cTn id="74" dur="2000" fill="hold"/>
                                        <p:tgtEl>
                                          <p:spTgt spid="1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4339">
                                            <p:txEl>
                                              <p:pRg st="23" end="23"/>
                                            </p:txEl>
                                          </p:spTgt>
                                        </p:tgtEl>
                                        <p:attrNameLst>
                                          <p:attrName>style.visibility</p:attrName>
                                        </p:attrNameLst>
                                      </p:cBhvr>
                                      <p:to>
                                        <p:strVal val="visible"/>
                                      </p:to>
                                    </p:set>
                                    <p:anim calcmode="lin" valueType="num">
                                      <p:cBhvr additive="base">
                                        <p:cTn id="79" dur="2000" fill="hold"/>
                                        <p:tgtEl>
                                          <p:spTgt spid="14339">
                                            <p:txEl>
                                              <p:pRg st="23" end="23"/>
                                            </p:txEl>
                                          </p:spTgt>
                                        </p:tgtEl>
                                        <p:attrNameLst>
                                          <p:attrName>ppt_x</p:attrName>
                                        </p:attrNameLst>
                                      </p:cBhvr>
                                      <p:tavLst>
                                        <p:tav tm="0">
                                          <p:val>
                                            <p:strVal val="1+#ppt_w/2"/>
                                          </p:val>
                                        </p:tav>
                                        <p:tav tm="100000">
                                          <p:val>
                                            <p:strVal val="#ppt_x"/>
                                          </p:val>
                                        </p:tav>
                                      </p:tavLst>
                                    </p:anim>
                                    <p:anim calcmode="lin" valueType="num">
                                      <p:cBhvr additive="base">
                                        <p:cTn id="80" dur="2000" fill="hold"/>
                                        <p:tgtEl>
                                          <p:spTgt spid="14339">
                                            <p:txEl>
                                              <p:pRg st="23" end="23"/>
                                            </p:txEl>
                                          </p:spTgt>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14339">
                                            <p:txEl>
                                              <p:pRg st="24" end="24"/>
                                            </p:txEl>
                                          </p:spTgt>
                                        </p:tgtEl>
                                        <p:attrNameLst>
                                          <p:attrName>style.visibility</p:attrName>
                                        </p:attrNameLst>
                                      </p:cBhvr>
                                      <p:to>
                                        <p:strVal val="visible"/>
                                      </p:to>
                                    </p:set>
                                    <p:anim calcmode="lin" valueType="num">
                                      <p:cBhvr additive="base">
                                        <p:cTn id="83" dur="2000" fill="hold"/>
                                        <p:tgtEl>
                                          <p:spTgt spid="14339">
                                            <p:txEl>
                                              <p:pRg st="24" end="24"/>
                                            </p:txEl>
                                          </p:spTgt>
                                        </p:tgtEl>
                                        <p:attrNameLst>
                                          <p:attrName>ppt_x</p:attrName>
                                        </p:attrNameLst>
                                      </p:cBhvr>
                                      <p:tavLst>
                                        <p:tav tm="0">
                                          <p:val>
                                            <p:strVal val="1+#ppt_w/2"/>
                                          </p:val>
                                        </p:tav>
                                        <p:tav tm="100000">
                                          <p:val>
                                            <p:strVal val="#ppt_x"/>
                                          </p:val>
                                        </p:tav>
                                      </p:tavLst>
                                    </p:anim>
                                    <p:anim calcmode="lin" valueType="num">
                                      <p:cBhvr additive="base">
                                        <p:cTn id="84" dur="2000" fill="hold"/>
                                        <p:tgtEl>
                                          <p:spTgt spid="14339">
                                            <p:txEl>
                                              <p:pRg st="24" end="24"/>
                                            </p:txEl>
                                          </p:spTgt>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14339">
                                            <p:txEl>
                                              <p:pRg st="25" end="25"/>
                                            </p:txEl>
                                          </p:spTgt>
                                        </p:tgtEl>
                                        <p:attrNameLst>
                                          <p:attrName>style.visibility</p:attrName>
                                        </p:attrNameLst>
                                      </p:cBhvr>
                                      <p:to>
                                        <p:strVal val="visible"/>
                                      </p:to>
                                    </p:set>
                                    <p:anim calcmode="lin" valueType="num">
                                      <p:cBhvr additive="base">
                                        <p:cTn id="87" dur="2000" fill="hold"/>
                                        <p:tgtEl>
                                          <p:spTgt spid="14339">
                                            <p:txEl>
                                              <p:pRg st="25" end="25"/>
                                            </p:txEl>
                                          </p:spTgt>
                                        </p:tgtEl>
                                        <p:attrNameLst>
                                          <p:attrName>ppt_x</p:attrName>
                                        </p:attrNameLst>
                                      </p:cBhvr>
                                      <p:tavLst>
                                        <p:tav tm="0">
                                          <p:val>
                                            <p:strVal val="1+#ppt_w/2"/>
                                          </p:val>
                                        </p:tav>
                                        <p:tav tm="100000">
                                          <p:val>
                                            <p:strVal val="#ppt_x"/>
                                          </p:val>
                                        </p:tav>
                                      </p:tavLst>
                                    </p:anim>
                                    <p:anim calcmode="lin" valueType="num">
                                      <p:cBhvr additive="base">
                                        <p:cTn id="88" dur="2000" fill="hold"/>
                                        <p:tgtEl>
                                          <p:spTgt spid="14339">
                                            <p:txEl>
                                              <p:pRg st="25" end="25"/>
                                            </p:txEl>
                                          </p:spTgt>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14339">
                                            <p:txEl>
                                              <p:pRg st="26" end="26"/>
                                            </p:txEl>
                                          </p:spTgt>
                                        </p:tgtEl>
                                        <p:attrNameLst>
                                          <p:attrName>style.visibility</p:attrName>
                                        </p:attrNameLst>
                                      </p:cBhvr>
                                      <p:to>
                                        <p:strVal val="visible"/>
                                      </p:to>
                                    </p:set>
                                    <p:anim calcmode="lin" valueType="num">
                                      <p:cBhvr additive="base">
                                        <p:cTn id="91" dur="2000" fill="hold"/>
                                        <p:tgtEl>
                                          <p:spTgt spid="14339">
                                            <p:txEl>
                                              <p:pRg st="26" end="26"/>
                                            </p:txEl>
                                          </p:spTgt>
                                        </p:tgtEl>
                                        <p:attrNameLst>
                                          <p:attrName>ppt_x</p:attrName>
                                        </p:attrNameLst>
                                      </p:cBhvr>
                                      <p:tavLst>
                                        <p:tav tm="0">
                                          <p:val>
                                            <p:strVal val="1+#ppt_w/2"/>
                                          </p:val>
                                        </p:tav>
                                        <p:tav tm="100000">
                                          <p:val>
                                            <p:strVal val="#ppt_x"/>
                                          </p:val>
                                        </p:tav>
                                      </p:tavLst>
                                    </p:anim>
                                    <p:anim calcmode="lin" valueType="num">
                                      <p:cBhvr additive="base">
                                        <p:cTn id="92" dur="2000" fill="hold"/>
                                        <p:tgtEl>
                                          <p:spTgt spid="14339">
                                            <p:txEl>
                                              <p:pRg st="26" end="2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nodeType="clickEffect">
                                  <p:stCondLst>
                                    <p:cond delay="0"/>
                                  </p:stCondLst>
                                  <p:childTnLst>
                                    <p:set>
                                      <p:cBhvr>
                                        <p:cTn id="96" dur="1" fill="hold">
                                          <p:stCondLst>
                                            <p:cond delay="0"/>
                                          </p:stCondLst>
                                        </p:cTn>
                                        <p:tgtEl>
                                          <p:spTgt spid="14339">
                                            <p:txEl>
                                              <p:pRg st="34" end="34"/>
                                            </p:txEl>
                                          </p:spTgt>
                                        </p:tgtEl>
                                        <p:attrNameLst>
                                          <p:attrName>style.visibility</p:attrName>
                                        </p:attrNameLst>
                                      </p:cBhvr>
                                      <p:to>
                                        <p:strVal val="visible"/>
                                      </p:to>
                                    </p:set>
                                    <p:anim calcmode="lin" valueType="num">
                                      <p:cBhvr additive="base">
                                        <p:cTn id="97" dur="2000" fill="hold"/>
                                        <p:tgtEl>
                                          <p:spTgt spid="14339">
                                            <p:txEl>
                                              <p:pRg st="34" end="34"/>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14339">
                                            <p:txEl>
                                              <p:pRg st="34" end="34"/>
                                            </p:txEl>
                                          </p:spTgt>
                                        </p:tgtEl>
                                        <p:attrNameLst>
                                          <p:attrName>ppt_y</p:attrName>
                                        </p:attrNameLst>
                                      </p:cBhvr>
                                      <p:tavLst>
                                        <p:tav tm="0">
                                          <p:val>
                                            <p:strVal val="0-#ppt_h/2"/>
                                          </p:val>
                                        </p:tav>
                                        <p:tav tm="100000">
                                          <p:val>
                                            <p:strVal val="#ppt_y"/>
                                          </p:val>
                                        </p:tav>
                                      </p:tavLst>
                                    </p:anim>
                                  </p:childTnLst>
                                </p:cTn>
                              </p:par>
                              <p:par>
                                <p:cTn id="99" presetID="2" presetClass="entr" presetSubtype="1"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2000" fill="hold"/>
                                        <p:tgtEl>
                                          <p:spTgt spid="14"/>
                                        </p:tgtEl>
                                        <p:attrNameLst>
                                          <p:attrName>ppt_x</p:attrName>
                                        </p:attrNameLst>
                                      </p:cBhvr>
                                      <p:tavLst>
                                        <p:tav tm="0">
                                          <p:val>
                                            <p:strVal val="#ppt_x"/>
                                          </p:val>
                                        </p:tav>
                                        <p:tav tm="100000">
                                          <p:val>
                                            <p:strVal val="#ppt_x"/>
                                          </p:val>
                                        </p:tav>
                                      </p:tavLst>
                                    </p:anim>
                                    <p:anim calcmode="lin" valueType="num">
                                      <p:cBhvr additive="base">
                                        <p:cTn id="102" dur="2000" fill="hold"/>
                                        <p:tgtEl>
                                          <p:spTgt spid="1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03" fill="hold">
                      <p:stCondLst>
                        <p:cond delay="indefinite"/>
                      </p:stCondLst>
                      <p:childTnLst>
                        <p:par>
                          <p:cTn id="104" fill="hold">
                            <p:stCondLst>
                              <p:cond delay="0"/>
                            </p:stCondLst>
                            <p:childTnLst>
                              <p:par>
                                <p:cTn id="105" presetID="2" presetClass="entr" presetSubtype="1"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2000" fill="hold"/>
                                        <p:tgtEl>
                                          <p:spTgt spid="16"/>
                                        </p:tgtEl>
                                        <p:attrNameLst>
                                          <p:attrName>ppt_x</p:attrName>
                                        </p:attrNameLst>
                                      </p:cBhvr>
                                      <p:tavLst>
                                        <p:tav tm="0">
                                          <p:val>
                                            <p:strVal val="#ppt_x"/>
                                          </p:val>
                                        </p:tav>
                                        <p:tav tm="100000">
                                          <p:val>
                                            <p:strVal val="#ppt_x"/>
                                          </p:val>
                                        </p:tav>
                                      </p:tavLst>
                                    </p:anim>
                                    <p:anim calcmode="lin" valueType="num">
                                      <p:cBhvr additive="base">
                                        <p:cTn id="108" dur="2000" fill="hold"/>
                                        <p:tgtEl>
                                          <p:spTgt spid="1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2" presetClass="entr" presetSubtype="1" fill="hold" nodeType="clickEffect">
                                  <p:stCondLst>
                                    <p:cond delay="0"/>
                                  </p:stCondLst>
                                  <p:childTnLst>
                                    <p:set>
                                      <p:cBhvr>
                                        <p:cTn id="112" dur="1" fill="hold">
                                          <p:stCondLst>
                                            <p:cond delay="0"/>
                                          </p:stCondLst>
                                        </p:cTn>
                                        <p:tgtEl>
                                          <p:spTgt spid="14339">
                                            <p:txEl>
                                              <p:pRg st="14" end="14"/>
                                            </p:txEl>
                                          </p:spTgt>
                                        </p:tgtEl>
                                        <p:attrNameLst>
                                          <p:attrName>style.visibility</p:attrName>
                                        </p:attrNameLst>
                                      </p:cBhvr>
                                      <p:to>
                                        <p:strVal val="visible"/>
                                      </p:to>
                                    </p:set>
                                    <p:anim calcmode="lin" valueType="num">
                                      <p:cBhvr additive="base">
                                        <p:cTn id="113" dur="20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additive="base">
                                        <p:cTn id="114" dur="2000" fill="hold"/>
                                        <p:tgtEl>
                                          <p:spTgt spid="14339">
                                            <p:txEl>
                                              <p:pRg st="14" end="14"/>
                                            </p:txEl>
                                          </p:spTgt>
                                        </p:tgtEl>
                                        <p:attrNameLst>
                                          <p:attrName>ppt_y</p:attrName>
                                        </p:attrNameLst>
                                      </p:cBhvr>
                                      <p:tavLst>
                                        <p:tav tm="0">
                                          <p:val>
                                            <p:strVal val="0-#ppt_h/2"/>
                                          </p:val>
                                        </p:tav>
                                        <p:tav tm="100000">
                                          <p:val>
                                            <p:strVal val="#ppt_y"/>
                                          </p:val>
                                        </p:tav>
                                      </p:tavLst>
                                    </p:anim>
                                  </p:childTnLst>
                                </p:cTn>
                              </p:par>
                              <p:par>
                                <p:cTn id="115" presetID="2" presetClass="entr" presetSubtype="1" fill="hold"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2000" fill="hold"/>
                                        <p:tgtEl>
                                          <p:spTgt spid="22"/>
                                        </p:tgtEl>
                                        <p:attrNameLst>
                                          <p:attrName>ppt_x</p:attrName>
                                        </p:attrNameLst>
                                      </p:cBhvr>
                                      <p:tavLst>
                                        <p:tav tm="0">
                                          <p:val>
                                            <p:strVal val="#ppt_x"/>
                                          </p:val>
                                        </p:tav>
                                        <p:tav tm="100000">
                                          <p:val>
                                            <p:strVal val="#ppt_x"/>
                                          </p:val>
                                        </p:tav>
                                      </p:tavLst>
                                    </p:anim>
                                    <p:anim calcmode="lin" valueType="num">
                                      <p:cBhvr additive="base">
                                        <p:cTn id="118" dur="2000" fill="hold"/>
                                        <p:tgtEl>
                                          <p:spTgt spid="2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2" presetClass="entr" presetSubtype="2" fill="hold" nodeType="clickEffect">
                                  <p:stCondLst>
                                    <p:cond delay="0"/>
                                  </p:stCondLst>
                                  <p:childTnLst>
                                    <p:set>
                                      <p:cBhvr>
                                        <p:cTn id="122" dur="1" fill="hold">
                                          <p:stCondLst>
                                            <p:cond delay="0"/>
                                          </p:stCondLst>
                                        </p:cTn>
                                        <p:tgtEl>
                                          <p:spTgt spid="14339">
                                            <p:txEl>
                                              <p:pRg st="28" end="28"/>
                                            </p:txEl>
                                          </p:spTgt>
                                        </p:tgtEl>
                                        <p:attrNameLst>
                                          <p:attrName>style.visibility</p:attrName>
                                        </p:attrNameLst>
                                      </p:cBhvr>
                                      <p:to>
                                        <p:strVal val="visible"/>
                                      </p:to>
                                    </p:set>
                                    <p:anim calcmode="lin" valueType="num">
                                      <p:cBhvr additive="base">
                                        <p:cTn id="123" dur="2000" fill="hold"/>
                                        <p:tgtEl>
                                          <p:spTgt spid="14339">
                                            <p:txEl>
                                              <p:pRg st="28" end="28"/>
                                            </p:txEl>
                                          </p:spTgt>
                                        </p:tgtEl>
                                        <p:attrNameLst>
                                          <p:attrName>ppt_x</p:attrName>
                                        </p:attrNameLst>
                                      </p:cBhvr>
                                      <p:tavLst>
                                        <p:tav tm="0">
                                          <p:val>
                                            <p:strVal val="1+#ppt_w/2"/>
                                          </p:val>
                                        </p:tav>
                                        <p:tav tm="100000">
                                          <p:val>
                                            <p:strVal val="#ppt_x"/>
                                          </p:val>
                                        </p:tav>
                                      </p:tavLst>
                                    </p:anim>
                                    <p:anim calcmode="lin" valueType="num">
                                      <p:cBhvr additive="base">
                                        <p:cTn id="124" dur="2000" fill="hold"/>
                                        <p:tgtEl>
                                          <p:spTgt spid="14339">
                                            <p:txEl>
                                              <p:pRg st="28" end="28"/>
                                            </p:txEl>
                                          </p:spTgt>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14339">
                                            <p:txEl>
                                              <p:pRg st="29" end="29"/>
                                            </p:txEl>
                                          </p:spTgt>
                                        </p:tgtEl>
                                        <p:attrNameLst>
                                          <p:attrName>style.visibility</p:attrName>
                                        </p:attrNameLst>
                                      </p:cBhvr>
                                      <p:to>
                                        <p:strVal val="visible"/>
                                      </p:to>
                                    </p:set>
                                    <p:anim calcmode="lin" valueType="num">
                                      <p:cBhvr additive="base">
                                        <p:cTn id="127" dur="2000" fill="hold"/>
                                        <p:tgtEl>
                                          <p:spTgt spid="14339">
                                            <p:txEl>
                                              <p:pRg st="29" end="29"/>
                                            </p:txEl>
                                          </p:spTgt>
                                        </p:tgtEl>
                                        <p:attrNameLst>
                                          <p:attrName>ppt_x</p:attrName>
                                        </p:attrNameLst>
                                      </p:cBhvr>
                                      <p:tavLst>
                                        <p:tav tm="0">
                                          <p:val>
                                            <p:strVal val="1+#ppt_w/2"/>
                                          </p:val>
                                        </p:tav>
                                        <p:tav tm="100000">
                                          <p:val>
                                            <p:strVal val="#ppt_x"/>
                                          </p:val>
                                        </p:tav>
                                      </p:tavLst>
                                    </p:anim>
                                    <p:anim calcmode="lin" valueType="num">
                                      <p:cBhvr additive="base">
                                        <p:cTn id="128" dur="2000" fill="hold"/>
                                        <p:tgtEl>
                                          <p:spTgt spid="14339">
                                            <p:txEl>
                                              <p:pRg st="29" end="29"/>
                                            </p:txEl>
                                          </p:spTgt>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14339">
                                            <p:txEl>
                                              <p:pRg st="30" end="30"/>
                                            </p:txEl>
                                          </p:spTgt>
                                        </p:tgtEl>
                                        <p:attrNameLst>
                                          <p:attrName>style.visibility</p:attrName>
                                        </p:attrNameLst>
                                      </p:cBhvr>
                                      <p:to>
                                        <p:strVal val="visible"/>
                                      </p:to>
                                    </p:set>
                                    <p:anim calcmode="lin" valueType="num">
                                      <p:cBhvr additive="base">
                                        <p:cTn id="131" dur="2000" fill="hold"/>
                                        <p:tgtEl>
                                          <p:spTgt spid="14339">
                                            <p:txEl>
                                              <p:pRg st="30" end="30"/>
                                            </p:txEl>
                                          </p:spTgt>
                                        </p:tgtEl>
                                        <p:attrNameLst>
                                          <p:attrName>ppt_x</p:attrName>
                                        </p:attrNameLst>
                                      </p:cBhvr>
                                      <p:tavLst>
                                        <p:tav tm="0">
                                          <p:val>
                                            <p:strVal val="1+#ppt_w/2"/>
                                          </p:val>
                                        </p:tav>
                                        <p:tav tm="100000">
                                          <p:val>
                                            <p:strVal val="#ppt_x"/>
                                          </p:val>
                                        </p:tav>
                                      </p:tavLst>
                                    </p:anim>
                                    <p:anim calcmode="lin" valueType="num">
                                      <p:cBhvr additive="base">
                                        <p:cTn id="132" dur="2000" fill="hold"/>
                                        <p:tgtEl>
                                          <p:spTgt spid="14339">
                                            <p:txEl>
                                              <p:pRg st="30" end="30"/>
                                            </p:txEl>
                                          </p:spTgt>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4339">
                                            <p:txEl>
                                              <p:pRg st="31" end="31"/>
                                            </p:txEl>
                                          </p:spTgt>
                                        </p:tgtEl>
                                        <p:attrNameLst>
                                          <p:attrName>style.visibility</p:attrName>
                                        </p:attrNameLst>
                                      </p:cBhvr>
                                      <p:to>
                                        <p:strVal val="visible"/>
                                      </p:to>
                                    </p:set>
                                    <p:anim calcmode="lin" valueType="num">
                                      <p:cBhvr additive="base">
                                        <p:cTn id="135" dur="2000" fill="hold"/>
                                        <p:tgtEl>
                                          <p:spTgt spid="14339">
                                            <p:txEl>
                                              <p:pRg st="31" end="31"/>
                                            </p:txEl>
                                          </p:spTgt>
                                        </p:tgtEl>
                                        <p:attrNameLst>
                                          <p:attrName>ppt_x</p:attrName>
                                        </p:attrNameLst>
                                      </p:cBhvr>
                                      <p:tavLst>
                                        <p:tav tm="0">
                                          <p:val>
                                            <p:strVal val="1+#ppt_w/2"/>
                                          </p:val>
                                        </p:tav>
                                        <p:tav tm="100000">
                                          <p:val>
                                            <p:strVal val="#ppt_x"/>
                                          </p:val>
                                        </p:tav>
                                      </p:tavLst>
                                    </p:anim>
                                    <p:anim calcmode="lin" valueType="num">
                                      <p:cBhvr additive="base">
                                        <p:cTn id="136" dur="2000" fill="hold"/>
                                        <p:tgtEl>
                                          <p:spTgt spid="14339">
                                            <p:txEl>
                                              <p:pRg st="31" end="31"/>
                                            </p:txEl>
                                          </p:spTgt>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1" fill="hold" nodeType="clickEffect">
                                  <p:stCondLst>
                                    <p:cond delay="0"/>
                                  </p:stCondLst>
                                  <p:childTnLst>
                                    <p:set>
                                      <p:cBhvr>
                                        <p:cTn id="140" dur="1" fill="hold">
                                          <p:stCondLst>
                                            <p:cond delay="0"/>
                                          </p:stCondLst>
                                        </p:cTn>
                                        <p:tgtEl>
                                          <p:spTgt spid="14339">
                                            <p:txEl>
                                              <p:pRg st="35" end="35"/>
                                            </p:txEl>
                                          </p:spTgt>
                                        </p:tgtEl>
                                        <p:attrNameLst>
                                          <p:attrName>style.visibility</p:attrName>
                                        </p:attrNameLst>
                                      </p:cBhvr>
                                      <p:to>
                                        <p:strVal val="visible"/>
                                      </p:to>
                                    </p:set>
                                    <p:anim calcmode="lin" valueType="num">
                                      <p:cBhvr additive="base">
                                        <p:cTn id="141" dur="2000" fill="hold"/>
                                        <p:tgtEl>
                                          <p:spTgt spid="14339">
                                            <p:txEl>
                                              <p:pRg st="35" end="35"/>
                                            </p:txEl>
                                          </p:spTgt>
                                        </p:tgtEl>
                                        <p:attrNameLst>
                                          <p:attrName>ppt_x</p:attrName>
                                        </p:attrNameLst>
                                      </p:cBhvr>
                                      <p:tavLst>
                                        <p:tav tm="0">
                                          <p:val>
                                            <p:strVal val="#ppt_x"/>
                                          </p:val>
                                        </p:tav>
                                        <p:tav tm="100000">
                                          <p:val>
                                            <p:strVal val="#ppt_x"/>
                                          </p:val>
                                        </p:tav>
                                      </p:tavLst>
                                    </p:anim>
                                    <p:anim calcmode="lin" valueType="num">
                                      <p:cBhvr additive="base">
                                        <p:cTn id="142" dur="2000" fill="hold"/>
                                        <p:tgtEl>
                                          <p:spTgt spid="14339">
                                            <p:txEl>
                                              <p:pRg st="35" end="35"/>
                                            </p:txEl>
                                          </p:spTgt>
                                        </p:tgtEl>
                                        <p:attrNameLst>
                                          <p:attrName>ppt_y</p:attrName>
                                        </p:attrNameLst>
                                      </p:cBhvr>
                                      <p:tavLst>
                                        <p:tav tm="0">
                                          <p:val>
                                            <p:strVal val="0-#ppt_h/2"/>
                                          </p:val>
                                        </p:tav>
                                        <p:tav tm="100000">
                                          <p:val>
                                            <p:strVal val="#ppt_y"/>
                                          </p:val>
                                        </p:tav>
                                      </p:tavLst>
                                    </p:anim>
                                  </p:childTnLst>
                                </p:cTn>
                              </p:par>
                              <p:par>
                                <p:cTn id="143" presetID="2" presetClass="entr" presetSubtype="1" fill="hold" nodeType="with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additive="base">
                                        <p:cTn id="145" dur="2000" fill="hold"/>
                                        <p:tgtEl>
                                          <p:spTgt spid="24"/>
                                        </p:tgtEl>
                                        <p:attrNameLst>
                                          <p:attrName>ppt_x</p:attrName>
                                        </p:attrNameLst>
                                      </p:cBhvr>
                                      <p:tavLst>
                                        <p:tav tm="0">
                                          <p:val>
                                            <p:strVal val="#ppt_x"/>
                                          </p:val>
                                        </p:tav>
                                        <p:tav tm="100000">
                                          <p:val>
                                            <p:strVal val="#ppt_x"/>
                                          </p:val>
                                        </p:tav>
                                      </p:tavLst>
                                    </p:anim>
                                    <p:anim calcmode="lin" valueType="num">
                                      <p:cBhvr additive="base">
                                        <p:cTn id="146" dur="2000" fill="hold"/>
                                        <p:tgtEl>
                                          <p:spTgt spid="2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47" fill="hold">
                      <p:stCondLst>
                        <p:cond delay="indefinite"/>
                      </p:stCondLst>
                      <p:childTnLst>
                        <p:par>
                          <p:cTn id="148" fill="hold">
                            <p:stCondLst>
                              <p:cond delay="0"/>
                            </p:stCondLst>
                            <p:childTnLst>
                              <p:par>
                                <p:cTn id="149" presetID="2" presetClass="entr" presetSubtype="1" fill="hold" nodeType="clickEffect">
                                  <p:stCondLst>
                                    <p:cond delay="0"/>
                                  </p:stCondLst>
                                  <p:childTnLst>
                                    <p:set>
                                      <p:cBhvr>
                                        <p:cTn id="150" dur="1" fill="hold">
                                          <p:stCondLst>
                                            <p:cond delay="0"/>
                                          </p:stCondLst>
                                        </p:cTn>
                                        <p:tgtEl>
                                          <p:spTgt spid="25"/>
                                        </p:tgtEl>
                                        <p:attrNameLst>
                                          <p:attrName>style.visibility</p:attrName>
                                        </p:attrNameLst>
                                      </p:cBhvr>
                                      <p:to>
                                        <p:strVal val="visible"/>
                                      </p:to>
                                    </p:set>
                                    <p:anim calcmode="lin" valueType="num">
                                      <p:cBhvr additive="base">
                                        <p:cTn id="151" dur="2000" fill="hold"/>
                                        <p:tgtEl>
                                          <p:spTgt spid="25"/>
                                        </p:tgtEl>
                                        <p:attrNameLst>
                                          <p:attrName>ppt_x</p:attrName>
                                        </p:attrNameLst>
                                      </p:cBhvr>
                                      <p:tavLst>
                                        <p:tav tm="0">
                                          <p:val>
                                            <p:strVal val="#ppt_x"/>
                                          </p:val>
                                        </p:tav>
                                        <p:tav tm="100000">
                                          <p:val>
                                            <p:strVal val="#ppt_x"/>
                                          </p:val>
                                        </p:tav>
                                      </p:tavLst>
                                    </p:anim>
                                    <p:anim calcmode="lin" valueType="num">
                                      <p:cBhvr additive="base">
                                        <p:cTn id="152" dur="2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CDBD-E671-088D-3DDF-CD158C091102}"/>
              </a:ext>
            </a:extLst>
          </p:cNvPr>
          <p:cNvSpPr>
            <a:spLocks noGrp="1"/>
          </p:cNvSpPr>
          <p:nvPr>
            <p:ph type="title"/>
          </p:nvPr>
        </p:nvSpPr>
        <p:spPr>
          <a:xfrm>
            <a:off x="453887" y="136525"/>
            <a:ext cx="8229600" cy="365125"/>
          </a:xfrm>
        </p:spPr>
        <p:txBody>
          <a:bodyPr/>
          <a:lstStyle/>
          <a:p>
            <a:r>
              <a:rPr lang="en-US" sz="2800"/>
              <a:t>“onclick” attribute v.s. event listener</a:t>
            </a:r>
          </a:p>
        </p:txBody>
      </p:sp>
      <p:sp>
        <p:nvSpPr>
          <p:cNvPr id="4" name="Slide Number Placeholder 3">
            <a:extLst>
              <a:ext uri="{FF2B5EF4-FFF2-40B4-BE49-F238E27FC236}">
                <a16:creationId xmlns:a16="http://schemas.microsoft.com/office/drawing/2014/main" id="{F067FECF-EF56-E0B1-B669-9A3376B7A9AB}"/>
              </a:ext>
            </a:extLst>
          </p:cNvPr>
          <p:cNvSpPr>
            <a:spLocks noGrp="1"/>
          </p:cNvSpPr>
          <p:nvPr>
            <p:ph type="sldNum" sz="quarter" idx="12"/>
          </p:nvPr>
        </p:nvSpPr>
        <p:spPr/>
        <p:txBody>
          <a:bodyPr/>
          <a:lstStyle/>
          <a:p>
            <a:pPr>
              <a:defRPr/>
            </a:pPr>
            <a:fld id="{24FE86E6-588A-4154-BA9D-029AF635A19F}" type="slidenum">
              <a:rPr lang="en-US" altLang="en-US" smtClean="0"/>
              <a:pPr>
                <a:defRPr/>
              </a:pPr>
              <a:t>9</a:t>
            </a:fld>
            <a:endParaRPr lang="en-US" altLang="en-US" dirty="0"/>
          </a:p>
        </p:txBody>
      </p:sp>
      <p:sp>
        <p:nvSpPr>
          <p:cNvPr id="5" name="Content Placeholder 2">
            <a:extLst>
              <a:ext uri="{FF2B5EF4-FFF2-40B4-BE49-F238E27FC236}">
                <a16:creationId xmlns:a16="http://schemas.microsoft.com/office/drawing/2014/main" id="{1BC6BDF7-CB1D-C621-E373-4DE27D4E2002}"/>
              </a:ext>
            </a:extLst>
          </p:cNvPr>
          <p:cNvSpPr>
            <a:spLocks noGrp="1"/>
          </p:cNvSpPr>
          <p:nvPr>
            <p:ph idx="1"/>
          </p:nvPr>
        </p:nvSpPr>
        <p:spPr>
          <a:xfrm>
            <a:off x="228600" y="609600"/>
            <a:ext cx="8229600" cy="3352799"/>
          </a:xfrm>
        </p:spPr>
        <p:txBody>
          <a:bodyPr/>
          <a:lstStyle/>
          <a:p>
            <a:pPr marL="0" indent="0">
              <a:buNone/>
            </a:pPr>
            <a:r>
              <a:rPr lang="en-US" sz="1400"/>
              <a:t>You may be wondering why we don’t simply use the familiar HTML attribute “</a:t>
            </a:r>
            <a:r>
              <a:rPr lang="en-US" sz="1400">
                <a:latin typeface="Courier New" panose="02070309020205020404" pitchFamily="49" charset="0"/>
                <a:cs typeface="Courier New" panose="02070309020205020404" pitchFamily="49" charset="0"/>
              </a:rPr>
              <a:t>onclick</a:t>
            </a:r>
            <a:r>
              <a:rPr lang="en-US" sz="1400"/>
              <a:t>”. </a:t>
            </a:r>
          </a:p>
          <a:p>
            <a:pPr marL="0" indent="0">
              <a:buNone/>
            </a:pPr>
            <a:endParaRPr lang="en-US" sz="1400"/>
          </a:p>
          <a:p>
            <a:pPr marL="0" indent="0">
              <a:buNone/>
            </a:pPr>
            <a:r>
              <a:rPr lang="en-US" altLang="en-US" sz="1400"/>
              <a:t>              </a:t>
            </a:r>
            <a:r>
              <a:rPr lang="en-US" altLang="en-US" sz="1400">
                <a:latin typeface="Courier New" panose="02070309020205020404" pitchFamily="49" charset="0"/>
                <a:cs typeface="Courier New" panose="02070309020205020404" pitchFamily="49" charset="0"/>
              </a:rPr>
              <a:t>&lt;input type="button" value="Greet Me!" </a:t>
            </a:r>
            <a:r>
              <a:rPr lang="en-US" altLang="en-US" sz="1400" b="1">
                <a:latin typeface="Courier New" panose="02070309020205020404" pitchFamily="49" charset="0"/>
                <a:cs typeface="Courier New" panose="02070309020205020404" pitchFamily="49" charset="0"/>
              </a:rPr>
              <a:t>onclick="greetUser()"</a:t>
            </a:r>
            <a:r>
              <a:rPr lang="en-US" altLang="en-US" sz="1400">
                <a:latin typeface="Courier New" panose="02070309020205020404" pitchFamily="49" charset="0"/>
                <a:cs typeface="Courier New" panose="02070309020205020404" pitchFamily="49" charset="0"/>
              </a:rPr>
              <a:t>&gt;</a:t>
            </a:r>
          </a:p>
          <a:p>
            <a:pPr marL="0" indent="0">
              <a:buNone/>
            </a:pPr>
            <a:endParaRPr lang="en-US" sz="1400">
              <a:latin typeface="Courier New" panose="02070309020205020404" pitchFamily="49" charset="0"/>
              <a:cs typeface="Courier New" panose="02070309020205020404" pitchFamily="49" charset="0"/>
            </a:endParaRPr>
          </a:p>
          <a:p>
            <a:pPr marL="0" indent="0">
              <a:buNone/>
            </a:pPr>
            <a:r>
              <a:rPr lang="en-US" sz="1400"/>
              <a:t>For a very simple and straight forward function call from a button, this can indeed be a perfectly valid choice. However, the event-driven programming model has many more options, and far more power than can be achieved using simple HTML attributes. </a:t>
            </a:r>
          </a:p>
          <a:p>
            <a:pPr marL="0" indent="0">
              <a:buNone/>
            </a:pPr>
            <a:endParaRPr lang="en-US" sz="1400"/>
          </a:p>
          <a:p>
            <a:pPr marL="0" indent="0">
              <a:buNone/>
            </a:pPr>
            <a:r>
              <a:rPr lang="en-US" sz="1400"/>
              <a:t>In addition, in the example shown here, the button can only listen for </a:t>
            </a:r>
            <a:r>
              <a:rPr lang="en-US" sz="1400" u="sng"/>
              <a:t>one</a:t>
            </a:r>
            <a:r>
              <a:rPr lang="en-US" sz="1400"/>
              <a:t> event, in this case, a click. But sometimes we want the ability to have an element listen for multiple different events. </a:t>
            </a:r>
          </a:p>
          <a:p>
            <a:pPr marL="0" indent="0">
              <a:buNone/>
            </a:pPr>
            <a:endParaRPr lang="en-US" sz="1400"/>
          </a:p>
          <a:p>
            <a:pPr marL="0" indent="0">
              <a:buNone/>
            </a:pPr>
            <a:r>
              <a:rPr lang="en-US" sz="1400"/>
              <a:t>In fact, we will now look at one such example now where we have one element on a page, an image, listen for </a:t>
            </a:r>
            <a:r>
              <a:rPr lang="en-US" sz="1400" u="sng"/>
              <a:t>two</a:t>
            </a:r>
            <a:r>
              <a:rPr lang="en-US" sz="1400"/>
              <a:t> different events. </a:t>
            </a:r>
          </a:p>
          <a:p>
            <a:pPr marL="0" indent="0">
              <a:buNone/>
            </a:pPr>
            <a:endParaRPr lang="en-US" sz="1400"/>
          </a:p>
          <a:p>
            <a:pPr marL="0" indent="0">
              <a:buNone/>
            </a:pPr>
            <a:r>
              <a:rPr lang="en-US" sz="1400"/>
              <a:t>Not only that, </a:t>
            </a:r>
            <a:r>
              <a:rPr lang="en-US" sz="1400" i="1"/>
              <a:t>neither</a:t>
            </a:r>
            <a:r>
              <a:rPr lang="en-US" sz="1400"/>
              <a:t> of those two events  we will listen for is a “click”!  (That’s boring stuff)</a:t>
            </a:r>
          </a:p>
        </p:txBody>
      </p:sp>
    </p:spTree>
    <p:extLst>
      <p:ext uri="{BB962C8B-B14F-4D97-AF65-F5344CB8AC3E}">
        <p14:creationId xmlns:p14="http://schemas.microsoft.com/office/powerpoint/2010/main" val="242334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TotalTime>
  <Words>2266</Words>
  <Application>Microsoft Office PowerPoint</Application>
  <PresentationFormat>On-screen Show (4:3)</PresentationFormat>
  <Paragraphs>233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Times New Roman</vt:lpstr>
      <vt:lpstr>Office Theme</vt:lpstr>
      <vt:lpstr>JavaScript:    Event Listeners</vt:lpstr>
      <vt:lpstr>Learning Objectives</vt:lpstr>
      <vt:lpstr>Event-Driven Programming</vt:lpstr>
      <vt:lpstr>Event Listeners</vt:lpstr>
      <vt:lpstr>Connecting the Listener to an HTML Element</vt:lpstr>
      <vt:lpstr>Putting It Together</vt:lpstr>
      <vt:lpstr>Stop!</vt:lpstr>
      <vt:lpstr>File: listener_three_buttons.html</vt:lpstr>
      <vt:lpstr>“onclick” attribute v.s. event listener</vt:lpstr>
      <vt:lpstr>PowerPoint Presentation</vt:lpstr>
      <vt:lpstr>Listening for  mouseover  and  mouseleave  events</vt:lpstr>
      <vt:lpstr>The MDN Reference for Events</vt:lpstr>
      <vt:lpstr>One final, not very subtle 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JavaScript</dc:title>
  <dc:creator>Mendelsohn, Yoseph</dc:creator>
  <cp:lastModifiedBy>Mendelsohn, Yoseph</cp:lastModifiedBy>
  <cp:revision>424</cp:revision>
  <dcterms:created xsi:type="dcterms:W3CDTF">2019-07-06T00:13:26Z</dcterms:created>
  <dcterms:modified xsi:type="dcterms:W3CDTF">2024-04-30T15:03:24Z</dcterms:modified>
</cp:coreProperties>
</file>