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71" r:id="rId4"/>
    <p:sldId id="257" r:id="rId5"/>
    <p:sldId id="258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26" y="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5EDD15-94D5-44E1-9F43-CC6D702F4F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4C840-ABD6-48E0-9E62-23889710A8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F57C15-B9D9-43B6-9E1E-901640B90083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D3E5D75-1DE5-4FC2-88E4-928FF000BB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849BAED-D37F-46CC-B046-A66C06D84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4545E-14FD-4D12-974C-2B6CD7C10D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BE118-894D-47A4-9EC5-86A837B5F5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C57E5E6-6EC2-4A9C-9C25-A71AE3DE78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4AF8C1-6E00-402C-B946-8B926F1EF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3E706E5-12B2-41DE-B5EA-5AC69A6B7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DA08E61-46B8-4441-9EDD-5C0D4BF3A0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BA195ED-6A32-41F7-8A04-D34087313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120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1476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1499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0766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675DE7-D989-4103-8A62-C90321543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AC2C38-D401-402A-8AED-AD445637D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932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3D880-7355-4FEF-A582-A09BC1D1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18CFB-B9E0-4018-BD40-C15B587679AA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D8316-9F8C-4AC0-9E82-2BE17441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2BA81-EEDD-43F6-8FE0-E882E27B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1E9B-9D28-4DC1-972E-A9DA5622D1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725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EA242-9CAF-43D2-A76F-CE41DCBB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BBCD-C3D4-4758-A29D-C23D85303F9B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CD80B-58EE-4E71-80DD-A9467DF5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12B0E-68FD-4C14-887F-ADF05C58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EF64-88FB-4920-9406-74A7784CCF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65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51492-4120-43B5-B0E7-990917AE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F796-7923-45BB-A8E8-FF43736386A0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50F62-20E1-4613-A26B-02FA2621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C28AA-CD89-447E-B900-F9DDB96BC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3D8F-0CFB-4976-9B45-93672D62F3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00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05B2E-7BAA-440F-A3EB-A55ADB49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A038-188D-495D-9DA9-1DBF291F6AB3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00AAE-EA10-4B2B-9DAD-EFFE1249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A4EB9-0A34-447E-9E8A-DA0B80E2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0599-7362-4EF5-BE8B-C3FA5F0815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9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06735-8C6B-4D5E-AD77-5EE22EEE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BFC4-4FF7-4532-8496-7AD508A1E8BA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BEA04-234A-4745-BFED-A0A3A299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F7889-CA50-46E5-9B92-63F8E88A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266F2-E9B1-4CF5-8E99-3E80359BE2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674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44B339-B142-4C16-BB45-131D47B5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6D7A8-7DF6-4D29-B8B0-6D8625AF7AE3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07B88A-334D-42AF-A5B9-C9E729DF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545B85-AAE8-4E1F-9025-3C1456C2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425FB-BCA0-4309-843E-BA53957816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347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5482B3-4667-4A42-B1FD-DDCA9633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7163E-E4F4-49D7-8A1D-070A989D8F9F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0CA014D-9044-4ED6-A653-660006C4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FBEC48-ACAA-411A-8F25-024CFF99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1191E-0463-4E62-A254-D7128FA43F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130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CE71E8F-F739-428B-8346-48D435A0C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B82D1-EBDA-42DA-9826-29A18AE65015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9AD769-8EB5-463D-92E9-346F9183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8CD772-4A11-4F76-B536-59E548F9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B45C8-59B7-4CE5-AD9B-8376E9AD98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756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647E02-7BA7-4615-B0BF-46ADED773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B82E1-C34E-42C1-93D2-418A6AA6122B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EB28BF-4FBC-4517-8AF3-2BF4B3A6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BE69BF4-7A0A-46D1-B741-C28EE371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0CEC0-AFC5-4CFD-9996-9F815FFEE6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415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001D62-DAAB-4A49-82E5-706941F7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C7F3-FE57-4D0B-8186-CF4DFE6FF9B3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3D16B0-06FF-4DF4-9F03-F6FD08061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C2302E-09AC-4B8B-B738-0D73B72E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8B6D-AA84-4E7B-BB6C-018E337EE1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90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0F1C60-6211-4146-B231-FC80F989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149B3-9101-4C41-8A94-B2C9C5258F72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706259-93DE-4E94-BC50-1E6E2B9A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5A73C8-46AC-46FE-887E-FBF96838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541B4-8BAA-4246-88A9-08DD4051FC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89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821C779-FE9A-4C41-88C0-4C2E3D119B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478E092-412D-4FDB-8377-ED2AC23650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18231-6A2A-45C8-9E71-BD4A327FE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52E865-3BCE-4930-8E84-2563891BB698}" type="datetimeFigureOut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24039-D79A-444A-930A-8664E2F04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24C2A-6EEE-498A-976B-EBFCF8D17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FE18DC4-0FE3-443B-B57B-55C7A7594AB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2448612"/>
            <a:ext cx="331406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96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691977"/>
            <a:ext cx="5821442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C67288C4-C6D8-447C-BA33-268522997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207" y="2061838"/>
            <a:ext cx="5219585" cy="1662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>
                <a:solidFill>
                  <a:srgbClr val="FFFFFF"/>
                </a:solidFill>
              </a:rPr>
              <a:t>JavaScript: </a:t>
            </a:r>
            <a:br>
              <a:rPr lang="en-US" altLang="en-US" sz="3600" dirty="0">
                <a:solidFill>
                  <a:srgbClr val="FFFFFF"/>
                </a:solidFill>
              </a:rPr>
            </a:br>
            <a:r>
              <a:rPr lang="en-US" altLang="en-US" sz="3600" dirty="0">
                <a:solidFill>
                  <a:srgbClr val="FFFFFF"/>
                </a:solidFill>
              </a:rPr>
              <a:t>‘</a:t>
            </a:r>
            <a:r>
              <a:rPr lang="en-US" altLang="en-US" sz="3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altLang="en-US" sz="360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3600">
                <a:solidFill>
                  <a:srgbClr val="FFFFFF"/>
                </a:solidFill>
              </a:rPr>
              <a:t>’</a:t>
            </a:r>
            <a:br>
              <a:rPr lang="en-US" altLang="en-US" sz="3600" dirty="0">
                <a:solidFill>
                  <a:srgbClr val="FFFFFF"/>
                </a:solidFill>
              </a:rPr>
            </a:br>
            <a:endParaRPr lang="en-US" altLang="en-US" sz="3600" dirty="0">
              <a:solidFill>
                <a:srgbClr val="FFFFFF"/>
              </a:solidFill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38A6640-E28E-48A9-ACD0-96B8296E5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703" y="3783690"/>
            <a:ext cx="4060594" cy="119671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700">
                <a:solidFill>
                  <a:srgbClr val="FFFFFF"/>
                </a:solidFill>
              </a:rPr>
              <a:t>Also: Coding Efficiency</a:t>
            </a:r>
            <a:endParaRPr lang="en-US" sz="1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158C64-B962-4DF0-856D-7F7F04A5E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2926"/>
            <a:ext cx="3733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US" altLang="en-US" sz="1800" b="1" dirty="0"/>
              <a:t>POP QUIZ: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600" dirty="0"/>
              <a:t>How about now? Can we convert all of the ‘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600" dirty="0"/>
              <a:t>’ statements, to individual ‘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600" dirty="0"/>
              <a:t>’ statements?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800" b="1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800" b="1" dirty="0"/>
              <a:t>ANSWER: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In this case, the code will work properly.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b="1" i="1" dirty="0"/>
              <a:t>However, you should not do it!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The reason is the very important concept of </a:t>
            </a:r>
            <a:r>
              <a:rPr lang="en-US" altLang="en-US" sz="1400" u="sng" dirty="0"/>
              <a:t>efficiency</a:t>
            </a:r>
            <a:r>
              <a:rPr lang="en-US" altLang="en-US" sz="1400" dirty="0"/>
              <a:t> discussed earlier.  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Suppose as before,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percent</a:t>
            </a:r>
            <a:r>
              <a:rPr lang="en-US" altLang="en-US" sz="1400" dirty="0"/>
              <a:t> is holding a value of 92. In this case,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r>
              <a:rPr lang="en-US" altLang="en-US" sz="1400" dirty="0"/>
              <a:t> would be assigned a value of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1400" dirty="0"/>
              <a:t>. 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So far so good….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However, the interpreter must now continue through and evaluate the logical expressions of ALL of the remaining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400" dirty="0"/>
              <a:t> blocks – even though we know that none of them will be  True!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This is  a waste both of the programmer’s time, and the computer’s resources. Inefficient coding is, well, inefficient!  (Plus you aren’t as marketable!)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8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1EFC4-4711-445C-971B-D9A80EBA0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85800"/>
            <a:ext cx="419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(percent&gt;=80 &amp;&amp; percent&lt;90)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(percent&gt;=70 &amp;&amp; percent&lt;80)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(percent&gt;=60 &amp;&amp; percent&lt;70)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(percent&gt;=0 &amp;&amp; percent&lt;60)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(percent&lt;0)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greater than 0.");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66D61F-6A7E-4F43-94F9-91BF6D0693D8}"/>
              </a:ext>
            </a:extLst>
          </p:cNvPr>
          <p:cNvSpPr/>
          <p:nvPr/>
        </p:nvSpPr>
        <p:spPr>
          <a:xfrm>
            <a:off x="4648200" y="685800"/>
            <a:ext cx="25146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DA8D1C9-DA8A-4A95-9CA2-7E57E22689AF}"/>
              </a:ext>
            </a:extLst>
          </p:cNvPr>
          <p:cNvSpPr/>
          <p:nvPr/>
        </p:nvSpPr>
        <p:spPr>
          <a:xfrm>
            <a:off x="4698242" y="1447800"/>
            <a:ext cx="3150358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5F465F-6792-49A6-9A3B-ADB342A1BAA2}"/>
              </a:ext>
            </a:extLst>
          </p:cNvPr>
          <p:cNvSpPr/>
          <p:nvPr/>
        </p:nvSpPr>
        <p:spPr>
          <a:xfrm>
            <a:off x="4724400" y="2247900"/>
            <a:ext cx="3150358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C9B13AA-7555-4FC4-9BD8-E27985409289}"/>
              </a:ext>
            </a:extLst>
          </p:cNvPr>
          <p:cNvSpPr/>
          <p:nvPr/>
        </p:nvSpPr>
        <p:spPr>
          <a:xfrm>
            <a:off x="4724400" y="3009900"/>
            <a:ext cx="3150358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8FB52CD-5F57-41CF-A583-736EF7359110}"/>
              </a:ext>
            </a:extLst>
          </p:cNvPr>
          <p:cNvSpPr/>
          <p:nvPr/>
        </p:nvSpPr>
        <p:spPr>
          <a:xfrm>
            <a:off x="4724400" y="3815402"/>
            <a:ext cx="3150358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C7AED85-4F15-400F-8570-CED3A546CF02}"/>
              </a:ext>
            </a:extLst>
          </p:cNvPr>
          <p:cNvSpPr/>
          <p:nvPr/>
        </p:nvSpPr>
        <p:spPr>
          <a:xfrm>
            <a:off x="4724400" y="4620904"/>
            <a:ext cx="3150358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9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E45A219-372E-4022-A481-7AA1FC49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Whoa… How Can I Keep Track of All of This?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33E37C2-6BC1-4B7D-8BE7-1C3FDAFB2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3429000" cy="25606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/>
              <a:t>Don’t worry. With time, you will start becoming more and more skilled at finding ways of making your code run faster and more efficiently.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/>
              <a:t>For purposes of this class, there is really only one requirement that I will ask of you: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/>
              <a:t>When you have a single block of related conditionals such as in our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 </a:t>
            </a:r>
            <a:r>
              <a:rPr lang="en-US" altLang="en-US" sz="1600" dirty="0"/>
              <a:t>example, do </a:t>
            </a:r>
            <a:r>
              <a:rPr lang="en-US" altLang="en-US" sz="1600" u="sng" dirty="0"/>
              <a:t>not</a:t>
            </a:r>
            <a:r>
              <a:rPr lang="en-US" altLang="en-US" sz="1600" dirty="0"/>
              <a:t> use multiple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600" dirty="0"/>
              <a:t> blocks as demonstrated previously. Instead group them together into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600" dirty="0"/>
              <a:t> and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600" dirty="0"/>
              <a:t> sequence as shown here. </a:t>
            </a:r>
            <a:endParaRPr lang="en-US" altLang="en-US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9ECB30-CA61-4D1A-9C2D-39BBD316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391" y="1219200"/>
            <a:ext cx="4441209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greater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than 0.").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C3E3-E300-475B-BB1B-FD4A76E92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sz="3200"/>
              <a:t>More examples in the </a:t>
            </a:r>
            <a:br>
              <a:rPr lang="en-US" sz="3200"/>
            </a:br>
            <a:r>
              <a:rPr lang="en-US" sz="3200" b="1"/>
              <a:t>‘Free Text Entry’ </a:t>
            </a:r>
            <a:br>
              <a:rPr lang="en-US" sz="3200" b="1"/>
            </a:br>
            <a:r>
              <a:rPr lang="en-US" sz="3200"/>
              <a:t>lecture</a:t>
            </a:r>
          </a:p>
        </p:txBody>
      </p:sp>
    </p:spTree>
    <p:extLst>
      <p:ext uri="{BB962C8B-B14F-4D97-AF65-F5344CB8AC3E}">
        <p14:creationId xmlns:p14="http://schemas.microsoft.com/office/powerpoint/2010/main" val="59008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4A1862B-8752-46B5-8B57-95B8AA5A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8D31354E-92EB-4B36-8741-422A012FA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 rtlCol="0">
            <a:normAutofit/>
          </a:bodyPr>
          <a:lstStyle/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/>
              <a:t>Describe how the JavaScript flow operates with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/>
              <a:t> and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/>
              <a:t> statements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/>
              <a:t>Describe the concept of trying to be efficient in your coding </a:t>
            </a: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b="1" dirty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C73D48C3-E837-4045-8AEC-596C8F8E3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711FB845-F9DD-47A8-8E64-29D8C2DBA92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ED55AB-655A-4735-8303-091527AF4C65}" type="slidenum">
              <a:rPr lang="en-US" altLang="en-US" sz="10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DC1B84-83F6-45E1-BE81-633812310E9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543800" cy="655638"/>
          </a:xfrm>
        </p:spPr>
        <p:txBody>
          <a:bodyPr/>
          <a:lstStyle/>
          <a:p>
            <a:pPr eaLnBrk="1" hangingPunct="1"/>
            <a:r>
              <a:rPr lang="en-US" altLang="en-US" sz="2700" dirty="0"/>
              <a:t>Cascading if statements:  if, </a:t>
            </a:r>
            <a:r>
              <a:rPr lang="en-US" altLang="en-US" sz="1900" dirty="0"/>
              <a:t>and</a:t>
            </a:r>
            <a:r>
              <a:rPr lang="en-US" altLang="en-US" sz="2700" dirty="0"/>
              <a:t>   </a:t>
            </a:r>
            <a:r>
              <a:rPr lang="en-US" altLang="en-US" sz="2700" u="sng" dirty="0"/>
              <a:t>else if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0B95B3B-2E43-49FB-8595-5B4C696471E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143000"/>
            <a:ext cx="8229600" cy="44116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The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/ else</a:t>
            </a:r>
            <a:r>
              <a:rPr lang="en-US" altLang="en-US" sz="2000" dirty="0"/>
              <a:t> examples we have been using so far have involved only two possible scenarios, that is, a situation that has only one of two possible results.  For example:</a:t>
            </a:r>
          </a:p>
          <a:p>
            <a:pPr lvl="1" eaLnBrk="1" hangingPunct="1">
              <a:defRPr/>
            </a:pPr>
            <a:r>
              <a:rPr lang="en-US" altLang="en-US" sz="1800" dirty="0"/>
              <a:t>Pay the meter or not?</a:t>
            </a:r>
          </a:p>
          <a:p>
            <a:pPr lvl="1" eaLnBrk="1" hangingPunct="1">
              <a:defRPr/>
            </a:pPr>
            <a:r>
              <a:rPr lang="en-US" altLang="en-US" sz="1800" dirty="0"/>
              <a:t>Pay overtime or not?</a:t>
            </a:r>
          </a:p>
          <a:p>
            <a:pPr lvl="1" eaLnBrk="1" hangingPunct="1">
              <a:defRPr/>
            </a:pPr>
            <a:r>
              <a:rPr lang="en-US" altLang="en-US" sz="1800" dirty="0"/>
              <a:t>Qualified to vote or not?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eaLnBrk="1" hangingPunct="1">
              <a:defRPr/>
            </a:pPr>
            <a:r>
              <a:rPr lang="en-US" altLang="en-US" sz="2000" dirty="0"/>
              <a:t>In the real world, we frequently have </a:t>
            </a:r>
            <a:r>
              <a:rPr lang="en-US" altLang="en-US" sz="2000" u="sng" dirty="0"/>
              <a:t>multiple</a:t>
            </a:r>
            <a:r>
              <a:rPr lang="en-US" altLang="en-US" sz="2000" dirty="0"/>
              <a:t> possible scenarios we want to evaluate for.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b="1" dirty="0"/>
          </a:p>
          <a:p>
            <a:pPr eaLnBrk="1" hangingPunct="1">
              <a:defRPr/>
            </a:pPr>
            <a:r>
              <a:rPr lang="en-US" altLang="en-US" sz="2000" b="1" dirty="0"/>
              <a:t>Example – Assigning a grade:</a:t>
            </a:r>
          </a:p>
          <a:p>
            <a:pPr lvl="1" eaLnBrk="1" hangingPunct="1">
              <a:defRPr/>
            </a:pPr>
            <a:r>
              <a:rPr lang="en-US" altLang="en-US" sz="1800" dirty="0"/>
              <a:t>if the percent grade is 90 or above, assign ‘A’</a:t>
            </a:r>
          </a:p>
          <a:p>
            <a:pPr lvl="1" eaLnBrk="1" hangingPunct="1">
              <a:defRPr/>
            </a:pPr>
            <a:r>
              <a:rPr lang="en-US" altLang="en-US" sz="1800" dirty="0"/>
              <a:t>if grade is  80 or above, and less than 90, assign ‘B’</a:t>
            </a:r>
          </a:p>
          <a:p>
            <a:pPr lvl="1" eaLnBrk="1" hangingPunct="1">
              <a:defRPr/>
            </a:pPr>
            <a:r>
              <a:rPr lang="en-US" altLang="en-US" sz="1800" dirty="0"/>
              <a:t>if grade is 70 or above, and less than 80, assign ‘C’</a:t>
            </a:r>
          </a:p>
          <a:p>
            <a:pPr lvl="1" eaLnBrk="1" hangingPunct="1">
              <a:defRPr/>
            </a:pPr>
            <a:r>
              <a:rPr lang="en-US" altLang="en-US" sz="1800" dirty="0"/>
              <a:t>if grade is 60 or above, and less than 70, assign ‘D’</a:t>
            </a:r>
          </a:p>
          <a:p>
            <a:pPr lvl="1" eaLnBrk="1" hangingPunct="1">
              <a:defRPr/>
            </a:pPr>
            <a:r>
              <a:rPr lang="en-US" altLang="en-US" sz="1800" dirty="0"/>
              <a:t>if &lt; 60 assign ‘F’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9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F90AEED-6580-4F16-9D63-D74F3F699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229600" cy="4411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percent, letterGrade;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percent = document.getElementById('txtPctg').value;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percent = parseFloat(percent);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 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(percent&gt;=80 &amp;&amp; percent&lt;90)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(percent&gt;=70 &amp;&amp; percent&lt;80)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(percent&gt;=60 &amp;&amp; percent&lt;70)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(percent&gt;=0 &amp;&amp; percent&lt;60)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/>
              <a:t>Remainder of the program continues….</a:t>
            </a:r>
          </a:p>
        </p:txBody>
      </p:sp>
      <p:sp>
        <p:nvSpPr>
          <p:cNvPr id="261124" name="Rectangle 3">
            <a:extLst>
              <a:ext uri="{FF2B5EF4-FFF2-40B4-BE49-F238E27FC236}">
                <a16:creationId xmlns:a16="http://schemas.microsoft.com/office/drawing/2014/main" id="{F72103DD-A807-46A0-81F6-5887AF993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066800"/>
            <a:ext cx="3505200" cy="502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tx1"/>
                </a:solidFill>
                <a:latin typeface="+mn-lt"/>
                <a:cs typeface="+mn-cs"/>
              </a:rPr>
              <a:t>How it works:</a:t>
            </a:r>
          </a:p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1600" dirty="0"/>
              <a:t>As soon as any one of </a:t>
            </a:r>
            <a:r>
              <a:rPr lang="en-US" sz="1600"/>
              <a:t>the logical expressions </a:t>
            </a:r>
            <a:r>
              <a:rPr lang="en-US" sz="1600" dirty="0"/>
              <a:t>is evaluated as being TRUE, the JavaScript interpreter will execute the block that follows. 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defRPr/>
            </a:pPr>
            <a:endParaRPr lang="en-US" sz="1600" dirty="0"/>
          </a:p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1600" dirty="0">
                <a:latin typeface="+mn-lt"/>
                <a:cs typeface="+mn-cs"/>
              </a:rPr>
              <a:t>Once </a:t>
            </a:r>
            <a:r>
              <a:rPr lang="en-US" sz="1600" b="1" u="sng">
                <a:latin typeface="+mn-lt"/>
                <a:cs typeface="+mn-cs"/>
              </a:rPr>
              <a:t>any</a:t>
            </a:r>
            <a:r>
              <a:rPr lang="en-US" sz="1600" b="1">
                <a:latin typeface="+mn-lt"/>
                <a:cs typeface="+mn-cs"/>
              </a:rPr>
              <a:t> block </a:t>
            </a:r>
            <a:r>
              <a:rPr lang="en-US" sz="1600" b="1" dirty="0">
                <a:latin typeface="+mn-lt"/>
                <a:cs typeface="+mn-cs"/>
              </a:rPr>
              <a:t>has been executed,</a:t>
            </a:r>
            <a:r>
              <a:rPr lang="en-US" sz="1600" dirty="0">
                <a:latin typeface="+mn-lt"/>
                <a:cs typeface="+mn-cs"/>
              </a:rPr>
              <a:t> the program will </a:t>
            </a:r>
            <a:r>
              <a:rPr lang="en-US" sz="1600" u="sng" dirty="0">
                <a:latin typeface="+mn-lt"/>
                <a:cs typeface="+mn-cs"/>
              </a:rPr>
              <a:t>skip ALL</a:t>
            </a:r>
            <a:r>
              <a:rPr lang="en-US" sz="1600" dirty="0">
                <a:latin typeface="+mn-lt"/>
                <a:cs typeface="+mn-cs"/>
              </a:rPr>
              <a:t> of the remaining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600" dirty="0">
                <a:latin typeface="+mn-lt"/>
                <a:cs typeface="+mn-cs"/>
              </a:rPr>
              <a:t> statements. </a:t>
            </a:r>
          </a:p>
          <a:p>
            <a:pPr marL="1028700" lvl="1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1400" dirty="0"/>
              <a:t>If there is an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400" dirty="0"/>
              <a:t> statement at the end, that block will also be skipped.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defRPr/>
            </a:pPr>
            <a:endParaRPr lang="en-US" sz="1600" dirty="0"/>
          </a:p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1600" dirty="0"/>
              <a:t>Note that there is a space between the word ‘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dirty="0"/>
              <a:t>’ and the word ‘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/>
              <a:t>’: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else if</a:t>
            </a:r>
          </a:p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endParaRPr lang="en-US" sz="1600" dirty="0"/>
          </a:p>
          <a:p>
            <a:pPr marL="571500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endParaRPr lang="en-US" sz="1600" dirty="0">
              <a:latin typeface="+mn-lt"/>
              <a:cs typeface="+mn-cs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70000"/>
              <a:defRPr/>
            </a:pPr>
            <a:endParaRPr lang="en-US" sz="1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1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1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1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1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1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17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717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170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1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1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1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1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1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>
            <a:extLst>
              <a:ext uri="{FF2B5EF4-FFF2-40B4-BE49-F238E27FC236}">
                <a16:creationId xmlns:a16="http://schemas.microsoft.com/office/drawing/2014/main" id="{6806E76C-146A-4009-B8EF-4BD252DFE7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24400" y="1066800"/>
            <a:ext cx="4191000" cy="5181600"/>
          </a:xfrm>
        </p:spPr>
        <p:txBody>
          <a:bodyPr rtlCol="0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(percent&gt;=80 &amp;&amp; percent&lt;90)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(percent&gt;=70 &amp;&amp; percent&lt;80)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(percent&gt;=60 &amp;&amp; percent&lt;70)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(percent&gt;=0 &amp;&amp; percent&lt;60)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altLang="en-US" sz="1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//this block may or not be desirable</a:t>
            </a: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greater than 0.");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B7ED22-22DB-442D-B7B6-386C373BC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3733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800" dirty="0"/>
              <a:t>Sometimes we need or want an </a:t>
            </a:r>
            <a:r>
              <a:rPr lang="en-US" altLang="en-US" sz="1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altLang="en-US" sz="1800" dirty="0"/>
              <a:t>block, and sometimes we do not. It depends on the situation. </a:t>
            </a:r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800" dirty="0"/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800" b="1" dirty="0"/>
              <a:t>The else block gets executed ONLY if </a:t>
            </a:r>
            <a:r>
              <a:rPr lang="en-US" altLang="en-US" sz="1800" b="1" u="sng" dirty="0"/>
              <a:t>all</a:t>
            </a:r>
            <a:r>
              <a:rPr lang="en-US" altLang="en-US" sz="1800" b="1" dirty="0"/>
              <a:t> of the prior logical expressions are false.</a:t>
            </a:r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800" dirty="0"/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800" dirty="0"/>
              <a:t>However, the moment </a:t>
            </a:r>
            <a:r>
              <a:rPr lang="en-US" altLang="en-US" sz="1800" u="sng" dirty="0"/>
              <a:t>any</a:t>
            </a:r>
            <a:r>
              <a:rPr lang="en-US" altLang="en-US" sz="1800" dirty="0"/>
              <a:t> block gets executed, flow will jump to the end of the entire block of </a:t>
            </a:r>
            <a:r>
              <a:rPr lang="en-US" altLang="en-US" sz="1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if / else if / else </a:t>
            </a:r>
            <a:r>
              <a:rPr lang="en-US" altLang="en-US" sz="1800" dirty="0"/>
              <a:t>statements (as discussed previously). </a:t>
            </a:r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Again, this includes the ‘</a:t>
            </a:r>
            <a:r>
              <a:rPr lang="en-US" altLang="en-US" sz="1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en-US" sz="1400" dirty="0"/>
              <a:t>’ block.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DF4D81-E83A-415C-BB83-994D05E48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30162"/>
            <a:ext cx="7543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700" dirty="0"/>
              <a:t>Is an </a:t>
            </a:r>
            <a:r>
              <a:rPr lang="en-US" altLang="en-US" sz="2400" dirty="0">
                <a:solidFill>
                  <a:schemeClr val="dk1"/>
                </a:solidFill>
                <a:latin typeface="Courier New" pitchFamily="49" charset="0"/>
                <a:ea typeface="+mn-ea"/>
                <a:cs typeface="Courier New" pitchFamily="49" charset="0"/>
              </a:rPr>
              <a:t>else</a:t>
            </a:r>
            <a:r>
              <a:rPr lang="en-US" altLang="en-US" sz="2700" dirty="0"/>
              <a:t> block necessary?</a:t>
            </a:r>
            <a:endParaRPr lang="en-US" altLang="en-US" sz="27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3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3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93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93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3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93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3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593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39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3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93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3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158C64-B962-4DF0-856D-7F7F04A5E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04800"/>
            <a:ext cx="4191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US" altLang="en-US" sz="1800" b="1" dirty="0"/>
              <a:t>POP QUIZ: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800" dirty="0"/>
              <a:t>Is the second conditional necessary? </a:t>
            </a:r>
          </a:p>
          <a:p>
            <a:pPr marL="457200" lvl="1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600" dirty="0"/>
              <a:t>Look closely at the second conditional in each of the logical expressions. It turns out that they are not necessary. Can you figure out why?</a:t>
            </a:r>
          </a:p>
          <a:p>
            <a:pPr marL="457200" lvl="1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Consider the first ‘</a:t>
            </a:r>
            <a:r>
              <a:rPr lang="en-US" altLang="en-US" sz="1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altLang="en-US" sz="1400" dirty="0"/>
              <a:t>’ block: The ONLY way we will have skipped the </a:t>
            </a:r>
            <a:r>
              <a:rPr lang="en-US" altLang="en-US" sz="1400" i="1" dirty="0"/>
              <a:t>first</a:t>
            </a:r>
            <a:r>
              <a:rPr lang="en-US" altLang="en-US" sz="1400" dirty="0"/>
              <a:t> logical </a:t>
            </a:r>
            <a:r>
              <a:rPr lang="en-US" altLang="en-US" sz="1400"/>
              <a:t>expression (i.e. the one at the top that </a:t>
            </a:r>
            <a:r>
              <a:rPr lang="en-US" altLang="en-US" sz="1400" dirty="0"/>
              <a:t>says: </a:t>
            </a:r>
            <a:r>
              <a:rPr lang="en-US" altLang="en-US" sz="14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if percent</a:t>
            </a:r>
            <a:r>
              <a:rPr lang="en-US" altLang="en-US" sz="1400" b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&gt;=90 </a:t>
            </a:r>
            <a:r>
              <a:rPr lang="en-US" altLang="en-US" sz="1400"/>
              <a:t>) is </a:t>
            </a:r>
            <a:r>
              <a:rPr lang="en-US" altLang="en-US" sz="1400" dirty="0"/>
              <a:t>if the </a:t>
            </a:r>
            <a:r>
              <a:rPr lang="en-US" altLang="en-US" sz="1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percent</a:t>
            </a:r>
            <a:r>
              <a:rPr lang="en-US" altLang="en-US" sz="1400" dirty="0"/>
              <a:t> is </a:t>
            </a:r>
            <a:r>
              <a:rPr lang="en-US" altLang="en-US" sz="1400" u="sng" dirty="0"/>
              <a:t>less</a:t>
            </a:r>
            <a:r>
              <a:rPr lang="en-US" altLang="en-US" sz="1400" dirty="0"/>
              <a:t> than 90. </a:t>
            </a:r>
          </a:p>
          <a:p>
            <a:pPr marL="457200" lvl="1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Therefore, in the second block, we have no need to check to see if </a:t>
            </a:r>
            <a:r>
              <a:rPr lang="en-US" altLang="en-US" sz="14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percent&lt;90</a:t>
            </a:r>
            <a:r>
              <a:rPr lang="en-US" altLang="en-US" sz="1400" dirty="0"/>
              <a:t> – we already </a:t>
            </a:r>
            <a:r>
              <a:rPr lang="en-US" altLang="en-US" sz="1400" u="sng" dirty="0"/>
              <a:t>know</a:t>
            </a:r>
            <a:r>
              <a:rPr lang="en-US" altLang="en-US" sz="1400" dirty="0"/>
              <a:t> that it is less than 90 or we would have never reached this point! </a:t>
            </a:r>
          </a:p>
          <a:p>
            <a:pPr marL="457200" lvl="1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lvl="1"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400" dirty="0"/>
              <a:t>Similarly, in the third block, we do not need to check to see if  </a:t>
            </a:r>
            <a:r>
              <a:rPr lang="en-US" altLang="en-US" sz="14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percent&lt;80</a:t>
            </a:r>
            <a:r>
              <a:rPr lang="en-US" altLang="en-US" sz="1400" dirty="0"/>
              <a:t>.  We </a:t>
            </a:r>
            <a:r>
              <a:rPr lang="en-US" altLang="en-US" sz="1400" i="1" dirty="0"/>
              <a:t>know</a:t>
            </a:r>
            <a:r>
              <a:rPr lang="en-US" altLang="en-US" sz="1400" dirty="0"/>
              <a:t> the percent must be less than 80 or we would not have reached this point.</a:t>
            </a:r>
            <a:endParaRPr lang="en-US" altLang="en-US" sz="18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1EFC4-4711-445C-971B-D9A80EBA0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379" y="685800"/>
            <a:ext cx="419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(percent&gt;=80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percent&lt;90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 70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percent&lt;80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(percent&gt;=60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percent&lt;70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(percent&gt;=0 </a:t>
            </a:r>
            <a:r>
              <a:rPr lang="en-US" alt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percent&lt;60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greater than 0.");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DB34E1-8DE2-45A5-9225-F1AE1AEB4F95}"/>
              </a:ext>
            </a:extLst>
          </p:cNvPr>
          <p:cNvSpPr/>
          <p:nvPr/>
        </p:nvSpPr>
        <p:spPr>
          <a:xfrm>
            <a:off x="4724400" y="1447800"/>
            <a:ext cx="39624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621018-43F8-4A53-9FBA-F59E6CC282A4}"/>
              </a:ext>
            </a:extLst>
          </p:cNvPr>
          <p:cNvSpPr/>
          <p:nvPr/>
        </p:nvSpPr>
        <p:spPr>
          <a:xfrm>
            <a:off x="4699379" y="2224585"/>
            <a:ext cx="39624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7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EBF87DB-41C4-4BE1-8334-9348F975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719" y="762000"/>
            <a:ext cx="447760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(percent&gt;=0)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greater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		than 0.").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9BC759-B034-421C-90C3-1FC8361F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"/>
            <a:ext cx="3733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US" altLang="en-US" sz="1800" b="1" dirty="0"/>
              <a:t>More Efficient Version:</a:t>
            </a:r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600" dirty="0"/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600" dirty="0"/>
              <a:t>As we have seen, the second conditional is not necessary. It is a waste both of the programmer’s time, and the computer’s resources. </a:t>
            </a:r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600" dirty="0"/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600" dirty="0"/>
              <a:t>While </a:t>
            </a:r>
            <a:r>
              <a:rPr lang="en-US" altLang="en-US" sz="1600"/>
              <a:t>the amount of computer </a:t>
            </a:r>
            <a:r>
              <a:rPr lang="en-US" altLang="en-US" sz="1600" dirty="0"/>
              <a:t>time and </a:t>
            </a:r>
            <a:r>
              <a:rPr lang="en-US" altLang="en-US" sz="1600"/>
              <a:t>memory required do </a:t>
            </a:r>
            <a:r>
              <a:rPr lang="en-US" altLang="en-US" sz="1600" dirty="0"/>
              <a:t>the second conditional in each of these cases is very, very, very small, writing inefficient code is considered sloppy, and </a:t>
            </a:r>
            <a:r>
              <a:rPr lang="en-US" altLang="en-US" sz="1600"/>
              <a:t>can become significant in </a:t>
            </a:r>
            <a:r>
              <a:rPr lang="en-US" altLang="en-US" sz="1600" dirty="0"/>
              <a:t>large-scale applications. </a:t>
            </a:r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en-US" sz="1600" dirty="0"/>
          </a:p>
          <a:p>
            <a:pPr eaLnBrk="1" hangingPunct="1"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altLang="en-US" sz="1600" dirty="0"/>
              <a:t>The version shown here is more efficient.</a:t>
            </a:r>
          </a:p>
        </p:txBody>
      </p:sp>
    </p:spTree>
    <p:extLst>
      <p:ext uri="{BB962C8B-B14F-4D97-AF65-F5344CB8AC3E}">
        <p14:creationId xmlns:p14="http://schemas.microsoft.com/office/powerpoint/2010/main" val="174772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EBF87DB-41C4-4BE1-8334-9348F975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"/>
            <a:ext cx="447760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(percent&lt;0)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greater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than 0.").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9BC759-B034-421C-90C3-1FC8361F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4038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US" altLang="en-US" sz="1800" b="1" dirty="0"/>
              <a:t>POP QUIZ: </a:t>
            </a:r>
            <a:r>
              <a:rPr lang="en-US" altLang="en-US" sz="1800" dirty="0"/>
              <a:t>Who needs </a:t>
            </a:r>
            <a:r>
              <a:rPr lang="en-US" altLang="en-US" sz="16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altLang="en-US" sz="1800" dirty="0"/>
              <a:t>???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6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600" dirty="0"/>
              <a:t>Take a look at the code in this example. In this version, we have </a:t>
            </a:r>
            <a:r>
              <a:rPr lang="en-US" altLang="en-US" sz="1600" i="1" dirty="0"/>
              <a:t>removed </a:t>
            </a:r>
            <a:r>
              <a:rPr lang="en-US" altLang="en-US" sz="1600" dirty="0"/>
              <a:t>the ‘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altLang="en-US" sz="1600" dirty="0"/>
              <a:t>’ statements, and have replaced all of them with individual ‘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600" dirty="0"/>
              <a:t>’ statements.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800" dirty="0"/>
          </a:p>
          <a:p>
            <a:pPr eaLnBrk="1" hangingPunct="1">
              <a:buClr>
                <a:schemeClr val="tx2"/>
              </a:buClr>
              <a:buSzPct val="70000"/>
              <a:buFont typeface="+mj-lt"/>
              <a:buAutoNum type="arabicPeriod"/>
              <a:defRPr/>
            </a:pPr>
            <a:r>
              <a:rPr lang="en-US" altLang="en-US" sz="1600" dirty="0"/>
              <a:t>Will the code work as </a:t>
            </a:r>
            <a:r>
              <a:rPr lang="en-US" altLang="en-US" sz="1600"/>
              <a:t>expected?</a:t>
            </a:r>
          </a:p>
          <a:p>
            <a:pPr eaLnBrk="1" hangingPunct="1">
              <a:buClr>
                <a:schemeClr val="tx2"/>
              </a:buClr>
              <a:buSzPct val="70000"/>
              <a:buFont typeface="+mj-lt"/>
              <a:buAutoNum type="arabicPeriod"/>
              <a:defRPr/>
            </a:pPr>
            <a:endParaRPr lang="en-US" altLang="en-US" sz="1600"/>
          </a:p>
          <a:p>
            <a:pPr eaLnBrk="1" hangingPunct="1">
              <a:buClr>
                <a:schemeClr val="tx2"/>
              </a:buClr>
              <a:buSzPct val="70000"/>
              <a:buFont typeface="+mj-lt"/>
              <a:buAutoNum type="arabicPeriod"/>
              <a:defRPr/>
            </a:pPr>
            <a:r>
              <a:rPr lang="en-US" altLang="en-US" sz="1600"/>
              <a:t>If </a:t>
            </a:r>
            <a:r>
              <a:rPr lang="en-US" altLang="en-US" sz="1600" dirty="0"/>
              <a:t>it does work, why or why not should the code be written in this manner?</a:t>
            </a:r>
          </a:p>
        </p:txBody>
      </p:sp>
    </p:spTree>
    <p:extLst>
      <p:ext uri="{BB962C8B-B14F-4D97-AF65-F5344CB8AC3E}">
        <p14:creationId xmlns:p14="http://schemas.microsoft.com/office/powerpoint/2010/main" val="223965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EBF87DB-41C4-4BE1-8334-9348F975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797" y="457200"/>
            <a:ext cx="447760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(percent&gt;=90)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"A";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(percent&gt;=80)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"B";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"C";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(percent&gt;=60)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"D";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(percent&gt;=0)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letterGrade = "F";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(percent&lt;0)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alert("Percent grade must be greater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than 0.").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9BC759-B034-421C-90C3-1FC8361F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"/>
            <a:ext cx="3733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US" altLang="en-US" sz="1800" b="1" dirty="0"/>
              <a:t>POP QUIZ: Who needs else if???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6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b="1" dirty="0"/>
              <a:t>ANSWER: 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dirty="0"/>
              <a:t>This version has a bug in it.  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b="1" dirty="0"/>
              <a:t>Suppose that  </a:t>
            </a:r>
            <a:r>
              <a:rPr lang="en-US" altLang="en-US" sz="14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percent </a:t>
            </a:r>
            <a:r>
              <a:rPr lang="en-US" altLang="en-US" sz="1400" b="1" dirty="0"/>
              <a:t>was </a:t>
            </a:r>
            <a:r>
              <a:rPr lang="en-US" altLang="en-US" sz="1400" b="1" u="sng" dirty="0"/>
              <a:t>92</a:t>
            </a:r>
            <a:r>
              <a:rPr lang="en-US" altLang="en-US" sz="1400" b="1" dirty="0"/>
              <a:t>. </a:t>
            </a:r>
            <a:r>
              <a:rPr lang="en-US" altLang="en-US" sz="1400" dirty="0"/>
              <a:t>In this case,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r>
              <a:rPr lang="en-US" altLang="en-US" sz="1400" dirty="0"/>
              <a:t> would be assigned ‘A’.  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dirty="0"/>
              <a:t>However, because the following blocks are not ‘</a:t>
            </a:r>
            <a:r>
              <a:rPr lang="en-US" altLang="en-US" sz="1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altLang="en-US" sz="1400" dirty="0"/>
              <a:t>’ blocks, the computer (or, to put it more accurately, the JavaScript interpreter) will </a:t>
            </a:r>
            <a:r>
              <a:rPr lang="en-US" altLang="en-US" sz="1400" i="1" dirty="0"/>
              <a:t>not </a:t>
            </a:r>
            <a:r>
              <a:rPr lang="en-US" altLang="en-US" sz="1400" dirty="0"/>
              <a:t>skip them! 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dirty="0"/>
              <a:t>In other words, the interpreter </a:t>
            </a:r>
            <a:r>
              <a:rPr lang="en-US" altLang="en-US" sz="1400" u="sng" dirty="0"/>
              <a:t>will</a:t>
            </a:r>
            <a:r>
              <a:rPr lang="en-US" altLang="en-US" sz="1400" dirty="0"/>
              <a:t> execute the second </a:t>
            </a:r>
            <a:r>
              <a:rPr lang="en-US" altLang="en-US"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en-US" sz="1400"/>
              <a:t> block. Since </a:t>
            </a:r>
            <a:r>
              <a:rPr lang="en-US" altLang="en-US" sz="140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percent </a:t>
            </a:r>
            <a:r>
              <a:rPr lang="en-US" altLang="en-US" sz="1400" dirty="0"/>
              <a:t>(which was 92) is also greater than 80,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 </a:t>
            </a:r>
            <a:r>
              <a:rPr lang="en-US" altLang="en-US" sz="1400" dirty="0"/>
              <a:t>will be assigned a ‘B’. </a:t>
            </a:r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endParaRPr lang="en-US" altLang="en-US" sz="1400" dirty="0"/>
          </a:p>
          <a:p>
            <a:pPr marL="0" indent="0" eaLnBrk="1" hangingPunct="1">
              <a:buClr>
                <a:schemeClr val="tx2"/>
              </a:buClr>
              <a:buSzPct val="70000"/>
              <a:buNone/>
              <a:defRPr/>
            </a:pPr>
            <a:r>
              <a:rPr lang="en-US" altLang="en-US" sz="1400" dirty="0"/>
              <a:t>The same thing will happen for the remaining blocks.  If you trace the code (as you could WELL be asked to do, say, on a final exam…..) you will see that at the end,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 </a:t>
            </a:r>
            <a:r>
              <a:rPr lang="en-US" altLang="en-US" sz="1400" dirty="0"/>
              <a:t>will be assigned a value of ‘F’.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248DB39-66BC-43A7-AAA4-6F622123EBA3}"/>
              </a:ext>
            </a:extLst>
          </p:cNvPr>
          <p:cNvSpPr/>
          <p:nvPr/>
        </p:nvSpPr>
        <p:spPr>
          <a:xfrm>
            <a:off x="4343400" y="457200"/>
            <a:ext cx="25146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9CCC82-0AAB-43DC-AA63-3A34148406A6}"/>
              </a:ext>
            </a:extLst>
          </p:cNvPr>
          <p:cNvSpPr/>
          <p:nvPr/>
        </p:nvSpPr>
        <p:spPr>
          <a:xfrm>
            <a:off x="4343400" y="1219200"/>
            <a:ext cx="25146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15C0FB0-69FE-43C5-ABBF-895A2FDBED5B}"/>
              </a:ext>
            </a:extLst>
          </p:cNvPr>
          <p:cNvSpPr/>
          <p:nvPr/>
        </p:nvSpPr>
        <p:spPr>
          <a:xfrm>
            <a:off x="4445758" y="3581400"/>
            <a:ext cx="25146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2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1907</Words>
  <Application>Microsoft Office PowerPoint</Application>
  <PresentationFormat>On-screen Show (4:3)</PresentationFormat>
  <Paragraphs>314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Rockwell</vt:lpstr>
      <vt:lpstr>Wingdings</vt:lpstr>
      <vt:lpstr>Office Theme</vt:lpstr>
      <vt:lpstr>JavaScript:  ‘else if’ </vt:lpstr>
      <vt:lpstr>Learning Objectives</vt:lpstr>
      <vt:lpstr>Cascading if statements:  if, and   else 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Whoa… How Can I Keep Track of All of This?</vt:lpstr>
      <vt:lpstr>More examples in the  ‘Free Text Entry’ 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JavaScript:  ‘else if’ &amp; free text </dc:title>
  <dc:creator>Joseph Mendelsohn</dc:creator>
  <cp:lastModifiedBy>Mendelsohn, Yoseph</cp:lastModifiedBy>
  <cp:revision>90</cp:revision>
  <dcterms:created xsi:type="dcterms:W3CDTF">2019-11-06T13:36:01Z</dcterms:created>
  <dcterms:modified xsi:type="dcterms:W3CDTF">2024-05-27T22:43:26Z</dcterms:modified>
</cp:coreProperties>
</file>