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70" r:id="rId3"/>
    <p:sldId id="272" r:id="rId4"/>
    <p:sldId id="279" r:id="rId5"/>
    <p:sldId id="660" r:id="rId6"/>
    <p:sldId id="259" r:id="rId7"/>
    <p:sldId id="661" r:id="rId8"/>
    <p:sldId id="26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2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45EDD15-94D5-44E1-9F43-CC6D702F4F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3594C840-ABD6-48E0-9E62-23889710A8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9F57C15-B9D9-43B6-9E1E-901640B90083}" type="datetimeFigureOut">
              <a:rPr lang="en-US"/>
              <a:pPr>
                <a:defRPr/>
              </a:pPr>
              <a:t>5/27/2025</a:t>
            </a:fld>
            <a:endParaRPr lang="en-US" dirty="0"/>
          </a:p>
        </p:txBody>
      </p:sp>
      <p:sp>
        <p:nvSpPr>
          <p:cNvPr id="4" name="Slide Image Placeholder 3">
            <a:extLst>
              <a:ext uri="{FF2B5EF4-FFF2-40B4-BE49-F238E27FC236}">
                <a16:creationId xmlns:a16="http://schemas.microsoft.com/office/drawing/2014/main" id="{8D3E5D75-1DE5-4FC2-88E4-928FF000BBC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849BAED-D37F-46CC-B046-A66C06D84FA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14545E-14FD-4D12-974C-2B6CD7C10DE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0B4BE118-894D-47A4-9EC5-86A837B5F57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C57E5E6-6EC2-4A9C-9C25-A71AE3DE785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C57E5E6-6EC2-4A9C-9C25-A71AE3DE785D}" type="slidenum">
              <a:rPr lang="en-US" altLang="en-US" smtClean="0"/>
              <a:pPr>
                <a:defRPr/>
              </a:pPr>
              <a:t>7</a:t>
            </a:fld>
            <a:endParaRPr lang="en-US" altLang="en-US" dirty="0"/>
          </a:p>
        </p:txBody>
      </p:sp>
    </p:spTree>
    <p:extLst>
      <p:ext uri="{BB962C8B-B14F-4D97-AF65-F5344CB8AC3E}">
        <p14:creationId xmlns:p14="http://schemas.microsoft.com/office/powerpoint/2010/main" val="2718388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3D86FBA-05E0-43AF-8ED5-9BE0CD2B84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78315A2-359A-489A-8F46-9E4564452D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6" name="Slide Number Placeholder 3">
            <a:extLst>
              <a:ext uri="{FF2B5EF4-FFF2-40B4-BE49-F238E27FC236}">
                <a16:creationId xmlns:a16="http://schemas.microsoft.com/office/drawing/2014/main" id="{F3E3464A-2EC7-4719-A08F-F9A9069EB3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D07533-3EAC-413D-AE60-A2CAE27129E8}" type="slidenum">
              <a:rPr lang="en-US" altLang="en-US" smtClean="0">
                <a:latin typeface="Times New Roman" panose="02020603050405020304" pitchFamily="18" charset="0"/>
              </a:rPr>
              <a:pPr>
                <a:spcBef>
                  <a:spcPct val="0"/>
                </a:spcBef>
              </a:pPr>
              <a:t>8</a:t>
            </a:fld>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3A3D880-7355-4FEF-A582-A09BC1D1BB69}"/>
              </a:ext>
            </a:extLst>
          </p:cNvPr>
          <p:cNvSpPr>
            <a:spLocks noGrp="1"/>
          </p:cNvSpPr>
          <p:nvPr>
            <p:ph type="dt" sz="half" idx="10"/>
          </p:nvPr>
        </p:nvSpPr>
        <p:spPr/>
        <p:txBody>
          <a:bodyPr/>
          <a:lstStyle>
            <a:lvl1pPr>
              <a:defRPr/>
            </a:lvl1pPr>
          </a:lstStyle>
          <a:p>
            <a:pPr>
              <a:defRPr/>
            </a:pPr>
            <a:fld id="{D7118CFB-B9E0-4018-BD40-C15B587679AA}"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FBAD8316-9F8C-4AC0-9E82-2BE17441523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C02BA81-EEDD-43F6-8FE0-E882E27B0EB4}"/>
              </a:ext>
            </a:extLst>
          </p:cNvPr>
          <p:cNvSpPr>
            <a:spLocks noGrp="1"/>
          </p:cNvSpPr>
          <p:nvPr>
            <p:ph type="sldNum" sz="quarter" idx="12"/>
          </p:nvPr>
        </p:nvSpPr>
        <p:spPr/>
        <p:txBody>
          <a:bodyPr/>
          <a:lstStyle>
            <a:lvl1pPr>
              <a:defRPr/>
            </a:lvl1pPr>
          </a:lstStyle>
          <a:p>
            <a:pPr>
              <a:defRPr/>
            </a:pPr>
            <a:fld id="{06CC1E9B-9D28-4DC1-972E-A9DA5622D16A}" type="slidenum">
              <a:rPr lang="en-US" altLang="en-US"/>
              <a:pPr>
                <a:defRPr/>
              </a:pPr>
              <a:t>‹#›</a:t>
            </a:fld>
            <a:endParaRPr lang="en-US" altLang="en-US" dirty="0"/>
          </a:p>
        </p:txBody>
      </p:sp>
    </p:spTree>
    <p:extLst>
      <p:ext uri="{BB962C8B-B14F-4D97-AF65-F5344CB8AC3E}">
        <p14:creationId xmlns:p14="http://schemas.microsoft.com/office/powerpoint/2010/main" val="1417253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EA242-9CAF-43D2-A76F-CE41DCBBEC06}"/>
              </a:ext>
            </a:extLst>
          </p:cNvPr>
          <p:cNvSpPr>
            <a:spLocks noGrp="1"/>
          </p:cNvSpPr>
          <p:nvPr>
            <p:ph type="dt" sz="half" idx="10"/>
          </p:nvPr>
        </p:nvSpPr>
        <p:spPr/>
        <p:txBody>
          <a:bodyPr/>
          <a:lstStyle>
            <a:lvl1pPr>
              <a:defRPr/>
            </a:lvl1pPr>
          </a:lstStyle>
          <a:p>
            <a:pPr>
              <a:defRPr/>
            </a:pPr>
            <a:fld id="{1CBFBBCD-C3D4-4758-A29D-C23D85303F9B}"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151CD80B-58EE-4E71-80DD-A9467DF5534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3012B0E-68FD-4C14-887F-ADF05C581CF8}"/>
              </a:ext>
            </a:extLst>
          </p:cNvPr>
          <p:cNvSpPr>
            <a:spLocks noGrp="1"/>
          </p:cNvSpPr>
          <p:nvPr>
            <p:ph type="sldNum" sz="quarter" idx="12"/>
          </p:nvPr>
        </p:nvSpPr>
        <p:spPr/>
        <p:txBody>
          <a:bodyPr/>
          <a:lstStyle>
            <a:lvl1pPr>
              <a:defRPr/>
            </a:lvl1pPr>
          </a:lstStyle>
          <a:p>
            <a:pPr>
              <a:defRPr/>
            </a:pPr>
            <a:fld id="{DFDAEF64-88FB-4920-9406-74A7784CCFF7}" type="slidenum">
              <a:rPr lang="en-US" altLang="en-US"/>
              <a:pPr>
                <a:defRPr/>
              </a:pPr>
              <a:t>‹#›</a:t>
            </a:fld>
            <a:endParaRPr lang="en-US" altLang="en-US" dirty="0"/>
          </a:p>
        </p:txBody>
      </p:sp>
    </p:spTree>
    <p:extLst>
      <p:ext uri="{BB962C8B-B14F-4D97-AF65-F5344CB8AC3E}">
        <p14:creationId xmlns:p14="http://schemas.microsoft.com/office/powerpoint/2010/main" val="73265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51492-4120-43B5-B0E7-990917AE4708}"/>
              </a:ext>
            </a:extLst>
          </p:cNvPr>
          <p:cNvSpPr>
            <a:spLocks noGrp="1"/>
          </p:cNvSpPr>
          <p:nvPr>
            <p:ph type="dt" sz="half" idx="10"/>
          </p:nvPr>
        </p:nvSpPr>
        <p:spPr/>
        <p:txBody>
          <a:bodyPr/>
          <a:lstStyle>
            <a:lvl1pPr>
              <a:defRPr/>
            </a:lvl1pPr>
          </a:lstStyle>
          <a:p>
            <a:pPr>
              <a:defRPr/>
            </a:pPr>
            <a:fld id="{7C52F796-7923-45BB-A8E8-FF43736386A0}"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B8850F62-20E1-4613-A26B-02FA26217AC4}"/>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D45C28AA-CD89-447E-B900-F9DDB96BC1B6}"/>
              </a:ext>
            </a:extLst>
          </p:cNvPr>
          <p:cNvSpPr>
            <a:spLocks noGrp="1"/>
          </p:cNvSpPr>
          <p:nvPr>
            <p:ph type="sldNum" sz="quarter" idx="12"/>
          </p:nvPr>
        </p:nvSpPr>
        <p:spPr/>
        <p:txBody>
          <a:bodyPr/>
          <a:lstStyle>
            <a:lvl1pPr>
              <a:defRPr/>
            </a:lvl1pPr>
          </a:lstStyle>
          <a:p>
            <a:pPr>
              <a:defRPr/>
            </a:pPr>
            <a:fld id="{BE413D8F-0CFB-4976-9B45-93672D62F381}" type="slidenum">
              <a:rPr lang="en-US" altLang="en-US"/>
              <a:pPr>
                <a:defRPr/>
              </a:pPr>
              <a:t>‹#›</a:t>
            </a:fld>
            <a:endParaRPr lang="en-US" altLang="en-US" dirty="0"/>
          </a:p>
        </p:txBody>
      </p:sp>
    </p:spTree>
    <p:extLst>
      <p:ext uri="{BB962C8B-B14F-4D97-AF65-F5344CB8AC3E}">
        <p14:creationId xmlns:p14="http://schemas.microsoft.com/office/powerpoint/2010/main" val="84500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05B2E-7BAA-440F-A3EB-A55ADB493A39}"/>
              </a:ext>
            </a:extLst>
          </p:cNvPr>
          <p:cNvSpPr>
            <a:spLocks noGrp="1"/>
          </p:cNvSpPr>
          <p:nvPr>
            <p:ph type="dt" sz="half" idx="10"/>
          </p:nvPr>
        </p:nvSpPr>
        <p:spPr/>
        <p:txBody>
          <a:bodyPr/>
          <a:lstStyle>
            <a:lvl1pPr>
              <a:defRPr/>
            </a:lvl1pPr>
          </a:lstStyle>
          <a:p>
            <a:pPr>
              <a:defRPr/>
            </a:pPr>
            <a:fld id="{F429A038-188D-495D-9DA9-1DBF291F6AB3}"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AB400AAE-EA10-4B2B-9DAD-EFFE1249D01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0EA4EB9-0A34-447E-9E8A-DA0B80E2DCFB}"/>
              </a:ext>
            </a:extLst>
          </p:cNvPr>
          <p:cNvSpPr>
            <a:spLocks noGrp="1"/>
          </p:cNvSpPr>
          <p:nvPr>
            <p:ph type="sldNum" sz="quarter" idx="12"/>
          </p:nvPr>
        </p:nvSpPr>
        <p:spPr/>
        <p:txBody>
          <a:bodyPr/>
          <a:lstStyle>
            <a:lvl1pPr>
              <a:defRPr/>
            </a:lvl1pPr>
          </a:lstStyle>
          <a:p>
            <a:pPr>
              <a:defRPr/>
            </a:pPr>
            <a:fld id="{9AFC0599-7362-4EF5-BE8B-C3FA5F0815DD}" type="slidenum">
              <a:rPr lang="en-US" altLang="en-US"/>
              <a:pPr>
                <a:defRPr/>
              </a:pPr>
              <a:t>‹#›</a:t>
            </a:fld>
            <a:endParaRPr lang="en-US" altLang="en-US" dirty="0"/>
          </a:p>
        </p:txBody>
      </p:sp>
    </p:spTree>
    <p:extLst>
      <p:ext uri="{BB962C8B-B14F-4D97-AF65-F5344CB8AC3E}">
        <p14:creationId xmlns:p14="http://schemas.microsoft.com/office/powerpoint/2010/main" val="2909659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306735-8C6B-4D5E-AD77-5EE22EEE3096}"/>
              </a:ext>
            </a:extLst>
          </p:cNvPr>
          <p:cNvSpPr>
            <a:spLocks noGrp="1"/>
          </p:cNvSpPr>
          <p:nvPr>
            <p:ph type="dt" sz="half" idx="10"/>
          </p:nvPr>
        </p:nvSpPr>
        <p:spPr/>
        <p:txBody>
          <a:bodyPr/>
          <a:lstStyle>
            <a:lvl1pPr>
              <a:defRPr/>
            </a:lvl1pPr>
          </a:lstStyle>
          <a:p>
            <a:pPr>
              <a:defRPr/>
            </a:pPr>
            <a:fld id="{E75BBFC4-4FF7-4532-8496-7AD508A1E8BA}"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F35BEA04-234A-4745-BFED-A0A3A299790C}"/>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E5F7889-CA50-46E5-9B92-63F8E88AB1BB}"/>
              </a:ext>
            </a:extLst>
          </p:cNvPr>
          <p:cNvSpPr>
            <a:spLocks noGrp="1"/>
          </p:cNvSpPr>
          <p:nvPr>
            <p:ph type="sldNum" sz="quarter" idx="12"/>
          </p:nvPr>
        </p:nvSpPr>
        <p:spPr/>
        <p:txBody>
          <a:bodyPr/>
          <a:lstStyle>
            <a:lvl1pPr>
              <a:defRPr/>
            </a:lvl1pPr>
          </a:lstStyle>
          <a:p>
            <a:pPr>
              <a:defRPr/>
            </a:pPr>
            <a:fld id="{428266F2-E9B1-4CF5-8E99-3E80359BE251}" type="slidenum">
              <a:rPr lang="en-US" altLang="en-US"/>
              <a:pPr>
                <a:defRPr/>
              </a:pPr>
              <a:t>‹#›</a:t>
            </a:fld>
            <a:endParaRPr lang="en-US" altLang="en-US" dirty="0"/>
          </a:p>
        </p:txBody>
      </p:sp>
    </p:spTree>
    <p:extLst>
      <p:ext uri="{BB962C8B-B14F-4D97-AF65-F5344CB8AC3E}">
        <p14:creationId xmlns:p14="http://schemas.microsoft.com/office/powerpoint/2010/main" val="311674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C44B339-B142-4C16-BB45-131D47B5D80C}"/>
              </a:ext>
            </a:extLst>
          </p:cNvPr>
          <p:cNvSpPr>
            <a:spLocks noGrp="1"/>
          </p:cNvSpPr>
          <p:nvPr>
            <p:ph type="dt" sz="half" idx="10"/>
          </p:nvPr>
        </p:nvSpPr>
        <p:spPr/>
        <p:txBody>
          <a:bodyPr/>
          <a:lstStyle>
            <a:lvl1pPr>
              <a:defRPr/>
            </a:lvl1pPr>
          </a:lstStyle>
          <a:p>
            <a:pPr>
              <a:defRPr/>
            </a:pPr>
            <a:fld id="{BDF6D7A8-7DF6-4D29-B8B0-6D8625AF7AE3}" type="datetimeFigureOut">
              <a:rPr lang="en-US"/>
              <a:pPr>
                <a:defRPr/>
              </a:pPr>
              <a:t>5/27/2025</a:t>
            </a:fld>
            <a:endParaRPr lang="en-US" dirty="0"/>
          </a:p>
        </p:txBody>
      </p:sp>
      <p:sp>
        <p:nvSpPr>
          <p:cNvPr id="6" name="Footer Placeholder 4">
            <a:extLst>
              <a:ext uri="{FF2B5EF4-FFF2-40B4-BE49-F238E27FC236}">
                <a16:creationId xmlns:a16="http://schemas.microsoft.com/office/drawing/2014/main" id="{DF07B88A-334D-42AF-A5B9-C9E729DF628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4545B85-AAE8-4E1F-9025-3C1456C226D1}"/>
              </a:ext>
            </a:extLst>
          </p:cNvPr>
          <p:cNvSpPr>
            <a:spLocks noGrp="1"/>
          </p:cNvSpPr>
          <p:nvPr>
            <p:ph type="sldNum" sz="quarter" idx="12"/>
          </p:nvPr>
        </p:nvSpPr>
        <p:spPr/>
        <p:txBody>
          <a:bodyPr/>
          <a:lstStyle>
            <a:lvl1pPr>
              <a:defRPr/>
            </a:lvl1pPr>
          </a:lstStyle>
          <a:p>
            <a:pPr>
              <a:defRPr/>
            </a:pPr>
            <a:fld id="{827425FB-BCA0-4309-843E-BA5395781655}" type="slidenum">
              <a:rPr lang="en-US" altLang="en-US"/>
              <a:pPr>
                <a:defRPr/>
              </a:pPr>
              <a:t>‹#›</a:t>
            </a:fld>
            <a:endParaRPr lang="en-US" altLang="en-US" dirty="0"/>
          </a:p>
        </p:txBody>
      </p:sp>
    </p:spTree>
    <p:extLst>
      <p:ext uri="{BB962C8B-B14F-4D97-AF65-F5344CB8AC3E}">
        <p14:creationId xmlns:p14="http://schemas.microsoft.com/office/powerpoint/2010/main" val="3693478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5482B3-4667-4A42-B1FD-DDCA96331BD6}"/>
              </a:ext>
            </a:extLst>
          </p:cNvPr>
          <p:cNvSpPr>
            <a:spLocks noGrp="1"/>
          </p:cNvSpPr>
          <p:nvPr>
            <p:ph type="dt" sz="half" idx="10"/>
          </p:nvPr>
        </p:nvSpPr>
        <p:spPr/>
        <p:txBody>
          <a:bodyPr/>
          <a:lstStyle>
            <a:lvl1pPr>
              <a:defRPr/>
            </a:lvl1pPr>
          </a:lstStyle>
          <a:p>
            <a:pPr>
              <a:defRPr/>
            </a:pPr>
            <a:fld id="{EC67163E-E4F4-49D7-8A1D-070A989D8F9F}" type="datetimeFigureOut">
              <a:rPr lang="en-US"/>
              <a:pPr>
                <a:defRPr/>
              </a:pPr>
              <a:t>5/27/2025</a:t>
            </a:fld>
            <a:endParaRPr lang="en-US" dirty="0"/>
          </a:p>
        </p:txBody>
      </p:sp>
      <p:sp>
        <p:nvSpPr>
          <p:cNvPr id="8" name="Footer Placeholder 4">
            <a:extLst>
              <a:ext uri="{FF2B5EF4-FFF2-40B4-BE49-F238E27FC236}">
                <a16:creationId xmlns:a16="http://schemas.microsoft.com/office/drawing/2014/main" id="{F0CA014D-9044-4ED6-A653-660006C4571E}"/>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E6FBEC48-ACAA-411A-8F25-024CFF991F66}"/>
              </a:ext>
            </a:extLst>
          </p:cNvPr>
          <p:cNvSpPr>
            <a:spLocks noGrp="1"/>
          </p:cNvSpPr>
          <p:nvPr>
            <p:ph type="sldNum" sz="quarter" idx="12"/>
          </p:nvPr>
        </p:nvSpPr>
        <p:spPr/>
        <p:txBody>
          <a:bodyPr/>
          <a:lstStyle>
            <a:lvl1pPr>
              <a:defRPr/>
            </a:lvl1pPr>
          </a:lstStyle>
          <a:p>
            <a:pPr>
              <a:defRPr/>
            </a:pPr>
            <a:fld id="{5611191E-0463-4E62-A254-D7128FA43F7A}" type="slidenum">
              <a:rPr lang="en-US" altLang="en-US"/>
              <a:pPr>
                <a:defRPr/>
              </a:pPr>
              <a:t>‹#›</a:t>
            </a:fld>
            <a:endParaRPr lang="en-US" altLang="en-US" dirty="0"/>
          </a:p>
        </p:txBody>
      </p:sp>
    </p:spTree>
    <p:extLst>
      <p:ext uri="{BB962C8B-B14F-4D97-AF65-F5344CB8AC3E}">
        <p14:creationId xmlns:p14="http://schemas.microsoft.com/office/powerpoint/2010/main" val="2941300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CE71E8F-F739-428B-8346-48D435A0CA8C}"/>
              </a:ext>
            </a:extLst>
          </p:cNvPr>
          <p:cNvSpPr>
            <a:spLocks noGrp="1"/>
          </p:cNvSpPr>
          <p:nvPr>
            <p:ph type="dt" sz="half" idx="10"/>
          </p:nvPr>
        </p:nvSpPr>
        <p:spPr/>
        <p:txBody>
          <a:bodyPr/>
          <a:lstStyle>
            <a:lvl1pPr>
              <a:defRPr/>
            </a:lvl1pPr>
          </a:lstStyle>
          <a:p>
            <a:pPr>
              <a:defRPr/>
            </a:pPr>
            <a:fld id="{2C5B82D1-EBDA-42DA-9826-29A18AE65015}" type="datetimeFigureOut">
              <a:rPr lang="en-US"/>
              <a:pPr>
                <a:defRPr/>
              </a:pPr>
              <a:t>5/27/2025</a:t>
            </a:fld>
            <a:endParaRPr lang="en-US" dirty="0"/>
          </a:p>
        </p:txBody>
      </p:sp>
      <p:sp>
        <p:nvSpPr>
          <p:cNvPr id="4" name="Footer Placeholder 4">
            <a:extLst>
              <a:ext uri="{FF2B5EF4-FFF2-40B4-BE49-F238E27FC236}">
                <a16:creationId xmlns:a16="http://schemas.microsoft.com/office/drawing/2014/main" id="{759AD769-8EB5-463D-92E9-346F9183569C}"/>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0B8CD772-4A11-4F76-B536-59E548F9D7F6}"/>
              </a:ext>
            </a:extLst>
          </p:cNvPr>
          <p:cNvSpPr>
            <a:spLocks noGrp="1"/>
          </p:cNvSpPr>
          <p:nvPr>
            <p:ph type="sldNum" sz="quarter" idx="12"/>
          </p:nvPr>
        </p:nvSpPr>
        <p:spPr/>
        <p:txBody>
          <a:bodyPr/>
          <a:lstStyle>
            <a:lvl1pPr>
              <a:defRPr/>
            </a:lvl1pPr>
          </a:lstStyle>
          <a:p>
            <a:pPr>
              <a:defRPr/>
            </a:pPr>
            <a:fld id="{74BB45C8-59B7-4CE5-AD9B-8376E9AD983B}" type="slidenum">
              <a:rPr lang="en-US" altLang="en-US"/>
              <a:pPr>
                <a:defRPr/>
              </a:pPr>
              <a:t>‹#›</a:t>
            </a:fld>
            <a:endParaRPr lang="en-US" altLang="en-US" dirty="0"/>
          </a:p>
        </p:txBody>
      </p:sp>
    </p:spTree>
    <p:extLst>
      <p:ext uri="{BB962C8B-B14F-4D97-AF65-F5344CB8AC3E}">
        <p14:creationId xmlns:p14="http://schemas.microsoft.com/office/powerpoint/2010/main" val="337756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2647E02-7BA7-4615-B0BF-46ADED773201}"/>
              </a:ext>
            </a:extLst>
          </p:cNvPr>
          <p:cNvSpPr>
            <a:spLocks noGrp="1"/>
          </p:cNvSpPr>
          <p:nvPr>
            <p:ph type="dt" sz="half" idx="10"/>
          </p:nvPr>
        </p:nvSpPr>
        <p:spPr/>
        <p:txBody>
          <a:bodyPr/>
          <a:lstStyle>
            <a:lvl1pPr>
              <a:defRPr/>
            </a:lvl1pPr>
          </a:lstStyle>
          <a:p>
            <a:pPr>
              <a:defRPr/>
            </a:pPr>
            <a:fld id="{EEEB82E1-C34E-42C1-93D2-418A6AA6122B}" type="datetimeFigureOut">
              <a:rPr lang="en-US"/>
              <a:pPr>
                <a:defRPr/>
              </a:pPr>
              <a:t>5/27/2025</a:t>
            </a:fld>
            <a:endParaRPr lang="en-US" dirty="0"/>
          </a:p>
        </p:txBody>
      </p:sp>
      <p:sp>
        <p:nvSpPr>
          <p:cNvPr id="3" name="Footer Placeholder 4">
            <a:extLst>
              <a:ext uri="{FF2B5EF4-FFF2-40B4-BE49-F238E27FC236}">
                <a16:creationId xmlns:a16="http://schemas.microsoft.com/office/drawing/2014/main" id="{33EB28BF-4FBC-4517-8AF3-2BF4B3A6DF9F}"/>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0BE69BF4-7A0A-46D1-B741-C28EE371DD00}"/>
              </a:ext>
            </a:extLst>
          </p:cNvPr>
          <p:cNvSpPr>
            <a:spLocks noGrp="1"/>
          </p:cNvSpPr>
          <p:nvPr>
            <p:ph type="sldNum" sz="quarter" idx="12"/>
          </p:nvPr>
        </p:nvSpPr>
        <p:spPr/>
        <p:txBody>
          <a:bodyPr/>
          <a:lstStyle>
            <a:lvl1pPr>
              <a:defRPr/>
            </a:lvl1pPr>
          </a:lstStyle>
          <a:p>
            <a:pPr>
              <a:defRPr/>
            </a:pPr>
            <a:fld id="{04F0CEC0-AFC5-4CFD-9996-9F815FFEE6A5}" type="slidenum">
              <a:rPr lang="en-US" altLang="en-US"/>
              <a:pPr>
                <a:defRPr/>
              </a:pPr>
              <a:t>‹#›</a:t>
            </a:fld>
            <a:endParaRPr lang="en-US" altLang="en-US" dirty="0"/>
          </a:p>
        </p:txBody>
      </p:sp>
    </p:spTree>
    <p:extLst>
      <p:ext uri="{BB962C8B-B14F-4D97-AF65-F5344CB8AC3E}">
        <p14:creationId xmlns:p14="http://schemas.microsoft.com/office/powerpoint/2010/main" val="387415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001D62-DAAB-4A49-82E5-706941F79902}"/>
              </a:ext>
            </a:extLst>
          </p:cNvPr>
          <p:cNvSpPr>
            <a:spLocks noGrp="1"/>
          </p:cNvSpPr>
          <p:nvPr>
            <p:ph type="dt" sz="half" idx="10"/>
          </p:nvPr>
        </p:nvSpPr>
        <p:spPr/>
        <p:txBody>
          <a:bodyPr/>
          <a:lstStyle>
            <a:lvl1pPr>
              <a:defRPr/>
            </a:lvl1pPr>
          </a:lstStyle>
          <a:p>
            <a:pPr>
              <a:defRPr/>
            </a:pPr>
            <a:fld id="{087CC7F3-FE57-4D0B-8186-CF4DFE6FF9B3}" type="datetimeFigureOut">
              <a:rPr lang="en-US"/>
              <a:pPr>
                <a:defRPr/>
              </a:pPr>
              <a:t>5/27/2025</a:t>
            </a:fld>
            <a:endParaRPr lang="en-US" dirty="0"/>
          </a:p>
        </p:txBody>
      </p:sp>
      <p:sp>
        <p:nvSpPr>
          <p:cNvPr id="6" name="Footer Placeholder 4">
            <a:extLst>
              <a:ext uri="{FF2B5EF4-FFF2-40B4-BE49-F238E27FC236}">
                <a16:creationId xmlns:a16="http://schemas.microsoft.com/office/drawing/2014/main" id="{8C3D16B0-06FF-4DF4-9F03-F6FD080617E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DC2302E-09AC-4B8B-B738-0D73B72E8785}"/>
              </a:ext>
            </a:extLst>
          </p:cNvPr>
          <p:cNvSpPr>
            <a:spLocks noGrp="1"/>
          </p:cNvSpPr>
          <p:nvPr>
            <p:ph type="sldNum" sz="quarter" idx="12"/>
          </p:nvPr>
        </p:nvSpPr>
        <p:spPr/>
        <p:txBody>
          <a:bodyPr/>
          <a:lstStyle>
            <a:lvl1pPr>
              <a:defRPr/>
            </a:lvl1pPr>
          </a:lstStyle>
          <a:p>
            <a:pPr>
              <a:defRPr/>
            </a:pPr>
            <a:fld id="{A6BD8B6D-AA84-4E7B-BB6C-018E337EE1D9}" type="slidenum">
              <a:rPr lang="en-US" altLang="en-US"/>
              <a:pPr>
                <a:defRPr/>
              </a:pPr>
              <a:t>‹#›</a:t>
            </a:fld>
            <a:endParaRPr lang="en-US" altLang="en-US" dirty="0"/>
          </a:p>
        </p:txBody>
      </p:sp>
    </p:spTree>
    <p:extLst>
      <p:ext uri="{BB962C8B-B14F-4D97-AF65-F5344CB8AC3E}">
        <p14:creationId xmlns:p14="http://schemas.microsoft.com/office/powerpoint/2010/main" val="252900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B0F1C60-6211-4146-B231-FC80F989EB71}"/>
              </a:ext>
            </a:extLst>
          </p:cNvPr>
          <p:cNvSpPr>
            <a:spLocks noGrp="1"/>
          </p:cNvSpPr>
          <p:nvPr>
            <p:ph type="dt" sz="half" idx="10"/>
          </p:nvPr>
        </p:nvSpPr>
        <p:spPr/>
        <p:txBody>
          <a:bodyPr/>
          <a:lstStyle>
            <a:lvl1pPr>
              <a:defRPr/>
            </a:lvl1pPr>
          </a:lstStyle>
          <a:p>
            <a:pPr>
              <a:defRPr/>
            </a:pPr>
            <a:fld id="{E9F149B3-9101-4C41-8A94-B2C9C5258F72}" type="datetimeFigureOut">
              <a:rPr lang="en-US"/>
              <a:pPr>
                <a:defRPr/>
              </a:pPr>
              <a:t>5/27/2025</a:t>
            </a:fld>
            <a:endParaRPr lang="en-US" dirty="0"/>
          </a:p>
        </p:txBody>
      </p:sp>
      <p:sp>
        <p:nvSpPr>
          <p:cNvPr id="6" name="Footer Placeholder 4">
            <a:extLst>
              <a:ext uri="{FF2B5EF4-FFF2-40B4-BE49-F238E27FC236}">
                <a16:creationId xmlns:a16="http://schemas.microsoft.com/office/drawing/2014/main" id="{4B706259-93DE-4E94-BC50-1E6E2B9AC6C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9D5A73C8-46AC-46FE-887E-FBF96838F5C8}"/>
              </a:ext>
            </a:extLst>
          </p:cNvPr>
          <p:cNvSpPr>
            <a:spLocks noGrp="1"/>
          </p:cNvSpPr>
          <p:nvPr>
            <p:ph type="sldNum" sz="quarter" idx="12"/>
          </p:nvPr>
        </p:nvSpPr>
        <p:spPr/>
        <p:txBody>
          <a:bodyPr/>
          <a:lstStyle>
            <a:lvl1pPr>
              <a:defRPr/>
            </a:lvl1pPr>
          </a:lstStyle>
          <a:p>
            <a:pPr>
              <a:defRPr/>
            </a:pPr>
            <a:fld id="{5D8541B4-8BAA-4246-88A9-08DD4051FC10}" type="slidenum">
              <a:rPr lang="en-US" altLang="en-US"/>
              <a:pPr>
                <a:defRPr/>
              </a:pPr>
              <a:t>‹#›</a:t>
            </a:fld>
            <a:endParaRPr lang="en-US" altLang="en-US" dirty="0"/>
          </a:p>
        </p:txBody>
      </p:sp>
    </p:spTree>
    <p:extLst>
      <p:ext uri="{BB962C8B-B14F-4D97-AF65-F5344CB8AC3E}">
        <p14:creationId xmlns:p14="http://schemas.microsoft.com/office/powerpoint/2010/main" val="234389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821C779-FE9A-4C41-88C0-4C2E3D119B7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478E092-412D-4FDB-8377-ED2AC23650A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6918231-6A2A-45C8-9E71-BD4A327FE16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352E865-3BCE-4930-8E84-2563891BB698}" type="datetimeFigureOut">
              <a:rPr lang="en-US"/>
              <a:pPr>
                <a:defRPr/>
              </a:pPr>
              <a:t>5/27/2025</a:t>
            </a:fld>
            <a:endParaRPr lang="en-US" dirty="0"/>
          </a:p>
        </p:txBody>
      </p:sp>
      <p:sp>
        <p:nvSpPr>
          <p:cNvPr id="5" name="Footer Placeholder 4">
            <a:extLst>
              <a:ext uri="{FF2B5EF4-FFF2-40B4-BE49-F238E27FC236}">
                <a16:creationId xmlns:a16="http://schemas.microsoft.com/office/drawing/2014/main" id="{F9B24039-D79A-444A-930A-8664E2F04B1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21124C2A-6EEE-498A-976B-EBFCF8D1735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FE18DC4-0FE3-443B-B57B-55C7A7594AB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dirty="0">
              <a:solidFill>
                <a:prstClr val="white"/>
              </a:solidFill>
              <a:latin typeface="Calibri" panose="020F0502020204030204"/>
            </a:endParaRPr>
          </a:p>
        </p:txBody>
      </p:sp>
      <p:sp>
        <p:nvSpPr>
          <p:cNvPr id="3074" name="Title 1">
            <a:extLst>
              <a:ext uri="{FF2B5EF4-FFF2-40B4-BE49-F238E27FC236}">
                <a16:creationId xmlns:a16="http://schemas.microsoft.com/office/drawing/2014/main" id="{C67288C4-C6D8-447C-BA33-268522997C3A}"/>
              </a:ext>
            </a:extLst>
          </p:cNvPr>
          <p:cNvSpPr>
            <a:spLocks noGrp="1"/>
          </p:cNvSpPr>
          <p:nvPr>
            <p:ph type="ctrTitle"/>
          </p:nvPr>
        </p:nvSpPr>
        <p:spPr>
          <a:xfrm>
            <a:off x="628650" y="4555055"/>
            <a:ext cx="5174047" cy="1723125"/>
          </a:xfrm>
        </p:spPr>
        <p:txBody>
          <a:bodyPr anchor="ctr">
            <a:normAutofit/>
          </a:bodyPr>
          <a:lstStyle/>
          <a:p>
            <a:pPr algn="r" eaLnBrk="1" hangingPunct="1">
              <a:lnSpc>
                <a:spcPct val="90000"/>
              </a:lnSpc>
            </a:pPr>
            <a:r>
              <a:rPr lang="en-US" altLang="en-US" sz="2800" dirty="0"/>
              <a:t>JavaScript: </a:t>
            </a:r>
            <a:br>
              <a:rPr lang="en-US" altLang="en-US" sz="2800" dirty="0"/>
            </a:br>
            <a:br>
              <a:rPr lang="en-US" altLang="en-US" sz="2800" dirty="0"/>
            </a:br>
            <a:r>
              <a:rPr lang="en-US" altLang="en-US" sz="2800" dirty="0"/>
              <a:t>Limiting Free Text Entry</a:t>
            </a:r>
            <a:br>
              <a:rPr lang="en-US" altLang="en-US" sz="2800" dirty="0"/>
            </a:br>
            <a:endParaRPr lang="en-US" altLang="en-US" sz="2800" dirty="0"/>
          </a:p>
        </p:txBody>
      </p:sp>
      <p:sp>
        <p:nvSpPr>
          <p:cNvPr id="137" name="Oval 136">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dirty="0">
              <a:solidFill>
                <a:prstClr val="white"/>
              </a:solidFill>
              <a:latin typeface="Calibri" panose="020F0502020204030204"/>
            </a:endParaRPr>
          </a:p>
        </p:txBody>
      </p:sp>
      <p:sp>
        <p:nvSpPr>
          <p:cNvPr id="139" name="Oval 138">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dirty="0">
              <a:solidFill>
                <a:prstClr val="white"/>
              </a:solidFill>
              <a:latin typeface="Calibri" panose="020F0502020204030204"/>
            </a:endParaRPr>
          </a:p>
        </p:txBody>
      </p:sp>
      <p:sp>
        <p:nvSpPr>
          <p:cNvPr id="3080" name="Oval 140">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dirty="0">
              <a:solidFill>
                <a:prstClr val="white"/>
              </a:solidFill>
              <a:latin typeface="Calibri" panose="020F0502020204030204"/>
            </a:endParaRPr>
          </a:p>
        </p:txBody>
      </p:sp>
      <p:sp>
        <p:nvSpPr>
          <p:cNvPr id="3081" name="Freeform: Shape 142">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dirty="0">
              <a:solidFill>
                <a:prstClr val="white"/>
              </a:solidFill>
              <a:latin typeface="Calibri" panose="020F0502020204030204"/>
            </a:endParaRPr>
          </a:p>
        </p:txBody>
      </p:sp>
      <p:cxnSp>
        <p:nvCxnSpPr>
          <p:cNvPr id="145" name="Straight Connector 144">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4A1862B-8752-46B5-8B57-95B8AA5AA1FD}"/>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8D31354E-92EB-4B36-8741-422A012FA8F2}"/>
              </a:ext>
            </a:extLst>
          </p:cNvPr>
          <p:cNvSpPr>
            <a:spLocks noGrp="1"/>
          </p:cNvSpPr>
          <p:nvPr>
            <p:ph idx="1"/>
          </p:nvPr>
        </p:nvSpPr>
        <p:spPr>
          <a:xfrm>
            <a:off x="228600" y="1143000"/>
            <a:ext cx="7620000" cy="4876800"/>
          </a:xfrm>
        </p:spPr>
        <p:txBody>
          <a:bodyPr rtlCol="0">
            <a:normAutofit/>
          </a:bodyPr>
          <a:lstStyle/>
          <a:p>
            <a:pPr marL="57150" indent="0" eaLnBrk="1" fontAlgn="auto" hangingPunct="1">
              <a:spcAft>
                <a:spcPts val="0"/>
              </a:spcAft>
              <a:buFont typeface="Arial" charset="0"/>
              <a:buNone/>
              <a:defRPr/>
            </a:pPr>
            <a:r>
              <a:rPr lang="en-US" sz="2400" dirty="0"/>
              <a:t>By the end of this lecture, you should be able to:</a:t>
            </a:r>
          </a:p>
          <a:p>
            <a:pPr marL="57150" indent="0" eaLnBrk="1" fontAlgn="auto" hangingPunct="1">
              <a:spcAft>
                <a:spcPts val="0"/>
              </a:spcAft>
              <a:buFont typeface="Arial" charset="0"/>
              <a:buNone/>
              <a:defRPr/>
            </a:pPr>
            <a:endParaRPr lang="en-US" sz="2400" dirty="0"/>
          </a:p>
          <a:p>
            <a:pPr lvl="1" eaLnBrk="1" fontAlgn="auto" hangingPunct="1">
              <a:spcAft>
                <a:spcPts val="0"/>
              </a:spcAft>
              <a:defRPr/>
            </a:pPr>
            <a:r>
              <a:rPr lang="en-US" sz="1800" dirty="0"/>
              <a:t>Understand and describe why it’s a good idea to limit free-text entry by users</a:t>
            </a:r>
          </a:p>
          <a:p>
            <a:pPr lvl="1" eaLnBrk="1" fontAlgn="auto" hangingPunct="1">
              <a:spcAft>
                <a:spcPts val="0"/>
              </a:spcAft>
              <a:defRPr/>
            </a:pPr>
            <a:r>
              <a:rPr lang="en-US" sz="1800" dirty="0"/>
              <a:t>Apply various techniques for limiting free-text entry</a:t>
            </a:r>
          </a:p>
          <a:p>
            <a:pPr lvl="1" eaLnBrk="1" fontAlgn="auto" hangingPunct="1">
              <a:spcAft>
                <a:spcPts val="0"/>
              </a:spcAft>
              <a:defRPr/>
            </a:pPr>
            <a:endParaRPr lang="en-US" sz="1800" b="1" dirty="0"/>
          </a:p>
          <a:p>
            <a:pPr marL="457200" lvl="1" indent="0" eaLnBrk="1" fontAlgn="auto" hangingPunct="1">
              <a:spcAft>
                <a:spcPts val="0"/>
              </a:spcAft>
              <a:buFont typeface="Arial" charset="0"/>
              <a:buNone/>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a:p>
            <a:pPr lvl="1" eaLnBrk="1" fontAlgn="auto" hangingPunct="1">
              <a:spcAft>
                <a:spcPts val="0"/>
              </a:spcAft>
              <a:defRPr/>
            </a:pPr>
            <a:endParaRPr lang="en-US" sz="1800" dirty="0"/>
          </a:p>
        </p:txBody>
      </p:sp>
      <p:pic>
        <p:nvPicPr>
          <p:cNvPr id="4100" name="Picture 4" descr="C:\Users\yosef\Dropbox\130 Expression Web\images\question_mark_learning.jpg">
            <a:extLst>
              <a:ext uri="{FF2B5EF4-FFF2-40B4-BE49-F238E27FC236}">
                <a16:creationId xmlns:a16="http://schemas.microsoft.com/office/drawing/2014/main" id="{C73D48C3-E837-4045-8AEC-596C8F8E3A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Picture 75">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266" name="Title 1">
            <a:extLst>
              <a:ext uri="{FF2B5EF4-FFF2-40B4-BE49-F238E27FC236}">
                <a16:creationId xmlns:a16="http://schemas.microsoft.com/office/drawing/2014/main" id="{CE45A219-372E-4022-A481-7AA1FC495AF7}"/>
              </a:ext>
            </a:extLst>
          </p:cNvPr>
          <p:cNvSpPr>
            <a:spLocks noGrp="1"/>
          </p:cNvSpPr>
          <p:nvPr>
            <p:ph type="title"/>
          </p:nvPr>
        </p:nvSpPr>
        <p:spPr>
          <a:xfrm>
            <a:off x="480059" y="2053641"/>
            <a:ext cx="2751871" cy="2760098"/>
          </a:xfrm>
        </p:spPr>
        <p:txBody>
          <a:bodyPr>
            <a:normAutofit/>
          </a:bodyPr>
          <a:lstStyle/>
          <a:p>
            <a:pPr eaLnBrk="1" hangingPunct="1">
              <a:lnSpc>
                <a:spcPct val="90000"/>
              </a:lnSpc>
            </a:pPr>
            <a:r>
              <a:rPr lang="en-US" altLang="en-US" sz="3700" dirty="0">
                <a:solidFill>
                  <a:srgbClr val="FFFFFF"/>
                </a:solidFill>
              </a:rPr>
              <a:t>Limiting / Avoiding Free-text Entry by Users</a:t>
            </a:r>
          </a:p>
        </p:txBody>
      </p:sp>
      <p:sp>
        <p:nvSpPr>
          <p:cNvPr id="11267" name="Content Placeholder 2">
            <a:extLst>
              <a:ext uri="{FF2B5EF4-FFF2-40B4-BE49-F238E27FC236}">
                <a16:creationId xmlns:a16="http://schemas.microsoft.com/office/drawing/2014/main" id="{F33E37C2-6BC1-4B7D-8BE7-1C3FDAFB21C6}"/>
              </a:ext>
            </a:extLst>
          </p:cNvPr>
          <p:cNvSpPr>
            <a:spLocks noGrp="1"/>
          </p:cNvSpPr>
          <p:nvPr>
            <p:ph idx="1"/>
          </p:nvPr>
        </p:nvSpPr>
        <p:spPr>
          <a:xfrm>
            <a:off x="4567930" y="801866"/>
            <a:ext cx="3979563" cy="5230634"/>
          </a:xfrm>
        </p:spPr>
        <p:txBody>
          <a:bodyPr anchor="ctr">
            <a:normAutofit fontScale="92500"/>
          </a:bodyPr>
          <a:lstStyle/>
          <a:p>
            <a:pPr marL="0" indent="0" eaLnBrk="1" hangingPunct="1">
              <a:lnSpc>
                <a:spcPct val="90000"/>
              </a:lnSpc>
              <a:buFont typeface="Arial" panose="020B0604020202020204" pitchFamily="34" charset="0"/>
              <a:buNone/>
              <a:defRPr/>
            </a:pPr>
            <a:r>
              <a:rPr lang="en-US" altLang="en-US" sz="1600" dirty="0">
                <a:solidFill>
                  <a:srgbClr val="000000"/>
                </a:solidFill>
              </a:rPr>
              <a:t>When visitors to your web page are allowed to type in data on their own, there is tremendous opportunity for bugs – and even hacking. For example, hackers have successfully entered JavaScript code into text fields and used that code to gain entry to “secure” systems and do tremendous damage. </a:t>
            </a:r>
          </a:p>
          <a:p>
            <a:pPr eaLnBrk="1" hangingPunct="1">
              <a:lnSpc>
                <a:spcPct val="90000"/>
              </a:lnSpc>
              <a:defRPr/>
            </a:pPr>
            <a:endParaRPr lang="en-US" altLang="en-US" sz="1200" dirty="0">
              <a:solidFill>
                <a:srgbClr val="000000"/>
              </a:solidFill>
            </a:endParaRPr>
          </a:p>
          <a:p>
            <a:pPr marL="0" indent="0" eaLnBrk="1" hangingPunct="1">
              <a:lnSpc>
                <a:spcPct val="90000"/>
              </a:lnSpc>
              <a:buFont typeface="Arial" panose="020B0604020202020204" pitchFamily="34" charset="0"/>
              <a:buNone/>
              <a:defRPr/>
            </a:pPr>
            <a:r>
              <a:rPr lang="en-US" altLang="en-US" sz="1200" dirty="0">
                <a:solidFill>
                  <a:srgbClr val="000000"/>
                </a:solidFill>
              </a:rPr>
              <a:t>On a more benign level, imagine you want the user to tell you the day of the week (recall our parking meter example). Will they enter Sunday, sunday, SUNDAY? What about typos? Ssunday, Sunda, etc, etc.</a:t>
            </a:r>
          </a:p>
          <a:p>
            <a:pPr eaLnBrk="1" hangingPunct="1">
              <a:lnSpc>
                <a:spcPct val="90000"/>
              </a:lnSpc>
              <a:defRPr/>
            </a:pPr>
            <a:endParaRPr lang="en-US" altLang="en-US" sz="1200" dirty="0">
              <a:solidFill>
                <a:srgbClr val="000000"/>
              </a:solidFill>
            </a:endParaRPr>
          </a:p>
          <a:p>
            <a:pPr marL="0" indent="0" eaLnBrk="1" hangingPunct="1">
              <a:lnSpc>
                <a:spcPct val="90000"/>
              </a:lnSpc>
              <a:buFont typeface="Arial" panose="020B0604020202020204" pitchFamily="34" charset="0"/>
              <a:buNone/>
              <a:defRPr/>
            </a:pPr>
            <a:r>
              <a:rPr lang="en-US" altLang="en-US" sz="1200" dirty="0">
                <a:solidFill>
                  <a:srgbClr val="000000"/>
                </a:solidFill>
              </a:rPr>
              <a:t>This is why web designers will, </a:t>
            </a:r>
            <a:r>
              <a:rPr lang="en-US" altLang="en-US" sz="1200" u="sng" dirty="0">
                <a:solidFill>
                  <a:srgbClr val="000000"/>
                </a:solidFill>
              </a:rPr>
              <a:t>whenever possible</a:t>
            </a:r>
            <a:r>
              <a:rPr lang="en-US" altLang="en-US" sz="1200" dirty="0">
                <a:solidFill>
                  <a:srgbClr val="000000"/>
                </a:solidFill>
              </a:rPr>
              <a:t> take the option for entering text </a:t>
            </a:r>
            <a:r>
              <a:rPr lang="en-US" altLang="en-US" sz="1200" i="1" dirty="0">
                <a:solidFill>
                  <a:srgbClr val="000000"/>
                </a:solidFill>
              </a:rPr>
              <a:t>out</a:t>
            </a:r>
            <a:r>
              <a:rPr lang="en-US" altLang="en-US" sz="1200" dirty="0">
                <a:solidFill>
                  <a:srgbClr val="000000"/>
                </a:solidFill>
              </a:rPr>
              <a:t> of the user’s hands. There are many techniques for doing so including the use of </a:t>
            </a:r>
          </a:p>
          <a:p>
            <a:pPr lvl="1" eaLnBrk="1" hangingPunct="1">
              <a:lnSpc>
                <a:spcPct val="90000"/>
              </a:lnSpc>
              <a:buFont typeface="Wingdings" panose="05000000000000000000" pitchFamily="2" charset="2"/>
              <a:buChar char="ü"/>
              <a:defRPr/>
            </a:pPr>
            <a:r>
              <a:rPr lang="en-US" altLang="en-US" sz="1200" dirty="0">
                <a:solidFill>
                  <a:srgbClr val="000000"/>
                </a:solidFill>
              </a:rPr>
              <a:t>Select boxes (e.g. for day of the week)</a:t>
            </a:r>
          </a:p>
          <a:p>
            <a:pPr lvl="1" eaLnBrk="1" hangingPunct="1">
              <a:lnSpc>
                <a:spcPct val="90000"/>
              </a:lnSpc>
              <a:buFont typeface="Wingdings" panose="05000000000000000000" pitchFamily="2" charset="2"/>
              <a:buChar char="ü"/>
              <a:defRPr/>
            </a:pPr>
            <a:r>
              <a:rPr lang="en-US" altLang="en-US" sz="1200" dirty="0">
                <a:solidFill>
                  <a:srgbClr val="000000"/>
                </a:solidFill>
              </a:rPr>
              <a:t>Check boxes (I agree/Disagree)</a:t>
            </a:r>
          </a:p>
          <a:p>
            <a:pPr lvl="1" eaLnBrk="1" hangingPunct="1">
              <a:lnSpc>
                <a:spcPct val="90000"/>
              </a:lnSpc>
              <a:buFont typeface="Wingdings" panose="05000000000000000000" pitchFamily="2" charset="2"/>
              <a:buChar char="ü"/>
              <a:defRPr/>
            </a:pPr>
            <a:r>
              <a:rPr lang="en-US" altLang="en-US" sz="1200" dirty="0">
                <a:solidFill>
                  <a:srgbClr val="000000"/>
                </a:solidFill>
              </a:rPr>
              <a:t>Radio </a:t>
            </a:r>
            <a:r>
              <a:rPr lang="en-US" altLang="en-US" sz="1200">
                <a:solidFill>
                  <a:srgbClr val="000000"/>
                </a:solidFill>
              </a:rPr>
              <a:t>Buttons (Rate a restaurant from </a:t>
            </a:r>
            <a:r>
              <a:rPr lang="en-US" altLang="en-US" sz="1200" dirty="0">
                <a:solidFill>
                  <a:srgbClr val="000000"/>
                </a:solidFill>
              </a:rPr>
              <a:t>1 </a:t>
            </a:r>
            <a:r>
              <a:rPr lang="en-US" altLang="en-US" sz="1200">
                <a:solidFill>
                  <a:srgbClr val="000000"/>
                </a:solidFill>
              </a:rPr>
              <a:t>to 5 stars)</a:t>
            </a:r>
            <a:endParaRPr lang="en-US" altLang="en-US" sz="1200" dirty="0">
              <a:solidFill>
                <a:srgbClr val="000000"/>
              </a:solidFill>
            </a:endParaRPr>
          </a:p>
          <a:p>
            <a:pPr lvl="1" eaLnBrk="1" hangingPunct="1">
              <a:lnSpc>
                <a:spcPct val="90000"/>
              </a:lnSpc>
              <a:buFont typeface="Wingdings" panose="05000000000000000000" pitchFamily="2" charset="2"/>
              <a:buChar char="ü"/>
              <a:defRPr/>
            </a:pPr>
            <a:r>
              <a:rPr lang="en-US" altLang="en-US" sz="1200" dirty="0">
                <a:solidFill>
                  <a:srgbClr val="000000"/>
                </a:solidFill>
              </a:rPr>
              <a:t>Calendar widgets (for dates)</a:t>
            </a:r>
          </a:p>
          <a:p>
            <a:pPr lvl="1" eaLnBrk="1" hangingPunct="1">
              <a:lnSpc>
                <a:spcPct val="90000"/>
              </a:lnSpc>
              <a:buFont typeface="Wingdings" panose="05000000000000000000" pitchFamily="2" charset="2"/>
              <a:buChar char="ü"/>
              <a:defRPr/>
            </a:pPr>
            <a:r>
              <a:rPr lang="en-US" altLang="en-US" sz="1200" dirty="0">
                <a:solidFill>
                  <a:srgbClr val="000000"/>
                </a:solidFill>
              </a:rPr>
              <a:t>Etc.</a:t>
            </a:r>
          </a:p>
          <a:p>
            <a:pPr eaLnBrk="1" hangingPunct="1">
              <a:lnSpc>
                <a:spcPct val="90000"/>
              </a:lnSpc>
              <a:defRPr/>
            </a:pPr>
            <a:endParaRPr lang="en-US" altLang="en-US" sz="1200" dirty="0">
              <a:solidFill>
                <a:srgbClr val="000000"/>
              </a:solidFill>
            </a:endParaRPr>
          </a:p>
          <a:p>
            <a:pPr marL="0" indent="0" eaLnBrk="1" hangingPunct="1">
              <a:lnSpc>
                <a:spcPct val="90000"/>
              </a:lnSpc>
              <a:buFont typeface="Arial" panose="020B0604020202020204" pitchFamily="34" charset="0"/>
              <a:buNone/>
              <a:defRPr/>
            </a:pPr>
            <a:r>
              <a:rPr lang="en-US" altLang="en-US" sz="1200" dirty="0">
                <a:solidFill>
                  <a:srgbClr val="000000"/>
                </a:solidFill>
              </a:rPr>
              <a:t>Generally speaking, you should only allow the user to enter text where it is absolutely required. Some examples:</a:t>
            </a:r>
          </a:p>
          <a:p>
            <a:pPr lvl="1" eaLnBrk="1" hangingPunct="1">
              <a:lnSpc>
                <a:spcPct val="90000"/>
              </a:lnSpc>
              <a:defRPr/>
            </a:pPr>
            <a:r>
              <a:rPr lang="en-US" altLang="en-US" sz="1200" dirty="0">
                <a:solidFill>
                  <a:srgbClr val="000000"/>
                </a:solidFill>
              </a:rPr>
              <a:t>Name</a:t>
            </a:r>
          </a:p>
          <a:p>
            <a:pPr lvl="1" eaLnBrk="1" hangingPunct="1">
              <a:lnSpc>
                <a:spcPct val="90000"/>
              </a:lnSpc>
              <a:defRPr/>
            </a:pPr>
            <a:r>
              <a:rPr lang="en-US" altLang="en-US" sz="1200" dirty="0">
                <a:solidFill>
                  <a:srgbClr val="000000"/>
                </a:solidFill>
              </a:rPr>
              <a:t>Email  Address</a:t>
            </a:r>
          </a:p>
          <a:p>
            <a:pPr lvl="1" eaLnBrk="1" hangingPunct="1">
              <a:lnSpc>
                <a:spcPct val="90000"/>
              </a:lnSpc>
              <a:defRPr/>
            </a:pPr>
            <a:r>
              <a:rPr lang="en-US" altLang="en-US" sz="1200" dirty="0">
                <a:solidFill>
                  <a:srgbClr val="000000"/>
                </a:solidFill>
              </a:rPr>
              <a:t>Address</a:t>
            </a:r>
          </a:p>
          <a:p>
            <a:pPr lvl="1" eaLnBrk="1" hangingPunct="1">
              <a:lnSpc>
                <a:spcPct val="90000"/>
              </a:lnSpc>
              <a:defRPr/>
            </a:pPr>
            <a:r>
              <a:rPr lang="en-US" altLang="en-US" sz="1200" dirty="0">
                <a:solidFill>
                  <a:srgbClr val="000000"/>
                </a:solidFill>
              </a:rPr>
              <a:t>Phone number</a:t>
            </a:r>
          </a:p>
          <a:p>
            <a:pPr lvl="1" eaLnBrk="1" hangingPunct="1">
              <a:lnSpc>
                <a:spcPct val="90000"/>
              </a:lnSpc>
              <a:defRPr/>
            </a:pPr>
            <a:endParaRPr lang="en-US" altLang="en-US" sz="120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7">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267">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267">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26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3632B1D2-BB00-4B37-82E1-22CA5DCA9494}"/>
              </a:ext>
            </a:extLst>
          </p:cNvPr>
          <p:cNvSpPr>
            <a:spLocks noGrp="1"/>
          </p:cNvSpPr>
          <p:nvPr>
            <p:ph type="title"/>
          </p:nvPr>
        </p:nvSpPr>
        <p:spPr>
          <a:xfrm>
            <a:off x="261582" y="228600"/>
            <a:ext cx="3167418" cy="639762"/>
          </a:xfrm>
        </p:spPr>
        <p:txBody>
          <a:bodyPr/>
          <a:lstStyle/>
          <a:p>
            <a:pPr eaLnBrk="1" hangingPunct="1"/>
            <a:r>
              <a:rPr lang="en-US" altLang="en-US" sz="2000" b="1" dirty="0"/>
              <a:t>Eliminating free-text entry</a:t>
            </a:r>
          </a:p>
        </p:txBody>
      </p:sp>
      <p:sp>
        <p:nvSpPr>
          <p:cNvPr id="12291" name="Content Placeholder 2">
            <a:extLst>
              <a:ext uri="{FF2B5EF4-FFF2-40B4-BE49-F238E27FC236}">
                <a16:creationId xmlns:a16="http://schemas.microsoft.com/office/drawing/2014/main" id="{F40CBF5A-2ABB-4AA4-A679-C5FCE6225829}"/>
              </a:ext>
            </a:extLst>
          </p:cNvPr>
          <p:cNvSpPr>
            <a:spLocks noGrp="1"/>
          </p:cNvSpPr>
          <p:nvPr>
            <p:ph idx="1"/>
          </p:nvPr>
        </p:nvSpPr>
        <p:spPr>
          <a:xfrm>
            <a:off x="261582" y="990600"/>
            <a:ext cx="3200400" cy="3810000"/>
          </a:xfrm>
        </p:spPr>
        <p:txBody>
          <a:bodyPr/>
          <a:lstStyle/>
          <a:p>
            <a:pPr marL="0" indent="0" eaLnBrk="1" hangingPunct="1">
              <a:buFont typeface="Arial" panose="020B0604020202020204" pitchFamily="34" charset="0"/>
              <a:buNone/>
            </a:pPr>
            <a:r>
              <a:rPr lang="en-US" altLang="en-US" sz="1400" dirty="0"/>
              <a:t>Recall our parking meter example in which we asked the user what day of the week it was. We then had them </a:t>
            </a:r>
            <a:r>
              <a:rPr lang="en-US" altLang="en-US" sz="1400" u="sng" dirty="0"/>
              <a:t>type</a:t>
            </a:r>
            <a:r>
              <a:rPr lang="en-US" altLang="en-US" sz="1400" dirty="0"/>
              <a:t> the day of the week into a text box.</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r>
              <a:rPr lang="en-US" altLang="en-US" sz="1400" dirty="0"/>
              <a:t>Now that we know that this is something to avoid, let’s redo the example but instead of using a text field, we will use a select box. </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endParaRPr lang="en-US" altLang="en-US" sz="1400" dirty="0"/>
          </a:p>
          <a:p>
            <a:pPr marL="0" indent="0" eaLnBrk="1" hangingPunct="1">
              <a:buNone/>
            </a:pPr>
            <a:r>
              <a:rPr lang="en-US" altLang="en-US" sz="1400" dirty="0"/>
              <a:t>The idea is that if the day is Sunday, you tell the user to pay the meter. If it is not Sunday, you tell them that they do not have to. And of course, the idea is to use a select box instead of a text field.</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r>
              <a:rPr lang="en-US" altLang="en-US" sz="1400" dirty="0"/>
              <a:t>I will go over my solution on the next slide. Before looking at my solution, however, try to complete the function based on the code shown here: </a:t>
            </a:r>
          </a:p>
          <a:p>
            <a:pPr marL="0" indent="0" eaLnBrk="1" hangingPunct="1">
              <a:buFont typeface="Arial" panose="020B0604020202020204" pitchFamily="34" charset="0"/>
              <a:buNone/>
            </a:pPr>
            <a:endParaRPr lang="en-US" altLang="en-US" sz="1400" dirty="0"/>
          </a:p>
          <a:p>
            <a:pPr marL="0" indent="0" eaLnBrk="1" hangingPunct="1">
              <a:buFont typeface="Arial" panose="020B0604020202020204" pitchFamily="34" charset="0"/>
              <a:buNone/>
            </a:pPr>
            <a:endParaRPr lang="en-US" altLang="en-US" sz="1400" dirty="0"/>
          </a:p>
        </p:txBody>
      </p:sp>
      <p:sp>
        <p:nvSpPr>
          <p:cNvPr id="12292" name="Slide Number Placeholder 3">
            <a:extLst>
              <a:ext uri="{FF2B5EF4-FFF2-40B4-BE49-F238E27FC236}">
                <a16:creationId xmlns:a16="http://schemas.microsoft.com/office/drawing/2014/main" id="{C42A5B1C-B531-4FEB-8534-B596A929BF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5C97FA-E755-491C-9075-465A237B1D07}" type="slidenum">
              <a:rPr lang="en-US" altLang="en-US" sz="800" smtClean="0">
                <a:solidFill>
                  <a:srgbClr val="898989"/>
                </a:solidFill>
              </a:rPr>
              <a:pPr>
                <a:spcBef>
                  <a:spcPct val="0"/>
                </a:spcBef>
                <a:buFontTx/>
                <a:buNone/>
              </a:pPr>
              <a:t>4</a:t>
            </a:fld>
            <a:endParaRPr lang="en-US" altLang="en-US" sz="800" dirty="0">
              <a:solidFill>
                <a:srgbClr val="898989"/>
              </a:solidFill>
            </a:endParaRPr>
          </a:p>
        </p:txBody>
      </p:sp>
      <p:sp>
        <p:nvSpPr>
          <p:cNvPr id="2" name="TextBox 1">
            <a:extLst>
              <a:ext uri="{FF2B5EF4-FFF2-40B4-BE49-F238E27FC236}">
                <a16:creationId xmlns:a16="http://schemas.microsoft.com/office/drawing/2014/main" id="{D4753C59-ECDE-4AFC-9EA9-B57697F5AD0B}"/>
              </a:ext>
            </a:extLst>
          </p:cNvPr>
          <p:cNvSpPr txBox="1"/>
          <p:nvPr/>
        </p:nvSpPr>
        <p:spPr>
          <a:xfrm>
            <a:off x="4525926" y="1075650"/>
            <a:ext cx="4648200" cy="5262979"/>
          </a:xfrm>
          <a:prstGeom prst="rect">
            <a:avLst/>
          </a:prstGeom>
          <a:noFill/>
        </p:spPr>
        <p:txBody>
          <a:bodyPr wrap="square" rtlCol="0">
            <a:spAutoFit/>
          </a:bodyPr>
          <a:lstStyle/>
          <a:p>
            <a:r>
              <a:rPr lang="en-US" sz="1050" dirty="0">
                <a:latin typeface="Courier New" panose="02070309020205020404" pitchFamily="49" charset="0"/>
                <a:cs typeface="Courier New" panose="02070309020205020404" pitchFamily="49" charset="0"/>
              </a:rPr>
              <a:t>&lt;!DOCTYPE html&gt;</a:t>
            </a:r>
          </a:p>
          <a:p>
            <a:r>
              <a:rPr lang="en-US" sz="1050" dirty="0">
                <a:latin typeface="Courier New" panose="02070309020205020404" pitchFamily="49" charset="0"/>
                <a:cs typeface="Courier New" panose="02070309020205020404" pitchFamily="49" charset="0"/>
              </a:rPr>
              <a:t>&lt;html lang="en"&gt;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  &lt;meta charset="utf-8"&gt;</a:t>
            </a:r>
          </a:p>
          <a:p>
            <a:r>
              <a:rPr lang="en-US" sz="1050" dirty="0">
                <a:latin typeface="Courier New" panose="02070309020205020404" pitchFamily="49" charset="0"/>
                <a:cs typeface="Courier New" panose="02070309020205020404" pitchFamily="49" charset="0"/>
              </a:rPr>
              <a:t>  &lt;title&gt;Parking Meter&lt;/title&gt;</a:t>
            </a:r>
          </a:p>
          <a:p>
            <a:r>
              <a:rPr lang="en-US" sz="1050" dirty="0">
                <a:latin typeface="Courier New" panose="02070309020205020404" pitchFamily="49" charset="0"/>
                <a:cs typeface="Courier New" panose="02070309020205020404" pitchFamily="49" charset="0"/>
              </a:rPr>
              <a:t>&lt;/head&gt;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&lt;header&gt;</a:t>
            </a:r>
          </a:p>
          <a:p>
            <a:r>
              <a:rPr lang="en-US" sz="1050" dirty="0">
                <a:latin typeface="Courier New" panose="02070309020205020404" pitchFamily="49" charset="0"/>
                <a:cs typeface="Courier New" panose="02070309020205020404" pitchFamily="49" charset="0"/>
              </a:rPr>
              <a:t>  &lt;h1&gt;What day is it?&lt;/h1&gt;</a:t>
            </a:r>
          </a:p>
          <a:p>
            <a:r>
              <a:rPr lang="en-US" sz="1050" dirty="0">
                <a:latin typeface="Courier New" panose="02070309020205020404" pitchFamily="49" charset="0"/>
                <a:cs typeface="Courier New" panose="02070309020205020404" pitchFamily="49" charset="0"/>
              </a:rPr>
              <a:t>&lt;/header&gt;</a:t>
            </a:r>
          </a:p>
          <a:p>
            <a:r>
              <a:rPr lang="en-US" sz="1050" dirty="0">
                <a:latin typeface="Courier New" panose="02070309020205020404" pitchFamily="49" charset="0"/>
                <a:cs typeface="Courier New" panose="02070309020205020404" pitchFamily="49" charset="0"/>
              </a:rPr>
              <a:t>&lt;main&gt;</a:t>
            </a:r>
          </a:p>
          <a:p>
            <a:r>
              <a:rPr lang="en-US" sz="1050" dirty="0">
                <a:latin typeface="Courier New" panose="02070309020205020404" pitchFamily="49" charset="0"/>
                <a:cs typeface="Courier New" panose="02070309020205020404" pitchFamily="49" charset="0"/>
              </a:rPr>
              <a:t>  Choose one:</a:t>
            </a:r>
          </a:p>
          <a:p>
            <a:r>
              <a:rPr lang="en-US" sz="1050" b="1" dirty="0">
                <a:latin typeface="Courier New" panose="02070309020205020404" pitchFamily="49" charset="0"/>
                <a:cs typeface="Courier New" panose="02070309020205020404" pitchFamily="49" charset="0"/>
              </a:rPr>
              <a:t>  &lt;select id="selDayOfWeek"&gt;</a:t>
            </a:r>
          </a:p>
          <a:p>
            <a:r>
              <a:rPr lang="en-US" sz="1050" b="1" dirty="0">
                <a:latin typeface="Courier New" panose="02070309020205020404" pitchFamily="49" charset="0"/>
                <a:cs typeface="Courier New" panose="02070309020205020404" pitchFamily="49" charset="0"/>
              </a:rPr>
              <a:t>      &lt;option value="su"&gt;Sunday&lt;/option&gt;</a:t>
            </a:r>
          </a:p>
          <a:p>
            <a:r>
              <a:rPr lang="en-US" sz="1050" b="1" dirty="0">
                <a:latin typeface="Courier New" panose="02070309020205020404" pitchFamily="49" charset="0"/>
                <a:cs typeface="Courier New" panose="02070309020205020404" pitchFamily="49" charset="0"/>
              </a:rPr>
              <a:t>      &lt;option value="mo"&gt;Monday&lt;/option&gt;</a:t>
            </a:r>
          </a:p>
          <a:p>
            <a:r>
              <a:rPr lang="en-US" sz="1050" b="1" dirty="0">
                <a:latin typeface="Courier New" panose="02070309020205020404" pitchFamily="49" charset="0"/>
                <a:cs typeface="Courier New" panose="02070309020205020404" pitchFamily="49" charset="0"/>
              </a:rPr>
              <a:t>      &lt;option value="tu"&gt;Tuesday&lt;/option&gt;</a:t>
            </a:r>
          </a:p>
          <a:p>
            <a:r>
              <a:rPr lang="en-US" sz="1050" b="1" dirty="0">
                <a:latin typeface="Courier New" panose="02070309020205020404" pitchFamily="49" charset="0"/>
                <a:cs typeface="Courier New" panose="02070309020205020404" pitchFamily="49" charset="0"/>
              </a:rPr>
              <a:t>      &lt;option value="we"&gt;Wednesday&lt;/option&gt;</a:t>
            </a:r>
          </a:p>
          <a:p>
            <a:r>
              <a:rPr lang="en-US" sz="1050" b="1" dirty="0">
                <a:latin typeface="Courier New" panose="02070309020205020404" pitchFamily="49" charset="0"/>
                <a:cs typeface="Courier New" panose="02070309020205020404" pitchFamily="49" charset="0"/>
              </a:rPr>
              <a:t>      &lt;option value="th"&gt;Thursday&lt;/option&gt;</a:t>
            </a:r>
          </a:p>
          <a:p>
            <a:r>
              <a:rPr lang="en-US" sz="1050" b="1" dirty="0">
                <a:latin typeface="Courier New" panose="02070309020205020404" pitchFamily="49" charset="0"/>
                <a:cs typeface="Courier New" panose="02070309020205020404" pitchFamily="49" charset="0"/>
              </a:rPr>
              <a:t>      &lt;option value="fr"&gt;Friday&lt;/option&gt;</a:t>
            </a:r>
          </a:p>
          <a:p>
            <a:r>
              <a:rPr lang="en-US" sz="1050" b="1" dirty="0">
                <a:latin typeface="Courier New" panose="02070309020205020404" pitchFamily="49" charset="0"/>
                <a:cs typeface="Courier New" panose="02070309020205020404" pitchFamily="49" charset="0"/>
              </a:rPr>
              <a:t>      &lt;option value="sa"&gt;Saturday&lt;/option&gt;</a:t>
            </a:r>
          </a:p>
          <a:p>
            <a:r>
              <a:rPr lang="en-US" sz="1050" b="1" dirty="0">
                <a:latin typeface="Courier New" panose="02070309020205020404" pitchFamily="49" charset="0"/>
                <a:cs typeface="Courier New" panose="02070309020205020404" pitchFamily="49" charset="0"/>
              </a:rPr>
              <a:t>  &lt;/select&gt;</a:t>
            </a:r>
          </a:p>
          <a:p>
            <a:r>
              <a:rPr lang="en-US" sz="1050" dirty="0">
                <a:latin typeface="Courier New" panose="02070309020205020404" pitchFamily="49" charset="0"/>
                <a:cs typeface="Courier New" panose="02070309020205020404" pitchFamily="49" charset="0"/>
              </a:rPr>
              <a:t>  &lt;button type="button" onclick="determinePayment()"&gt;</a:t>
            </a:r>
          </a:p>
          <a:p>
            <a:r>
              <a:rPr lang="en-US" sz="1050" dirty="0">
                <a:latin typeface="Courier New" panose="02070309020205020404" pitchFamily="49" charset="0"/>
                <a:cs typeface="Courier New" panose="02070309020205020404" pitchFamily="49" charset="0"/>
              </a:rPr>
              <a:t>    Do I need to pay?&lt;/button&gt;</a:t>
            </a:r>
          </a:p>
          <a:p>
            <a:r>
              <a:rPr lang="en-US" sz="1050" dirty="0">
                <a:latin typeface="Courier New" panose="02070309020205020404" pitchFamily="49" charset="0"/>
                <a:cs typeface="Courier New" panose="02070309020205020404" pitchFamily="49" charset="0"/>
              </a:rPr>
              <a:t>&lt;p&gt;</a:t>
            </a:r>
          </a:p>
          <a:p>
            <a:r>
              <a:rPr lang="en-US" sz="1050" dirty="0">
                <a:latin typeface="Courier New" panose="02070309020205020404" pitchFamily="49" charset="0"/>
                <a:cs typeface="Courier New" panose="02070309020205020404" pitchFamily="49" charset="0"/>
              </a:rPr>
              <a:t>&lt;div id="output_area"&gt;</a:t>
            </a:r>
          </a:p>
          <a:p>
            <a:r>
              <a:rPr lang="en-US" sz="1050" dirty="0">
                <a:latin typeface="Courier New" panose="02070309020205020404" pitchFamily="49" charset="0"/>
                <a:cs typeface="Courier New" panose="02070309020205020404" pitchFamily="49" charset="0"/>
              </a:rPr>
              <a:t>&lt;/div&gt; &lt;!-- end of output_area div --&gt;</a:t>
            </a:r>
          </a:p>
          <a:p>
            <a:r>
              <a:rPr lang="en-US" sz="1050" dirty="0">
                <a:latin typeface="Courier New" panose="02070309020205020404" pitchFamily="49" charset="0"/>
                <a:cs typeface="Courier New" panose="02070309020205020404" pitchFamily="49" charset="0"/>
              </a:rPr>
              <a:t>&lt;/main&gt;</a:t>
            </a:r>
          </a:p>
          <a:p>
            <a:r>
              <a:rPr lang="en-US" sz="1050" dirty="0">
                <a:latin typeface="Courier New" panose="02070309020205020404" pitchFamily="49" charset="0"/>
                <a:cs typeface="Courier New" panose="02070309020205020404" pitchFamily="49" charset="0"/>
              </a:rPr>
              <a:t>&lt;script&gt;</a:t>
            </a:r>
          </a:p>
          <a:p>
            <a:r>
              <a:rPr lang="en-US" sz="1050" b="1" dirty="0">
                <a:solidFill>
                  <a:srgbClr val="FF0000"/>
                </a:solidFill>
                <a:latin typeface="Courier New" panose="02070309020205020404" pitchFamily="49" charset="0"/>
                <a:cs typeface="Courier New" panose="02070309020205020404" pitchFamily="49" charset="0"/>
              </a:rPr>
              <a:t>	WRITE YOUR FUNCTION HERE</a:t>
            </a:r>
          </a:p>
          <a:p>
            <a:r>
              <a:rPr lang="en-US" sz="1050" dirty="0">
                <a:latin typeface="Courier New" panose="02070309020205020404" pitchFamily="49" charset="0"/>
                <a:cs typeface="Courier New" panose="02070309020205020404" pitchFamily="49" charset="0"/>
              </a:rPr>
              <a:t>&lt;/script&gt;</a:t>
            </a:r>
          </a:p>
          <a:p>
            <a:r>
              <a:rPr lang="en-US" sz="1050" dirty="0">
                <a:latin typeface="Courier New" panose="02070309020205020404" pitchFamily="49" charset="0"/>
                <a:cs typeface="Courier New" panose="02070309020205020404" pitchFamily="49" charset="0"/>
              </a:rPr>
              <a:t>&lt;/body&gt;</a:t>
            </a:r>
          </a:p>
          <a:p>
            <a:r>
              <a:rPr lang="en-US" sz="1050" dirty="0">
                <a:latin typeface="Courier New" panose="02070309020205020404" pitchFamily="49" charset="0"/>
                <a:cs typeface="Courier New" panose="02070309020205020404" pitchFamily="49" charset="0"/>
              </a:rPr>
              <a:t>&lt;/html&gt;</a:t>
            </a:r>
          </a:p>
        </p:txBody>
      </p:sp>
      <p:pic>
        <p:nvPicPr>
          <p:cNvPr id="3" name="Picture 2">
            <a:extLst>
              <a:ext uri="{FF2B5EF4-FFF2-40B4-BE49-F238E27FC236}">
                <a16:creationId xmlns:a16="http://schemas.microsoft.com/office/drawing/2014/main" id="{D5378623-8182-4110-881A-43317ED9E9E4}"/>
              </a:ext>
            </a:extLst>
          </p:cNvPr>
          <p:cNvPicPr>
            <a:picLocks noChangeAspect="1"/>
          </p:cNvPicPr>
          <p:nvPr/>
        </p:nvPicPr>
        <p:blipFill>
          <a:blip r:embed="rId2"/>
          <a:stretch>
            <a:fillRect/>
          </a:stretch>
        </p:blipFill>
        <p:spPr>
          <a:xfrm>
            <a:off x="473691" y="3195510"/>
            <a:ext cx="2743200" cy="10232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5077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heel(1)">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291">
                                            <p:txEl>
                                              <p:pRg st="10" end="10"/>
                                            </p:txEl>
                                          </p:spTgt>
                                        </p:tgtEl>
                                        <p:attrNameLst>
                                          <p:attrName>style.visibility</p:attrName>
                                        </p:attrNameLst>
                                      </p:cBhvr>
                                      <p:to>
                                        <p:strVal val="visible"/>
                                      </p:to>
                                    </p:set>
                                  </p:childTnLst>
                                </p:cTn>
                              </p:par>
                              <p:par>
                                <p:cTn id="20" presetID="21" presetClass="entr" presetSubtype="1"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1)">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129654" y="14785"/>
            <a:ext cx="8938146" cy="687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&lt;title&gt;Parking Meter&lt;/title&gt;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&lt;header&gt;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&lt;h1&gt;What day is it?&lt;/h1&gt;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&lt;/header&gt;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&lt;main&gt;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Choose one:</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&lt;select id="selDayOfWeek"&gt;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value="su"&gt;Sunday&lt;/option&gt;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value="mo"&gt;Monday&lt;/option&gt;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value="tu"&gt;Tuesday&lt;/option&gt;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value="we"&gt;Wednesday&lt;/option&gt;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value="th"&gt;Thursday&lt;/option&gt;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value="fr"&gt;Friday&lt;/option&gt;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&lt;option value="sa"&gt;Saturday&lt;/option&gt;</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&lt;/select&gt;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&lt;button type="button" onclick="determinePayment()"&gt;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Do I need to pay?&lt;/button&gt;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&lt;p&gt;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&lt;div id="output_area"&gt;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&lt;/div&gt; &lt;!-- end of output_area div --&gt;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&lt;/main&gt;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function determinePayment() {</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var outputString;</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var dayOfWeek = document.getElementById("selDayOfWeek").value;</a:t>
            </a:r>
          </a:p>
          <a:p>
            <a:pPr eaLnBrk="1" hangingPunct="1">
              <a:spcBef>
                <a:spcPct val="0"/>
              </a:spcBef>
              <a:buFontTx/>
              <a:buNone/>
            </a:pPr>
            <a:endParaRPr lang="en-US" altLang="en-US" sz="105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if ( dayOfWeek != "su" )</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outputString = "You must pay the meter!"; </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else</a:t>
            </a:r>
          </a:p>
          <a:p>
            <a:pPr eaLnBrk="1" hangingPunct="1">
              <a:spcBef>
                <a:spcPct val="0"/>
              </a:spcBef>
              <a:buFontTx/>
              <a:buNone/>
            </a:pPr>
            <a:r>
              <a:rPr lang="en-US" altLang="en-US" sz="1050" b="1" dirty="0">
                <a:latin typeface="Courier New" panose="02070309020205020404" pitchFamily="49" charset="0"/>
                <a:cs typeface="Courier New" panose="02070309020205020404" pitchFamily="49" charset="0"/>
              </a:rPr>
              <a:t>    outputString = "You do not have to pay the meter!";</a:t>
            </a:r>
          </a:p>
          <a:p>
            <a:pPr eaLnBrk="1" hangingPunct="1">
              <a:spcBef>
                <a:spcPct val="0"/>
              </a:spcBef>
              <a:buFontTx/>
              <a:buNone/>
            </a:pPr>
            <a:endParaRPr lang="en-US" altLang="en-US" sz="105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  document.getElementById("output_area").innerHTML = outputString;</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50" dirty="0">
                <a:latin typeface="Courier New" panose="02070309020205020404" pitchFamily="49" charset="0"/>
                <a:cs typeface="Courier New" panose="02070309020205020404" pitchFamily="49" charset="0"/>
              </a:rPr>
              <a:t>&lt;/html&gt;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4124324" y="0"/>
            <a:ext cx="5019676" cy="457200"/>
          </a:xfrm>
          <a:ln>
            <a:solidFill>
              <a:schemeClr val="tx2"/>
            </a:solidFill>
            <a:miter lim="800000"/>
            <a:headEnd/>
            <a:tailEnd/>
          </a:ln>
        </p:spPr>
        <p:txBody>
          <a:bodyPr/>
          <a:lstStyle/>
          <a:p>
            <a:r>
              <a:rPr lang="en-US" altLang="en-US" sz="2400" dirty="0"/>
              <a:t>File: </a:t>
            </a:r>
            <a:r>
              <a:rPr lang="en-US" altLang="en-US" sz="2000" dirty="0">
                <a:latin typeface="Courier New" panose="02070309020205020404" pitchFamily="49" charset="0"/>
                <a:cs typeface="Courier New" panose="02070309020205020404" pitchFamily="49" charset="0"/>
              </a:rPr>
              <a:t>parking_meter_select.html</a:t>
            </a:r>
            <a:endParaRPr lang="en-US" altLang="en-US" sz="2400" dirty="0">
              <a:latin typeface="Courier New" panose="02070309020205020404" pitchFamily="49" charset="0"/>
              <a:cs typeface="Courier New" panose="02070309020205020404" pitchFamily="49" charset="0"/>
            </a:endParaRPr>
          </a:p>
        </p:txBody>
      </p:sp>
      <p:sp>
        <p:nvSpPr>
          <p:cNvPr id="2" name="TextBox 1">
            <a:extLst>
              <a:ext uri="{FF2B5EF4-FFF2-40B4-BE49-F238E27FC236}">
                <a16:creationId xmlns:a16="http://schemas.microsoft.com/office/drawing/2014/main" id="{498D6405-8EA4-47AB-910F-FF48F91D922B}"/>
              </a:ext>
            </a:extLst>
          </p:cNvPr>
          <p:cNvSpPr txBox="1"/>
          <p:nvPr/>
        </p:nvSpPr>
        <p:spPr>
          <a:xfrm>
            <a:off x="5001904" y="5257800"/>
            <a:ext cx="3985146" cy="6001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100" b="1" dirty="0"/>
              <a:t>Where are the braces? </a:t>
            </a:r>
          </a:p>
          <a:p>
            <a:r>
              <a:rPr lang="en-US" sz="1100" dirty="0"/>
              <a:t>Recall that if the block of an </a:t>
            </a:r>
            <a:r>
              <a:rPr lang="en-US" sz="1100" dirty="0">
                <a:latin typeface="Courier New" panose="02070309020205020404" pitchFamily="49" charset="0"/>
                <a:cs typeface="Courier New" panose="02070309020205020404" pitchFamily="49" charset="0"/>
              </a:rPr>
              <a:t>if</a:t>
            </a:r>
            <a:r>
              <a:rPr lang="en-US" sz="1100" dirty="0"/>
              <a:t> or </a:t>
            </a:r>
            <a:r>
              <a:rPr lang="en-US" sz="1100" dirty="0">
                <a:latin typeface="Courier New" panose="02070309020205020404" pitchFamily="49" charset="0"/>
                <a:cs typeface="Courier New" panose="02070309020205020404" pitchFamily="49" charset="0"/>
              </a:rPr>
              <a:t>else</a:t>
            </a:r>
            <a:r>
              <a:rPr lang="en-US" sz="1100" dirty="0"/>
              <a:t> or </a:t>
            </a:r>
            <a:r>
              <a:rPr lang="en-US" sz="1100" dirty="0">
                <a:latin typeface="Courier New" panose="02070309020205020404" pitchFamily="49" charset="0"/>
                <a:cs typeface="Courier New" panose="02070309020205020404" pitchFamily="49" charset="0"/>
              </a:rPr>
              <a:t>else if </a:t>
            </a:r>
            <a:r>
              <a:rPr lang="en-US" sz="1100" dirty="0"/>
              <a:t>statement is only one statement long, then the braces are optional.</a:t>
            </a:r>
          </a:p>
        </p:txBody>
      </p:sp>
      <p:pic>
        <p:nvPicPr>
          <p:cNvPr id="7" name="Picture 6">
            <a:extLst>
              <a:ext uri="{FF2B5EF4-FFF2-40B4-BE49-F238E27FC236}">
                <a16:creationId xmlns:a16="http://schemas.microsoft.com/office/drawing/2014/main" id="{7605A1D1-5875-4E33-89E8-D978816F2E42}"/>
              </a:ext>
            </a:extLst>
          </p:cNvPr>
          <p:cNvPicPr>
            <a:picLocks noChangeAspect="1"/>
          </p:cNvPicPr>
          <p:nvPr/>
        </p:nvPicPr>
        <p:blipFill>
          <a:blip r:embed="rId2"/>
          <a:stretch>
            <a:fillRect/>
          </a:stretch>
        </p:blipFill>
        <p:spPr>
          <a:xfrm>
            <a:off x="4876800" y="762000"/>
            <a:ext cx="3352800" cy="13164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7">
                                            <p:txEl>
                                              <p:pRg st="11" end="11"/>
                                            </p:txEl>
                                          </p:spTgt>
                                        </p:tgtEl>
                                        <p:attrNameLst>
                                          <p:attrName>style.visibility</p:attrName>
                                        </p:attrNameLst>
                                      </p:cBhvr>
                                      <p:to>
                                        <p:strVal val="visible"/>
                                      </p:to>
                                    </p:set>
                                    <p:animEffect transition="in" filter="fade">
                                      <p:cBhvr>
                                        <p:cTn id="7" dur="2000"/>
                                        <p:tgtEl>
                                          <p:spTgt spid="16387">
                                            <p:txEl>
                                              <p:pRg st="11" end="11"/>
                                            </p:txEl>
                                          </p:spTgt>
                                        </p:tgtEl>
                                      </p:cBhvr>
                                    </p:animEffect>
                                    <p:anim calcmode="lin" valueType="num">
                                      <p:cBhvr>
                                        <p:cTn id="8"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9"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387">
                                            <p:txEl>
                                              <p:pRg st="12" end="12"/>
                                            </p:txEl>
                                          </p:spTgt>
                                        </p:tgtEl>
                                        <p:attrNameLst>
                                          <p:attrName>style.visibility</p:attrName>
                                        </p:attrNameLst>
                                      </p:cBhvr>
                                      <p:to>
                                        <p:strVal val="visible"/>
                                      </p:to>
                                    </p:set>
                                    <p:animEffect transition="in" filter="fade">
                                      <p:cBhvr>
                                        <p:cTn id="12" dur="2000"/>
                                        <p:tgtEl>
                                          <p:spTgt spid="16387">
                                            <p:txEl>
                                              <p:pRg st="12" end="12"/>
                                            </p:txEl>
                                          </p:spTgt>
                                        </p:tgtEl>
                                      </p:cBhvr>
                                    </p:animEffect>
                                    <p:anim calcmode="lin" valueType="num">
                                      <p:cBhvr>
                                        <p:cTn id="13"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14" dur="2000" fill="hold"/>
                                        <p:tgtEl>
                                          <p:spTgt spid="16387">
                                            <p:txEl>
                                              <p:pRg st="12" end="1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6387">
                                            <p:txEl>
                                              <p:pRg st="13" end="13"/>
                                            </p:txEl>
                                          </p:spTgt>
                                        </p:tgtEl>
                                        <p:attrNameLst>
                                          <p:attrName>style.visibility</p:attrName>
                                        </p:attrNameLst>
                                      </p:cBhvr>
                                      <p:to>
                                        <p:strVal val="visible"/>
                                      </p:to>
                                    </p:set>
                                    <p:animEffect transition="in" filter="fade">
                                      <p:cBhvr>
                                        <p:cTn id="17" dur="2000"/>
                                        <p:tgtEl>
                                          <p:spTgt spid="16387">
                                            <p:txEl>
                                              <p:pRg st="13" end="13"/>
                                            </p:txEl>
                                          </p:spTgt>
                                        </p:tgtEl>
                                      </p:cBhvr>
                                    </p:animEffect>
                                    <p:anim calcmode="lin" valueType="num">
                                      <p:cBhvr>
                                        <p:cTn id="18" dur="2000" fill="hold"/>
                                        <p:tgtEl>
                                          <p:spTgt spid="16387">
                                            <p:txEl>
                                              <p:pRg st="13" end="13"/>
                                            </p:txEl>
                                          </p:spTgt>
                                        </p:tgtEl>
                                        <p:attrNameLst>
                                          <p:attrName>ppt_x</p:attrName>
                                        </p:attrNameLst>
                                      </p:cBhvr>
                                      <p:tavLst>
                                        <p:tav tm="0">
                                          <p:val>
                                            <p:strVal val="#ppt_x"/>
                                          </p:val>
                                        </p:tav>
                                        <p:tav tm="100000">
                                          <p:val>
                                            <p:strVal val="#ppt_x"/>
                                          </p:val>
                                        </p:tav>
                                      </p:tavLst>
                                    </p:anim>
                                    <p:anim calcmode="lin" valueType="num">
                                      <p:cBhvr>
                                        <p:cTn id="19" dur="2000" fill="hold"/>
                                        <p:tgtEl>
                                          <p:spTgt spid="16387">
                                            <p:txEl>
                                              <p:pRg st="13" end="1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6387">
                                            <p:txEl>
                                              <p:pRg st="14" end="14"/>
                                            </p:txEl>
                                          </p:spTgt>
                                        </p:tgtEl>
                                        <p:attrNameLst>
                                          <p:attrName>style.visibility</p:attrName>
                                        </p:attrNameLst>
                                      </p:cBhvr>
                                      <p:to>
                                        <p:strVal val="visible"/>
                                      </p:to>
                                    </p:set>
                                    <p:animEffect transition="in" filter="fade">
                                      <p:cBhvr>
                                        <p:cTn id="22" dur="2000"/>
                                        <p:tgtEl>
                                          <p:spTgt spid="16387">
                                            <p:txEl>
                                              <p:pRg st="14" end="14"/>
                                            </p:txEl>
                                          </p:spTgt>
                                        </p:tgtEl>
                                      </p:cBhvr>
                                    </p:animEffect>
                                    <p:anim calcmode="lin" valueType="num">
                                      <p:cBhvr>
                                        <p:cTn id="23"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24" dur="2000" fill="hold"/>
                                        <p:tgtEl>
                                          <p:spTgt spid="16387">
                                            <p:txEl>
                                              <p:pRg st="14" end="1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6387">
                                            <p:txEl>
                                              <p:pRg st="15" end="15"/>
                                            </p:txEl>
                                          </p:spTgt>
                                        </p:tgtEl>
                                        <p:attrNameLst>
                                          <p:attrName>style.visibility</p:attrName>
                                        </p:attrNameLst>
                                      </p:cBhvr>
                                      <p:to>
                                        <p:strVal val="visible"/>
                                      </p:to>
                                    </p:set>
                                    <p:animEffect transition="in" filter="fade">
                                      <p:cBhvr>
                                        <p:cTn id="27" dur="2000"/>
                                        <p:tgtEl>
                                          <p:spTgt spid="16387">
                                            <p:txEl>
                                              <p:pRg st="15" end="15"/>
                                            </p:txEl>
                                          </p:spTgt>
                                        </p:tgtEl>
                                      </p:cBhvr>
                                    </p:animEffect>
                                    <p:anim calcmode="lin" valueType="num">
                                      <p:cBhvr>
                                        <p:cTn id="28" dur="2000" fill="hold"/>
                                        <p:tgtEl>
                                          <p:spTgt spid="16387">
                                            <p:txEl>
                                              <p:pRg st="15" end="15"/>
                                            </p:txEl>
                                          </p:spTgt>
                                        </p:tgtEl>
                                        <p:attrNameLst>
                                          <p:attrName>ppt_x</p:attrName>
                                        </p:attrNameLst>
                                      </p:cBhvr>
                                      <p:tavLst>
                                        <p:tav tm="0">
                                          <p:val>
                                            <p:strVal val="#ppt_x"/>
                                          </p:val>
                                        </p:tav>
                                        <p:tav tm="100000">
                                          <p:val>
                                            <p:strVal val="#ppt_x"/>
                                          </p:val>
                                        </p:tav>
                                      </p:tavLst>
                                    </p:anim>
                                    <p:anim calcmode="lin" valueType="num">
                                      <p:cBhvr>
                                        <p:cTn id="29" dur="2000" fill="hold"/>
                                        <p:tgtEl>
                                          <p:spTgt spid="16387">
                                            <p:txEl>
                                              <p:pRg st="15" end="1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6387">
                                            <p:txEl>
                                              <p:pRg st="16" end="16"/>
                                            </p:txEl>
                                          </p:spTgt>
                                        </p:tgtEl>
                                        <p:attrNameLst>
                                          <p:attrName>style.visibility</p:attrName>
                                        </p:attrNameLst>
                                      </p:cBhvr>
                                      <p:to>
                                        <p:strVal val="visible"/>
                                      </p:to>
                                    </p:set>
                                    <p:animEffect transition="in" filter="fade">
                                      <p:cBhvr>
                                        <p:cTn id="32" dur="2000"/>
                                        <p:tgtEl>
                                          <p:spTgt spid="16387">
                                            <p:txEl>
                                              <p:pRg st="16" end="16"/>
                                            </p:txEl>
                                          </p:spTgt>
                                        </p:tgtEl>
                                      </p:cBhvr>
                                    </p:animEffect>
                                    <p:anim calcmode="lin" valueType="num">
                                      <p:cBhvr>
                                        <p:cTn id="33"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34" dur="2000" fill="hold"/>
                                        <p:tgtEl>
                                          <p:spTgt spid="16387">
                                            <p:txEl>
                                              <p:pRg st="16" end="1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6387">
                                            <p:txEl>
                                              <p:pRg st="17" end="17"/>
                                            </p:txEl>
                                          </p:spTgt>
                                        </p:tgtEl>
                                        <p:attrNameLst>
                                          <p:attrName>style.visibility</p:attrName>
                                        </p:attrNameLst>
                                      </p:cBhvr>
                                      <p:to>
                                        <p:strVal val="visible"/>
                                      </p:to>
                                    </p:set>
                                    <p:animEffect transition="in" filter="fade">
                                      <p:cBhvr>
                                        <p:cTn id="37" dur="2000"/>
                                        <p:tgtEl>
                                          <p:spTgt spid="16387">
                                            <p:txEl>
                                              <p:pRg st="17" end="17"/>
                                            </p:txEl>
                                          </p:spTgt>
                                        </p:tgtEl>
                                      </p:cBhvr>
                                    </p:animEffect>
                                    <p:anim calcmode="lin" valueType="num">
                                      <p:cBhvr>
                                        <p:cTn id="38"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39" dur="2000" fill="hold"/>
                                        <p:tgtEl>
                                          <p:spTgt spid="16387">
                                            <p:txEl>
                                              <p:pRg st="17" end="1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6387">
                                            <p:txEl>
                                              <p:pRg st="18" end="18"/>
                                            </p:txEl>
                                          </p:spTgt>
                                        </p:tgtEl>
                                        <p:attrNameLst>
                                          <p:attrName>style.visibility</p:attrName>
                                        </p:attrNameLst>
                                      </p:cBhvr>
                                      <p:to>
                                        <p:strVal val="visible"/>
                                      </p:to>
                                    </p:set>
                                    <p:animEffect transition="in" filter="fade">
                                      <p:cBhvr>
                                        <p:cTn id="42" dur="2000"/>
                                        <p:tgtEl>
                                          <p:spTgt spid="16387">
                                            <p:txEl>
                                              <p:pRg st="18" end="18"/>
                                            </p:txEl>
                                          </p:spTgt>
                                        </p:tgtEl>
                                      </p:cBhvr>
                                    </p:animEffect>
                                    <p:anim calcmode="lin" valueType="num">
                                      <p:cBhvr>
                                        <p:cTn id="43" dur="2000" fill="hold"/>
                                        <p:tgtEl>
                                          <p:spTgt spid="16387">
                                            <p:txEl>
                                              <p:pRg st="18" end="18"/>
                                            </p:txEl>
                                          </p:spTgt>
                                        </p:tgtEl>
                                        <p:attrNameLst>
                                          <p:attrName>ppt_x</p:attrName>
                                        </p:attrNameLst>
                                      </p:cBhvr>
                                      <p:tavLst>
                                        <p:tav tm="0">
                                          <p:val>
                                            <p:strVal val="#ppt_x"/>
                                          </p:val>
                                        </p:tav>
                                        <p:tav tm="100000">
                                          <p:val>
                                            <p:strVal val="#ppt_x"/>
                                          </p:val>
                                        </p:tav>
                                      </p:tavLst>
                                    </p:anim>
                                    <p:anim calcmode="lin" valueType="num">
                                      <p:cBhvr>
                                        <p:cTn id="44" dur="2000" fill="hold"/>
                                        <p:tgtEl>
                                          <p:spTgt spid="16387">
                                            <p:txEl>
                                              <p:pRg st="18" end="1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16387">
                                            <p:txEl>
                                              <p:pRg st="19" end="19"/>
                                            </p:txEl>
                                          </p:spTgt>
                                        </p:tgtEl>
                                        <p:attrNameLst>
                                          <p:attrName>style.visibility</p:attrName>
                                        </p:attrNameLst>
                                      </p:cBhvr>
                                      <p:to>
                                        <p:strVal val="visible"/>
                                      </p:to>
                                    </p:set>
                                    <p:animEffect transition="in" filter="fade">
                                      <p:cBhvr>
                                        <p:cTn id="47" dur="2000"/>
                                        <p:tgtEl>
                                          <p:spTgt spid="16387">
                                            <p:txEl>
                                              <p:pRg st="19" end="19"/>
                                            </p:txEl>
                                          </p:spTgt>
                                        </p:tgtEl>
                                      </p:cBhvr>
                                    </p:animEffect>
                                    <p:anim calcmode="lin" valueType="num">
                                      <p:cBhvr>
                                        <p:cTn id="48" dur="2000" fill="hold"/>
                                        <p:tgtEl>
                                          <p:spTgt spid="16387">
                                            <p:txEl>
                                              <p:pRg st="19" end="19"/>
                                            </p:txEl>
                                          </p:spTgt>
                                        </p:tgtEl>
                                        <p:attrNameLst>
                                          <p:attrName>ppt_x</p:attrName>
                                        </p:attrNameLst>
                                      </p:cBhvr>
                                      <p:tavLst>
                                        <p:tav tm="0">
                                          <p:val>
                                            <p:strVal val="#ppt_x"/>
                                          </p:val>
                                        </p:tav>
                                        <p:tav tm="100000">
                                          <p:val>
                                            <p:strVal val="#ppt_x"/>
                                          </p:val>
                                        </p:tav>
                                      </p:tavLst>
                                    </p:anim>
                                    <p:anim calcmode="lin" valueType="num">
                                      <p:cBhvr>
                                        <p:cTn id="49" dur="2000" fill="hold"/>
                                        <p:tgtEl>
                                          <p:spTgt spid="16387">
                                            <p:txEl>
                                              <p:pRg st="19" end="1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6387">
                                            <p:txEl>
                                              <p:pRg st="20" end="20"/>
                                            </p:txEl>
                                          </p:spTgt>
                                        </p:tgtEl>
                                        <p:attrNameLst>
                                          <p:attrName>style.visibility</p:attrName>
                                        </p:attrNameLst>
                                      </p:cBhvr>
                                      <p:to>
                                        <p:strVal val="visible"/>
                                      </p:to>
                                    </p:set>
                                    <p:animEffect transition="in" filter="fade">
                                      <p:cBhvr>
                                        <p:cTn id="52" dur="2000"/>
                                        <p:tgtEl>
                                          <p:spTgt spid="16387">
                                            <p:txEl>
                                              <p:pRg st="20" end="20"/>
                                            </p:txEl>
                                          </p:spTgt>
                                        </p:tgtEl>
                                      </p:cBhvr>
                                    </p:animEffect>
                                    <p:anim calcmode="lin" valueType="num">
                                      <p:cBhvr>
                                        <p:cTn id="53"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54"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6387">
                                            <p:txEl>
                                              <p:pRg st="38" end="38"/>
                                            </p:txEl>
                                          </p:spTgt>
                                        </p:tgtEl>
                                        <p:attrNameLst>
                                          <p:attrName>style.visibility</p:attrName>
                                        </p:attrNameLst>
                                      </p:cBhvr>
                                      <p:to>
                                        <p:strVal val="visible"/>
                                      </p:to>
                                    </p:set>
                                    <p:animEffect transition="in" filter="fade">
                                      <p:cBhvr>
                                        <p:cTn id="59" dur="2000"/>
                                        <p:tgtEl>
                                          <p:spTgt spid="16387">
                                            <p:txEl>
                                              <p:pRg st="38" end="38"/>
                                            </p:txEl>
                                          </p:spTgt>
                                        </p:tgtEl>
                                      </p:cBhvr>
                                    </p:animEffect>
                                    <p:anim calcmode="lin" valueType="num">
                                      <p:cBhvr>
                                        <p:cTn id="60" dur="2000" fill="hold"/>
                                        <p:tgtEl>
                                          <p:spTgt spid="16387">
                                            <p:txEl>
                                              <p:pRg st="38" end="38"/>
                                            </p:txEl>
                                          </p:spTgt>
                                        </p:tgtEl>
                                        <p:attrNameLst>
                                          <p:attrName>ppt_x</p:attrName>
                                        </p:attrNameLst>
                                      </p:cBhvr>
                                      <p:tavLst>
                                        <p:tav tm="0">
                                          <p:val>
                                            <p:strVal val="#ppt_x"/>
                                          </p:val>
                                        </p:tav>
                                        <p:tav tm="100000">
                                          <p:val>
                                            <p:strVal val="#ppt_x"/>
                                          </p:val>
                                        </p:tav>
                                      </p:tavLst>
                                    </p:anim>
                                    <p:anim calcmode="lin" valueType="num">
                                      <p:cBhvr>
                                        <p:cTn id="61" dur="2000" fill="hold"/>
                                        <p:tgtEl>
                                          <p:spTgt spid="16387">
                                            <p:txEl>
                                              <p:pRg st="38" end="38"/>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16387">
                                            <p:txEl>
                                              <p:pRg st="39" end="39"/>
                                            </p:txEl>
                                          </p:spTgt>
                                        </p:tgtEl>
                                        <p:attrNameLst>
                                          <p:attrName>style.visibility</p:attrName>
                                        </p:attrNameLst>
                                      </p:cBhvr>
                                      <p:to>
                                        <p:strVal val="visible"/>
                                      </p:to>
                                    </p:set>
                                    <p:animEffect transition="in" filter="fade">
                                      <p:cBhvr>
                                        <p:cTn id="64" dur="2000"/>
                                        <p:tgtEl>
                                          <p:spTgt spid="16387">
                                            <p:txEl>
                                              <p:pRg st="39" end="39"/>
                                            </p:txEl>
                                          </p:spTgt>
                                        </p:tgtEl>
                                      </p:cBhvr>
                                    </p:animEffect>
                                    <p:anim calcmode="lin" valueType="num">
                                      <p:cBhvr>
                                        <p:cTn id="65" dur="2000" fill="hold"/>
                                        <p:tgtEl>
                                          <p:spTgt spid="16387">
                                            <p:txEl>
                                              <p:pRg st="39" end="39"/>
                                            </p:txEl>
                                          </p:spTgt>
                                        </p:tgtEl>
                                        <p:attrNameLst>
                                          <p:attrName>ppt_x</p:attrName>
                                        </p:attrNameLst>
                                      </p:cBhvr>
                                      <p:tavLst>
                                        <p:tav tm="0">
                                          <p:val>
                                            <p:strVal val="#ppt_x"/>
                                          </p:val>
                                        </p:tav>
                                        <p:tav tm="100000">
                                          <p:val>
                                            <p:strVal val="#ppt_x"/>
                                          </p:val>
                                        </p:tav>
                                      </p:tavLst>
                                    </p:anim>
                                    <p:anim calcmode="lin" valueType="num">
                                      <p:cBhvr>
                                        <p:cTn id="66" dur="2000" fill="hold"/>
                                        <p:tgtEl>
                                          <p:spTgt spid="16387">
                                            <p:txEl>
                                              <p:pRg st="39" end="39"/>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16387">
                                            <p:txEl>
                                              <p:pRg st="27" end="27"/>
                                            </p:txEl>
                                          </p:spTgt>
                                        </p:tgtEl>
                                        <p:attrNameLst>
                                          <p:attrName>style.visibility</p:attrName>
                                        </p:attrNameLst>
                                      </p:cBhvr>
                                      <p:to>
                                        <p:strVal val="visible"/>
                                      </p:to>
                                    </p:set>
                                    <p:animEffect transition="in" filter="fade">
                                      <p:cBhvr>
                                        <p:cTn id="69" dur="2000"/>
                                        <p:tgtEl>
                                          <p:spTgt spid="16387">
                                            <p:txEl>
                                              <p:pRg st="27" end="27"/>
                                            </p:txEl>
                                          </p:spTgt>
                                        </p:tgtEl>
                                      </p:cBhvr>
                                    </p:animEffect>
                                    <p:anim calcmode="lin" valueType="num">
                                      <p:cBhvr>
                                        <p:cTn id="70"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71"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16387">
                                            <p:txEl>
                                              <p:pRg st="28" end="28"/>
                                            </p:txEl>
                                          </p:spTgt>
                                        </p:tgtEl>
                                        <p:attrNameLst>
                                          <p:attrName>style.visibility</p:attrName>
                                        </p:attrNameLst>
                                      </p:cBhvr>
                                      <p:to>
                                        <p:strVal val="visible"/>
                                      </p:to>
                                    </p:set>
                                    <p:animEffect transition="in" filter="fade">
                                      <p:cBhvr>
                                        <p:cTn id="74" dur="2000"/>
                                        <p:tgtEl>
                                          <p:spTgt spid="16387">
                                            <p:txEl>
                                              <p:pRg st="28" end="28"/>
                                            </p:txEl>
                                          </p:spTgt>
                                        </p:tgtEl>
                                      </p:cBhvr>
                                    </p:animEffect>
                                    <p:anim calcmode="lin" valueType="num">
                                      <p:cBhvr>
                                        <p:cTn id="75"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76" dur="2000" fill="hold"/>
                                        <p:tgtEl>
                                          <p:spTgt spid="16387">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16387">
                                            <p:txEl>
                                              <p:pRg st="29" end="29"/>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6387">
                                            <p:txEl>
                                              <p:pRg st="30" end="30"/>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1" presetClass="entr" presetSubtype="1" fill="hold" nodeType="clickEffect">
                                  <p:stCondLst>
                                    <p:cond delay="0"/>
                                  </p:stCondLst>
                                  <p:childTnLst>
                                    <p:set>
                                      <p:cBhvr>
                                        <p:cTn id="88" dur="1" fill="hold">
                                          <p:stCondLst>
                                            <p:cond delay="0"/>
                                          </p:stCondLst>
                                        </p:cTn>
                                        <p:tgtEl>
                                          <p:spTgt spid="16387">
                                            <p:txEl>
                                              <p:pRg st="32" end="32"/>
                                            </p:txEl>
                                          </p:spTgt>
                                        </p:tgtEl>
                                        <p:attrNameLst>
                                          <p:attrName>style.visibility</p:attrName>
                                        </p:attrNameLst>
                                      </p:cBhvr>
                                      <p:to>
                                        <p:strVal val="visible"/>
                                      </p:to>
                                    </p:set>
                                    <p:animEffect transition="in" filter="wheel(1)">
                                      <p:cBhvr>
                                        <p:cTn id="89" dur="2000"/>
                                        <p:tgtEl>
                                          <p:spTgt spid="16387">
                                            <p:txEl>
                                              <p:pRg st="32" end="32"/>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1" presetClass="entr" presetSubtype="1" fill="hold" nodeType="clickEffect">
                                  <p:stCondLst>
                                    <p:cond delay="0"/>
                                  </p:stCondLst>
                                  <p:childTnLst>
                                    <p:set>
                                      <p:cBhvr>
                                        <p:cTn id="93" dur="1" fill="hold">
                                          <p:stCondLst>
                                            <p:cond delay="0"/>
                                          </p:stCondLst>
                                        </p:cTn>
                                        <p:tgtEl>
                                          <p:spTgt spid="16387">
                                            <p:txEl>
                                              <p:pRg st="33" end="33"/>
                                            </p:txEl>
                                          </p:spTgt>
                                        </p:tgtEl>
                                        <p:attrNameLst>
                                          <p:attrName>style.visibility</p:attrName>
                                        </p:attrNameLst>
                                      </p:cBhvr>
                                      <p:to>
                                        <p:strVal val="visible"/>
                                      </p:to>
                                    </p:set>
                                    <p:animEffect transition="in" filter="wheel(1)">
                                      <p:cBhvr>
                                        <p:cTn id="94" dur="2000"/>
                                        <p:tgtEl>
                                          <p:spTgt spid="16387">
                                            <p:txEl>
                                              <p:pRg st="33" end="33"/>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1" presetClass="entr" presetSubtype="1" fill="hold" grpId="0" nodeType="clickEffect">
                                  <p:stCondLst>
                                    <p:cond delay="0"/>
                                  </p:stCondLst>
                                  <p:childTnLst>
                                    <p:set>
                                      <p:cBhvr>
                                        <p:cTn id="98" dur="1" fill="hold">
                                          <p:stCondLst>
                                            <p:cond delay="0"/>
                                          </p:stCondLst>
                                        </p:cTn>
                                        <p:tgtEl>
                                          <p:spTgt spid="2"/>
                                        </p:tgtEl>
                                        <p:attrNameLst>
                                          <p:attrName>style.visibility</p:attrName>
                                        </p:attrNameLst>
                                      </p:cBhvr>
                                      <p:to>
                                        <p:strVal val="visible"/>
                                      </p:to>
                                    </p:set>
                                    <p:animEffect transition="in" filter="wheel(1)">
                                      <p:cBhvr>
                                        <p:cTn id="99" dur="2000"/>
                                        <p:tgtEl>
                                          <p:spTgt spid="2"/>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16387">
                                            <p:txEl>
                                              <p:pRg st="34" end="34"/>
                                            </p:txEl>
                                          </p:spTgt>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16387">
                                            <p:txEl>
                                              <p:pRg st="35" end="35"/>
                                            </p:txEl>
                                          </p:spTgt>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21" presetClass="entr" presetSubtype="1" fill="hold" nodeType="clickEffect">
                                  <p:stCondLst>
                                    <p:cond delay="0"/>
                                  </p:stCondLst>
                                  <p:childTnLst>
                                    <p:set>
                                      <p:cBhvr>
                                        <p:cTn id="111" dur="1" fill="hold">
                                          <p:stCondLst>
                                            <p:cond delay="0"/>
                                          </p:stCondLst>
                                        </p:cTn>
                                        <p:tgtEl>
                                          <p:spTgt spid="16387">
                                            <p:txEl>
                                              <p:pRg st="37" end="37"/>
                                            </p:txEl>
                                          </p:spTgt>
                                        </p:tgtEl>
                                        <p:attrNameLst>
                                          <p:attrName>style.visibility</p:attrName>
                                        </p:attrNameLst>
                                      </p:cBhvr>
                                      <p:to>
                                        <p:strVal val="visible"/>
                                      </p:to>
                                    </p:set>
                                    <p:animEffect transition="in" filter="wheel(1)">
                                      <p:cBhvr>
                                        <p:cTn id="112" dur="2000"/>
                                        <p:tgtEl>
                                          <p:spTgt spid="16387">
                                            <p:txEl>
                                              <p:pRg st="37" end="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Picture 74">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2290" name="Title 1">
            <a:extLst>
              <a:ext uri="{FF2B5EF4-FFF2-40B4-BE49-F238E27FC236}">
                <a16:creationId xmlns:a16="http://schemas.microsoft.com/office/drawing/2014/main" id="{3632B1D2-BB00-4B37-82E1-22CA5DCA9494}"/>
              </a:ext>
            </a:extLst>
          </p:cNvPr>
          <p:cNvSpPr>
            <a:spLocks noGrp="1"/>
          </p:cNvSpPr>
          <p:nvPr>
            <p:ph type="title"/>
          </p:nvPr>
        </p:nvSpPr>
        <p:spPr>
          <a:xfrm>
            <a:off x="884419" y="826680"/>
            <a:ext cx="7375161" cy="1325563"/>
          </a:xfrm>
        </p:spPr>
        <p:txBody>
          <a:bodyPr>
            <a:normAutofit/>
          </a:bodyPr>
          <a:lstStyle/>
          <a:p>
            <a:pPr eaLnBrk="1" hangingPunct="1"/>
            <a:r>
              <a:rPr lang="en-US" altLang="en-US" sz="3500" dirty="0">
                <a:solidFill>
                  <a:srgbClr val="FFFFFF"/>
                </a:solidFill>
              </a:rPr>
              <a:t>Eliminating free-text entry</a:t>
            </a:r>
          </a:p>
        </p:txBody>
      </p:sp>
      <p:sp>
        <p:nvSpPr>
          <p:cNvPr id="12291" name="Content Placeholder 2">
            <a:extLst>
              <a:ext uri="{FF2B5EF4-FFF2-40B4-BE49-F238E27FC236}">
                <a16:creationId xmlns:a16="http://schemas.microsoft.com/office/drawing/2014/main" id="{F40CBF5A-2ABB-4AA4-A679-C5FCE6225829}"/>
              </a:ext>
            </a:extLst>
          </p:cNvPr>
          <p:cNvSpPr>
            <a:spLocks noGrp="1"/>
          </p:cNvSpPr>
          <p:nvPr>
            <p:ph idx="1"/>
          </p:nvPr>
        </p:nvSpPr>
        <p:spPr>
          <a:xfrm>
            <a:off x="884419" y="3092970"/>
            <a:ext cx="7375161" cy="2693976"/>
          </a:xfrm>
        </p:spPr>
        <p:txBody>
          <a:bodyPr>
            <a:normAutofit/>
          </a:bodyPr>
          <a:lstStyle/>
          <a:p>
            <a:pPr marL="0" indent="0" eaLnBrk="1" hangingPunct="1">
              <a:lnSpc>
                <a:spcPct val="90000"/>
              </a:lnSpc>
              <a:buFont typeface="Arial" panose="020B0604020202020204" pitchFamily="34" charset="0"/>
              <a:buNone/>
            </a:pPr>
            <a:r>
              <a:rPr lang="en-US" altLang="en-US" sz="1400" dirty="0">
                <a:solidFill>
                  <a:srgbClr val="000000"/>
                </a:solidFill>
              </a:rPr>
              <a:t>Suppose you wanted to ask the user their favorite Chicago sports team. Will they enter:  Cubs, cubs, Chicago cubs, Sox, White Sox, White-Sox, CWS, Hawks, Blackhawks, BLACKHAWKS!, etc, etc, etc.   In other words, we have absolutely no idea what the user may type! </a:t>
            </a:r>
          </a:p>
          <a:p>
            <a:pPr marL="0" indent="0" eaLnBrk="1" hangingPunct="1">
              <a:lnSpc>
                <a:spcPct val="90000"/>
              </a:lnSpc>
              <a:buFont typeface="Arial" panose="020B0604020202020204" pitchFamily="34" charset="0"/>
              <a:buNone/>
            </a:pPr>
            <a:endParaRPr lang="en-US" altLang="en-US" sz="1400" dirty="0">
              <a:solidFill>
                <a:srgbClr val="000000"/>
              </a:solidFill>
            </a:endParaRPr>
          </a:p>
          <a:p>
            <a:pPr marL="0" indent="0" eaLnBrk="1" hangingPunct="1">
              <a:lnSpc>
                <a:spcPct val="90000"/>
              </a:lnSpc>
              <a:buFont typeface="Arial" panose="020B0604020202020204" pitchFamily="34" charset="0"/>
              <a:buNone/>
            </a:pPr>
            <a:r>
              <a:rPr lang="en-US" altLang="en-US" sz="1400" dirty="0">
                <a:solidFill>
                  <a:srgbClr val="000000"/>
                </a:solidFill>
              </a:rPr>
              <a:t>Depending on the team they choose, we output “You are a fan of the Chicago Blackhawks“ (or whichever team they selected). </a:t>
            </a:r>
          </a:p>
          <a:p>
            <a:pPr marL="0" indent="0" eaLnBrk="1" hangingPunct="1">
              <a:lnSpc>
                <a:spcPct val="90000"/>
              </a:lnSpc>
              <a:buFont typeface="Arial" panose="020B0604020202020204" pitchFamily="34" charset="0"/>
              <a:buNone/>
            </a:pPr>
            <a:endParaRPr lang="en-US" altLang="en-US" sz="1400" dirty="0">
              <a:solidFill>
                <a:srgbClr val="000000"/>
              </a:solidFill>
            </a:endParaRPr>
          </a:p>
          <a:p>
            <a:pPr marL="0" indent="0" eaLnBrk="1" hangingPunct="1">
              <a:lnSpc>
                <a:spcPct val="90000"/>
              </a:lnSpc>
              <a:buFont typeface="Arial" panose="020B0604020202020204" pitchFamily="34" charset="0"/>
              <a:buNone/>
            </a:pPr>
            <a:r>
              <a:rPr lang="en-US" altLang="en-US" sz="1400" dirty="0">
                <a:solidFill>
                  <a:srgbClr val="000000"/>
                </a:solidFill>
              </a:rPr>
              <a:t>Again, our solution to this problem is to take away the user’s ability to enter any free text at all. Instead, we use form elements such as radio buttons, or, in this case, a select box. </a:t>
            </a:r>
          </a:p>
        </p:txBody>
      </p:sp>
      <p:sp>
        <p:nvSpPr>
          <p:cNvPr id="12292" name="Slide Number Placeholder 3">
            <a:extLst>
              <a:ext uri="{FF2B5EF4-FFF2-40B4-BE49-F238E27FC236}">
                <a16:creationId xmlns:a16="http://schemas.microsoft.com/office/drawing/2014/main" id="{C42A5B1C-B531-4FEB-8534-B596A929BF4F}"/>
              </a:ext>
            </a:extLst>
          </p:cNvPr>
          <p:cNvSpPr>
            <a:spLocks noGrp="1"/>
          </p:cNvSpPr>
          <p:nvPr>
            <p:ph type="sldNum" sz="quarter" idx="12"/>
          </p:nvPr>
        </p:nvSpPr>
        <p:spPr bwMode="auto">
          <a:xfrm>
            <a:off x="8119447" y="6223702"/>
            <a:ext cx="428046" cy="31406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035C97FA-E755-491C-9075-465A237B1D07}" type="slidenum">
              <a:rPr lang="en-US" altLang="en-US" sz="900">
                <a:solidFill>
                  <a:srgbClr val="898989"/>
                </a:solidFill>
              </a:rPr>
              <a:pPr>
                <a:spcBef>
                  <a:spcPct val="0"/>
                </a:spcBef>
                <a:spcAft>
                  <a:spcPts val="600"/>
                </a:spcAft>
                <a:buFontTx/>
                <a:buNone/>
              </a:pPr>
              <a:t>6</a:t>
            </a:fld>
            <a:endParaRPr lang="en-US" altLang="en-US" sz="900"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129654" y="14785"/>
            <a:ext cx="8938146" cy="687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&lt;h1&gt;What is your favorite Chicago sports team?&lt;/h1&gt;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&lt;select id="selTeam</a:t>
            </a:r>
            <a:r>
              <a:rPr lang="en-US" altLang="en-US" sz="900">
                <a:latin typeface="Courier New" panose="02070309020205020404" pitchFamily="49" charset="0"/>
                <a:cs typeface="Courier New" panose="02070309020205020404" pitchFamily="49" charset="0"/>
              </a:rPr>
              <a:t>"  </a:t>
            </a:r>
            <a:r>
              <a:rPr lang="en-US" altLang="en-US" sz="900" b="1">
                <a:solidFill>
                  <a:srgbClr val="FF0000"/>
                </a:solidFill>
                <a:latin typeface="Courier New" panose="02070309020205020404" pitchFamily="49" charset="0"/>
                <a:cs typeface="Courier New" panose="02070309020205020404" pitchFamily="49" charset="0"/>
              </a:rPr>
              <a:t>onchange</a:t>
            </a:r>
            <a:r>
              <a:rPr lang="en-US" altLang="en-US" sz="900" b="1">
                <a:latin typeface="Courier New" panose="02070309020205020404" pitchFamily="49" charset="0"/>
                <a:cs typeface="Courier New" panose="02070309020205020404" pitchFamily="49" charset="0"/>
              </a:rPr>
              <a:t>="</a:t>
            </a:r>
            <a:r>
              <a:rPr lang="en-US" altLang="en-US" sz="900" b="1" dirty="0">
                <a:latin typeface="Courier New" panose="02070309020205020404" pitchFamily="49" charset="0"/>
                <a:cs typeface="Courier New" panose="02070309020205020404" pitchFamily="49" charset="0"/>
              </a:rPr>
              <a:t>checkTeam()"</a:t>
            </a:r>
            <a:r>
              <a:rPr lang="en-US" altLang="en-US" sz="900" dirty="0">
                <a:latin typeface="Courier New" panose="02070309020205020404" pitchFamily="49" charset="0"/>
                <a:cs typeface="Courier New" panose="02070309020205020404" pitchFamily="49" charset="0"/>
              </a:rPr>
              <a:t>&gt;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r>
              <a:rPr lang="en-US" altLang="en-US" sz="900" b="1" dirty="0">
                <a:latin typeface="Courier New" panose="02070309020205020404" pitchFamily="49" charset="0"/>
                <a:cs typeface="Courier New" panose="02070309020205020404" pitchFamily="49" charset="0"/>
              </a:rPr>
              <a:t>&lt;option value="choose"&gt;Choose One&lt;/option&gt;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value="cubs"&gt;Cubs&lt;/option&gt;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value="sox"&gt;Sox&lt;/option&gt;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value="bears"&gt;Bears&lt;/option&gt;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value="hawks"&gt;Blackhawks&lt;/option&gt;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&lt;option value="other"&gt;None of the Above&lt;/option&gt;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&lt;/select&gt;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&lt;div id="output_area"&gt;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&lt;/div&gt; &lt;!-- end of output_area div --&gt;</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function checkTeam()</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var outputString = </a:t>
            </a:r>
            <a:r>
              <a:rPr lang="en-US" altLang="en-US" sz="900" b="1" dirty="0">
                <a:latin typeface="Courier New" panose="02070309020205020404" pitchFamily="49" charset="0"/>
                <a:cs typeface="Courier New" panose="02070309020205020404" pitchFamily="49" charset="0"/>
              </a:rPr>
              <a:t>"You are a fan of the Chicago "</a:t>
            </a:r>
            <a:r>
              <a:rPr lang="en-US" altLang="en-US" sz="90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//We will concatenate onto this string the team that they choose.</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var team = document.getElementById("selTeam").value;</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r>
              <a:rPr lang="en-US" altLang="en-US" sz="900">
                <a:latin typeface="Courier New" panose="02070309020205020404" pitchFamily="49" charset="0"/>
                <a:cs typeface="Courier New" panose="02070309020205020404" pitchFamily="49" charset="0"/>
              </a:rPr>
              <a:t>if (team</a:t>
            </a:r>
            <a:r>
              <a:rPr lang="en-US" altLang="en-US" sz="900" dirty="0">
                <a:latin typeface="Courier New" panose="02070309020205020404" pitchFamily="49" charset="0"/>
                <a:cs typeface="Courier New" panose="02070309020205020404" pitchFamily="49" charset="0"/>
              </a:rPr>
              <a:t>=="</a:t>
            </a:r>
            <a:r>
              <a:rPr lang="en-US" altLang="en-US" sz="900">
                <a:latin typeface="Courier New" panose="02070309020205020404" pitchFamily="49" charset="0"/>
                <a:cs typeface="Courier New" panose="02070309020205020404" pitchFamily="49" charset="0"/>
              </a:rPr>
              <a:t>cubs")</a:t>
            </a: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a:t>
            </a:r>
            <a:r>
              <a:rPr lang="en-US" altLang="en-US" sz="900" b="1" dirty="0">
                <a:latin typeface="Courier New" panose="02070309020205020404" pitchFamily="49" charset="0"/>
                <a:cs typeface="Courier New" panose="02070309020205020404" pitchFamily="49" charset="0"/>
              </a:rPr>
              <a:t>outputString + "Cubs.";  </a:t>
            </a:r>
            <a:r>
              <a:rPr lang="en-US" altLang="en-US" sz="900" dirty="0">
                <a:latin typeface="Courier New" panose="02070309020205020404" pitchFamily="49" charset="0"/>
                <a:cs typeface="Courier New" panose="02070309020205020404" pitchFamily="49" charset="0"/>
              </a:rPr>
              <a:t>//Concatenate “Cubs.</a:t>
            </a:r>
            <a:r>
              <a:rPr lang="en-US" altLang="en-US" sz="900" b="1" dirty="0">
                <a:latin typeface="Courier New" panose="02070309020205020404" pitchFamily="49" charset="0"/>
                <a:cs typeface="Courier New" panose="02070309020205020404" pitchFamily="49" charset="0"/>
              </a:rPr>
              <a:t>”</a:t>
            </a:r>
            <a:r>
              <a:rPr lang="en-US" altLang="en-US" sz="900" dirty="0">
                <a:latin typeface="Courier New" panose="02070309020205020404" pitchFamily="49" charset="0"/>
                <a:cs typeface="Courier New" panose="02070309020205020404" pitchFamily="49" charset="0"/>
              </a:rPr>
              <a:t> onto the variable ‘outputString’</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(team=="sox")</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a:t>
            </a:r>
            <a:r>
              <a:rPr lang="en-US" altLang="en-US" sz="900" b="1" dirty="0">
                <a:latin typeface="Courier New" panose="02070309020205020404" pitchFamily="49" charset="0"/>
                <a:cs typeface="Courier New" panose="02070309020205020404" pitchFamily="49" charset="0"/>
              </a:rPr>
              <a:t>outputString + "White Sox."</a:t>
            </a: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(team=="bears")</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outputString + "Bears.";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(team=="hawks")</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outputString + "Blackhawks.";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else if (team=="other")</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outputString = "Not a sports fan?";</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endParaRPr lang="en-US" altLang="en-US" sz="9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900" b="1" dirty="0">
                <a:latin typeface="Courier New" panose="02070309020205020404" pitchFamily="49" charset="0"/>
                <a:cs typeface="Courier New" panose="02070309020205020404" pitchFamily="49" charset="0"/>
              </a:rPr>
              <a:t>    if (team!="choose")</a:t>
            </a:r>
            <a:r>
              <a:rPr lang="en-US" altLang="en-US" sz="900" dirty="0">
                <a:latin typeface="Courier New" panose="02070309020205020404" pitchFamily="49" charset="0"/>
                <a:cs typeface="Courier New" panose="02070309020205020404" pitchFamily="49" charset="0"/>
              </a:rPr>
              <a:t>  //We output ONLY if they chose one of the options from the select box</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document.getElementById("output_area").innerHTML = outputString;</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900" dirty="0">
                <a:latin typeface="Courier New" panose="02070309020205020404" pitchFamily="49" charset="0"/>
                <a:cs typeface="Courier New" panose="02070309020205020404" pitchFamily="49" charset="0"/>
              </a:rPr>
              <a:t> &lt;/script&gt;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4124324" y="0"/>
            <a:ext cx="5019676" cy="457200"/>
          </a:xfrm>
          <a:ln>
            <a:solidFill>
              <a:schemeClr val="tx2"/>
            </a:solidFill>
            <a:miter lim="800000"/>
            <a:headEnd/>
            <a:tailEnd/>
          </a:ln>
        </p:spPr>
        <p:txBody>
          <a:bodyPr/>
          <a:lstStyle/>
          <a:p>
            <a:r>
              <a:rPr lang="en-US" altLang="en-US" sz="2400" dirty="0"/>
              <a:t>File: </a:t>
            </a:r>
            <a:r>
              <a:rPr lang="en-US" altLang="en-US" sz="2000" dirty="0">
                <a:latin typeface="Courier New" panose="02070309020205020404" pitchFamily="49" charset="0"/>
                <a:cs typeface="Courier New" panose="02070309020205020404" pitchFamily="49" charset="0"/>
              </a:rPr>
              <a:t>favorite_sports_team.html</a:t>
            </a:r>
            <a:endParaRPr lang="en-US" altLang="en-US" sz="2400" dirty="0">
              <a:latin typeface="Courier New" panose="02070309020205020404" pitchFamily="49" charset="0"/>
              <a:cs typeface="Courier New" panose="02070309020205020404" pitchFamily="49" charset="0"/>
            </a:endParaRPr>
          </a:p>
        </p:txBody>
      </p:sp>
      <p:pic>
        <p:nvPicPr>
          <p:cNvPr id="4" name="Picture 3">
            <a:extLst>
              <a:ext uri="{FF2B5EF4-FFF2-40B4-BE49-F238E27FC236}">
                <a16:creationId xmlns:a16="http://schemas.microsoft.com/office/drawing/2014/main" id="{9E4183ED-248B-47F5-9F37-1C54BB469520}"/>
              </a:ext>
            </a:extLst>
          </p:cNvPr>
          <p:cNvPicPr>
            <a:picLocks noChangeAspect="1"/>
          </p:cNvPicPr>
          <p:nvPr/>
        </p:nvPicPr>
        <p:blipFill>
          <a:blip r:embed="rId3"/>
          <a:stretch>
            <a:fillRect/>
          </a:stretch>
        </p:blipFill>
        <p:spPr>
          <a:xfrm>
            <a:off x="4572000" y="1524000"/>
            <a:ext cx="4062413" cy="685800"/>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5ECD5EB0-A88A-49D9-A6CE-30A184149EFE}"/>
              </a:ext>
            </a:extLst>
          </p:cNvPr>
          <p:cNvPicPr>
            <a:picLocks noChangeAspect="1"/>
          </p:cNvPicPr>
          <p:nvPr/>
        </p:nvPicPr>
        <p:blipFill>
          <a:blip r:embed="rId4"/>
          <a:stretch>
            <a:fillRect/>
          </a:stretch>
        </p:blipFill>
        <p:spPr>
          <a:xfrm>
            <a:off x="4572000" y="679742"/>
            <a:ext cx="4047628" cy="621716"/>
          </a:xfrm>
          <a:prstGeom prst="rect">
            <a:avLst/>
          </a:prstGeom>
          <a:ln>
            <a:noFill/>
          </a:ln>
          <a:effectLst>
            <a:outerShdw blurRad="190500" algn="tl" rotWithShape="0">
              <a:srgbClr val="000000">
                <a:alpha val="70000"/>
              </a:srgbClr>
            </a:outerShdw>
          </a:effectLst>
        </p:spPr>
      </p:pic>
      <p:sp>
        <p:nvSpPr>
          <p:cNvPr id="2" name="Speech Bubble: Rectangle 1">
            <a:extLst>
              <a:ext uri="{FF2B5EF4-FFF2-40B4-BE49-F238E27FC236}">
                <a16:creationId xmlns:a16="http://schemas.microsoft.com/office/drawing/2014/main" id="{BED999EE-F640-7FF9-618B-8B8B7F1F47B7}"/>
              </a:ext>
            </a:extLst>
          </p:cNvPr>
          <p:cNvSpPr/>
          <p:nvPr/>
        </p:nvSpPr>
        <p:spPr>
          <a:xfrm>
            <a:off x="2743200" y="1301458"/>
            <a:ext cx="3352800" cy="1365542"/>
          </a:xfrm>
          <a:prstGeom prst="wedgeRectCallout">
            <a:avLst>
              <a:gd name="adj1" fmla="val -62424"/>
              <a:gd name="adj2" fmla="val -1116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NOTE: The attribute “onchange” can also be used for various form elements. It is fairly useful when it comes to &lt;select&gt; boxes.</a:t>
            </a:r>
          </a:p>
        </p:txBody>
      </p:sp>
    </p:spTree>
    <p:extLst>
      <p:ext uri="{BB962C8B-B14F-4D97-AF65-F5344CB8AC3E}">
        <p14:creationId xmlns:p14="http://schemas.microsoft.com/office/powerpoint/2010/main" val="357335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6387">
                                            <p:txEl>
                                              <p:pRg st="9" end="9"/>
                                            </p:txEl>
                                          </p:spTgt>
                                        </p:tgtEl>
                                        <p:attrNameLst>
                                          <p:attrName>style.visibility</p:attrName>
                                        </p:attrNameLst>
                                      </p:cBhvr>
                                      <p:to>
                                        <p:strVal val="visible"/>
                                      </p:to>
                                    </p:set>
                                    <p:animEffect transition="in" filter="fade">
                                      <p:cBhvr>
                                        <p:cTn id="18" dur="2000"/>
                                        <p:tgtEl>
                                          <p:spTgt spid="16387">
                                            <p:txEl>
                                              <p:pRg st="9" end="9"/>
                                            </p:txEl>
                                          </p:spTgt>
                                        </p:tgtEl>
                                      </p:cBhvr>
                                    </p:animEffect>
                                    <p:anim calcmode="lin" valueType="num">
                                      <p:cBhvr>
                                        <p:cTn id="19" dur="2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20" dur="2000" fill="hold"/>
                                        <p:tgtEl>
                                          <p:spTgt spid="16387">
                                            <p:txEl>
                                              <p:pRg st="9" end="9"/>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6387">
                                            <p:txEl>
                                              <p:pRg st="2" end="2"/>
                                            </p:txEl>
                                          </p:spTgt>
                                        </p:tgtEl>
                                        <p:attrNameLst>
                                          <p:attrName>style.visibility</p:attrName>
                                        </p:attrNameLst>
                                      </p:cBhvr>
                                      <p:to>
                                        <p:strVal val="visible"/>
                                      </p:to>
                                    </p:set>
                                    <p:animEffect transition="in" filter="fade">
                                      <p:cBhvr>
                                        <p:cTn id="23" dur="2000"/>
                                        <p:tgtEl>
                                          <p:spTgt spid="16387">
                                            <p:txEl>
                                              <p:pRg st="2" end="2"/>
                                            </p:txEl>
                                          </p:spTgt>
                                        </p:tgtEl>
                                      </p:cBhvr>
                                    </p:animEffect>
                                    <p:anim calcmode="lin" valueType="num">
                                      <p:cBhvr>
                                        <p:cTn id="24" dur="2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16387">
                                            <p:txEl>
                                              <p:pRg st="2" end="2"/>
                                            </p:txEl>
                                          </p:spTgt>
                                        </p:tgtEl>
                                        <p:attrNameLst>
                                          <p:attrName>ppt_y</p:attrName>
                                        </p:attrNameLst>
                                      </p:cBhvr>
                                      <p:tavLst>
                                        <p:tav tm="0">
                                          <p:val>
                                            <p:strVal val="#ppt_y+.1"/>
                                          </p:val>
                                        </p:tav>
                                        <p:tav tm="100000">
                                          <p:val>
                                            <p:strVal val="#ppt_y"/>
                                          </p:val>
                                        </p:tav>
                                      </p:tavLst>
                                    </p:anim>
                                  </p:childTnLst>
                                </p:cTn>
                              </p:par>
                              <p:par>
                                <p:cTn id="26" presetID="22" presetClass="entr" presetSubtype="4"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down)">
                                      <p:cBhvr>
                                        <p:cTn id="28" dur="30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6387">
                                            <p:txEl>
                                              <p:pRg st="3" end="3"/>
                                            </p:txEl>
                                          </p:spTgt>
                                        </p:tgtEl>
                                        <p:attrNameLst>
                                          <p:attrName>style.visibility</p:attrName>
                                        </p:attrNameLst>
                                      </p:cBhvr>
                                      <p:to>
                                        <p:strVal val="visible"/>
                                      </p:to>
                                    </p:set>
                                    <p:animEffect transition="in" filter="fade">
                                      <p:cBhvr>
                                        <p:cTn id="33" dur="2000"/>
                                        <p:tgtEl>
                                          <p:spTgt spid="16387">
                                            <p:txEl>
                                              <p:pRg st="3" end="3"/>
                                            </p:txEl>
                                          </p:spTgt>
                                        </p:tgtEl>
                                      </p:cBhvr>
                                    </p:animEffect>
                                    <p:anim calcmode="lin" valueType="num">
                                      <p:cBhvr>
                                        <p:cTn id="34" dur="2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5" dur="2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6387">
                                            <p:txEl>
                                              <p:pRg st="4" end="4"/>
                                            </p:txEl>
                                          </p:spTgt>
                                        </p:tgtEl>
                                        <p:attrNameLst>
                                          <p:attrName>style.visibility</p:attrName>
                                        </p:attrNameLst>
                                      </p:cBhvr>
                                      <p:to>
                                        <p:strVal val="visible"/>
                                      </p:to>
                                    </p:set>
                                    <p:animEffect transition="in" filter="fade">
                                      <p:cBhvr>
                                        <p:cTn id="40" dur="2000"/>
                                        <p:tgtEl>
                                          <p:spTgt spid="16387">
                                            <p:txEl>
                                              <p:pRg st="4" end="4"/>
                                            </p:txEl>
                                          </p:spTgt>
                                        </p:tgtEl>
                                      </p:cBhvr>
                                    </p:animEffect>
                                    <p:anim calcmode="lin" valueType="num">
                                      <p:cBhvr>
                                        <p:cTn id="41" dur="2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42" dur="2000" fill="hold"/>
                                        <p:tgtEl>
                                          <p:spTgt spid="16387">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16387">
                                            <p:txEl>
                                              <p:pRg st="5" end="5"/>
                                            </p:txEl>
                                          </p:spTgt>
                                        </p:tgtEl>
                                        <p:attrNameLst>
                                          <p:attrName>style.visibility</p:attrName>
                                        </p:attrNameLst>
                                      </p:cBhvr>
                                      <p:to>
                                        <p:strVal val="visible"/>
                                      </p:to>
                                    </p:set>
                                    <p:animEffect transition="in" filter="fade">
                                      <p:cBhvr>
                                        <p:cTn id="45" dur="2000"/>
                                        <p:tgtEl>
                                          <p:spTgt spid="16387">
                                            <p:txEl>
                                              <p:pRg st="5" end="5"/>
                                            </p:txEl>
                                          </p:spTgt>
                                        </p:tgtEl>
                                      </p:cBhvr>
                                    </p:animEffect>
                                    <p:anim calcmode="lin" valueType="num">
                                      <p:cBhvr>
                                        <p:cTn id="46" dur="2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7" dur="2000" fill="hold"/>
                                        <p:tgtEl>
                                          <p:spTgt spid="16387">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16387">
                                            <p:txEl>
                                              <p:pRg st="6" end="6"/>
                                            </p:txEl>
                                          </p:spTgt>
                                        </p:tgtEl>
                                        <p:attrNameLst>
                                          <p:attrName>style.visibility</p:attrName>
                                        </p:attrNameLst>
                                      </p:cBhvr>
                                      <p:to>
                                        <p:strVal val="visible"/>
                                      </p:to>
                                    </p:set>
                                    <p:animEffect transition="in" filter="fade">
                                      <p:cBhvr>
                                        <p:cTn id="50" dur="2000"/>
                                        <p:tgtEl>
                                          <p:spTgt spid="16387">
                                            <p:txEl>
                                              <p:pRg st="6" end="6"/>
                                            </p:txEl>
                                          </p:spTgt>
                                        </p:tgtEl>
                                      </p:cBhvr>
                                    </p:animEffect>
                                    <p:anim calcmode="lin" valueType="num">
                                      <p:cBhvr>
                                        <p:cTn id="51" dur="2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52" dur="2000" fill="hold"/>
                                        <p:tgtEl>
                                          <p:spTgt spid="16387">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6387">
                                            <p:txEl>
                                              <p:pRg st="7" end="7"/>
                                            </p:txEl>
                                          </p:spTgt>
                                        </p:tgtEl>
                                        <p:attrNameLst>
                                          <p:attrName>style.visibility</p:attrName>
                                        </p:attrNameLst>
                                      </p:cBhvr>
                                      <p:to>
                                        <p:strVal val="visible"/>
                                      </p:to>
                                    </p:set>
                                    <p:animEffect transition="in" filter="fade">
                                      <p:cBhvr>
                                        <p:cTn id="55" dur="2000"/>
                                        <p:tgtEl>
                                          <p:spTgt spid="16387">
                                            <p:txEl>
                                              <p:pRg st="7" end="7"/>
                                            </p:txEl>
                                          </p:spTgt>
                                        </p:tgtEl>
                                      </p:cBhvr>
                                    </p:animEffect>
                                    <p:anim calcmode="lin" valueType="num">
                                      <p:cBhvr>
                                        <p:cTn id="56" dur="2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57" dur="2000" fill="hold"/>
                                        <p:tgtEl>
                                          <p:spTgt spid="16387">
                                            <p:txEl>
                                              <p:pRg st="7" end="7"/>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6387">
                                            <p:txEl>
                                              <p:pRg st="8" end="8"/>
                                            </p:txEl>
                                          </p:spTgt>
                                        </p:tgtEl>
                                        <p:attrNameLst>
                                          <p:attrName>style.visibility</p:attrName>
                                        </p:attrNameLst>
                                      </p:cBhvr>
                                      <p:to>
                                        <p:strVal val="visible"/>
                                      </p:to>
                                    </p:set>
                                    <p:animEffect transition="in" filter="fade">
                                      <p:cBhvr>
                                        <p:cTn id="60" dur="2000"/>
                                        <p:tgtEl>
                                          <p:spTgt spid="16387">
                                            <p:txEl>
                                              <p:pRg st="8" end="8"/>
                                            </p:txEl>
                                          </p:spTgt>
                                        </p:tgtEl>
                                      </p:cBhvr>
                                    </p:animEffect>
                                    <p:anim calcmode="lin" valueType="num">
                                      <p:cBhvr>
                                        <p:cTn id="61" dur="20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p:cTn id="62" dur="2000" fill="hold"/>
                                        <p:tgtEl>
                                          <p:spTgt spid="1638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16387">
                                            <p:txEl>
                                              <p:pRg st="11" end="11"/>
                                            </p:txEl>
                                          </p:spTgt>
                                        </p:tgtEl>
                                        <p:attrNameLst>
                                          <p:attrName>style.visibility</p:attrName>
                                        </p:attrNameLst>
                                      </p:cBhvr>
                                      <p:to>
                                        <p:strVal val="visible"/>
                                      </p:to>
                                    </p:set>
                                    <p:animEffect transition="in" filter="fade">
                                      <p:cBhvr>
                                        <p:cTn id="67" dur="2000"/>
                                        <p:tgtEl>
                                          <p:spTgt spid="16387">
                                            <p:txEl>
                                              <p:pRg st="11" end="11"/>
                                            </p:txEl>
                                          </p:spTgt>
                                        </p:tgtEl>
                                      </p:cBhvr>
                                    </p:animEffect>
                                    <p:anim calcmode="lin" valueType="num">
                                      <p:cBhvr>
                                        <p:cTn id="68"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69"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6387">
                                            <p:txEl>
                                              <p:pRg st="12" end="12"/>
                                            </p:txEl>
                                          </p:spTgt>
                                        </p:tgtEl>
                                        <p:attrNameLst>
                                          <p:attrName>style.visibility</p:attrName>
                                        </p:attrNameLst>
                                      </p:cBhvr>
                                      <p:to>
                                        <p:strVal val="visible"/>
                                      </p:to>
                                    </p:set>
                                    <p:animEffect transition="in" filter="fade">
                                      <p:cBhvr>
                                        <p:cTn id="72" dur="2000"/>
                                        <p:tgtEl>
                                          <p:spTgt spid="16387">
                                            <p:txEl>
                                              <p:pRg st="12" end="12"/>
                                            </p:txEl>
                                          </p:spTgt>
                                        </p:tgtEl>
                                      </p:cBhvr>
                                    </p:animEffect>
                                    <p:anim calcmode="lin" valueType="num">
                                      <p:cBhvr>
                                        <p:cTn id="73"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74" dur="2000" fill="hold"/>
                                        <p:tgtEl>
                                          <p:spTgt spid="1638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16387">
                                            <p:txEl>
                                              <p:pRg st="14" end="14"/>
                                            </p:txEl>
                                          </p:spTgt>
                                        </p:tgtEl>
                                        <p:attrNameLst>
                                          <p:attrName>style.visibility</p:attrName>
                                        </p:attrNameLst>
                                      </p:cBhvr>
                                      <p:to>
                                        <p:strVal val="visible"/>
                                      </p:to>
                                    </p:set>
                                    <p:animEffect transition="in" filter="fade">
                                      <p:cBhvr>
                                        <p:cTn id="79" dur="2000"/>
                                        <p:tgtEl>
                                          <p:spTgt spid="16387">
                                            <p:txEl>
                                              <p:pRg st="14" end="14"/>
                                            </p:txEl>
                                          </p:spTgt>
                                        </p:tgtEl>
                                      </p:cBhvr>
                                    </p:animEffect>
                                    <p:anim calcmode="lin" valueType="num">
                                      <p:cBhvr>
                                        <p:cTn id="80"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81" dur="2000" fill="hold"/>
                                        <p:tgtEl>
                                          <p:spTgt spid="16387">
                                            <p:txEl>
                                              <p:pRg st="14" end="14"/>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16387">
                                            <p:txEl>
                                              <p:pRg st="15" end="15"/>
                                            </p:txEl>
                                          </p:spTgt>
                                        </p:tgtEl>
                                        <p:attrNameLst>
                                          <p:attrName>style.visibility</p:attrName>
                                        </p:attrNameLst>
                                      </p:cBhvr>
                                      <p:to>
                                        <p:strVal val="visible"/>
                                      </p:to>
                                    </p:set>
                                    <p:animEffect transition="in" filter="fade">
                                      <p:cBhvr>
                                        <p:cTn id="84" dur="2000"/>
                                        <p:tgtEl>
                                          <p:spTgt spid="16387">
                                            <p:txEl>
                                              <p:pRg st="15" end="15"/>
                                            </p:txEl>
                                          </p:spTgt>
                                        </p:tgtEl>
                                      </p:cBhvr>
                                    </p:animEffect>
                                    <p:anim calcmode="lin" valueType="num">
                                      <p:cBhvr>
                                        <p:cTn id="85" dur="2000" fill="hold"/>
                                        <p:tgtEl>
                                          <p:spTgt spid="16387">
                                            <p:txEl>
                                              <p:pRg st="15" end="15"/>
                                            </p:txEl>
                                          </p:spTgt>
                                        </p:tgtEl>
                                        <p:attrNameLst>
                                          <p:attrName>ppt_x</p:attrName>
                                        </p:attrNameLst>
                                      </p:cBhvr>
                                      <p:tavLst>
                                        <p:tav tm="0">
                                          <p:val>
                                            <p:strVal val="#ppt_x"/>
                                          </p:val>
                                        </p:tav>
                                        <p:tav tm="100000">
                                          <p:val>
                                            <p:strVal val="#ppt_x"/>
                                          </p:val>
                                        </p:tav>
                                      </p:tavLst>
                                    </p:anim>
                                    <p:anim calcmode="lin" valueType="num">
                                      <p:cBhvr>
                                        <p:cTn id="86" dur="2000" fill="hold"/>
                                        <p:tgtEl>
                                          <p:spTgt spid="16387">
                                            <p:txEl>
                                              <p:pRg st="15" end="15"/>
                                            </p:txEl>
                                          </p:spTgt>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16387">
                                            <p:txEl>
                                              <p:pRg st="16" end="16"/>
                                            </p:txEl>
                                          </p:spTgt>
                                        </p:tgtEl>
                                        <p:attrNameLst>
                                          <p:attrName>style.visibility</p:attrName>
                                        </p:attrNameLst>
                                      </p:cBhvr>
                                      <p:to>
                                        <p:strVal val="visible"/>
                                      </p:to>
                                    </p:set>
                                    <p:animEffect transition="in" filter="fade">
                                      <p:cBhvr>
                                        <p:cTn id="89" dur="2000"/>
                                        <p:tgtEl>
                                          <p:spTgt spid="16387">
                                            <p:txEl>
                                              <p:pRg st="16" end="16"/>
                                            </p:txEl>
                                          </p:spTgt>
                                        </p:tgtEl>
                                      </p:cBhvr>
                                    </p:animEffect>
                                    <p:anim calcmode="lin" valueType="num">
                                      <p:cBhvr>
                                        <p:cTn id="90"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91" dur="2000" fill="hold"/>
                                        <p:tgtEl>
                                          <p:spTgt spid="16387">
                                            <p:txEl>
                                              <p:pRg st="16" end="16"/>
                                            </p:txEl>
                                          </p:spTgt>
                                        </p:tgtEl>
                                        <p:attrNameLst>
                                          <p:attrName>ppt_y</p:attrName>
                                        </p:attrNameLst>
                                      </p:cBhvr>
                                      <p:tavLst>
                                        <p:tav tm="0">
                                          <p:val>
                                            <p:strVal val="#ppt_y+.1"/>
                                          </p:val>
                                        </p:tav>
                                        <p:tav tm="100000">
                                          <p:val>
                                            <p:strVal val="#ppt_y"/>
                                          </p:val>
                                        </p:tav>
                                      </p:tavLst>
                                    </p:anim>
                                  </p:childTnLst>
                                </p:cTn>
                              </p:par>
                              <p:par>
                                <p:cTn id="92" presetID="42" presetClass="entr" presetSubtype="0" fill="hold" nodeType="withEffect">
                                  <p:stCondLst>
                                    <p:cond delay="0"/>
                                  </p:stCondLst>
                                  <p:childTnLst>
                                    <p:set>
                                      <p:cBhvr>
                                        <p:cTn id="93" dur="1" fill="hold">
                                          <p:stCondLst>
                                            <p:cond delay="0"/>
                                          </p:stCondLst>
                                        </p:cTn>
                                        <p:tgtEl>
                                          <p:spTgt spid="16387">
                                            <p:txEl>
                                              <p:pRg st="47" end="47"/>
                                            </p:txEl>
                                          </p:spTgt>
                                        </p:tgtEl>
                                        <p:attrNameLst>
                                          <p:attrName>style.visibility</p:attrName>
                                        </p:attrNameLst>
                                      </p:cBhvr>
                                      <p:to>
                                        <p:strVal val="visible"/>
                                      </p:to>
                                    </p:set>
                                    <p:animEffect transition="in" filter="fade">
                                      <p:cBhvr>
                                        <p:cTn id="94" dur="2000"/>
                                        <p:tgtEl>
                                          <p:spTgt spid="16387">
                                            <p:txEl>
                                              <p:pRg st="47" end="47"/>
                                            </p:txEl>
                                          </p:spTgt>
                                        </p:tgtEl>
                                      </p:cBhvr>
                                    </p:animEffect>
                                    <p:anim calcmode="lin" valueType="num">
                                      <p:cBhvr>
                                        <p:cTn id="95" dur="2000" fill="hold"/>
                                        <p:tgtEl>
                                          <p:spTgt spid="16387">
                                            <p:txEl>
                                              <p:pRg st="47" end="47"/>
                                            </p:txEl>
                                          </p:spTgt>
                                        </p:tgtEl>
                                        <p:attrNameLst>
                                          <p:attrName>ppt_x</p:attrName>
                                        </p:attrNameLst>
                                      </p:cBhvr>
                                      <p:tavLst>
                                        <p:tav tm="0">
                                          <p:val>
                                            <p:strVal val="#ppt_x"/>
                                          </p:val>
                                        </p:tav>
                                        <p:tav tm="100000">
                                          <p:val>
                                            <p:strVal val="#ppt_x"/>
                                          </p:val>
                                        </p:tav>
                                      </p:tavLst>
                                    </p:anim>
                                    <p:anim calcmode="lin" valueType="num">
                                      <p:cBhvr>
                                        <p:cTn id="96" dur="2000" fill="hold"/>
                                        <p:tgtEl>
                                          <p:spTgt spid="16387">
                                            <p:txEl>
                                              <p:pRg st="47" end="47"/>
                                            </p:txEl>
                                          </p:spTgt>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0"/>
                                  </p:stCondLst>
                                  <p:childTnLst>
                                    <p:set>
                                      <p:cBhvr>
                                        <p:cTn id="98" dur="1" fill="hold">
                                          <p:stCondLst>
                                            <p:cond delay="0"/>
                                          </p:stCondLst>
                                        </p:cTn>
                                        <p:tgtEl>
                                          <p:spTgt spid="16387">
                                            <p:txEl>
                                              <p:pRg st="48" end="48"/>
                                            </p:txEl>
                                          </p:spTgt>
                                        </p:tgtEl>
                                        <p:attrNameLst>
                                          <p:attrName>style.visibility</p:attrName>
                                        </p:attrNameLst>
                                      </p:cBhvr>
                                      <p:to>
                                        <p:strVal val="visible"/>
                                      </p:to>
                                    </p:set>
                                    <p:animEffect transition="in" filter="fade">
                                      <p:cBhvr>
                                        <p:cTn id="99" dur="2000"/>
                                        <p:tgtEl>
                                          <p:spTgt spid="16387">
                                            <p:txEl>
                                              <p:pRg st="48" end="48"/>
                                            </p:txEl>
                                          </p:spTgt>
                                        </p:tgtEl>
                                      </p:cBhvr>
                                    </p:animEffect>
                                    <p:anim calcmode="lin" valueType="num">
                                      <p:cBhvr>
                                        <p:cTn id="100" dur="2000" fill="hold"/>
                                        <p:tgtEl>
                                          <p:spTgt spid="16387">
                                            <p:txEl>
                                              <p:pRg st="48" end="48"/>
                                            </p:txEl>
                                          </p:spTgt>
                                        </p:tgtEl>
                                        <p:attrNameLst>
                                          <p:attrName>ppt_x</p:attrName>
                                        </p:attrNameLst>
                                      </p:cBhvr>
                                      <p:tavLst>
                                        <p:tav tm="0">
                                          <p:val>
                                            <p:strVal val="#ppt_x"/>
                                          </p:val>
                                        </p:tav>
                                        <p:tav tm="100000">
                                          <p:val>
                                            <p:strVal val="#ppt_x"/>
                                          </p:val>
                                        </p:tav>
                                      </p:tavLst>
                                    </p:anim>
                                    <p:anim calcmode="lin" valueType="num">
                                      <p:cBhvr>
                                        <p:cTn id="101" dur="2000" fill="hold"/>
                                        <p:tgtEl>
                                          <p:spTgt spid="16387">
                                            <p:txEl>
                                              <p:pRg st="48" end="48"/>
                                            </p:txEl>
                                          </p:spTgt>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nodeType="clickEffect">
                                  <p:stCondLst>
                                    <p:cond delay="0"/>
                                  </p:stCondLst>
                                  <p:childTnLst>
                                    <p:set>
                                      <p:cBhvr>
                                        <p:cTn id="105" dur="1" fill="hold">
                                          <p:stCondLst>
                                            <p:cond delay="0"/>
                                          </p:stCondLst>
                                        </p:cTn>
                                        <p:tgtEl>
                                          <p:spTgt spid="16387">
                                            <p:txEl>
                                              <p:pRg st="17" end="17"/>
                                            </p:txEl>
                                          </p:spTgt>
                                        </p:tgtEl>
                                        <p:attrNameLst>
                                          <p:attrName>style.visibility</p:attrName>
                                        </p:attrNameLst>
                                      </p:cBhvr>
                                      <p:to>
                                        <p:strVal val="visible"/>
                                      </p:to>
                                    </p:set>
                                    <p:animEffect transition="in" filter="fade">
                                      <p:cBhvr>
                                        <p:cTn id="106" dur="2000"/>
                                        <p:tgtEl>
                                          <p:spTgt spid="16387">
                                            <p:txEl>
                                              <p:pRg st="17" end="17"/>
                                            </p:txEl>
                                          </p:spTgt>
                                        </p:tgtEl>
                                      </p:cBhvr>
                                    </p:animEffect>
                                    <p:anim calcmode="lin" valueType="num">
                                      <p:cBhvr>
                                        <p:cTn id="107"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108" dur="2000" fill="hold"/>
                                        <p:tgtEl>
                                          <p:spTgt spid="16387">
                                            <p:txEl>
                                              <p:pRg st="17" end="17"/>
                                            </p:txEl>
                                          </p:spTgt>
                                        </p:tgtEl>
                                        <p:attrNameLst>
                                          <p:attrName>ppt_y</p:attrName>
                                        </p:attrNameLst>
                                      </p:cBhvr>
                                      <p:tavLst>
                                        <p:tav tm="0">
                                          <p:val>
                                            <p:strVal val="#ppt_y+.1"/>
                                          </p:val>
                                        </p:tav>
                                        <p:tav tm="100000">
                                          <p:val>
                                            <p:strVal val="#ppt_y"/>
                                          </p:val>
                                        </p:tav>
                                      </p:tavLst>
                                    </p:anim>
                                  </p:childTnLst>
                                </p:cTn>
                              </p:par>
                              <p:par>
                                <p:cTn id="109" presetID="42" presetClass="entr" presetSubtype="0" fill="hold" nodeType="withEffect">
                                  <p:stCondLst>
                                    <p:cond delay="0"/>
                                  </p:stCondLst>
                                  <p:childTnLst>
                                    <p:set>
                                      <p:cBhvr>
                                        <p:cTn id="110" dur="1" fill="hold">
                                          <p:stCondLst>
                                            <p:cond delay="0"/>
                                          </p:stCondLst>
                                        </p:cTn>
                                        <p:tgtEl>
                                          <p:spTgt spid="16387">
                                            <p:txEl>
                                              <p:pRg st="18" end="18"/>
                                            </p:txEl>
                                          </p:spTgt>
                                        </p:tgtEl>
                                        <p:attrNameLst>
                                          <p:attrName>style.visibility</p:attrName>
                                        </p:attrNameLst>
                                      </p:cBhvr>
                                      <p:to>
                                        <p:strVal val="visible"/>
                                      </p:to>
                                    </p:set>
                                    <p:animEffect transition="in" filter="fade">
                                      <p:cBhvr>
                                        <p:cTn id="111" dur="2000"/>
                                        <p:tgtEl>
                                          <p:spTgt spid="16387">
                                            <p:txEl>
                                              <p:pRg st="18" end="18"/>
                                            </p:txEl>
                                          </p:spTgt>
                                        </p:tgtEl>
                                      </p:cBhvr>
                                    </p:animEffect>
                                    <p:anim calcmode="lin" valueType="num">
                                      <p:cBhvr>
                                        <p:cTn id="112" dur="2000" fill="hold"/>
                                        <p:tgtEl>
                                          <p:spTgt spid="16387">
                                            <p:txEl>
                                              <p:pRg st="18" end="18"/>
                                            </p:txEl>
                                          </p:spTgt>
                                        </p:tgtEl>
                                        <p:attrNameLst>
                                          <p:attrName>ppt_x</p:attrName>
                                        </p:attrNameLst>
                                      </p:cBhvr>
                                      <p:tavLst>
                                        <p:tav tm="0">
                                          <p:val>
                                            <p:strVal val="#ppt_x"/>
                                          </p:val>
                                        </p:tav>
                                        <p:tav tm="100000">
                                          <p:val>
                                            <p:strVal val="#ppt_x"/>
                                          </p:val>
                                        </p:tav>
                                      </p:tavLst>
                                    </p:anim>
                                    <p:anim calcmode="lin" valueType="num">
                                      <p:cBhvr>
                                        <p:cTn id="113" dur="2000" fill="hold"/>
                                        <p:tgtEl>
                                          <p:spTgt spid="16387">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nodeType="clickEffect">
                                  <p:stCondLst>
                                    <p:cond delay="0"/>
                                  </p:stCondLst>
                                  <p:childTnLst>
                                    <p:set>
                                      <p:cBhvr>
                                        <p:cTn id="117" dur="1" fill="hold">
                                          <p:stCondLst>
                                            <p:cond delay="0"/>
                                          </p:stCondLst>
                                        </p:cTn>
                                        <p:tgtEl>
                                          <p:spTgt spid="16387">
                                            <p:txEl>
                                              <p:pRg st="20" end="20"/>
                                            </p:txEl>
                                          </p:spTgt>
                                        </p:tgtEl>
                                        <p:attrNameLst>
                                          <p:attrName>style.visibility</p:attrName>
                                        </p:attrNameLst>
                                      </p:cBhvr>
                                      <p:to>
                                        <p:strVal val="visible"/>
                                      </p:to>
                                    </p:set>
                                    <p:animEffect transition="in" filter="fade">
                                      <p:cBhvr>
                                        <p:cTn id="118" dur="2000"/>
                                        <p:tgtEl>
                                          <p:spTgt spid="16387">
                                            <p:txEl>
                                              <p:pRg st="20" end="20"/>
                                            </p:txEl>
                                          </p:spTgt>
                                        </p:tgtEl>
                                      </p:cBhvr>
                                    </p:animEffect>
                                    <p:anim calcmode="lin" valueType="num">
                                      <p:cBhvr>
                                        <p:cTn id="119"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120"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nodeType="clickEffect">
                                  <p:stCondLst>
                                    <p:cond delay="0"/>
                                  </p:stCondLst>
                                  <p:childTnLst>
                                    <p:set>
                                      <p:cBhvr>
                                        <p:cTn id="124" dur="1" fill="hold">
                                          <p:stCondLst>
                                            <p:cond delay="0"/>
                                          </p:stCondLst>
                                        </p:cTn>
                                        <p:tgtEl>
                                          <p:spTgt spid="16387">
                                            <p:txEl>
                                              <p:pRg st="22" end="22"/>
                                            </p:txEl>
                                          </p:spTgt>
                                        </p:tgtEl>
                                        <p:attrNameLst>
                                          <p:attrName>style.visibility</p:attrName>
                                        </p:attrNameLst>
                                      </p:cBhvr>
                                      <p:to>
                                        <p:strVal val="visible"/>
                                      </p:to>
                                    </p:set>
                                    <p:animEffect transition="in" filter="fade">
                                      <p:cBhvr>
                                        <p:cTn id="125" dur="2000"/>
                                        <p:tgtEl>
                                          <p:spTgt spid="16387">
                                            <p:txEl>
                                              <p:pRg st="22" end="22"/>
                                            </p:txEl>
                                          </p:spTgt>
                                        </p:tgtEl>
                                      </p:cBhvr>
                                    </p:animEffect>
                                    <p:anim calcmode="lin" valueType="num">
                                      <p:cBhvr>
                                        <p:cTn id="126" dur="2000" fill="hold"/>
                                        <p:tgtEl>
                                          <p:spTgt spid="16387">
                                            <p:txEl>
                                              <p:pRg st="22" end="22"/>
                                            </p:txEl>
                                          </p:spTgt>
                                        </p:tgtEl>
                                        <p:attrNameLst>
                                          <p:attrName>ppt_x</p:attrName>
                                        </p:attrNameLst>
                                      </p:cBhvr>
                                      <p:tavLst>
                                        <p:tav tm="0">
                                          <p:val>
                                            <p:strVal val="#ppt_x"/>
                                          </p:val>
                                        </p:tav>
                                        <p:tav tm="100000">
                                          <p:val>
                                            <p:strVal val="#ppt_x"/>
                                          </p:val>
                                        </p:tav>
                                      </p:tavLst>
                                    </p:anim>
                                    <p:anim calcmode="lin" valueType="num">
                                      <p:cBhvr>
                                        <p:cTn id="127" dur="2000" fill="hold"/>
                                        <p:tgtEl>
                                          <p:spTgt spid="16387">
                                            <p:txEl>
                                              <p:pRg st="22" end="22"/>
                                            </p:txEl>
                                          </p:spTgt>
                                        </p:tgtEl>
                                        <p:attrNameLst>
                                          <p:attrName>ppt_y</p:attrName>
                                        </p:attrNameLst>
                                      </p:cBhvr>
                                      <p:tavLst>
                                        <p:tav tm="0">
                                          <p:val>
                                            <p:strVal val="#ppt_y+.1"/>
                                          </p:val>
                                        </p:tav>
                                        <p:tav tm="100000">
                                          <p:val>
                                            <p:strVal val="#ppt_y"/>
                                          </p:val>
                                        </p:tav>
                                      </p:tavLst>
                                    </p:anim>
                                  </p:childTnLst>
                                </p:cTn>
                              </p:par>
                              <p:par>
                                <p:cTn id="128" presetID="42" presetClass="entr" presetSubtype="0" fill="hold" nodeType="withEffect">
                                  <p:stCondLst>
                                    <p:cond delay="0"/>
                                  </p:stCondLst>
                                  <p:childTnLst>
                                    <p:set>
                                      <p:cBhvr>
                                        <p:cTn id="129" dur="1" fill="hold">
                                          <p:stCondLst>
                                            <p:cond delay="0"/>
                                          </p:stCondLst>
                                        </p:cTn>
                                        <p:tgtEl>
                                          <p:spTgt spid="16387">
                                            <p:txEl>
                                              <p:pRg st="23" end="23"/>
                                            </p:txEl>
                                          </p:spTgt>
                                        </p:tgtEl>
                                        <p:attrNameLst>
                                          <p:attrName>style.visibility</p:attrName>
                                        </p:attrNameLst>
                                      </p:cBhvr>
                                      <p:to>
                                        <p:strVal val="visible"/>
                                      </p:to>
                                    </p:set>
                                    <p:animEffect transition="in" filter="fade">
                                      <p:cBhvr>
                                        <p:cTn id="130" dur="2000"/>
                                        <p:tgtEl>
                                          <p:spTgt spid="16387">
                                            <p:txEl>
                                              <p:pRg st="23" end="23"/>
                                            </p:txEl>
                                          </p:spTgt>
                                        </p:tgtEl>
                                      </p:cBhvr>
                                    </p:animEffect>
                                    <p:anim calcmode="lin" valueType="num">
                                      <p:cBhvr>
                                        <p:cTn id="131" dur="2000" fill="hold"/>
                                        <p:tgtEl>
                                          <p:spTgt spid="16387">
                                            <p:txEl>
                                              <p:pRg st="23" end="23"/>
                                            </p:txEl>
                                          </p:spTgt>
                                        </p:tgtEl>
                                        <p:attrNameLst>
                                          <p:attrName>ppt_x</p:attrName>
                                        </p:attrNameLst>
                                      </p:cBhvr>
                                      <p:tavLst>
                                        <p:tav tm="0">
                                          <p:val>
                                            <p:strVal val="#ppt_x"/>
                                          </p:val>
                                        </p:tav>
                                        <p:tav tm="100000">
                                          <p:val>
                                            <p:strVal val="#ppt_x"/>
                                          </p:val>
                                        </p:tav>
                                      </p:tavLst>
                                    </p:anim>
                                    <p:anim calcmode="lin" valueType="num">
                                      <p:cBhvr>
                                        <p:cTn id="132" dur="2000" fill="hold"/>
                                        <p:tgtEl>
                                          <p:spTgt spid="16387">
                                            <p:txEl>
                                              <p:pRg st="23" end="23"/>
                                            </p:txEl>
                                          </p:spTgt>
                                        </p:tgtEl>
                                        <p:attrNameLst>
                                          <p:attrName>ppt_y</p:attrName>
                                        </p:attrNameLst>
                                      </p:cBhvr>
                                      <p:tavLst>
                                        <p:tav tm="0">
                                          <p:val>
                                            <p:strVal val="#ppt_y+.1"/>
                                          </p:val>
                                        </p:tav>
                                        <p:tav tm="100000">
                                          <p:val>
                                            <p:strVal val="#ppt_y"/>
                                          </p:val>
                                        </p:tav>
                                      </p:tavLst>
                                    </p:anim>
                                  </p:childTnLst>
                                </p:cTn>
                              </p:par>
                              <p:par>
                                <p:cTn id="133" presetID="42" presetClass="entr" presetSubtype="0" fill="hold" nodeType="withEffect">
                                  <p:stCondLst>
                                    <p:cond delay="0"/>
                                  </p:stCondLst>
                                  <p:childTnLst>
                                    <p:set>
                                      <p:cBhvr>
                                        <p:cTn id="134" dur="1" fill="hold">
                                          <p:stCondLst>
                                            <p:cond delay="0"/>
                                          </p:stCondLst>
                                        </p:cTn>
                                        <p:tgtEl>
                                          <p:spTgt spid="16387">
                                            <p:txEl>
                                              <p:pRg st="24" end="24"/>
                                            </p:txEl>
                                          </p:spTgt>
                                        </p:tgtEl>
                                        <p:attrNameLst>
                                          <p:attrName>style.visibility</p:attrName>
                                        </p:attrNameLst>
                                      </p:cBhvr>
                                      <p:to>
                                        <p:strVal val="visible"/>
                                      </p:to>
                                    </p:set>
                                    <p:animEffect transition="in" filter="fade">
                                      <p:cBhvr>
                                        <p:cTn id="135" dur="2000"/>
                                        <p:tgtEl>
                                          <p:spTgt spid="16387">
                                            <p:txEl>
                                              <p:pRg st="24" end="24"/>
                                            </p:txEl>
                                          </p:spTgt>
                                        </p:tgtEl>
                                      </p:cBhvr>
                                    </p:animEffect>
                                    <p:anim calcmode="lin" valueType="num">
                                      <p:cBhvr>
                                        <p:cTn id="136" dur="2000" fill="hold"/>
                                        <p:tgtEl>
                                          <p:spTgt spid="16387">
                                            <p:txEl>
                                              <p:pRg st="24" end="24"/>
                                            </p:txEl>
                                          </p:spTgt>
                                        </p:tgtEl>
                                        <p:attrNameLst>
                                          <p:attrName>ppt_x</p:attrName>
                                        </p:attrNameLst>
                                      </p:cBhvr>
                                      <p:tavLst>
                                        <p:tav tm="0">
                                          <p:val>
                                            <p:strVal val="#ppt_x"/>
                                          </p:val>
                                        </p:tav>
                                        <p:tav tm="100000">
                                          <p:val>
                                            <p:strVal val="#ppt_x"/>
                                          </p:val>
                                        </p:tav>
                                      </p:tavLst>
                                    </p:anim>
                                    <p:anim calcmode="lin" valueType="num">
                                      <p:cBhvr>
                                        <p:cTn id="137" dur="2000" fill="hold"/>
                                        <p:tgtEl>
                                          <p:spTgt spid="16387">
                                            <p:txEl>
                                              <p:pRg st="24" end="24"/>
                                            </p:txEl>
                                          </p:spTgt>
                                        </p:tgtEl>
                                        <p:attrNameLst>
                                          <p:attrName>ppt_y</p:attrName>
                                        </p:attrNameLst>
                                      </p:cBhvr>
                                      <p:tavLst>
                                        <p:tav tm="0">
                                          <p:val>
                                            <p:strVal val="#ppt_y+.1"/>
                                          </p:val>
                                        </p:tav>
                                        <p:tav tm="100000">
                                          <p:val>
                                            <p:strVal val="#ppt_y"/>
                                          </p:val>
                                        </p:tav>
                                      </p:tavLst>
                                    </p:anim>
                                  </p:childTnLst>
                                </p:cTn>
                              </p:par>
                              <p:par>
                                <p:cTn id="138" presetID="42" presetClass="entr" presetSubtype="0" fill="hold" nodeType="withEffect">
                                  <p:stCondLst>
                                    <p:cond delay="0"/>
                                  </p:stCondLst>
                                  <p:childTnLst>
                                    <p:set>
                                      <p:cBhvr>
                                        <p:cTn id="139" dur="1" fill="hold">
                                          <p:stCondLst>
                                            <p:cond delay="0"/>
                                          </p:stCondLst>
                                        </p:cTn>
                                        <p:tgtEl>
                                          <p:spTgt spid="16387">
                                            <p:txEl>
                                              <p:pRg st="25" end="25"/>
                                            </p:txEl>
                                          </p:spTgt>
                                        </p:tgtEl>
                                        <p:attrNameLst>
                                          <p:attrName>style.visibility</p:attrName>
                                        </p:attrNameLst>
                                      </p:cBhvr>
                                      <p:to>
                                        <p:strVal val="visible"/>
                                      </p:to>
                                    </p:set>
                                    <p:animEffect transition="in" filter="fade">
                                      <p:cBhvr>
                                        <p:cTn id="140" dur="2000"/>
                                        <p:tgtEl>
                                          <p:spTgt spid="16387">
                                            <p:txEl>
                                              <p:pRg st="25" end="25"/>
                                            </p:txEl>
                                          </p:spTgt>
                                        </p:tgtEl>
                                      </p:cBhvr>
                                    </p:animEffect>
                                    <p:anim calcmode="lin" valueType="num">
                                      <p:cBhvr>
                                        <p:cTn id="141" dur="2000" fill="hold"/>
                                        <p:tgtEl>
                                          <p:spTgt spid="16387">
                                            <p:txEl>
                                              <p:pRg st="25" end="25"/>
                                            </p:txEl>
                                          </p:spTgt>
                                        </p:tgtEl>
                                        <p:attrNameLst>
                                          <p:attrName>ppt_x</p:attrName>
                                        </p:attrNameLst>
                                      </p:cBhvr>
                                      <p:tavLst>
                                        <p:tav tm="0">
                                          <p:val>
                                            <p:strVal val="#ppt_x"/>
                                          </p:val>
                                        </p:tav>
                                        <p:tav tm="100000">
                                          <p:val>
                                            <p:strVal val="#ppt_x"/>
                                          </p:val>
                                        </p:tav>
                                      </p:tavLst>
                                    </p:anim>
                                    <p:anim calcmode="lin" valueType="num">
                                      <p:cBhvr>
                                        <p:cTn id="142" dur="2000" fill="hold"/>
                                        <p:tgtEl>
                                          <p:spTgt spid="16387">
                                            <p:txEl>
                                              <p:pRg st="25" end="25"/>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nodeType="clickEffect">
                                  <p:stCondLst>
                                    <p:cond delay="0"/>
                                  </p:stCondLst>
                                  <p:childTnLst>
                                    <p:set>
                                      <p:cBhvr>
                                        <p:cTn id="146" dur="1" fill="hold">
                                          <p:stCondLst>
                                            <p:cond delay="0"/>
                                          </p:stCondLst>
                                        </p:cTn>
                                        <p:tgtEl>
                                          <p:spTgt spid="16387">
                                            <p:txEl>
                                              <p:pRg st="26" end="26"/>
                                            </p:txEl>
                                          </p:spTgt>
                                        </p:tgtEl>
                                        <p:attrNameLst>
                                          <p:attrName>style.visibility</p:attrName>
                                        </p:attrNameLst>
                                      </p:cBhvr>
                                      <p:to>
                                        <p:strVal val="visible"/>
                                      </p:to>
                                    </p:set>
                                    <p:animEffect transition="in" filter="fade">
                                      <p:cBhvr>
                                        <p:cTn id="147" dur="2000"/>
                                        <p:tgtEl>
                                          <p:spTgt spid="16387">
                                            <p:txEl>
                                              <p:pRg st="26" end="26"/>
                                            </p:txEl>
                                          </p:spTgt>
                                        </p:tgtEl>
                                      </p:cBhvr>
                                    </p:animEffect>
                                    <p:anim calcmode="lin" valueType="num">
                                      <p:cBhvr>
                                        <p:cTn id="148" dur="2000" fill="hold"/>
                                        <p:tgtEl>
                                          <p:spTgt spid="16387">
                                            <p:txEl>
                                              <p:pRg st="26" end="26"/>
                                            </p:txEl>
                                          </p:spTgt>
                                        </p:tgtEl>
                                        <p:attrNameLst>
                                          <p:attrName>ppt_x</p:attrName>
                                        </p:attrNameLst>
                                      </p:cBhvr>
                                      <p:tavLst>
                                        <p:tav tm="0">
                                          <p:val>
                                            <p:strVal val="#ppt_x"/>
                                          </p:val>
                                        </p:tav>
                                        <p:tav tm="100000">
                                          <p:val>
                                            <p:strVal val="#ppt_x"/>
                                          </p:val>
                                        </p:tav>
                                      </p:tavLst>
                                    </p:anim>
                                    <p:anim calcmode="lin" valueType="num">
                                      <p:cBhvr>
                                        <p:cTn id="149" dur="2000" fill="hold"/>
                                        <p:tgtEl>
                                          <p:spTgt spid="16387">
                                            <p:txEl>
                                              <p:pRg st="26" end="26"/>
                                            </p:txEl>
                                          </p:spTgt>
                                        </p:tgtEl>
                                        <p:attrNameLst>
                                          <p:attrName>ppt_y</p:attrName>
                                        </p:attrNameLst>
                                      </p:cBhvr>
                                      <p:tavLst>
                                        <p:tav tm="0">
                                          <p:val>
                                            <p:strVal val="#ppt_y+.1"/>
                                          </p:val>
                                        </p:tav>
                                        <p:tav tm="100000">
                                          <p:val>
                                            <p:strVal val="#ppt_y"/>
                                          </p:val>
                                        </p:tav>
                                      </p:tavLst>
                                    </p:anim>
                                  </p:childTnLst>
                                </p:cTn>
                              </p:par>
                              <p:par>
                                <p:cTn id="150" presetID="42" presetClass="entr" presetSubtype="0" fill="hold" nodeType="withEffect">
                                  <p:stCondLst>
                                    <p:cond delay="0"/>
                                  </p:stCondLst>
                                  <p:childTnLst>
                                    <p:set>
                                      <p:cBhvr>
                                        <p:cTn id="151" dur="1" fill="hold">
                                          <p:stCondLst>
                                            <p:cond delay="0"/>
                                          </p:stCondLst>
                                        </p:cTn>
                                        <p:tgtEl>
                                          <p:spTgt spid="16387">
                                            <p:txEl>
                                              <p:pRg st="27" end="27"/>
                                            </p:txEl>
                                          </p:spTgt>
                                        </p:tgtEl>
                                        <p:attrNameLst>
                                          <p:attrName>style.visibility</p:attrName>
                                        </p:attrNameLst>
                                      </p:cBhvr>
                                      <p:to>
                                        <p:strVal val="visible"/>
                                      </p:to>
                                    </p:set>
                                    <p:animEffect transition="in" filter="fade">
                                      <p:cBhvr>
                                        <p:cTn id="152" dur="2000"/>
                                        <p:tgtEl>
                                          <p:spTgt spid="16387">
                                            <p:txEl>
                                              <p:pRg st="27" end="27"/>
                                            </p:txEl>
                                          </p:spTgt>
                                        </p:tgtEl>
                                      </p:cBhvr>
                                    </p:animEffect>
                                    <p:anim calcmode="lin" valueType="num">
                                      <p:cBhvr>
                                        <p:cTn id="153"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154"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155" presetID="42" presetClass="entr" presetSubtype="0" fill="hold" nodeType="withEffect">
                                  <p:stCondLst>
                                    <p:cond delay="0"/>
                                  </p:stCondLst>
                                  <p:childTnLst>
                                    <p:set>
                                      <p:cBhvr>
                                        <p:cTn id="156" dur="1" fill="hold">
                                          <p:stCondLst>
                                            <p:cond delay="0"/>
                                          </p:stCondLst>
                                        </p:cTn>
                                        <p:tgtEl>
                                          <p:spTgt spid="16387">
                                            <p:txEl>
                                              <p:pRg st="28" end="28"/>
                                            </p:txEl>
                                          </p:spTgt>
                                        </p:tgtEl>
                                        <p:attrNameLst>
                                          <p:attrName>style.visibility</p:attrName>
                                        </p:attrNameLst>
                                      </p:cBhvr>
                                      <p:to>
                                        <p:strVal val="visible"/>
                                      </p:to>
                                    </p:set>
                                    <p:animEffect transition="in" filter="fade">
                                      <p:cBhvr>
                                        <p:cTn id="157" dur="2000"/>
                                        <p:tgtEl>
                                          <p:spTgt spid="16387">
                                            <p:txEl>
                                              <p:pRg st="28" end="28"/>
                                            </p:txEl>
                                          </p:spTgt>
                                        </p:tgtEl>
                                      </p:cBhvr>
                                    </p:animEffect>
                                    <p:anim calcmode="lin" valueType="num">
                                      <p:cBhvr>
                                        <p:cTn id="158"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159" dur="2000" fill="hold"/>
                                        <p:tgtEl>
                                          <p:spTgt spid="16387">
                                            <p:txEl>
                                              <p:pRg st="28" end="28"/>
                                            </p:txEl>
                                          </p:spTgt>
                                        </p:tgtEl>
                                        <p:attrNameLst>
                                          <p:attrName>ppt_y</p:attrName>
                                        </p:attrNameLst>
                                      </p:cBhvr>
                                      <p:tavLst>
                                        <p:tav tm="0">
                                          <p:val>
                                            <p:strVal val="#ppt_y+.1"/>
                                          </p:val>
                                        </p:tav>
                                        <p:tav tm="100000">
                                          <p:val>
                                            <p:strVal val="#ppt_y"/>
                                          </p:val>
                                        </p:tav>
                                      </p:tavLst>
                                    </p:anim>
                                  </p:childTnLst>
                                </p:cTn>
                              </p:par>
                              <p:par>
                                <p:cTn id="160" presetID="42" presetClass="entr" presetSubtype="0" fill="hold" nodeType="withEffect">
                                  <p:stCondLst>
                                    <p:cond delay="0"/>
                                  </p:stCondLst>
                                  <p:childTnLst>
                                    <p:set>
                                      <p:cBhvr>
                                        <p:cTn id="161" dur="1" fill="hold">
                                          <p:stCondLst>
                                            <p:cond delay="0"/>
                                          </p:stCondLst>
                                        </p:cTn>
                                        <p:tgtEl>
                                          <p:spTgt spid="16387">
                                            <p:txEl>
                                              <p:pRg st="29" end="29"/>
                                            </p:txEl>
                                          </p:spTgt>
                                        </p:tgtEl>
                                        <p:attrNameLst>
                                          <p:attrName>style.visibility</p:attrName>
                                        </p:attrNameLst>
                                      </p:cBhvr>
                                      <p:to>
                                        <p:strVal val="visible"/>
                                      </p:to>
                                    </p:set>
                                    <p:animEffect transition="in" filter="fade">
                                      <p:cBhvr>
                                        <p:cTn id="162" dur="2000"/>
                                        <p:tgtEl>
                                          <p:spTgt spid="16387">
                                            <p:txEl>
                                              <p:pRg st="29" end="29"/>
                                            </p:txEl>
                                          </p:spTgt>
                                        </p:tgtEl>
                                      </p:cBhvr>
                                    </p:animEffect>
                                    <p:anim calcmode="lin" valueType="num">
                                      <p:cBhvr>
                                        <p:cTn id="163" dur="2000" fill="hold"/>
                                        <p:tgtEl>
                                          <p:spTgt spid="16387">
                                            <p:txEl>
                                              <p:pRg st="29" end="29"/>
                                            </p:txEl>
                                          </p:spTgt>
                                        </p:tgtEl>
                                        <p:attrNameLst>
                                          <p:attrName>ppt_x</p:attrName>
                                        </p:attrNameLst>
                                      </p:cBhvr>
                                      <p:tavLst>
                                        <p:tav tm="0">
                                          <p:val>
                                            <p:strVal val="#ppt_x"/>
                                          </p:val>
                                        </p:tav>
                                        <p:tav tm="100000">
                                          <p:val>
                                            <p:strVal val="#ppt_x"/>
                                          </p:val>
                                        </p:tav>
                                      </p:tavLst>
                                    </p:anim>
                                    <p:anim calcmode="lin" valueType="num">
                                      <p:cBhvr>
                                        <p:cTn id="164" dur="2000" fill="hold"/>
                                        <p:tgtEl>
                                          <p:spTgt spid="16387">
                                            <p:txEl>
                                              <p:pRg st="29" end="29"/>
                                            </p:txEl>
                                          </p:spTgt>
                                        </p:tgtEl>
                                        <p:attrNameLst>
                                          <p:attrName>ppt_y</p:attrName>
                                        </p:attrNameLst>
                                      </p:cBhvr>
                                      <p:tavLst>
                                        <p:tav tm="0">
                                          <p:val>
                                            <p:strVal val="#ppt_y+.1"/>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42" presetClass="entr" presetSubtype="0" fill="hold" nodeType="clickEffect">
                                  <p:stCondLst>
                                    <p:cond delay="0"/>
                                  </p:stCondLst>
                                  <p:childTnLst>
                                    <p:set>
                                      <p:cBhvr>
                                        <p:cTn id="168" dur="1" fill="hold">
                                          <p:stCondLst>
                                            <p:cond delay="0"/>
                                          </p:stCondLst>
                                        </p:cTn>
                                        <p:tgtEl>
                                          <p:spTgt spid="16387">
                                            <p:txEl>
                                              <p:pRg st="30" end="30"/>
                                            </p:txEl>
                                          </p:spTgt>
                                        </p:tgtEl>
                                        <p:attrNameLst>
                                          <p:attrName>style.visibility</p:attrName>
                                        </p:attrNameLst>
                                      </p:cBhvr>
                                      <p:to>
                                        <p:strVal val="visible"/>
                                      </p:to>
                                    </p:set>
                                    <p:animEffect transition="in" filter="fade">
                                      <p:cBhvr>
                                        <p:cTn id="169" dur="2000"/>
                                        <p:tgtEl>
                                          <p:spTgt spid="16387">
                                            <p:txEl>
                                              <p:pRg st="30" end="30"/>
                                            </p:txEl>
                                          </p:spTgt>
                                        </p:tgtEl>
                                      </p:cBhvr>
                                    </p:animEffect>
                                    <p:anim calcmode="lin" valueType="num">
                                      <p:cBhvr>
                                        <p:cTn id="170" dur="2000" fill="hold"/>
                                        <p:tgtEl>
                                          <p:spTgt spid="16387">
                                            <p:txEl>
                                              <p:pRg st="30" end="30"/>
                                            </p:txEl>
                                          </p:spTgt>
                                        </p:tgtEl>
                                        <p:attrNameLst>
                                          <p:attrName>ppt_x</p:attrName>
                                        </p:attrNameLst>
                                      </p:cBhvr>
                                      <p:tavLst>
                                        <p:tav tm="0">
                                          <p:val>
                                            <p:strVal val="#ppt_x"/>
                                          </p:val>
                                        </p:tav>
                                        <p:tav tm="100000">
                                          <p:val>
                                            <p:strVal val="#ppt_x"/>
                                          </p:val>
                                        </p:tav>
                                      </p:tavLst>
                                    </p:anim>
                                    <p:anim calcmode="lin" valueType="num">
                                      <p:cBhvr>
                                        <p:cTn id="171" dur="2000" fill="hold"/>
                                        <p:tgtEl>
                                          <p:spTgt spid="16387">
                                            <p:txEl>
                                              <p:pRg st="30" end="30"/>
                                            </p:txEl>
                                          </p:spTgt>
                                        </p:tgtEl>
                                        <p:attrNameLst>
                                          <p:attrName>ppt_y</p:attrName>
                                        </p:attrNameLst>
                                      </p:cBhvr>
                                      <p:tavLst>
                                        <p:tav tm="0">
                                          <p:val>
                                            <p:strVal val="#ppt_y+.1"/>
                                          </p:val>
                                        </p:tav>
                                        <p:tav tm="100000">
                                          <p:val>
                                            <p:strVal val="#ppt_y"/>
                                          </p:val>
                                        </p:tav>
                                      </p:tavLst>
                                    </p:anim>
                                  </p:childTnLst>
                                </p:cTn>
                              </p:par>
                              <p:par>
                                <p:cTn id="172" presetID="42" presetClass="entr" presetSubtype="0" fill="hold" nodeType="withEffect">
                                  <p:stCondLst>
                                    <p:cond delay="0"/>
                                  </p:stCondLst>
                                  <p:childTnLst>
                                    <p:set>
                                      <p:cBhvr>
                                        <p:cTn id="173" dur="1" fill="hold">
                                          <p:stCondLst>
                                            <p:cond delay="0"/>
                                          </p:stCondLst>
                                        </p:cTn>
                                        <p:tgtEl>
                                          <p:spTgt spid="16387">
                                            <p:txEl>
                                              <p:pRg st="31" end="31"/>
                                            </p:txEl>
                                          </p:spTgt>
                                        </p:tgtEl>
                                        <p:attrNameLst>
                                          <p:attrName>style.visibility</p:attrName>
                                        </p:attrNameLst>
                                      </p:cBhvr>
                                      <p:to>
                                        <p:strVal val="visible"/>
                                      </p:to>
                                    </p:set>
                                    <p:animEffect transition="in" filter="fade">
                                      <p:cBhvr>
                                        <p:cTn id="174" dur="2000"/>
                                        <p:tgtEl>
                                          <p:spTgt spid="16387">
                                            <p:txEl>
                                              <p:pRg st="31" end="31"/>
                                            </p:txEl>
                                          </p:spTgt>
                                        </p:tgtEl>
                                      </p:cBhvr>
                                    </p:animEffect>
                                    <p:anim calcmode="lin" valueType="num">
                                      <p:cBhvr>
                                        <p:cTn id="175" dur="2000" fill="hold"/>
                                        <p:tgtEl>
                                          <p:spTgt spid="16387">
                                            <p:txEl>
                                              <p:pRg st="31" end="31"/>
                                            </p:txEl>
                                          </p:spTgt>
                                        </p:tgtEl>
                                        <p:attrNameLst>
                                          <p:attrName>ppt_x</p:attrName>
                                        </p:attrNameLst>
                                      </p:cBhvr>
                                      <p:tavLst>
                                        <p:tav tm="0">
                                          <p:val>
                                            <p:strVal val="#ppt_x"/>
                                          </p:val>
                                        </p:tav>
                                        <p:tav tm="100000">
                                          <p:val>
                                            <p:strVal val="#ppt_x"/>
                                          </p:val>
                                        </p:tav>
                                      </p:tavLst>
                                    </p:anim>
                                    <p:anim calcmode="lin" valueType="num">
                                      <p:cBhvr>
                                        <p:cTn id="176" dur="2000" fill="hold"/>
                                        <p:tgtEl>
                                          <p:spTgt spid="16387">
                                            <p:txEl>
                                              <p:pRg st="31" end="31"/>
                                            </p:txEl>
                                          </p:spTgt>
                                        </p:tgtEl>
                                        <p:attrNameLst>
                                          <p:attrName>ppt_y</p:attrName>
                                        </p:attrNameLst>
                                      </p:cBhvr>
                                      <p:tavLst>
                                        <p:tav tm="0">
                                          <p:val>
                                            <p:strVal val="#ppt_y+.1"/>
                                          </p:val>
                                        </p:tav>
                                        <p:tav tm="100000">
                                          <p:val>
                                            <p:strVal val="#ppt_y"/>
                                          </p:val>
                                        </p:tav>
                                      </p:tavLst>
                                    </p:anim>
                                  </p:childTnLst>
                                </p:cTn>
                              </p:par>
                              <p:par>
                                <p:cTn id="177" presetID="42" presetClass="entr" presetSubtype="0" fill="hold" nodeType="withEffect">
                                  <p:stCondLst>
                                    <p:cond delay="0"/>
                                  </p:stCondLst>
                                  <p:childTnLst>
                                    <p:set>
                                      <p:cBhvr>
                                        <p:cTn id="178" dur="1" fill="hold">
                                          <p:stCondLst>
                                            <p:cond delay="0"/>
                                          </p:stCondLst>
                                        </p:cTn>
                                        <p:tgtEl>
                                          <p:spTgt spid="16387">
                                            <p:txEl>
                                              <p:pRg st="32" end="32"/>
                                            </p:txEl>
                                          </p:spTgt>
                                        </p:tgtEl>
                                        <p:attrNameLst>
                                          <p:attrName>style.visibility</p:attrName>
                                        </p:attrNameLst>
                                      </p:cBhvr>
                                      <p:to>
                                        <p:strVal val="visible"/>
                                      </p:to>
                                    </p:set>
                                    <p:animEffect transition="in" filter="fade">
                                      <p:cBhvr>
                                        <p:cTn id="179" dur="2000"/>
                                        <p:tgtEl>
                                          <p:spTgt spid="16387">
                                            <p:txEl>
                                              <p:pRg st="32" end="32"/>
                                            </p:txEl>
                                          </p:spTgt>
                                        </p:tgtEl>
                                      </p:cBhvr>
                                    </p:animEffect>
                                    <p:anim calcmode="lin" valueType="num">
                                      <p:cBhvr>
                                        <p:cTn id="180" dur="2000" fill="hold"/>
                                        <p:tgtEl>
                                          <p:spTgt spid="16387">
                                            <p:txEl>
                                              <p:pRg st="32" end="32"/>
                                            </p:txEl>
                                          </p:spTgt>
                                        </p:tgtEl>
                                        <p:attrNameLst>
                                          <p:attrName>ppt_x</p:attrName>
                                        </p:attrNameLst>
                                      </p:cBhvr>
                                      <p:tavLst>
                                        <p:tav tm="0">
                                          <p:val>
                                            <p:strVal val="#ppt_x"/>
                                          </p:val>
                                        </p:tav>
                                        <p:tav tm="100000">
                                          <p:val>
                                            <p:strVal val="#ppt_x"/>
                                          </p:val>
                                        </p:tav>
                                      </p:tavLst>
                                    </p:anim>
                                    <p:anim calcmode="lin" valueType="num">
                                      <p:cBhvr>
                                        <p:cTn id="181" dur="2000" fill="hold"/>
                                        <p:tgtEl>
                                          <p:spTgt spid="16387">
                                            <p:txEl>
                                              <p:pRg st="32" end="32"/>
                                            </p:txEl>
                                          </p:spTgt>
                                        </p:tgtEl>
                                        <p:attrNameLst>
                                          <p:attrName>ppt_y</p:attrName>
                                        </p:attrNameLst>
                                      </p:cBhvr>
                                      <p:tavLst>
                                        <p:tav tm="0">
                                          <p:val>
                                            <p:strVal val="#ppt_y+.1"/>
                                          </p:val>
                                        </p:tav>
                                        <p:tav tm="100000">
                                          <p:val>
                                            <p:strVal val="#ppt_y"/>
                                          </p:val>
                                        </p:tav>
                                      </p:tavLst>
                                    </p:anim>
                                  </p:childTnLst>
                                </p:cTn>
                              </p:par>
                              <p:par>
                                <p:cTn id="182" presetID="42" presetClass="entr" presetSubtype="0" fill="hold" nodeType="withEffect">
                                  <p:stCondLst>
                                    <p:cond delay="0"/>
                                  </p:stCondLst>
                                  <p:childTnLst>
                                    <p:set>
                                      <p:cBhvr>
                                        <p:cTn id="183" dur="1" fill="hold">
                                          <p:stCondLst>
                                            <p:cond delay="0"/>
                                          </p:stCondLst>
                                        </p:cTn>
                                        <p:tgtEl>
                                          <p:spTgt spid="16387">
                                            <p:txEl>
                                              <p:pRg st="33" end="33"/>
                                            </p:txEl>
                                          </p:spTgt>
                                        </p:tgtEl>
                                        <p:attrNameLst>
                                          <p:attrName>style.visibility</p:attrName>
                                        </p:attrNameLst>
                                      </p:cBhvr>
                                      <p:to>
                                        <p:strVal val="visible"/>
                                      </p:to>
                                    </p:set>
                                    <p:animEffect transition="in" filter="fade">
                                      <p:cBhvr>
                                        <p:cTn id="184" dur="2000"/>
                                        <p:tgtEl>
                                          <p:spTgt spid="16387">
                                            <p:txEl>
                                              <p:pRg st="33" end="33"/>
                                            </p:txEl>
                                          </p:spTgt>
                                        </p:tgtEl>
                                      </p:cBhvr>
                                    </p:animEffect>
                                    <p:anim calcmode="lin" valueType="num">
                                      <p:cBhvr>
                                        <p:cTn id="185" dur="2000" fill="hold"/>
                                        <p:tgtEl>
                                          <p:spTgt spid="16387">
                                            <p:txEl>
                                              <p:pRg st="33" end="33"/>
                                            </p:txEl>
                                          </p:spTgt>
                                        </p:tgtEl>
                                        <p:attrNameLst>
                                          <p:attrName>ppt_x</p:attrName>
                                        </p:attrNameLst>
                                      </p:cBhvr>
                                      <p:tavLst>
                                        <p:tav tm="0">
                                          <p:val>
                                            <p:strVal val="#ppt_x"/>
                                          </p:val>
                                        </p:tav>
                                        <p:tav tm="100000">
                                          <p:val>
                                            <p:strVal val="#ppt_x"/>
                                          </p:val>
                                        </p:tav>
                                      </p:tavLst>
                                    </p:anim>
                                    <p:anim calcmode="lin" valueType="num">
                                      <p:cBhvr>
                                        <p:cTn id="186" dur="2000" fill="hold"/>
                                        <p:tgtEl>
                                          <p:spTgt spid="16387">
                                            <p:txEl>
                                              <p:pRg st="33" end="33"/>
                                            </p:txEl>
                                          </p:spTgt>
                                        </p:tgtEl>
                                        <p:attrNameLst>
                                          <p:attrName>ppt_y</p:attrName>
                                        </p:attrNameLst>
                                      </p:cBhvr>
                                      <p:tavLst>
                                        <p:tav tm="0">
                                          <p:val>
                                            <p:strVal val="#ppt_y+.1"/>
                                          </p:val>
                                        </p:tav>
                                        <p:tav tm="100000">
                                          <p:val>
                                            <p:strVal val="#ppt_y"/>
                                          </p:val>
                                        </p:tav>
                                      </p:tavLst>
                                    </p:anim>
                                  </p:childTnLst>
                                </p:cTn>
                              </p:par>
                              <p:par>
                                <p:cTn id="187" presetID="42" presetClass="entr" presetSubtype="0" fill="hold" nodeType="withEffect">
                                  <p:stCondLst>
                                    <p:cond delay="0"/>
                                  </p:stCondLst>
                                  <p:childTnLst>
                                    <p:set>
                                      <p:cBhvr>
                                        <p:cTn id="188" dur="1" fill="hold">
                                          <p:stCondLst>
                                            <p:cond delay="0"/>
                                          </p:stCondLst>
                                        </p:cTn>
                                        <p:tgtEl>
                                          <p:spTgt spid="16387">
                                            <p:txEl>
                                              <p:pRg st="34" end="34"/>
                                            </p:txEl>
                                          </p:spTgt>
                                        </p:tgtEl>
                                        <p:attrNameLst>
                                          <p:attrName>style.visibility</p:attrName>
                                        </p:attrNameLst>
                                      </p:cBhvr>
                                      <p:to>
                                        <p:strVal val="visible"/>
                                      </p:to>
                                    </p:set>
                                    <p:animEffect transition="in" filter="fade">
                                      <p:cBhvr>
                                        <p:cTn id="189" dur="2000"/>
                                        <p:tgtEl>
                                          <p:spTgt spid="16387">
                                            <p:txEl>
                                              <p:pRg st="34" end="34"/>
                                            </p:txEl>
                                          </p:spTgt>
                                        </p:tgtEl>
                                      </p:cBhvr>
                                    </p:animEffect>
                                    <p:anim calcmode="lin" valueType="num">
                                      <p:cBhvr>
                                        <p:cTn id="190" dur="2000" fill="hold"/>
                                        <p:tgtEl>
                                          <p:spTgt spid="16387">
                                            <p:txEl>
                                              <p:pRg st="34" end="34"/>
                                            </p:txEl>
                                          </p:spTgt>
                                        </p:tgtEl>
                                        <p:attrNameLst>
                                          <p:attrName>ppt_x</p:attrName>
                                        </p:attrNameLst>
                                      </p:cBhvr>
                                      <p:tavLst>
                                        <p:tav tm="0">
                                          <p:val>
                                            <p:strVal val="#ppt_x"/>
                                          </p:val>
                                        </p:tav>
                                        <p:tav tm="100000">
                                          <p:val>
                                            <p:strVal val="#ppt_x"/>
                                          </p:val>
                                        </p:tav>
                                      </p:tavLst>
                                    </p:anim>
                                    <p:anim calcmode="lin" valueType="num">
                                      <p:cBhvr>
                                        <p:cTn id="191" dur="2000" fill="hold"/>
                                        <p:tgtEl>
                                          <p:spTgt spid="16387">
                                            <p:txEl>
                                              <p:pRg st="34" end="34"/>
                                            </p:txEl>
                                          </p:spTgt>
                                        </p:tgtEl>
                                        <p:attrNameLst>
                                          <p:attrName>ppt_y</p:attrName>
                                        </p:attrNameLst>
                                      </p:cBhvr>
                                      <p:tavLst>
                                        <p:tav tm="0">
                                          <p:val>
                                            <p:strVal val="#ppt_y+.1"/>
                                          </p:val>
                                        </p:tav>
                                        <p:tav tm="100000">
                                          <p:val>
                                            <p:strVal val="#ppt_y"/>
                                          </p:val>
                                        </p:tav>
                                      </p:tavLst>
                                    </p:anim>
                                  </p:childTnLst>
                                </p:cTn>
                              </p:par>
                              <p:par>
                                <p:cTn id="192" presetID="42" presetClass="entr" presetSubtype="0" fill="hold" nodeType="withEffect">
                                  <p:stCondLst>
                                    <p:cond delay="0"/>
                                  </p:stCondLst>
                                  <p:childTnLst>
                                    <p:set>
                                      <p:cBhvr>
                                        <p:cTn id="193" dur="1" fill="hold">
                                          <p:stCondLst>
                                            <p:cond delay="0"/>
                                          </p:stCondLst>
                                        </p:cTn>
                                        <p:tgtEl>
                                          <p:spTgt spid="16387">
                                            <p:txEl>
                                              <p:pRg st="35" end="35"/>
                                            </p:txEl>
                                          </p:spTgt>
                                        </p:tgtEl>
                                        <p:attrNameLst>
                                          <p:attrName>style.visibility</p:attrName>
                                        </p:attrNameLst>
                                      </p:cBhvr>
                                      <p:to>
                                        <p:strVal val="visible"/>
                                      </p:to>
                                    </p:set>
                                    <p:animEffect transition="in" filter="fade">
                                      <p:cBhvr>
                                        <p:cTn id="194" dur="2000"/>
                                        <p:tgtEl>
                                          <p:spTgt spid="16387">
                                            <p:txEl>
                                              <p:pRg st="35" end="35"/>
                                            </p:txEl>
                                          </p:spTgt>
                                        </p:tgtEl>
                                      </p:cBhvr>
                                    </p:animEffect>
                                    <p:anim calcmode="lin" valueType="num">
                                      <p:cBhvr>
                                        <p:cTn id="195" dur="2000" fill="hold"/>
                                        <p:tgtEl>
                                          <p:spTgt spid="16387">
                                            <p:txEl>
                                              <p:pRg st="35" end="35"/>
                                            </p:txEl>
                                          </p:spTgt>
                                        </p:tgtEl>
                                        <p:attrNameLst>
                                          <p:attrName>ppt_x</p:attrName>
                                        </p:attrNameLst>
                                      </p:cBhvr>
                                      <p:tavLst>
                                        <p:tav tm="0">
                                          <p:val>
                                            <p:strVal val="#ppt_x"/>
                                          </p:val>
                                        </p:tav>
                                        <p:tav tm="100000">
                                          <p:val>
                                            <p:strVal val="#ppt_x"/>
                                          </p:val>
                                        </p:tav>
                                      </p:tavLst>
                                    </p:anim>
                                    <p:anim calcmode="lin" valueType="num">
                                      <p:cBhvr>
                                        <p:cTn id="196" dur="2000" fill="hold"/>
                                        <p:tgtEl>
                                          <p:spTgt spid="16387">
                                            <p:txEl>
                                              <p:pRg st="35" end="35"/>
                                            </p:txEl>
                                          </p:spTgt>
                                        </p:tgtEl>
                                        <p:attrNameLst>
                                          <p:attrName>ppt_y</p:attrName>
                                        </p:attrNameLst>
                                      </p:cBhvr>
                                      <p:tavLst>
                                        <p:tav tm="0">
                                          <p:val>
                                            <p:strVal val="#ppt_y+.1"/>
                                          </p:val>
                                        </p:tav>
                                        <p:tav tm="100000">
                                          <p:val>
                                            <p:strVal val="#ppt_y"/>
                                          </p:val>
                                        </p:tav>
                                      </p:tavLst>
                                    </p:anim>
                                  </p:childTnLst>
                                </p:cTn>
                              </p:par>
                              <p:par>
                                <p:cTn id="197" presetID="42" presetClass="entr" presetSubtype="0" fill="hold" nodeType="withEffect">
                                  <p:stCondLst>
                                    <p:cond delay="0"/>
                                  </p:stCondLst>
                                  <p:childTnLst>
                                    <p:set>
                                      <p:cBhvr>
                                        <p:cTn id="198" dur="1" fill="hold">
                                          <p:stCondLst>
                                            <p:cond delay="0"/>
                                          </p:stCondLst>
                                        </p:cTn>
                                        <p:tgtEl>
                                          <p:spTgt spid="16387">
                                            <p:txEl>
                                              <p:pRg st="36" end="36"/>
                                            </p:txEl>
                                          </p:spTgt>
                                        </p:tgtEl>
                                        <p:attrNameLst>
                                          <p:attrName>style.visibility</p:attrName>
                                        </p:attrNameLst>
                                      </p:cBhvr>
                                      <p:to>
                                        <p:strVal val="visible"/>
                                      </p:to>
                                    </p:set>
                                    <p:animEffect transition="in" filter="fade">
                                      <p:cBhvr>
                                        <p:cTn id="199" dur="2000"/>
                                        <p:tgtEl>
                                          <p:spTgt spid="16387">
                                            <p:txEl>
                                              <p:pRg st="36" end="36"/>
                                            </p:txEl>
                                          </p:spTgt>
                                        </p:tgtEl>
                                      </p:cBhvr>
                                    </p:animEffect>
                                    <p:anim calcmode="lin" valueType="num">
                                      <p:cBhvr>
                                        <p:cTn id="200" dur="2000" fill="hold"/>
                                        <p:tgtEl>
                                          <p:spTgt spid="16387">
                                            <p:txEl>
                                              <p:pRg st="36" end="36"/>
                                            </p:txEl>
                                          </p:spTgt>
                                        </p:tgtEl>
                                        <p:attrNameLst>
                                          <p:attrName>ppt_x</p:attrName>
                                        </p:attrNameLst>
                                      </p:cBhvr>
                                      <p:tavLst>
                                        <p:tav tm="0">
                                          <p:val>
                                            <p:strVal val="#ppt_x"/>
                                          </p:val>
                                        </p:tav>
                                        <p:tav tm="100000">
                                          <p:val>
                                            <p:strVal val="#ppt_x"/>
                                          </p:val>
                                        </p:tav>
                                      </p:tavLst>
                                    </p:anim>
                                    <p:anim calcmode="lin" valueType="num">
                                      <p:cBhvr>
                                        <p:cTn id="201" dur="2000" fill="hold"/>
                                        <p:tgtEl>
                                          <p:spTgt spid="16387">
                                            <p:txEl>
                                              <p:pRg st="36" end="36"/>
                                            </p:txEl>
                                          </p:spTgt>
                                        </p:tgtEl>
                                        <p:attrNameLst>
                                          <p:attrName>ppt_y</p:attrName>
                                        </p:attrNameLst>
                                      </p:cBhvr>
                                      <p:tavLst>
                                        <p:tav tm="0">
                                          <p:val>
                                            <p:strVal val="#ppt_y+.1"/>
                                          </p:val>
                                        </p:tav>
                                        <p:tav tm="100000">
                                          <p:val>
                                            <p:strVal val="#ppt_y"/>
                                          </p:val>
                                        </p:tav>
                                      </p:tavLst>
                                    </p:anim>
                                  </p:childTnLst>
                                </p:cTn>
                              </p:par>
                              <p:par>
                                <p:cTn id="202" presetID="42" presetClass="entr" presetSubtype="0" fill="hold" nodeType="withEffect">
                                  <p:stCondLst>
                                    <p:cond delay="0"/>
                                  </p:stCondLst>
                                  <p:childTnLst>
                                    <p:set>
                                      <p:cBhvr>
                                        <p:cTn id="203" dur="1" fill="hold">
                                          <p:stCondLst>
                                            <p:cond delay="0"/>
                                          </p:stCondLst>
                                        </p:cTn>
                                        <p:tgtEl>
                                          <p:spTgt spid="16387">
                                            <p:txEl>
                                              <p:pRg st="37" end="37"/>
                                            </p:txEl>
                                          </p:spTgt>
                                        </p:tgtEl>
                                        <p:attrNameLst>
                                          <p:attrName>style.visibility</p:attrName>
                                        </p:attrNameLst>
                                      </p:cBhvr>
                                      <p:to>
                                        <p:strVal val="visible"/>
                                      </p:to>
                                    </p:set>
                                    <p:animEffect transition="in" filter="fade">
                                      <p:cBhvr>
                                        <p:cTn id="204" dur="2000"/>
                                        <p:tgtEl>
                                          <p:spTgt spid="16387">
                                            <p:txEl>
                                              <p:pRg st="37" end="37"/>
                                            </p:txEl>
                                          </p:spTgt>
                                        </p:tgtEl>
                                      </p:cBhvr>
                                    </p:animEffect>
                                    <p:anim calcmode="lin" valueType="num">
                                      <p:cBhvr>
                                        <p:cTn id="205" dur="2000" fill="hold"/>
                                        <p:tgtEl>
                                          <p:spTgt spid="16387">
                                            <p:txEl>
                                              <p:pRg st="37" end="37"/>
                                            </p:txEl>
                                          </p:spTgt>
                                        </p:tgtEl>
                                        <p:attrNameLst>
                                          <p:attrName>ppt_x</p:attrName>
                                        </p:attrNameLst>
                                      </p:cBhvr>
                                      <p:tavLst>
                                        <p:tav tm="0">
                                          <p:val>
                                            <p:strVal val="#ppt_x"/>
                                          </p:val>
                                        </p:tav>
                                        <p:tav tm="100000">
                                          <p:val>
                                            <p:strVal val="#ppt_x"/>
                                          </p:val>
                                        </p:tav>
                                      </p:tavLst>
                                    </p:anim>
                                    <p:anim calcmode="lin" valueType="num">
                                      <p:cBhvr>
                                        <p:cTn id="206" dur="2000" fill="hold"/>
                                        <p:tgtEl>
                                          <p:spTgt spid="16387">
                                            <p:txEl>
                                              <p:pRg st="37" end="37"/>
                                            </p:txEl>
                                          </p:spTgt>
                                        </p:tgtEl>
                                        <p:attrNameLst>
                                          <p:attrName>ppt_y</p:attrName>
                                        </p:attrNameLst>
                                      </p:cBhvr>
                                      <p:tavLst>
                                        <p:tav tm="0">
                                          <p:val>
                                            <p:strVal val="#ppt_y+.1"/>
                                          </p:val>
                                        </p:tav>
                                        <p:tav tm="100000">
                                          <p:val>
                                            <p:strVal val="#ppt_y"/>
                                          </p:val>
                                        </p:tav>
                                      </p:tavLst>
                                    </p:anim>
                                  </p:childTnLst>
                                </p:cTn>
                              </p:par>
                              <p:par>
                                <p:cTn id="207" presetID="42" presetClass="entr" presetSubtype="0" fill="hold" nodeType="withEffect">
                                  <p:stCondLst>
                                    <p:cond delay="0"/>
                                  </p:stCondLst>
                                  <p:childTnLst>
                                    <p:set>
                                      <p:cBhvr>
                                        <p:cTn id="208" dur="1" fill="hold">
                                          <p:stCondLst>
                                            <p:cond delay="0"/>
                                          </p:stCondLst>
                                        </p:cTn>
                                        <p:tgtEl>
                                          <p:spTgt spid="16387">
                                            <p:txEl>
                                              <p:pRg st="38" end="38"/>
                                            </p:txEl>
                                          </p:spTgt>
                                        </p:tgtEl>
                                        <p:attrNameLst>
                                          <p:attrName>style.visibility</p:attrName>
                                        </p:attrNameLst>
                                      </p:cBhvr>
                                      <p:to>
                                        <p:strVal val="visible"/>
                                      </p:to>
                                    </p:set>
                                    <p:animEffect transition="in" filter="fade">
                                      <p:cBhvr>
                                        <p:cTn id="209" dur="2000"/>
                                        <p:tgtEl>
                                          <p:spTgt spid="16387">
                                            <p:txEl>
                                              <p:pRg st="38" end="38"/>
                                            </p:txEl>
                                          </p:spTgt>
                                        </p:tgtEl>
                                      </p:cBhvr>
                                    </p:animEffect>
                                    <p:anim calcmode="lin" valueType="num">
                                      <p:cBhvr>
                                        <p:cTn id="210" dur="2000" fill="hold"/>
                                        <p:tgtEl>
                                          <p:spTgt spid="16387">
                                            <p:txEl>
                                              <p:pRg st="38" end="38"/>
                                            </p:txEl>
                                          </p:spTgt>
                                        </p:tgtEl>
                                        <p:attrNameLst>
                                          <p:attrName>ppt_x</p:attrName>
                                        </p:attrNameLst>
                                      </p:cBhvr>
                                      <p:tavLst>
                                        <p:tav tm="0">
                                          <p:val>
                                            <p:strVal val="#ppt_x"/>
                                          </p:val>
                                        </p:tav>
                                        <p:tav tm="100000">
                                          <p:val>
                                            <p:strVal val="#ppt_x"/>
                                          </p:val>
                                        </p:tav>
                                      </p:tavLst>
                                    </p:anim>
                                    <p:anim calcmode="lin" valueType="num">
                                      <p:cBhvr>
                                        <p:cTn id="211" dur="2000" fill="hold"/>
                                        <p:tgtEl>
                                          <p:spTgt spid="16387">
                                            <p:txEl>
                                              <p:pRg st="38" end="38"/>
                                            </p:txEl>
                                          </p:spTgt>
                                        </p:tgtEl>
                                        <p:attrNameLst>
                                          <p:attrName>ppt_y</p:attrName>
                                        </p:attrNameLst>
                                      </p:cBhvr>
                                      <p:tavLst>
                                        <p:tav tm="0">
                                          <p:val>
                                            <p:strVal val="#ppt_y+.1"/>
                                          </p:val>
                                        </p:tav>
                                        <p:tav tm="100000">
                                          <p:val>
                                            <p:strVal val="#ppt_y"/>
                                          </p:val>
                                        </p:tav>
                                      </p:tavLst>
                                    </p:anim>
                                  </p:childTnLst>
                                </p:cTn>
                              </p:par>
                              <p:par>
                                <p:cTn id="212" presetID="42" presetClass="entr" presetSubtype="0" fill="hold" nodeType="withEffect">
                                  <p:stCondLst>
                                    <p:cond delay="0"/>
                                  </p:stCondLst>
                                  <p:childTnLst>
                                    <p:set>
                                      <p:cBhvr>
                                        <p:cTn id="213" dur="1" fill="hold">
                                          <p:stCondLst>
                                            <p:cond delay="0"/>
                                          </p:stCondLst>
                                        </p:cTn>
                                        <p:tgtEl>
                                          <p:spTgt spid="16387">
                                            <p:txEl>
                                              <p:pRg st="39" end="39"/>
                                            </p:txEl>
                                          </p:spTgt>
                                        </p:tgtEl>
                                        <p:attrNameLst>
                                          <p:attrName>style.visibility</p:attrName>
                                        </p:attrNameLst>
                                      </p:cBhvr>
                                      <p:to>
                                        <p:strVal val="visible"/>
                                      </p:to>
                                    </p:set>
                                    <p:animEffect transition="in" filter="fade">
                                      <p:cBhvr>
                                        <p:cTn id="214" dur="2000"/>
                                        <p:tgtEl>
                                          <p:spTgt spid="16387">
                                            <p:txEl>
                                              <p:pRg st="39" end="39"/>
                                            </p:txEl>
                                          </p:spTgt>
                                        </p:tgtEl>
                                      </p:cBhvr>
                                    </p:animEffect>
                                    <p:anim calcmode="lin" valueType="num">
                                      <p:cBhvr>
                                        <p:cTn id="215" dur="2000" fill="hold"/>
                                        <p:tgtEl>
                                          <p:spTgt spid="16387">
                                            <p:txEl>
                                              <p:pRg st="39" end="39"/>
                                            </p:txEl>
                                          </p:spTgt>
                                        </p:tgtEl>
                                        <p:attrNameLst>
                                          <p:attrName>ppt_x</p:attrName>
                                        </p:attrNameLst>
                                      </p:cBhvr>
                                      <p:tavLst>
                                        <p:tav tm="0">
                                          <p:val>
                                            <p:strVal val="#ppt_x"/>
                                          </p:val>
                                        </p:tav>
                                        <p:tav tm="100000">
                                          <p:val>
                                            <p:strVal val="#ppt_x"/>
                                          </p:val>
                                        </p:tav>
                                      </p:tavLst>
                                    </p:anim>
                                    <p:anim calcmode="lin" valueType="num">
                                      <p:cBhvr>
                                        <p:cTn id="216" dur="2000" fill="hold"/>
                                        <p:tgtEl>
                                          <p:spTgt spid="16387">
                                            <p:txEl>
                                              <p:pRg st="39" end="39"/>
                                            </p:txEl>
                                          </p:spTgt>
                                        </p:tgtEl>
                                        <p:attrNameLst>
                                          <p:attrName>ppt_y</p:attrName>
                                        </p:attrNameLst>
                                      </p:cBhvr>
                                      <p:tavLst>
                                        <p:tav tm="0">
                                          <p:val>
                                            <p:strVal val="#ppt_y+.1"/>
                                          </p:val>
                                        </p:tav>
                                        <p:tav tm="100000">
                                          <p:val>
                                            <p:strVal val="#ppt_y"/>
                                          </p:val>
                                        </p:tav>
                                      </p:tavLst>
                                    </p:anim>
                                  </p:childTnLst>
                                </p:cTn>
                              </p:par>
                              <p:par>
                                <p:cTn id="217" presetID="42" presetClass="entr" presetSubtype="0" fill="hold" nodeType="withEffect">
                                  <p:stCondLst>
                                    <p:cond delay="0"/>
                                  </p:stCondLst>
                                  <p:childTnLst>
                                    <p:set>
                                      <p:cBhvr>
                                        <p:cTn id="218" dur="1" fill="hold">
                                          <p:stCondLst>
                                            <p:cond delay="0"/>
                                          </p:stCondLst>
                                        </p:cTn>
                                        <p:tgtEl>
                                          <p:spTgt spid="16387">
                                            <p:txEl>
                                              <p:pRg st="40" end="40"/>
                                            </p:txEl>
                                          </p:spTgt>
                                        </p:tgtEl>
                                        <p:attrNameLst>
                                          <p:attrName>style.visibility</p:attrName>
                                        </p:attrNameLst>
                                      </p:cBhvr>
                                      <p:to>
                                        <p:strVal val="visible"/>
                                      </p:to>
                                    </p:set>
                                    <p:animEffect transition="in" filter="fade">
                                      <p:cBhvr>
                                        <p:cTn id="219" dur="2000"/>
                                        <p:tgtEl>
                                          <p:spTgt spid="16387">
                                            <p:txEl>
                                              <p:pRg st="40" end="40"/>
                                            </p:txEl>
                                          </p:spTgt>
                                        </p:tgtEl>
                                      </p:cBhvr>
                                    </p:animEffect>
                                    <p:anim calcmode="lin" valueType="num">
                                      <p:cBhvr>
                                        <p:cTn id="220" dur="2000" fill="hold"/>
                                        <p:tgtEl>
                                          <p:spTgt spid="16387">
                                            <p:txEl>
                                              <p:pRg st="40" end="40"/>
                                            </p:txEl>
                                          </p:spTgt>
                                        </p:tgtEl>
                                        <p:attrNameLst>
                                          <p:attrName>ppt_x</p:attrName>
                                        </p:attrNameLst>
                                      </p:cBhvr>
                                      <p:tavLst>
                                        <p:tav tm="0">
                                          <p:val>
                                            <p:strVal val="#ppt_x"/>
                                          </p:val>
                                        </p:tav>
                                        <p:tav tm="100000">
                                          <p:val>
                                            <p:strVal val="#ppt_x"/>
                                          </p:val>
                                        </p:tav>
                                      </p:tavLst>
                                    </p:anim>
                                    <p:anim calcmode="lin" valueType="num">
                                      <p:cBhvr>
                                        <p:cTn id="221" dur="2000" fill="hold"/>
                                        <p:tgtEl>
                                          <p:spTgt spid="16387">
                                            <p:txEl>
                                              <p:pRg st="40" end="40"/>
                                            </p:txEl>
                                          </p:spTgt>
                                        </p:tgtEl>
                                        <p:attrNameLst>
                                          <p:attrName>ppt_y</p:attrName>
                                        </p:attrNameLst>
                                      </p:cBhvr>
                                      <p:tavLst>
                                        <p:tav tm="0">
                                          <p:val>
                                            <p:strVal val="#ppt_y+.1"/>
                                          </p:val>
                                        </p:tav>
                                        <p:tav tm="100000">
                                          <p:val>
                                            <p:strVal val="#ppt_y"/>
                                          </p:val>
                                        </p:tav>
                                      </p:tavLst>
                                    </p:anim>
                                  </p:childTnLst>
                                </p:cTn>
                              </p:par>
                              <p:par>
                                <p:cTn id="222" presetID="42" presetClass="entr" presetSubtype="0" fill="hold" nodeType="withEffect">
                                  <p:stCondLst>
                                    <p:cond delay="0"/>
                                  </p:stCondLst>
                                  <p:childTnLst>
                                    <p:set>
                                      <p:cBhvr>
                                        <p:cTn id="223" dur="1" fill="hold">
                                          <p:stCondLst>
                                            <p:cond delay="0"/>
                                          </p:stCondLst>
                                        </p:cTn>
                                        <p:tgtEl>
                                          <p:spTgt spid="16387">
                                            <p:txEl>
                                              <p:pRg st="41" end="41"/>
                                            </p:txEl>
                                          </p:spTgt>
                                        </p:tgtEl>
                                        <p:attrNameLst>
                                          <p:attrName>style.visibility</p:attrName>
                                        </p:attrNameLst>
                                      </p:cBhvr>
                                      <p:to>
                                        <p:strVal val="visible"/>
                                      </p:to>
                                    </p:set>
                                    <p:animEffect transition="in" filter="fade">
                                      <p:cBhvr>
                                        <p:cTn id="224" dur="2000"/>
                                        <p:tgtEl>
                                          <p:spTgt spid="16387">
                                            <p:txEl>
                                              <p:pRg st="41" end="41"/>
                                            </p:txEl>
                                          </p:spTgt>
                                        </p:tgtEl>
                                      </p:cBhvr>
                                    </p:animEffect>
                                    <p:anim calcmode="lin" valueType="num">
                                      <p:cBhvr>
                                        <p:cTn id="225" dur="2000" fill="hold"/>
                                        <p:tgtEl>
                                          <p:spTgt spid="16387">
                                            <p:txEl>
                                              <p:pRg st="41" end="41"/>
                                            </p:txEl>
                                          </p:spTgt>
                                        </p:tgtEl>
                                        <p:attrNameLst>
                                          <p:attrName>ppt_x</p:attrName>
                                        </p:attrNameLst>
                                      </p:cBhvr>
                                      <p:tavLst>
                                        <p:tav tm="0">
                                          <p:val>
                                            <p:strVal val="#ppt_x"/>
                                          </p:val>
                                        </p:tav>
                                        <p:tav tm="100000">
                                          <p:val>
                                            <p:strVal val="#ppt_x"/>
                                          </p:val>
                                        </p:tav>
                                      </p:tavLst>
                                    </p:anim>
                                    <p:anim calcmode="lin" valueType="num">
                                      <p:cBhvr>
                                        <p:cTn id="226" dur="2000" fill="hold"/>
                                        <p:tgtEl>
                                          <p:spTgt spid="16387">
                                            <p:txEl>
                                              <p:pRg st="41" end="41"/>
                                            </p:txEl>
                                          </p:spTgt>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42" presetClass="entr" presetSubtype="0" fill="hold" nodeType="clickEffect">
                                  <p:stCondLst>
                                    <p:cond delay="0"/>
                                  </p:stCondLst>
                                  <p:childTnLst>
                                    <p:set>
                                      <p:cBhvr>
                                        <p:cTn id="230" dur="1" fill="hold">
                                          <p:stCondLst>
                                            <p:cond delay="0"/>
                                          </p:stCondLst>
                                        </p:cTn>
                                        <p:tgtEl>
                                          <p:spTgt spid="16387">
                                            <p:txEl>
                                              <p:pRg st="43" end="43"/>
                                            </p:txEl>
                                          </p:spTgt>
                                        </p:tgtEl>
                                        <p:attrNameLst>
                                          <p:attrName>style.visibility</p:attrName>
                                        </p:attrNameLst>
                                      </p:cBhvr>
                                      <p:to>
                                        <p:strVal val="visible"/>
                                      </p:to>
                                    </p:set>
                                    <p:animEffect transition="in" filter="fade">
                                      <p:cBhvr>
                                        <p:cTn id="231" dur="2000"/>
                                        <p:tgtEl>
                                          <p:spTgt spid="16387">
                                            <p:txEl>
                                              <p:pRg st="43" end="43"/>
                                            </p:txEl>
                                          </p:spTgt>
                                        </p:tgtEl>
                                      </p:cBhvr>
                                    </p:animEffect>
                                    <p:anim calcmode="lin" valueType="num">
                                      <p:cBhvr>
                                        <p:cTn id="232" dur="2000" fill="hold"/>
                                        <p:tgtEl>
                                          <p:spTgt spid="16387">
                                            <p:txEl>
                                              <p:pRg st="43" end="43"/>
                                            </p:txEl>
                                          </p:spTgt>
                                        </p:tgtEl>
                                        <p:attrNameLst>
                                          <p:attrName>ppt_x</p:attrName>
                                        </p:attrNameLst>
                                      </p:cBhvr>
                                      <p:tavLst>
                                        <p:tav tm="0">
                                          <p:val>
                                            <p:strVal val="#ppt_x"/>
                                          </p:val>
                                        </p:tav>
                                        <p:tav tm="100000">
                                          <p:val>
                                            <p:strVal val="#ppt_x"/>
                                          </p:val>
                                        </p:tav>
                                      </p:tavLst>
                                    </p:anim>
                                    <p:anim calcmode="lin" valueType="num">
                                      <p:cBhvr>
                                        <p:cTn id="233" dur="2000" fill="hold"/>
                                        <p:tgtEl>
                                          <p:spTgt spid="16387">
                                            <p:txEl>
                                              <p:pRg st="43" end="43"/>
                                            </p:txEl>
                                          </p:spTgt>
                                        </p:tgtEl>
                                        <p:attrNameLst>
                                          <p:attrName>ppt_y</p:attrName>
                                        </p:attrNameLst>
                                      </p:cBhvr>
                                      <p:tavLst>
                                        <p:tav tm="0">
                                          <p:val>
                                            <p:strVal val="#ppt_y+.1"/>
                                          </p:val>
                                        </p:tav>
                                        <p:tav tm="100000">
                                          <p:val>
                                            <p:strVal val="#ppt_y"/>
                                          </p:val>
                                        </p:tav>
                                      </p:tavLst>
                                    </p:anim>
                                  </p:childTnLst>
                                </p:cTn>
                              </p:par>
                              <p:par>
                                <p:cTn id="234" presetID="42" presetClass="entr" presetSubtype="0" fill="hold" nodeType="withEffect">
                                  <p:stCondLst>
                                    <p:cond delay="0"/>
                                  </p:stCondLst>
                                  <p:childTnLst>
                                    <p:set>
                                      <p:cBhvr>
                                        <p:cTn id="235" dur="1" fill="hold">
                                          <p:stCondLst>
                                            <p:cond delay="0"/>
                                          </p:stCondLst>
                                        </p:cTn>
                                        <p:tgtEl>
                                          <p:spTgt spid="16387">
                                            <p:txEl>
                                              <p:pRg st="44" end="44"/>
                                            </p:txEl>
                                          </p:spTgt>
                                        </p:tgtEl>
                                        <p:attrNameLst>
                                          <p:attrName>style.visibility</p:attrName>
                                        </p:attrNameLst>
                                      </p:cBhvr>
                                      <p:to>
                                        <p:strVal val="visible"/>
                                      </p:to>
                                    </p:set>
                                    <p:animEffect transition="in" filter="fade">
                                      <p:cBhvr>
                                        <p:cTn id="236" dur="2000"/>
                                        <p:tgtEl>
                                          <p:spTgt spid="16387">
                                            <p:txEl>
                                              <p:pRg st="44" end="44"/>
                                            </p:txEl>
                                          </p:spTgt>
                                        </p:tgtEl>
                                      </p:cBhvr>
                                    </p:animEffect>
                                    <p:anim calcmode="lin" valueType="num">
                                      <p:cBhvr>
                                        <p:cTn id="237" dur="2000" fill="hold"/>
                                        <p:tgtEl>
                                          <p:spTgt spid="16387">
                                            <p:txEl>
                                              <p:pRg st="44" end="44"/>
                                            </p:txEl>
                                          </p:spTgt>
                                        </p:tgtEl>
                                        <p:attrNameLst>
                                          <p:attrName>ppt_x</p:attrName>
                                        </p:attrNameLst>
                                      </p:cBhvr>
                                      <p:tavLst>
                                        <p:tav tm="0">
                                          <p:val>
                                            <p:strVal val="#ppt_x"/>
                                          </p:val>
                                        </p:tav>
                                        <p:tav tm="100000">
                                          <p:val>
                                            <p:strVal val="#ppt_x"/>
                                          </p:val>
                                        </p:tav>
                                      </p:tavLst>
                                    </p:anim>
                                    <p:anim calcmode="lin" valueType="num">
                                      <p:cBhvr>
                                        <p:cTn id="238" dur="2000" fill="hold"/>
                                        <p:tgtEl>
                                          <p:spTgt spid="16387">
                                            <p:txEl>
                                              <p:pRg st="44" end="44"/>
                                            </p:txEl>
                                          </p:spTgt>
                                        </p:tgtEl>
                                        <p:attrNameLst>
                                          <p:attrName>ppt_y</p:attrName>
                                        </p:attrNameLst>
                                      </p:cBhvr>
                                      <p:tavLst>
                                        <p:tav tm="0">
                                          <p:val>
                                            <p:strVal val="#ppt_y+.1"/>
                                          </p:val>
                                        </p:tav>
                                        <p:tav tm="100000">
                                          <p:val>
                                            <p:strVal val="#ppt_y"/>
                                          </p:val>
                                        </p:tav>
                                      </p:tavLst>
                                    </p:anim>
                                  </p:childTnLst>
                                </p:cTn>
                              </p:par>
                              <p:par>
                                <p:cTn id="239" presetID="42" presetClass="entr" presetSubtype="0" fill="hold" nodeType="withEffect">
                                  <p:stCondLst>
                                    <p:cond delay="0"/>
                                  </p:stCondLst>
                                  <p:childTnLst>
                                    <p:set>
                                      <p:cBhvr>
                                        <p:cTn id="240" dur="1" fill="hold">
                                          <p:stCondLst>
                                            <p:cond delay="0"/>
                                          </p:stCondLst>
                                        </p:cTn>
                                        <p:tgtEl>
                                          <p:spTgt spid="16387">
                                            <p:txEl>
                                              <p:pRg st="45" end="45"/>
                                            </p:txEl>
                                          </p:spTgt>
                                        </p:tgtEl>
                                        <p:attrNameLst>
                                          <p:attrName>style.visibility</p:attrName>
                                        </p:attrNameLst>
                                      </p:cBhvr>
                                      <p:to>
                                        <p:strVal val="visible"/>
                                      </p:to>
                                    </p:set>
                                    <p:animEffect transition="in" filter="fade">
                                      <p:cBhvr>
                                        <p:cTn id="241" dur="2000"/>
                                        <p:tgtEl>
                                          <p:spTgt spid="16387">
                                            <p:txEl>
                                              <p:pRg st="45" end="45"/>
                                            </p:txEl>
                                          </p:spTgt>
                                        </p:tgtEl>
                                      </p:cBhvr>
                                    </p:animEffect>
                                    <p:anim calcmode="lin" valueType="num">
                                      <p:cBhvr>
                                        <p:cTn id="242" dur="2000" fill="hold"/>
                                        <p:tgtEl>
                                          <p:spTgt spid="16387">
                                            <p:txEl>
                                              <p:pRg st="45" end="45"/>
                                            </p:txEl>
                                          </p:spTgt>
                                        </p:tgtEl>
                                        <p:attrNameLst>
                                          <p:attrName>ppt_x</p:attrName>
                                        </p:attrNameLst>
                                      </p:cBhvr>
                                      <p:tavLst>
                                        <p:tav tm="0">
                                          <p:val>
                                            <p:strVal val="#ppt_x"/>
                                          </p:val>
                                        </p:tav>
                                        <p:tav tm="100000">
                                          <p:val>
                                            <p:strVal val="#ppt_x"/>
                                          </p:val>
                                        </p:tav>
                                      </p:tavLst>
                                    </p:anim>
                                    <p:anim calcmode="lin" valueType="num">
                                      <p:cBhvr>
                                        <p:cTn id="243" dur="2000" fill="hold"/>
                                        <p:tgtEl>
                                          <p:spTgt spid="16387">
                                            <p:txEl>
                                              <p:pRg st="45" end="45"/>
                                            </p:txEl>
                                          </p:spTgt>
                                        </p:tgtEl>
                                        <p:attrNameLst>
                                          <p:attrName>ppt_y</p:attrName>
                                        </p:attrNameLst>
                                      </p:cBhvr>
                                      <p:tavLst>
                                        <p:tav tm="0">
                                          <p:val>
                                            <p:strVal val="#ppt_y+.1"/>
                                          </p:val>
                                        </p:tav>
                                        <p:tav tm="100000">
                                          <p:val>
                                            <p:strVal val="#ppt_y"/>
                                          </p:val>
                                        </p:tav>
                                      </p:tavLst>
                                    </p:anim>
                                  </p:childTnLst>
                                </p:cTn>
                              </p:par>
                              <p:par>
                                <p:cTn id="244" presetID="42" presetClass="entr" presetSubtype="0" fill="hold" nodeType="withEffect">
                                  <p:stCondLst>
                                    <p:cond delay="0"/>
                                  </p:stCondLst>
                                  <p:childTnLst>
                                    <p:set>
                                      <p:cBhvr>
                                        <p:cTn id="245" dur="1" fill="hold">
                                          <p:stCondLst>
                                            <p:cond delay="0"/>
                                          </p:stCondLst>
                                        </p:cTn>
                                        <p:tgtEl>
                                          <p:spTgt spid="16387">
                                            <p:txEl>
                                              <p:pRg st="46" end="46"/>
                                            </p:txEl>
                                          </p:spTgt>
                                        </p:tgtEl>
                                        <p:attrNameLst>
                                          <p:attrName>style.visibility</p:attrName>
                                        </p:attrNameLst>
                                      </p:cBhvr>
                                      <p:to>
                                        <p:strVal val="visible"/>
                                      </p:to>
                                    </p:set>
                                    <p:animEffect transition="in" filter="fade">
                                      <p:cBhvr>
                                        <p:cTn id="246" dur="2000"/>
                                        <p:tgtEl>
                                          <p:spTgt spid="16387">
                                            <p:txEl>
                                              <p:pRg st="46" end="46"/>
                                            </p:txEl>
                                          </p:spTgt>
                                        </p:tgtEl>
                                      </p:cBhvr>
                                    </p:animEffect>
                                    <p:anim calcmode="lin" valueType="num">
                                      <p:cBhvr>
                                        <p:cTn id="247" dur="2000" fill="hold"/>
                                        <p:tgtEl>
                                          <p:spTgt spid="16387">
                                            <p:txEl>
                                              <p:pRg st="46" end="46"/>
                                            </p:txEl>
                                          </p:spTgt>
                                        </p:tgtEl>
                                        <p:attrNameLst>
                                          <p:attrName>ppt_x</p:attrName>
                                        </p:attrNameLst>
                                      </p:cBhvr>
                                      <p:tavLst>
                                        <p:tav tm="0">
                                          <p:val>
                                            <p:strVal val="#ppt_x"/>
                                          </p:val>
                                        </p:tav>
                                        <p:tav tm="100000">
                                          <p:val>
                                            <p:strVal val="#ppt_x"/>
                                          </p:val>
                                        </p:tav>
                                      </p:tavLst>
                                    </p:anim>
                                    <p:anim calcmode="lin" valueType="num">
                                      <p:cBhvr>
                                        <p:cTn id="248" dur="2000" fill="hold"/>
                                        <p:tgtEl>
                                          <p:spTgt spid="16387">
                                            <p:txEl>
                                              <p:pRg st="46" end="4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0" y="-2"/>
            <a:ext cx="3052451"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410" name="Title 7">
            <a:extLst>
              <a:ext uri="{FF2B5EF4-FFF2-40B4-BE49-F238E27FC236}">
                <a16:creationId xmlns:a16="http://schemas.microsoft.com/office/drawing/2014/main" id="{8BFFCF01-1DE0-424A-9A3E-2448F22C9EEA}"/>
              </a:ext>
            </a:extLst>
          </p:cNvPr>
          <p:cNvSpPr>
            <a:spLocks noGrp="1"/>
          </p:cNvSpPr>
          <p:nvPr>
            <p:ph type="title"/>
          </p:nvPr>
        </p:nvSpPr>
        <p:spPr>
          <a:xfrm>
            <a:off x="482600" y="640080"/>
            <a:ext cx="2322320" cy="5613236"/>
          </a:xfrm>
        </p:spPr>
        <p:txBody>
          <a:bodyPr anchor="ctr">
            <a:normAutofit/>
          </a:bodyPr>
          <a:lstStyle/>
          <a:p>
            <a:pPr eaLnBrk="1" hangingPunct="1"/>
            <a:r>
              <a:rPr lang="en-US" altLang="en-US" dirty="0">
                <a:solidFill>
                  <a:srgbClr val="FFFFFF"/>
                </a:solidFill>
              </a:rPr>
              <a:t>Exercise</a:t>
            </a:r>
          </a:p>
        </p:txBody>
      </p:sp>
      <p:sp>
        <p:nvSpPr>
          <p:cNvPr id="17411" name="Content Placeholder 8">
            <a:extLst>
              <a:ext uri="{FF2B5EF4-FFF2-40B4-BE49-F238E27FC236}">
                <a16:creationId xmlns:a16="http://schemas.microsoft.com/office/drawing/2014/main" id="{80382118-786B-458C-8D81-FF6A024C1F6A}"/>
              </a:ext>
            </a:extLst>
          </p:cNvPr>
          <p:cNvSpPr>
            <a:spLocks noGrp="1"/>
          </p:cNvSpPr>
          <p:nvPr>
            <p:ph idx="1"/>
          </p:nvPr>
        </p:nvSpPr>
        <p:spPr>
          <a:xfrm>
            <a:off x="3524863" y="640082"/>
            <a:ext cx="5136536" cy="2941318"/>
          </a:xfrm>
        </p:spPr>
        <p:txBody>
          <a:bodyPr anchor="ctr">
            <a:normAutofit/>
          </a:bodyPr>
          <a:lstStyle/>
          <a:p>
            <a:pPr marL="0" indent="0" eaLnBrk="1" hangingPunct="1">
              <a:lnSpc>
                <a:spcPct val="90000"/>
              </a:lnSpc>
              <a:buNone/>
            </a:pPr>
            <a:r>
              <a:rPr lang="en-US" altLang="en-US" sz="1200" dirty="0"/>
              <a:t>Prompt the user for the day of the week again by using a select box.  </a:t>
            </a:r>
          </a:p>
          <a:p>
            <a:pPr marL="0" indent="0" eaLnBrk="1" hangingPunct="1">
              <a:lnSpc>
                <a:spcPct val="90000"/>
              </a:lnSpc>
              <a:buNone/>
            </a:pPr>
            <a:endParaRPr lang="en-US" altLang="en-US" sz="1200" dirty="0"/>
          </a:p>
          <a:p>
            <a:pPr lvl="1" eaLnBrk="1" hangingPunct="1">
              <a:lnSpc>
                <a:spcPct val="90000"/>
              </a:lnSpc>
            </a:pPr>
            <a:r>
              <a:rPr lang="en-US" altLang="en-US" sz="1200" dirty="0"/>
              <a:t>If they choose Saturday or Sunday (you MUST use the logical or “||” to do this) output:  “</a:t>
            </a:r>
            <a:r>
              <a:rPr lang="en-US" altLang="en-US" sz="1200" dirty="0">
                <a:latin typeface="Courier New" panose="02070309020205020404" pitchFamily="49" charset="0"/>
                <a:cs typeface="Courier New" panose="02070309020205020404" pitchFamily="49" charset="0"/>
              </a:rPr>
              <a:t>Have a great weekend!</a:t>
            </a:r>
            <a:r>
              <a:rPr lang="en-US" altLang="en-US" sz="1200" dirty="0"/>
              <a:t>”</a:t>
            </a:r>
          </a:p>
          <a:p>
            <a:pPr lvl="1" eaLnBrk="1" hangingPunct="1">
              <a:lnSpc>
                <a:spcPct val="90000"/>
              </a:lnSpc>
            </a:pPr>
            <a:r>
              <a:rPr lang="en-US" altLang="en-US" sz="1200" dirty="0"/>
              <a:t>If they choose Monday output: “</a:t>
            </a:r>
            <a:r>
              <a:rPr lang="en-US" altLang="en-US" sz="1200" dirty="0">
                <a:latin typeface="Courier New" panose="02070309020205020404" pitchFamily="49" charset="0"/>
                <a:cs typeface="Courier New" panose="02070309020205020404" pitchFamily="49" charset="0"/>
              </a:rPr>
              <a:t>Hope you had a good weekend</a:t>
            </a:r>
            <a:r>
              <a:rPr lang="en-US" altLang="en-US" sz="1200" dirty="0"/>
              <a:t>”</a:t>
            </a:r>
          </a:p>
          <a:p>
            <a:pPr lvl="1" eaLnBrk="1" hangingPunct="1">
              <a:lnSpc>
                <a:spcPct val="90000"/>
              </a:lnSpc>
            </a:pPr>
            <a:r>
              <a:rPr lang="en-US" altLang="en-US" sz="1200" dirty="0"/>
              <a:t>If they choose Tuesday OR Wednesday OR Thursday output: “</a:t>
            </a:r>
            <a:r>
              <a:rPr lang="en-US" altLang="en-US" sz="1200" dirty="0">
                <a:latin typeface="Courier New" panose="02070309020205020404" pitchFamily="49" charset="0"/>
                <a:cs typeface="Courier New" panose="02070309020205020404" pitchFamily="49" charset="0"/>
              </a:rPr>
              <a:t>Mid-week Blahs</a:t>
            </a:r>
            <a:r>
              <a:rPr lang="en-US" altLang="en-US" sz="1200" dirty="0"/>
              <a:t>”.  (Note: Use your OR operators for these three).</a:t>
            </a:r>
          </a:p>
          <a:p>
            <a:pPr lvl="1" eaLnBrk="1" hangingPunct="1">
              <a:lnSpc>
                <a:spcPct val="90000"/>
              </a:lnSpc>
            </a:pPr>
            <a:r>
              <a:rPr lang="en-US" altLang="en-US" sz="1200" dirty="0"/>
              <a:t>Friday, alert: “</a:t>
            </a:r>
            <a:r>
              <a:rPr lang="en-US" altLang="en-US" sz="1200" dirty="0">
                <a:latin typeface="Courier New" panose="02070309020205020404" pitchFamily="49" charset="0"/>
                <a:cs typeface="Courier New" panose="02070309020205020404" pitchFamily="49" charset="0"/>
              </a:rPr>
              <a:t>TGIF!</a:t>
            </a:r>
            <a:r>
              <a:rPr lang="en-US" altLang="en-US" sz="1200" dirty="0"/>
              <a:t>”</a:t>
            </a:r>
          </a:p>
          <a:p>
            <a:pPr marL="457200" lvl="1" indent="0" eaLnBrk="1" hangingPunct="1">
              <a:lnSpc>
                <a:spcPct val="90000"/>
              </a:lnSpc>
              <a:buNone/>
            </a:pPr>
            <a:endParaRPr lang="en-US" altLang="en-US" sz="1200" dirty="0"/>
          </a:p>
          <a:p>
            <a:pPr lvl="1" eaLnBrk="1" hangingPunct="1">
              <a:lnSpc>
                <a:spcPct val="90000"/>
              </a:lnSpc>
            </a:pPr>
            <a:r>
              <a:rPr lang="en-US" altLang="en-US" sz="1200" dirty="0"/>
              <a:t>For this program</a:t>
            </a:r>
            <a:r>
              <a:rPr lang="en-US" altLang="en-US" sz="1200"/>
              <a:t>, try out the </a:t>
            </a:r>
            <a:r>
              <a:rPr lang="en-US" altLang="en-US" sz="1200">
                <a:latin typeface="Courier New" panose="02070309020205020404" pitchFamily="49" charset="0"/>
                <a:cs typeface="Courier New" panose="02070309020205020404" pitchFamily="49" charset="0"/>
              </a:rPr>
              <a:t>onchange</a:t>
            </a:r>
            <a:r>
              <a:rPr lang="en-US" altLang="en-US" sz="1200"/>
              <a:t> </a:t>
            </a:r>
            <a:r>
              <a:rPr lang="en-US" altLang="en-US" sz="1200" dirty="0"/>
              <a:t>attribute inside the </a:t>
            </a:r>
            <a:r>
              <a:rPr lang="en-US" altLang="en-US" sz="1200" dirty="0">
                <a:latin typeface="Courier New" panose="02070309020205020404" pitchFamily="49" charset="0"/>
                <a:cs typeface="Courier New" panose="02070309020205020404" pitchFamily="49" charset="0"/>
              </a:rPr>
              <a:t>&lt;select&gt;</a:t>
            </a:r>
            <a:r>
              <a:rPr lang="en-US" altLang="en-US" sz="1200" dirty="0"/>
              <a:t> tag.</a:t>
            </a:r>
          </a:p>
          <a:p>
            <a:pPr lvl="1" eaLnBrk="1" hangingPunct="1">
              <a:lnSpc>
                <a:spcPct val="90000"/>
              </a:lnSpc>
            </a:pPr>
            <a:endParaRPr lang="en-US" altLang="en-US" sz="1200" dirty="0"/>
          </a:p>
          <a:p>
            <a:pPr marL="457200" lvl="1" indent="0" eaLnBrk="1" hangingPunct="1">
              <a:lnSpc>
                <a:spcPct val="90000"/>
              </a:lnSpc>
              <a:buNone/>
            </a:pPr>
            <a:r>
              <a:rPr lang="en-US" altLang="en-US" sz="1200" dirty="0"/>
              <a:t>You can see my version in</a:t>
            </a:r>
            <a:r>
              <a:rPr lang="en-US" altLang="en-US" sz="1200"/>
              <a:t>:   </a:t>
            </a:r>
            <a:r>
              <a:rPr lang="en-US" altLang="en-US" sz="1200" b="1">
                <a:latin typeface="Courier New" panose="02070309020205020404" pitchFamily="49" charset="0"/>
                <a:cs typeface="Courier New" panose="02070309020205020404" pitchFamily="49" charset="0"/>
              </a:rPr>
              <a:t>day</a:t>
            </a:r>
            <a:r>
              <a:rPr lang="en-US" altLang="en-US" sz="1200" b="1" dirty="0">
                <a:latin typeface="Courier New" panose="02070309020205020404" pitchFamily="49" charset="0"/>
                <a:cs typeface="Courier New" panose="02070309020205020404" pitchFamily="49" charset="0"/>
              </a:rPr>
              <a:t>_of_the_week.html</a:t>
            </a:r>
          </a:p>
        </p:txBody>
      </p:sp>
      <p:pic>
        <p:nvPicPr>
          <p:cNvPr id="3" name="Picture 2" descr="A screenshot of a cell phone&#10;&#10;Description automatically generated">
            <a:extLst>
              <a:ext uri="{FF2B5EF4-FFF2-40B4-BE49-F238E27FC236}">
                <a16:creationId xmlns:a16="http://schemas.microsoft.com/office/drawing/2014/main" id="{D2B1B3A1-B5AF-4FEC-9A04-B994E51BE876}"/>
              </a:ext>
            </a:extLst>
          </p:cNvPr>
          <p:cNvPicPr>
            <a:picLocks noChangeAspect="1"/>
          </p:cNvPicPr>
          <p:nvPr/>
        </p:nvPicPr>
        <p:blipFill>
          <a:blip r:embed="rId3"/>
          <a:stretch>
            <a:fillRect/>
          </a:stretch>
        </p:blipFill>
        <p:spPr>
          <a:xfrm>
            <a:off x="4343400" y="4038600"/>
            <a:ext cx="3672078" cy="1305136"/>
          </a:xfrm>
          <a:prstGeom prst="rect">
            <a:avLst/>
          </a:prstGeom>
          <a:ln>
            <a:noFill/>
          </a:ln>
          <a:effectLst>
            <a:outerShdw blurRad="292100" dist="139700" dir="2700000" algn="tl" rotWithShape="0">
              <a:srgbClr val="333333">
                <a:alpha val="65000"/>
              </a:srgbClr>
            </a:outerShdw>
          </a:effectLst>
        </p:spPr>
      </p:pic>
      <p:sp>
        <p:nvSpPr>
          <p:cNvPr id="17412" name="Slide Number Placeholder 3">
            <a:extLst>
              <a:ext uri="{FF2B5EF4-FFF2-40B4-BE49-F238E27FC236}">
                <a16:creationId xmlns:a16="http://schemas.microsoft.com/office/drawing/2014/main" id="{5DB87A82-8B66-4546-B95F-2C75BF245C01}"/>
              </a:ext>
            </a:extLst>
          </p:cNvPr>
          <p:cNvSpPr>
            <a:spLocks noGrp="1"/>
          </p:cNvSpPr>
          <p:nvPr>
            <p:ph type="sldNum" sz="quarter" idx="12"/>
          </p:nvPr>
        </p:nvSpPr>
        <p:spPr bwMode="auto">
          <a:xfrm>
            <a:off x="7900987" y="6356350"/>
            <a:ext cx="614363"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65A9B34B-857C-4D4B-89D3-368EB5DC727D}" type="slidenum">
              <a:rPr lang="en-US" altLang="en-US" sz="1000">
                <a:solidFill>
                  <a:prstClr val="black">
                    <a:tint val="75000"/>
                  </a:prstClr>
                </a:solidFill>
              </a:rPr>
              <a:pPr>
                <a:spcBef>
                  <a:spcPct val="0"/>
                </a:spcBef>
                <a:spcAft>
                  <a:spcPts val="600"/>
                </a:spcAft>
                <a:buFontTx/>
                <a:buNone/>
              </a:pPr>
              <a:t>8</a:t>
            </a:fld>
            <a:endParaRPr lang="en-US" altLang="en-US" sz="1000" dirty="0">
              <a:solidFill>
                <a:prstClr val="black">
                  <a:tint val="75000"/>
                </a:prst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1549</Words>
  <Application>Microsoft Office PowerPoint</Application>
  <PresentationFormat>On-screen Show (4:3)</PresentationFormat>
  <Paragraphs>194</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Wingdings</vt:lpstr>
      <vt:lpstr>Office Theme</vt:lpstr>
      <vt:lpstr>JavaScript:   Limiting Free Text Entry </vt:lpstr>
      <vt:lpstr>Learning Objectives</vt:lpstr>
      <vt:lpstr>Limiting / Avoiding Free-text Entry by Users</vt:lpstr>
      <vt:lpstr>Eliminating free-text entry</vt:lpstr>
      <vt:lpstr>File: parking_meter_select.html</vt:lpstr>
      <vt:lpstr>Eliminating free-text entry</vt:lpstr>
      <vt:lpstr>File: favorite_sports_team.html</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  ‘else if’ &amp; free text </dc:title>
  <dc:creator>Joseph Mendelsohn</dc:creator>
  <cp:lastModifiedBy>Mendelsohn, Yosef</cp:lastModifiedBy>
  <cp:revision>101</cp:revision>
  <dcterms:created xsi:type="dcterms:W3CDTF">2019-11-06T13:36:01Z</dcterms:created>
  <dcterms:modified xsi:type="dcterms:W3CDTF">2025-05-27T21:30:09Z</dcterms:modified>
</cp:coreProperties>
</file>