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3"/>
  </p:notesMasterIdLst>
  <p:handoutMasterIdLst>
    <p:handoutMasterId r:id="rId14"/>
  </p:handoutMasterIdLst>
  <p:sldIdLst>
    <p:sldId id="618" r:id="rId2"/>
    <p:sldId id="646" r:id="rId3"/>
    <p:sldId id="648" r:id="rId4"/>
    <p:sldId id="652" r:id="rId5"/>
    <p:sldId id="653" r:id="rId6"/>
    <p:sldId id="654" r:id="rId7"/>
    <p:sldId id="656" r:id="rId8"/>
    <p:sldId id="657" r:id="rId9"/>
    <p:sldId id="660" r:id="rId10"/>
    <p:sldId id="658" r:id="rId11"/>
    <p:sldId id="661"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00CC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9" autoAdjust="0"/>
    <p:restoredTop sz="94605" autoAdjust="0"/>
  </p:normalViewPr>
  <p:slideViewPr>
    <p:cSldViewPr>
      <p:cViewPr varScale="1">
        <p:scale>
          <a:sx n="127" d="100"/>
          <a:sy n="127" d="100"/>
        </p:scale>
        <p:origin x="132"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E1E516C-9E5B-43FE-A9CD-8EFB0AB5EA3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192515" name="Rectangle 3">
            <a:extLst>
              <a:ext uri="{FF2B5EF4-FFF2-40B4-BE49-F238E27FC236}">
                <a16:creationId xmlns:a16="http://schemas.microsoft.com/office/drawing/2014/main" id="{C0CCBF11-FD4F-4DD0-8982-F7FB346AAEEA}"/>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dirty="0"/>
          </a:p>
        </p:txBody>
      </p:sp>
      <p:sp>
        <p:nvSpPr>
          <p:cNvPr id="192516" name="Rectangle 4">
            <a:extLst>
              <a:ext uri="{FF2B5EF4-FFF2-40B4-BE49-F238E27FC236}">
                <a16:creationId xmlns:a16="http://schemas.microsoft.com/office/drawing/2014/main" id="{701B51EB-0EEC-4F2E-83A9-E3A22A1A598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192517" name="Rectangle 5">
            <a:extLst>
              <a:ext uri="{FF2B5EF4-FFF2-40B4-BE49-F238E27FC236}">
                <a16:creationId xmlns:a16="http://schemas.microsoft.com/office/drawing/2014/main" id="{E7A814E1-81FA-46A2-A744-DE3FC29C1AA9}"/>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583F36D1-99C8-4AE7-866A-69186211244F}"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DFFC613-4262-4A01-8F7C-2369DBB9F71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38915" name="Rectangle 3">
            <a:extLst>
              <a:ext uri="{FF2B5EF4-FFF2-40B4-BE49-F238E27FC236}">
                <a16:creationId xmlns:a16="http://schemas.microsoft.com/office/drawing/2014/main" id="{03C8BFA6-14F6-4BC2-BDB7-7AA1EFD81E73}"/>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dirty="0"/>
          </a:p>
        </p:txBody>
      </p:sp>
      <p:sp>
        <p:nvSpPr>
          <p:cNvPr id="2052" name="Rectangle 4">
            <a:extLst>
              <a:ext uri="{FF2B5EF4-FFF2-40B4-BE49-F238E27FC236}">
                <a16:creationId xmlns:a16="http://schemas.microsoft.com/office/drawing/2014/main" id="{BC3CCAF4-6040-480E-ABFF-6A3C6F6C96A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02A981A4-7EF0-42C0-8392-719657D569B9}"/>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a16="http://schemas.microsoft.com/office/drawing/2014/main" id="{9D381354-95C2-4F8F-A8A2-EEAE7CEACF29}"/>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38919" name="Rectangle 7">
            <a:extLst>
              <a:ext uri="{FF2B5EF4-FFF2-40B4-BE49-F238E27FC236}">
                <a16:creationId xmlns:a16="http://schemas.microsoft.com/office/drawing/2014/main" id="{9A0DA5CE-4AFF-4807-8FEC-AEB7B0459F8F}"/>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6A9E5F1D-B736-41D3-BC13-026D3A034B9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DC7BA40-FC66-43A5-A76B-A83415463E24}"/>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39E5C8AD-CA01-490A-AC12-7C3B9AEAE6A4}"/>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C26AF366-4AAA-4558-B91A-098464A748DD}"/>
              </a:ext>
            </a:extLst>
          </p:cNvPr>
          <p:cNvSpPr>
            <a:spLocks noGrp="1"/>
          </p:cNvSpPr>
          <p:nvPr>
            <p:ph type="sldNum" sz="quarter" idx="12"/>
          </p:nvPr>
        </p:nvSpPr>
        <p:spPr/>
        <p:txBody>
          <a:bodyPr/>
          <a:lstStyle>
            <a:lvl1pPr>
              <a:defRPr/>
            </a:lvl1pPr>
          </a:lstStyle>
          <a:p>
            <a:pPr>
              <a:defRPr/>
            </a:pPr>
            <a:fld id="{4CAC2966-8E1D-414C-9D07-88B508CF77DF}" type="slidenum">
              <a:rPr lang="en-US" altLang="en-US"/>
              <a:pPr>
                <a:defRPr/>
              </a:pPr>
              <a:t>‹#›</a:t>
            </a:fld>
            <a:endParaRPr lang="en-US" altLang="en-US" dirty="0"/>
          </a:p>
        </p:txBody>
      </p:sp>
    </p:spTree>
    <p:extLst>
      <p:ext uri="{BB962C8B-B14F-4D97-AF65-F5344CB8AC3E}">
        <p14:creationId xmlns:p14="http://schemas.microsoft.com/office/powerpoint/2010/main" val="32812180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19635-5894-44CB-9C99-BF7946AD12E6}"/>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FD7034A8-416F-44B7-9EF6-E91C8339D6C8}"/>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ADB986EC-A4D8-4D63-A90D-41C4F130208E}"/>
              </a:ext>
            </a:extLst>
          </p:cNvPr>
          <p:cNvSpPr>
            <a:spLocks noGrp="1"/>
          </p:cNvSpPr>
          <p:nvPr>
            <p:ph type="sldNum" sz="quarter" idx="12"/>
          </p:nvPr>
        </p:nvSpPr>
        <p:spPr/>
        <p:txBody>
          <a:bodyPr/>
          <a:lstStyle>
            <a:lvl1pPr>
              <a:defRPr/>
            </a:lvl1pPr>
          </a:lstStyle>
          <a:p>
            <a:pPr>
              <a:defRPr/>
            </a:pPr>
            <a:fld id="{1F5E32F5-B9DE-48AD-B034-7ABB0548D31D}" type="slidenum">
              <a:rPr lang="en-US" altLang="en-US"/>
              <a:pPr>
                <a:defRPr/>
              </a:pPr>
              <a:t>‹#›</a:t>
            </a:fld>
            <a:endParaRPr lang="en-US" altLang="en-US" dirty="0"/>
          </a:p>
        </p:txBody>
      </p:sp>
    </p:spTree>
    <p:extLst>
      <p:ext uri="{BB962C8B-B14F-4D97-AF65-F5344CB8AC3E}">
        <p14:creationId xmlns:p14="http://schemas.microsoft.com/office/powerpoint/2010/main" val="381116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7977F-BF4C-44D1-82A9-FC1031013AC6}"/>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0073C8A0-E91B-4079-B015-D4031F9ED2AF}"/>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5F1CA549-0982-457B-A50F-858F1EAC541E}"/>
              </a:ext>
            </a:extLst>
          </p:cNvPr>
          <p:cNvSpPr>
            <a:spLocks noGrp="1"/>
          </p:cNvSpPr>
          <p:nvPr>
            <p:ph type="sldNum" sz="quarter" idx="12"/>
          </p:nvPr>
        </p:nvSpPr>
        <p:spPr/>
        <p:txBody>
          <a:bodyPr/>
          <a:lstStyle>
            <a:lvl1pPr>
              <a:defRPr/>
            </a:lvl1pPr>
          </a:lstStyle>
          <a:p>
            <a:pPr>
              <a:defRPr/>
            </a:pPr>
            <a:fld id="{BFB241D6-E542-406E-A9CE-A77A630D62F2}" type="slidenum">
              <a:rPr lang="en-US" altLang="en-US"/>
              <a:pPr>
                <a:defRPr/>
              </a:pPr>
              <a:t>‹#›</a:t>
            </a:fld>
            <a:endParaRPr lang="en-US" altLang="en-US" dirty="0"/>
          </a:p>
        </p:txBody>
      </p:sp>
    </p:spTree>
    <p:extLst>
      <p:ext uri="{BB962C8B-B14F-4D97-AF65-F5344CB8AC3E}">
        <p14:creationId xmlns:p14="http://schemas.microsoft.com/office/powerpoint/2010/main" val="5434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B7AD6-48B1-41A8-A591-7B2A0AC234BC}"/>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240399CC-3760-4874-9AC0-4ABCA082285B}"/>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AB7F5F8F-5BD1-48B7-8AF3-0D4E16E58805}"/>
              </a:ext>
            </a:extLst>
          </p:cNvPr>
          <p:cNvSpPr>
            <a:spLocks noGrp="1"/>
          </p:cNvSpPr>
          <p:nvPr>
            <p:ph type="sldNum" sz="quarter" idx="12"/>
          </p:nvPr>
        </p:nvSpPr>
        <p:spPr/>
        <p:txBody>
          <a:bodyPr/>
          <a:lstStyle>
            <a:lvl1pPr>
              <a:defRPr/>
            </a:lvl1pPr>
          </a:lstStyle>
          <a:p>
            <a:pPr>
              <a:defRPr/>
            </a:pPr>
            <a:fld id="{24FE86E6-588A-4154-BA9D-029AF635A19F}" type="slidenum">
              <a:rPr lang="en-US" altLang="en-US"/>
              <a:pPr>
                <a:defRPr/>
              </a:pPr>
              <a:t>‹#›</a:t>
            </a:fld>
            <a:endParaRPr lang="en-US" altLang="en-US" dirty="0"/>
          </a:p>
        </p:txBody>
      </p:sp>
    </p:spTree>
    <p:extLst>
      <p:ext uri="{BB962C8B-B14F-4D97-AF65-F5344CB8AC3E}">
        <p14:creationId xmlns:p14="http://schemas.microsoft.com/office/powerpoint/2010/main" val="345847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77D7A-E58D-473F-A9C5-C3168D46AA20}"/>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78390E78-675D-409C-B4AD-DF3DDD2ABF32}"/>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05E356B0-EB70-4631-9DC7-D87D0F4FD5F5}"/>
              </a:ext>
            </a:extLst>
          </p:cNvPr>
          <p:cNvSpPr>
            <a:spLocks noGrp="1"/>
          </p:cNvSpPr>
          <p:nvPr>
            <p:ph type="sldNum" sz="quarter" idx="12"/>
          </p:nvPr>
        </p:nvSpPr>
        <p:spPr/>
        <p:txBody>
          <a:bodyPr/>
          <a:lstStyle>
            <a:lvl1pPr>
              <a:defRPr/>
            </a:lvl1pPr>
          </a:lstStyle>
          <a:p>
            <a:pPr>
              <a:defRPr/>
            </a:pPr>
            <a:fld id="{AE4A705D-3F05-4C83-918A-39244F15C15D}" type="slidenum">
              <a:rPr lang="en-US" altLang="en-US"/>
              <a:pPr>
                <a:defRPr/>
              </a:pPr>
              <a:t>‹#›</a:t>
            </a:fld>
            <a:endParaRPr lang="en-US" altLang="en-US" dirty="0"/>
          </a:p>
        </p:txBody>
      </p:sp>
    </p:spTree>
    <p:extLst>
      <p:ext uri="{BB962C8B-B14F-4D97-AF65-F5344CB8AC3E}">
        <p14:creationId xmlns:p14="http://schemas.microsoft.com/office/powerpoint/2010/main" val="129006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D5CE073-9DF8-4D87-A1B0-732559AD9D0C}"/>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7D8990AC-0596-4D88-81B7-C1F6E5897759}"/>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01DBA8F8-9EF8-4CFB-B737-26CDAF98C0B2}"/>
              </a:ext>
            </a:extLst>
          </p:cNvPr>
          <p:cNvSpPr>
            <a:spLocks noGrp="1"/>
          </p:cNvSpPr>
          <p:nvPr>
            <p:ph type="sldNum" sz="quarter" idx="12"/>
          </p:nvPr>
        </p:nvSpPr>
        <p:spPr/>
        <p:txBody>
          <a:bodyPr/>
          <a:lstStyle>
            <a:lvl1pPr>
              <a:defRPr/>
            </a:lvl1pPr>
          </a:lstStyle>
          <a:p>
            <a:pPr>
              <a:defRPr/>
            </a:pPr>
            <a:fld id="{1489A9F5-6896-453C-9F07-950E4034FBE4}" type="slidenum">
              <a:rPr lang="en-US" altLang="en-US"/>
              <a:pPr>
                <a:defRPr/>
              </a:pPr>
              <a:t>‹#›</a:t>
            </a:fld>
            <a:endParaRPr lang="en-US" altLang="en-US" dirty="0"/>
          </a:p>
        </p:txBody>
      </p:sp>
    </p:spTree>
    <p:extLst>
      <p:ext uri="{BB962C8B-B14F-4D97-AF65-F5344CB8AC3E}">
        <p14:creationId xmlns:p14="http://schemas.microsoft.com/office/powerpoint/2010/main" val="62061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2F1F4C-7908-4488-AB78-E30A92D9C5A3}"/>
              </a:ext>
            </a:extLst>
          </p:cNvPr>
          <p:cNvSpPr>
            <a:spLocks noGrp="1"/>
          </p:cNvSpPr>
          <p:nvPr>
            <p:ph type="dt" sz="half" idx="10"/>
          </p:nvPr>
        </p:nvSpPr>
        <p:spPr/>
        <p:txBody>
          <a:bodyPr/>
          <a:lstStyle>
            <a:lvl1pPr>
              <a:defRPr/>
            </a:lvl1pPr>
          </a:lstStyle>
          <a:p>
            <a:pPr>
              <a:defRPr/>
            </a:pPr>
            <a:endParaRPr lang="en-US" altLang="en-US" dirty="0"/>
          </a:p>
        </p:txBody>
      </p:sp>
      <p:sp>
        <p:nvSpPr>
          <p:cNvPr id="8" name="Footer Placeholder 4">
            <a:extLst>
              <a:ext uri="{FF2B5EF4-FFF2-40B4-BE49-F238E27FC236}">
                <a16:creationId xmlns:a16="http://schemas.microsoft.com/office/drawing/2014/main" id="{73C30C42-635A-4F1A-8CB7-D46253CE2B8D}"/>
              </a:ext>
            </a:extLst>
          </p:cNvPr>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a:extLst>
              <a:ext uri="{FF2B5EF4-FFF2-40B4-BE49-F238E27FC236}">
                <a16:creationId xmlns:a16="http://schemas.microsoft.com/office/drawing/2014/main" id="{97B7B745-81F6-4F46-94DF-A3E5141D32C1}"/>
              </a:ext>
            </a:extLst>
          </p:cNvPr>
          <p:cNvSpPr>
            <a:spLocks noGrp="1"/>
          </p:cNvSpPr>
          <p:nvPr>
            <p:ph type="sldNum" sz="quarter" idx="12"/>
          </p:nvPr>
        </p:nvSpPr>
        <p:spPr/>
        <p:txBody>
          <a:bodyPr/>
          <a:lstStyle>
            <a:lvl1pPr>
              <a:defRPr/>
            </a:lvl1pPr>
          </a:lstStyle>
          <a:p>
            <a:pPr>
              <a:defRPr/>
            </a:pPr>
            <a:fld id="{68630EB5-2010-456B-A8DF-45014AAED08E}" type="slidenum">
              <a:rPr lang="en-US" altLang="en-US"/>
              <a:pPr>
                <a:defRPr/>
              </a:pPr>
              <a:t>‹#›</a:t>
            </a:fld>
            <a:endParaRPr lang="en-US" altLang="en-US" dirty="0"/>
          </a:p>
        </p:txBody>
      </p:sp>
    </p:spTree>
    <p:extLst>
      <p:ext uri="{BB962C8B-B14F-4D97-AF65-F5344CB8AC3E}">
        <p14:creationId xmlns:p14="http://schemas.microsoft.com/office/powerpoint/2010/main" val="23194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C6DB6AF-6CDE-43B4-B385-E22760B3EAF0}"/>
              </a:ext>
            </a:extLst>
          </p:cNvPr>
          <p:cNvSpPr>
            <a:spLocks noGrp="1"/>
          </p:cNvSpPr>
          <p:nvPr>
            <p:ph type="dt" sz="half" idx="10"/>
          </p:nvPr>
        </p:nvSpPr>
        <p:spPr/>
        <p:txBody>
          <a:bodyPr/>
          <a:lstStyle>
            <a:lvl1pPr>
              <a:defRPr/>
            </a:lvl1pPr>
          </a:lstStyle>
          <a:p>
            <a:pPr>
              <a:defRPr/>
            </a:pPr>
            <a:endParaRPr lang="en-US" altLang="en-US" dirty="0"/>
          </a:p>
        </p:txBody>
      </p:sp>
      <p:sp>
        <p:nvSpPr>
          <p:cNvPr id="4" name="Footer Placeholder 4">
            <a:extLst>
              <a:ext uri="{FF2B5EF4-FFF2-40B4-BE49-F238E27FC236}">
                <a16:creationId xmlns:a16="http://schemas.microsoft.com/office/drawing/2014/main" id="{B492C836-DF43-4DA7-AC37-488ED921C9AA}"/>
              </a:ext>
            </a:extLst>
          </p:cNvPr>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a:extLst>
              <a:ext uri="{FF2B5EF4-FFF2-40B4-BE49-F238E27FC236}">
                <a16:creationId xmlns:a16="http://schemas.microsoft.com/office/drawing/2014/main" id="{73084604-FD0E-40AB-9D26-BD8C2B7AF6CB}"/>
              </a:ext>
            </a:extLst>
          </p:cNvPr>
          <p:cNvSpPr>
            <a:spLocks noGrp="1"/>
          </p:cNvSpPr>
          <p:nvPr>
            <p:ph type="sldNum" sz="quarter" idx="12"/>
          </p:nvPr>
        </p:nvSpPr>
        <p:spPr/>
        <p:txBody>
          <a:bodyPr/>
          <a:lstStyle>
            <a:lvl1pPr>
              <a:defRPr/>
            </a:lvl1pPr>
          </a:lstStyle>
          <a:p>
            <a:pPr>
              <a:defRPr/>
            </a:pPr>
            <a:fld id="{D88571A7-D0EB-46B0-9224-D3445DFFD6FC}" type="slidenum">
              <a:rPr lang="en-US" altLang="en-US"/>
              <a:pPr>
                <a:defRPr/>
              </a:pPr>
              <a:t>‹#›</a:t>
            </a:fld>
            <a:endParaRPr lang="en-US" altLang="en-US" dirty="0"/>
          </a:p>
        </p:txBody>
      </p:sp>
    </p:spTree>
    <p:extLst>
      <p:ext uri="{BB962C8B-B14F-4D97-AF65-F5344CB8AC3E}">
        <p14:creationId xmlns:p14="http://schemas.microsoft.com/office/powerpoint/2010/main" val="77121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F6870F8-889A-47CE-AFFD-F363EF2A96AE}"/>
              </a:ext>
            </a:extLst>
          </p:cNvPr>
          <p:cNvSpPr>
            <a:spLocks noGrp="1"/>
          </p:cNvSpPr>
          <p:nvPr>
            <p:ph type="dt" sz="half" idx="10"/>
          </p:nvPr>
        </p:nvSpPr>
        <p:spPr/>
        <p:txBody>
          <a:bodyPr/>
          <a:lstStyle>
            <a:lvl1pPr>
              <a:defRPr/>
            </a:lvl1pPr>
          </a:lstStyle>
          <a:p>
            <a:pPr>
              <a:defRPr/>
            </a:pPr>
            <a:endParaRPr lang="en-US" altLang="en-US" dirty="0"/>
          </a:p>
        </p:txBody>
      </p:sp>
      <p:sp>
        <p:nvSpPr>
          <p:cNvPr id="3" name="Footer Placeholder 4">
            <a:extLst>
              <a:ext uri="{FF2B5EF4-FFF2-40B4-BE49-F238E27FC236}">
                <a16:creationId xmlns:a16="http://schemas.microsoft.com/office/drawing/2014/main" id="{D1A31EE7-3F03-4A3A-9BA7-B1078F5C2F23}"/>
              </a:ext>
            </a:extLst>
          </p:cNvPr>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a:extLst>
              <a:ext uri="{FF2B5EF4-FFF2-40B4-BE49-F238E27FC236}">
                <a16:creationId xmlns:a16="http://schemas.microsoft.com/office/drawing/2014/main" id="{2F44DD02-D2F5-46BA-B424-F374B17DD594}"/>
              </a:ext>
            </a:extLst>
          </p:cNvPr>
          <p:cNvSpPr>
            <a:spLocks noGrp="1"/>
          </p:cNvSpPr>
          <p:nvPr>
            <p:ph type="sldNum" sz="quarter" idx="12"/>
          </p:nvPr>
        </p:nvSpPr>
        <p:spPr/>
        <p:txBody>
          <a:bodyPr/>
          <a:lstStyle>
            <a:lvl1pPr>
              <a:defRPr/>
            </a:lvl1pPr>
          </a:lstStyle>
          <a:p>
            <a:pPr>
              <a:defRPr/>
            </a:pPr>
            <a:fld id="{3171E5E9-1E09-414B-BEF7-352357E838E6}" type="slidenum">
              <a:rPr lang="en-US" altLang="en-US"/>
              <a:pPr>
                <a:defRPr/>
              </a:pPr>
              <a:t>‹#›</a:t>
            </a:fld>
            <a:endParaRPr lang="en-US" altLang="en-US" dirty="0"/>
          </a:p>
        </p:txBody>
      </p:sp>
    </p:spTree>
    <p:extLst>
      <p:ext uri="{BB962C8B-B14F-4D97-AF65-F5344CB8AC3E}">
        <p14:creationId xmlns:p14="http://schemas.microsoft.com/office/powerpoint/2010/main" val="54159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D4F853-68B0-4B34-9B9E-A5C925B9DDF2}"/>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1F868B0B-81B3-4A5A-9916-220FBD69A86F}"/>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B19C9C73-5AF5-44EA-8E65-6A1DC6CEB89F}"/>
              </a:ext>
            </a:extLst>
          </p:cNvPr>
          <p:cNvSpPr>
            <a:spLocks noGrp="1"/>
          </p:cNvSpPr>
          <p:nvPr>
            <p:ph type="sldNum" sz="quarter" idx="12"/>
          </p:nvPr>
        </p:nvSpPr>
        <p:spPr/>
        <p:txBody>
          <a:bodyPr/>
          <a:lstStyle>
            <a:lvl1pPr>
              <a:defRPr/>
            </a:lvl1pPr>
          </a:lstStyle>
          <a:p>
            <a:pPr>
              <a:defRPr/>
            </a:pPr>
            <a:fld id="{A11972D8-7628-4578-8455-A0886C4CF190}" type="slidenum">
              <a:rPr lang="en-US" altLang="en-US"/>
              <a:pPr>
                <a:defRPr/>
              </a:pPr>
              <a:t>‹#›</a:t>
            </a:fld>
            <a:endParaRPr lang="en-US" altLang="en-US" dirty="0"/>
          </a:p>
        </p:txBody>
      </p:sp>
    </p:spTree>
    <p:extLst>
      <p:ext uri="{BB962C8B-B14F-4D97-AF65-F5344CB8AC3E}">
        <p14:creationId xmlns:p14="http://schemas.microsoft.com/office/powerpoint/2010/main" val="261811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E91336-B589-4821-8CBD-4ACA6DC2F0A7}"/>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483BC67D-D9B9-4D49-8BAF-00A2BBE6CDA6}"/>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AFC4EB81-0BCC-4E8E-9D7E-6B4708B2FFD3}"/>
              </a:ext>
            </a:extLst>
          </p:cNvPr>
          <p:cNvSpPr>
            <a:spLocks noGrp="1"/>
          </p:cNvSpPr>
          <p:nvPr>
            <p:ph type="sldNum" sz="quarter" idx="12"/>
          </p:nvPr>
        </p:nvSpPr>
        <p:spPr/>
        <p:txBody>
          <a:bodyPr/>
          <a:lstStyle>
            <a:lvl1pPr>
              <a:defRPr/>
            </a:lvl1pPr>
          </a:lstStyle>
          <a:p>
            <a:pPr>
              <a:defRPr/>
            </a:pPr>
            <a:fld id="{5331B6D0-CB41-49D9-9A0D-2502AD33496D}" type="slidenum">
              <a:rPr lang="en-US" altLang="en-US"/>
              <a:pPr>
                <a:defRPr/>
              </a:pPr>
              <a:t>‹#›</a:t>
            </a:fld>
            <a:endParaRPr lang="en-US" altLang="en-US" dirty="0"/>
          </a:p>
        </p:txBody>
      </p:sp>
    </p:spTree>
    <p:extLst>
      <p:ext uri="{BB962C8B-B14F-4D97-AF65-F5344CB8AC3E}">
        <p14:creationId xmlns:p14="http://schemas.microsoft.com/office/powerpoint/2010/main" val="412333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F22461-3CC3-4EF7-8989-A7994B3CF7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70FE40-1469-4685-A884-3CA99F6617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6D2291-D307-4620-BF94-FB271A54B68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en-US" dirty="0"/>
          </a:p>
        </p:txBody>
      </p:sp>
      <p:sp>
        <p:nvSpPr>
          <p:cNvPr id="5" name="Footer Placeholder 4">
            <a:extLst>
              <a:ext uri="{FF2B5EF4-FFF2-40B4-BE49-F238E27FC236}">
                <a16:creationId xmlns:a16="http://schemas.microsoft.com/office/drawing/2014/main" id="{A00DDD3F-1DE0-43E7-876A-EBF48B98075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70D133AF-CD16-4B65-8433-1CB702A46C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504F2B3-BD9D-420E-81DC-DFBDD81CA17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mozilla.org/en-US/docs/Web/HTML/Element/video" TargetMode="External"/><Relationship Id="rId2" Type="http://schemas.openxmlformats.org/officeDocument/2006/relationships/hyperlink" Target="https://developer.mozilla.org/en-US/docs/Web/API/HTMLMediaElement" TargetMode="External"/><Relationship Id="rId1" Type="http://schemas.openxmlformats.org/officeDocument/2006/relationships/slideLayout" Target="../slideLayouts/slideLayout2.xml"/><Relationship Id="rId6" Type="http://schemas.openxmlformats.org/officeDocument/2006/relationships/hyperlink" Target="https://developer.mozilla.org/en-US/docs/Web/Events" TargetMode="External"/><Relationship Id="rId5" Type="http://schemas.openxmlformats.org/officeDocument/2006/relationships/hyperlink" Target="https://developer.mozilla.org/en-US/docs/Web/Media/Formats" TargetMode="External"/><Relationship Id="rId4" Type="http://schemas.openxmlformats.org/officeDocument/2006/relationships/hyperlink" Target="https://developer.mozilla.org/en-US/docs/Web/API/HTMLVideoElemen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developer.mozilla.org/en-US/docs/Web/HTML/Element/vide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098" name="Title 1">
            <a:extLst>
              <a:ext uri="{FF2B5EF4-FFF2-40B4-BE49-F238E27FC236}">
                <a16:creationId xmlns:a16="http://schemas.microsoft.com/office/drawing/2014/main" id="{0B63494A-6E1A-4A9B-9D94-7021FCDCB93B}"/>
              </a:ext>
            </a:extLst>
          </p:cNvPr>
          <p:cNvSpPr>
            <a:spLocks noGrp="1"/>
          </p:cNvSpPr>
          <p:nvPr>
            <p:ph type="ctrTitle"/>
          </p:nvPr>
        </p:nvSpPr>
        <p:spPr>
          <a:xfrm>
            <a:off x="603363" y="1191796"/>
            <a:ext cx="7516084" cy="2976344"/>
          </a:xfrm>
        </p:spPr>
        <p:txBody>
          <a:bodyPr anchor="ctr">
            <a:normAutofit/>
          </a:bodyPr>
          <a:lstStyle/>
          <a:p>
            <a:pPr algn="l" eaLnBrk="1" hangingPunct="1"/>
            <a:r>
              <a:rPr lang="en-US" altLang="en-US" sz="5700">
                <a:solidFill>
                  <a:srgbClr val="FFFFFF"/>
                </a:solidFill>
              </a:rPr>
              <a:t>JavaScript: </a:t>
            </a:r>
            <a:br>
              <a:rPr lang="en-US" altLang="en-US" sz="5700">
                <a:solidFill>
                  <a:srgbClr val="FFFFFF"/>
                </a:solidFill>
              </a:rPr>
            </a:br>
            <a:r>
              <a:rPr lang="en-US" altLang="en-US" sz="5700">
                <a:solidFill>
                  <a:srgbClr val="FFFFFF"/>
                </a:solidFill>
              </a:rPr>
              <a:t>   Events and Video</a:t>
            </a:r>
            <a:endParaRPr lang="en-US" altLang="en-US" sz="57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D3C46C-0920-272F-E0A1-71288E74B67A}"/>
              </a:ext>
            </a:extLst>
          </p:cNvPr>
          <p:cNvPicPr>
            <a:picLocks noChangeAspect="1"/>
          </p:cNvPicPr>
          <p:nvPr/>
        </p:nvPicPr>
        <p:blipFill>
          <a:blip r:embed="rId2"/>
          <a:stretch>
            <a:fillRect/>
          </a:stretch>
        </p:blipFill>
        <p:spPr>
          <a:xfrm>
            <a:off x="495300" y="4237493"/>
            <a:ext cx="5306890" cy="2444482"/>
          </a:xfrm>
          <a:prstGeom prst="rect">
            <a:avLst/>
          </a:prstGeom>
        </p:spPr>
      </p:pic>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252632" y="349943"/>
            <a:ext cx="8839200" cy="5807075"/>
          </a:xfrm>
        </p:spPr>
        <p:txBody>
          <a:bodyPr/>
          <a:lstStyle/>
          <a:p>
            <a:pPr marL="0" indent="0">
              <a:buNone/>
            </a:pPr>
            <a:r>
              <a:rPr lang="en-US" sz="1400"/>
              <a:t>We may also want to control the speed. This is less common, but the point here is to demonstrate that there are many tools that allow us to control the behavior of media that we are embedding in our web pages. </a:t>
            </a:r>
          </a:p>
          <a:p>
            <a:pPr marL="0" indent="0">
              <a:buNone/>
            </a:pPr>
            <a:endParaRPr lang="en-US" sz="1400"/>
          </a:p>
          <a:p>
            <a:pPr marL="0" indent="0">
              <a:buNone/>
            </a:pPr>
            <a:r>
              <a:rPr lang="en-US" sz="1400"/>
              <a:t>In this case, we make use of a property of media elements called </a:t>
            </a:r>
            <a:r>
              <a:rPr lang="en-US" sz="1400" b="1">
                <a:latin typeface="Courier New" panose="02070309020205020404" pitchFamily="49" charset="0"/>
                <a:cs typeface="Courier New" panose="02070309020205020404" pitchFamily="49" charset="0"/>
              </a:rPr>
              <a:t>playbackRate</a:t>
            </a:r>
            <a:r>
              <a:rPr lang="en-US" sz="1400"/>
              <a:t>.</a:t>
            </a:r>
          </a:p>
          <a:p>
            <a:pPr marL="0" indent="0">
              <a:buNone/>
            </a:pPr>
            <a:endParaRPr lang="en-US" sz="1400"/>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a:xfrm>
            <a:off x="6832209" y="6109363"/>
            <a:ext cx="2133600" cy="365125"/>
          </a:xfrm>
        </p:spPr>
        <p:txBody>
          <a:bodyPr/>
          <a:lstStyle/>
          <a:p>
            <a:pPr>
              <a:defRPr/>
            </a:pPr>
            <a:fld id="{24FE86E6-588A-4154-BA9D-029AF635A19F}" type="slidenum">
              <a:rPr lang="en-US" altLang="en-US" smtClean="0"/>
              <a:pPr>
                <a:defRPr/>
              </a:pPr>
              <a:t>10</a:t>
            </a:fld>
            <a:endParaRPr lang="en-US" altLang="en-US" dirty="0"/>
          </a:p>
        </p:txBody>
      </p:sp>
      <p:sp>
        <p:nvSpPr>
          <p:cNvPr id="7" name="Title 1">
            <a:extLst>
              <a:ext uri="{FF2B5EF4-FFF2-40B4-BE49-F238E27FC236}">
                <a16:creationId xmlns:a16="http://schemas.microsoft.com/office/drawing/2014/main" id="{7286950A-2C34-EEFB-ABC2-A2329665B745}"/>
              </a:ext>
            </a:extLst>
          </p:cNvPr>
          <p:cNvSpPr txBox="1">
            <a:spLocks/>
          </p:cNvSpPr>
          <p:nvPr/>
        </p:nvSpPr>
        <p:spPr bwMode="auto">
          <a:xfrm>
            <a:off x="1385668" y="0"/>
            <a:ext cx="5774140" cy="35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a:t>Working With Speed</a:t>
            </a:r>
          </a:p>
        </p:txBody>
      </p:sp>
      <p:sp>
        <p:nvSpPr>
          <p:cNvPr id="2" name="TextBox 4">
            <a:extLst>
              <a:ext uri="{FF2B5EF4-FFF2-40B4-BE49-F238E27FC236}">
                <a16:creationId xmlns:a16="http://schemas.microsoft.com/office/drawing/2014/main" id="{AE87170A-D2DE-252D-BF1B-3061E628B8E1}"/>
              </a:ext>
            </a:extLst>
          </p:cNvPr>
          <p:cNvSpPr txBox="1">
            <a:spLocks noChangeArrowheads="1"/>
          </p:cNvSpPr>
          <p:nvPr/>
        </p:nvSpPr>
        <p:spPr bwMode="auto">
          <a:xfrm>
            <a:off x="495300" y="1539161"/>
            <a:ext cx="8153400" cy="249299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endParaRPr lang="en-US" altLang="en-US" sz="12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12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&lt;video src="fordo.mp4" height="256" width="640" </a:t>
            </a:r>
            <a:r>
              <a:rPr lang="en-US" altLang="en-US" sz="1200" b="1">
                <a:latin typeface="Courier New" panose="02070309020205020404" pitchFamily="49" charset="0"/>
                <a:cs typeface="Courier New" panose="02070309020205020404" pitchFamily="49" charset="0"/>
              </a:rPr>
              <a:t>id="vidFordo"</a:t>
            </a:r>
            <a:r>
              <a:rPr lang="en-US" altLang="en-US" sz="1200">
                <a:latin typeface="Courier New" panose="02070309020205020404" pitchFamily="49" charset="0"/>
                <a:cs typeface="Courier New" panose="02070309020205020404" pitchFamily="49" charset="0"/>
              </a:rPr>
              <a:t>&gt;&lt;/video&gt;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&lt;input type="button" id="</a:t>
            </a:r>
            <a:r>
              <a:rPr lang="en-US" altLang="en-US" sz="1200" b="1">
                <a:latin typeface="Courier New" panose="02070309020205020404" pitchFamily="49" charset="0"/>
                <a:cs typeface="Courier New" panose="02070309020205020404" pitchFamily="49" charset="0"/>
              </a:rPr>
              <a:t>btnDoubleSpeed</a:t>
            </a:r>
            <a:r>
              <a:rPr lang="en-US" altLang="en-US" sz="1200">
                <a:latin typeface="Courier New" panose="02070309020205020404" pitchFamily="49" charset="0"/>
                <a:cs typeface="Courier New" panose="02070309020205020404" pitchFamily="49" charset="0"/>
              </a:rPr>
              <a:t>" value="Double Speed"&gt;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&lt;script&gt;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document.getElementById("</a:t>
            </a:r>
            <a:r>
              <a:rPr lang="en-US" altLang="en-US" sz="1200" b="1">
                <a:latin typeface="Courier New" panose="02070309020205020404" pitchFamily="49" charset="0"/>
                <a:cs typeface="Courier New" panose="02070309020205020404" pitchFamily="49" charset="0"/>
              </a:rPr>
              <a:t>btnDoubleSpeed</a:t>
            </a:r>
            <a:r>
              <a:rPr lang="en-US" altLang="en-US" sz="1200">
                <a:latin typeface="Courier New" panose="02070309020205020404" pitchFamily="49" charset="0"/>
                <a:cs typeface="Courier New" panose="02070309020205020404" pitchFamily="49" charset="0"/>
              </a:rPr>
              <a:t>").addEventListener("click",doubleTheSpeed);</a:t>
            </a:r>
          </a:p>
          <a:p>
            <a:pPr eaLnBrk="1" hangingPunct="1">
              <a:spcBef>
                <a:spcPct val="0"/>
              </a:spcBef>
              <a:buFontTx/>
              <a:buNone/>
            </a:pPr>
            <a:endParaRPr lang="en-US" altLang="en-US" sz="12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function doubleTheSpeed()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document.getElementById("vidFordo").</a:t>
            </a:r>
            <a:r>
              <a:rPr lang="en-US" altLang="en-US" sz="1200" b="1">
                <a:latin typeface="Courier New" panose="02070309020205020404" pitchFamily="49" charset="0"/>
                <a:cs typeface="Courier New" panose="02070309020205020404" pitchFamily="49" charset="0"/>
              </a:rPr>
              <a:t>playbackRate=2</a:t>
            </a:r>
            <a:r>
              <a:rPr lang="en-US" altLang="en-US" sz="120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&lt;/script&gt;	</a:t>
            </a:r>
          </a:p>
        </p:txBody>
      </p:sp>
      <p:sp>
        <p:nvSpPr>
          <p:cNvPr id="5" name="Title 1">
            <a:extLst>
              <a:ext uri="{FF2B5EF4-FFF2-40B4-BE49-F238E27FC236}">
                <a16:creationId xmlns:a16="http://schemas.microsoft.com/office/drawing/2014/main" id="{F7BBBD5D-C5A0-E8C3-0134-48869A291F6F}"/>
              </a:ext>
            </a:extLst>
          </p:cNvPr>
          <p:cNvSpPr txBox="1">
            <a:spLocks/>
          </p:cNvSpPr>
          <p:nvPr/>
        </p:nvSpPr>
        <p:spPr bwMode="auto">
          <a:xfrm>
            <a:off x="5676900" y="1544727"/>
            <a:ext cx="2971800" cy="35524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altLang="en-US" sz="1200"/>
              <a:t>File: </a:t>
            </a:r>
            <a:r>
              <a:rPr lang="en-US" altLang="en-US" sz="1100">
                <a:latin typeface="Courier New" panose="02070309020205020404" pitchFamily="49" charset="0"/>
                <a:cs typeface="Courier New" panose="02070309020205020404" pitchFamily="49" charset="0"/>
              </a:rPr>
              <a:t>working_with_video_speed.html</a:t>
            </a:r>
            <a:endParaRPr lang="en-US" altLang="en-US" sz="1000" dirty="0">
              <a:latin typeface="Courier New" panose="02070309020205020404" pitchFamily="49" charset="0"/>
              <a:cs typeface="Courier New" panose="02070309020205020404" pitchFamily="49" charset="0"/>
            </a:endParaRPr>
          </a:p>
        </p:txBody>
      </p:sp>
      <p:sp>
        <p:nvSpPr>
          <p:cNvPr id="8" name="Speech Bubble: Rectangle with Corners Rounded 7">
            <a:extLst>
              <a:ext uri="{FF2B5EF4-FFF2-40B4-BE49-F238E27FC236}">
                <a16:creationId xmlns:a16="http://schemas.microsoft.com/office/drawing/2014/main" id="{41E2AE23-333A-E1D5-979D-E12F3055370B}"/>
              </a:ext>
            </a:extLst>
          </p:cNvPr>
          <p:cNvSpPr/>
          <p:nvPr/>
        </p:nvSpPr>
        <p:spPr>
          <a:xfrm>
            <a:off x="6221290" y="4280645"/>
            <a:ext cx="2667000" cy="640672"/>
          </a:xfrm>
          <a:prstGeom prst="wedgeRoundRectCallout">
            <a:avLst>
              <a:gd name="adj1" fmla="val -106158"/>
              <a:gd name="adj2" fmla="val -1556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The </a:t>
            </a:r>
            <a:r>
              <a:rPr lang="en-US" sz="1100" b="1">
                <a:latin typeface="Courier New" panose="02070309020205020404" pitchFamily="49" charset="0"/>
                <a:cs typeface="Courier New" panose="02070309020205020404" pitchFamily="49" charset="0"/>
              </a:rPr>
              <a:t>playbackRate</a:t>
            </a:r>
            <a:r>
              <a:rPr lang="en-US" sz="1100" b="1"/>
              <a:t> </a:t>
            </a:r>
            <a:r>
              <a:rPr lang="en-US" sz="1100"/>
              <a:t>property is available to media elements of the video and audio type. </a:t>
            </a:r>
          </a:p>
        </p:txBody>
      </p:sp>
      <p:cxnSp>
        <p:nvCxnSpPr>
          <p:cNvPr id="10" name="Straight Arrow Connector 9">
            <a:extLst>
              <a:ext uri="{FF2B5EF4-FFF2-40B4-BE49-F238E27FC236}">
                <a16:creationId xmlns:a16="http://schemas.microsoft.com/office/drawing/2014/main" id="{47AE2D38-787B-3386-BEF5-DEF0E1087C5F}"/>
              </a:ext>
            </a:extLst>
          </p:cNvPr>
          <p:cNvCxnSpPr>
            <a:cxnSpLocks/>
          </p:cNvCxnSpPr>
          <p:nvPr/>
        </p:nvCxnSpPr>
        <p:spPr>
          <a:xfrm>
            <a:off x="3581400" y="2457219"/>
            <a:ext cx="304800" cy="39435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05BD41-4238-C543-96C0-17F9203713AD}"/>
              </a:ext>
            </a:extLst>
          </p:cNvPr>
          <p:cNvSpPr txBox="1"/>
          <p:nvPr/>
        </p:nvSpPr>
        <p:spPr>
          <a:xfrm>
            <a:off x="5916491" y="4240726"/>
            <a:ext cx="2922709" cy="240065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000" u="sng"/>
              <a:t>YOUR TURN!</a:t>
            </a:r>
          </a:p>
          <a:p>
            <a:endParaRPr lang="en-US" sz="1000"/>
          </a:p>
          <a:p>
            <a:pPr marL="171450" indent="-171450">
              <a:buFont typeface="Arial" panose="020B0604020202020204" pitchFamily="34" charset="0"/>
              <a:buChar char="•"/>
            </a:pPr>
            <a:r>
              <a:rPr lang="en-US" sz="1000"/>
              <a:t>Write code to implmenet the button and functionality for “Normal Speed”. That is, this button should change the playback rate to the normal speed (i.e. a value of 1). </a:t>
            </a:r>
          </a:p>
          <a:p>
            <a:pPr marL="171450" indent="-171450">
              <a:buFont typeface="Arial" panose="020B0604020202020204" pitchFamily="34" charset="0"/>
              <a:buChar char="•"/>
            </a:pPr>
            <a:r>
              <a:rPr lang="en-US" sz="1000"/>
              <a:t>In other words, the user should be able to click back and forth between the “Double Speed” and “Normal Speed” buttons and have the video play back at those rates. </a:t>
            </a:r>
          </a:p>
          <a:p>
            <a:pPr marL="171450" indent="-171450">
              <a:buFont typeface="Arial" panose="020B0604020202020204" pitchFamily="34" charset="0"/>
              <a:buChar char="•"/>
            </a:pPr>
            <a:r>
              <a:rPr lang="en-US" sz="1000"/>
              <a:t>Then when you’re done, implement yet another button for “Half Speed” with a playback rate of 0.5. </a:t>
            </a:r>
          </a:p>
          <a:p>
            <a:pPr marL="171450" indent="-171450">
              <a:buFont typeface="Arial" panose="020B0604020202020204" pitchFamily="34" charset="0"/>
              <a:buChar char="•"/>
            </a:pPr>
            <a:r>
              <a:rPr lang="en-US" sz="1000"/>
              <a:t>You can find the solutions on the file from the course web page. </a:t>
            </a:r>
          </a:p>
        </p:txBody>
      </p:sp>
    </p:spTree>
    <p:extLst>
      <p:ext uri="{BB962C8B-B14F-4D97-AF65-F5344CB8AC3E}">
        <p14:creationId xmlns:p14="http://schemas.microsoft.com/office/powerpoint/2010/main" val="3150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2000"/>
                                        <p:tgtEl>
                                          <p:spTgt spid="2">
                                            <p:txEl>
                                              <p:pRg st="7" end="7"/>
                                            </p:txEl>
                                          </p:spTgt>
                                        </p:tgtEl>
                                      </p:cBhvr>
                                    </p:animEffect>
                                    <p:anim calcmode="lin" valueType="num">
                                      <p:cBhvr>
                                        <p:cTn id="1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0"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2000"/>
                                        <p:tgtEl>
                                          <p:spTgt spid="2">
                                            <p:txEl>
                                              <p:pRg st="9" end="9"/>
                                            </p:txEl>
                                          </p:spTgt>
                                        </p:tgtEl>
                                      </p:cBhvr>
                                    </p:animEffect>
                                    <p:anim calcmode="lin" valueType="num">
                                      <p:cBhvr>
                                        <p:cTn id="26"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7" dur="2000" fill="hold"/>
                                        <p:tgtEl>
                                          <p:spTgt spid="2">
                                            <p:txEl>
                                              <p:pRg st="9" end="9"/>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2000"/>
                                        <p:tgtEl>
                                          <p:spTgt spid="2">
                                            <p:txEl>
                                              <p:pRg st="11" end="11"/>
                                            </p:txEl>
                                          </p:spTgt>
                                        </p:tgtEl>
                                      </p:cBhvr>
                                    </p:animEffect>
                                    <p:anim calcmode="lin" valueType="num">
                                      <p:cBhvr>
                                        <p:cTn id="31"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2" dur="2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2000"/>
                                        <p:tgtEl>
                                          <p:spTgt spid="2">
                                            <p:txEl>
                                              <p:pRg st="10" end="10"/>
                                            </p:txEl>
                                          </p:spTgt>
                                        </p:tgtEl>
                                      </p:cBhvr>
                                    </p:animEffect>
                                    <p:anim calcmode="lin" valueType="num">
                                      <p:cBhvr>
                                        <p:cTn id="38"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2000" fill="hold"/>
                                        <p:tgtEl>
                                          <p:spTgt spid="2">
                                            <p:txEl>
                                              <p:pRg st="10" end="10"/>
                                            </p:txEl>
                                          </p:spTgt>
                                        </p:tgtEl>
                                        <p:attrNameLst>
                                          <p:attrName>ppt_y</p:attrName>
                                        </p:attrNameLst>
                                      </p:cBhvr>
                                      <p:tavLst>
                                        <p:tav tm="0">
                                          <p:val>
                                            <p:strVal val="#ppt_y+.1"/>
                                          </p:val>
                                        </p:tav>
                                        <p:tav tm="100000">
                                          <p:val>
                                            <p:strVal val="#ppt_y"/>
                                          </p:val>
                                        </p:tav>
                                      </p:tavLst>
                                    </p:anim>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152400" y="762000"/>
            <a:ext cx="8839200" cy="3901114"/>
          </a:xfrm>
        </p:spPr>
        <p:txBody>
          <a:bodyPr/>
          <a:lstStyle/>
          <a:p>
            <a:pPr marL="0" indent="0">
              <a:buNone/>
            </a:pPr>
            <a:r>
              <a:rPr lang="en-US" sz="1600"/>
              <a:t>Hopefully you see where I’m going with this question.</a:t>
            </a:r>
          </a:p>
          <a:p>
            <a:pPr marL="0" indent="0">
              <a:buNone/>
            </a:pPr>
            <a:endParaRPr lang="en-US" sz="1600"/>
          </a:p>
          <a:p>
            <a:pPr marL="0" indent="0">
              <a:buNone/>
            </a:pPr>
            <a:r>
              <a:rPr lang="en-US" sz="1600"/>
              <a:t>We can, of course, always look to books, teachers, colleagues, etc to help us learn new techniques. However, at the end of the day, the most complete resource for information is a reference site such as MDN. </a:t>
            </a:r>
          </a:p>
          <a:p>
            <a:pPr marL="0" indent="0">
              <a:buNone/>
            </a:pPr>
            <a:endParaRPr lang="en-US" sz="1600"/>
          </a:p>
          <a:p>
            <a:pPr marL="0" indent="0">
              <a:buNone/>
            </a:pPr>
            <a:r>
              <a:rPr lang="en-US" sz="1600"/>
              <a:t>As has been said a few times, don’t be intimidated. Much of it will not make sense – and even things that seemingly do make sense, may not work for reasons that aren’t clear to you. This is normal and will get easier with time and experience. </a:t>
            </a:r>
          </a:p>
          <a:p>
            <a:pPr marL="0" indent="0">
              <a:buNone/>
            </a:pPr>
            <a:endParaRPr lang="en-US" sz="1600"/>
          </a:p>
          <a:p>
            <a:pPr marL="0" indent="0">
              <a:buNone/>
            </a:pPr>
            <a:r>
              <a:rPr lang="en-US" sz="1600"/>
              <a:t>Often, even </a:t>
            </a:r>
            <a:r>
              <a:rPr lang="en-US" sz="1600" i="1"/>
              <a:t>finding </a:t>
            </a:r>
            <a:r>
              <a:rPr lang="en-US" sz="1600"/>
              <a:t>the exact reference page you are looking for can be confusing. Again, just stick with it – it will come, I promise!</a:t>
            </a:r>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11</a:t>
            </a:fld>
            <a:endParaRPr lang="en-US" altLang="en-US" dirty="0"/>
          </a:p>
        </p:txBody>
      </p:sp>
      <p:sp>
        <p:nvSpPr>
          <p:cNvPr id="7" name="Title 1">
            <a:extLst>
              <a:ext uri="{FF2B5EF4-FFF2-40B4-BE49-F238E27FC236}">
                <a16:creationId xmlns:a16="http://schemas.microsoft.com/office/drawing/2014/main" id="{7286950A-2C34-EEFB-ABC2-A2329665B745}"/>
              </a:ext>
            </a:extLst>
          </p:cNvPr>
          <p:cNvSpPr txBox="1">
            <a:spLocks/>
          </p:cNvSpPr>
          <p:nvPr/>
        </p:nvSpPr>
        <p:spPr bwMode="auto">
          <a:xfrm>
            <a:off x="1513480" y="147365"/>
            <a:ext cx="5774140" cy="35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a:t>How Did I Learn All of This?</a:t>
            </a:r>
          </a:p>
        </p:txBody>
      </p:sp>
      <p:pic>
        <p:nvPicPr>
          <p:cNvPr id="1026" name="Picture 2" descr="I Am So Smart GIFs | Tenor">
            <a:extLst>
              <a:ext uri="{FF2B5EF4-FFF2-40B4-BE49-F238E27FC236}">
                <a16:creationId xmlns:a16="http://schemas.microsoft.com/office/drawing/2014/main" id="{EEC3FD5B-60B6-D697-ED0E-593029C12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16377"/>
            <a:ext cx="20955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yosef\Dropbox\130 Expression Web\images\question_mark_learning.jpg">
            <a:extLst>
              <a:ext uri="{FF2B5EF4-FFF2-40B4-BE49-F238E27FC236}">
                <a16:creationId xmlns:a16="http://schemas.microsoft.com/office/drawing/2014/main" id="{5577F7AB-5417-A0CF-4FD0-B51D02D4AA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52400"/>
            <a:ext cx="2450957" cy="2450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AD8B37E7-DA07-4BCE-162F-0B94829F3380}"/>
              </a:ext>
            </a:extLst>
          </p:cNvPr>
          <p:cNvSpPr>
            <a:spLocks noGrp="1"/>
          </p:cNvSpPr>
          <p:nvPr>
            <p:ph type="title"/>
          </p:nvPr>
        </p:nvSpPr>
        <p:spPr>
          <a:xfrm>
            <a:off x="76200" y="370182"/>
            <a:ext cx="4953000" cy="1538130"/>
          </a:xfrm>
        </p:spPr>
        <p:txBody>
          <a:bodyPr>
            <a:normAutofit/>
          </a:bodyPr>
          <a:lstStyle/>
          <a:p>
            <a:pPr eaLnBrk="1" hangingPunct="1"/>
            <a:r>
              <a:rPr lang="en-US" altLang="en-US" dirty="0"/>
              <a:t>Learning Objectives</a:t>
            </a:r>
          </a:p>
        </p:txBody>
      </p:sp>
      <p:sp>
        <p:nvSpPr>
          <p:cNvPr id="8" name="Content Placeholder 2">
            <a:extLst>
              <a:ext uri="{FF2B5EF4-FFF2-40B4-BE49-F238E27FC236}">
                <a16:creationId xmlns:a16="http://schemas.microsoft.com/office/drawing/2014/main" id="{F479C467-6F3E-95F6-4403-495D3D88A749}"/>
              </a:ext>
            </a:extLst>
          </p:cNvPr>
          <p:cNvSpPr>
            <a:spLocks noGrp="1"/>
          </p:cNvSpPr>
          <p:nvPr>
            <p:ph idx="1"/>
          </p:nvPr>
        </p:nvSpPr>
        <p:spPr>
          <a:xfrm>
            <a:off x="304800" y="1828800"/>
            <a:ext cx="6096000" cy="4571999"/>
          </a:xfrm>
        </p:spPr>
        <p:txBody>
          <a:bodyPr>
            <a:normAutofit/>
          </a:bodyPr>
          <a:lstStyle/>
          <a:p>
            <a:pPr marL="57150" indent="0" eaLnBrk="1" hangingPunct="1">
              <a:lnSpc>
                <a:spcPct val="90000"/>
              </a:lnSpc>
              <a:buFont typeface="Arial" charset="0"/>
              <a:buNone/>
              <a:defRPr/>
            </a:pPr>
            <a:r>
              <a:rPr lang="en-US" sz="1400" dirty="0"/>
              <a:t>By the end of this lecture, you should be able </a:t>
            </a:r>
            <a:r>
              <a:rPr lang="en-US" sz="1400"/>
              <a:t>to:</a:t>
            </a:r>
          </a:p>
          <a:p>
            <a:pPr marL="57150" indent="0" eaLnBrk="1" hangingPunct="1">
              <a:lnSpc>
                <a:spcPct val="90000"/>
              </a:lnSpc>
              <a:buFont typeface="Arial" charset="0"/>
              <a:buNone/>
              <a:defRPr/>
            </a:pPr>
            <a:endParaRPr lang="en-US" sz="1400"/>
          </a:p>
          <a:p>
            <a:pPr marL="228600" indent="-171450" eaLnBrk="1" hangingPunct="1">
              <a:lnSpc>
                <a:spcPct val="90000"/>
              </a:lnSpc>
              <a:defRPr/>
            </a:pPr>
            <a:r>
              <a:rPr lang="en-US" sz="1400"/>
              <a:t>Use the </a:t>
            </a:r>
            <a:r>
              <a:rPr lang="en-US" sz="1400">
                <a:latin typeface="Courier New" panose="02070309020205020404" pitchFamily="49" charset="0"/>
                <a:cs typeface="Courier New" panose="02070309020205020404" pitchFamily="49" charset="0"/>
              </a:rPr>
              <a:t>&lt;video&gt; </a:t>
            </a:r>
            <a:r>
              <a:rPr lang="en-US" sz="1400"/>
              <a:t>tag to embed videos in your web pages</a:t>
            </a:r>
          </a:p>
          <a:p>
            <a:pPr marL="228600" indent="-171450" eaLnBrk="1" hangingPunct="1">
              <a:lnSpc>
                <a:spcPct val="90000"/>
              </a:lnSpc>
              <a:defRPr/>
            </a:pPr>
            <a:endParaRPr lang="en-US" sz="1400"/>
          </a:p>
          <a:p>
            <a:pPr marL="228600" indent="-171450" eaLnBrk="1" hangingPunct="1">
              <a:lnSpc>
                <a:spcPct val="90000"/>
              </a:lnSpc>
              <a:defRPr/>
            </a:pPr>
            <a:r>
              <a:rPr lang="en-US" sz="1400"/>
              <a:t>Continue to explore using online references to apply HTML, CSS, and JavaScript techniques</a:t>
            </a:r>
          </a:p>
          <a:p>
            <a:pPr marL="228600" indent="-171450" eaLnBrk="1" hangingPunct="1">
              <a:lnSpc>
                <a:spcPct val="90000"/>
              </a:lnSpc>
              <a:defRPr/>
            </a:pPr>
            <a:endParaRPr lang="en-US" sz="1400"/>
          </a:p>
          <a:p>
            <a:pPr marL="228600" indent="-171450" eaLnBrk="1" hangingPunct="1">
              <a:lnSpc>
                <a:spcPct val="90000"/>
              </a:lnSpc>
              <a:defRPr/>
            </a:pPr>
            <a:r>
              <a:rPr lang="en-US" sz="1400"/>
              <a:t>Apply functions (a.k.a. “methods”) and properties of media elements such as </a:t>
            </a:r>
            <a:r>
              <a:rPr lang="en-US" sz="1400">
                <a:latin typeface="Courier New" panose="02070309020205020404" pitchFamily="49" charset="0"/>
                <a:cs typeface="Courier New" panose="02070309020205020404" pitchFamily="49" charset="0"/>
              </a:rPr>
              <a:t>play()</a:t>
            </a:r>
            <a:r>
              <a:rPr lang="en-US" sz="1400"/>
              <a:t>,  </a:t>
            </a:r>
            <a:r>
              <a:rPr lang="en-US" sz="1400">
                <a:latin typeface="Courier New" panose="02070309020205020404" pitchFamily="49" charset="0"/>
                <a:cs typeface="Courier New" panose="02070309020205020404" pitchFamily="49" charset="0"/>
              </a:rPr>
              <a:t>pause()</a:t>
            </a:r>
            <a:r>
              <a:rPr lang="en-US" sz="1400"/>
              <a:t>,  </a:t>
            </a:r>
            <a:r>
              <a:rPr lang="en-US" sz="1400">
                <a:latin typeface="Courier New" panose="02070309020205020404" pitchFamily="49" charset="0"/>
                <a:cs typeface="Courier New" panose="02070309020205020404" pitchFamily="49" charset="0"/>
              </a:rPr>
              <a:t>duration</a:t>
            </a:r>
            <a:r>
              <a:rPr lang="en-US" sz="1400"/>
              <a:t>,  </a:t>
            </a:r>
            <a:r>
              <a:rPr lang="en-US" sz="1400">
                <a:latin typeface="Courier New" panose="02070309020205020404" pitchFamily="49" charset="0"/>
                <a:cs typeface="Courier New" panose="02070309020205020404" pitchFamily="49" charset="0"/>
              </a:rPr>
              <a:t>currentTime</a:t>
            </a:r>
            <a:r>
              <a:rPr lang="en-US" sz="1400"/>
              <a:t>,  </a:t>
            </a:r>
            <a:r>
              <a:rPr lang="en-US" sz="1400">
                <a:latin typeface="Courier New" panose="02070309020205020404" pitchFamily="49" charset="0"/>
                <a:cs typeface="Courier New" panose="02070309020205020404" pitchFamily="49" charset="0"/>
              </a:rPr>
              <a:t>playbackRate</a:t>
            </a:r>
          </a:p>
          <a:p>
            <a:pPr marL="228600" indent="-171450" eaLnBrk="1" hangingPunct="1">
              <a:lnSpc>
                <a:spcPct val="90000"/>
              </a:lnSpc>
              <a:defRPr/>
            </a:pPr>
            <a:endParaRPr lang="en-US" sz="1400"/>
          </a:p>
          <a:p>
            <a:pPr marL="228600" indent="-171450" eaLnBrk="1" hangingPunct="1">
              <a:lnSpc>
                <a:spcPct val="90000"/>
              </a:lnSpc>
              <a:defRPr/>
            </a:pPr>
            <a:endParaRPr lang="en-US" sz="1400"/>
          </a:p>
        </p:txBody>
      </p:sp>
    </p:spTree>
    <p:extLst>
      <p:ext uri="{BB962C8B-B14F-4D97-AF65-F5344CB8AC3E}">
        <p14:creationId xmlns:p14="http://schemas.microsoft.com/office/powerpoint/2010/main" val="35631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4EA7-D010-3FC2-E3A8-9498D803F714}"/>
              </a:ext>
            </a:extLst>
          </p:cNvPr>
          <p:cNvSpPr>
            <a:spLocks noGrp="1"/>
          </p:cNvSpPr>
          <p:nvPr>
            <p:ph type="title"/>
          </p:nvPr>
        </p:nvSpPr>
        <p:spPr>
          <a:xfrm>
            <a:off x="457200" y="274638"/>
            <a:ext cx="8229600" cy="487362"/>
          </a:xfrm>
        </p:spPr>
        <p:txBody>
          <a:bodyPr/>
          <a:lstStyle/>
          <a:p>
            <a:r>
              <a:rPr lang="en-US"/>
              <a:t>Some Useful References</a:t>
            </a:r>
          </a:p>
        </p:txBody>
      </p:sp>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76200" y="914400"/>
            <a:ext cx="8839200" cy="5807075"/>
          </a:xfrm>
        </p:spPr>
        <p:txBody>
          <a:bodyPr/>
          <a:lstStyle/>
          <a:p>
            <a:pPr marL="0" indent="0">
              <a:buNone/>
            </a:pPr>
            <a:r>
              <a:rPr lang="en-US" sz="1400">
                <a:latin typeface="Courier New" panose="02070309020205020404" pitchFamily="49" charset="0"/>
                <a:cs typeface="Courier New" panose="02070309020205020404" pitchFamily="49" charset="0"/>
              </a:rPr>
              <a:t>HTMLMediaElement</a:t>
            </a:r>
            <a:r>
              <a:rPr lang="en-US" sz="1600"/>
              <a:t>: </a:t>
            </a:r>
          </a:p>
          <a:p>
            <a:pPr marL="0" indent="0">
              <a:buNone/>
            </a:pPr>
            <a:r>
              <a:rPr lang="en-US" sz="1600">
                <a:hlinkClick r:id="rId2"/>
              </a:rPr>
              <a:t>https://developer.mozilla.org/en-US/docs/Web/API/HTMLMediaElement</a:t>
            </a:r>
            <a:r>
              <a:rPr lang="en-US" sz="1600"/>
              <a:t> </a:t>
            </a:r>
          </a:p>
          <a:p>
            <a:pPr marL="0" indent="0">
              <a:buNone/>
            </a:pPr>
            <a:endParaRPr lang="en-US" sz="1600"/>
          </a:p>
          <a:p>
            <a:pPr marL="0" indent="0">
              <a:buNone/>
            </a:pPr>
            <a:r>
              <a:rPr lang="en-US" sz="1600"/>
              <a:t>The </a:t>
            </a:r>
            <a:r>
              <a:rPr lang="en-US" sz="1400">
                <a:latin typeface="Courier New" panose="02070309020205020404" pitchFamily="49" charset="0"/>
                <a:cs typeface="Courier New" panose="02070309020205020404" pitchFamily="49" charset="0"/>
              </a:rPr>
              <a:t>&lt;video&gt; </a:t>
            </a:r>
            <a:r>
              <a:rPr lang="en-US" sz="1600"/>
              <a:t>tag:</a:t>
            </a:r>
          </a:p>
          <a:p>
            <a:pPr marL="0" indent="0">
              <a:buNone/>
            </a:pPr>
            <a:r>
              <a:rPr lang="en-US" sz="1600">
                <a:hlinkClick r:id="rId3"/>
              </a:rPr>
              <a:t>https://developer.mozilla.org/en-US/docs/Web/HTML/Element/video</a:t>
            </a:r>
            <a:endParaRPr lang="en-US" sz="1600"/>
          </a:p>
          <a:p>
            <a:pPr marL="0" indent="0">
              <a:buNone/>
            </a:pPr>
            <a:endParaRPr lang="en-US" sz="1600"/>
          </a:p>
          <a:p>
            <a:pPr marL="0" indent="0">
              <a:buNone/>
            </a:pPr>
            <a:r>
              <a:rPr lang="en-US" sz="1400">
                <a:latin typeface="Courier New" panose="02070309020205020404" pitchFamily="49" charset="0"/>
                <a:cs typeface="Courier New" panose="02070309020205020404" pitchFamily="49" charset="0"/>
              </a:rPr>
              <a:t>HTMLVideo </a:t>
            </a:r>
            <a:r>
              <a:rPr lang="en-US" sz="1600"/>
              <a:t>Element:</a:t>
            </a:r>
          </a:p>
          <a:p>
            <a:pPr marL="0" indent="0">
              <a:buNone/>
            </a:pPr>
            <a:r>
              <a:rPr lang="en-US" sz="1600">
                <a:hlinkClick r:id="rId4"/>
              </a:rPr>
              <a:t>https://developer.mozilla.org/en-US/docs/Web/API/HTMLVideoElement</a:t>
            </a:r>
            <a:r>
              <a:rPr lang="en-US" sz="1600"/>
              <a:t> </a:t>
            </a:r>
          </a:p>
          <a:p>
            <a:pPr marL="0" indent="0">
              <a:buNone/>
            </a:pPr>
            <a:endParaRPr lang="en-US" sz="1600"/>
          </a:p>
          <a:p>
            <a:pPr marL="0" indent="0">
              <a:buNone/>
            </a:pPr>
            <a:r>
              <a:rPr lang="en-US" sz="1600"/>
              <a:t>Supported Media Formats:</a:t>
            </a:r>
          </a:p>
          <a:p>
            <a:pPr marL="0" indent="0">
              <a:buNone/>
            </a:pPr>
            <a:r>
              <a:rPr lang="en-US" sz="1600">
                <a:hlinkClick r:id="rId5"/>
              </a:rPr>
              <a:t>https://developer.mozilla.org/en-US/docs/Web/Media/Formats</a:t>
            </a:r>
            <a:r>
              <a:rPr lang="en-US" sz="1600"/>
              <a:t> </a:t>
            </a:r>
          </a:p>
          <a:p>
            <a:pPr marL="0" indent="0">
              <a:buNone/>
            </a:pPr>
            <a:endParaRPr lang="en-US" sz="1600"/>
          </a:p>
          <a:p>
            <a:pPr marL="0" indent="0">
              <a:buNone/>
            </a:pPr>
            <a:r>
              <a:rPr lang="en-US" sz="1600"/>
              <a:t>Event Types (e.g. </a:t>
            </a:r>
            <a:r>
              <a:rPr lang="en-US" sz="1400">
                <a:latin typeface="Courier New" panose="02070309020205020404" pitchFamily="49" charset="0"/>
                <a:cs typeface="Courier New" panose="02070309020205020404" pitchFamily="49" charset="0"/>
              </a:rPr>
              <a:t>click</a:t>
            </a:r>
            <a:r>
              <a:rPr lang="en-US" sz="1600"/>
              <a:t> event, </a:t>
            </a:r>
            <a:r>
              <a:rPr lang="en-US" sz="1400">
                <a:latin typeface="Courier New" panose="02070309020205020404" pitchFamily="49" charset="0"/>
                <a:cs typeface="Courier New" panose="02070309020205020404" pitchFamily="49" charset="0"/>
              </a:rPr>
              <a:t>focus</a:t>
            </a:r>
            <a:r>
              <a:rPr lang="en-US" sz="1600"/>
              <a:t> event, </a:t>
            </a:r>
            <a:r>
              <a:rPr lang="en-US" sz="1400">
                <a:latin typeface="Courier New" panose="02070309020205020404" pitchFamily="49" charset="0"/>
                <a:cs typeface="Courier New" panose="02070309020205020404" pitchFamily="49" charset="0"/>
              </a:rPr>
              <a:t>mouseover</a:t>
            </a:r>
            <a:r>
              <a:rPr lang="en-US" sz="1600"/>
              <a:t> event, etc)</a:t>
            </a:r>
          </a:p>
          <a:p>
            <a:pPr marL="0" indent="0">
              <a:buNone/>
            </a:pPr>
            <a:r>
              <a:rPr lang="en-US" sz="1600">
                <a:hlinkClick r:id="rId6"/>
              </a:rPr>
              <a:t>https://developer.mozilla.org/en-US/docs/Web/Events</a:t>
            </a:r>
            <a:endParaRPr lang="en-US" sz="1600"/>
          </a:p>
          <a:p>
            <a:pPr marL="0" indent="0">
              <a:buNone/>
            </a:pPr>
            <a:r>
              <a:rPr lang="en-US" sz="1600"/>
              <a:t>- See “Event Listing” section for a list of events</a:t>
            </a:r>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3</a:t>
            </a:fld>
            <a:endParaRPr lang="en-US" altLang="en-US" dirty="0"/>
          </a:p>
        </p:txBody>
      </p:sp>
    </p:spTree>
    <p:extLst>
      <p:ext uri="{BB962C8B-B14F-4D97-AF65-F5344CB8AC3E}">
        <p14:creationId xmlns:p14="http://schemas.microsoft.com/office/powerpoint/2010/main" val="156175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4EA7-D010-3FC2-E3A8-9498D803F714}"/>
              </a:ext>
            </a:extLst>
          </p:cNvPr>
          <p:cNvSpPr>
            <a:spLocks noGrp="1"/>
          </p:cNvSpPr>
          <p:nvPr>
            <p:ph type="title"/>
          </p:nvPr>
        </p:nvSpPr>
        <p:spPr>
          <a:xfrm>
            <a:off x="381000" y="111872"/>
            <a:ext cx="8229600" cy="487362"/>
          </a:xfrm>
        </p:spPr>
        <p:txBody>
          <a:bodyPr/>
          <a:lstStyle/>
          <a:p>
            <a:r>
              <a:rPr lang="en-US" sz="3200"/>
              <a:t>Embedding Videos in a Web Page</a:t>
            </a:r>
          </a:p>
        </p:txBody>
      </p:sp>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76200" y="758731"/>
            <a:ext cx="8839200" cy="5807075"/>
          </a:xfrm>
        </p:spPr>
        <p:txBody>
          <a:bodyPr/>
          <a:lstStyle/>
          <a:p>
            <a:pPr marL="0" indent="0">
              <a:buNone/>
            </a:pPr>
            <a:r>
              <a:rPr lang="en-US" sz="1600"/>
              <a:t>Embedding a video is quite simple, we use the </a:t>
            </a:r>
            <a:r>
              <a:rPr lang="en-US" sz="1600">
                <a:latin typeface="Courier New" panose="02070309020205020404" pitchFamily="49" charset="0"/>
                <a:cs typeface="Courier New" panose="02070309020205020404" pitchFamily="49" charset="0"/>
              </a:rPr>
              <a:t>&lt;video&gt;</a:t>
            </a:r>
            <a:r>
              <a:rPr lang="en-US" sz="1600"/>
              <a:t> tag. </a:t>
            </a:r>
          </a:p>
          <a:p>
            <a:pPr marL="0" indent="0">
              <a:buNone/>
            </a:pPr>
            <a:endParaRPr lang="en-US" sz="1600"/>
          </a:p>
          <a:p>
            <a:pPr marL="0" indent="0">
              <a:buNone/>
            </a:pPr>
            <a:r>
              <a:rPr lang="en-US" sz="1600"/>
              <a:t>Hopefully you are starting to see that is can be quite useful to do a little bit of research into the HTML elements you are employing in your web pages. So let’s take a quick look at the reference page for this </a:t>
            </a:r>
            <a:r>
              <a:rPr lang="en-US" sz="1400">
                <a:latin typeface="Courier New" panose="02070309020205020404" pitchFamily="49" charset="0"/>
                <a:cs typeface="Courier New" panose="02070309020205020404" pitchFamily="49" charset="0"/>
              </a:rPr>
              <a:t>&lt;video&gt; </a:t>
            </a:r>
            <a:r>
              <a:rPr lang="en-US" sz="1600"/>
              <a:t>element. </a:t>
            </a:r>
          </a:p>
          <a:p>
            <a:pPr marL="0" indent="0">
              <a:buNone/>
            </a:pPr>
            <a:endParaRPr lang="en-US" sz="1600"/>
          </a:p>
          <a:p>
            <a:pPr marL="0" indent="0">
              <a:buNone/>
            </a:pPr>
            <a:r>
              <a:rPr lang="en-US" sz="1600"/>
              <a:t>At the time of this writing, the URL is:  </a:t>
            </a:r>
            <a:r>
              <a:rPr lang="en-US" sz="1200">
                <a:hlinkClick r:id="rId2"/>
              </a:rPr>
              <a:t>https://developer.mozilla.org/en-US/docs/Web/HTML/Element/video</a:t>
            </a:r>
            <a:endParaRPr lang="en-US" sz="1600"/>
          </a:p>
          <a:p>
            <a:pPr marL="0" indent="0">
              <a:buNone/>
            </a:pPr>
            <a:r>
              <a:rPr lang="en-US" sz="1600"/>
              <a:t>It can, of course, change at any time. But a quick online search will bring up the correct link. </a:t>
            </a:r>
          </a:p>
          <a:p>
            <a:pPr marL="0" indent="0">
              <a:buNone/>
            </a:pPr>
            <a:endParaRPr lang="en-US" sz="1600"/>
          </a:p>
          <a:p>
            <a:pPr marL="0" indent="0">
              <a:buNone/>
            </a:pPr>
            <a:r>
              <a:rPr lang="en-US" sz="1600"/>
              <a:t>When you look at a reference, don’t be intimidated by all of the information you see there. It’s quite normal for much of it to sound very confusing at this point. With time and experience, more and more of it will come to make sense to you. </a:t>
            </a:r>
          </a:p>
          <a:p>
            <a:pPr marL="0" indent="0">
              <a:buNone/>
            </a:pPr>
            <a:endParaRPr lang="en-US" sz="1600"/>
          </a:p>
          <a:p>
            <a:pPr marL="0" indent="0">
              <a:buNone/>
            </a:pPr>
            <a:r>
              <a:rPr lang="en-US" sz="1600"/>
              <a:t>Also, be aware that this is an </a:t>
            </a:r>
            <a:r>
              <a:rPr lang="en-US" sz="1600" i="1"/>
              <a:t>HTML</a:t>
            </a:r>
            <a:r>
              <a:rPr lang="en-US" sz="1600"/>
              <a:t> reference – NOT a JavaScript reference! So this page will not provide much information about the JavaScript that we can and will be using with videos. </a:t>
            </a:r>
          </a:p>
          <a:p>
            <a:pPr marL="0" indent="0">
              <a:buNone/>
            </a:pPr>
            <a:endParaRPr lang="en-US" sz="1600"/>
          </a:p>
          <a:p>
            <a:pPr marL="0" indent="0">
              <a:buNone/>
            </a:pPr>
            <a:r>
              <a:rPr lang="en-US" sz="1600"/>
              <a:t>For now, take a look at some of the attributes for the </a:t>
            </a:r>
            <a:r>
              <a:rPr lang="en-US" sz="1600">
                <a:latin typeface="Courier New" panose="02070309020205020404" pitchFamily="49" charset="0"/>
                <a:cs typeface="Courier New" panose="02070309020205020404" pitchFamily="49" charset="0"/>
              </a:rPr>
              <a:t>&lt;video&gt;</a:t>
            </a:r>
            <a:r>
              <a:rPr lang="en-US" sz="1600"/>
              <a:t> tag such as:</a:t>
            </a:r>
          </a:p>
          <a:p>
            <a:pPr>
              <a:buFontTx/>
              <a:buChar char="-"/>
            </a:pPr>
            <a:r>
              <a:rPr lang="en-US" sz="1600" b="1">
                <a:latin typeface="Courier New" panose="02070309020205020404" pitchFamily="49" charset="0"/>
                <a:cs typeface="Courier New" panose="02070309020205020404" pitchFamily="49" charset="0"/>
              </a:rPr>
              <a:t>src</a:t>
            </a:r>
            <a:r>
              <a:rPr lang="en-US" sz="1600"/>
              <a:t>: the reference to the video you wish to embed</a:t>
            </a:r>
          </a:p>
          <a:p>
            <a:pPr>
              <a:buFontTx/>
              <a:buChar char="-"/>
            </a:pPr>
            <a:r>
              <a:rPr lang="en-US" sz="1600" b="1">
                <a:latin typeface="Courier New" panose="02070309020205020404" pitchFamily="49" charset="0"/>
                <a:cs typeface="Courier New" panose="02070309020205020404" pitchFamily="49" charset="0"/>
              </a:rPr>
              <a:t>controls</a:t>
            </a:r>
            <a:r>
              <a:rPr lang="en-US" sz="1600"/>
              <a:t>: whether or not you wish to have playback controls shown on the video window</a:t>
            </a:r>
          </a:p>
          <a:p>
            <a:pPr>
              <a:buFontTx/>
              <a:buChar char="-"/>
            </a:pPr>
            <a:r>
              <a:rPr lang="en-US" sz="1600" b="1">
                <a:latin typeface="Courier New" panose="02070309020205020404" pitchFamily="49" charset="0"/>
                <a:cs typeface="Courier New" panose="02070309020205020404" pitchFamily="49" charset="0"/>
              </a:rPr>
              <a:t>autoplay</a:t>
            </a:r>
            <a:r>
              <a:rPr lang="en-US" sz="1600"/>
              <a:t>: in particular, note how the reference indicates that usage of this attribute is discouraged</a:t>
            </a:r>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4</a:t>
            </a:fld>
            <a:endParaRPr lang="en-US" altLang="en-US" dirty="0"/>
          </a:p>
        </p:txBody>
      </p:sp>
    </p:spTree>
    <p:extLst>
      <p:ext uri="{BB962C8B-B14F-4D97-AF65-F5344CB8AC3E}">
        <p14:creationId xmlns:p14="http://schemas.microsoft.com/office/powerpoint/2010/main" val="352590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5</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296270" y="730804"/>
            <a:ext cx="7696200" cy="138499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&lt;h1&gt;Here is a video&lt;/h1&gt;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r>
              <a:rPr lang="en-US" altLang="en-US" sz="1200" b="1">
                <a:latin typeface="Courier New" panose="02070309020205020404" pitchFamily="49" charset="0"/>
                <a:cs typeface="Courier New" panose="02070309020205020404" pitchFamily="49" charset="0"/>
              </a:rPr>
              <a:t>&lt;video src="fordo.mp4" height="256" width="640" controls &gt;</a:t>
            </a:r>
          </a:p>
          <a:p>
            <a:pPr eaLnBrk="1" hangingPunct="1">
              <a:spcBef>
                <a:spcPct val="0"/>
              </a:spcBef>
              <a:buFontTx/>
              <a:buNone/>
            </a:pPr>
            <a:r>
              <a:rPr lang="en-US" altLang="en-US" sz="1200" b="1">
                <a:latin typeface="Courier New" panose="02070309020205020404" pitchFamily="49" charset="0"/>
                <a:cs typeface="Courier New" panose="02070309020205020404" pitchFamily="49" charset="0"/>
              </a:rPr>
              <a:t>  &lt;/video&gt;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&lt;p&gt;Shown above is a video from blah blah blah....&lt;/p&gt;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&lt;/body&gt;</a:t>
            </a:r>
          </a:p>
        </p:txBody>
      </p:sp>
      <p:sp>
        <p:nvSpPr>
          <p:cNvPr id="4" name="Title 1">
            <a:extLst>
              <a:ext uri="{FF2B5EF4-FFF2-40B4-BE49-F238E27FC236}">
                <a16:creationId xmlns:a16="http://schemas.microsoft.com/office/drawing/2014/main" id="{D858E0A4-E03F-F954-7B82-17FAFD59DC0B}"/>
              </a:ext>
            </a:extLst>
          </p:cNvPr>
          <p:cNvSpPr>
            <a:spLocks noGrp="1"/>
          </p:cNvSpPr>
          <p:nvPr>
            <p:ph type="title"/>
          </p:nvPr>
        </p:nvSpPr>
        <p:spPr>
          <a:xfrm>
            <a:off x="1257300" y="136525"/>
            <a:ext cx="5774140" cy="351115"/>
          </a:xfrm>
        </p:spPr>
        <p:txBody>
          <a:bodyPr/>
          <a:lstStyle/>
          <a:p>
            <a:r>
              <a:rPr lang="en-US" sz="2000"/>
              <a:t>Embedding a Video</a:t>
            </a:r>
          </a:p>
        </p:txBody>
      </p:sp>
      <p:sp>
        <p:nvSpPr>
          <p:cNvPr id="2" name="Title 1">
            <a:extLst>
              <a:ext uri="{FF2B5EF4-FFF2-40B4-BE49-F238E27FC236}">
                <a16:creationId xmlns:a16="http://schemas.microsoft.com/office/drawing/2014/main" id="{0BA47A23-014A-E465-B4DD-ED4B050E4F2E}"/>
              </a:ext>
            </a:extLst>
          </p:cNvPr>
          <p:cNvSpPr txBox="1">
            <a:spLocks/>
          </p:cNvSpPr>
          <p:nvPr/>
        </p:nvSpPr>
        <p:spPr bwMode="auto">
          <a:xfrm>
            <a:off x="5257799" y="730804"/>
            <a:ext cx="2734671" cy="35524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altLang="en-US" sz="1200"/>
              <a:t>File: </a:t>
            </a:r>
            <a:r>
              <a:rPr lang="en-US" altLang="en-US" sz="1100">
                <a:latin typeface="Courier New" panose="02070309020205020404" pitchFamily="49" charset="0"/>
                <a:cs typeface="Courier New" panose="02070309020205020404" pitchFamily="49" charset="0"/>
              </a:rPr>
              <a:t>embedding_a_video.html</a:t>
            </a:r>
            <a:endParaRPr lang="en-US" altLang="en-US" sz="1000" dirty="0">
              <a:latin typeface="Courier New" panose="02070309020205020404" pitchFamily="49" charset="0"/>
              <a:cs typeface="Courier New" panose="02070309020205020404" pitchFamily="49" charset="0"/>
            </a:endParaRPr>
          </a:p>
        </p:txBody>
      </p:sp>
      <p:sp>
        <p:nvSpPr>
          <p:cNvPr id="3" name="Rectangle: Rounded Corners 2">
            <a:extLst>
              <a:ext uri="{FF2B5EF4-FFF2-40B4-BE49-F238E27FC236}">
                <a16:creationId xmlns:a16="http://schemas.microsoft.com/office/drawing/2014/main" id="{0D2F2698-72BE-FCD7-9365-A786ABB23CDF}"/>
              </a:ext>
            </a:extLst>
          </p:cNvPr>
          <p:cNvSpPr/>
          <p:nvPr/>
        </p:nvSpPr>
        <p:spPr>
          <a:xfrm>
            <a:off x="4943762" y="1137242"/>
            <a:ext cx="838200" cy="1893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F9B0981-7DF9-74AF-3EBC-693E891D448F}"/>
              </a:ext>
            </a:extLst>
          </p:cNvPr>
          <p:cNvPicPr>
            <a:picLocks noChangeAspect="1"/>
          </p:cNvPicPr>
          <p:nvPr/>
        </p:nvPicPr>
        <p:blipFill>
          <a:blip r:embed="rId2"/>
          <a:stretch>
            <a:fillRect/>
          </a:stretch>
        </p:blipFill>
        <p:spPr>
          <a:xfrm>
            <a:off x="1066800" y="2293620"/>
            <a:ext cx="6347325" cy="3269255"/>
          </a:xfrm>
          <a:prstGeom prst="rect">
            <a:avLst/>
          </a:prstGeom>
        </p:spPr>
      </p:pic>
      <p:sp>
        <p:nvSpPr>
          <p:cNvPr id="11" name="Rectangle: Rounded Corners 10">
            <a:extLst>
              <a:ext uri="{FF2B5EF4-FFF2-40B4-BE49-F238E27FC236}">
                <a16:creationId xmlns:a16="http://schemas.microsoft.com/office/drawing/2014/main" id="{D688C59D-57EB-7B05-6C40-0A1A10823736}"/>
              </a:ext>
            </a:extLst>
          </p:cNvPr>
          <p:cNvSpPr/>
          <p:nvPr/>
        </p:nvSpPr>
        <p:spPr>
          <a:xfrm>
            <a:off x="1219200" y="4661648"/>
            <a:ext cx="5812240" cy="208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11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1000"/>
                                        <p:tgtEl>
                                          <p:spTgt spid="14339">
                                            <p:txEl>
                                              <p:pRg st="2" end="2"/>
                                            </p:txEl>
                                          </p:spTgt>
                                        </p:tgtEl>
                                      </p:cBhvr>
                                    </p:animEffect>
                                    <p:anim calcmode="lin" valueType="num">
                                      <p:cBhvr>
                                        <p:cTn id="8"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1000"/>
                                        <p:tgtEl>
                                          <p:spTgt spid="14339">
                                            <p:txEl>
                                              <p:pRg st="3" end="3"/>
                                            </p:txEl>
                                          </p:spTgt>
                                        </p:tgtEl>
                                      </p:cBhvr>
                                    </p:animEffect>
                                    <p:anim calcmode="lin" valueType="num">
                                      <p:cBhvr>
                                        <p:cTn id="13"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1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533400" y="554132"/>
            <a:ext cx="7696200" cy="3046988"/>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&lt;h1&gt;Let's add a "play" button&lt;/h1&gt;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&lt;video src="fordo.mp4" height="256" width="640" </a:t>
            </a:r>
            <a:r>
              <a:rPr lang="en-US" altLang="en-US" sz="1200" b="1">
                <a:latin typeface="Courier New" panose="02070309020205020404" pitchFamily="49" charset="0"/>
                <a:cs typeface="Courier New" panose="02070309020205020404" pitchFamily="49" charset="0"/>
              </a:rPr>
              <a:t>id="vidFordo"</a:t>
            </a:r>
            <a:r>
              <a:rPr lang="en-US" altLang="en-US" sz="1200">
                <a:latin typeface="Courier New" panose="02070309020205020404" pitchFamily="49" charset="0"/>
                <a:cs typeface="Courier New" panose="02070309020205020404" pitchFamily="49" charset="0"/>
              </a:rPr>
              <a:t>&gt;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&lt;/video&gt;&lt;p&gt;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&lt;input type="button" id="btnPlay" value="Play"&gt;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&lt;p&gt;Shown above is a video from blah blah blah....&lt;/p&gt;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&lt;script&gt;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document.getElementById("btnPlay").addEventListener("click",playVideo);</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function playVideo()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alert('playing video');  //USED DURING TESTING!</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document.getElementById("vidFordo").play();</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&lt;/script&gt;</a:t>
            </a:r>
          </a:p>
        </p:txBody>
      </p:sp>
      <p:sp>
        <p:nvSpPr>
          <p:cNvPr id="4" name="Title 1">
            <a:extLst>
              <a:ext uri="{FF2B5EF4-FFF2-40B4-BE49-F238E27FC236}">
                <a16:creationId xmlns:a16="http://schemas.microsoft.com/office/drawing/2014/main" id="{D858E0A4-E03F-F954-7B82-17FAFD59DC0B}"/>
              </a:ext>
            </a:extLst>
          </p:cNvPr>
          <p:cNvSpPr>
            <a:spLocks noGrp="1"/>
          </p:cNvSpPr>
          <p:nvPr>
            <p:ph type="title"/>
          </p:nvPr>
        </p:nvSpPr>
        <p:spPr>
          <a:xfrm>
            <a:off x="1257300" y="136525"/>
            <a:ext cx="5774140" cy="351115"/>
          </a:xfrm>
        </p:spPr>
        <p:txBody>
          <a:bodyPr/>
          <a:lstStyle/>
          <a:p>
            <a:r>
              <a:rPr lang="en-US" sz="2000"/>
              <a:t>Let’s Add Our Own “Play” Button</a:t>
            </a:r>
          </a:p>
        </p:txBody>
      </p:sp>
      <p:sp>
        <p:nvSpPr>
          <p:cNvPr id="2" name="Title 1">
            <a:extLst>
              <a:ext uri="{FF2B5EF4-FFF2-40B4-BE49-F238E27FC236}">
                <a16:creationId xmlns:a16="http://schemas.microsoft.com/office/drawing/2014/main" id="{0BA47A23-014A-E465-B4DD-ED4B050E4F2E}"/>
              </a:ext>
            </a:extLst>
          </p:cNvPr>
          <p:cNvSpPr txBox="1">
            <a:spLocks/>
          </p:cNvSpPr>
          <p:nvPr/>
        </p:nvSpPr>
        <p:spPr bwMode="auto">
          <a:xfrm>
            <a:off x="5494929" y="558821"/>
            <a:ext cx="2734671" cy="35524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altLang="en-US" sz="1200"/>
              <a:t>File: </a:t>
            </a:r>
            <a:r>
              <a:rPr lang="en-US" altLang="en-US" sz="1100">
                <a:latin typeface="Courier New" panose="02070309020205020404" pitchFamily="49" charset="0"/>
                <a:cs typeface="Courier New" panose="02070309020205020404" pitchFamily="49" charset="0"/>
              </a:rPr>
              <a:t>working_with_video_1.html</a:t>
            </a:r>
            <a:endParaRPr lang="en-US" altLang="en-US" sz="1000" dirty="0">
              <a:latin typeface="Courier New" panose="02070309020205020404" pitchFamily="49" charset="0"/>
              <a:cs typeface="Courier New" panose="02070309020205020404" pitchFamily="49" charset="0"/>
            </a:endParaRPr>
          </a:p>
        </p:txBody>
      </p:sp>
      <p:sp>
        <p:nvSpPr>
          <p:cNvPr id="5" name="Speech Bubble: Rectangle with Corners Rounded 4">
            <a:extLst>
              <a:ext uri="{FF2B5EF4-FFF2-40B4-BE49-F238E27FC236}">
                <a16:creationId xmlns:a16="http://schemas.microsoft.com/office/drawing/2014/main" id="{6CF65001-16A0-D99E-5BBA-D14DA27B4E39}"/>
              </a:ext>
            </a:extLst>
          </p:cNvPr>
          <p:cNvSpPr/>
          <p:nvPr/>
        </p:nvSpPr>
        <p:spPr>
          <a:xfrm>
            <a:off x="6315686" y="1572646"/>
            <a:ext cx="2667000" cy="482785"/>
          </a:xfrm>
          <a:prstGeom prst="wedgeRoundRectCallout">
            <a:avLst>
              <a:gd name="adj1" fmla="val -95608"/>
              <a:gd name="adj2" fmla="val -1059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Note that I have removed the </a:t>
            </a:r>
            <a:r>
              <a:rPr lang="en-US" sz="1100">
                <a:latin typeface="Courier New" panose="02070309020205020404" pitchFamily="49" charset="0"/>
                <a:cs typeface="Courier New" panose="02070309020205020404" pitchFamily="49" charset="0"/>
              </a:rPr>
              <a:t>controls</a:t>
            </a:r>
            <a:r>
              <a:rPr lang="en-US" sz="1100"/>
              <a:t> attribute from the </a:t>
            </a:r>
            <a:r>
              <a:rPr lang="en-US" sz="1100">
                <a:latin typeface="Courier New" panose="02070309020205020404" pitchFamily="49" charset="0"/>
                <a:cs typeface="Courier New" panose="02070309020205020404" pitchFamily="49" charset="0"/>
              </a:rPr>
              <a:t>&lt;video&gt; </a:t>
            </a:r>
            <a:r>
              <a:rPr lang="en-US" sz="1100"/>
              <a:t>tag.</a:t>
            </a:r>
          </a:p>
        </p:txBody>
      </p:sp>
      <p:pic>
        <p:nvPicPr>
          <p:cNvPr id="7" name="Picture 6">
            <a:extLst>
              <a:ext uri="{FF2B5EF4-FFF2-40B4-BE49-F238E27FC236}">
                <a16:creationId xmlns:a16="http://schemas.microsoft.com/office/drawing/2014/main" id="{216BE908-84F9-7FD3-D8A2-85D4F8C60982}"/>
              </a:ext>
            </a:extLst>
          </p:cNvPr>
          <p:cNvPicPr>
            <a:picLocks noChangeAspect="1"/>
          </p:cNvPicPr>
          <p:nvPr/>
        </p:nvPicPr>
        <p:blipFill>
          <a:blip r:embed="rId2"/>
          <a:stretch>
            <a:fillRect/>
          </a:stretch>
        </p:blipFill>
        <p:spPr>
          <a:xfrm>
            <a:off x="2116540" y="3814021"/>
            <a:ext cx="4914900" cy="2898076"/>
          </a:xfrm>
          <a:prstGeom prst="rect">
            <a:avLst/>
          </a:prstGeom>
        </p:spPr>
      </p:pic>
      <p:sp>
        <p:nvSpPr>
          <p:cNvPr id="9" name="Rectangle: Rounded Corners 8">
            <a:extLst>
              <a:ext uri="{FF2B5EF4-FFF2-40B4-BE49-F238E27FC236}">
                <a16:creationId xmlns:a16="http://schemas.microsoft.com/office/drawing/2014/main" id="{1EA5D138-CE44-3116-7B74-81D1FAD83285}"/>
              </a:ext>
            </a:extLst>
          </p:cNvPr>
          <p:cNvSpPr/>
          <p:nvPr/>
        </p:nvSpPr>
        <p:spPr>
          <a:xfrm>
            <a:off x="4381500" y="2969809"/>
            <a:ext cx="800100" cy="208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peech Bubble: Rectangle with Corners Rounded 11">
            <a:extLst>
              <a:ext uri="{FF2B5EF4-FFF2-40B4-BE49-F238E27FC236}">
                <a16:creationId xmlns:a16="http://schemas.microsoft.com/office/drawing/2014/main" id="{E0A72A30-6EBA-9F88-4FEB-53DDF22C8621}"/>
              </a:ext>
            </a:extLst>
          </p:cNvPr>
          <p:cNvSpPr/>
          <p:nvPr/>
        </p:nvSpPr>
        <p:spPr>
          <a:xfrm>
            <a:off x="6315686" y="3118335"/>
            <a:ext cx="2667000" cy="482785"/>
          </a:xfrm>
          <a:prstGeom prst="wedgeRoundRectCallout">
            <a:avLst>
              <a:gd name="adj1" fmla="val -94553"/>
              <a:gd name="adj2" fmla="val -578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The </a:t>
            </a:r>
            <a:r>
              <a:rPr lang="en-US" sz="1100" b="1">
                <a:latin typeface="Courier New" panose="02070309020205020404" pitchFamily="49" charset="0"/>
                <a:cs typeface="Courier New" panose="02070309020205020404" pitchFamily="49" charset="0"/>
              </a:rPr>
              <a:t>play</a:t>
            </a:r>
            <a:r>
              <a:rPr lang="en-US" sz="1100" b="1"/>
              <a:t> </a:t>
            </a:r>
            <a:r>
              <a:rPr lang="en-US" sz="1100"/>
              <a:t>function is available to media elements of the video and audio type. </a:t>
            </a:r>
          </a:p>
        </p:txBody>
      </p:sp>
      <p:sp>
        <p:nvSpPr>
          <p:cNvPr id="14" name="TextBox 13">
            <a:extLst>
              <a:ext uri="{FF2B5EF4-FFF2-40B4-BE49-F238E27FC236}">
                <a16:creationId xmlns:a16="http://schemas.microsoft.com/office/drawing/2014/main" id="{F9C3CA54-C749-2708-3124-834196DA96A1}"/>
              </a:ext>
            </a:extLst>
          </p:cNvPr>
          <p:cNvSpPr txBox="1"/>
          <p:nvPr/>
        </p:nvSpPr>
        <p:spPr>
          <a:xfrm>
            <a:off x="2743200" y="5784166"/>
            <a:ext cx="3505200" cy="276999"/>
          </a:xfrm>
          <a:prstGeom prst="rect">
            <a:avLst/>
          </a:prstGeom>
          <a:noFill/>
          <a:ln w="19050">
            <a:solidFill>
              <a:srgbClr val="002060"/>
            </a:solidFill>
            <a:prstDash val="dash"/>
            <a:extLst>
              <a:ext uri="{C807C97D-BFC1-408E-A445-0C87EB9F89A2}">
                <ask:lineSketchStyleProps xmlns:ask="http://schemas.microsoft.com/office/drawing/2018/sketchyshapes" sd="2650216993">
                  <a:custGeom>
                    <a:avLst/>
                    <a:gdLst>
                      <a:gd name="connsiteX0" fmla="*/ 0 w 3505200"/>
                      <a:gd name="connsiteY0" fmla="*/ 0 h 307777"/>
                      <a:gd name="connsiteX1" fmla="*/ 3505200 w 3505200"/>
                      <a:gd name="connsiteY1" fmla="*/ 0 h 307777"/>
                      <a:gd name="connsiteX2" fmla="*/ 3505200 w 3505200"/>
                      <a:gd name="connsiteY2" fmla="*/ 307777 h 307777"/>
                      <a:gd name="connsiteX3" fmla="*/ 0 w 3505200"/>
                      <a:gd name="connsiteY3" fmla="*/ 307777 h 307777"/>
                      <a:gd name="connsiteX4" fmla="*/ 0 w 3505200"/>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307777" extrusionOk="0">
                        <a:moveTo>
                          <a:pt x="0" y="0"/>
                        </a:moveTo>
                        <a:cubicBezTo>
                          <a:pt x="1646918" y="-5264"/>
                          <a:pt x="2330658" y="84467"/>
                          <a:pt x="3505200" y="0"/>
                        </a:cubicBezTo>
                        <a:cubicBezTo>
                          <a:pt x="3489422" y="140603"/>
                          <a:pt x="3511952" y="205586"/>
                          <a:pt x="3505200" y="307777"/>
                        </a:cubicBezTo>
                        <a:cubicBezTo>
                          <a:pt x="2429589" y="414097"/>
                          <a:pt x="1413098" y="300128"/>
                          <a:pt x="0" y="307777"/>
                        </a:cubicBezTo>
                        <a:cubicBezTo>
                          <a:pt x="11596" y="211449"/>
                          <a:pt x="-23252" y="102302"/>
                          <a:pt x="0" y="0"/>
                        </a:cubicBezTo>
                        <a:close/>
                      </a:path>
                    </a:pathLst>
                  </a:custGeom>
                  <ask:type>
                    <ask:lineSketchNone/>
                  </ask:type>
                </ask:lineSketchStyleProps>
              </a:ext>
            </a:extLst>
          </a:ln>
        </p:spPr>
        <p:txBody>
          <a:bodyPr wrap="square">
            <a:spAutoFit/>
          </a:bodyPr>
          <a:lstStyle/>
          <a:p>
            <a:pPr algn="ctr"/>
            <a:r>
              <a:rPr lang="en-US" sz="1200" b="1">
                <a:solidFill>
                  <a:srgbClr val="FF0000"/>
                </a:solidFill>
              </a:rPr>
              <a:t>?           ?            ?            ?</a:t>
            </a:r>
          </a:p>
        </p:txBody>
      </p:sp>
      <p:cxnSp>
        <p:nvCxnSpPr>
          <p:cNvPr id="15" name="Straight Arrow Connector 14">
            <a:extLst>
              <a:ext uri="{FF2B5EF4-FFF2-40B4-BE49-F238E27FC236}">
                <a16:creationId xmlns:a16="http://schemas.microsoft.com/office/drawing/2014/main" id="{1EE17472-376E-C304-ED81-BB791840E0B8}"/>
              </a:ext>
            </a:extLst>
          </p:cNvPr>
          <p:cNvCxnSpPr>
            <a:cxnSpLocks/>
          </p:cNvCxnSpPr>
          <p:nvPr/>
        </p:nvCxnSpPr>
        <p:spPr>
          <a:xfrm flipH="1">
            <a:off x="4372583" y="2018379"/>
            <a:ext cx="2992678" cy="3875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70F3CE0-24D6-E139-5D68-D4495DF7F15A}"/>
              </a:ext>
            </a:extLst>
          </p:cNvPr>
          <p:cNvSpPr/>
          <p:nvPr/>
        </p:nvSpPr>
        <p:spPr>
          <a:xfrm>
            <a:off x="6462213" y="2228134"/>
            <a:ext cx="903047" cy="208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31C97BC0-B9FC-BB58-6149-CF846A54F2B3}"/>
              </a:ext>
            </a:extLst>
          </p:cNvPr>
          <p:cNvCxnSpPr>
            <a:cxnSpLocks/>
          </p:cNvCxnSpPr>
          <p:nvPr/>
        </p:nvCxnSpPr>
        <p:spPr>
          <a:xfrm flipH="1">
            <a:off x="2362200" y="1676400"/>
            <a:ext cx="914400" cy="457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55866EE5-629D-868E-D075-676C0EB6F026}"/>
              </a:ext>
            </a:extLst>
          </p:cNvPr>
          <p:cNvSpPr/>
          <p:nvPr/>
        </p:nvSpPr>
        <p:spPr>
          <a:xfrm>
            <a:off x="5196491" y="1137457"/>
            <a:ext cx="1218377" cy="208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peech Bubble: Rectangle with Corners Rounded 23">
            <a:extLst>
              <a:ext uri="{FF2B5EF4-FFF2-40B4-BE49-F238E27FC236}">
                <a16:creationId xmlns:a16="http://schemas.microsoft.com/office/drawing/2014/main" id="{99F9DECE-77E3-C6B5-218B-9F88FA9CADE9}"/>
              </a:ext>
            </a:extLst>
          </p:cNvPr>
          <p:cNvSpPr/>
          <p:nvPr/>
        </p:nvSpPr>
        <p:spPr>
          <a:xfrm>
            <a:off x="6468086" y="1725046"/>
            <a:ext cx="2667000" cy="575232"/>
          </a:xfrm>
          <a:prstGeom prst="wedgeRoundRectCallout">
            <a:avLst>
              <a:gd name="adj1" fmla="val -74509"/>
              <a:gd name="adj2" fmla="val -114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We are going to be referencing this video in our scripts, so we need to add in an “</a:t>
            </a:r>
            <a:r>
              <a:rPr lang="en-US" sz="1200" b="1"/>
              <a:t>id</a:t>
            </a:r>
            <a:r>
              <a:rPr lang="en-US" sz="1100"/>
              <a:t>” attribute.</a:t>
            </a:r>
          </a:p>
        </p:txBody>
      </p:sp>
    </p:spTree>
    <p:extLst>
      <p:ext uri="{BB962C8B-B14F-4D97-AF65-F5344CB8AC3E}">
        <p14:creationId xmlns:p14="http://schemas.microsoft.com/office/powerpoint/2010/main" val="4427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fade">
                                      <p:cBhvr>
                                        <p:cTn id="7" dur="1000"/>
                                        <p:tgtEl>
                                          <p:spTgt spid="14339">
                                            <p:txEl>
                                              <p:pRg st="3" end="3"/>
                                            </p:txEl>
                                          </p:spTgt>
                                        </p:tgtEl>
                                      </p:cBhvr>
                                    </p:animEffect>
                                    <p:anim calcmode="lin" valueType="num">
                                      <p:cBhvr>
                                        <p:cTn id="8"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9">
                                            <p:txEl>
                                              <p:pRg st="4" end="4"/>
                                            </p:txEl>
                                          </p:spTgt>
                                        </p:tgtEl>
                                        <p:attrNameLst>
                                          <p:attrName>style.visibility</p:attrName>
                                        </p:attrNameLst>
                                      </p:cBhvr>
                                      <p:to>
                                        <p:strVal val="visible"/>
                                      </p:to>
                                    </p:set>
                                    <p:animEffect transition="in" filter="fade">
                                      <p:cBhvr>
                                        <p:cTn id="12" dur="1000"/>
                                        <p:tgtEl>
                                          <p:spTgt spid="14339">
                                            <p:txEl>
                                              <p:pRg st="4" end="4"/>
                                            </p:txEl>
                                          </p:spTgt>
                                        </p:tgtEl>
                                      </p:cBhvr>
                                    </p:animEffect>
                                    <p:anim calcmode="lin" valueType="num">
                                      <p:cBhvr>
                                        <p:cTn id="13"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000" fill="hold"/>
                                        <p:tgtEl>
                                          <p:spTgt spid="15"/>
                                        </p:tgtEl>
                                        <p:attrNameLst>
                                          <p:attrName>ppt_x</p:attrName>
                                        </p:attrNameLst>
                                      </p:cBhvr>
                                      <p:tavLst>
                                        <p:tav tm="0">
                                          <p:val>
                                            <p:strVal val="#ppt_x"/>
                                          </p:val>
                                        </p:tav>
                                        <p:tav tm="100000">
                                          <p:val>
                                            <p:strVal val="#ppt_x"/>
                                          </p:val>
                                        </p:tav>
                                      </p:tavLst>
                                    </p:anim>
                                    <p:anim calcmode="lin" valueType="num">
                                      <p:cBhvr additive="base">
                                        <p:cTn id="31" dur="20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ppt_x</p:attrName>
                                        </p:attrNameLst>
                                      </p:cBhvr>
                                      <p:tavLst>
                                        <p:tav tm="0">
                                          <p:val>
                                            <p:strVal val="#ppt_x"/>
                                          </p:val>
                                        </p:tav>
                                        <p:tav tm="100000">
                                          <p:val>
                                            <p:strVal val="#ppt_x"/>
                                          </p:val>
                                        </p:tav>
                                      </p:tavLst>
                                    </p:anim>
                                    <p:anim calcmode="lin" valueType="num">
                                      <p:cBhvr>
                                        <p:cTn id="36" dur="2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Effect transition="in" filter="fade">
                                      <p:cBhvr>
                                        <p:cTn id="41" dur="1000"/>
                                        <p:tgtEl>
                                          <p:spTgt spid="14339">
                                            <p:txEl>
                                              <p:pRg st="5" end="5"/>
                                            </p:txEl>
                                          </p:spTgt>
                                        </p:tgtEl>
                                      </p:cBhvr>
                                    </p:animEffect>
                                    <p:anim calcmode="lin" valueType="num">
                                      <p:cBhvr>
                                        <p:cTn id="42"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4339">
                                            <p:txEl>
                                              <p:pRg st="5" end="5"/>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2000" fill="hold"/>
                                        <p:tgtEl>
                                          <p:spTgt spid="20"/>
                                        </p:tgtEl>
                                        <p:attrNameLst>
                                          <p:attrName>ppt_x</p:attrName>
                                        </p:attrNameLst>
                                      </p:cBhvr>
                                      <p:tavLst>
                                        <p:tav tm="0">
                                          <p:val>
                                            <p:strVal val="#ppt_x"/>
                                          </p:val>
                                        </p:tav>
                                        <p:tav tm="100000">
                                          <p:val>
                                            <p:strVal val="#ppt_x"/>
                                          </p:val>
                                        </p:tav>
                                      </p:tavLst>
                                    </p:anim>
                                    <p:anim calcmode="lin" valueType="num">
                                      <p:cBhvr additive="base">
                                        <p:cTn id="47" dur="20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339">
                                            <p:txEl>
                                              <p:pRg st="9" end="9"/>
                                            </p:txEl>
                                          </p:spTgt>
                                        </p:tgtEl>
                                        <p:attrNameLst>
                                          <p:attrName>style.visibility</p:attrName>
                                        </p:attrNameLst>
                                      </p:cBhvr>
                                      <p:to>
                                        <p:strVal val="visible"/>
                                      </p:to>
                                    </p:set>
                                    <p:animEffect transition="in" filter="fade">
                                      <p:cBhvr>
                                        <p:cTn id="52" dur="1000"/>
                                        <p:tgtEl>
                                          <p:spTgt spid="14339">
                                            <p:txEl>
                                              <p:pRg st="9" end="9"/>
                                            </p:txEl>
                                          </p:spTgt>
                                        </p:tgtEl>
                                      </p:cBhvr>
                                    </p:animEffect>
                                    <p:anim calcmode="lin" valueType="num">
                                      <p:cBhvr>
                                        <p:cTn id="53" dur="10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43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4339">
                                            <p:txEl>
                                              <p:pRg st="11" end="11"/>
                                            </p:txEl>
                                          </p:spTgt>
                                        </p:tgtEl>
                                        <p:attrNameLst>
                                          <p:attrName>style.visibility</p:attrName>
                                        </p:attrNameLst>
                                      </p:cBhvr>
                                      <p:to>
                                        <p:strVal val="visible"/>
                                      </p:to>
                                    </p:set>
                                    <p:animEffect transition="in" filter="fade">
                                      <p:cBhvr>
                                        <p:cTn id="64" dur="1000"/>
                                        <p:tgtEl>
                                          <p:spTgt spid="14339">
                                            <p:txEl>
                                              <p:pRg st="11" end="11"/>
                                            </p:txEl>
                                          </p:spTgt>
                                        </p:tgtEl>
                                      </p:cBhvr>
                                    </p:animEffect>
                                    <p:anim calcmode="lin" valueType="num">
                                      <p:cBhvr>
                                        <p:cTn id="65" dur="10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4339">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4339">
                                            <p:txEl>
                                              <p:pRg st="14" end="14"/>
                                            </p:txEl>
                                          </p:spTgt>
                                        </p:tgtEl>
                                        <p:attrNameLst>
                                          <p:attrName>style.visibility</p:attrName>
                                        </p:attrNameLst>
                                      </p:cBhvr>
                                      <p:to>
                                        <p:strVal val="visible"/>
                                      </p:to>
                                    </p:set>
                                    <p:animEffect transition="in" filter="fade">
                                      <p:cBhvr>
                                        <p:cTn id="69" dur="1000"/>
                                        <p:tgtEl>
                                          <p:spTgt spid="14339">
                                            <p:txEl>
                                              <p:pRg st="14" end="14"/>
                                            </p:txEl>
                                          </p:spTgt>
                                        </p:tgtEl>
                                      </p:cBhvr>
                                    </p:animEffect>
                                    <p:anim calcmode="lin" valueType="num">
                                      <p:cBhvr>
                                        <p:cTn id="70" dur="10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p:cTn id="71" dur="1000" fill="hold"/>
                                        <p:tgtEl>
                                          <p:spTgt spid="1433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4339">
                                            <p:txEl>
                                              <p:pRg st="12" end="12"/>
                                            </p:txEl>
                                          </p:spTgt>
                                        </p:tgtEl>
                                        <p:attrNameLst>
                                          <p:attrName>style.visibility</p:attrName>
                                        </p:attrNameLst>
                                      </p:cBhvr>
                                      <p:to>
                                        <p:strVal val="visible"/>
                                      </p:to>
                                    </p:set>
                                    <p:animEffect transition="in" filter="fade">
                                      <p:cBhvr>
                                        <p:cTn id="76" dur="1000"/>
                                        <p:tgtEl>
                                          <p:spTgt spid="14339">
                                            <p:txEl>
                                              <p:pRg st="12" end="12"/>
                                            </p:txEl>
                                          </p:spTgt>
                                        </p:tgtEl>
                                      </p:cBhvr>
                                    </p:animEffect>
                                    <p:anim calcmode="lin" valueType="num">
                                      <p:cBhvr>
                                        <p:cTn id="77" dur="10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14339">
                                            <p:txEl>
                                              <p:pRg st="12" end="12"/>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339">
                                            <p:txEl>
                                              <p:pRg st="12" end="12"/>
                                            </p:txEl>
                                          </p:spTgt>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4339">
                                            <p:txEl>
                                              <p:pRg st="13" end="13"/>
                                            </p:txEl>
                                          </p:spTgt>
                                        </p:tgtEl>
                                        <p:attrNameLst>
                                          <p:attrName>style.visibility</p:attrName>
                                        </p:attrNameLst>
                                      </p:cBhvr>
                                      <p:to>
                                        <p:strVal val="visible"/>
                                      </p:to>
                                    </p:set>
                                    <p:animEffect transition="in" filter="fade">
                                      <p:cBhvr>
                                        <p:cTn id="83" dur="1000"/>
                                        <p:tgtEl>
                                          <p:spTgt spid="14339">
                                            <p:txEl>
                                              <p:pRg st="13" end="13"/>
                                            </p:txEl>
                                          </p:spTgt>
                                        </p:tgtEl>
                                      </p:cBhvr>
                                    </p:animEffect>
                                    <p:anim calcmode="lin" valueType="num">
                                      <p:cBhvr>
                                        <p:cTn id="84" dur="10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p:cTn id="85" dur="1000" fill="hold"/>
                                        <p:tgtEl>
                                          <p:spTgt spid="1433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91" presetID="22" presetClass="entr" presetSubtype="4"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4" grpId="0" animBg="1"/>
      <p:bldP spid="19"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7</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76200" y="554132"/>
            <a:ext cx="8153400" cy="378565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&lt;h1&gt;Let's add a "pause" button&lt;/h1&gt;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&lt;video src="fordo.mp4" height="256" width="640" </a:t>
            </a:r>
            <a:r>
              <a:rPr lang="en-US" altLang="en-US" sz="1200" b="1">
                <a:latin typeface="Courier New" panose="02070309020205020404" pitchFamily="49" charset="0"/>
                <a:cs typeface="Courier New" panose="02070309020205020404" pitchFamily="49" charset="0"/>
              </a:rPr>
              <a:t>id="vidFordo"</a:t>
            </a:r>
            <a:r>
              <a:rPr lang="en-US" altLang="en-US" sz="1200">
                <a:latin typeface="Courier New" panose="02070309020205020404" pitchFamily="49" charset="0"/>
                <a:cs typeface="Courier New" panose="02070309020205020404" pitchFamily="49" charset="0"/>
              </a:rPr>
              <a:t>&gt;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&lt;/video&gt;&lt;p&gt;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&lt;input type="button" id="btnPlay" value="Play"&gt;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r>
              <a:rPr lang="en-US" altLang="en-US" sz="1200" b="1">
                <a:latin typeface="Courier New" panose="02070309020205020404" pitchFamily="49" charset="0"/>
                <a:cs typeface="Courier New" panose="02070309020205020404" pitchFamily="49" charset="0"/>
              </a:rPr>
              <a:t>&lt;input type="button" id="btnPause" value="Pause"&gt;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&lt;p&gt;Shown above is a video from blah blah blah....&lt;/p&gt;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&lt;script&gt;</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document.getElementById("btnPlay").addEventListener("click",playVideo);</a:t>
            </a:r>
          </a:p>
          <a:p>
            <a:pPr eaLnBrk="1" hangingPunct="1">
              <a:spcBef>
                <a:spcPct val="0"/>
              </a:spcBef>
              <a:buFontTx/>
              <a:buNone/>
            </a:pPr>
            <a:r>
              <a:rPr lang="en-US" altLang="en-US" sz="1200" b="1">
                <a:latin typeface="Courier New" panose="02070309020205020404" pitchFamily="49" charset="0"/>
                <a:cs typeface="Courier New" panose="02070309020205020404" pitchFamily="49" charset="0"/>
              </a:rPr>
              <a:t>    document.getElementById("btnPause").addEventListener("click",pauseVideo);</a:t>
            </a:r>
          </a:p>
          <a:p>
            <a:pPr eaLnBrk="1" hangingPunct="1">
              <a:spcBef>
                <a:spcPct val="0"/>
              </a:spcBef>
              <a:buFontTx/>
              <a:buNone/>
            </a:pPr>
            <a:endParaRPr lang="en-US" altLang="en-US" sz="12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200" b="1">
                <a:latin typeface="Courier New" panose="02070309020205020404" pitchFamily="49" charset="0"/>
                <a:cs typeface="Courier New" panose="02070309020205020404" pitchFamily="49" charset="0"/>
              </a:rPr>
              <a:t>    function pauseVideo() {</a:t>
            </a:r>
          </a:p>
          <a:p>
            <a:pPr eaLnBrk="1" hangingPunct="1">
              <a:spcBef>
                <a:spcPct val="0"/>
              </a:spcBef>
              <a:buFontTx/>
              <a:buNone/>
            </a:pPr>
            <a:r>
              <a:rPr lang="en-US" altLang="en-US" sz="1200" b="1">
                <a:latin typeface="Courier New" panose="02070309020205020404" pitchFamily="49" charset="0"/>
                <a:cs typeface="Courier New" panose="02070309020205020404" pitchFamily="49" charset="0"/>
              </a:rPr>
              <a:t>      document.getElementById("vidFordo").pause();</a:t>
            </a:r>
          </a:p>
          <a:p>
            <a:pPr eaLnBrk="1" hangingPunct="1">
              <a:spcBef>
                <a:spcPct val="0"/>
              </a:spcBef>
              <a:buFontTx/>
              <a:buNone/>
            </a:pPr>
            <a:r>
              <a:rPr lang="en-US" altLang="en-US" sz="1200" b="1">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function playVideo()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document.getElementById("vidFordo").play();</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cs typeface="Courier New" panose="02070309020205020404" pitchFamily="49" charset="0"/>
              </a:rPr>
              <a:t>  &lt;/script&gt;</a:t>
            </a:r>
          </a:p>
        </p:txBody>
      </p:sp>
      <p:sp>
        <p:nvSpPr>
          <p:cNvPr id="4" name="Title 1">
            <a:extLst>
              <a:ext uri="{FF2B5EF4-FFF2-40B4-BE49-F238E27FC236}">
                <a16:creationId xmlns:a16="http://schemas.microsoft.com/office/drawing/2014/main" id="{D858E0A4-E03F-F954-7B82-17FAFD59DC0B}"/>
              </a:ext>
            </a:extLst>
          </p:cNvPr>
          <p:cNvSpPr>
            <a:spLocks noGrp="1"/>
          </p:cNvSpPr>
          <p:nvPr>
            <p:ph type="title"/>
          </p:nvPr>
        </p:nvSpPr>
        <p:spPr>
          <a:xfrm>
            <a:off x="1257300" y="136525"/>
            <a:ext cx="5774140" cy="351115"/>
          </a:xfrm>
        </p:spPr>
        <p:txBody>
          <a:bodyPr/>
          <a:lstStyle/>
          <a:p>
            <a:r>
              <a:rPr lang="en-US" sz="2000"/>
              <a:t>Let’s Add Our Own “Pause” Button</a:t>
            </a:r>
          </a:p>
        </p:txBody>
      </p:sp>
      <p:sp>
        <p:nvSpPr>
          <p:cNvPr id="2" name="Title 1">
            <a:extLst>
              <a:ext uri="{FF2B5EF4-FFF2-40B4-BE49-F238E27FC236}">
                <a16:creationId xmlns:a16="http://schemas.microsoft.com/office/drawing/2014/main" id="{0BA47A23-014A-E465-B4DD-ED4B050E4F2E}"/>
              </a:ext>
            </a:extLst>
          </p:cNvPr>
          <p:cNvSpPr txBox="1">
            <a:spLocks/>
          </p:cNvSpPr>
          <p:nvPr/>
        </p:nvSpPr>
        <p:spPr bwMode="auto">
          <a:xfrm>
            <a:off x="5494929" y="558821"/>
            <a:ext cx="2734671" cy="35524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altLang="en-US" sz="1200"/>
              <a:t>File: </a:t>
            </a:r>
            <a:r>
              <a:rPr lang="en-US" altLang="en-US" sz="1100">
                <a:latin typeface="Courier New" panose="02070309020205020404" pitchFamily="49" charset="0"/>
                <a:cs typeface="Courier New" panose="02070309020205020404" pitchFamily="49" charset="0"/>
              </a:rPr>
              <a:t>working_with_video_</a:t>
            </a:r>
            <a:r>
              <a:rPr lang="en-US" altLang="en-US" sz="1100" b="1">
                <a:latin typeface="Courier New" panose="02070309020205020404" pitchFamily="49" charset="0"/>
                <a:cs typeface="Courier New" panose="02070309020205020404" pitchFamily="49" charset="0"/>
              </a:rPr>
              <a:t>2</a:t>
            </a:r>
            <a:r>
              <a:rPr lang="en-US" altLang="en-US" sz="1100">
                <a:latin typeface="Courier New" panose="02070309020205020404" pitchFamily="49" charset="0"/>
                <a:cs typeface="Courier New" panose="02070309020205020404" pitchFamily="49" charset="0"/>
              </a:rPr>
              <a:t>.html</a:t>
            </a:r>
            <a:endParaRPr lang="en-US" altLang="en-US" sz="1000" dirty="0">
              <a:latin typeface="Courier New" panose="02070309020205020404" pitchFamily="49" charset="0"/>
              <a:cs typeface="Courier New" panose="02070309020205020404" pitchFamily="49" charset="0"/>
            </a:endParaRPr>
          </a:p>
        </p:txBody>
      </p:sp>
      <p:sp>
        <p:nvSpPr>
          <p:cNvPr id="9" name="Rectangle: Rounded Corners 8">
            <a:extLst>
              <a:ext uri="{FF2B5EF4-FFF2-40B4-BE49-F238E27FC236}">
                <a16:creationId xmlns:a16="http://schemas.microsoft.com/office/drawing/2014/main" id="{1EA5D138-CE44-3116-7B74-81D1FAD83285}"/>
              </a:ext>
            </a:extLst>
          </p:cNvPr>
          <p:cNvSpPr/>
          <p:nvPr/>
        </p:nvSpPr>
        <p:spPr>
          <a:xfrm>
            <a:off x="3989626" y="2971800"/>
            <a:ext cx="661240" cy="208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peech Bubble: Rectangle with Corners Rounded 11">
            <a:extLst>
              <a:ext uri="{FF2B5EF4-FFF2-40B4-BE49-F238E27FC236}">
                <a16:creationId xmlns:a16="http://schemas.microsoft.com/office/drawing/2014/main" id="{E0A72A30-6EBA-9F88-4FEB-53DDF22C8621}"/>
              </a:ext>
            </a:extLst>
          </p:cNvPr>
          <p:cNvSpPr/>
          <p:nvPr/>
        </p:nvSpPr>
        <p:spPr>
          <a:xfrm>
            <a:off x="6286500" y="3505200"/>
            <a:ext cx="2667000" cy="482785"/>
          </a:xfrm>
          <a:prstGeom prst="wedgeRoundRectCallout">
            <a:avLst>
              <a:gd name="adj1" fmla="val -106421"/>
              <a:gd name="adj2" fmla="val -1190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The </a:t>
            </a:r>
            <a:r>
              <a:rPr lang="en-US" sz="1100" b="1">
                <a:latin typeface="Courier New" panose="02070309020205020404" pitchFamily="49" charset="0"/>
                <a:cs typeface="Courier New" panose="02070309020205020404" pitchFamily="49" charset="0"/>
              </a:rPr>
              <a:t>pause</a:t>
            </a:r>
            <a:r>
              <a:rPr lang="en-US" sz="1100" b="1"/>
              <a:t> </a:t>
            </a:r>
            <a:r>
              <a:rPr lang="en-US" sz="1100"/>
              <a:t>function is available to media elements of the video and audio type. </a:t>
            </a:r>
          </a:p>
        </p:txBody>
      </p:sp>
      <p:pic>
        <p:nvPicPr>
          <p:cNvPr id="10" name="Picture 9">
            <a:extLst>
              <a:ext uri="{FF2B5EF4-FFF2-40B4-BE49-F238E27FC236}">
                <a16:creationId xmlns:a16="http://schemas.microsoft.com/office/drawing/2014/main" id="{7B3300FA-79F4-DD3F-89DA-50E4BDCE9961}"/>
              </a:ext>
            </a:extLst>
          </p:cNvPr>
          <p:cNvPicPr>
            <a:picLocks noChangeAspect="1"/>
          </p:cNvPicPr>
          <p:nvPr/>
        </p:nvPicPr>
        <p:blipFill>
          <a:blip r:embed="rId2"/>
          <a:stretch>
            <a:fillRect/>
          </a:stretch>
        </p:blipFill>
        <p:spPr>
          <a:xfrm>
            <a:off x="1967107" y="4482243"/>
            <a:ext cx="4142986" cy="2305882"/>
          </a:xfrm>
          <a:prstGeom prst="rect">
            <a:avLst/>
          </a:prstGeom>
        </p:spPr>
      </p:pic>
      <p:sp>
        <p:nvSpPr>
          <p:cNvPr id="13" name="Rectangle: Rounded Corners 12">
            <a:extLst>
              <a:ext uri="{FF2B5EF4-FFF2-40B4-BE49-F238E27FC236}">
                <a16:creationId xmlns:a16="http://schemas.microsoft.com/office/drawing/2014/main" id="{5F6988DC-189C-207D-4952-934782AE088A}"/>
              </a:ext>
            </a:extLst>
          </p:cNvPr>
          <p:cNvSpPr/>
          <p:nvPr/>
        </p:nvSpPr>
        <p:spPr>
          <a:xfrm>
            <a:off x="6125520" y="2418652"/>
            <a:ext cx="961079" cy="208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328DDD24-FEF4-3068-64A7-E009B8355B28}"/>
              </a:ext>
            </a:extLst>
          </p:cNvPr>
          <p:cNvCxnSpPr>
            <a:cxnSpLocks/>
          </p:cNvCxnSpPr>
          <p:nvPr/>
        </p:nvCxnSpPr>
        <p:spPr>
          <a:xfrm flipH="1">
            <a:off x="2514600" y="1676400"/>
            <a:ext cx="342901" cy="48695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4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animEffect transition="in" filter="fade">
                                      <p:cBhvr>
                                        <p:cTn id="7" dur="2000"/>
                                        <p:tgtEl>
                                          <p:spTgt spid="14339">
                                            <p:txEl>
                                              <p:pRg st="5" end="5"/>
                                            </p:txEl>
                                          </p:spTgt>
                                        </p:tgtEl>
                                      </p:cBhvr>
                                    </p:animEffect>
                                    <p:anim calcmode="lin" valueType="num">
                                      <p:cBhvr>
                                        <p:cTn id="8" dur="2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9" dur="2000" fill="hold"/>
                                        <p:tgtEl>
                                          <p:spTgt spid="14339">
                                            <p:txEl>
                                              <p:pRg st="5" end="5"/>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ppt_x"/>
                                          </p:val>
                                        </p:tav>
                                        <p:tav tm="100000">
                                          <p:val>
                                            <p:strVal val="#ppt_x"/>
                                          </p:val>
                                        </p:tav>
                                      </p:tavLst>
                                    </p:anim>
                                    <p:anim calcmode="lin" valueType="num">
                                      <p:cBhvr additive="base">
                                        <p:cTn id="13" dur="20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339">
                                            <p:txEl>
                                              <p:pRg st="10" end="10"/>
                                            </p:txEl>
                                          </p:spTgt>
                                        </p:tgtEl>
                                        <p:attrNameLst>
                                          <p:attrName>style.visibility</p:attrName>
                                        </p:attrNameLst>
                                      </p:cBhvr>
                                      <p:to>
                                        <p:strVal val="visible"/>
                                      </p:to>
                                    </p:set>
                                    <p:animEffect transition="in" filter="fade">
                                      <p:cBhvr>
                                        <p:cTn id="18" dur="2000"/>
                                        <p:tgtEl>
                                          <p:spTgt spid="14339">
                                            <p:txEl>
                                              <p:pRg st="10" end="10"/>
                                            </p:txEl>
                                          </p:spTgt>
                                        </p:tgtEl>
                                      </p:cBhvr>
                                    </p:animEffect>
                                    <p:anim calcmode="lin" valueType="num">
                                      <p:cBhvr>
                                        <p:cTn id="19" dur="20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20" dur="2000" fill="hold"/>
                                        <p:tgtEl>
                                          <p:spTgt spid="1433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339">
                                            <p:txEl>
                                              <p:pRg st="12" end="12"/>
                                            </p:txEl>
                                          </p:spTgt>
                                        </p:tgtEl>
                                        <p:attrNameLst>
                                          <p:attrName>style.visibility</p:attrName>
                                        </p:attrNameLst>
                                      </p:cBhvr>
                                      <p:to>
                                        <p:strVal val="visible"/>
                                      </p:to>
                                    </p:set>
                                    <p:animEffect transition="in" filter="fade">
                                      <p:cBhvr>
                                        <p:cTn id="30" dur="2000"/>
                                        <p:tgtEl>
                                          <p:spTgt spid="14339">
                                            <p:txEl>
                                              <p:pRg st="12" end="12"/>
                                            </p:txEl>
                                          </p:spTgt>
                                        </p:tgtEl>
                                      </p:cBhvr>
                                    </p:animEffect>
                                    <p:anim calcmode="lin" valueType="num">
                                      <p:cBhvr>
                                        <p:cTn id="31" dur="20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p:cTn id="32" dur="2000" fill="hold"/>
                                        <p:tgtEl>
                                          <p:spTgt spid="14339">
                                            <p:txEl>
                                              <p:pRg st="12" end="1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339">
                                            <p:txEl>
                                              <p:pRg st="13" end="13"/>
                                            </p:txEl>
                                          </p:spTgt>
                                        </p:tgtEl>
                                        <p:attrNameLst>
                                          <p:attrName>style.visibility</p:attrName>
                                        </p:attrNameLst>
                                      </p:cBhvr>
                                      <p:to>
                                        <p:strVal val="visible"/>
                                      </p:to>
                                    </p:set>
                                    <p:animEffect transition="in" filter="fade">
                                      <p:cBhvr>
                                        <p:cTn id="35" dur="2000"/>
                                        <p:tgtEl>
                                          <p:spTgt spid="14339">
                                            <p:txEl>
                                              <p:pRg st="13" end="13"/>
                                            </p:txEl>
                                          </p:spTgt>
                                        </p:tgtEl>
                                      </p:cBhvr>
                                    </p:animEffect>
                                    <p:anim calcmode="lin" valueType="num">
                                      <p:cBhvr>
                                        <p:cTn id="36" dur="20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p:cTn id="37" dur="2000" fill="hold"/>
                                        <p:tgtEl>
                                          <p:spTgt spid="14339">
                                            <p:txEl>
                                              <p:pRg st="13" end="1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339">
                                            <p:txEl>
                                              <p:pRg st="14" end="14"/>
                                            </p:txEl>
                                          </p:spTgt>
                                        </p:tgtEl>
                                        <p:attrNameLst>
                                          <p:attrName>style.visibility</p:attrName>
                                        </p:attrNameLst>
                                      </p:cBhvr>
                                      <p:to>
                                        <p:strVal val="visible"/>
                                      </p:to>
                                    </p:set>
                                    <p:animEffect transition="in" filter="fade">
                                      <p:cBhvr>
                                        <p:cTn id="40" dur="2000"/>
                                        <p:tgtEl>
                                          <p:spTgt spid="14339">
                                            <p:txEl>
                                              <p:pRg st="14" end="14"/>
                                            </p:txEl>
                                          </p:spTgt>
                                        </p:tgtEl>
                                      </p:cBhvr>
                                    </p:animEffect>
                                    <p:anim calcmode="lin" valueType="num">
                                      <p:cBhvr>
                                        <p:cTn id="41" dur="20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p:cTn id="42" dur="2000" fill="hold"/>
                                        <p:tgtEl>
                                          <p:spTgt spid="1433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76200" y="361031"/>
            <a:ext cx="8839200" cy="5807075"/>
          </a:xfrm>
        </p:spPr>
        <p:txBody>
          <a:bodyPr/>
          <a:lstStyle/>
          <a:p>
            <a:pPr marL="0" indent="0">
              <a:buNone/>
            </a:pPr>
            <a:r>
              <a:rPr lang="en-US" sz="1400"/>
              <a:t>When working with media, it is often useful to be able to work with time. For example, you may want to let the user know how much time is left in the video they are playing. Or perhaps you may want to allow them to jump to specific times in the video. </a:t>
            </a:r>
          </a:p>
          <a:p>
            <a:pPr marL="0" indent="0">
              <a:buNone/>
            </a:pPr>
            <a:endParaRPr lang="en-US" sz="1400"/>
          </a:p>
          <a:p>
            <a:pPr marL="0" indent="0">
              <a:buNone/>
            </a:pPr>
            <a:r>
              <a:rPr lang="en-US" sz="1400"/>
              <a:t>Aside: As a quick reminder, by media in this context, we are referring to audio and video. </a:t>
            </a:r>
          </a:p>
          <a:p>
            <a:pPr marL="0" indent="0">
              <a:buNone/>
            </a:pPr>
            <a:endParaRPr lang="en-US" sz="1400"/>
          </a:p>
          <a:p>
            <a:pPr marL="0" indent="0">
              <a:buNone/>
            </a:pPr>
            <a:r>
              <a:rPr lang="en-US" sz="1400"/>
              <a:t>Let’s take a look at two properties of media elements in JavaScript that we can refer to:</a:t>
            </a:r>
          </a:p>
          <a:p>
            <a:pPr>
              <a:buFontTx/>
              <a:buChar char="-"/>
            </a:pPr>
            <a:r>
              <a:rPr lang="en-US" sz="1400" b="1">
                <a:latin typeface="Courier New" panose="02070309020205020404" pitchFamily="49" charset="0"/>
                <a:cs typeface="Courier New" panose="02070309020205020404" pitchFamily="49" charset="0"/>
              </a:rPr>
              <a:t>currentTime	</a:t>
            </a:r>
            <a:r>
              <a:rPr lang="en-US" sz="1400" b="1">
                <a:latin typeface="Courier New" panose="02070309020205020404" pitchFamily="49" charset="0"/>
                <a:cs typeface="Courier New" panose="02070309020205020404" pitchFamily="49" charset="0"/>
                <a:sym typeface="Wingdings" panose="05000000000000000000" pitchFamily="2" charset="2"/>
              </a:rPr>
              <a:t> </a:t>
            </a:r>
            <a:r>
              <a:rPr lang="en-US" sz="1400">
                <a:sym typeface="Wingdings" panose="05000000000000000000" pitchFamily="2" charset="2"/>
              </a:rPr>
              <a:t>tells you the current time that you are at in the media clip</a:t>
            </a:r>
            <a:endParaRPr lang="en-US" sz="1400" b="1">
              <a:latin typeface="Courier New" panose="02070309020205020404" pitchFamily="49" charset="0"/>
              <a:cs typeface="Courier New" panose="02070309020205020404" pitchFamily="49" charset="0"/>
            </a:endParaRPr>
          </a:p>
          <a:p>
            <a:pPr>
              <a:buFontTx/>
              <a:buChar char="-"/>
            </a:pPr>
            <a:r>
              <a:rPr lang="en-US" sz="1400" b="1">
                <a:latin typeface="Courier New" panose="02070309020205020404" pitchFamily="49" charset="0"/>
                <a:cs typeface="Courier New" panose="02070309020205020404" pitchFamily="49" charset="0"/>
              </a:rPr>
              <a:t>duration	</a:t>
            </a:r>
            <a:r>
              <a:rPr lang="en-US" sz="1400" b="1">
                <a:latin typeface="Courier New" panose="02070309020205020404" pitchFamily="49" charset="0"/>
                <a:cs typeface="Courier New" panose="02070309020205020404" pitchFamily="49" charset="0"/>
                <a:sym typeface="Wingdings" panose="05000000000000000000" pitchFamily="2" charset="2"/>
              </a:rPr>
              <a:t> </a:t>
            </a:r>
            <a:r>
              <a:rPr lang="en-US" sz="1400"/>
              <a:t>tells you the duration of the media clip</a:t>
            </a:r>
            <a:endParaRPr lang="en-US" sz="1400" b="1">
              <a:latin typeface="Courier New" panose="02070309020205020404" pitchFamily="49" charset="0"/>
              <a:cs typeface="Courier New" panose="02070309020205020404" pitchFamily="49" charset="0"/>
            </a:endParaRPr>
          </a:p>
          <a:p>
            <a:pPr>
              <a:buFontTx/>
              <a:buChar char="-"/>
            </a:pPr>
            <a:endParaRPr lang="en-US" sz="1400"/>
          </a:p>
          <a:p>
            <a:pPr marL="0" indent="0">
              <a:buNone/>
            </a:pPr>
            <a:r>
              <a:rPr lang="en-US" sz="1400"/>
              <a:t>Note: These are “</a:t>
            </a:r>
            <a:r>
              <a:rPr lang="en-US" sz="1400" b="1"/>
              <a:t>properties</a:t>
            </a:r>
            <a:r>
              <a:rPr lang="en-US" sz="1400"/>
              <a:t>” are </a:t>
            </a:r>
            <a:r>
              <a:rPr lang="en-US" sz="1400" i="1"/>
              <a:t>not</a:t>
            </a:r>
            <a:r>
              <a:rPr lang="en-US" sz="1400"/>
              <a:t> functions. When we refer to the “properties” of something, we are referring to characteristics of the object. This might mean the height of an image, the resolution of a video, the playback speed of an audio clip, the duration of a video, the color of an HTML button, etc. etc. etc. </a:t>
            </a:r>
          </a:p>
          <a:p>
            <a:pPr marL="0" indent="0">
              <a:buNone/>
            </a:pPr>
            <a:endParaRPr lang="en-US" sz="1400"/>
          </a:p>
          <a:p>
            <a:pPr marL="0" indent="0">
              <a:buNone/>
            </a:pPr>
            <a:r>
              <a:rPr lang="en-US" sz="1400" b="1"/>
              <a:t>Determining the Duration: </a:t>
            </a:r>
            <a:r>
              <a:rPr lang="en-US" sz="1400"/>
              <a:t>If you had a video with an  </a:t>
            </a:r>
            <a:r>
              <a:rPr lang="en-US" sz="1400" b="1">
                <a:latin typeface="Courier New" panose="02070309020205020404" pitchFamily="49" charset="0"/>
                <a:cs typeface="Courier New" panose="02070309020205020404" pitchFamily="49" charset="0"/>
              </a:rPr>
              <a:t>id </a:t>
            </a:r>
            <a:r>
              <a:rPr lang="en-US" sz="1400"/>
              <a:t> of “</a:t>
            </a:r>
            <a:r>
              <a:rPr lang="en-US" sz="1400">
                <a:latin typeface="Courier New" panose="02070309020205020404" pitchFamily="49" charset="0"/>
                <a:cs typeface="Courier New" panose="02070309020205020404" pitchFamily="49" charset="0"/>
              </a:rPr>
              <a:t>videoDune</a:t>
            </a:r>
            <a:r>
              <a:rPr lang="en-US" sz="1400"/>
              <a:t>”, you could output its length with the JavaScript property called “</a:t>
            </a:r>
            <a:r>
              <a:rPr lang="en-US" sz="1400">
                <a:latin typeface="Courier New" panose="02070309020205020404" pitchFamily="49" charset="0"/>
                <a:cs typeface="Courier New" panose="02070309020205020404" pitchFamily="49" charset="0"/>
              </a:rPr>
              <a:t>duration</a:t>
            </a:r>
            <a:r>
              <a:rPr lang="en-US" sz="1400"/>
              <a:t>” :</a:t>
            </a:r>
          </a:p>
          <a:p>
            <a:pPr marL="0" indent="0">
              <a:buNone/>
            </a:pPr>
            <a:r>
              <a:rPr lang="en-US" sz="1400">
                <a:latin typeface="Courier New" panose="02070309020205020404" pitchFamily="49" charset="0"/>
                <a:cs typeface="Courier New" panose="02070309020205020404" pitchFamily="49" charset="0"/>
              </a:rPr>
              <a:t>var clipLength = document.getElementById('videoDune').</a:t>
            </a:r>
            <a:r>
              <a:rPr lang="en-US" sz="1400" b="1">
                <a:latin typeface="Courier New" panose="02070309020205020404" pitchFamily="49" charset="0"/>
                <a:cs typeface="Courier New" panose="02070309020205020404" pitchFamily="49" charset="0"/>
              </a:rPr>
              <a:t>duration</a:t>
            </a:r>
            <a:r>
              <a:rPr lang="en-US" sz="1400">
                <a:latin typeface="Courier New" panose="02070309020205020404" pitchFamily="49" charset="0"/>
                <a:cs typeface="Courier New" panose="02070309020205020404" pitchFamily="49" charset="0"/>
              </a:rPr>
              <a:t>;</a:t>
            </a:r>
          </a:p>
          <a:p>
            <a:pPr marL="0" indent="0">
              <a:buNone/>
            </a:pPr>
            <a:r>
              <a:rPr lang="en-US" sz="1400">
                <a:latin typeface="Courier New" panose="02070309020205020404" pitchFamily="49" charset="0"/>
                <a:cs typeface="Courier New" panose="02070309020205020404" pitchFamily="49" charset="0"/>
              </a:rPr>
              <a:t>alert(clipLength);</a:t>
            </a:r>
          </a:p>
          <a:p>
            <a:pPr marL="0" indent="0">
              <a:buNone/>
            </a:pPr>
            <a:endParaRPr lang="en-US" sz="1400"/>
          </a:p>
          <a:p>
            <a:pPr marL="0" indent="0">
              <a:buNone/>
            </a:pPr>
            <a:r>
              <a:rPr lang="en-US" sz="1400" b="1"/>
              <a:t>Determining the Current Time of Playback: </a:t>
            </a:r>
            <a:r>
              <a:rPr lang="en-US" sz="1400"/>
              <a:t>Similarly, you could output the current time that the player is at with a JavaScript property called “</a:t>
            </a:r>
            <a:r>
              <a:rPr lang="en-US" sz="1400">
                <a:latin typeface="Courier New" panose="02070309020205020404" pitchFamily="49" charset="0"/>
                <a:cs typeface="Courier New" panose="02070309020205020404" pitchFamily="49" charset="0"/>
              </a:rPr>
              <a:t>currentTime</a:t>
            </a:r>
            <a:r>
              <a:rPr lang="en-US" sz="1400"/>
              <a:t>” :</a:t>
            </a:r>
          </a:p>
          <a:p>
            <a:pPr marL="0" indent="0">
              <a:buNone/>
            </a:pPr>
            <a:r>
              <a:rPr lang="en-US" sz="1400">
                <a:latin typeface="Courier New" panose="02070309020205020404" pitchFamily="49" charset="0"/>
                <a:cs typeface="Courier New" panose="02070309020205020404" pitchFamily="49" charset="0"/>
              </a:rPr>
              <a:t>var time = document.getElementById('videoDune').</a:t>
            </a:r>
            <a:r>
              <a:rPr lang="en-US" sz="1400" b="1">
                <a:latin typeface="Courier New" panose="02070309020205020404" pitchFamily="49" charset="0"/>
                <a:cs typeface="Courier New" panose="02070309020205020404" pitchFamily="49" charset="0"/>
              </a:rPr>
              <a:t>currentTime</a:t>
            </a:r>
            <a:r>
              <a:rPr lang="en-US" sz="1400">
                <a:latin typeface="Courier New" panose="02070309020205020404" pitchFamily="49" charset="0"/>
                <a:cs typeface="Courier New" panose="02070309020205020404" pitchFamily="49" charset="0"/>
              </a:rPr>
              <a:t>;</a:t>
            </a:r>
          </a:p>
          <a:p>
            <a:pPr marL="0" indent="0">
              <a:buNone/>
            </a:pPr>
            <a:r>
              <a:rPr lang="en-US" sz="1400">
                <a:latin typeface="Courier New" panose="02070309020205020404" pitchFamily="49" charset="0"/>
                <a:cs typeface="Courier New" panose="02070309020205020404" pitchFamily="49" charset="0"/>
              </a:rPr>
              <a:t>alert(time);  </a:t>
            </a:r>
          </a:p>
          <a:p>
            <a:pPr marL="0" indent="0">
              <a:buNone/>
            </a:pPr>
            <a:endParaRPr lang="en-US" sz="1400"/>
          </a:p>
          <a:p>
            <a:pPr marL="0" indent="0">
              <a:buNone/>
            </a:pPr>
            <a:r>
              <a:rPr lang="en-US" sz="1400"/>
              <a:t>Again: Note that these properties only apply to media elements. They would not make sense in the context of most other elements. For example, what would it mean to refer to the “duration” of an image?!</a:t>
            </a:r>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8</a:t>
            </a:fld>
            <a:endParaRPr lang="en-US" altLang="en-US" dirty="0"/>
          </a:p>
        </p:txBody>
      </p:sp>
      <p:sp>
        <p:nvSpPr>
          <p:cNvPr id="7" name="Title 1">
            <a:extLst>
              <a:ext uri="{FF2B5EF4-FFF2-40B4-BE49-F238E27FC236}">
                <a16:creationId xmlns:a16="http://schemas.microsoft.com/office/drawing/2014/main" id="{7286950A-2C34-EEFB-ABC2-A2329665B745}"/>
              </a:ext>
            </a:extLst>
          </p:cNvPr>
          <p:cNvSpPr txBox="1">
            <a:spLocks/>
          </p:cNvSpPr>
          <p:nvPr/>
        </p:nvSpPr>
        <p:spPr bwMode="auto">
          <a:xfrm>
            <a:off x="1295400" y="9916"/>
            <a:ext cx="5774140" cy="35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a:t>Working With Time in Media</a:t>
            </a:r>
          </a:p>
        </p:txBody>
      </p:sp>
    </p:spTree>
    <p:extLst>
      <p:ext uri="{BB962C8B-B14F-4D97-AF65-F5344CB8AC3E}">
        <p14:creationId xmlns:p14="http://schemas.microsoft.com/office/powerpoint/2010/main" val="33069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9</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76200" y="914400"/>
            <a:ext cx="8458200" cy="398570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&lt;video src="fordo.mp4" height="256" width="640" id="</a:t>
            </a:r>
            <a:r>
              <a:rPr lang="en-US" altLang="en-US" sz="1100" b="1">
                <a:latin typeface="Courier New" panose="02070309020205020404" pitchFamily="49" charset="0"/>
                <a:cs typeface="Courier New" panose="02070309020205020404" pitchFamily="49" charset="0"/>
              </a:rPr>
              <a:t>vidFordo</a:t>
            </a:r>
            <a:r>
              <a:rPr lang="en-US" altLang="en-US" sz="1100">
                <a:latin typeface="Courier New" panose="02070309020205020404" pitchFamily="49" charset="0"/>
                <a:cs typeface="Courier New" panose="02070309020205020404" pitchFamily="49" charset="0"/>
              </a:rPr>
              <a:t>"&gt;&lt;/video&gt;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&lt;input type="button" id="</a:t>
            </a:r>
            <a:r>
              <a:rPr lang="en-US" altLang="en-US" sz="1100" b="1">
                <a:latin typeface="Courier New" panose="02070309020205020404" pitchFamily="49" charset="0"/>
                <a:cs typeface="Courier New" panose="02070309020205020404" pitchFamily="49" charset="0"/>
              </a:rPr>
              <a:t>btnLengthVideo</a:t>
            </a:r>
            <a:r>
              <a:rPr lang="en-US" altLang="en-US" sz="1100">
                <a:latin typeface="Courier New" panose="02070309020205020404" pitchFamily="49" charset="0"/>
                <a:cs typeface="Courier New" panose="02070309020205020404" pitchFamily="49" charset="0"/>
              </a:rPr>
              <a:t>" value="How Long is this Video?"&gt;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&lt;input type="button" id="</a:t>
            </a:r>
            <a:r>
              <a:rPr lang="en-US" altLang="en-US" sz="1100" b="1">
                <a:latin typeface="Courier New" panose="02070309020205020404" pitchFamily="49" charset="0"/>
                <a:cs typeface="Courier New" panose="02070309020205020404" pitchFamily="49" charset="0"/>
              </a:rPr>
              <a:t>btnCurrentTime</a:t>
            </a:r>
            <a:r>
              <a:rPr lang="en-US" altLang="en-US" sz="1100">
                <a:latin typeface="Courier New" panose="02070309020205020404" pitchFamily="49" charset="0"/>
                <a:cs typeface="Courier New" panose="02070309020205020404" pitchFamily="49" charset="0"/>
              </a:rPr>
              <a:t>" value="What time is the video currently at?"&gt;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&lt;div id="</a:t>
            </a:r>
            <a:r>
              <a:rPr lang="en-US" altLang="en-US" sz="1100" b="1">
                <a:latin typeface="Courier New" panose="02070309020205020404" pitchFamily="49" charset="0"/>
                <a:cs typeface="Courier New" panose="02070309020205020404" pitchFamily="49" charset="0"/>
              </a:rPr>
              <a:t>output</a:t>
            </a:r>
            <a:r>
              <a:rPr lang="en-US" altLang="en-US" sz="1100">
                <a:latin typeface="Courier New" panose="02070309020205020404" pitchFamily="49" charset="0"/>
                <a:cs typeface="Courier New" panose="02070309020205020404" pitchFamily="49" charset="0"/>
              </a:rPr>
              <a:t>" style="font-size:200%;"&gt;Placeholder for Time Info&lt;/div&gt;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&lt;script&gt;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document.getElementById('</a:t>
            </a:r>
            <a:r>
              <a:rPr lang="en-US" altLang="en-US" sz="1100" b="1">
                <a:latin typeface="Courier New" panose="02070309020205020404" pitchFamily="49" charset="0"/>
                <a:cs typeface="Courier New" panose="02070309020205020404" pitchFamily="49" charset="0"/>
              </a:rPr>
              <a:t>btnLengthVideo</a:t>
            </a:r>
            <a:r>
              <a:rPr lang="en-US" altLang="en-US" sz="1100">
                <a:latin typeface="Courier New" panose="02070309020205020404" pitchFamily="49" charset="0"/>
                <a:cs typeface="Courier New" panose="02070309020205020404" pitchFamily="49" charset="0"/>
              </a:rPr>
              <a:t>').addEventListener('click',</a:t>
            </a:r>
            <a:r>
              <a:rPr lang="en-US" altLang="en-US" sz="1100" b="1">
                <a:latin typeface="Courier New" panose="02070309020205020404" pitchFamily="49" charset="0"/>
                <a:cs typeface="Courier New" panose="02070309020205020404" pitchFamily="49" charset="0"/>
              </a:rPr>
              <a:t>outputLength</a:t>
            </a: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document.getElementById('</a:t>
            </a:r>
            <a:r>
              <a:rPr lang="en-US" altLang="en-US" sz="1100" b="1">
                <a:latin typeface="Courier New" panose="02070309020205020404" pitchFamily="49" charset="0"/>
                <a:cs typeface="Courier New" panose="02070309020205020404" pitchFamily="49" charset="0"/>
              </a:rPr>
              <a:t>btnCurrentTime</a:t>
            </a:r>
            <a:r>
              <a:rPr lang="en-US" altLang="en-US" sz="1100">
                <a:latin typeface="Courier New" panose="02070309020205020404" pitchFamily="49" charset="0"/>
                <a:cs typeface="Courier New" panose="02070309020205020404" pitchFamily="49" charset="0"/>
              </a:rPr>
              <a:t>').addEventListener('click',</a:t>
            </a:r>
            <a:r>
              <a:rPr lang="en-US" altLang="en-US" sz="1100" b="1">
                <a:latin typeface="Courier New" panose="02070309020205020404" pitchFamily="49" charset="0"/>
                <a:cs typeface="Courier New" panose="02070309020205020404" pitchFamily="49" charset="0"/>
              </a:rPr>
              <a:t>outputCurrentTime</a:t>
            </a: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function outputLength()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lengthVid = document.getElementById('vidFordo').</a:t>
            </a:r>
            <a:r>
              <a:rPr lang="en-US" altLang="en-US" sz="1100" b="1">
                <a:latin typeface="Courier New" panose="02070309020205020404" pitchFamily="49" charset="0"/>
                <a:cs typeface="Courier New" panose="02070309020205020404" pitchFamily="49" charset="0"/>
              </a:rPr>
              <a:t>duration</a:t>
            </a: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lengthVid = lengthVid.</a:t>
            </a:r>
            <a:r>
              <a:rPr lang="en-US" altLang="en-US" sz="1100" b="1">
                <a:latin typeface="Courier New" panose="02070309020205020404" pitchFamily="49" charset="0"/>
                <a:cs typeface="Courier New" panose="02070309020205020404" pitchFamily="49" charset="0"/>
              </a:rPr>
              <a:t>toFixed(0)</a:t>
            </a:r>
            <a:r>
              <a:rPr lang="en-US" altLang="en-US" sz="1100">
                <a:latin typeface="Courier New" panose="02070309020205020404" pitchFamily="49" charset="0"/>
                <a:cs typeface="Courier New" panose="02070309020205020404" pitchFamily="49" charset="0"/>
              </a:rPr>
              <a:t>; //set this number to 0 decimal places</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lengthString = "Length: " + lengthVid + " seconds";</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document.getElementById('output').innerHTML = lengthString;</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function outputCurrentTime()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timeNow = document.getElementById('vidFordo').</a:t>
            </a:r>
            <a:r>
              <a:rPr lang="en-US" altLang="en-US" sz="1100" b="1">
                <a:latin typeface="Courier New" panose="02070309020205020404" pitchFamily="49" charset="0"/>
                <a:cs typeface="Courier New" panose="02070309020205020404" pitchFamily="49" charset="0"/>
              </a:rPr>
              <a:t>currentTime</a:t>
            </a: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timeNow = timeNow.toFixed(1);  //set to 1 decimal place</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timeString = "Current time at playback is " + timeNow + " seconds.";</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document.getElementById('output').innerHTML = timeString;</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a:t>
            </a:r>
          </a:p>
        </p:txBody>
      </p:sp>
      <p:sp>
        <p:nvSpPr>
          <p:cNvPr id="4" name="Title 1">
            <a:extLst>
              <a:ext uri="{FF2B5EF4-FFF2-40B4-BE49-F238E27FC236}">
                <a16:creationId xmlns:a16="http://schemas.microsoft.com/office/drawing/2014/main" id="{D858E0A4-E03F-F954-7B82-17FAFD59DC0B}"/>
              </a:ext>
            </a:extLst>
          </p:cNvPr>
          <p:cNvSpPr>
            <a:spLocks noGrp="1"/>
          </p:cNvSpPr>
          <p:nvPr>
            <p:ph type="title"/>
          </p:nvPr>
        </p:nvSpPr>
        <p:spPr>
          <a:xfrm>
            <a:off x="1219200" y="21318"/>
            <a:ext cx="5774140" cy="351115"/>
          </a:xfrm>
        </p:spPr>
        <p:txBody>
          <a:bodyPr/>
          <a:lstStyle/>
          <a:p>
            <a:r>
              <a:rPr lang="en-US" sz="2000"/>
              <a:t>Working With Time in Media</a:t>
            </a:r>
          </a:p>
        </p:txBody>
      </p:sp>
      <p:sp>
        <p:nvSpPr>
          <p:cNvPr id="2" name="Title 1">
            <a:extLst>
              <a:ext uri="{FF2B5EF4-FFF2-40B4-BE49-F238E27FC236}">
                <a16:creationId xmlns:a16="http://schemas.microsoft.com/office/drawing/2014/main" id="{0BA47A23-014A-E465-B4DD-ED4B050E4F2E}"/>
              </a:ext>
            </a:extLst>
          </p:cNvPr>
          <p:cNvSpPr txBox="1">
            <a:spLocks/>
          </p:cNvSpPr>
          <p:nvPr/>
        </p:nvSpPr>
        <p:spPr bwMode="auto">
          <a:xfrm>
            <a:off x="6248400" y="1"/>
            <a:ext cx="2895600" cy="30480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altLang="en-US" sz="1200"/>
              <a:t>File: </a:t>
            </a:r>
            <a:r>
              <a:rPr lang="en-US" altLang="en-US" sz="1100">
                <a:latin typeface="Courier New" panose="02070309020205020404" pitchFamily="49" charset="0"/>
                <a:cs typeface="Courier New" panose="02070309020205020404" pitchFamily="49" charset="0"/>
              </a:rPr>
              <a:t>working_with_video_</a:t>
            </a:r>
            <a:r>
              <a:rPr lang="en-US" altLang="en-US" sz="1100" b="1">
                <a:latin typeface="Courier New" panose="02070309020205020404" pitchFamily="49" charset="0"/>
                <a:cs typeface="Courier New" panose="02070309020205020404" pitchFamily="49" charset="0"/>
              </a:rPr>
              <a:t>time</a:t>
            </a:r>
            <a:r>
              <a:rPr lang="en-US" altLang="en-US" sz="1100">
                <a:latin typeface="Courier New" panose="02070309020205020404" pitchFamily="49" charset="0"/>
                <a:cs typeface="Courier New" panose="02070309020205020404" pitchFamily="49" charset="0"/>
              </a:rPr>
              <a:t>.html</a:t>
            </a:r>
            <a:endParaRPr lang="en-US" altLang="en-US" sz="1000"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1B8A27B3-AB3B-909E-6465-0539290136A0}"/>
              </a:ext>
            </a:extLst>
          </p:cNvPr>
          <p:cNvSpPr txBox="1"/>
          <p:nvPr/>
        </p:nvSpPr>
        <p:spPr>
          <a:xfrm>
            <a:off x="114300" y="352395"/>
            <a:ext cx="8420100" cy="43088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050"/>
              <a:t>Note: To save space, I have removed most of the unrelated code from the example below. For example, you won’t see the code for the “Play” and “Pause” buttons, etc.  You can, of course, see the complete code by downloading this file from the course web page. </a:t>
            </a:r>
            <a:endParaRPr lang="en-US" sz="1050" dirty="0"/>
          </a:p>
        </p:txBody>
      </p:sp>
      <p:pic>
        <p:nvPicPr>
          <p:cNvPr id="8" name="Picture 7">
            <a:extLst>
              <a:ext uri="{FF2B5EF4-FFF2-40B4-BE49-F238E27FC236}">
                <a16:creationId xmlns:a16="http://schemas.microsoft.com/office/drawing/2014/main" id="{F6FA7A71-71AA-9CFC-DAF4-62583CAE550E}"/>
              </a:ext>
            </a:extLst>
          </p:cNvPr>
          <p:cNvPicPr>
            <a:picLocks noChangeAspect="1"/>
          </p:cNvPicPr>
          <p:nvPr/>
        </p:nvPicPr>
        <p:blipFill>
          <a:blip r:embed="rId2"/>
          <a:stretch>
            <a:fillRect/>
          </a:stretch>
        </p:blipFill>
        <p:spPr>
          <a:xfrm>
            <a:off x="2660549" y="5010122"/>
            <a:ext cx="3289501" cy="1766676"/>
          </a:xfrm>
          <a:prstGeom prst="rect">
            <a:avLst/>
          </a:prstGeom>
        </p:spPr>
      </p:pic>
      <p:cxnSp>
        <p:nvCxnSpPr>
          <p:cNvPr id="11" name="Straight Arrow Connector 10">
            <a:extLst>
              <a:ext uri="{FF2B5EF4-FFF2-40B4-BE49-F238E27FC236}">
                <a16:creationId xmlns:a16="http://schemas.microsoft.com/office/drawing/2014/main" id="{C95F99DD-9194-837B-7732-DE22ABEFF6E2}"/>
              </a:ext>
            </a:extLst>
          </p:cNvPr>
          <p:cNvCxnSpPr>
            <a:cxnSpLocks/>
          </p:cNvCxnSpPr>
          <p:nvPr/>
        </p:nvCxnSpPr>
        <p:spPr>
          <a:xfrm>
            <a:off x="2895600" y="1295400"/>
            <a:ext cx="762000" cy="5105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D5470C-4E89-88F2-DD31-045F1647C7CF}"/>
              </a:ext>
            </a:extLst>
          </p:cNvPr>
          <p:cNvCxnSpPr>
            <a:cxnSpLocks/>
          </p:cNvCxnSpPr>
          <p:nvPr/>
        </p:nvCxnSpPr>
        <p:spPr>
          <a:xfrm>
            <a:off x="3048000" y="1447800"/>
            <a:ext cx="1600200" cy="4953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7257663-41DF-D447-7CBC-0F6CC6B27FD8}"/>
              </a:ext>
            </a:extLst>
          </p:cNvPr>
          <p:cNvCxnSpPr>
            <a:cxnSpLocks/>
          </p:cNvCxnSpPr>
          <p:nvPr/>
        </p:nvCxnSpPr>
        <p:spPr>
          <a:xfrm>
            <a:off x="457200" y="1768475"/>
            <a:ext cx="2362200" cy="4860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20">
            <a:extLst>
              <a:ext uri="{FF2B5EF4-FFF2-40B4-BE49-F238E27FC236}">
                <a16:creationId xmlns:a16="http://schemas.microsoft.com/office/drawing/2014/main" id="{E341B95E-ADA2-DD50-47B2-751C070E6204}"/>
              </a:ext>
            </a:extLst>
          </p:cNvPr>
          <p:cNvSpPr/>
          <p:nvPr/>
        </p:nvSpPr>
        <p:spPr>
          <a:xfrm>
            <a:off x="4728211" y="3403411"/>
            <a:ext cx="3429000" cy="865754"/>
          </a:xfrm>
          <a:prstGeom prst="wedgeRoundRectCallout">
            <a:avLst>
              <a:gd name="adj1" fmla="val -88312"/>
              <a:gd name="adj2" fmla="val -102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You are not required to know how to use the </a:t>
            </a:r>
            <a:r>
              <a:rPr lang="en-US" sz="1100">
                <a:latin typeface="Courier New" panose="02070309020205020404" pitchFamily="49" charset="0"/>
                <a:cs typeface="Courier New" panose="02070309020205020404" pitchFamily="49" charset="0"/>
              </a:rPr>
              <a:t>toFixed()</a:t>
            </a:r>
            <a:r>
              <a:rPr lang="en-US" sz="1100"/>
              <a:t> function at this time. We will discuss it later. But it’s nice to know about since it helps us control the number of decimal spaces that get output. </a:t>
            </a:r>
          </a:p>
        </p:txBody>
      </p:sp>
      <p:sp>
        <p:nvSpPr>
          <p:cNvPr id="22" name="Speech Bubble: Rectangle with Corners Rounded 21">
            <a:extLst>
              <a:ext uri="{FF2B5EF4-FFF2-40B4-BE49-F238E27FC236}">
                <a16:creationId xmlns:a16="http://schemas.microsoft.com/office/drawing/2014/main" id="{D5EDE44A-195B-D6FA-27C5-5EA6B0ACE51A}"/>
              </a:ext>
            </a:extLst>
          </p:cNvPr>
          <p:cNvSpPr/>
          <p:nvPr/>
        </p:nvSpPr>
        <p:spPr>
          <a:xfrm>
            <a:off x="4728211" y="3105398"/>
            <a:ext cx="3429000" cy="823370"/>
          </a:xfrm>
          <a:prstGeom prst="wedgeRoundRectCallout">
            <a:avLst>
              <a:gd name="adj1" fmla="val -18158"/>
              <a:gd name="adj2" fmla="val -87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This‘ </a:t>
            </a:r>
            <a:r>
              <a:rPr lang="en-US" sz="1100">
                <a:latin typeface="Courier New" panose="02070309020205020404" pitchFamily="49" charset="0"/>
                <a:cs typeface="Courier New" panose="02070309020205020404" pitchFamily="49" charset="0"/>
              </a:rPr>
              <a:t>duration</a:t>
            </a:r>
            <a:r>
              <a:rPr lang="en-US" sz="1100"/>
              <a:t> ‘ property  will work with media elements such as audio and video clips. That is, as long as the “id” matches up with a media element, this property will return the excpted value. </a:t>
            </a:r>
          </a:p>
        </p:txBody>
      </p:sp>
      <p:sp>
        <p:nvSpPr>
          <p:cNvPr id="23" name="Speech Bubble: Rectangle with Corners Rounded 22">
            <a:extLst>
              <a:ext uri="{FF2B5EF4-FFF2-40B4-BE49-F238E27FC236}">
                <a16:creationId xmlns:a16="http://schemas.microsoft.com/office/drawing/2014/main" id="{E2BBF730-C7BD-4F61-567E-12847BDD49FC}"/>
              </a:ext>
            </a:extLst>
          </p:cNvPr>
          <p:cNvSpPr/>
          <p:nvPr/>
        </p:nvSpPr>
        <p:spPr>
          <a:xfrm>
            <a:off x="4762500" y="4275257"/>
            <a:ext cx="3429000" cy="823370"/>
          </a:xfrm>
          <a:prstGeom prst="wedgeRoundRectCallout">
            <a:avLst>
              <a:gd name="adj1" fmla="val -18158"/>
              <a:gd name="adj2" fmla="val -87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As with the ‘ </a:t>
            </a:r>
            <a:r>
              <a:rPr lang="en-US" sz="1100">
                <a:latin typeface="Courier New" panose="02070309020205020404" pitchFamily="49" charset="0"/>
                <a:cs typeface="Courier New" panose="02070309020205020404" pitchFamily="49" charset="0"/>
              </a:rPr>
              <a:t>duration</a:t>
            </a:r>
            <a:r>
              <a:rPr lang="en-US" sz="1100"/>
              <a:t> ‘ property , the ‘ </a:t>
            </a:r>
            <a:r>
              <a:rPr lang="en-US" sz="1100">
                <a:latin typeface="Courier New" panose="02070309020205020404" pitchFamily="49" charset="0"/>
                <a:cs typeface="Courier New" panose="02070309020205020404" pitchFamily="49" charset="0"/>
              </a:rPr>
              <a:t>currentTime</a:t>
            </a:r>
            <a:r>
              <a:rPr lang="en-US" sz="1100"/>
              <a:t> ‘ property will work with media elements such as audio and video clips. That is, as long as the “id” matches up with a media element, this property will return the excpted value. </a:t>
            </a:r>
          </a:p>
        </p:txBody>
      </p:sp>
    </p:spTree>
    <p:extLst>
      <p:ext uri="{BB962C8B-B14F-4D97-AF65-F5344CB8AC3E}">
        <p14:creationId xmlns:p14="http://schemas.microsoft.com/office/powerpoint/2010/main" val="15898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anim calcmode="lin" valueType="num">
                                      <p:cBhvr>
                                        <p:cTn id="8"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14339">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fade">
                                      <p:cBhvr>
                                        <p:cTn id="18" dur="1000"/>
                                        <p:tgtEl>
                                          <p:spTgt spid="14339">
                                            <p:txEl>
                                              <p:pRg st="2" end="2"/>
                                            </p:txEl>
                                          </p:spTgt>
                                        </p:tgtEl>
                                      </p:cBhvr>
                                    </p:animEffect>
                                    <p:anim calcmode="lin" valueType="num">
                                      <p:cBhvr>
                                        <p:cTn id="19"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4339">
                                            <p:txEl>
                                              <p:pRg st="2" end="2"/>
                                            </p:txEl>
                                          </p:spTgt>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ppt_x"/>
                                          </p:val>
                                        </p:tav>
                                        <p:tav tm="100000">
                                          <p:val>
                                            <p:strVal val="#ppt_x"/>
                                          </p:val>
                                        </p:tav>
                                      </p:tavLst>
                                    </p:anim>
                                    <p:anim calcmode="lin" valueType="num">
                                      <p:cBhvr additive="base">
                                        <p:cTn id="24" dur="20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Effect transition="in" filter="fade">
                                      <p:cBhvr>
                                        <p:cTn id="29" dur="1000"/>
                                        <p:tgtEl>
                                          <p:spTgt spid="14339">
                                            <p:txEl>
                                              <p:pRg st="4" end="4"/>
                                            </p:txEl>
                                          </p:spTgt>
                                        </p:tgtEl>
                                      </p:cBhvr>
                                    </p:animEffect>
                                    <p:anim calcmode="lin" valueType="num">
                                      <p:cBhvr>
                                        <p:cTn id="30"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339">
                                            <p:txEl>
                                              <p:pRg st="4" end="4"/>
                                            </p:txEl>
                                          </p:spTgt>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2000" fill="hold"/>
                                        <p:tgtEl>
                                          <p:spTgt spid="19"/>
                                        </p:tgtEl>
                                        <p:attrNameLst>
                                          <p:attrName>ppt_x</p:attrName>
                                        </p:attrNameLst>
                                      </p:cBhvr>
                                      <p:tavLst>
                                        <p:tav tm="0">
                                          <p:val>
                                            <p:strVal val="#ppt_x"/>
                                          </p:val>
                                        </p:tav>
                                        <p:tav tm="100000">
                                          <p:val>
                                            <p:strVal val="#ppt_x"/>
                                          </p:val>
                                        </p:tav>
                                      </p:tavLst>
                                    </p:anim>
                                    <p:anim calcmode="lin" valueType="num">
                                      <p:cBhvr additive="base">
                                        <p:cTn id="35" dur="20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339">
                                            <p:txEl>
                                              <p:pRg st="6" end="6"/>
                                            </p:txEl>
                                          </p:spTgt>
                                        </p:tgtEl>
                                        <p:attrNameLst>
                                          <p:attrName>style.visibility</p:attrName>
                                        </p:attrNameLst>
                                      </p:cBhvr>
                                      <p:to>
                                        <p:strVal val="visible"/>
                                      </p:to>
                                    </p:set>
                                    <p:animEffect transition="in" filter="fade">
                                      <p:cBhvr>
                                        <p:cTn id="40" dur="1000"/>
                                        <p:tgtEl>
                                          <p:spTgt spid="14339">
                                            <p:txEl>
                                              <p:pRg st="6" end="6"/>
                                            </p:txEl>
                                          </p:spTgt>
                                        </p:tgtEl>
                                      </p:cBhvr>
                                    </p:animEffect>
                                    <p:anim calcmode="lin" valueType="num">
                                      <p:cBhvr>
                                        <p:cTn id="41"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39">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4339">
                                            <p:txEl>
                                              <p:pRg st="10" end="10"/>
                                            </p:txEl>
                                          </p:spTgt>
                                        </p:tgtEl>
                                        <p:attrNameLst>
                                          <p:attrName>style.visibility</p:attrName>
                                        </p:attrNameLst>
                                      </p:cBhvr>
                                      <p:to>
                                        <p:strVal val="visible"/>
                                      </p:to>
                                    </p:set>
                                    <p:animEffect transition="in" filter="fade">
                                      <p:cBhvr>
                                        <p:cTn id="53" dur="1000"/>
                                        <p:tgtEl>
                                          <p:spTgt spid="14339">
                                            <p:txEl>
                                              <p:pRg st="10" end="10"/>
                                            </p:txEl>
                                          </p:spTgt>
                                        </p:tgtEl>
                                      </p:cBhvr>
                                    </p:animEffect>
                                    <p:anim calcmode="lin" valueType="num">
                                      <p:cBhvr>
                                        <p:cTn id="54" dur="10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14339">
                                            <p:txEl>
                                              <p:pRg st="10" end="10"/>
                                            </p:txEl>
                                          </p:spTgt>
                                        </p:tgtEl>
                                        <p:attrNameLst>
                                          <p:attrName>ppt_y</p:attrName>
                                        </p:attrNameLst>
                                      </p:cBhvr>
                                      <p:tavLst>
                                        <p:tav tm="0">
                                          <p:val>
                                            <p:strVal val="#ppt_y+.1"/>
                                          </p:val>
                                        </p:tav>
                                        <p:tav tm="100000">
                                          <p:val>
                                            <p:strVal val="#ppt_y"/>
                                          </p:val>
                                        </p:tav>
                                      </p:tavLst>
                                    </p:anim>
                                  </p:childTnLst>
                                </p:cTn>
                              </p:par>
                              <p:par>
                                <p:cTn id="56" presetID="2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339">
                                            <p:txEl>
                                              <p:pRg st="11" end="11"/>
                                            </p:txEl>
                                          </p:spTgt>
                                        </p:tgtEl>
                                        <p:attrNameLst>
                                          <p:attrName>style.visibility</p:attrName>
                                        </p:attrNameLst>
                                      </p:cBhvr>
                                      <p:to>
                                        <p:strVal val="visible"/>
                                      </p:to>
                                    </p:set>
                                    <p:animEffect transition="in" filter="fade">
                                      <p:cBhvr>
                                        <p:cTn id="63" dur="1000"/>
                                        <p:tgtEl>
                                          <p:spTgt spid="14339">
                                            <p:txEl>
                                              <p:pRg st="11" end="11"/>
                                            </p:txEl>
                                          </p:spTgt>
                                        </p:tgtEl>
                                      </p:cBhvr>
                                    </p:animEffect>
                                    <p:anim calcmode="lin" valueType="num">
                                      <p:cBhvr>
                                        <p:cTn id="64" dur="10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14339">
                                            <p:txEl>
                                              <p:pRg st="11" end="11"/>
                                            </p:txEl>
                                          </p:spTgt>
                                        </p:tgtEl>
                                        <p:attrNameLst>
                                          <p:attrName>ppt_y</p:attrName>
                                        </p:attrNameLst>
                                      </p:cBhvr>
                                      <p:tavLst>
                                        <p:tav tm="0">
                                          <p:val>
                                            <p:strVal val="#ppt_y+.1"/>
                                          </p:val>
                                        </p:tav>
                                        <p:tav tm="100000">
                                          <p:val>
                                            <p:strVal val="#ppt_y"/>
                                          </p:val>
                                        </p:tav>
                                      </p:tavLst>
                                    </p:anim>
                                  </p:childTnLst>
                                </p:cTn>
                              </p:par>
                              <p:par>
                                <p:cTn id="66" presetID="22" presetClass="entr" presetSubtype="4"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4339">
                                            <p:txEl>
                                              <p:pRg st="12" end="12"/>
                                            </p:txEl>
                                          </p:spTgt>
                                        </p:tgtEl>
                                        <p:attrNameLst>
                                          <p:attrName>style.visibility</p:attrName>
                                        </p:attrNameLst>
                                      </p:cBhvr>
                                      <p:to>
                                        <p:strVal val="visible"/>
                                      </p:to>
                                    </p:set>
                                    <p:animEffect transition="in" filter="fade">
                                      <p:cBhvr>
                                        <p:cTn id="73" dur="1000"/>
                                        <p:tgtEl>
                                          <p:spTgt spid="14339">
                                            <p:txEl>
                                              <p:pRg st="12" end="12"/>
                                            </p:txEl>
                                          </p:spTgt>
                                        </p:tgtEl>
                                      </p:cBhvr>
                                    </p:animEffect>
                                    <p:anim calcmode="lin" valueType="num">
                                      <p:cBhvr>
                                        <p:cTn id="74" dur="10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1433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4339">
                                            <p:txEl>
                                              <p:pRg st="13" end="13"/>
                                            </p:txEl>
                                          </p:spTgt>
                                        </p:tgtEl>
                                        <p:attrNameLst>
                                          <p:attrName>style.visibility</p:attrName>
                                        </p:attrNameLst>
                                      </p:cBhvr>
                                      <p:to>
                                        <p:strVal val="visible"/>
                                      </p:to>
                                    </p:set>
                                    <p:animEffect transition="in" filter="fade">
                                      <p:cBhvr>
                                        <p:cTn id="80" dur="1000"/>
                                        <p:tgtEl>
                                          <p:spTgt spid="14339">
                                            <p:txEl>
                                              <p:pRg st="13" end="13"/>
                                            </p:txEl>
                                          </p:spTgt>
                                        </p:tgtEl>
                                      </p:cBhvr>
                                    </p:animEffect>
                                    <p:anim calcmode="lin" valueType="num">
                                      <p:cBhvr>
                                        <p:cTn id="81" dur="10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1433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4339">
                                            <p:txEl>
                                              <p:pRg st="7" end="7"/>
                                            </p:txEl>
                                          </p:spTgt>
                                        </p:tgtEl>
                                        <p:attrNameLst>
                                          <p:attrName>style.visibility</p:attrName>
                                        </p:attrNameLst>
                                      </p:cBhvr>
                                      <p:to>
                                        <p:strVal val="visible"/>
                                      </p:to>
                                    </p:set>
                                    <p:animEffect transition="in" filter="fade">
                                      <p:cBhvr>
                                        <p:cTn id="87" dur="1000"/>
                                        <p:tgtEl>
                                          <p:spTgt spid="14339">
                                            <p:txEl>
                                              <p:pRg st="7" end="7"/>
                                            </p:txEl>
                                          </p:spTgt>
                                        </p:tgtEl>
                                      </p:cBhvr>
                                    </p:animEffect>
                                    <p:anim calcmode="lin" valueType="num">
                                      <p:cBhvr>
                                        <p:cTn id="88" dur="1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143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4339">
                                            <p:txEl>
                                              <p:pRg st="16" end="16"/>
                                            </p:txEl>
                                          </p:spTgt>
                                        </p:tgtEl>
                                        <p:attrNameLst>
                                          <p:attrName>style.visibility</p:attrName>
                                        </p:attrNameLst>
                                      </p:cBhvr>
                                      <p:to>
                                        <p:strVal val="visible"/>
                                      </p:to>
                                    </p:set>
                                    <p:animEffect transition="in" filter="fade">
                                      <p:cBhvr>
                                        <p:cTn id="94" dur="1000"/>
                                        <p:tgtEl>
                                          <p:spTgt spid="14339">
                                            <p:txEl>
                                              <p:pRg st="16" end="16"/>
                                            </p:txEl>
                                          </p:spTgt>
                                        </p:tgtEl>
                                      </p:cBhvr>
                                    </p:animEffect>
                                    <p:anim calcmode="lin" valueType="num">
                                      <p:cBhvr>
                                        <p:cTn id="95" dur="1000" fill="hold"/>
                                        <p:tgtEl>
                                          <p:spTgt spid="14339">
                                            <p:txEl>
                                              <p:pRg st="16" end="16"/>
                                            </p:txEl>
                                          </p:spTgt>
                                        </p:tgtEl>
                                        <p:attrNameLst>
                                          <p:attrName>ppt_x</p:attrName>
                                        </p:attrNameLst>
                                      </p:cBhvr>
                                      <p:tavLst>
                                        <p:tav tm="0">
                                          <p:val>
                                            <p:strVal val="#ppt_x"/>
                                          </p:val>
                                        </p:tav>
                                        <p:tav tm="100000">
                                          <p:val>
                                            <p:strVal val="#ppt_x"/>
                                          </p:val>
                                        </p:tav>
                                      </p:tavLst>
                                    </p:anim>
                                    <p:anim calcmode="lin" valueType="num">
                                      <p:cBhvr>
                                        <p:cTn id="96" dur="1000" fill="hold"/>
                                        <p:tgtEl>
                                          <p:spTgt spid="14339">
                                            <p:txEl>
                                              <p:pRg st="16" end="16"/>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4339">
                                            <p:txEl>
                                              <p:pRg st="22" end="22"/>
                                            </p:txEl>
                                          </p:spTgt>
                                        </p:tgtEl>
                                        <p:attrNameLst>
                                          <p:attrName>style.visibility</p:attrName>
                                        </p:attrNameLst>
                                      </p:cBhvr>
                                      <p:to>
                                        <p:strVal val="visible"/>
                                      </p:to>
                                    </p:set>
                                    <p:animEffect transition="in" filter="fade">
                                      <p:cBhvr>
                                        <p:cTn id="99" dur="1000"/>
                                        <p:tgtEl>
                                          <p:spTgt spid="14339">
                                            <p:txEl>
                                              <p:pRg st="22" end="22"/>
                                            </p:txEl>
                                          </p:spTgt>
                                        </p:tgtEl>
                                      </p:cBhvr>
                                    </p:animEffect>
                                    <p:anim calcmode="lin" valueType="num">
                                      <p:cBhvr>
                                        <p:cTn id="100" dur="1000" fill="hold"/>
                                        <p:tgtEl>
                                          <p:spTgt spid="14339">
                                            <p:txEl>
                                              <p:pRg st="22" end="22"/>
                                            </p:txEl>
                                          </p:spTgt>
                                        </p:tgtEl>
                                        <p:attrNameLst>
                                          <p:attrName>ppt_x</p:attrName>
                                        </p:attrNameLst>
                                      </p:cBhvr>
                                      <p:tavLst>
                                        <p:tav tm="0">
                                          <p:val>
                                            <p:strVal val="#ppt_x"/>
                                          </p:val>
                                        </p:tav>
                                        <p:tav tm="100000">
                                          <p:val>
                                            <p:strVal val="#ppt_x"/>
                                          </p:val>
                                        </p:tav>
                                      </p:tavLst>
                                    </p:anim>
                                    <p:anim calcmode="lin" valueType="num">
                                      <p:cBhvr>
                                        <p:cTn id="101" dur="1000" fill="hold"/>
                                        <p:tgtEl>
                                          <p:spTgt spid="1433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4339">
                                            <p:txEl>
                                              <p:pRg st="17" end="17"/>
                                            </p:txEl>
                                          </p:spTgt>
                                        </p:tgtEl>
                                        <p:attrNameLst>
                                          <p:attrName>style.visibility</p:attrName>
                                        </p:attrNameLst>
                                      </p:cBhvr>
                                      <p:to>
                                        <p:strVal val="visible"/>
                                      </p:to>
                                    </p:set>
                                    <p:anim calcmode="lin" valueType="num">
                                      <p:cBhvr additive="base">
                                        <p:cTn id="106" dur="1100" fill="hold"/>
                                        <p:tgtEl>
                                          <p:spTgt spid="14339">
                                            <p:txEl>
                                              <p:pRg st="17" end="17"/>
                                            </p:txEl>
                                          </p:spTgt>
                                        </p:tgtEl>
                                        <p:attrNameLst>
                                          <p:attrName>ppt_x</p:attrName>
                                        </p:attrNameLst>
                                      </p:cBhvr>
                                      <p:tavLst>
                                        <p:tav tm="0">
                                          <p:val>
                                            <p:strVal val="#ppt_x"/>
                                          </p:val>
                                        </p:tav>
                                        <p:tav tm="100000">
                                          <p:val>
                                            <p:strVal val="#ppt_x"/>
                                          </p:val>
                                        </p:tav>
                                      </p:tavLst>
                                    </p:anim>
                                    <p:anim calcmode="lin" valueType="num">
                                      <p:cBhvr additive="base">
                                        <p:cTn id="107" dur="1100" fill="hold"/>
                                        <p:tgtEl>
                                          <p:spTgt spid="14339">
                                            <p:txEl>
                                              <p:pRg st="17" end="17"/>
                                            </p:txEl>
                                          </p:spTgt>
                                        </p:tgtEl>
                                        <p:attrNameLst>
                                          <p:attrName>ppt_y</p:attrName>
                                        </p:attrNameLst>
                                      </p:cBhvr>
                                      <p:tavLst>
                                        <p:tav tm="0">
                                          <p:val>
                                            <p:strVal val="1+#ppt_h/2"/>
                                          </p:val>
                                        </p:tav>
                                        <p:tav tm="100000">
                                          <p:val>
                                            <p:strVal val="#ppt_y"/>
                                          </p:val>
                                        </p:tav>
                                      </p:tavLst>
                                    </p:anim>
                                  </p:childTnLst>
                                </p:cTn>
                              </p:par>
                              <p:par>
                                <p:cTn id="108" presetID="22" presetClass="entr" presetSubtype="4"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1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14339">
                                            <p:txEl>
                                              <p:pRg st="18" end="18"/>
                                            </p:txEl>
                                          </p:spTgt>
                                        </p:tgtEl>
                                        <p:attrNameLst>
                                          <p:attrName>style.visibility</p:attrName>
                                        </p:attrNameLst>
                                      </p:cBhvr>
                                      <p:to>
                                        <p:strVal val="visible"/>
                                      </p:to>
                                    </p:set>
                                    <p:animEffect transition="in" filter="fade">
                                      <p:cBhvr>
                                        <p:cTn id="115" dur="1000"/>
                                        <p:tgtEl>
                                          <p:spTgt spid="14339">
                                            <p:txEl>
                                              <p:pRg st="18" end="18"/>
                                            </p:txEl>
                                          </p:spTgt>
                                        </p:tgtEl>
                                      </p:cBhvr>
                                    </p:animEffect>
                                    <p:anim calcmode="lin" valueType="num">
                                      <p:cBhvr>
                                        <p:cTn id="116" dur="1000" fill="hold"/>
                                        <p:tgtEl>
                                          <p:spTgt spid="14339">
                                            <p:txEl>
                                              <p:pRg st="18" end="18"/>
                                            </p:txEl>
                                          </p:spTgt>
                                        </p:tgtEl>
                                        <p:attrNameLst>
                                          <p:attrName>ppt_x</p:attrName>
                                        </p:attrNameLst>
                                      </p:cBhvr>
                                      <p:tavLst>
                                        <p:tav tm="0">
                                          <p:val>
                                            <p:strVal val="#ppt_x"/>
                                          </p:val>
                                        </p:tav>
                                        <p:tav tm="100000">
                                          <p:val>
                                            <p:strVal val="#ppt_x"/>
                                          </p:val>
                                        </p:tav>
                                      </p:tavLst>
                                    </p:anim>
                                    <p:anim calcmode="lin" valueType="num">
                                      <p:cBhvr>
                                        <p:cTn id="117" dur="1000" fill="hold"/>
                                        <p:tgtEl>
                                          <p:spTgt spid="1433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4339">
                                            <p:txEl>
                                              <p:pRg st="20" end="20"/>
                                            </p:txEl>
                                          </p:spTgt>
                                        </p:tgtEl>
                                        <p:attrNameLst>
                                          <p:attrName>style.visibility</p:attrName>
                                        </p:attrNameLst>
                                      </p:cBhvr>
                                      <p:to>
                                        <p:strVal val="visible"/>
                                      </p:to>
                                    </p:set>
                                    <p:animEffect transition="in" filter="fade">
                                      <p:cBhvr>
                                        <p:cTn id="122" dur="1000"/>
                                        <p:tgtEl>
                                          <p:spTgt spid="14339">
                                            <p:txEl>
                                              <p:pRg st="20" end="20"/>
                                            </p:txEl>
                                          </p:spTgt>
                                        </p:tgtEl>
                                      </p:cBhvr>
                                    </p:animEffect>
                                    <p:anim calcmode="lin" valueType="num">
                                      <p:cBhvr>
                                        <p:cTn id="123" dur="1000" fill="hold"/>
                                        <p:tgtEl>
                                          <p:spTgt spid="14339">
                                            <p:txEl>
                                              <p:pRg st="20" end="20"/>
                                            </p:txEl>
                                          </p:spTgt>
                                        </p:tgtEl>
                                        <p:attrNameLst>
                                          <p:attrName>ppt_x</p:attrName>
                                        </p:attrNameLst>
                                      </p:cBhvr>
                                      <p:tavLst>
                                        <p:tav tm="0">
                                          <p:val>
                                            <p:strVal val="#ppt_x"/>
                                          </p:val>
                                        </p:tav>
                                        <p:tav tm="100000">
                                          <p:val>
                                            <p:strVal val="#ppt_x"/>
                                          </p:val>
                                        </p:tav>
                                      </p:tavLst>
                                    </p:anim>
                                    <p:anim calcmode="lin" valueType="num">
                                      <p:cBhvr>
                                        <p:cTn id="124" dur="1000" fill="hold"/>
                                        <p:tgtEl>
                                          <p:spTgt spid="14339">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14339">
                                            <p:txEl>
                                              <p:pRg st="21" end="21"/>
                                            </p:txEl>
                                          </p:spTgt>
                                        </p:tgtEl>
                                        <p:attrNameLst>
                                          <p:attrName>style.visibility</p:attrName>
                                        </p:attrNameLst>
                                      </p:cBhvr>
                                      <p:to>
                                        <p:strVal val="visible"/>
                                      </p:to>
                                    </p:set>
                                    <p:animEffect transition="in" filter="fade">
                                      <p:cBhvr>
                                        <p:cTn id="129" dur="1000"/>
                                        <p:tgtEl>
                                          <p:spTgt spid="14339">
                                            <p:txEl>
                                              <p:pRg st="21" end="21"/>
                                            </p:txEl>
                                          </p:spTgt>
                                        </p:tgtEl>
                                      </p:cBhvr>
                                    </p:animEffect>
                                    <p:anim calcmode="lin" valueType="num">
                                      <p:cBhvr>
                                        <p:cTn id="130" dur="1000" fill="hold"/>
                                        <p:tgtEl>
                                          <p:spTgt spid="14339">
                                            <p:txEl>
                                              <p:pRg st="21" end="21"/>
                                            </p:txEl>
                                          </p:spTgt>
                                        </p:tgtEl>
                                        <p:attrNameLst>
                                          <p:attrName>ppt_x</p:attrName>
                                        </p:attrNameLst>
                                      </p:cBhvr>
                                      <p:tavLst>
                                        <p:tav tm="0">
                                          <p:val>
                                            <p:strVal val="#ppt_x"/>
                                          </p:val>
                                        </p:tav>
                                        <p:tav tm="100000">
                                          <p:val>
                                            <p:strVal val="#ppt_x"/>
                                          </p:val>
                                        </p:tav>
                                      </p:tavLst>
                                    </p:anim>
                                    <p:anim calcmode="lin" valueType="num">
                                      <p:cBhvr>
                                        <p:cTn id="131" dur="1000" fill="hold"/>
                                        <p:tgtEl>
                                          <p:spTgt spid="14339">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3208</TotalTime>
  <Words>2145</Words>
  <Application>Microsoft Office PowerPoint</Application>
  <PresentationFormat>On-screen Show (4:3)</PresentationFormat>
  <Paragraphs>186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Times New Roman</vt:lpstr>
      <vt:lpstr>Wingdings</vt:lpstr>
      <vt:lpstr>Office Theme</vt:lpstr>
      <vt:lpstr>JavaScript:     Events and Video</vt:lpstr>
      <vt:lpstr>Learning Objectives</vt:lpstr>
      <vt:lpstr>Some Useful References</vt:lpstr>
      <vt:lpstr>Embedding Videos in a Web Page</vt:lpstr>
      <vt:lpstr>Embedding a Video</vt:lpstr>
      <vt:lpstr>Let’s Add Our Own “Play” Button</vt:lpstr>
      <vt:lpstr>Let’s Add Our Own “Pause” Button</vt:lpstr>
      <vt:lpstr>PowerPoint Presentation</vt:lpstr>
      <vt:lpstr>Working With Time in Media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dc:title>
  <dc:creator>Mendelsohn, Yoseph</dc:creator>
  <cp:lastModifiedBy>Mendelsohn, Yoseph</cp:lastModifiedBy>
  <cp:revision>614</cp:revision>
  <dcterms:created xsi:type="dcterms:W3CDTF">2019-07-06T00:13:26Z</dcterms:created>
  <dcterms:modified xsi:type="dcterms:W3CDTF">2024-05-07T17:05:57Z</dcterms:modified>
</cp:coreProperties>
</file>