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5" r:id="rId3"/>
    <p:sldId id="262" r:id="rId4"/>
    <p:sldId id="266" r:id="rId5"/>
    <p:sldId id="261" r:id="rId6"/>
    <p:sldId id="267" r:id="rId7"/>
    <p:sldId id="268" r:id="rId8"/>
    <p:sldId id="270" r:id="rId9"/>
    <p:sldId id="271" r:id="rId10"/>
    <p:sldId id="274" r:id="rId11"/>
    <p:sldId id="275" r:id="rId12"/>
    <p:sldId id="276" r:id="rId1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26" d="100"/>
          <a:sy n="126" d="100"/>
        </p:scale>
        <p:origin x="126" y="77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90537E76-2D63-B9E1-0441-536ACB0AAA4E}"/>
              </a:ext>
            </a:extLst>
          </p:cNvPr>
          <p:cNvSpPr>
            <a:spLocks noGrp="1"/>
          </p:cNvSpPr>
          <p:nvPr>
            <p:ph type="dt" sz="half" idx="10"/>
          </p:nvPr>
        </p:nvSpPr>
        <p:spPr/>
        <p:txBody>
          <a:bodyPr/>
          <a:lstStyle>
            <a:lvl1pPr>
              <a:defRPr/>
            </a:lvl1pPr>
          </a:lstStyle>
          <a:p>
            <a:pPr>
              <a:defRPr/>
            </a:pPr>
            <a:fld id="{223AF843-B4D9-4A4E-B90C-C15EACA0AA1D}" type="datetimeFigureOut">
              <a:rPr lang="en-US"/>
              <a:pPr>
                <a:defRPr/>
              </a:pPr>
              <a:t>5/30/2023</a:t>
            </a:fld>
            <a:endParaRPr lang="en-US"/>
          </a:p>
        </p:txBody>
      </p:sp>
      <p:sp>
        <p:nvSpPr>
          <p:cNvPr id="5" name="Footer Placeholder 4">
            <a:extLst>
              <a:ext uri="{FF2B5EF4-FFF2-40B4-BE49-F238E27FC236}">
                <a16:creationId xmlns:a16="http://schemas.microsoft.com/office/drawing/2014/main" id="{4E1AB5FF-D828-508C-445A-24465E655F9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D6562D3-31A7-051B-F1C3-3BD9BB7D0CEB}"/>
              </a:ext>
            </a:extLst>
          </p:cNvPr>
          <p:cNvSpPr>
            <a:spLocks noGrp="1"/>
          </p:cNvSpPr>
          <p:nvPr>
            <p:ph type="sldNum" sz="quarter" idx="12"/>
          </p:nvPr>
        </p:nvSpPr>
        <p:spPr/>
        <p:txBody>
          <a:bodyPr/>
          <a:lstStyle>
            <a:lvl1pPr>
              <a:defRPr/>
            </a:lvl1pPr>
          </a:lstStyle>
          <a:p>
            <a:pPr>
              <a:defRPr/>
            </a:pPr>
            <a:fld id="{F6B06DBD-734A-4A0F-A063-19EBA2233B2E}" type="slidenum">
              <a:rPr lang="en-US" altLang="en-US"/>
              <a:pPr>
                <a:defRPr/>
              </a:pPr>
              <a:t>‹#›</a:t>
            </a:fld>
            <a:endParaRPr lang="en-US" altLang="en-US"/>
          </a:p>
        </p:txBody>
      </p:sp>
    </p:spTree>
    <p:extLst>
      <p:ext uri="{BB962C8B-B14F-4D97-AF65-F5344CB8AC3E}">
        <p14:creationId xmlns:p14="http://schemas.microsoft.com/office/powerpoint/2010/main" val="225607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82852B-6237-87F7-B366-A83298B0D359}"/>
              </a:ext>
            </a:extLst>
          </p:cNvPr>
          <p:cNvSpPr>
            <a:spLocks noGrp="1"/>
          </p:cNvSpPr>
          <p:nvPr>
            <p:ph type="dt" sz="half" idx="10"/>
          </p:nvPr>
        </p:nvSpPr>
        <p:spPr/>
        <p:txBody>
          <a:bodyPr/>
          <a:lstStyle>
            <a:lvl1pPr>
              <a:defRPr/>
            </a:lvl1pPr>
          </a:lstStyle>
          <a:p>
            <a:pPr>
              <a:defRPr/>
            </a:pPr>
            <a:fld id="{DD75AC74-F171-44BD-82FB-52363A1499B3}" type="datetimeFigureOut">
              <a:rPr lang="en-US"/>
              <a:pPr>
                <a:defRPr/>
              </a:pPr>
              <a:t>5/30/2023</a:t>
            </a:fld>
            <a:endParaRPr lang="en-US"/>
          </a:p>
        </p:txBody>
      </p:sp>
      <p:sp>
        <p:nvSpPr>
          <p:cNvPr id="5" name="Footer Placeholder 4">
            <a:extLst>
              <a:ext uri="{FF2B5EF4-FFF2-40B4-BE49-F238E27FC236}">
                <a16:creationId xmlns:a16="http://schemas.microsoft.com/office/drawing/2014/main" id="{568CB2D4-955F-97F5-E2DB-FBEABBD6037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F0B8F1F-1001-4F95-369D-CEF5D477D4BD}"/>
              </a:ext>
            </a:extLst>
          </p:cNvPr>
          <p:cNvSpPr>
            <a:spLocks noGrp="1"/>
          </p:cNvSpPr>
          <p:nvPr>
            <p:ph type="sldNum" sz="quarter" idx="12"/>
          </p:nvPr>
        </p:nvSpPr>
        <p:spPr/>
        <p:txBody>
          <a:bodyPr/>
          <a:lstStyle>
            <a:lvl1pPr>
              <a:defRPr/>
            </a:lvl1pPr>
          </a:lstStyle>
          <a:p>
            <a:pPr>
              <a:defRPr/>
            </a:pPr>
            <a:fld id="{6371E616-22A3-4154-8653-1EFA880A3508}" type="slidenum">
              <a:rPr lang="en-US" altLang="en-US"/>
              <a:pPr>
                <a:defRPr/>
              </a:pPr>
              <a:t>‹#›</a:t>
            </a:fld>
            <a:endParaRPr lang="en-US" altLang="en-US"/>
          </a:p>
        </p:txBody>
      </p:sp>
    </p:spTree>
    <p:extLst>
      <p:ext uri="{BB962C8B-B14F-4D97-AF65-F5344CB8AC3E}">
        <p14:creationId xmlns:p14="http://schemas.microsoft.com/office/powerpoint/2010/main" val="2393705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EC009F-CF57-C92E-059E-23C5E634BC25}"/>
              </a:ext>
            </a:extLst>
          </p:cNvPr>
          <p:cNvSpPr>
            <a:spLocks noGrp="1"/>
          </p:cNvSpPr>
          <p:nvPr>
            <p:ph type="dt" sz="half" idx="10"/>
          </p:nvPr>
        </p:nvSpPr>
        <p:spPr/>
        <p:txBody>
          <a:bodyPr/>
          <a:lstStyle>
            <a:lvl1pPr>
              <a:defRPr/>
            </a:lvl1pPr>
          </a:lstStyle>
          <a:p>
            <a:pPr>
              <a:defRPr/>
            </a:pPr>
            <a:fld id="{6BAD48B4-44BA-4A34-A57F-C62F07658EFC}" type="datetimeFigureOut">
              <a:rPr lang="en-US"/>
              <a:pPr>
                <a:defRPr/>
              </a:pPr>
              <a:t>5/30/2023</a:t>
            </a:fld>
            <a:endParaRPr lang="en-US"/>
          </a:p>
        </p:txBody>
      </p:sp>
      <p:sp>
        <p:nvSpPr>
          <p:cNvPr id="5" name="Footer Placeholder 4">
            <a:extLst>
              <a:ext uri="{FF2B5EF4-FFF2-40B4-BE49-F238E27FC236}">
                <a16:creationId xmlns:a16="http://schemas.microsoft.com/office/drawing/2014/main" id="{3608C57D-9DA2-0FA2-80E7-CE3DF62C8CF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FFA67E8-E85B-3264-0730-28C0502D8498}"/>
              </a:ext>
            </a:extLst>
          </p:cNvPr>
          <p:cNvSpPr>
            <a:spLocks noGrp="1"/>
          </p:cNvSpPr>
          <p:nvPr>
            <p:ph type="sldNum" sz="quarter" idx="12"/>
          </p:nvPr>
        </p:nvSpPr>
        <p:spPr/>
        <p:txBody>
          <a:bodyPr/>
          <a:lstStyle>
            <a:lvl1pPr>
              <a:defRPr/>
            </a:lvl1pPr>
          </a:lstStyle>
          <a:p>
            <a:pPr>
              <a:defRPr/>
            </a:pPr>
            <a:fld id="{CD51B897-9F82-4988-BA81-CC8FC58A6CA6}" type="slidenum">
              <a:rPr lang="en-US" altLang="en-US"/>
              <a:pPr>
                <a:defRPr/>
              </a:pPr>
              <a:t>‹#›</a:t>
            </a:fld>
            <a:endParaRPr lang="en-US" altLang="en-US"/>
          </a:p>
        </p:txBody>
      </p:sp>
    </p:spTree>
    <p:extLst>
      <p:ext uri="{BB962C8B-B14F-4D97-AF65-F5344CB8AC3E}">
        <p14:creationId xmlns:p14="http://schemas.microsoft.com/office/powerpoint/2010/main" val="775698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CB90EA-9844-DF37-E6B4-8533495CE92F}"/>
              </a:ext>
            </a:extLst>
          </p:cNvPr>
          <p:cNvSpPr>
            <a:spLocks noGrp="1"/>
          </p:cNvSpPr>
          <p:nvPr>
            <p:ph type="dt" sz="half" idx="10"/>
          </p:nvPr>
        </p:nvSpPr>
        <p:spPr/>
        <p:txBody>
          <a:bodyPr/>
          <a:lstStyle>
            <a:lvl1pPr>
              <a:defRPr/>
            </a:lvl1pPr>
          </a:lstStyle>
          <a:p>
            <a:pPr>
              <a:defRPr/>
            </a:pPr>
            <a:fld id="{7EE62216-59ED-464B-ADE4-91BF8CBACDDB}" type="datetimeFigureOut">
              <a:rPr lang="en-US"/>
              <a:pPr>
                <a:defRPr/>
              </a:pPr>
              <a:t>5/30/2023</a:t>
            </a:fld>
            <a:endParaRPr lang="en-US"/>
          </a:p>
        </p:txBody>
      </p:sp>
      <p:sp>
        <p:nvSpPr>
          <p:cNvPr id="5" name="Footer Placeholder 4">
            <a:extLst>
              <a:ext uri="{FF2B5EF4-FFF2-40B4-BE49-F238E27FC236}">
                <a16:creationId xmlns:a16="http://schemas.microsoft.com/office/drawing/2014/main" id="{4DAD16C1-7887-A171-4E04-C058F4E3A7D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BCC7F8A-35C2-00D2-65EA-5A3CA481034A}"/>
              </a:ext>
            </a:extLst>
          </p:cNvPr>
          <p:cNvSpPr>
            <a:spLocks noGrp="1"/>
          </p:cNvSpPr>
          <p:nvPr>
            <p:ph type="sldNum" sz="quarter" idx="12"/>
          </p:nvPr>
        </p:nvSpPr>
        <p:spPr/>
        <p:txBody>
          <a:bodyPr/>
          <a:lstStyle>
            <a:lvl1pPr>
              <a:defRPr/>
            </a:lvl1pPr>
          </a:lstStyle>
          <a:p>
            <a:pPr>
              <a:defRPr/>
            </a:pPr>
            <a:fld id="{75D84EE0-A3BD-48BF-8E3D-D1130A40A836}" type="slidenum">
              <a:rPr lang="en-US" altLang="en-US"/>
              <a:pPr>
                <a:defRPr/>
              </a:pPr>
              <a:t>‹#›</a:t>
            </a:fld>
            <a:endParaRPr lang="en-US" altLang="en-US"/>
          </a:p>
        </p:txBody>
      </p:sp>
    </p:spTree>
    <p:extLst>
      <p:ext uri="{BB962C8B-B14F-4D97-AF65-F5344CB8AC3E}">
        <p14:creationId xmlns:p14="http://schemas.microsoft.com/office/powerpoint/2010/main" val="687566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A0DC75F-F685-9378-04A7-84AB0628CABC}"/>
              </a:ext>
            </a:extLst>
          </p:cNvPr>
          <p:cNvSpPr>
            <a:spLocks noGrp="1"/>
          </p:cNvSpPr>
          <p:nvPr>
            <p:ph type="dt" sz="half" idx="10"/>
          </p:nvPr>
        </p:nvSpPr>
        <p:spPr/>
        <p:txBody>
          <a:bodyPr/>
          <a:lstStyle>
            <a:lvl1pPr>
              <a:defRPr/>
            </a:lvl1pPr>
          </a:lstStyle>
          <a:p>
            <a:pPr>
              <a:defRPr/>
            </a:pPr>
            <a:fld id="{C9F56AA6-22FB-46CA-A516-553C1A848651}" type="datetimeFigureOut">
              <a:rPr lang="en-US"/>
              <a:pPr>
                <a:defRPr/>
              </a:pPr>
              <a:t>5/30/2023</a:t>
            </a:fld>
            <a:endParaRPr lang="en-US"/>
          </a:p>
        </p:txBody>
      </p:sp>
      <p:sp>
        <p:nvSpPr>
          <p:cNvPr id="5" name="Footer Placeholder 4">
            <a:extLst>
              <a:ext uri="{FF2B5EF4-FFF2-40B4-BE49-F238E27FC236}">
                <a16:creationId xmlns:a16="http://schemas.microsoft.com/office/drawing/2014/main" id="{BC960EA7-F597-178D-0800-803656D24BE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2ED53FC-38F9-107B-570C-4230579D40A6}"/>
              </a:ext>
            </a:extLst>
          </p:cNvPr>
          <p:cNvSpPr>
            <a:spLocks noGrp="1"/>
          </p:cNvSpPr>
          <p:nvPr>
            <p:ph type="sldNum" sz="quarter" idx="12"/>
          </p:nvPr>
        </p:nvSpPr>
        <p:spPr/>
        <p:txBody>
          <a:bodyPr/>
          <a:lstStyle>
            <a:lvl1pPr>
              <a:defRPr/>
            </a:lvl1pPr>
          </a:lstStyle>
          <a:p>
            <a:pPr>
              <a:defRPr/>
            </a:pPr>
            <a:fld id="{F851A9A0-D9FF-4C7E-A1D4-6A007C3722A9}" type="slidenum">
              <a:rPr lang="en-US" altLang="en-US"/>
              <a:pPr>
                <a:defRPr/>
              </a:pPr>
              <a:t>‹#›</a:t>
            </a:fld>
            <a:endParaRPr lang="en-US" altLang="en-US"/>
          </a:p>
        </p:txBody>
      </p:sp>
    </p:spTree>
    <p:extLst>
      <p:ext uri="{BB962C8B-B14F-4D97-AF65-F5344CB8AC3E}">
        <p14:creationId xmlns:p14="http://schemas.microsoft.com/office/powerpoint/2010/main" val="1571724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BF8FC3A6-2977-7F8E-0DD1-7A625EDC658B}"/>
              </a:ext>
            </a:extLst>
          </p:cNvPr>
          <p:cNvSpPr>
            <a:spLocks noGrp="1"/>
          </p:cNvSpPr>
          <p:nvPr>
            <p:ph type="dt" sz="half" idx="10"/>
          </p:nvPr>
        </p:nvSpPr>
        <p:spPr/>
        <p:txBody>
          <a:bodyPr/>
          <a:lstStyle>
            <a:lvl1pPr>
              <a:defRPr/>
            </a:lvl1pPr>
          </a:lstStyle>
          <a:p>
            <a:pPr>
              <a:defRPr/>
            </a:pPr>
            <a:fld id="{B7943394-874B-46C4-B890-FE747992DFF6}" type="datetimeFigureOut">
              <a:rPr lang="en-US"/>
              <a:pPr>
                <a:defRPr/>
              </a:pPr>
              <a:t>5/30/2023</a:t>
            </a:fld>
            <a:endParaRPr lang="en-US"/>
          </a:p>
        </p:txBody>
      </p:sp>
      <p:sp>
        <p:nvSpPr>
          <p:cNvPr id="6" name="Footer Placeholder 4">
            <a:extLst>
              <a:ext uri="{FF2B5EF4-FFF2-40B4-BE49-F238E27FC236}">
                <a16:creationId xmlns:a16="http://schemas.microsoft.com/office/drawing/2014/main" id="{25EB8DEB-39E1-C8CF-5D30-CD07CF1A383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5FE17F9-4AD7-E42F-0300-EFAC22D31D10}"/>
              </a:ext>
            </a:extLst>
          </p:cNvPr>
          <p:cNvSpPr>
            <a:spLocks noGrp="1"/>
          </p:cNvSpPr>
          <p:nvPr>
            <p:ph type="sldNum" sz="quarter" idx="12"/>
          </p:nvPr>
        </p:nvSpPr>
        <p:spPr/>
        <p:txBody>
          <a:bodyPr/>
          <a:lstStyle>
            <a:lvl1pPr>
              <a:defRPr/>
            </a:lvl1pPr>
          </a:lstStyle>
          <a:p>
            <a:pPr>
              <a:defRPr/>
            </a:pPr>
            <a:fld id="{CF2A384B-AC0B-4B8C-9476-E059B995604D}" type="slidenum">
              <a:rPr lang="en-US" altLang="en-US"/>
              <a:pPr>
                <a:defRPr/>
              </a:pPr>
              <a:t>‹#›</a:t>
            </a:fld>
            <a:endParaRPr lang="en-US" altLang="en-US"/>
          </a:p>
        </p:txBody>
      </p:sp>
    </p:spTree>
    <p:extLst>
      <p:ext uri="{BB962C8B-B14F-4D97-AF65-F5344CB8AC3E}">
        <p14:creationId xmlns:p14="http://schemas.microsoft.com/office/powerpoint/2010/main" val="1206372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7F930B2D-AE6F-06C3-8366-6D262B1C9415}"/>
              </a:ext>
            </a:extLst>
          </p:cNvPr>
          <p:cNvSpPr>
            <a:spLocks noGrp="1"/>
          </p:cNvSpPr>
          <p:nvPr>
            <p:ph type="dt" sz="half" idx="10"/>
          </p:nvPr>
        </p:nvSpPr>
        <p:spPr/>
        <p:txBody>
          <a:bodyPr/>
          <a:lstStyle>
            <a:lvl1pPr>
              <a:defRPr/>
            </a:lvl1pPr>
          </a:lstStyle>
          <a:p>
            <a:pPr>
              <a:defRPr/>
            </a:pPr>
            <a:fld id="{8C97C6A5-40EC-4757-8865-310D6155ED2A}" type="datetimeFigureOut">
              <a:rPr lang="en-US"/>
              <a:pPr>
                <a:defRPr/>
              </a:pPr>
              <a:t>5/30/2023</a:t>
            </a:fld>
            <a:endParaRPr lang="en-US"/>
          </a:p>
        </p:txBody>
      </p:sp>
      <p:sp>
        <p:nvSpPr>
          <p:cNvPr id="8" name="Footer Placeholder 4">
            <a:extLst>
              <a:ext uri="{FF2B5EF4-FFF2-40B4-BE49-F238E27FC236}">
                <a16:creationId xmlns:a16="http://schemas.microsoft.com/office/drawing/2014/main" id="{C0E3BAC8-7C13-1EC1-A070-0FEDAC8CF29B}"/>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E401B4FC-DD26-3988-B657-1A5FF2EB93D0}"/>
              </a:ext>
            </a:extLst>
          </p:cNvPr>
          <p:cNvSpPr>
            <a:spLocks noGrp="1"/>
          </p:cNvSpPr>
          <p:nvPr>
            <p:ph type="sldNum" sz="quarter" idx="12"/>
          </p:nvPr>
        </p:nvSpPr>
        <p:spPr/>
        <p:txBody>
          <a:bodyPr/>
          <a:lstStyle>
            <a:lvl1pPr>
              <a:defRPr/>
            </a:lvl1pPr>
          </a:lstStyle>
          <a:p>
            <a:pPr>
              <a:defRPr/>
            </a:pPr>
            <a:fld id="{3A71DCB4-C42A-4B62-919E-1FE09FD87683}" type="slidenum">
              <a:rPr lang="en-US" altLang="en-US"/>
              <a:pPr>
                <a:defRPr/>
              </a:pPr>
              <a:t>‹#›</a:t>
            </a:fld>
            <a:endParaRPr lang="en-US" altLang="en-US"/>
          </a:p>
        </p:txBody>
      </p:sp>
    </p:spTree>
    <p:extLst>
      <p:ext uri="{BB962C8B-B14F-4D97-AF65-F5344CB8AC3E}">
        <p14:creationId xmlns:p14="http://schemas.microsoft.com/office/powerpoint/2010/main" val="1775032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CFD11E93-71CF-EA21-333A-99DD60897AF7}"/>
              </a:ext>
            </a:extLst>
          </p:cNvPr>
          <p:cNvSpPr>
            <a:spLocks noGrp="1"/>
          </p:cNvSpPr>
          <p:nvPr>
            <p:ph type="dt" sz="half" idx="10"/>
          </p:nvPr>
        </p:nvSpPr>
        <p:spPr/>
        <p:txBody>
          <a:bodyPr/>
          <a:lstStyle>
            <a:lvl1pPr>
              <a:defRPr/>
            </a:lvl1pPr>
          </a:lstStyle>
          <a:p>
            <a:pPr>
              <a:defRPr/>
            </a:pPr>
            <a:fld id="{0D021E79-0D75-4B1B-A893-9FA57B633ECF}" type="datetimeFigureOut">
              <a:rPr lang="en-US"/>
              <a:pPr>
                <a:defRPr/>
              </a:pPr>
              <a:t>5/30/2023</a:t>
            </a:fld>
            <a:endParaRPr lang="en-US"/>
          </a:p>
        </p:txBody>
      </p:sp>
      <p:sp>
        <p:nvSpPr>
          <p:cNvPr id="4" name="Footer Placeholder 4">
            <a:extLst>
              <a:ext uri="{FF2B5EF4-FFF2-40B4-BE49-F238E27FC236}">
                <a16:creationId xmlns:a16="http://schemas.microsoft.com/office/drawing/2014/main" id="{CB53D81E-0FFB-9185-2A92-BEE7B899FBDD}"/>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3A710F8A-7F03-4879-1486-E6597687C857}"/>
              </a:ext>
            </a:extLst>
          </p:cNvPr>
          <p:cNvSpPr>
            <a:spLocks noGrp="1"/>
          </p:cNvSpPr>
          <p:nvPr>
            <p:ph type="sldNum" sz="quarter" idx="12"/>
          </p:nvPr>
        </p:nvSpPr>
        <p:spPr/>
        <p:txBody>
          <a:bodyPr/>
          <a:lstStyle>
            <a:lvl1pPr>
              <a:defRPr/>
            </a:lvl1pPr>
          </a:lstStyle>
          <a:p>
            <a:pPr>
              <a:defRPr/>
            </a:pPr>
            <a:fld id="{844FA3B7-353D-4486-B61C-8DF37E74A779}" type="slidenum">
              <a:rPr lang="en-US" altLang="en-US"/>
              <a:pPr>
                <a:defRPr/>
              </a:pPr>
              <a:t>‹#›</a:t>
            </a:fld>
            <a:endParaRPr lang="en-US" altLang="en-US"/>
          </a:p>
        </p:txBody>
      </p:sp>
    </p:spTree>
    <p:extLst>
      <p:ext uri="{BB962C8B-B14F-4D97-AF65-F5344CB8AC3E}">
        <p14:creationId xmlns:p14="http://schemas.microsoft.com/office/powerpoint/2010/main" val="2995803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D9BC055-2D47-4DDC-01B4-8E2A329DD082}"/>
              </a:ext>
            </a:extLst>
          </p:cNvPr>
          <p:cNvSpPr>
            <a:spLocks noGrp="1"/>
          </p:cNvSpPr>
          <p:nvPr>
            <p:ph type="dt" sz="half" idx="10"/>
          </p:nvPr>
        </p:nvSpPr>
        <p:spPr/>
        <p:txBody>
          <a:bodyPr/>
          <a:lstStyle>
            <a:lvl1pPr>
              <a:defRPr/>
            </a:lvl1pPr>
          </a:lstStyle>
          <a:p>
            <a:pPr>
              <a:defRPr/>
            </a:pPr>
            <a:fld id="{7700F842-0157-4EAD-8F2E-5F04D29736D1}" type="datetimeFigureOut">
              <a:rPr lang="en-US"/>
              <a:pPr>
                <a:defRPr/>
              </a:pPr>
              <a:t>5/30/2023</a:t>
            </a:fld>
            <a:endParaRPr lang="en-US"/>
          </a:p>
        </p:txBody>
      </p:sp>
      <p:sp>
        <p:nvSpPr>
          <p:cNvPr id="3" name="Footer Placeholder 4">
            <a:extLst>
              <a:ext uri="{FF2B5EF4-FFF2-40B4-BE49-F238E27FC236}">
                <a16:creationId xmlns:a16="http://schemas.microsoft.com/office/drawing/2014/main" id="{C38D3CA6-8FB7-730C-22DA-36B469E230DD}"/>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00B58D0C-F8B3-C184-D3D8-5E08C74740B7}"/>
              </a:ext>
            </a:extLst>
          </p:cNvPr>
          <p:cNvSpPr>
            <a:spLocks noGrp="1"/>
          </p:cNvSpPr>
          <p:nvPr>
            <p:ph type="sldNum" sz="quarter" idx="12"/>
          </p:nvPr>
        </p:nvSpPr>
        <p:spPr/>
        <p:txBody>
          <a:bodyPr/>
          <a:lstStyle>
            <a:lvl1pPr>
              <a:defRPr/>
            </a:lvl1pPr>
          </a:lstStyle>
          <a:p>
            <a:pPr>
              <a:defRPr/>
            </a:pPr>
            <a:fld id="{60CE3339-C977-4B89-9EB2-63612D70BCF6}" type="slidenum">
              <a:rPr lang="en-US" altLang="en-US"/>
              <a:pPr>
                <a:defRPr/>
              </a:pPr>
              <a:t>‹#›</a:t>
            </a:fld>
            <a:endParaRPr lang="en-US" altLang="en-US"/>
          </a:p>
        </p:txBody>
      </p:sp>
    </p:spTree>
    <p:extLst>
      <p:ext uri="{BB962C8B-B14F-4D97-AF65-F5344CB8AC3E}">
        <p14:creationId xmlns:p14="http://schemas.microsoft.com/office/powerpoint/2010/main" val="2489101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B86BA061-8D54-C3DC-7538-3E17BA896B79}"/>
              </a:ext>
            </a:extLst>
          </p:cNvPr>
          <p:cNvSpPr>
            <a:spLocks noGrp="1"/>
          </p:cNvSpPr>
          <p:nvPr>
            <p:ph type="dt" sz="half" idx="10"/>
          </p:nvPr>
        </p:nvSpPr>
        <p:spPr/>
        <p:txBody>
          <a:bodyPr/>
          <a:lstStyle>
            <a:lvl1pPr>
              <a:defRPr/>
            </a:lvl1pPr>
          </a:lstStyle>
          <a:p>
            <a:pPr>
              <a:defRPr/>
            </a:pPr>
            <a:fld id="{5396A55D-52A7-40E9-8E88-822DC033C0EF}" type="datetimeFigureOut">
              <a:rPr lang="en-US"/>
              <a:pPr>
                <a:defRPr/>
              </a:pPr>
              <a:t>5/30/2023</a:t>
            </a:fld>
            <a:endParaRPr lang="en-US"/>
          </a:p>
        </p:txBody>
      </p:sp>
      <p:sp>
        <p:nvSpPr>
          <p:cNvPr id="6" name="Footer Placeholder 4">
            <a:extLst>
              <a:ext uri="{FF2B5EF4-FFF2-40B4-BE49-F238E27FC236}">
                <a16:creationId xmlns:a16="http://schemas.microsoft.com/office/drawing/2014/main" id="{F9A287D6-B3F8-BD0F-58F9-0E74BCF4F4B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A2EDD05-B3FE-F060-95F0-CF2E8DB39F43}"/>
              </a:ext>
            </a:extLst>
          </p:cNvPr>
          <p:cNvSpPr>
            <a:spLocks noGrp="1"/>
          </p:cNvSpPr>
          <p:nvPr>
            <p:ph type="sldNum" sz="quarter" idx="12"/>
          </p:nvPr>
        </p:nvSpPr>
        <p:spPr/>
        <p:txBody>
          <a:bodyPr/>
          <a:lstStyle>
            <a:lvl1pPr>
              <a:defRPr/>
            </a:lvl1pPr>
          </a:lstStyle>
          <a:p>
            <a:pPr>
              <a:defRPr/>
            </a:pPr>
            <a:fld id="{5B85C71E-AEA9-4CDF-A0B3-238B45496634}" type="slidenum">
              <a:rPr lang="en-US" altLang="en-US"/>
              <a:pPr>
                <a:defRPr/>
              </a:pPr>
              <a:t>‹#›</a:t>
            </a:fld>
            <a:endParaRPr lang="en-US" altLang="en-US"/>
          </a:p>
        </p:txBody>
      </p:sp>
    </p:spTree>
    <p:extLst>
      <p:ext uri="{BB962C8B-B14F-4D97-AF65-F5344CB8AC3E}">
        <p14:creationId xmlns:p14="http://schemas.microsoft.com/office/powerpoint/2010/main" val="1258836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58030505-0904-0500-551A-91E9B9107ED6}"/>
              </a:ext>
            </a:extLst>
          </p:cNvPr>
          <p:cNvSpPr>
            <a:spLocks noGrp="1"/>
          </p:cNvSpPr>
          <p:nvPr>
            <p:ph type="dt" sz="half" idx="10"/>
          </p:nvPr>
        </p:nvSpPr>
        <p:spPr/>
        <p:txBody>
          <a:bodyPr/>
          <a:lstStyle>
            <a:lvl1pPr>
              <a:defRPr/>
            </a:lvl1pPr>
          </a:lstStyle>
          <a:p>
            <a:pPr>
              <a:defRPr/>
            </a:pPr>
            <a:fld id="{C5695E57-2654-4C50-BCAC-F40B12C24D5F}" type="datetimeFigureOut">
              <a:rPr lang="en-US"/>
              <a:pPr>
                <a:defRPr/>
              </a:pPr>
              <a:t>5/30/2023</a:t>
            </a:fld>
            <a:endParaRPr lang="en-US"/>
          </a:p>
        </p:txBody>
      </p:sp>
      <p:sp>
        <p:nvSpPr>
          <p:cNvPr id="6" name="Footer Placeholder 4">
            <a:extLst>
              <a:ext uri="{FF2B5EF4-FFF2-40B4-BE49-F238E27FC236}">
                <a16:creationId xmlns:a16="http://schemas.microsoft.com/office/drawing/2014/main" id="{DB58B86E-1E23-2D77-2FE9-94167882137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D58D78C-2FFF-98C1-0310-E711E3F22B3D}"/>
              </a:ext>
            </a:extLst>
          </p:cNvPr>
          <p:cNvSpPr>
            <a:spLocks noGrp="1"/>
          </p:cNvSpPr>
          <p:nvPr>
            <p:ph type="sldNum" sz="quarter" idx="12"/>
          </p:nvPr>
        </p:nvSpPr>
        <p:spPr/>
        <p:txBody>
          <a:bodyPr/>
          <a:lstStyle>
            <a:lvl1pPr>
              <a:defRPr/>
            </a:lvl1pPr>
          </a:lstStyle>
          <a:p>
            <a:pPr>
              <a:defRPr/>
            </a:pPr>
            <a:fld id="{B15DA48E-756D-42DD-8F4C-B0EA87A708DA}" type="slidenum">
              <a:rPr lang="en-US" altLang="en-US"/>
              <a:pPr>
                <a:defRPr/>
              </a:pPr>
              <a:t>‹#›</a:t>
            </a:fld>
            <a:endParaRPr lang="en-US" altLang="en-US"/>
          </a:p>
        </p:txBody>
      </p:sp>
    </p:spTree>
    <p:extLst>
      <p:ext uri="{BB962C8B-B14F-4D97-AF65-F5344CB8AC3E}">
        <p14:creationId xmlns:p14="http://schemas.microsoft.com/office/powerpoint/2010/main" val="1908187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DD9ED8A-4033-0C6C-DBA1-916F5D82A5EE}"/>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B9CBECDF-4512-7E49-16D4-E6CBC9E6EAF4}"/>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75347723-9946-D5E0-C986-2EC23018397A}"/>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1B8A5C67-9876-4C03-BA15-144038135AF2}" type="datetimeFigureOut">
              <a:rPr lang="en-US"/>
              <a:pPr>
                <a:defRPr/>
              </a:pPr>
              <a:t>5/30/2023</a:t>
            </a:fld>
            <a:endParaRPr lang="en-US"/>
          </a:p>
        </p:txBody>
      </p:sp>
      <p:sp>
        <p:nvSpPr>
          <p:cNvPr id="5" name="Footer Placeholder 4">
            <a:extLst>
              <a:ext uri="{FF2B5EF4-FFF2-40B4-BE49-F238E27FC236}">
                <a16:creationId xmlns:a16="http://schemas.microsoft.com/office/drawing/2014/main" id="{0B4FABEA-187C-ED31-7B72-3627ED6CDC4D}"/>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150048C9-AA7C-C0DE-E51C-B49C5045761D}"/>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7ADA1BEB-30CF-4076-9E15-55C398113B2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condor.depaul.edu/ymendels/238/jquery_select_modify.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encosia.com/3-reasons-why-you-should-let-google-host-jquery-for-yo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4D00B4BA-017A-B34A-6CBC-0BEEA1848AB4}"/>
              </a:ext>
            </a:extLst>
          </p:cNvPr>
          <p:cNvSpPr txBox="1">
            <a:spLocks/>
          </p:cNvSpPr>
          <p:nvPr/>
        </p:nvSpPr>
        <p:spPr bwMode="auto">
          <a:xfrm>
            <a:off x="658813" y="914400"/>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4400"/>
              <a:t>Introduction to jQuery</a:t>
            </a:r>
          </a:p>
        </p:txBody>
      </p:sp>
      <p:sp>
        <p:nvSpPr>
          <p:cNvPr id="2051" name="AutoShape 5" descr="Image result for jQuery">
            <a:extLst>
              <a:ext uri="{FF2B5EF4-FFF2-40B4-BE49-F238E27FC236}">
                <a16:creationId xmlns:a16="http://schemas.microsoft.com/office/drawing/2014/main" id="{A81F04E2-0BAB-EE4C-56DC-BEC3A19199BB}"/>
              </a:ext>
            </a:extLst>
          </p:cNvPr>
          <p:cNvSpPr>
            <a:spLocks noChangeAspect="1" noChangeArrowheads="1"/>
          </p:cNvSpPr>
          <p:nvPr/>
        </p:nvSpPr>
        <p:spPr bwMode="auto">
          <a:xfrm>
            <a:off x="144463"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2052" name="AutoShape 7" descr="Image result for jQuery">
            <a:extLst>
              <a:ext uri="{FF2B5EF4-FFF2-40B4-BE49-F238E27FC236}">
                <a16:creationId xmlns:a16="http://schemas.microsoft.com/office/drawing/2014/main" id="{68679F2C-D29A-6D61-B47B-90C69CE3C692}"/>
              </a:ext>
            </a:extLst>
          </p:cNvPr>
          <p:cNvSpPr>
            <a:spLocks noChangeAspect="1" noChangeArrowheads="1"/>
          </p:cNvSpPr>
          <p:nvPr/>
        </p:nvSpPr>
        <p:spPr bwMode="auto">
          <a:xfrm>
            <a:off x="296863"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pic>
        <p:nvPicPr>
          <p:cNvPr id="2053" name="Picture 9" descr="http://blog.dareboost.com/wp-content/uploads/2014/04/jquery-logo.png">
            <a:extLst>
              <a:ext uri="{FF2B5EF4-FFF2-40B4-BE49-F238E27FC236}">
                <a16:creationId xmlns:a16="http://schemas.microsoft.com/office/drawing/2014/main" id="{F0FBF56D-2717-FE6F-DA93-CCDCAEF17D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2971800"/>
            <a:ext cx="4446588" cy="109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99CCA2BB-46AC-A6A8-C3AA-540E5F38B191}"/>
              </a:ext>
            </a:extLst>
          </p:cNvPr>
          <p:cNvSpPr>
            <a:spLocks noGrp="1"/>
          </p:cNvSpPr>
          <p:nvPr>
            <p:ph type="title"/>
          </p:nvPr>
        </p:nvSpPr>
        <p:spPr>
          <a:xfrm>
            <a:off x="457200" y="228600"/>
            <a:ext cx="8229600" cy="487363"/>
          </a:xfrm>
        </p:spPr>
        <p:txBody>
          <a:bodyPr/>
          <a:lstStyle/>
          <a:p>
            <a:pPr eaLnBrk="1" hangingPunct="1"/>
            <a:r>
              <a:rPr lang="en-US" altLang="en-US" sz="2000"/>
              <a:t>Selecting Using JavaScript:</a:t>
            </a:r>
            <a:br>
              <a:rPr lang="en-US" altLang="en-US" sz="2000"/>
            </a:br>
            <a:r>
              <a:rPr lang="en-US" altLang="en-US" sz="2000"/>
              <a:t>The  </a:t>
            </a:r>
            <a:r>
              <a:rPr lang="en-US" altLang="en-US" sz="2000">
                <a:latin typeface="Courier New" panose="02070309020205020404" pitchFamily="49" charset="0"/>
                <a:cs typeface="Courier New" panose="02070309020205020404" pitchFamily="49" charset="0"/>
              </a:rPr>
              <a:t>getElementById()</a:t>
            </a:r>
            <a:r>
              <a:rPr lang="en-US" altLang="en-US" sz="2000"/>
              <a:t> and </a:t>
            </a:r>
            <a:r>
              <a:rPr lang="en-US" altLang="en-US" sz="2000">
                <a:latin typeface="Courier New" panose="02070309020205020404" pitchFamily="49" charset="0"/>
                <a:cs typeface="Courier New" panose="02070309020205020404" pitchFamily="49" charset="0"/>
              </a:rPr>
              <a:t>getElementsByTagName() </a:t>
            </a:r>
            <a:r>
              <a:rPr lang="en-US" altLang="en-US" sz="2000"/>
              <a:t>functions</a:t>
            </a:r>
          </a:p>
        </p:txBody>
      </p:sp>
      <p:sp>
        <p:nvSpPr>
          <p:cNvPr id="11267" name="Content Placeholder 2">
            <a:extLst>
              <a:ext uri="{FF2B5EF4-FFF2-40B4-BE49-F238E27FC236}">
                <a16:creationId xmlns:a16="http://schemas.microsoft.com/office/drawing/2014/main" id="{0E1EA283-C946-B722-72C8-5BF00C62AE50}"/>
              </a:ext>
            </a:extLst>
          </p:cNvPr>
          <p:cNvSpPr>
            <a:spLocks noGrp="1"/>
          </p:cNvSpPr>
          <p:nvPr>
            <p:ph idx="1"/>
          </p:nvPr>
        </p:nvSpPr>
        <p:spPr>
          <a:xfrm>
            <a:off x="381000" y="1219200"/>
            <a:ext cx="8534400" cy="5334000"/>
          </a:xfrm>
        </p:spPr>
        <p:txBody>
          <a:bodyPr/>
          <a:lstStyle/>
          <a:p>
            <a:pPr marL="0" indent="0" eaLnBrk="1" hangingPunct="1">
              <a:buFont typeface="Arial" panose="020B0604020202020204" pitchFamily="34" charset="0"/>
              <a:buNone/>
            </a:pPr>
            <a:r>
              <a:rPr lang="en-US" altLang="en-US" sz="1600" b="1">
                <a:latin typeface="Courier New" panose="02070309020205020404" pitchFamily="49" charset="0"/>
                <a:cs typeface="Courier New" panose="02070309020205020404" pitchFamily="49" charset="0"/>
              </a:rPr>
              <a:t>var temp = document.getElementsByTagName('p');</a:t>
            </a:r>
          </a:p>
          <a:p>
            <a:pPr marL="0" indent="0" eaLnBrk="1" hangingPunct="1">
              <a:buFont typeface="Arial" panose="020B0604020202020204" pitchFamily="34" charset="0"/>
              <a:buNone/>
            </a:pPr>
            <a:r>
              <a:rPr lang="en-US" altLang="en-US" sz="1600">
                <a:latin typeface="Courier New" panose="02070309020205020404" pitchFamily="49" charset="0"/>
                <a:cs typeface="Courier New" panose="02070309020205020404" pitchFamily="49" charset="0"/>
              </a:rPr>
              <a:t>//temp now stores a link to </a:t>
            </a:r>
            <a:r>
              <a:rPr lang="en-US" altLang="en-US" sz="1600" u="sng">
                <a:latin typeface="Courier New" panose="02070309020205020404" pitchFamily="49" charset="0"/>
                <a:cs typeface="Courier New" panose="02070309020205020404" pitchFamily="49" charset="0"/>
              </a:rPr>
              <a:t>all</a:t>
            </a:r>
            <a:r>
              <a:rPr lang="en-US" altLang="en-US" sz="1600">
                <a:latin typeface="Courier New" panose="02070309020205020404" pitchFamily="49" charset="0"/>
                <a:cs typeface="Courier New" panose="02070309020205020404" pitchFamily="49" charset="0"/>
              </a:rPr>
              <a:t> ‘p’ tags</a:t>
            </a:r>
          </a:p>
          <a:p>
            <a:pPr marL="0" indent="0" eaLnBrk="1" hangingPunct="1">
              <a:buFont typeface="Arial" panose="020B0604020202020204" pitchFamily="34" charset="0"/>
              <a:buNone/>
            </a:pPr>
            <a:r>
              <a:rPr lang="en-US" altLang="en-US" sz="1600">
                <a:latin typeface="Courier New" panose="02070309020205020404" pitchFamily="49" charset="0"/>
                <a:cs typeface="Courier New" panose="02070309020205020404" pitchFamily="49" charset="0"/>
              </a:rPr>
              <a:t>//on your page. If you know the JS command to, say, </a:t>
            </a:r>
          </a:p>
          <a:p>
            <a:pPr marL="0" indent="0" eaLnBrk="1" hangingPunct="1">
              <a:buFont typeface="Arial" panose="020B0604020202020204" pitchFamily="34" charset="0"/>
              <a:buNone/>
            </a:pPr>
            <a:r>
              <a:rPr lang="en-US" altLang="en-US" sz="1600">
                <a:latin typeface="Courier New" panose="02070309020205020404" pitchFamily="49" charset="0"/>
                <a:cs typeface="Courier New" panose="02070309020205020404" pitchFamily="49" charset="0"/>
              </a:rPr>
              <a:t>//change the color of ‘temp’, the content inside </a:t>
            </a:r>
          </a:p>
          <a:p>
            <a:pPr marL="0" indent="0" eaLnBrk="1" hangingPunct="1">
              <a:buFont typeface="Arial" panose="020B0604020202020204" pitchFamily="34" charset="0"/>
              <a:buNone/>
            </a:pPr>
            <a:r>
              <a:rPr lang="en-US" altLang="en-US" sz="1600">
                <a:latin typeface="Courier New" panose="02070309020205020404" pitchFamily="49" charset="0"/>
                <a:cs typeface="Courier New" panose="02070309020205020404" pitchFamily="49" charset="0"/>
              </a:rPr>
              <a:t>//</a:t>
            </a:r>
            <a:r>
              <a:rPr lang="en-US" altLang="en-US" sz="1600" u="sng">
                <a:latin typeface="Courier New" panose="02070309020205020404" pitchFamily="49" charset="0"/>
                <a:cs typeface="Courier New" panose="02070309020205020404" pitchFamily="49" charset="0"/>
              </a:rPr>
              <a:t>all</a:t>
            </a:r>
            <a:r>
              <a:rPr lang="en-US" altLang="en-US" sz="1600">
                <a:latin typeface="Courier New" panose="02070309020205020404" pitchFamily="49" charset="0"/>
                <a:cs typeface="Courier New" panose="02070309020205020404" pitchFamily="49" charset="0"/>
              </a:rPr>
              <a:t> the ‘p’ tags would change color.</a:t>
            </a:r>
          </a:p>
          <a:p>
            <a:pPr marL="0" indent="0" eaLnBrk="1" hangingPunct="1">
              <a:buFont typeface="Arial" panose="020B0604020202020204" pitchFamily="34" charset="0"/>
              <a:buNone/>
            </a:pPr>
            <a:endParaRPr lang="en-US" altLang="en-US" sz="1600">
              <a:latin typeface="Courier New" panose="02070309020205020404" pitchFamily="49" charset="0"/>
              <a:cs typeface="Courier New" panose="02070309020205020404" pitchFamily="49" charset="0"/>
            </a:endParaRPr>
          </a:p>
          <a:p>
            <a:pPr marL="0" indent="0" eaLnBrk="1" hangingPunct="1">
              <a:buFont typeface="Arial" panose="020B0604020202020204" pitchFamily="34" charset="0"/>
              <a:buNone/>
            </a:pPr>
            <a:r>
              <a:rPr lang="en-US" altLang="en-US" sz="1600" b="1">
                <a:latin typeface="Courier New" panose="02070309020205020404" pitchFamily="49" charset="0"/>
                <a:cs typeface="Courier New" panose="02070309020205020404" pitchFamily="49" charset="0"/>
              </a:rPr>
              <a:t>document.getElementById('random_text').innerHTML="Hello";</a:t>
            </a:r>
          </a:p>
          <a:p>
            <a:pPr marL="0" indent="0" eaLnBrk="1" hangingPunct="1">
              <a:buFont typeface="Arial" panose="020B0604020202020204" pitchFamily="34" charset="0"/>
              <a:buNone/>
            </a:pPr>
            <a:r>
              <a:rPr lang="en-US" altLang="en-US" sz="1600">
                <a:latin typeface="Courier New" panose="02070309020205020404" pitchFamily="49" charset="0"/>
                <a:cs typeface="Courier New" panose="02070309020205020404" pitchFamily="49" charset="0"/>
              </a:rPr>
              <a:t>//Will take whichever tag has an ID of ‘random_text’ and </a:t>
            </a:r>
          </a:p>
          <a:p>
            <a:pPr marL="0" indent="0" eaLnBrk="1" hangingPunct="1">
              <a:buFont typeface="Arial" panose="020B0604020202020204" pitchFamily="34" charset="0"/>
              <a:buNone/>
            </a:pPr>
            <a:r>
              <a:rPr lang="en-US" altLang="en-US" sz="1600">
                <a:latin typeface="Courier New" panose="02070309020205020404" pitchFamily="49" charset="0"/>
                <a:cs typeface="Courier New" panose="02070309020205020404" pitchFamily="49" charset="0"/>
              </a:rPr>
              <a:t>//replace whatever HTML content is inside that tag with</a:t>
            </a:r>
          </a:p>
          <a:p>
            <a:pPr marL="0" indent="0" eaLnBrk="1" hangingPunct="1">
              <a:buFont typeface="Arial" panose="020B0604020202020204" pitchFamily="34" charset="0"/>
              <a:buNone/>
            </a:pPr>
            <a:r>
              <a:rPr lang="en-US" altLang="en-US" sz="1600">
                <a:latin typeface="Courier New" panose="02070309020205020404" pitchFamily="49" charset="0"/>
                <a:cs typeface="Courier New" panose="02070309020205020404" pitchFamily="49" charset="0"/>
              </a:rPr>
              <a:t>//the text </a:t>
            </a:r>
            <a:r>
              <a:rPr lang="en-US" altLang="en-US" sz="1600" i="1">
                <a:latin typeface="Courier New" panose="02070309020205020404" pitchFamily="49" charset="0"/>
                <a:cs typeface="Courier New" panose="02070309020205020404" pitchFamily="49" charset="0"/>
              </a:rPr>
              <a:t>Hello</a:t>
            </a:r>
          </a:p>
          <a:p>
            <a:pPr marL="0" indent="0" eaLnBrk="1" hangingPunct="1">
              <a:buFont typeface="Arial" panose="020B0604020202020204" pitchFamily="34" charset="0"/>
              <a:buNone/>
            </a:pPr>
            <a:endParaRPr lang="en-US" altLang="en-US" sz="1600">
              <a:latin typeface="Courier New" panose="02070309020205020404" pitchFamily="49" charset="0"/>
              <a:cs typeface="Courier New" panose="02070309020205020404" pitchFamily="49"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531EF228-B194-9CF7-B6E5-CFC01A9EB6B5}"/>
              </a:ext>
            </a:extLst>
          </p:cNvPr>
          <p:cNvSpPr>
            <a:spLocks noGrp="1"/>
          </p:cNvSpPr>
          <p:nvPr>
            <p:ph type="title"/>
          </p:nvPr>
        </p:nvSpPr>
        <p:spPr>
          <a:xfrm>
            <a:off x="457200" y="274638"/>
            <a:ext cx="8229600" cy="487362"/>
          </a:xfrm>
        </p:spPr>
        <p:txBody>
          <a:bodyPr rtlCol="0">
            <a:normAutofit fontScale="90000"/>
          </a:bodyPr>
          <a:lstStyle/>
          <a:p>
            <a:pPr eaLnBrk="1" fontAlgn="auto" hangingPunct="1">
              <a:spcAft>
                <a:spcPts val="0"/>
              </a:spcAft>
              <a:defRPr/>
            </a:pPr>
            <a:r>
              <a:rPr lang="en-US" sz="3200"/>
              <a:t>Selecting items using jQuery</a:t>
            </a:r>
          </a:p>
        </p:txBody>
      </p:sp>
      <p:sp>
        <p:nvSpPr>
          <p:cNvPr id="6147" name="Content Placeholder 2">
            <a:extLst>
              <a:ext uri="{FF2B5EF4-FFF2-40B4-BE49-F238E27FC236}">
                <a16:creationId xmlns:a16="http://schemas.microsoft.com/office/drawing/2014/main" id="{D22EADDB-A3AB-9981-7419-F283185A416A}"/>
              </a:ext>
            </a:extLst>
          </p:cNvPr>
          <p:cNvSpPr>
            <a:spLocks noGrp="1"/>
          </p:cNvSpPr>
          <p:nvPr>
            <p:ph idx="1"/>
          </p:nvPr>
        </p:nvSpPr>
        <p:spPr>
          <a:xfrm>
            <a:off x="457200" y="914400"/>
            <a:ext cx="8382000" cy="5334000"/>
          </a:xfrm>
        </p:spPr>
        <p:txBody>
          <a:bodyPr/>
          <a:lstStyle/>
          <a:p>
            <a:pPr marL="0" indent="0" eaLnBrk="1" hangingPunct="1">
              <a:buFont typeface="Arial" panose="020B0604020202020204" pitchFamily="34" charset="0"/>
              <a:buNone/>
              <a:defRPr/>
            </a:pPr>
            <a:r>
              <a:rPr lang="en-US" sz="2000"/>
              <a:t>jQuery also allows us to easily select items, however, it does so with some additional, and very useful control that is either unavailable or difficult to accomplish by using the </a:t>
            </a:r>
            <a:r>
              <a:rPr lang="en-US" sz="2000">
                <a:latin typeface="Courier New" pitchFamily="49" charset="0"/>
                <a:cs typeface="Courier New" pitchFamily="49" charset="0"/>
              </a:rPr>
              <a:t>getElementById()</a:t>
            </a:r>
            <a:r>
              <a:rPr lang="en-US" sz="2000"/>
              <a:t> or </a:t>
            </a:r>
            <a:r>
              <a:rPr lang="en-US" sz="2000">
                <a:latin typeface="Courier New" pitchFamily="49" charset="0"/>
                <a:cs typeface="Courier New" pitchFamily="49" charset="0"/>
              </a:rPr>
              <a:t>getElementsByTagName() </a:t>
            </a:r>
            <a:r>
              <a:rPr lang="en-US" sz="2000"/>
              <a:t>functions. </a:t>
            </a:r>
          </a:p>
          <a:p>
            <a:pPr marL="0" indent="0" eaLnBrk="1" hangingPunct="1">
              <a:buFont typeface="Arial" panose="020B0604020202020204" pitchFamily="34" charset="0"/>
              <a:buNone/>
              <a:defRPr/>
            </a:pPr>
            <a:endParaRPr lang="en-US" sz="2000"/>
          </a:p>
          <a:p>
            <a:pPr marL="0" indent="0" eaLnBrk="1" hangingPunct="1">
              <a:buFont typeface="Arial" panose="020B0604020202020204" pitchFamily="34" charset="0"/>
              <a:buNone/>
              <a:defRPr/>
            </a:pPr>
            <a:r>
              <a:rPr lang="en-US" sz="2000"/>
              <a:t>Here is an overview of how we select items in jQuery:</a:t>
            </a:r>
          </a:p>
          <a:p>
            <a:pPr marL="800100" lvl="2" indent="0" eaLnBrk="1" hangingPunct="1">
              <a:buFont typeface="Arial" charset="0"/>
              <a:buNone/>
              <a:defRPr/>
            </a:pPr>
            <a:r>
              <a:rPr lang="en-US" sz="1600">
                <a:latin typeface="Courier New" pitchFamily="49" charset="0"/>
                <a:cs typeface="Courier New" pitchFamily="49" charset="0"/>
              </a:rPr>
              <a:t>$('tag_or_selector_name')	</a:t>
            </a:r>
            <a:r>
              <a:rPr lang="en-US" sz="1600"/>
              <a:t>E.g.   </a:t>
            </a:r>
            <a:r>
              <a:rPr lang="en-US" sz="1600">
                <a:latin typeface="Courier New" pitchFamily="49" charset="0"/>
                <a:cs typeface="Courier New" pitchFamily="49" charset="0"/>
              </a:rPr>
              <a:t>$('h2')</a:t>
            </a:r>
          </a:p>
          <a:p>
            <a:pPr marL="800100" lvl="2" indent="0" eaLnBrk="1" hangingPunct="1">
              <a:buFont typeface="Arial" charset="0"/>
              <a:buNone/>
              <a:defRPr/>
            </a:pPr>
            <a:r>
              <a:rPr lang="en-US" sz="1600">
                <a:latin typeface="Courier New" pitchFamily="49" charset="0"/>
                <a:cs typeface="Courier New" pitchFamily="49" charset="0"/>
              </a:rPr>
              <a:t>$('#id_name')			</a:t>
            </a:r>
            <a:r>
              <a:rPr lang="en-US" sz="1600"/>
              <a:t> E.g.  </a:t>
            </a:r>
            <a:r>
              <a:rPr lang="en-US" sz="1600">
                <a:latin typeface="Courier New" pitchFamily="49" charset="0"/>
                <a:cs typeface="Courier New" pitchFamily="49" charset="0"/>
              </a:rPr>
              <a:t>$('#citations')</a:t>
            </a:r>
          </a:p>
          <a:p>
            <a:pPr marL="800100" lvl="2" indent="0" eaLnBrk="1" hangingPunct="1">
              <a:buFont typeface="Arial" charset="0"/>
              <a:buNone/>
              <a:defRPr/>
            </a:pPr>
            <a:r>
              <a:rPr lang="en-US" sz="1600">
                <a:latin typeface="Courier New" pitchFamily="49" charset="0"/>
                <a:cs typeface="Courier New" pitchFamily="49" charset="0"/>
              </a:rPr>
              <a:t>$('.className');		</a:t>
            </a:r>
            <a:r>
              <a:rPr lang="en-US" sz="1600"/>
              <a:t> E.g.  </a:t>
            </a:r>
            <a:r>
              <a:rPr lang="en-US" sz="1600">
                <a:latin typeface="Courier New" pitchFamily="49" charset="0"/>
                <a:cs typeface="Courier New" pitchFamily="49" charset="0"/>
              </a:rPr>
              <a:t>$('.emphasize')</a:t>
            </a:r>
          </a:p>
          <a:p>
            <a:pPr marL="800100" lvl="2" indent="0" eaLnBrk="1" hangingPunct="1">
              <a:buFont typeface="Arial" charset="0"/>
              <a:buNone/>
              <a:defRPr/>
            </a:pPr>
            <a:endParaRPr lang="en-US" sz="1600">
              <a:latin typeface="Courier New" pitchFamily="49" charset="0"/>
              <a:cs typeface="Courier New" pitchFamily="49" charset="0"/>
            </a:endParaRPr>
          </a:p>
          <a:p>
            <a:pPr eaLnBrk="1" hangingPunct="1">
              <a:buFont typeface="Arial" charset="0"/>
              <a:buChar char="•"/>
              <a:defRPr/>
            </a:pPr>
            <a:r>
              <a:rPr lang="en-US" sz="1800"/>
              <a:t>Note that jQuery commands begin with a $ sign. </a:t>
            </a:r>
          </a:p>
          <a:p>
            <a:pPr eaLnBrk="1" hangingPunct="1">
              <a:buFont typeface="Arial" charset="0"/>
              <a:buChar char="•"/>
              <a:defRPr/>
            </a:pPr>
            <a:r>
              <a:rPr lang="en-US" sz="1800"/>
              <a:t>To select based on a selector (i.e. a tag name), simply name the selector.</a:t>
            </a:r>
          </a:p>
          <a:p>
            <a:pPr eaLnBrk="1" hangingPunct="1">
              <a:buFont typeface="Arial" charset="0"/>
              <a:buChar char="•"/>
              <a:defRPr/>
            </a:pPr>
            <a:r>
              <a:rPr lang="en-US" sz="1800"/>
              <a:t>To select based on an ID (known as a </a:t>
            </a:r>
            <a:r>
              <a:rPr lang="en-US" sz="1800" i="1"/>
              <a:t>contextual selector</a:t>
            </a:r>
            <a:r>
              <a:rPr lang="en-US" sz="1800"/>
              <a:t>), you must precede the ID with a pound sign, ‘#’.  </a:t>
            </a:r>
          </a:p>
          <a:p>
            <a:pPr eaLnBrk="1" hangingPunct="1">
              <a:buFont typeface="Arial" charset="0"/>
              <a:buChar char="•"/>
              <a:defRPr/>
            </a:pPr>
            <a:r>
              <a:rPr lang="en-US" sz="1800"/>
              <a:t>To select based on a CSS class name, you must precede the identifier with a period ‘.’   </a:t>
            </a:r>
          </a:p>
          <a:p>
            <a:pPr eaLnBrk="1" hangingPunct="1">
              <a:buFont typeface="Arial" charset="0"/>
              <a:buChar char="•"/>
              <a:defRPr/>
            </a:pPr>
            <a:r>
              <a:rPr lang="en-US" sz="1800"/>
              <a:t>All of these are placed inside quotes (we nearly always use single quotes)</a:t>
            </a:r>
          </a:p>
          <a:p>
            <a:pPr marL="0" indent="0" eaLnBrk="1" hangingPunct="1">
              <a:buFont typeface="Arial" charset="0"/>
              <a:buNone/>
              <a:defRPr/>
            </a:pPr>
            <a:endParaRPr lang="en-US" sz="2000"/>
          </a:p>
          <a:p>
            <a:pPr eaLnBrk="1" hangingPunct="1">
              <a:buFont typeface="Arial" charset="0"/>
              <a:buChar char="•"/>
              <a:defRPr/>
            </a:pPr>
            <a:endParaRPr lang="en-US" sz="2000"/>
          </a:p>
          <a:p>
            <a:pPr eaLnBrk="1" hangingPunct="1">
              <a:buFont typeface="Arial" charset="0"/>
              <a:buChar char="•"/>
              <a:defRPr/>
            </a:pPr>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147">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147">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147">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147">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147">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14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70C15211-C057-BC58-F3B6-65A69BB4632D}"/>
              </a:ext>
            </a:extLst>
          </p:cNvPr>
          <p:cNvSpPr>
            <a:spLocks noGrp="1"/>
          </p:cNvSpPr>
          <p:nvPr>
            <p:ph type="title"/>
          </p:nvPr>
        </p:nvSpPr>
        <p:spPr>
          <a:xfrm>
            <a:off x="457200" y="274638"/>
            <a:ext cx="8229600" cy="487362"/>
          </a:xfrm>
        </p:spPr>
        <p:txBody>
          <a:bodyPr rtlCol="0">
            <a:normAutofit fontScale="90000"/>
          </a:bodyPr>
          <a:lstStyle/>
          <a:p>
            <a:pPr eaLnBrk="1" fontAlgn="auto" hangingPunct="1">
              <a:spcAft>
                <a:spcPts val="0"/>
              </a:spcAft>
              <a:defRPr/>
            </a:pPr>
            <a:r>
              <a:rPr lang="en-US" sz="3200"/>
              <a:t>“Doing” something with selected items</a:t>
            </a:r>
          </a:p>
        </p:txBody>
      </p:sp>
      <p:sp>
        <p:nvSpPr>
          <p:cNvPr id="6147" name="Content Placeholder 2">
            <a:extLst>
              <a:ext uri="{FF2B5EF4-FFF2-40B4-BE49-F238E27FC236}">
                <a16:creationId xmlns:a16="http://schemas.microsoft.com/office/drawing/2014/main" id="{9A706719-B7F8-0514-FD80-BF8E6FD94E1C}"/>
              </a:ext>
            </a:extLst>
          </p:cNvPr>
          <p:cNvSpPr>
            <a:spLocks noGrp="1"/>
          </p:cNvSpPr>
          <p:nvPr>
            <p:ph idx="1"/>
          </p:nvPr>
        </p:nvSpPr>
        <p:spPr>
          <a:xfrm>
            <a:off x="457200" y="838200"/>
            <a:ext cx="8229600" cy="5334000"/>
          </a:xfrm>
        </p:spPr>
        <p:txBody>
          <a:bodyPr/>
          <a:lstStyle/>
          <a:p>
            <a:pPr eaLnBrk="1" hangingPunct="1">
              <a:buFont typeface="Arial" charset="0"/>
              <a:buChar char="•"/>
              <a:defRPr/>
            </a:pPr>
            <a:r>
              <a:rPr lang="en-US" sz="2000"/>
              <a:t>Now that we have learned the very basic method selecting items using jQuery, let’s talk about </a:t>
            </a:r>
            <a:r>
              <a:rPr lang="en-US" sz="2000" i="1"/>
              <a:t>doing something</a:t>
            </a:r>
            <a:r>
              <a:rPr lang="en-US" sz="2000"/>
              <a:t> with selected items. </a:t>
            </a:r>
          </a:p>
          <a:p>
            <a:pPr eaLnBrk="1" hangingPunct="1">
              <a:buFont typeface="Arial" charset="0"/>
              <a:buChar char="•"/>
              <a:defRPr/>
            </a:pPr>
            <a:r>
              <a:rPr lang="en-US" sz="2000"/>
              <a:t>There are many, many, jQuery functions that can be applied to a selected item. Obviously, which functions are available to a selected element depends on the particular element. For example, you can change the color of a ‘p’ tag, but not the color of a ‘meta’ tag. </a:t>
            </a:r>
          </a:p>
          <a:p>
            <a:pPr marL="800100" lvl="2" indent="0" eaLnBrk="1" hangingPunct="1">
              <a:buFont typeface="Arial" charset="0"/>
              <a:buNone/>
              <a:defRPr/>
            </a:pPr>
            <a:r>
              <a:rPr lang="en-US" sz="1800">
                <a:latin typeface="Courier New" pitchFamily="49" charset="0"/>
                <a:cs typeface="Courier New" pitchFamily="49" charset="0"/>
              </a:rPr>
              <a:t>$('#random_text').fadeOut(2000);</a:t>
            </a:r>
          </a:p>
          <a:p>
            <a:pPr marL="800100" lvl="2" indent="0" eaLnBrk="1" hangingPunct="1">
              <a:buFont typeface="Arial" charset="0"/>
              <a:buNone/>
              <a:defRPr/>
            </a:pPr>
            <a:r>
              <a:rPr lang="en-US" sz="1800">
                <a:latin typeface="Courier New" pitchFamily="49" charset="0"/>
                <a:cs typeface="Courier New" pitchFamily="49" charset="0"/>
              </a:rPr>
              <a:t>$('#random_text').fadeIn(2000);</a:t>
            </a:r>
          </a:p>
          <a:p>
            <a:pPr marL="800100" lvl="2" indent="0" eaLnBrk="1" hangingPunct="1">
              <a:buFont typeface="Arial" charset="0"/>
              <a:buNone/>
              <a:defRPr/>
            </a:pPr>
            <a:r>
              <a:rPr lang="en-US" sz="1800">
                <a:latin typeface="Courier New" pitchFamily="49" charset="0"/>
                <a:cs typeface="Courier New" pitchFamily="49" charset="0"/>
              </a:rPr>
              <a:t>$('.emphasize').hide();</a:t>
            </a:r>
          </a:p>
          <a:p>
            <a:pPr marL="0" indent="0" eaLnBrk="1" hangingPunct="1">
              <a:buFont typeface="Arial" charset="0"/>
              <a:buNone/>
              <a:defRPr/>
            </a:pPr>
            <a:endParaRPr lang="en-US" sz="2000">
              <a:latin typeface="Courier New" pitchFamily="49" charset="0"/>
              <a:cs typeface="Courier New" pitchFamily="49" charset="0"/>
            </a:endParaRPr>
          </a:p>
          <a:p>
            <a:pPr eaLnBrk="1" hangingPunct="1">
              <a:buFont typeface="Arial" charset="0"/>
              <a:buChar char="•"/>
              <a:defRPr/>
            </a:pPr>
            <a:r>
              <a:rPr lang="en-US" sz="2000"/>
              <a:t>As you may have worked out, these lines of code will cause any content contained within an ID called ‘random_text’ to first fade out (over a period of 2000 milliseconds) and then to fade in, also over 2 seconds. </a:t>
            </a:r>
          </a:p>
          <a:p>
            <a:pPr eaLnBrk="1" hangingPunct="1">
              <a:buFont typeface="Arial" charset="0"/>
              <a:buChar char="•"/>
              <a:defRPr/>
            </a:pPr>
            <a:r>
              <a:rPr lang="en-US" sz="2000"/>
              <a:t>The third line says to take every tag to which the class called ‘emphasize’ has been applied, and to make it invisible. </a:t>
            </a:r>
          </a:p>
          <a:p>
            <a:pPr eaLnBrk="1" hangingPunct="1">
              <a:buFont typeface="Arial" charset="0"/>
              <a:buChar char="•"/>
              <a:defRPr/>
            </a:pPr>
            <a:r>
              <a:rPr lang="en-US" sz="2000"/>
              <a:t>FILE:   </a:t>
            </a:r>
            <a:r>
              <a:rPr lang="en-US" sz="2000" b="1">
                <a:latin typeface="Courier New" pitchFamily="49" charset="0"/>
                <a:cs typeface="Courier New" pitchFamily="49" charset="0"/>
              </a:rPr>
              <a:t>jquery_select_modify.html</a:t>
            </a:r>
            <a:r>
              <a:rPr lang="en-US" sz="2000">
                <a:hlinkClick r:id="rId2"/>
              </a:rPr>
              <a:t> </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D7E6AE66-D682-34F0-7BA0-871C59493B2C}"/>
              </a:ext>
            </a:extLst>
          </p:cNvPr>
          <p:cNvSpPr>
            <a:spLocks noGrp="1"/>
          </p:cNvSpPr>
          <p:nvPr>
            <p:ph type="title"/>
          </p:nvPr>
        </p:nvSpPr>
        <p:spPr>
          <a:xfrm>
            <a:off x="457200" y="274638"/>
            <a:ext cx="8229600" cy="487362"/>
          </a:xfrm>
        </p:spPr>
        <p:txBody>
          <a:bodyPr rtlCol="0">
            <a:normAutofit fontScale="90000"/>
          </a:bodyPr>
          <a:lstStyle/>
          <a:p>
            <a:pPr eaLnBrk="1" fontAlgn="auto" hangingPunct="1">
              <a:spcAft>
                <a:spcPts val="0"/>
              </a:spcAft>
              <a:defRPr/>
            </a:pPr>
            <a:r>
              <a:rPr lang="en-US" sz="3200"/>
              <a:t>Software Libraries</a:t>
            </a:r>
          </a:p>
        </p:txBody>
      </p:sp>
      <p:sp>
        <p:nvSpPr>
          <p:cNvPr id="3" name="Content Placeholder 2">
            <a:extLst>
              <a:ext uri="{FF2B5EF4-FFF2-40B4-BE49-F238E27FC236}">
                <a16:creationId xmlns:a16="http://schemas.microsoft.com/office/drawing/2014/main" id="{BB5A0841-74A6-817D-A3B5-5D3DFECEAD27}"/>
              </a:ext>
            </a:extLst>
          </p:cNvPr>
          <p:cNvSpPr>
            <a:spLocks noGrp="1"/>
          </p:cNvSpPr>
          <p:nvPr>
            <p:ph idx="1"/>
          </p:nvPr>
        </p:nvSpPr>
        <p:spPr>
          <a:xfrm>
            <a:off x="457200" y="914400"/>
            <a:ext cx="8229600" cy="5638800"/>
          </a:xfrm>
        </p:spPr>
        <p:txBody>
          <a:bodyPr rtlCol="0">
            <a:normAutofit fontScale="92500" lnSpcReduction="10000"/>
          </a:bodyPr>
          <a:lstStyle/>
          <a:p>
            <a:pPr eaLnBrk="1" fontAlgn="auto" hangingPunct="1">
              <a:spcAft>
                <a:spcPts val="0"/>
              </a:spcAft>
              <a:defRPr/>
            </a:pPr>
            <a:r>
              <a:rPr lang="en-US" sz="2000" b="1"/>
              <a:t>Software Library:</a:t>
            </a:r>
            <a:r>
              <a:rPr lang="en-US" sz="2000"/>
              <a:t> A software library is a collection of code. A JavaScript library is typically a file or collection of files each of which has a bunch JS functions. These files have (usually) been widely tested and finessed to tackle some commonly encountered problems/issues in web page design.</a:t>
            </a:r>
          </a:p>
          <a:p>
            <a:pPr eaLnBrk="1" fontAlgn="auto" hangingPunct="1">
              <a:spcAft>
                <a:spcPts val="0"/>
              </a:spcAft>
              <a:defRPr/>
            </a:pPr>
            <a:r>
              <a:rPr lang="en-US" sz="2000" b="1"/>
              <a:t>Public Domain: </a:t>
            </a:r>
            <a:r>
              <a:rPr lang="en-US" sz="2000"/>
              <a:t>These libraries are often in the public domain which means that they are intended (typically) to be free. One of the major benefits to this system, is that there is typically an entire community behind these ventures that is forever adding, modifying, improving the libraries’ code as needed. This means that if some new browser suddenly appears on the scene and becomes insanely popular, it’s only a matter of time before the community will jump in and update the library to deal with issues encountered by the newcomer. </a:t>
            </a:r>
          </a:p>
          <a:p>
            <a:pPr lvl="1" eaLnBrk="1" fontAlgn="auto" hangingPunct="1">
              <a:spcAft>
                <a:spcPts val="0"/>
              </a:spcAft>
              <a:defRPr/>
            </a:pPr>
            <a:r>
              <a:rPr lang="en-US" sz="1600"/>
              <a:t>This is very similar to the philosophy behind Wikipedia (and in fact, any ‘wiki’) with which many of you are familiar. </a:t>
            </a:r>
          </a:p>
          <a:p>
            <a:pPr eaLnBrk="1" fontAlgn="auto" hangingPunct="1">
              <a:spcAft>
                <a:spcPts val="0"/>
              </a:spcAft>
              <a:defRPr/>
            </a:pPr>
            <a:r>
              <a:rPr lang="en-US" sz="2000"/>
              <a:t>There are several JS libraries out there including:</a:t>
            </a:r>
          </a:p>
          <a:p>
            <a:pPr lvl="1" eaLnBrk="1" fontAlgn="auto" hangingPunct="1">
              <a:spcAft>
                <a:spcPts val="0"/>
              </a:spcAft>
              <a:defRPr/>
            </a:pPr>
            <a:r>
              <a:rPr lang="en-US" sz="1600"/>
              <a:t>Dojo</a:t>
            </a:r>
          </a:p>
          <a:p>
            <a:pPr lvl="1" eaLnBrk="1" fontAlgn="auto" hangingPunct="1">
              <a:spcAft>
                <a:spcPts val="0"/>
              </a:spcAft>
              <a:defRPr/>
            </a:pPr>
            <a:r>
              <a:rPr lang="en-US" sz="1600"/>
              <a:t>Prototype</a:t>
            </a:r>
          </a:p>
          <a:p>
            <a:pPr lvl="1" eaLnBrk="1" fontAlgn="auto" hangingPunct="1">
              <a:spcAft>
                <a:spcPts val="0"/>
              </a:spcAft>
              <a:defRPr/>
            </a:pPr>
            <a:r>
              <a:rPr lang="en-US" sz="1600"/>
              <a:t>jsPHP</a:t>
            </a:r>
          </a:p>
          <a:p>
            <a:pPr lvl="1" eaLnBrk="1" fontAlgn="auto" hangingPunct="1">
              <a:spcAft>
                <a:spcPts val="0"/>
              </a:spcAft>
              <a:defRPr/>
            </a:pPr>
            <a:r>
              <a:rPr lang="en-US" sz="1600"/>
              <a:t>And……..  </a:t>
            </a:r>
            <a:r>
              <a:rPr lang="en-US" sz="1600" b="1"/>
              <a:t>jQuery</a:t>
            </a:r>
          </a:p>
          <a:p>
            <a:pPr eaLnBrk="1" fontAlgn="auto" hangingPunct="1">
              <a:spcAft>
                <a:spcPts val="0"/>
              </a:spcAft>
              <a:defRPr/>
            </a:pPr>
            <a:r>
              <a:rPr lang="en-US" sz="2000"/>
              <a:t>If you wish to use any of these libraries, you can easily download and/or link to any of these libraries in your web pages. </a:t>
            </a:r>
          </a:p>
          <a:p>
            <a:pPr eaLnBrk="1" fontAlgn="auto" hangingPunct="1">
              <a:spcAft>
                <a:spcPts val="0"/>
              </a:spcAft>
              <a:defRPr/>
            </a:pPr>
            <a:endParaRPr lang="en-US" sz="2000"/>
          </a:p>
          <a:p>
            <a:pPr eaLnBrk="1" fontAlgn="auto" hangingPunct="1">
              <a:spcAft>
                <a:spcPts val="0"/>
              </a:spcAft>
              <a:defRPr/>
            </a:pPr>
            <a:endParaRPr lang="en-US" sz="2000"/>
          </a:p>
          <a:p>
            <a:pPr marL="0" indent="0" eaLnBrk="1" fontAlgn="auto" hangingPunct="1">
              <a:spcAft>
                <a:spcPts val="0"/>
              </a:spcAft>
              <a:buFont typeface="Arial" panose="020B0604020202020204" pitchFamily="34" charset="0"/>
              <a:buNone/>
              <a:defRPr/>
            </a:pPr>
            <a:endParaRPr lang="en-US" sz="2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062633AD-485A-6B29-292E-E5C8C9C1FD7E}"/>
              </a:ext>
            </a:extLst>
          </p:cNvPr>
          <p:cNvSpPr>
            <a:spLocks noGrp="1"/>
          </p:cNvSpPr>
          <p:nvPr>
            <p:ph type="title"/>
          </p:nvPr>
        </p:nvSpPr>
        <p:spPr>
          <a:xfrm>
            <a:off x="457200" y="274638"/>
            <a:ext cx="8229600" cy="487362"/>
          </a:xfrm>
        </p:spPr>
        <p:txBody>
          <a:bodyPr rtlCol="0">
            <a:normAutofit fontScale="90000"/>
          </a:bodyPr>
          <a:lstStyle/>
          <a:p>
            <a:pPr eaLnBrk="1" fontAlgn="auto" hangingPunct="1">
              <a:spcAft>
                <a:spcPts val="0"/>
              </a:spcAft>
              <a:defRPr/>
            </a:pPr>
            <a:r>
              <a:rPr lang="en-US" sz="3200"/>
              <a:t>Enter jQuery!</a:t>
            </a:r>
          </a:p>
        </p:txBody>
      </p:sp>
      <p:sp>
        <p:nvSpPr>
          <p:cNvPr id="4099" name="Content Placeholder 2">
            <a:extLst>
              <a:ext uri="{FF2B5EF4-FFF2-40B4-BE49-F238E27FC236}">
                <a16:creationId xmlns:a16="http://schemas.microsoft.com/office/drawing/2014/main" id="{E457E3CC-7687-0BE8-8BCE-AE2C662E42C9}"/>
              </a:ext>
            </a:extLst>
          </p:cNvPr>
          <p:cNvSpPr>
            <a:spLocks noGrp="1"/>
          </p:cNvSpPr>
          <p:nvPr>
            <p:ph idx="1"/>
          </p:nvPr>
        </p:nvSpPr>
        <p:spPr>
          <a:xfrm>
            <a:off x="457200" y="914400"/>
            <a:ext cx="8458200" cy="5334000"/>
          </a:xfrm>
        </p:spPr>
        <p:txBody>
          <a:bodyPr/>
          <a:lstStyle/>
          <a:p>
            <a:pPr eaLnBrk="1" hangingPunct="1"/>
            <a:r>
              <a:rPr lang="en-US" altLang="en-US" sz="2000"/>
              <a:t>Each JS library has its own advantages and disadvantages. Some of the reasons that jQuery has become so popular (and why we have chosen it for this course) include:</a:t>
            </a:r>
          </a:p>
          <a:p>
            <a:pPr lvl="1" eaLnBrk="1" hangingPunct="1"/>
            <a:r>
              <a:rPr lang="en-US" altLang="en-US" sz="1600"/>
              <a:t>Small size: Every time a user visits your page, along with the HTML file, CSS file(s), images and so on that will be needed to be downloaded to their browser, they will also need to download the library. Some versions of the jQuery library are less than 10K in size! </a:t>
            </a:r>
          </a:p>
          <a:p>
            <a:pPr lvl="1" eaLnBrk="1" hangingPunct="1"/>
            <a:r>
              <a:rPr lang="en-US" altLang="en-US" sz="1600"/>
              <a:t>Popular: We’re not taking popular in the high-school sense of the word. When it comes to a software library,  popular is good since it means that there is a large and active community constantly testing, updating, and improving the code. </a:t>
            </a:r>
          </a:p>
          <a:p>
            <a:pPr lvl="2" eaLnBrk="1" hangingPunct="1"/>
            <a:r>
              <a:rPr lang="en-US" altLang="en-US" sz="1400"/>
              <a:t>Tested:  Because of the widespread use of jQuery, bugs and other limitations are quickly revealed and fixed. </a:t>
            </a:r>
          </a:p>
          <a:p>
            <a:pPr lvl="2" eaLnBrk="1" hangingPunct="1"/>
            <a:r>
              <a:rPr lang="en-US" altLang="en-US" sz="1400"/>
              <a:t>Plug-Ins: These are small add in programs  that typically have some highly specialized use. The large jQuery community has resulted in the development of thousands of plug ins.  As an example, the little calendar that pops up when you visit some sites and click on a date would take quite a bit of JS progrmaming. However a </a:t>
            </a:r>
            <a:r>
              <a:rPr lang="en-US" altLang="en-US" sz="1400" u="sng"/>
              <a:t>single</a:t>
            </a:r>
            <a:r>
              <a:rPr lang="en-US" altLang="en-US" sz="1400"/>
              <a:t> line of jQuery code linking to the ‘Datepicker’ plug in would accomplish the same thing!</a:t>
            </a:r>
          </a:p>
          <a:p>
            <a:pPr lvl="1" eaLnBrk="1" hangingPunct="1"/>
            <a:r>
              <a:rPr lang="en-US" altLang="en-US" sz="1600"/>
              <a:t>Free: jQuery is free. Some libraries are developed by commercial software design firms and therefore do cost money. Professionally written and maintained code does of course have its own set of advantages, but again, you (literally) pay for it. </a:t>
            </a:r>
          </a:p>
          <a:p>
            <a:pPr lvl="1" eaLnBrk="1" hangingPunct="1"/>
            <a:endParaRPr lang="en-US" altLang="en-US" sz="1600"/>
          </a:p>
          <a:p>
            <a:pPr lvl="1" eaLnBrk="1" hangingPunct="1"/>
            <a:endParaRPr lang="en-US" altLang="en-US" sz="1600"/>
          </a:p>
          <a:p>
            <a:pPr lvl="1" eaLnBrk="1" hangingPunct="1"/>
            <a:endParaRPr lang="en-US" altLang="en-US" sz="16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5E5DB76B-B98B-88B5-0E97-1AAB62464D1B}"/>
              </a:ext>
            </a:extLst>
          </p:cNvPr>
          <p:cNvSpPr>
            <a:spLocks noGrp="1"/>
          </p:cNvSpPr>
          <p:nvPr>
            <p:ph type="title"/>
          </p:nvPr>
        </p:nvSpPr>
        <p:spPr>
          <a:xfrm>
            <a:off x="457200" y="76200"/>
            <a:ext cx="8229600" cy="487363"/>
          </a:xfrm>
        </p:spPr>
        <p:txBody>
          <a:bodyPr/>
          <a:lstStyle/>
          <a:p>
            <a:pPr eaLnBrk="1" hangingPunct="1"/>
            <a:r>
              <a:rPr lang="en-US" altLang="en-US" sz="2400"/>
              <a:t>Running jQuery</a:t>
            </a:r>
          </a:p>
        </p:txBody>
      </p:sp>
      <p:sp>
        <p:nvSpPr>
          <p:cNvPr id="6147" name="Content Placeholder 2">
            <a:extLst>
              <a:ext uri="{FF2B5EF4-FFF2-40B4-BE49-F238E27FC236}">
                <a16:creationId xmlns:a16="http://schemas.microsoft.com/office/drawing/2014/main" id="{1B52A49C-2D06-B3C4-34E9-F7DC0990A405}"/>
              </a:ext>
            </a:extLst>
          </p:cNvPr>
          <p:cNvSpPr>
            <a:spLocks noGrp="1"/>
          </p:cNvSpPr>
          <p:nvPr>
            <p:ph idx="1"/>
          </p:nvPr>
        </p:nvSpPr>
        <p:spPr>
          <a:xfrm>
            <a:off x="152400" y="457200"/>
            <a:ext cx="8915400" cy="5334000"/>
          </a:xfrm>
        </p:spPr>
        <p:txBody>
          <a:bodyPr/>
          <a:lstStyle/>
          <a:p>
            <a:pPr eaLnBrk="1" hangingPunct="1">
              <a:buFont typeface="Arial" charset="0"/>
              <a:buChar char="•"/>
              <a:defRPr/>
            </a:pPr>
            <a:r>
              <a:rPr lang="en-US" sz="1600" dirty="0"/>
              <a:t>jQuery exists as a single external JS file. You can run jQuery one of two ways:</a:t>
            </a:r>
          </a:p>
          <a:p>
            <a:pPr lvl="1" eaLnBrk="1" hangingPunct="1">
              <a:buFont typeface="Arial" charset="0"/>
              <a:buChar char="–"/>
              <a:defRPr/>
            </a:pPr>
            <a:r>
              <a:rPr lang="en-US" sz="1400"/>
              <a:t>Download the jQuery library </a:t>
            </a:r>
            <a:r>
              <a:rPr lang="en-US" sz="1400" dirty="0"/>
              <a:t>file to your computer</a:t>
            </a:r>
          </a:p>
          <a:p>
            <a:pPr lvl="1" eaLnBrk="1" hangingPunct="1">
              <a:buFont typeface="Arial" charset="0"/>
              <a:buChar char="–"/>
              <a:defRPr/>
            </a:pPr>
            <a:r>
              <a:rPr lang="en-US" sz="1400" dirty="0"/>
              <a:t>Link to a remotely hosted </a:t>
            </a:r>
            <a:r>
              <a:rPr lang="en-US" sz="1400"/>
              <a:t>version of the library code from </a:t>
            </a:r>
            <a:r>
              <a:rPr lang="en-US" sz="1400" dirty="0"/>
              <a:t>a </a:t>
            </a:r>
            <a:r>
              <a:rPr lang="en-US" sz="1400"/>
              <a:t>reliable website</a:t>
            </a:r>
            <a:endParaRPr lang="en-US" sz="1400" dirty="0"/>
          </a:p>
          <a:p>
            <a:pPr eaLnBrk="1" hangingPunct="1">
              <a:buFont typeface="Arial" charset="0"/>
              <a:buChar char="•"/>
              <a:defRPr/>
            </a:pPr>
            <a:r>
              <a:rPr lang="en-US" sz="1600" dirty="0"/>
              <a:t>Each option has its pros and cons</a:t>
            </a:r>
          </a:p>
          <a:p>
            <a:pPr lvl="1" eaLnBrk="1" hangingPunct="1">
              <a:buFont typeface="Arial" charset="0"/>
              <a:buChar char="–"/>
              <a:defRPr/>
            </a:pPr>
            <a:r>
              <a:rPr lang="en-US" sz="1400" b="1" dirty="0"/>
              <a:t>Download</a:t>
            </a:r>
            <a:r>
              <a:rPr lang="en-US" sz="1400" dirty="0"/>
              <a:t>: The main benefit is that if you are offline, the file will still be there on your computer when you are developing your code.</a:t>
            </a:r>
          </a:p>
          <a:p>
            <a:pPr lvl="1" eaLnBrk="1" hangingPunct="1">
              <a:buFont typeface="Arial" charset="0"/>
              <a:buChar char="–"/>
              <a:defRPr/>
            </a:pPr>
            <a:r>
              <a:rPr lang="en-US" sz="1400" b="1" dirty="0"/>
              <a:t>Link</a:t>
            </a:r>
            <a:r>
              <a:rPr lang="en-US" sz="1400" dirty="0"/>
              <a:t>: These externally linked files are typically the most up to date. However, it requires </a:t>
            </a:r>
            <a:r>
              <a:rPr lang="en-US" sz="1400"/>
              <a:t>that the viewer of your page is online. It also </a:t>
            </a:r>
            <a:r>
              <a:rPr lang="en-US" sz="1400" dirty="0"/>
              <a:t>takes a few extra milliseconds which can, in theory, slow down your site a little bit. Still, once your page goes ‘live</a:t>
            </a:r>
            <a:r>
              <a:rPr lang="en-US" sz="1400"/>
              <a:t>’, we typically use the </a:t>
            </a:r>
            <a:r>
              <a:rPr lang="en-US" sz="1400" dirty="0"/>
              <a:t>version linking to an external file. </a:t>
            </a:r>
          </a:p>
          <a:p>
            <a:pPr lvl="1" eaLnBrk="1" hangingPunct="1">
              <a:buFont typeface="Arial" charset="0"/>
              <a:buChar char="–"/>
              <a:defRPr/>
            </a:pPr>
            <a:r>
              <a:rPr lang="en-US" sz="1400" dirty="0">
                <a:hlinkClick r:id="rId2"/>
              </a:rPr>
              <a:t>Here is a link </a:t>
            </a:r>
            <a:r>
              <a:rPr lang="en-US" sz="1400" dirty="0"/>
              <a:t>to an article discussing these issues in more detail.</a:t>
            </a:r>
          </a:p>
          <a:p>
            <a:pPr marL="457200" lvl="1" indent="0" eaLnBrk="1" hangingPunct="1">
              <a:buFont typeface="Arial" charset="0"/>
              <a:buNone/>
              <a:defRPr/>
            </a:pPr>
            <a:endParaRPr lang="en-US" sz="1400" dirty="0"/>
          </a:p>
          <a:p>
            <a:pPr eaLnBrk="1" hangingPunct="1">
              <a:buFont typeface="Arial" charset="0"/>
              <a:buChar char="•"/>
              <a:defRPr/>
            </a:pPr>
            <a:r>
              <a:rPr lang="en-US" sz="1600" dirty="0"/>
              <a:t>I would recommend using the externally linked version. </a:t>
            </a:r>
          </a:p>
          <a:p>
            <a:pPr lvl="1" eaLnBrk="1" hangingPunct="1">
              <a:buFont typeface="Arial" charset="0"/>
              <a:buChar char="–"/>
              <a:defRPr/>
            </a:pPr>
            <a:r>
              <a:rPr lang="en-US" sz="1400" dirty="0"/>
              <a:t>There are many different servers from reputable </a:t>
            </a:r>
            <a:r>
              <a:rPr lang="en-US" sz="1400" dirty="0" err="1"/>
              <a:t>companys</a:t>
            </a:r>
            <a:r>
              <a:rPr lang="en-US" sz="1400" dirty="0"/>
              <a:t> such as Microsoft, Google, jQuery and others. You can easily find links to these online. Here is the link to </a:t>
            </a:r>
            <a:r>
              <a:rPr lang="en-US" sz="1400"/>
              <a:t>the </a:t>
            </a:r>
            <a:r>
              <a:rPr lang="en-US" sz="1400" u="sng"/>
              <a:t>May 2023</a:t>
            </a:r>
            <a:r>
              <a:rPr lang="en-US" sz="1400"/>
              <a:t> </a:t>
            </a:r>
            <a:r>
              <a:rPr lang="en-US" sz="1400" dirty="0"/>
              <a:t>version on Google’s site. </a:t>
            </a:r>
          </a:p>
          <a:p>
            <a:pPr marL="457200" lvl="1" indent="0" eaLnBrk="1" hangingPunct="1">
              <a:buFont typeface="Arial" charset="0"/>
              <a:buNone/>
              <a:defRPr/>
            </a:pPr>
            <a:r>
              <a:rPr lang="en-US" sz="1200">
                <a:latin typeface="Courier New" panose="02070309020205020404" pitchFamily="49" charset="0"/>
                <a:cs typeface="Courier New" panose="02070309020205020404" pitchFamily="49" charset="0"/>
              </a:rPr>
              <a:t>&lt;script src="https://ajax.googleapis.com/ajax/libs/jquery/3.2.0/jquery.min.js"&gt;&lt;/script&gt;</a:t>
            </a:r>
            <a:endParaRPr lang="en-US" sz="600" dirty="0">
              <a:latin typeface="Courier New" panose="02070309020205020404" pitchFamily="49" charset="0"/>
              <a:cs typeface="Courier New" panose="02070309020205020404" pitchFamily="49" charset="0"/>
            </a:endParaRPr>
          </a:p>
          <a:p>
            <a:pPr lvl="1" eaLnBrk="1" hangingPunct="1">
              <a:buFont typeface="Arial" charset="0"/>
              <a:buChar char="–"/>
              <a:defRPr/>
            </a:pPr>
            <a:r>
              <a:rPr lang="en-US" sz="1400"/>
              <a:t>NOTE: This </a:t>
            </a:r>
            <a:r>
              <a:rPr lang="en-US" sz="1400" dirty="0"/>
              <a:t>link must go in the ‘head’ section of your HTML file.</a:t>
            </a:r>
          </a:p>
          <a:p>
            <a:pPr lvl="1" eaLnBrk="1" hangingPunct="1">
              <a:buFont typeface="Arial" charset="0"/>
              <a:buChar char="–"/>
              <a:defRPr/>
            </a:pPr>
            <a:r>
              <a:rPr lang="en-US" sz="1400" dirty="0"/>
              <a:t>Note that the closing   </a:t>
            </a:r>
            <a:r>
              <a:rPr lang="en-US" sz="1400" dirty="0">
                <a:latin typeface="Courier New" pitchFamily="49" charset="0"/>
                <a:cs typeface="Courier New" pitchFamily="49" charset="0"/>
              </a:rPr>
              <a:t>&lt;/script&gt;</a:t>
            </a:r>
            <a:r>
              <a:rPr lang="en-US" sz="1400" dirty="0"/>
              <a:t>  tag IS required.</a:t>
            </a:r>
          </a:p>
          <a:p>
            <a:pPr lvl="1" eaLnBrk="1" hangingPunct="1">
              <a:buFont typeface="Arial" charset="0"/>
              <a:buChar char="–"/>
              <a:defRPr/>
            </a:pPr>
            <a:r>
              <a:rPr lang="en-US" sz="1400" dirty="0"/>
              <a:t>Notice that this link refers to </a:t>
            </a:r>
            <a:r>
              <a:rPr lang="en-US" sz="1400"/>
              <a:t>version  3.2.  </a:t>
            </a:r>
            <a:r>
              <a:rPr lang="en-US" sz="1400" dirty="0"/>
              <a:t>If you encounter links to later versions of jQuery, feel free to use the latest </a:t>
            </a:r>
            <a:r>
              <a:rPr lang="en-US" sz="1400"/>
              <a:t>version. </a:t>
            </a:r>
            <a:endParaRPr lang="en-US" sz="1400" dirty="0"/>
          </a:p>
          <a:p>
            <a:pPr lvl="1" eaLnBrk="1" hangingPunct="1">
              <a:buFont typeface="Arial" charset="0"/>
              <a:buChar char="–"/>
              <a:defRPr/>
            </a:pPr>
            <a:r>
              <a:rPr lang="en-US" sz="1200" dirty="0"/>
              <a:t>This link must be present on </a:t>
            </a:r>
            <a:r>
              <a:rPr lang="en-US" sz="1200" i="1" dirty="0"/>
              <a:t>every</a:t>
            </a:r>
            <a:r>
              <a:rPr lang="en-US" sz="1200" dirty="0"/>
              <a:t> page in which you use jQuery commands.</a:t>
            </a:r>
          </a:p>
          <a:p>
            <a:pPr lvl="1" eaLnBrk="1" hangingPunct="1">
              <a:buFont typeface="Arial" charset="0"/>
              <a:buChar char="–"/>
              <a:defRPr/>
            </a:pPr>
            <a:r>
              <a:rPr lang="en-US" sz="1200" dirty="0"/>
              <a:t>Not surprisingly, this link must appear </a:t>
            </a:r>
            <a:r>
              <a:rPr lang="en-US" sz="1200" i="1" dirty="0"/>
              <a:t>before</a:t>
            </a:r>
            <a:r>
              <a:rPr lang="en-US" sz="1200" dirty="0"/>
              <a:t> any jQuery commands you use.</a:t>
            </a:r>
          </a:p>
          <a:p>
            <a:pPr lvl="1" eaLnBrk="1" hangingPunct="1">
              <a:buFont typeface="Arial" charset="0"/>
              <a:buChar char="–"/>
              <a:defRPr/>
            </a:pPr>
            <a:r>
              <a:rPr lang="en-US" sz="1200" dirty="0"/>
              <a:t>Both you – and the viewer visiting your page -- must be online for this link to work. If you are doing some coding work in an offline environment you will have to download the jQuery library to your computer and link to it locally. </a:t>
            </a:r>
          </a:p>
          <a:p>
            <a:pPr eaLnBrk="1" hangingPunct="1">
              <a:buFont typeface="Arial" charset="0"/>
              <a:buChar char="•"/>
              <a:defRPr/>
            </a:pPr>
            <a:r>
              <a:rPr lang="en-US" sz="1600" dirty="0"/>
              <a:t>IMPORTANT: Links to CSS stylesheets (whether external or internal) must be placed BEFORE Any JavaScript programming, including jQuery.</a:t>
            </a:r>
          </a:p>
        </p:txBody>
      </p:sp>
      <p:sp>
        <p:nvSpPr>
          <p:cNvPr id="5124" name="Rectangle 4">
            <a:extLst>
              <a:ext uri="{FF2B5EF4-FFF2-40B4-BE49-F238E27FC236}">
                <a16:creationId xmlns:a16="http://schemas.microsoft.com/office/drawing/2014/main" id="{616536A2-A880-BFDA-8AFB-CF24AF1A9D04}"/>
              </a:ext>
            </a:extLst>
          </p:cNvPr>
          <p:cNvSpPr>
            <a:spLocks noChangeArrowheads="1"/>
          </p:cNvSpPr>
          <p:nvPr/>
        </p:nvSpPr>
        <p:spPr bwMode="auto">
          <a:xfrm>
            <a:off x="0" y="-76200"/>
            <a:ext cx="9144000" cy="457200"/>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79350" rIns="0" bIns="79350" anchor="ct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1100">
                <a:solidFill>
                  <a:srgbClr val="000000"/>
                </a:solidFill>
                <a:latin typeface="var(--bs-font-monospace)"/>
              </a:rPr>
              <a:t>https://ajax.googleapis.com/ajax/libs/jquery/3.6.0/jquery.js</a:t>
            </a:r>
            <a:r>
              <a:rPr lang="en-US" altLang="en-US" sz="300"/>
              <a:t> </a:t>
            </a:r>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C3B58B8C-97E8-1619-00FD-5A3C14AA5383}"/>
              </a:ext>
            </a:extLst>
          </p:cNvPr>
          <p:cNvSpPr>
            <a:spLocks noGrp="1"/>
          </p:cNvSpPr>
          <p:nvPr>
            <p:ph type="title"/>
          </p:nvPr>
        </p:nvSpPr>
        <p:spPr>
          <a:xfrm>
            <a:off x="457200" y="274638"/>
            <a:ext cx="8229600" cy="487362"/>
          </a:xfrm>
        </p:spPr>
        <p:txBody>
          <a:bodyPr rtlCol="0">
            <a:normAutofit fontScale="90000"/>
          </a:bodyPr>
          <a:lstStyle/>
          <a:p>
            <a:pPr eaLnBrk="1" fontAlgn="auto" hangingPunct="1">
              <a:spcAft>
                <a:spcPts val="0"/>
              </a:spcAft>
              <a:defRPr/>
            </a:pPr>
            <a:r>
              <a:rPr lang="en-US" sz="3200"/>
              <a:t>The ‘</a:t>
            </a:r>
            <a:r>
              <a:rPr lang="en-US" sz="3200">
                <a:latin typeface="Courier New" pitchFamily="49" charset="0"/>
                <a:cs typeface="Courier New" pitchFamily="49" charset="0"/>
              </a:rPr>
              <a:t>ready()</a:t>
            </a:r>
            <a:r>
              <a:rPr lang="en-US" sz="3200"/>
              <a:t>’ function</a:t>
            </a:r>
          </a:p>
        </p:txBody>
      </p:sp>
      <p:sp>
        <p:nvSpPr>
          <p:cNvPr id="6147" name="Content Placeholder 2">
            <a:extLst>
              <a:ext uri="{FF2B5EF4-FFF2-40B4-BE49-F238E27FC236}">
                <a16:creationId xmlns:a16="http://schemas.microsoft.com/office/drawing/2014/main" id="{ADA43F1B-BE38-8E23-2C56-BECFD1A4C3EA}"/>
              </a:ext>
            </a:extLst>
          </p:cNvPr>
          <p:cNvSpPr>
            <a:spLocks noGrp="1"/>
          </p:cNvSpPr>
          <p:nvPr>
            <p:ph idx="1"/>
          </p:nvPr>
        </p:nvSpPr>
        <p:spPr>
          <a:xfrm>
            <a:off x="457200" y="914400"/>
            <a:ext cx="8229600" cy="5562600"/>
          </a:xfrm>
        </p:spPr>
        <p:txBody>
          <a:bodyPr/>
          <a:lstStyle/>
          <a:p>
            <a:pPr marL="0" indent="0" eaLnBrk="1" hangingPunct="1">
              <a:buFont typeface="Arial" panose="020B0604020202020204" pitchFamily="34" charset="0"/>
              <a:buNone/>
            </a:pPr>
            <a:r>
              <a:rPr lang="en-US" altLang="en-US" sz="1600"/>
              <a:t>Okay, let’s get started with our first jQuery function!</a:t>
            </a:r>
          </a:p>
          <a:p>
            <a:pPr marL="0" indent="0" eaLnBrk="1" hangingPunct="1">
              <a:buFont typeface="Arial" panose="020B0604020202020204" pitchFamily="34" charset="0"/>
              <a:buNone/>
            </a:pPr>
            <a:r>
              <a:rPr lang="en-US" altLang="en-US" sz="1600"/>
              <a:t>We will begin with a function called ‘</a:t>
            </a:r>
            <a:r>
              <a:rPr lang="en-US" altLang="en-US" sz="1600">
                <a:latin typeface="Courier New" panose="02070309020205020404" pitchFamily="49" charset="0"/>
                <a:cs typeface="Courier New" panose="02070309020205020404" pitchFamily="49" charset="0"/>
              </a:rPr>
              <a:t>ready()</a:t>
            </a:r>
            <a:r>
              <a:rPr lang="en-US" altLang="en-US" sz="1600"/>
              <a:t>’, or more specifically,  </a:t>
            </a:r>
            <a:r>
              <a:rPr lang="en-US" altLang="en-US" sz="1600">
                <a:latin typeface="Courier New" panose="02070309020205020404" pitchFamily="49" charset="0"/>
                <a:cs typeface="Courier New" panose="02070309020205020404" pitchFamily="49" charset="0"/>
              </a:rPr>
              <a:t>document.ready()  </a:t>
            </a:r>
          </a:p>
          <a:p>
            <a:pPr lvl="1" eaLnBrk="1" hangingPunct="1">
              <a:buFont typeface="Arial" panose="020B0604020202020204" pitchFamily="34" charset="0"/>
              <a:buChar char="•"/>
            </a:pPr>
            <a:r>
              <a:rPr lang="en-US" altLang="en-US" sz="1200"/>
              <a:t>The ‘ready’ function executes </a:t>
            </a:r>
            <a:r>
              <a:rPr lang="en-US" altLang="en-US" sz="1200" i="1"/>
              <a:t>after</a:t>
            </a:r>
            <a:r>
              <a:rPr lang="en-US" altLang="en-US" sz="1200"/>
              <a:t> the entire web page has finished loading in the visitor’s browser.  This is a very important function to be comfortable with since much of what we do in real world JS involves modifying content only after being certain the it has been loaded and made visible to the user on the page. </a:t>
            </a:r>
          </a:p>
          <a:p>
            <a:pPr lvl="1" eaLnBrk="1" hangingPunct="1">
              <a:buFont typeface="Arial" panose="020B0604020202020204" pitchFamily="34" charset="0"/>
              <a:buChar char="•"/>
            </a:pPr>
            <a:r>
              <a:rPr lang="en-US" altLang="en-US" sz="1200"/>
              <a:t>As a result, you will typically include this function on </a:t>
            </a:r>
            <a:r>
              <a:rPr lang="en-US" altLang="en-US" sz="1200" i="1"/>
              <a:t>every</a:t>
            </a:r>
            <a:r>
              <a:rPr lang="en-US" altLang="en-US" sz="1200"/>
              <a:t> page in which you are using jQuery.</a:t>
            </a:r>
          </a:p>
          <a:p>
            <a:pPr marL="400050" lvl="2" indent="0" eaLnBrk="1" hangingPunct="1">
              <a:buFont typeface="Arial" panose="020B0604020202020204" pitchFamily="34" charset="0"/>
              <a:buNone/>
            </a:pPr>
            <a:endParaRPr lang="en-US" altLang="en-US" sz="1600">
              <a:latin typeface="Courier New" panose="02070309020205020404" pitchFamily="49" charset="0"/>
              <a:cs typeface="Courier New" panose="02070309020205020404" pitchFamily="49" charset="0"/>
            </a:endParaRPr>
          </a:p>
          <a:p>
            <a:pPr marL="400050" lvl="2" indent="0" eaLnBrk="1" hangingPunct="1">
              <a:buFont typeface="Arial" panose="020B0604020202020204" pitchFamily="34" charset="0"/>
              <a:buNone/>
            </a:pPr>
            <a:r>
              <a:rPr lang="en-US" altLang="en-US" sz="1600">
                <a:latin typeface="Courier New" panose="02070309020205020404" pitchFamily="49" charset="0"/>
                <a:cs typeface="Courier New" panose="02070309020205020404" pitchFamily="49" charset="0"/>
              </a:rPr>
              <a:t>&lt;script&gt;</a:t>
            </a:r>
          </a:p>
          <a:p>
            <a:pPr marL="400050" lvl="2" indent="0" eaLnBrk="1" hangingPunct="1">
              <a:buFont typeface="Arial" panose="020B0604020202020204" pitchFamily="34" charset="0"/>
              <a:buNone/>
            </a:pPr>
            <a:r>
              <a:rPr lang="en-US" altLang="en-US" sz="1600">
                <a:latin typeface="Courier New" panose="02070309020205020404" pitchFamily="49" charset="0"/>
                <a:cs typeface="Courier New" panose="02070309020205020404" pitchFamily="49" charset="0"/>
              </a:rPr>
              <a:t>$(document).ready(	</a:t>
            </a:r>
          </a:p>
          <a:p>
            <a:pPr marL="400050" lvl="2" indent="0" eaLnBrk="1" hangingPunct="1">
              <a:buFont typeface="Arial" panose="020B0604020202020204" pitchFamily="34" charset="0"/>
              <a:buNone/>
            </a:pPr>
            <a:r>
              <a:rPr lang="en-US" altLang="en-US" sz="1600">
                <a:latin typeface="Courier New" panose="02070309020205020404" pitchFamily="49" charset="0"/>
                <a:cs typeface="Courier New" panose="02070309020205020404" pitchFamily="49" charset="0"/>
              </a:rPr>
              <a:t>  function()		</a:t>
            </a:r>
          </a:p>
          <a:p>
            <a:pPr marL="400050" lvl="2" indent="0" eaLnBrk="1" hangingPunct="1">
              <a:buFont typeface="Arial" panose="020B0604020202020204" pitchFamily="34" charset="0"/>
              <a:buNone/>
            </a:pPr>
            <a:r>
              <a:rPr lang="en-US" altLang="en-US" sz="1600">
                <a:latin typeface="Courier New" panose="02070309020205020404" pitchFamily="49" charset="0"/>
                <a:cs typeface="Courier New" panose="02070309020205020404" pitchFamily="49" charset="0"/>
              </a:rPr>
              <a:t>  {</a:t>
            </a:r>
          </a:p>
          <a:p>
            <a:pPr marL="400050" lvl="2" indent="0" eaLnBrk="1" hangingPunct="1">
              <a:buFont typeface="Arial" panose="020B0604020202020204" pitchFamily="34" charset="0"/>
              <a:buNone/>
            </a:pPr>
            <a:r>
              <a:rPr lang="en-US" altLang="en-US" sz="1600">
                <a:latin typeface="Courier New" panose="02070309020205020404" pitchFamily="49" charset="0"/>
                <a:cs typeface="Courier New" panose="02070309020205020404" pitchFamily="49" charset="0"/>
              </a:rPr>
              <a:t>	// Some jQuery code will </a:t>
            </a:r>
          </a:p>
          <a:p>
            <a:pPr marL="400050" lvl="2" indent="0" eaLnBrk="1" hangingPunct="1">
              <a:buFont typeface="Arial" panose="020B0604020202020204" pitchFamily="34" charset="0"/>
              <a:buNone/>
            </a:pPr>
            <a:r>
              <a:rPr lang="en-US" altLang="en-US" sz="1600">
                <a:latin typeface="Courier New" panose="02070309020205020404" pitchFamily="49" charset="0"/>
                <a:cs typeface="Courier New" panose="02070309020205020404" pitchFamily="49" charset="0"/>
              </a:rPr>
              <a:t>	// go in here...</a:t>
            </a:r>
          </a:p>
          <a:p>
            <a:pPr marL="400050" lvl="2" indent="0" eaLnBrk="1" hangingPunct="1">
              <a:buFont typeface="Arial" panose="020B0604020202020204" pitchFamily="34" charset="0"/>
              <a:buNone/>
            </a:pPr>
            <a:r>
              <a:rPr lang="en-US" altLang="en-US" sz="1600">
                <a:latin typeface="Courier New" panose="02070309020205020404" pitchFamily="49" charset="0"/>
                <a:cs typeface="Courier New" panose="02070309020205020404" pitchFamily="49" charset="0"/>
              </a:rPr>
              <a:t>  } </a:t>
            </a:r>
          </a:p>
          <a:p>
            <a:pPr marL="400050" lvl="2" indent="0" eaLnBrk="1" hangingPunct="1">
              <a:buFont typeface="Arial" panose="020B0604020202020204" pitchFamily="34" charset="0"/>
              <a:buNone/>
            </a:pPr>
            <a:r>
              <a:rPr lang="en-US" altLang="en-US" sz="1600">
                <a:latin typeface="Courier New" panose="02070309020205020404" pitchFamily="49" charset="0"/>
                <a:cs typeface="Courier New" panose="02070309020205020404" pitchFamily="49" charset="0"/>
              </a:rPr>
              <a:t>);</a:t>
            </a:r>
          </a:p>
          <a:p>
            <a:pPr marL="400050" lvl="2" indent="0" eaLnBrk="1" hangingPunct="1">
              <a:buFont typeface="Arial" panose="020B0604020202020204" pitchFamily="34" charset="0"/>
              <a:buNone/>
            </a:pPr>
            <a:r>
              <a:rPr lang="en-US" altLang="en-US" sz="1600">
                <a:latin typeface="Courier New" panose="02070309020205020404" pitchFamily="49" charset="0"/>
                <a:cs typeface="Courier New" panose="02070309020205020404" pitchFamily="49" charset="0"/>
              </a:rPr>
              <a:t>&lt;/script&gt;</a:t>
            </a:r>
          </a:p>
          <a:p>
            <a:pPr marL="400050" lvl="2" indent="0" eaLnBrk="1" hangingPunct="1">
              <a:buFont typeface="Arial" panose="020B0604020202020204" pitchFamily="34" charset="0"/>
              <a:buNone/>
            </a:pPr>
            <a:endParaRPr lang="en-US" altLang="en-US" sz="1600"/>
          </a:p>
          <a:p>
            <a:pPr marL="0" indent="0" eaLnBrk="1" hangingPunct="1">
              <a:buFont typeface="Arial" panose="020B0604020202020204" pitchFamily="34" charset="0"/>
              <a:buNone/>
            </a:pPr>
            <a:r>
              <a:rPr lang="en-US" altLang="en-US" sz="1600"/>
              <a:t>I am *well* aware that this is some awkward looking code, but, never fear, all will be explained in time!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E4B955B-D4A3-0880-C8B9-51663CAE9F54}"/>
              </a:ext>
            </a:extLst>
          </p:cNvPr>
          <p:cNvSpPr>
            <a:spLocks noGrp="1"/>
          </p:cNvSpPr>
          <p:nvPr>
            <p:ph type="title"/>
          </p:nvPr>
        </p:nvSpPr>
        <p:spPr/>
        <p:txBody>
          <a:bodyPr/>
          <a:lstStyle/>
          <a:p>
            <a:r>
              <a:rPr lang="en-US" altLang="en-US"/>
              <a:t>File: </a:t>
            </a:r>
            <a:r>
              <a:rPr lang="en-US" altLang="en-US">
                <a:latin typeface="Courier New" panose="02070309020205020404" pitchFamily="49" charset="0"/>
                <a:cs typeface="Courier New" panose="02070309020205020404" pitchFamily="49" charset="0"/>
              </a:rPr>
              <a:t>first_jquery.html</a:t>
            </a:r>
          </a:p>
        </p:txBody>
      </p:sp>
      <p:sp>
        <p:nvSpPr>
          <p:cNvPr id="7171" name="Content Placeholder 2">
            <a:extLst>
              <a:ext uri="{FF2B5EF4-FFF2-40B4-BE49-F238E27FC236}">
                <a16:creationId xmlns:a16="http://schemas.microsoft.com/office/drawing/2014/main" id="{951112D5-BE93-891D-C533-F5B393F37E9F}"/>
              </a:ext>
            </a:extLst>
          </p:cNvPr>
          <p:cNvSpPr>
            <a:spLocks noGrp="1"/>
          </p:cNvSpPr>
          <p:nvPr>
            <p:ph idx="1"/>
          </p:nvPr>
        </p:nvSpPr>
        <p:spPr/>
        <p:txBody>
          <a:bodyPr/>
          <a:lstStyle/>
          <a:p>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AFFAA6AC-7C30-4359-DF6E-E7E71E1D0A3C}"/>
              </a:ext>
            </a:extLst>
          </p:cNvPr>
          <p:cNvSpPr txBox="1">
            <a:spLocks/>
          </p:cNvSpPr>
          <p:nvPr/>
        </p:nvSpPr>
        <p:spPr bwMode="auto">
          <a:xfrm>
            <a:off x="1741488" y="2209800"/>
            <a:ext cx="5486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7200" b="1"/>
              <a:t>Selectors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B4482C7F-7CC3-F33A-9225-633C27ADF84E}"/>
              </a:ext>
            </a:extLst>
          </p:cNvPr>
          <p:cNvSpPr>
            <a:spLocks noGrp="1"/>
          </p:cNvSpPr>
          <p:nvPr>
            <p:ph type="title"/>
          </p:nvPr>
        </p:nvSpPr>
        <p:spPr>
          <a:xfrm>
            <a:off x="533400" y="76200"/>
            <a:ext cx="8229600" cy="487363"/>
          </a:xfrm>
        </p:spPr>
        <p:txBody>
          <a:bodyPr rtlCol="0">
            <a:normAutofit fontScale="90000"/>
          </a:bodyPr>
          <a:lstStyle/>
          <a:p>
            <a:pPr eaLnBrk="1" fontAlgn="auto" hangingPunct="1">
              <a:spcAft>
                <a:spcPts val="0"/>
              </a:spcAft>
              <a:defRPr/>
            </a:pPr>
            <a:r>
              <a:rPr lang="en-US" sz="3200"/>
              <a:t>The basic process</a:t>
            </a:r>
          </a:p>
        </p:txBody>
      </p:sp>
      <p:sp>
        <p:nvSpPr>
          <p:cNvPr id="5123" name="Content Placeholder 2">
            <a:extLst>
              <a:ext uri="{FF2B5EF4-FFF2-40B4-BE49-F238E27FC236}">
                <a16:creationId xmlns:a16="http://schemas.microsoft.com/office/drawing/2014/main" id="{9301EFC6-08A5-9EB5-6ED0-D34939905127}"/>
              </a:ext>
            </a:extLst>
          </p:cNvPr>
          <p:cNvSpPr>
            <a:spLocks noGrp="1"/>
          </p:cNvSpPr>
          <p:nvPr>
            <p:ph idx="1"/>
          </p:nvPr>
        </p:nvSpPr>
        <p:spPr>
          <a:xfrm>
            <a:off x="381000" y="609600"/>
            <a:ext cx="8229600" cy="5410200"/>
          </a:xfrm>
        </p:spPr>
        <p:txBody>
          <a:bodyPr/>
          <a:lstStyle/>
          <a:p>
            <a:pPr marL="0" indent="0" eaLnBrk="1" hangingPunct="1">
              <a:buFont typeface="Arial" panose="020B0604020202020204" pitchFamily="34" charset="0"/>
              <a:buNone/>
              <a:defRPr/>
            </a:pPr>
            <a:r>
              <a:rPr lang="en-US" sz="1800"/>
              <a:t>The basic process to manipulate content on a web page is to </a:t>
            </a:r>
          </a:p>
          <a:p>
            <a:pPr eaLnBrk="1" hangingPunct="1">
              <a:buFont typeface="+mj-lt"/>
              <a:buAutoNum type="arabicParenR"/>
              <a:defRPr/>
            </a:pPr>
            <a:r>
              <a:rPr lang="en-US" sz="1800" u="sng"/>
              <a:t>Select</a:t>
            </a:r>
            <a:r>
              <a:rPr lang="en-US" sz="1800"/>
              <a:t> the content</a:t>
            </a:r>
          </a:p>
          <a:p>
            <a:pPr eaLnBrk="1" hangingPunct="1">
              <a:buFont typeface="+mj-lt"/>
              <a:buAutoNum type="arabicParenR"/>
              <a:defRPr/>
            </a:pPr>
            <a:r>
              <a:rPr lang="en-US" sz="1800" u="sng"/>
              <a:t>Do something</a:t>
            </a:r>
            <a:r>
              <a:rPr lang="en-US" sz="1800"/>
              <a:t> with the content you have selected</a:t>
            </a:r>
            <a:endParaRPr lang="en-US" sz="1800">
              <a:solidFill>
                <a:srgbClr val="FF0000"/>
              </a:solidFill>
            </a:endParaRPr>
          </a:p>
          <a:p>
            <a:pPr marL="800100" lvl="2" indent="0" eaLnBrk="1" hangingPunct="1">
              <a:buFont typeface="Arial" panose="020B0604020202020204" pitchFamily="34" charset="0"/>
              <a:buNone/>
              <a:defRPr/>
            </a:pPr>
            <a:endParaRPr lang="en-US" sz="1400" b="1"/>
          </a:p>
          <a:p>
            <a:pPr marL="857250" lvl="1" indent="-457200" eaLnBrk="1" hangingPunct="1">
              <a:buFont typeface="Calibri" pitchFamily="34" charset="0"/>
              <a:buAutoNum type="arabicPeriod"/>
              <a:defRPr/>
            </a:pPr>
            <a:r>
              <a:rPr lang="en-US" sz="1400" b="1"/>
              <a:t>Select an element or section:</a:t>
            </a:r>
            <a:r>
              <a:rPr lang="en-US" sz="1400"/>
              <a:t> You can select all elements of a specific selector (e.g. all ‘h2’ tags), or you can fine-tune your selections. Here are some examples of elements/sections that you can select: </a:t>
            </a:r>
          </a:p>
          <a:p>
            <a:pPr marL="1257300" lvl="2" indent="-457200" eaLnBrk="1" hangingPunct="1">
              <a:buFont typeface="Courier New" pitchFamily="49" charset="0"/>
              <a:buChar char="o"/>
              <a:defRPr/>
            </a:pPr>
            <a:r>
              <a:rPr lang="en-US" sz="1400"/>
              <a:t>All ‘h2’ tags</a:t>
            </a:r>
          </a:p>
          <a:p>
            <a:pPr marL="1257300" lvl="2" indent="-457200" eaLnBrk="1" hangingPunct="1">
              <a:buFont typeface="Courier New" pitchFamily="49" charset="0"/>
              <a:buChar char="o"/>
              <a:defRPr/>
            </a:pPr>
            <a:r>
              <a:rPr lang="en-US" sz="1400"/>
              <a:t>All ‘h2’ tags that are colored green</a:t>
            </a:r>
          </a:p>
          <a:p>
            <a:pPr marL="1257300" lvl="2" indent="-457200" eaLnBrk="1" hangingPunct="1">
              <a:buFont typeface="Courier New" pitchFamily="49" charset="0"/>
              <a:buChar char="o"/>
              <a:defRPr/>
            </a:pPr>
            <a:r>
              <a:rPr lang="en-US" sz="1400"/>
              <a:t>All ‘a’ tags</a:t>
            </a:r>
          </a:p>
          <a:p>
            <a:pPr marL="1257300" lvl="2" indent="-457200" eaLnBrk="1" hangingPunct="1">
              <a:buFont typeface="Courier New" pitchFamily="49" charset="0"/>
              <a:buChar char="o"/>
              <a:defRPr/>
            </a:pPr>
            <a:r>
              <a:rPr lang="en-US" sz="1400"/>
              <a:t>All ‘a’ tags linked to google.com</a:t>
            </a:r>
          </a:p>
          <a:p>
            <a:pPr marL="1257300" lvl="2" indent="-457200" eaLnBrk="1" hangingPunct="1">
              <a:buFont typeface="Courier New" pitchFamily="49" charset="0"/>
              <a:buChar char="o"/>
              <a:defRPr/>
            </a:pPr>
            <a:r>
              <a:rPr lang="en-US" sz="1400"/>
              <a:t>A div section that has an id of ‘footer’</a:t>
            </a:r>
          </a:p>
          <a:p>
            <a:pPr marL="1257300" lvl="3" indent="0" eaLnBrk="1" hangingPunct="1">
              <a:buFont typeface="Arial" panose="020B0604020202020204" pitchFamily="34" charset="0"/>
              <a:buNone/>
              <a:defRPr/>
            </a:pPr>
            <a:endParaRPr lang="en-US" sz="1200"/>
          </a:p>
          <a:p>
            <a:pPr marL="857250" lvl="1" indent="-457200" eaLnBrk="1" hangingPunct="1">
              <a:buFont typeface="Calibri" pitchFamily="34" charset="0"/>
              <a:buAutoNum type="arabicPeriod"/>
              <a:defRPr/>
            </a:pPr>
            <a:r>
              <a:rPr lang="en-US" sz="1400" b="1"/>
              <a:t>Do something with the item you selected</a:t>
            </a:r>
            <a:r>
              <a:rPr lang="en-US" sz="1400"/>
              <a:t>: Once you have made your selection, you can do all kinds of things with that selection. For example, suppose you selected a div section with an id of ‘quotation’.  Things you might do with this selection could include: </a:t>
            </a:r>
          </a:p>
          <a:p>
            <a:pPr marL="1257300" lvl="2" indent="-457200" eaLnBrk="1" hangingPunct="1">
              <a:buFont typeface="Courier New" pitchFamily="49" charset="0"/>
              <a:buChar char="o"/>
              <a:defRPr/>
            </a:pPr>
            <a:r>
              <a:rPr lang="en-US" sz="1400"/>
              <a:t>Change the width of that section</a:t>
            </a:r>
          </a:p>
          <a:p>
            <a:pPr marL="1257300" lvl="2" indent="-457200" eaLnBrk="1" hangingPunct="1">
              <a:buFont typeface="Courier New" pitchFamily="49" charset="0"/>
              <a:buChar char="o"/>
              <a:defRPr/>
            </a:pPr>
            <a:r>
              <a:rPr lang="en-US" sz="1400"/>
              <a:t>Change its background color</a:t>
            </a:r>
          </a:p>
          <a:p>
            <a:pPr marL="1257300" lvl="2" indent="-457200" eaLnBrk="1" hangingPunct="1">
              <a:buFont typeface="Courier New" pitchFamily="49" charset="0"/>
              <a:buChar char="o"/>
              <a:defRPr/>
            </a:pPr>
            <a:r>
              <a:rPr lang="en-US" sz="1400"/>
              <a:t>Cause the selection to “dance” across the screen</a:t>
            </a:r>
          </a:p>
          <a:p>
            <a:pPr marL="1257300" lvl="2" indent="-457200" eaLnBrk="1" hangingPunct="1">
              <a:buFont typeface="Courier New" pitchFamily="49" charset="0"/>
              <a:buChar char="o"/>
              <a:defRPr/>
            </a:pPr>
            <a:r>
              <a:rPr lang="en-US" sz="1400"/>
              <a:t>Temporarily hide the section and only have it appear when the user moves the mouse over a certain image. </a:t>
            </a:r>
          </a:p>
          <a:p>
            <a:pPr marL="1257300" lvl="2" indent="-457200" eaLnBrk="1" hangingPunct="1">
              <a:buFont typeface="Courier New" pitchFamily="49" charset="0"/>
              <a:buChar char="o"/>
              <a:defRPr/>
            </a:pPr>
            <a:r>
              <a:rPr lang="en-US" sz="1400"/>
              <a:t>Cause an audio clip of the quotation to play in response to the user clicking on a certain icon. </a:t>
            </a:r>
          </a:p>
          <a:p>
            <a:pPr marL="1257300" lvl="2" indent="-457200" eaLnBrk="1" hangingPunct="1">
              <a:buFont typeface="Courier New" pitchFamily="49" charset="0"/>
              <a:buChar char="o"/>
              <a:defRPr/>
            </a:pPr>
            <a:r>
              <a:rPr lang="en-US" sz="1400"/>
              <a:t>Retrieve all of the text inside the quotation and convert it all to upper-case text.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12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2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12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123">
                                            <p:txEl>
                                              <p:pRg st="9" end="9"/>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5123">
                                            <p:txEl>
                                              <p:pRg st="11" end="1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123">
                                            <p:txEl>
                                              <p:pRg st="12" end="1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123">
                                            <p:txEl>
                                              <p:pRg st="13" end="1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123">
                                            <p:txEl>
                                              <p:pRg st="14" end="1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123">
                                            <p:txEl>
                                              <p:pRg st="15" end="15"/>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123">
                                            <p:txEl>
                                              <p:pRg st="16" end="16"/>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12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03EFAF21-32C3-7057-95EC-EE1473D8417B}"/>
              </a:ext>
            </a:extLst>
          </p:cNvPr>
          <p:cNvSpPr>
            <a:spLocks noGrp="1"/>
          </p:cNvSpPr>
          <p:nvPr>
            <p:ph type="title"/>
          </p:nvPr>
        </p:nvSpPr>
        <p:spPr>
          <a:xfrm>
            <a:off x="457200" y="274638"/>
            <a:ext cx="8229600" cy="487362"/>
          </a:xfrm>
        </p:spPr>
        <p:txBody>
          <a:bodyPr/>
          <a:lstStyle/>
          <a:p>
            <a:pPr eaLnBrk="1" hangingPunct="1"/>
            <a:r>
              <a:rPr lang="en-US" altLang="en-US" sz="2800"/>
              <a:t>Selecting content using JavaScript</a:t>
            </a:r>
            <a:br>
              <a:rPr lang="en-US" altLang="en-US" sz="2800"/>
            </a:br>
            <a:r>
              <a:rPr lang="en-US" altLang="en-US" sz="1800"/>
              <a:t>(as opposed to jQuery)</a:t>
            </a:r>
            <a:endParaRPr lang="en-US" altLang="en-US" sz="2800"/>
          </a:p>
        </p:txBody>
      </p:sp>
      <p:sp>
        <p:nvSpPr>
          <p:cNvPr id="10243" name="Content Placeholder 2">
            <a:extLst>
              <a:ext uri="{FF2B5EF4-FFF2-40B4-BE49-F238E27FC236}">
                <a16:creationId xmlns:a16="http://schemas.microsoft.com/office/drawing/2014/main" id="{94A59824-9E17-15F1-083D-EBD62CDDD276}"/>
              </a:ext>
            </a:extLst>
          </p:cNvPr>
          <p:cNvSpPr>
            <a:spLocks noGrp="1"/>
          </p:cNvSpPr>
          <p:nvPr>
            <p:ph idx="1"/>
          </p:nvPr>
        </p:nvSpPr>
        <p:spPr>
          <a:xfrm>
            <a:off x="457200" y="914400"/>
            <a:ext cx="8229600" cy="4648200"/>
          </a:xfrm>
        </p:spPr>
        <p:txBody>
          <a:bodyPr/>
          <a:lstStyle/>
          <a:p>
            <a:pPr marL="0" indent="0" eaLnBrk="1" hangingPunct="1">
              <a:buFont typeface="Arial" panose="020B0604020202020204" pitchFamily="34" charset="0"/>
              <a:buNone/>
            </a:pPr>
            <a:r>
              <a:rPr lang="en-US" altLang="en-US" sz="1600"/>
              <a:t>Remember that jQuery, is essentially a ‘dialect’ of Javascript that provides us with all kinds of shortcuts for code that would take many, many lines of JS. Therefore, though we will be using jQuery the vast majority of the time, I will begin with a (very) brief overview on how to select items using JS. In particular, we will learn two JS functions for  selecting content.  After we have learned these two functions, we will focus on selecting content using jQuery. </a:t>
            </a:r>
          </a:p>
          <a:p>
            <a:pPr marL="0" indent="0" eaLnBrk="1" hangingPunct="1">
              <a:buFont typeface="Arial" panose="020B0604020202020204" pitchFamily="34" charset="0"/>
              <a:buNone/>
            </a:pPr>
            <a:endParaRPr lang="en-US" altLang="en-US" sz="1600"/>
          </a:p>
          <a:p>
            <a:pPr marL="0" indent="0" eaLnBrk="1" hangingPunct="1">
              <a:buFont typeface="Arial" panose="020B0604020202020204" pitchFamily="34" charset="0"/>
              <a:buNone/>
            </a:pPr>
            <a:r>
              <a:rPr lang="en-US" altLang="en-US" sz="1600"/>
              <a:t>A much easier (though still sometimes problematic) way of retrieving content in JS is via the functions </a:t>
            </a:r>
            <a:r>
              <a:rPr lang="en-US" altLang="en-US" sz="1600">
                <a:latin typeface="Courier New" panose="02070309020205020404" pitchFamily="49" charset="0"/>
                <a:cs typeface="Courier New" panose="02070309020205020404" pitchFamily="49" charset="0"/>
              </a:rPr>
              <a:t>getElementsByTagName()</a:t>
            </a:r>
            <a:r>
              <a:rPr lang="en-US" altLang="en-US" sz="1600"/>
              <a:t>  and the closely related  </a:t>
            </a:r>
            <a:r>
              <a:rPr lang="en-US" altLang="en-US" sz="1600">
                <a:latin typeface="Courier New" panose="02070309020205020404" pitchFamily="49" charset="0"/>
                <a:cs typeface="Courier New" panose="02070309020205020404" pitchFamily="49" charset="0"/>
              </a:rPr>
              <a:t>getElementById() </a:t>
            </a:r>
            <a:r>
              <a:rPr lang="en-US" altLang="en-US" sz="1600"/>
              <a:t>.</a:t>
            </a:r>
          </a:p>
          <a:p>
            <a:pPr marL="0" indent="0" eaLnBrk="1" hangingPunct="1">
              <a:buFont typeface="Arial" panose="020B0604020202020204" pitchFamily="34" charset="0"/>
              <a:buNone/>
            </a:pPr>
            <a:endParaRPr lang="en-US" altLang="en-US" sz="1400"/>
          </a:p>
          <a:p>
            <a:pPr marL="457200" lvl="1" indent="0" eaLnBrk="1" hangingPunct="1">
              <a:buFont typeface="Arial" panose="020B0604020202020204" pitchFamily="34" charset="0"/>
              <a:buNone/>
            </a:pPr>
            <a:endParaRPr lang="en-US" altLang="en-US" sz="14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1673</TotalTime>
  <Words>1981</Words>
  <Application>Microsoft Office PowerPoint</Application>
  <PresentationFormat>On-screen Show (4:3)</PresentationFormat>
  <Paragraphs>117</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Calibri</vt:lpstr>
      <vt:lpstr>Arial</vt:lpstr>
      <vt:lpstr>Courier New</vt:lpstr>
      <vt:lpstr>var(--bs-font-monospace)</vt:lpstr>
      <vt:lpstr>Office Theme</vt:lpstr>
      <vt:lpstr>PowerPoint Presentation</vt:lpstr>
      <vt:lpstr>Software Libraries</vt:lpstr>
      <vt:lpstr>Enter jQuery!</vt:lpstr>
      <vt:lpstr>Running jQuery</vt:lpstr>
      <vt:lpstr>The ‘ready()’ function</vt:lpstr>
      <vt:lpstr>File: first_jquery.html</vt:lpstr>
      <vt:lpstr>PowerPoint Presentation</vt:lpstr>
      <vt:lpstr>The basic process</vt:lpstr>
      <vt:lpstr>Selecting content using JavaScript (as opposed to jQuery)</vt:lpstr>
      <vt:lpstr>Selecting Using JavaScript: The  getElementById() and getElementsByTagName() functions</vt:lpstr>
      <vt:lpstr>Selecting items using jQuery</vt:lpstr>
      <vt:lpstr>“Doing” something with selected items</vt:lpstr>
    </vt:vector>
  </TitlesOfParts>
  <Company>DePaul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Yosef Mendelsohn</dc:creator>
  <cp:lastModifiedBy>Mendelsohn, Yoseph</cp:lastModifiedBy>
  <cp:revision>119</cp:revision>
  <dcterms:created xsi:type="dcterms:W3CDTF">2013-08-06T01:22:17Z</dcterms:created>
  <dcterms:modified xsi:type="dcterms:W3CDTF">2023-05-30T18:59:16Z</dcterms:modified>
</cp:coreProperties>
</file>