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61" r:id="rId4"/>
    <p:sldId id="275" r:id="rId5"/>
    <p:sldId id="270" r:id="rId6"/>
    <p:sldId id="262" r:id="rId7"/>
    <p:sldId id="271" r:id="rId8"/>
    <p:sldId id="276" r:id="rId9"/>
    <p:sldId id="272" r:id="rId10"/>
    <p:sldId id="639" r:id="rId11"/>
    <p:sldId id="638" r:id="rId12"/>
    <p:sldId id="640"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26" y="5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pitchFamily="34"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pitchFamily="34" charset="0"/>
              </a:defRPr>
            </a:lvl1pPr>
          </a:lstStyle>
          <a:p>
            <a:pPr>
              <a:defRPr/>
            </a:pPr>
            <a:fld id="{7AA3F8E8-4D3C-4E42-8C11-F60770F66812}" type="datetimeFigureOut">
              <a:rPr lang="en-US"/>
              <a:pPr>
                <a:defRPr/>
              </a:pPr>
              <a:t>4/30/2024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pitchFamily="34"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542CCBF-D7CE-465C-A8F1-FC4DBEA8713F}" type="slidenum">
              <a:rPr lang="en-US" altLang="en-US"/>
              <a:pPr/>
              <a:t>‹#›</a:t>
            </a:fld>
            <a:endParaRPr lang="en-US" altLang="en-US" dirty="0"/>
          </a:p>
        </p:txBody>
      </p:sp>
    </p:spTree>
    <p:extLst>
      <p:ext uri="{BB962C8B-B14F-4D97-AF65-F5344CB8AC3E}">
        <p14:creationId xmlns:p14="http://schemas.microsoft.com/office/powerpoint/2010/main" val="1235347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0E13F338-366C-4DAB-A287-622774494827}" type="slidenum">
              <a:rPr lang="en-US" altLang="en-US">
                <a:latin typeface="Times New Roman" panose="02020603050405020304" pitchFamily="18" charset="0"/>
              </a:rPr>
              <a:pPr eaLnBrk="1" hangingPunct="1"/>
              <a:t>3</a:t>
            </a:fld>
            <a:endParaRPr lang="en-US" altLang="en-US" dirty="0">
              <a:latin typeface="Times New Roman" panose="02020603050405020304" pitchFamily="18" charset="0"/>
            </a:endParaRPr>
          </a:p>
        </p:txBody>
      </p:sp>
      <p:sp>
        <p:nvSpPr>
          <p:cNvPr id="153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515243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5F8175D-82C9-4135-9D50-28FE680881F3}" type="slidenum">
              <a:rPr lang="en-US" altLang="en-US">
                <a:latin typeface="Times New Roman" panose="02020603050405020304" pitchFamily="18" charset="0"/>
              </a:rPr>
              <a:pPr eaLnBrk="1" hangingPunct="1"/>
              <a:t>4</a:t>
            </a:fld>
            <a:endParaRPr lang="en-US" altLang="en-US" dirty="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043774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5F8175D-82C9-4135-9D50-28FE680881F3}" type="slidenum">
              <a:rPr lang="en-US" altLang="en-US">
                <a:latin typeface="Times New Roman" panose="02020603050405020304" pitchFamily="18" charset="0"/>
              </a:rPr>
              <a:pPr eaLnBrk="1" hangingPunct="1"/>
              <a:t>5</a:t>
            </a:fld>
            <a:endParaRPr lang="en-US" altLang="en-US" dirty="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707702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5F8175D-82C9-4135-9D50-28FE680881F3}" type="slidenum">
              <a:rPr lang="en-US" altLang="en-US">
                <a:latin typeface="Times New Roman" panose="02020603050405020304" pitchFamily="18" charset="0"/>
              </a:rPr>
              <a:pPr eaLnBrk="1" hangingPunct="1"/>
              <a:t>6</a:t>
            </a:fld>
            <a:endParaRPr lang="en-US" altLang="en-US" dirty="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470109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5F8175D-82C9-4135-9D50-28FE680881F3}" type="slidenum">
              <a:rPr lang="en-US" altLang="en-US">
                <a:latin typeface="Times New Roman" panose="02020603050405020304" pitchFamily="18" charset="0"/>
              </a:rPr>
              <a:pPr eaLnBrk="1" hangingPunct="1"/>
              <a:t>7</a:t>
            </a:fld>
            <a:endParaRPr lang="en-US" altLang="en-US" dirty="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737726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5F8175D-82C9-4135-9D50-28FE680881F3}" type="slidenum">
              <a:rPr lang="en-US" altLang="en-US">
                <a:latin typeface="Times New Roman" panose="02020603050405020304" pitchFamily="18" charset="0"/>
              </a:rPr>
              <a:pPr eaLnBrk="1" hangingPunct="1"/>
              <a:t>9</a:t>
            </a:fld>
            <a:endParaRPr lang="en-US" altLang="en-US" dirty="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825877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5F8175D-82C9-4135-9D50-28FE680881F3}" type="slidenum">
              <a:rPr lang="en-US" altLang="en-US">
                <a:latin typeface="Times New Roman" panose="02020603050405020304" pitchFamily="18" charset="0"/>
              </a:rPr>
              <a:pPr eaLnBrk="1" hangingPunct="1"/>
              <a:t>10</a:t>
            </a:fld>
            <a:endParaRPr lang="en-US" altLang="en-US" dirty="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104255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5F8175D-82C9-4135-9D50-28FE680881F3}" type="slidenum">
              <a:rPr lang="en-US" altLang="en-US">
                <a:latin typeface="Times New Roman" panose="02020603050405020304" pitchFamily="18" charset="0"/>
              </a:rPr>
              <a:pPr eaLnBrk="1" hangingPunct="1"/>
              <a:t>12</a:t>
            </a:fld>
            <a:endParaRPr lang="en-US" altLang="en-US" dirty="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648189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58D42D8-E30F-423B-A18E-A33BF55F1D0C}" type="datetimeFigureOut">
              <a:rPr lang="en-US"/>
              <a:pPr>
                <a:defRPr/>
              </a:pPr>
              <a:t>4/30/2024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6C50C8BF-2F9F-4A23-918C-49FFE35237EC}" type="slidenum">
              <a:rPr lang="en-US" altLang="en-US"/>
              <a:pPr/>
              <a:t>‹#›</a:t>
            </a:fld>
            <a:endParaRPr lang="en-US" altLang="en-US" dirty="0"/>
          </a:p>
        </p:txBody>
      </p:sp>
    </p:spTree>
    <p:extLst>
      <p:ext uri="{BB962C8B-B14F-4D97-AF65-F5344CB8AC3E}">
        <p14:creationId xmlns:p14="http://schemas.microsoft.com/office/powerpoint/2010/main" val="201110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C8D297-A3AC-4C2A-9B57-701904440C47}" type="datetimeFigureOut">
              <a:rPr lang="en-US"/>
              <a:pPr>
                <a:defRPr/>
              </a:pPr>
              <a:t>4/30/2024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2905758F-3D51-492C-8F2D-1B7FC641E060}" type="slidenum">
              <a:rPr lang="en-US" altLang="en-US"/>
              <a:pPr/>
              <a:t>‹#›</a:t>
            </a:fld>
            <a:endParaRPr lang="en-US" altLang="en-US" dirty="0"/>
          </a:p>
        </p:txBody>
      </p:sp>
    </p:spTree>
    <p:extLst>
      <p:ext uri="{BB962C8B-B14F-4D97-AF65-F5344CB8AC3E}">
        <p14:creationId xmlns:p14="http://schemas.microsoft.com/office/powerpoint/2010/main" val="403057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4FE3B4-DA53-4A23-B17C-691D53E69D62}" type="datetimeFigureOut">
              <a:rPr lang="en-US"/>
              <a:pPr>
                <a:defRPr/>
              </a:pPr>
              <a:t>4/30/2024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65053D2-7FF8-4E2B-8C95-4440A7F5CFC9}" type="slidenum">
              <a:rPr lang="en-US" altLang="en-US"/>
              <a:pPr/>
              <a:t>‹#›</a:t>
            </a:fld>
            <a:endParaRPr lang="en-US" altLang="en-US" dirty="0"/>
          </a:p>
        </p:txBody>
      </p:sp>
    </p:spTree>
    <p:extLst>
      <p:ext uri="{BB962C8B-B14F-4D97-AF65-F5344CB8AC3E}">
        <p14:creationId xmlns:p14="http://schemas.microsoft.com/office/powerpoint/2010/main" val="2017975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5364CBC-7946-4ECA-AB37-F36839E5AE7D}" type="datetimeFigureOut">
              <a:rPr lang="en-US"/>
              <a:pPr>
                <a:defRPr/>
              </a:pPr>
              <a:t>4/30/2024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57CF90CA-1298-4CE1-BD7C-0103FB0EA680}" type="slidenum">
              <a:rPr lang="en-US" altLang="en-US"/>
              <a:pPr/>
              <a:t>‹#›</a:t>
            </a:fld>
            <a:endParaRPr lang="en-US" altLang="en-US" dirty="0"/>
          </a:p>
        </p:txBody>
      </p:sp>
    </p:spTree>
    <p:extLst>
      <p:ext uri="{BB962C8B-B14F-4D97-AF65-F5344CB8AC3E}">
        <p14:creationId xmlns:p14="http://schemas.microsoft.com/office/powerpoint/2010/main" val="242229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274118C-5662-42D5-94E8-0BD65E754767}" type="datetimeFigureOut">
              <a:rPr lang="en-US"/>
              <a:pPr>
                <a:defRPr/>
              </a:pPr>
              <a:t>4/30/2024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6ED12488-E0DE-461E-AC6A-33542BA8D933}" type="slidenum">
              <a:rPr lang="en-US" altLang="en-US"/>
              <a:pPr/>
              <a:t>‹#›</a:t>
            </a:fld>
            <a:endParaRPr lang="en-US" altLang="en-US" dirty="0"/>
          </a:p>
        </p:txBody>
      </p:sp>
    </p:spTree>
    <p:extLst>
      <p:ext uri="{BB962C8B-B14F-4D97-AF65-F5344CB8AC3E}">
        <p14:creationId xmlns:p14="http://schemas.microsoft.com/office/powerpoint/2010/main" val="3655960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E2E142D-D242-44A7-BE15-1EE1EAD308F3}" type="datetimeFigureOut">
              <a:rPr lang="en-US"/>
              <a:pPr>
                <a:defRPr/>
              </a:pPr>
              <a:t>4/30/2024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7E518E64-3845-4E13-A002-E85EA2D1577C}" type="slidenum">
              <a:rPr lang="en-US" altLang="en-US"/>
              <a:pPr/>
              <a:t>‹#›</a:t>
            </a:fld>
            <a:endParaRPr lang="en-US" altLang="en-US" dirty="0"/>
          </a:p>
        </p:txBody>
      </p:sp>
    </p:spTree>
    <p:extLst>
      <p:ext uri="{BB962C8B-B14F-4D97-AF65-F5344CB8AC3E}">
        <p14:creationId xmlns:p14="http://schemas.microsoft.com/office/powerpoint/2010/main" val="158757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E72E59F-2F19-436C-B4F5-1BC85EE90DF6}" type="datetimeFigureOut">
              <a:rPr lang="en-US"/>
              <a:pPr>
                <a:defRPr/>
              </a:pPr>
              <a:t>4/30/2024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9F9DDE01-C367-49E4-A96E-3A10CCF55118}" type="slidenum">
              <a:rPr lang="en-US" altLang="en-US"/>
              <a:pPr/>
              <a:t>‹#›</a:t>
            </a:fld>
            <a:endParaRPr lang="en-US" altLang="en-US" dirty="0"/>
          </a:p>
        </p:txBody>
      </p:sp>
    </p:spTree>
    <p:extLst>
      <p:ext uri="{BB962C8B-B14F-4D97-AF65-F5344CB8AC3E}">
        <p14:creationId xmlns:p14="http://schemas.microsoft.com/office/powerpoint/2010/main" val="2672613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95F808F-F669-4F13-A7E6-DC7B4E1DBB6D}" type="datetimeFigureOut">
              <a:rPr lang="en-US"/>
              <a:pPr>
                <a:defRPr/>
              </a:pPr>
              <a:t>4/30/2024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BB3B7B28-01B1-418A-A86A-6DF3515DB59B}" type="slidenum">
              <a:rPr lang="en-US" altLang="en-US"/>
              <a:pPr/>
              <a:t>‹#›</a:t>
            </a:fld>
            <a:endParaRPr lang="en-US" altLang="en-US" dirty="0"/>
          </a:p>
        </p:txBody>
      </p:sp>
    </p:spTree>
    <p:extLst>
      <p:ext uri="{BB962C8B-B14F-4D97-AF65-F5344CB8AC3E}">
        <p14:creationId xmlns:p14="http://schemas.microsoft.com/office/powerpoint/2010/main" val="3851336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9053646-8BF5-4534-8F48-B9D26A221993}" type="datetimeFigureOut">
              <a:rPr lang="en-US"/>
              <a:pPr>
                <a:defRPr/>
              </a:pPr>
              <a:t>4/30/2024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D1BC7CC4-89BB-4ED4-BF47-CD70E7D353E7}" type="slidenum">
              <a:rPr lang="en-US" altLang="en-US"/>
              <a:pPr/>
              <a:t>‹#›</a:t>
            </a:fld>
            <a:endParaRPr lang="en-US" altLang="en-US" dirty="0"/>
          </a:p>
        </p:txBody>
      </p:sp>
    </p:spTree>
    <p:extLst>
      <p:ext uri="{BB962C8B-B14F-4D97-AF65-F5344CB8AC3E}">
        <p14:creationId xmlns:p14="http://schemas.microsoft.com/office/powerpoint/2010/main" val="1155149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661F8C2-6732-447B-BEB9-F1304F718BA8}" type="datetimeFigureOut">
              <a:rPr lang="en-US"/>
              <a:pPr>
                <a:defRPr/>
              </a:pPr>
              <a:t>4/30/2024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EC915423-6ECA-43B0-86A7-9BAC38CEA0D5}" type="slidenum">
              <a:rPr lang="en-US" altLang="en-US"/>
              <a:pPr/>
              <a:t>‹#›</a:t>
            </a:fld>
            <a:endParaRPr lang="en-US" altLang="en-US" dirty="0"/>
          </a:p>
        </p:txBody>
      </p:sp>
    </p:spTree>
    <p:extLst>
      <p:ext uri="{BB962C8B-B14F-4D97-AF65-F5344CB8AC3E}">
        <p14:creationId xmlns:p14="http://schemas.microsoft.com/office/powerpoint/2010/main" val="3448169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47CE17E-6628-477B-BAC1-540BBF9FF73D}" type="datetimeFigureOut">
              <a:rPr lang="en-US"/>
              <a:pPr>
                <a:defRPr/>
              </a:pPr>
              <a:t>4/30/2024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B4E2E7CE-A103-4F45-8EA8-BD67E2BF81DC}" type="slidenum">
              <a:rPr lang="en-US" altLang="en-US"/>
              <a:pPr/>
              <a:t>‹#›</a:t>
            </a:fld>
            <a:endParaRPr lang="en-US" altLang="en-US" dirty="0"/>
          </a:p>
        </p:txBody>
      </p:sp>
    </p:spTree>
    <p:extLst>
      <p:ext uri="{BB962C8B-B14F-4D97-AF65-F5344CB8AC3E}">
        <p14:creationId xmlns:p14="http://schemas.microsoft.com/office/powerpoint/2010/main" val="1657788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440A023-A8C6-4F12-8092-E1B6220D1BA8}" type="datetimeFigureOut">
              <a:rPr lang="en-US"/>
              <a:pPr>
                <a:defRPr/>
              </a:pPr>
              <a:t>4/30/2024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3D2AD75-F9CF-4064-A9EA-D0ACAC1EB9F1}"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143000"/>
            <a:ext cx="7772400" cy="1470025"/>
          </a:xfrm>
        </p:spPr>
        <p:txBody>
          <a:bodyPr/>
          <a:lstStyle/>
          <a:p>
            <a:pPr eaLnBrk="1" hangingPunct="1"/>
            <a:r>
              <a:rPr lang="en-US" altLang="en-US" dirty="0"/>
              <a:t>JavaScript</a:t>
            </a:r>
          </a:p>
        </p:txBody>
      </p:sp>
      <p:sp>
        <p:nvSpPr>
          <p:cNvPr id="2" name="Subtitle 1"/>
          <p:cNvSpPr>
            <a:spLocks noGrp="1"/>
          </p:cNvSpPr>
          <p:nvPr>
            <p:ph type="subTitle" idx="1"/>
          </p:nvPr>
        </p:nvSpPr>
        <p:spPr>
          <a:xfrm>
            <a:off x="1143000" y="2667000"/>
            <a:ext cx="7162800" cy="1752600"/>
          </a:xfrm>
        </p:spPr>
        <p:txBody>
          <a:bodyPr rtlCol="0">
            <a:normAutofit/>
          </a:bodyPr>
          <a:lstStyle/>
          <a:p>
            <a:pPr eaLnBrk="1" fontAlgn="auto" hangingPunct="1">
              <a:spcAft>
                <a:spcPts val="0"/>
              </a:spcAft>
              <a:defRPr/>
            </a:pPr>
            <a:r>
              <a:rPr lang="en-US" dirty="0"/>
              <a:t>Adios </a:t>
            </a:r>
            <a:r>
              <a:rPr lang="en-US" dirty="0">
                <a:latin typeface="Courier New" panose="02070309020205020404" pitchFamily="49" charset="0"/>
                <a:cs typeface="Courier New" panose="02070309020205020404" pitchFamily="49" charset="0"/>
              </a:rPr>
              <a:t>alert()</a:t>
            </a:r>
          </a:p>
          <a:p>
            <a:pPr eaLnBrk="1" fontAlgn="auto" hangingPunct="1">
              <a:spcAft>
                <a:spcPts val="0"/>
              </a:spcAft>
              <a:defRPr/>
            </a:pPr>
            <a:r>
              <a:rPr lang="en-US" dirty="0"/>
              <a:t>Using </a:t>
            </a:r>
            <a:r>
              <a:rPr lang="en-US" dirty="0">
                <a:latin typeface="Courier New" panose="02070309020205020404" pitchFamily="49" charset="0"/>
                <a:cs typeface="Courier New" panose="02070309020205020404" pitchFamily="49" charset="0"/>
              </a:rPr>
              <a:t>innerHTML</a:t>
            </a:r>
          </a:p>
          <a:p>
            <a:pPr eaLnBrk="1" fontAlgn="auto" hangingPunct="1">
              <a:spcAft>
                <a:spcPts val="0"/>
              </a:spcAft>
              <a:defRPr/>
            </a:pPr>
            <a:r>
              <a:rPr lang="en-US" dirty="0"/>
              <a:t>Using an empty section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28600"/>
            <a:ext cx="8229600" cy="533400"/>
          </a:xfrm>
        </p:spPr>
        <p:txBody>
          <a:bodyPr/>
          <a:lstStyle/>
          <a:p>
            <a:r>
              <a:rPr lang="en-US" altLang="en-US" sz="2800"/>
              <a:t>We Can (And WILL) Embed HTML Code in Our Strings</a:t>
            </a:r>
            <a:endParaRPr lang="en-US" altLang="en-US" sz="2800" dirty="0"/>
          </a:p>
        </p:txBody>
      </p:sp>
      <p:sp>
        <p:nvSpPr>
          <p:cNvPr id="6147" name="Rectangle 3"/>
          <p:cNvSpPr>
            <a:spLocks noGrp="1" noChangeArrowheads="1"/>
          </p:cNvSpPr>
          <p:nvPr>
            <p:ph idx="1"/>
          </p:nvPr>
        </p:nvSpPr>
        <p:spPr>
          <a:xfrm>
            <a:off x="609600" y="1040605"/>
            <a:ext cx="8435236" cy="4648200"/>
          </a:xfrm>
        </p:spPr>
        <p:txBody>
          <a:bodyPr/>
          <a:lstStyle/>
          <a:p>
            <a:pPr marL="0" indent="0">
              <a:buNone/>
              <a:defRPr/>
            </a:pPr>
            <a:r>
              <a:rPr lang="en-US" sz="1800"/>
              <a:t>Another huuuuge benefit to this way of doing things is that we can include HTML code in our strings. When we embed this string into our web page using the </a:t>
            </a:r>
            <a:r>
              <a:rPr lang="en-US" sz="1800">
                <a:latin typeface="Courier New" panose="02070309020205020404" pitchFamily="49" charset="0"/>
                <a:cs typeface="Courier New" panose="02070309020205020404" pitchFamily="49" charset="0"/>
              </a:rPr>
              <a:t>innerHTML </a:t>
            </a:r>
            <a:r>
              <a:rPr lang="en-US" sz="1800"/>
              <a:t>command, the HTML code will be parsed by the browser and displayed appropriately. </a:t>
            </a:r>
            <a:endParaRPr lang="en-US" sz="1800" dirty="0"/>
          </a:p>
          <a:p>
            <a:pPr marL="0" indent="0">
              <a:buNone/>
              <a:defRPr/>
            </a:pPr>
            <a:endParaRPr lang="en-US" sz="1800"/>
          </a:p>
          <a:p>
            <a:pPr marL="0" indent="0">
              <a:buNone/>
              <a:defRPr/>
            </a:pPr>
            <a:r>
              <a:rPr lang="en-US" sz="1800"/>
              <a:t>For example:</a:t>
            </a:r>
          </a:p>
          <a:p>
            <a:pPr marL="0" indent="0">
              <a:buNone/>
            </a:pPr>
            <a:r>
              <a:rPr lang="en-US" sz="1800">
                <a:latin typeface="Courier New" panose="02070309020205020404" pitchFamily="49" charset="0"/>
                <a:cs typeface="Courier New" panose="02070309020205020404" pitchFamily="49" charset="0"/>
              </a:rPr>
              <a:t>var banner;</a:t>
            </a:r>
          </a:p>
          <a:p>
            <a:pPr marL="0" indent="0">
              <a:buNone/>
            </a:pPr>
            <a:r>
              <a:rPr lang="en-US" sz="1800">
                <a:latin typeface="Courier New" panose="02070309020205020404" pitchFamily="49" charset="0"/>
                <a:cs typeface="Courier New" panose="02070309020205020404" pitchFamily="49" charset="0"/>
              </a:rPr>
              <a:t>banner = "</a:t>
            </a:r>
            <a:r>
              <a:rPr lang="en-US" sz="1800" b="1">
                <a:solidFill>
                  <a:srgbClr val="FF0000"/>
                </a:solidFill>
                <a:latin typeface="Courier New" panose="02070309020205020404" pitchFamily="49" charset="0"/>
                <a:cs typeface="Courier New" panose="02070309020205020404" pitchFamily="49" charset="0"/>
              </a:rPr>
              <a:t>&lt;h1&gt;</a:t>
            </a:r>
            <a:r>
              <a:rPr lang="en-US" sz="1800">
                <a:latin typeface="Courier New" panose="02070309020205020404" pitchFamily="49" charset="0"/>
                <a:cs typeface="Courier New" panose="02070309020205020404" pitchFamily="49" charset="0"/>
              </a:rPr>
              <a:t>Carly's Cupcakes</a:t>
            </a:r>
            <a:r>
              <a:rPr lang="en-US" sz="1800" b="1">
                <a:solidFill>
                  <a:srgbClr val="FF0000"/>
                </a:solidFill>
                <a:latin typeface="Courier New" panose="02070309020205020404" pitchFamily="49" charset="0"/>
                <a:cs typeface="Courier New" panose="02070309020205020404" pitchFamily="49" charset="0"/>
              </a:rPr>
              <a:t>&lt;/h1&gt;</a:t>
            </a:r>
            <a:r>
              <a:rPr lang="en-US" sz="1800">
                <a:latin typeface="Courier New" panose="02070309020205020404" pitchFamily="49" charset="0"/>
                <a:cs typeface="Courier New" panose="02070309020205020404" pitchFamily="49" charset="0"/>
              </a:rPr>
              <a:t>";</a:t>
            </a:r>
          </a:p>
          <a:p>
            <a:pPr marL="0" indent="0">
              <a:buNone/>
            </a:pPr>
            <a:r>
              <a:rPr lang="en-US" sz="1800">
                <a:latin typeface="Courier New" panose="02070309020205020404" pitchFamily="49" charset="0"/>
                <a:cs typeface="Courier New" panose="02070309020205020404" pitchFamily="49" charset="0"/>
              </a:rPr>
              <a:t>document.getElementById("output").innerHTML = banner;</a:t>
            </a:r>
          </a:p>
          <a:p>
            <a:pPr marL="0" indent="0">
              <a:buNone/>
              <a:defRPr/>
            </a:pPr>
            <a:endParaRPr lang="en-US" sz="1800"/>
          </a:p>
          <a:p>
            <a:pPr marL="0" indent="0">
              <a:buNone/>
              <a:defRPr/>
            </a:pPr>
            <a:r>
              <a:rPr lang="en-US" sz="1800"/>
              <a:t>When the page is rendered in the browser, the text “</a:t>
            </a:r>
            <a:r>
              <a:rPr lang="en-US" sz="1800" i="1"/>
              <a:t>Carly’s Cupcakes</a:t>
            </a:r>
            <a:r>
              <a:rPr lang="en-US" sz="1800"/>
              <a:t>” will be displayed as an &lt;h1&gt; element.</a:t>
            </a:r>
          </a:p>
          <a:p>
            <a:pPr marL="0" indent="0">
              <a:buNone/>
              <a:defRPr/>
            </a:pPr>
            <a:endParaRPr lang="en-US" sz="1800"/>
          </a:p>
          <a:p>
            <a:pPr marL="0" indent="0">
              <a:buNone/>
              <a:defRPr/>
            </a:pPr>
            <a:r>
              <a:rPr lang="en-US" sz="1800"/>
              <a:t>You absolutely should be comfortable inserting (simple) HTML tags into your document using this method. That being said, more elaborate strings with lots of punctuation, special characters and so on, can do strange things. We won’t get carried away with it. But again, do be sure you can comfortably embed simple HTML tags using this technique.</a:t>
            </a:r>
            <a:endParaRPr lang="en-US" sz="1800" dirty="0"/>
          </a:p>
          <a:p>
            <a:pPr>
              <a:buFont typeface="Wingdings" pitchFamily="2" charset="2"/>
              <a:buNone/>
              <a:defRPr/>
            </a:pPr>
            <a:endParaRPr lang="en-US" sz="1800" dirty="0"/>
          </a:p>
          <a:p>
            <a:pPr>
              <a:buFont typeface="Wingdings" pitchFamily="2" charset="2"/>
              <a:buNone/>
              <a:defRPr/>
            </a:pPr>
            <a:endParaRPr lang="en-US" sz="2800" dirty="0"/>
          </a:p>
        </p:txBody>
      </p:sp>
    </p:spTree>
    <p:extLst>
      <p:ext uri="{BB962C8B-B14F-4D97-AF65-F5344CB8AC3E}">
        <p14:creationId xmlns:p14="http://schemas.microsoft.com/office/powerpoint/2010/main" val="3268630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14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8347-BBB7-476F-878D-60E8A301248C}"/>
              </a:ext>
            </a:extLst>
          </p:cNvPr>
          <p:cNvSpPr>
            <a:spLocks noGrp="1"/>
          </p:cNvSpPr>
          <p:nvPr>
            <p:ph type="title"/>
          </p:nvPr>
        </p:nvSpPr>
        <p:spPr>
          <a:xfrm>
            <a:off x="1828800" y="0"/>
            <a:ext cx="5334000" cy="334962"/>
          </a:xfrm>
        </p:spPr>
        <p:txBody>
          <a:bodyPr/>
          <a:lstStyle/>
          <a:p>
            <a:r>
              <a:rPr lang="en-US" sz="1800" dirty="0"/>
              <a:t>File: </a:t>
            </a:r>
            <a:r>
              <a:rPr lang="en-US" sz="1600" dirty="0">
                <a:latin typeface="Courier New" panose="02070309020205020404" pitchFamily="49" charset="0"/>
                <a:cs typeface="Courier New" panose="02070309020205020404" pitchFamily="49" charset="0"/>
              </a:rPr>
              <a:t>inner_html_greeting_concatenated.html</a:t>
            </a:r>
            <a:endParaRPr lang="en-US" sz="2400"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B9CFAB71-4BCE-4FAC-8F3C-6BF9E8078918}"/>
              </a:ext>
            </a:extLst>
          </p:cNvPr>
          <p:cNvSpPr>
            <a:spLocks noGrp="1"/>
          </p:cNvSpPr>
          <p:nvPr>
            <p:ph type="sldNum" sz="quarter" idx="12"/>
          </p:nvPr>
        </p:nvSpPr>
        <p:spPr/>
        <p:txBody>
          <a:bodyPr/>
          <a:lstStyle/>
          <a:p>
            <a:pPr>
              <a:defRPr/>
            </a:pPr>
            <a:fld id="{24FE86E6-588A-4154-BA9D-029AF635A19F}" type="slidenum">
              <a:rPr lang="en-US" altLang="en-US" smtClean="0"/>
              <a:pPr>
                <a:defRPr/>
              </a:pPr>
              <a:t>11</a:t>
            </a:fld>
            <a:endParaRPr lang="en-US" altLang="en-US" dirty="0"/>
          </a:p>
        </p:txBody>
      </p:sp>
      <p:sp>
        <p:nvSpPr>
          <p:cNvPr id="3" name="TextBox 2">
            <a:extLst>
              <a:ext uri="{FF2B5EF4-FFF2-40B4-BE49-F238E27FC236}">
                <a16:creationId xmlns:a16="http://schemas.microsoft.com/office/drawing/2014/main" id="{F8799FBE-3C51-42FA-A68F-A214EE5466C6}"/>
              </a:ext>
            </a:extLst>
          </p:cNvPr>
          <p:cNvSpPr txBox="1"/>
          <p:nvPr/>
        </p:nvSpPr>
        <p:spPr>
          <a:xfrm>
            <a:off x="209973" y="2012494"/>
            <a:ext cx="8915400" cy="4893647"/>
          </a:xfrm>
          <a:prstGeom prst="rect">
            <a:avLst/>
          </a:prstGeom>
          <a:noFill/>
        </p:spPr>
        <p:txBody>
          <a:bodyPr wrap="square" rtlCol="0">
            <a:spAutoFit/>
          </a:bodyPr>
          <a:lstStyle/>
          <a:p>
            <a:r>
              <a:rPr lang="en-US" sz="1200" dirty="0">
                <a:latin typeface="Courier New" panose="02070309020205020404" pitchFamily="49" charset="0"/>
                <a:cs typeface="Courier New" panose="02070309020205020404" pitchFamily="49" charset="0"/>
              </a:rPr>
              <a:t>&lt;!DOCTYPE html&gt;</a:t>
            </a:r>
          </a:p>
          <a:p>
            <a:r>
              <a:rPr lang="en-US" sz="1200" dirty="0">
                <a:latin typeface="Courier New" panose="02070309020205020404" pitchFamily="49" charset="0"/>
                <a:cs typeface="Courier New" panose="02070309020205020404" pitchFamily="49" charset="0"/>
              </a:rPr>
              <a:t>&lt;html lang="en"&gt;</a:t>
            </a:r>
          </a:p>
          <a:p>
            <a:r>
              <a:rPr lang="en-US" sz="1200" dirty="0">
                <a:latin typeface="Courier New" panose="02070309020205020404" pitchFamily="49" charset="0"/>
                <a:cs typeface="Courier New" panose="02070309020205020404" pitchFamily="49" charset="0"/>
              </a:rPr>
              <a:t>&lt;head&gt;</a:t>
            </a:r>
          </a:p>
          <a:p>
            <a:r>
              <a:rPr lang="en-US" sz="1200" dirty="0">
                <a:latin typeface="Courier New" panose="02070309020205020404" pitchFamily="49" charset="0"/>
                <a:cs typeface="Courier New" panose="02070309020205020404" pitchFamily="49" charset="0"/>
              </a:rPr>
              <a:t>  &lt;meta charset="utf-8"&gt;</a:t>
            </a:r>
          </a:p>
          <a:p>
            <a:r>
              <a:rPr lang="en-US" sz="1200" dirty="0">
                <a:latin typeface="Courier New" panose="02070309020205020404" pitchFamily="49" charset="0"/>
                <a:cs typeface="Courier New" panose="02070309020205020404" pitchFamily="49" charset="0"/>
              </a:rPr>
              <a:t>  &lt;title&gt;Concatenation with innerHTML&lt;/title&gt;</a:t>
            </a:r>
          </a:p>
          <a:p>
            <a:r>
              <a:rPr lang="en-US" sz="1200" dirty="0">
                <a:latin typeface="Courier New" panose="02070309020205020404" pitchFamily="49" charset="0"/>
                <a:cs typeface="Courier New" panose="02070309020205020404" pitchFamily="49" charset="0"/>
              </a:rPr>
              <a:t>&lt;/head&gt;</a:t>
            </a:r>
          </a:p>
          <a:p>
            <a:r>
              <a:rPr lang="en-US" sz="1200" dirty="0">
                <a:latin typeface="Courier New" panose="02070309020205020404" pitchFamily="49" charset="0"/>
                <a:cs typeface="Courier New" panose="02070309020205020404" pitchFamily="49" charset="0"/>
              </a:rPr>
              <a:t>&lt;body&gt;</a:t>
            </a:r>
          </a:p>
          <a:p>
            <a:r>
              <a:rPr lang="en-US" sz="1200" dirty="0">
                <a:latin typeface="Courier New" panose="02070309020205020404" pitchFamily="49" charset="0"/>
                <a:cs typeface="Courier New" panose="02070309020205020404" pitchFamily="49" charset="0"/>
              </a:rPr>
              <a:t>  &lt;h1&gt;innerHTML Example&lt;/h1&gt;</a:t>
            </a:r>
          </a:p>
          <a:p>
            <a:r>
              <a:rPr lang="en-US" sz="1200" dirty="0">
                <a:latin typeface="Courier New" panose="02070309020205020404" pitchFamily="49" charset="0"/>
                <a:cs typeface="Courier New" panose="02070309020205020404" pitchFamily="49" charset="0"/>
              </a:rPr>
              <a:t>  &lt;button onclick="greetUser</a:t>
            </a:r>
            <a:r>
              <a:rPr lang="en-US" sz="1200">
                <a:latin typeface="Courier New" panose="02070309020205020404" pitchFamily="49" charset="0"/>
                <a:cs typeface="Courier New" panose="02070309020205020404" pitchFamily="49" charset="0"/>
              </a:rPr>
              <a:t>()" &gt;Say Hello to Me</a:t>
            </a:r>
            <a:r>
              <a:rPr lang="en-US" sz="1200" dirty="0">
                <a:latin typeface="Courier New" panose="02070309020205020404" pitchFamily="49" charset="0"/>
                <a:cs typeface="Courier New" panose="02070309020205020404" pitchFamily="49" charset="0"/>
              </a:rPr>
              <a:t>!&lt;/button&gt;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&lt;div id="output" style="color:#ff0000;"&gt;</a:t>
            </a:r>
          </a:p>
          <a:p>
            <a:r>
              <a:rPr lang="en-US" sz="1200" dirty="0">
                <a:latin typeface="Courier New" panose="02070309020205020404" pitchFamily="49" charset="0"/>
                <a:cs typeface="Courier New" panose="02070309020205020404" pitchFamily="49" charset="0"/>
              </a:rPr>
              <a:t>  &lt;/div&gt;</a:t>
            </a:r>
          </a:p>
          <a:p>
            <a:r>
              <a:rPr lang="en-US" sz="1200" dirty="0">
                <a:latin typeface="Courier New" panose="02070309020205020404" pitchFamily="49" charset="0"/>
                <a:cs typeface="Courier New" panose="02070309020205020404" pitchFamily="49" charset="0"/>
              </a:rPr>
              <a:t>  </a:t>
            </a:r>
          </a:p>
          <a:p>
            <a:r>
              <a:rPr lang="en-US" sz="1200" dirty="0">
                <a:latin typeface="Courier New" panose="02070309020205020404" pitchFamily="49" charset="0"/>
                <a:cs typeface="Courier New" panose="02070309020205020404" pitchFamily="49" charset="0"/>
              </a:rPr>
              <a:t>&lt;script&gt;</a:t>
            </a:r>
          </a:p>
          <a:p>
            <a:r>
              <a:rPr lang="en-US" sz="1200" dirty="0">
                <a:latin typeface="Courier New" panose="02070309020205020404" pitchFamily="49" charset="0"/>
                <a:cs typeface="Courier New" panose="02070309020205020404" pitchFamily="49" charset="0"/>
              </a:rPr>
              <a:t>function greetUser()</a:t>
            </a:r>
          </a:p>
          <a:p>
            <a:r>
              <a:rPr lang="en-US" sz="1200" dirty="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    var greeting;</a:t>
            </a:r>
          </a:p>
          <a:p>
            <a:r>
              <a:rPr lang="en-US" sz="1200" b="1" dirty="0">
                <a:latin typeface="Courier New" panose="02070309020205020404" pitchFamily="49" charset="0"/>
                <a:cs typeface="Courier New" panose="02070309020205020404" pitchFamily="49" charset="0"/>
              </a:rPr>
              <a:t>    greeting = 	"&lt;p&gt;&lt;strong&gt;Hello user, how are you this fine day?&lt;/strong&gt;" +</a:t>
            </a:r>
          </a:p>
          <a:p>
            <a:r>
              <a:rPr lang="en-US" sz="1200" b="1" dirty="0">
                <a:latin typeface="Courier New" panose="02070309020205020404" pitchFamily="49" charset="0"/>
                <a:cs typeface="Courier New" panose="02070309020205020404" pitchFamily="49" charset="0"/>
              </a:rPr>
              <a:t>                    "&lt;br&gt;Today is: " + Date() + </a:t>
            </a:r>
          </a:p>
          <a:p>
            <a:r>
              <a:rPr lang="en-US" sz="1200" b="1" dirty="0">
                <a:latin typeface="Courier New" panose="02070309020205020404" pitchFamily="49" charset="0"/>
                <a:cs typeface="Courier New" panose="02070309020205020404" pitchFamily="49" charset="0"/>
              </a:rPr>
              <a:t>                    ".&lt;br&gt;I hope you have a great one!&lt;/p&gt;";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document.getElementById("output").innerHTML = greeting;</a:t>
            </a:r>
          </a:p>
          <a:p>
            <a:r>
              <a:rPr lang="en-US" sz="1200" dirty="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&lt;/script&gt;</a:t>
            </a:r>
          </a:p>
          <a:p>
            <a:r>
              <a:rPr lang="en-US" sz="1200" dirty="0">
                <a:latin typeface="Courier New" panose="02070309020205020404" pitchFamily="49" charset="0"/>
                <a:cs typeface="Courier New" panose="02070309020205020404" pitchFamily="49" charset="0"/>
              </a:rPr>
              <a:t>&lt;/body&gt;</a:t>
            </a:r>
          </a:p>
          <a:p>
            <a:r>
              <a:rPr lang="en-US" sz="1200" dirty="0">
                <a:latin typeface="Courier New" panose="02070309020205020404" pitchFamily="49" charset="0"/>
                <a:cs typeface="Courier New" panose="02070309020205020404" pitchFamily="49" charset="0"/>
              </a:rPr>
              <a:t>&lt;/html&gt;</a:t>
            </a:r>
          </a:p>
        </p:txBody>
      </p:sp>
      <p:sp>
        <p:nvSpPr>
          <p:cNvPr id="5" name="TextBox 4">
            <a:extLst>
              <a:ext uri="{FF2B5EF4-FFF2-40B4-BE49-F238E27FC236}">
                <a16:creationId xmlns:a16="http://schemas.microsoft.com/office/drawing/2014/main" id="{576DCE39-2E1F-48BC-9723-7CF3940CFA46}"/>
              </a:ext>
            </a:extLst>
          </p:cNvPr>
          <p:cNvSpPr txBox="1"/>
          <p:nvPr/>
        </p:nvSpPr>
        <p:spPr>
          <a:xfrm>
            <a:off x="228600" y="685800"/>
            <a:ext cx="8686800" cy="64633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1200" b="1"/>
              <a:t>Here is an example in which we include HTML code in our strings. We also use a fair amount of concatenation</a:t>
            </a:r>
            <a:r>
              <a:rPr lang="en-US" sz="1200"/>
              <a:t>. We </a:t>
            </a:r>
            <a:r>
              <a:rPr lang="en-US" sz="1200" dirty="0"/>
              <a:t>can </a:t>
            </a:r>
            <a:r>
              <a:rPr lang="en-US" sz="1200"/>
              <a:t>then output actual HTML code </a:t>
            </a:r>
            <a:r>
              <a:rPr lang="en-US" sz="1200" i="1"/>
              <a:t>using JavaScript </a:t>
            </a:r>
            <a:r>
              <a:rPr lang="en-US" sz="1200"/>
              <a:t>into </a:t>
            </a:r>
            <a:r>
              <a:rPr lang="en-US" sz="1200" dirty="0"/>
              <a:t>our </a:t>
            </a:r>
            <a:r>
              <a:rPr lang="en-US" sz="1200"/>
              <a:t>HTML document! </a:t>
            </a:r>
            <a:r>
              <a:rPr lang="en-US" sz="1200" dirty="0"/>
              <a:t>Study the following example </a:t>
            </a:r>
            <a:r>
              <a:rPr lang="en-US" sz="1200" u="sng" dirty="0"/>
              <a:t>closely</a:t>
            </a:r>
            <a:r>
              <a:rPr lang="en-US" sz="1200" dirty="0"/>
              <a:t>. You will be required to use this technique a lot for the remainder of </a:t>
            </a:r>
            <a:r>
              <a:rPr lang="en-US" sz="1200"/>
              <a:t>the course. </a:t>
            </a:r>
            <a:endParaRPr lang="en-US" sz="1200" dirty="0"/>
          </a:p>
        </p:txBody>
      </p:sp>
      <p:pic>
        <p:nvPicPr>
          <p:cNvPr id="8" name="Picture 7">
            <a:extLst>
              <a:ext uri="{FF2B5EF4-FFF2-40B4-BE49-F238E27FC236}">
                <a16:creationId xmlns:a16="http://schemas.microsoft.com/office/drawing/2014/main" id="{C5CE6ACC-032C-4D92-8B0D-E795BB3C7C4E}"/>
              </a:ext>
            </a:extLst>
          </p:cNvPr>
          <p:cNvPicPr>
            <a:picLocks noChangeAspect="1"/>
          </p:cNvPicPr>
          <p:nvPr/>
        </p:nvPicPr>
        <p:blipFill>
          <a:blip r:embed="rId2"/>
          <a:stretch>
            <a:fillRect/>
          </a:stretch>
        </p:blipFill>
        <p:spPr>
          <a:xfrm>
            <a:off x="6019800" y="2511419"/>
            <a:ext cx="2744560" cy="883576"/>
          </a:xfrm>
          <a:prstGeom prst="rect">
            <a:avLst/>
          </a:prstGeom>
        </p:spPr>
      </p:pic>
      <p:pic>
        <p:nvPicPr>
          <p:cNvPr id="1026" name="Picture 2">
            <a:extLst>
              <a:ext uri="{FF2B5EF4-FFF2-40B4-BE49-F238E27FC236}">
                <a16:creationId xmlns:a16="http://schemas.microsoft.com/office/drawing/2014/main" id="{173A699D-4CCA-8995-B5E3-D31455D587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05832" y="3989273"/>
            <a:ext cx="3443288" cy="608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90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
                                            <p:txEl>
                                              <p:pRg st="24" end="24"/>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
                                            <p:txEl>
                                              <p:pRg st="25" end="2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000"/>
                                        <p:tgtEl>
                                          <p:spTgt spid="3">
                                            <p:txEl>
                                              <p:pRg st="8" end="8"/>
                                            </p:txEl>
                                          </p:spTgt>
                                        </p:tgtEl>
                                      </p:cBhvr>
                                    </p:animEffect>
                                    <p:anim calcmode="lin" valueType="num">
                                      <p:cBhvr>
                                        <p:cTn id="3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fade">
                                      <p:cBhvr>
                                        <p:cTn id="41" dur="1000"/>
                                        <p:tgtEl>
                                          <p:spTgt spid="3">
                                            <p:txEl>
                                              <p:pRg st="10" end="10"/>
                                            </p:txEl>
                                          </p:spTgt>
                                        </p:tgtEl>
                                      </p:cBhvr>
                                    </p:animEffect>
                                    <p:anim calcmode="lin" valueType="num">
                                      <p:cBhvr>
                                        <p:cTn id="4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fade">
                                      <p:cBhvr>
                                        <p:cTn id="46" dur="1000"/>
                                        <p:tgtEl>
                                          <p:spTgt spid="3">
                                            <p:txEl>
                                              <p:pRg st="11" end="11"/>
                                            </p:txEl>
                                          </p:spTgt>
                                        </p:tgtEl>
                                      </p:cBhvr>
                                    </p:animEffect>
                                    <p:anim calcmode="lin" valueType="num">
                                      <p:cBhvr>
                                        <p:cTn id="4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nodeType="click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wheel(1)">
                                      <p:cBhvr>
                                        <p:cTn id="53" dur="20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3">
                                            <p:txEl>
                                              <p:pRg st="13" end="13"/>
                                            </p:txEl>
                                          </p:spTgt>
                                        </p:tgtEl>
                                        <p:attrNameLst>
                                          <p:attrName>style.visibility</p:attrName>
                                        </p:attrNameLst>
                                      </p:cBhvr>
                                      <p:to>
                                        <p:strVal val="visible"/>
                                      </p:to>
                                    </p:set>
                                    <p:animEffect transition="in" filter="fade">
                                      <p:cBhvr>
                                        <p:cTn id="58" dur="1000"/>
                                        <p:tgtEl>
                                          <p:spTgt spid="3">
                                            <p:txEl>
                                              <p:pRg st="13" end="13"/>
                                            </p:txEl>
                                          </p:spTgt>
                                        </p:tgtEl>
                                      </p:cBhvr>
                                    </p:animEffect>
                                    <p:anim calcmode="lin" valueType="num">
                                      <p:cBhvr>
                                        <p:cTn id="5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Effect transition="in" filter="fade">
                                      <p:cBhvr>
                                        <p:cTn id="63" dur="1000"/>
                                        <p:tgtEl>
                                          <p:spTgt spid="3">
                                            <p:txEl>
                                              <p:pRg st="14" end="14"/>
                                            </p:txEl>
                                          </p:spTgt>
                                        </p:tgtEl>
                                      </p:cBhvr>
                                    </p:animEffect>
                                    <p:anim calcmode="lin" valueType="num">
                                      <p:cBhvr>
                                        <p:cTn id="64"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3">
                                            <p:txEl>
                                              <p:pRg st="15" end="15"/>
                                            </p:txEl>
                                          </p:spTgt>
                                        </p:tgtEl>
                                        <p:attrNameLst>
                                          <p:attrName>style.visibility</p:attrName>
                                        </p:attrNameLst>
                                      </p:cBhvr>
                                      <p:to>
                                        <p:strVal val="visible"/>
                                      </p:to>
                                    </p:set>
                                    <p:animEffect transition="in" filter="fade">
                                      <p:cBhvr>
                                        <p:cTn id="68" dur="1000"/>
                                        <p:tgtEl>
                                          <p:spTgt spid="3">
                                            <p:txEl>
                                              <p:pRg st="15" end="15"/>
                                            </p:txEl>
                                          </p:spTgt>
                                        </p:tgtEl>
                                      </p:cBhvr>
                                    </p:animEffect>
                                    <p:anim calcmode="lin" valueType="num">
                                      <p:cBhvr>
                                        <p:cTn id="69"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5" end="15"/>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3">
                                            <p:txEl>
                                              <p:pRg st="22" end="22"/>
                                            </p:txEl>
                                          </p:spTgt>
                                        </p:tgtEl>
                                        <p:attrNameLst>
                                          <p:attrName>style.visibility</p:attrName>
                                        </p:attrNameLst>
                                      </p:cBhvr>
                                      <p:to>
                                        <p:strVal val="visible"/>
                                      </p:to>
                                    </p:set>
                                    <p:animEffect transition="in" filter="fade">
                                      <p:cBhvr>
                                        <p:cTn id="73" dur="1000"/>
                                        <p:tgtEl>
                                          <p:spTgt spid="3">
                                            <p:txEl>
                                              <p:pRg st="22" end="22"/>
                                            </p:txEl>
                                          </p:spTgt>
                                        </p:tgtEl>
                                      </p:cBhvr>
                                    </p:animEffect>
                                    <p:anim calcmode="lin" valueType="num">
                                      <p:cBhvr>
                                        <p:cTn id="74" dur="1000" fill="hold"/>
                                        <p:tgtEl>
                                          <p:spTgt spid="3">
                                            <p:txEl>
                                              <p:pRg st="22" end="22"/>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22" end="22"/>
                                            </p:txEl>
                                          </p:spTgt>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3">
                                            <p:txEl>
                                              <p:pRg st="23" end="23"/>
                                            </p:txEl>
                                          </p:spTgt>
                                        </p:tgtEl>
                                        <p:attrNameLst>
                                          <p:attrName>style.visibility</p:attrName>
                                        </p:attrNameLst>
                                      </p:cBhvr>
                                      <p:to>
                                        <p:strVal val="visible"/>
                                      </p:to>
                                    </p:set>
                                    <p:animEffect transition="in" filter="fade">
                                      <p:cBhvr>
                                        <p:cTn id="78" dur="1000"/>
                                        <p:tgtEl>
                                          <p:spTgt spid="3">
                                            <p:txEl>
                                              <p:pRg st="23" end="23"/>
                                            </p:txEl>
                                          </p:spTgt>
                                        </p:tgtEl>
                                      </p:cBhvr>
                                    </p:animEffect>
                                    <p:anim calcmode="lin" valueType="num">
                                      <p:cBhvr>
                                        <p:cTn id="79" dur="1000" fill="hold"/>
                                        <p:tgtEl>
                                          <p:spTgt spid="3">
                                            <p:txEl>
                                              <p:pRg st="23" end="23"/>
                                            </p:txEl>
                                          </p:spTgt>
                                        </p:tgtEl>
                                        <p:attrNameLst>
                                          <p:attrName>ppt_x</p:attrName>
                                        </p:attrNameLst>
                                      </p:cBhvr>
                                      <p:tavLst>
                                        <p:tav tm="0">
                                          <p:val>
                                            <p:strVal val="#ppt_x"/>
                                          </p:val>
                                        </p:tav>
                                        <p:tav tm="100000">
                                          <p:val>
                                            <p:strVal val="#ppt_x"/>
                                          </p:val>
                                        </p:tav>
                                      </p:tavLst>
                                    </p:anim>
                                    <p:anim calcmode="lin" valueType="num">
                                      <p:cBhvr>
                                        <p:cTn id="80" dur="1000" fill="hold"/>
                                        <p:tgtEl>
                                          <p:spTgt spid="3">
                                            <p:txEl>
                                              <p:pRg st="23" end="23"/>
                                            </p:txEl>
                                          </p:spTgt>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
                                            <p:txEl>
                                              <p:pRg st="16" end="16"/>
                                            </p:txEl>
                                          </p:spTgt>
                                        </p:tgtEl>
                                        <p:attrNameLst>
                                          <p:attrName>style.visibility</p:attrName>
                                        </p:attrNameLst>
                                      </p:cBhvr>
                                      <p:to>
                                        <p:strVal val="visible"/>
                                      </p:to>
                                    </p:set>
                                    <p:animEffect transition="in" filter="fade">
                                      <p:cBhvr>
                                        <p:cTn id="85" dur="2000"/>
                                        <p:tgtEl>
                                          <p:spTgt spid="3">
                                            <p:txEl>
                                              <p:pRg st="16" end="16"/>
                                            </p:txEl>
                                          </p:spTgt>
                                        </p:tgtEl>
                                      </p:cBhvr>
                                    </p:animEffect>
                                    <p:anim calcmode="lin" valueType="num">
                                      <p:cBhvr>
                                        <p:cTn id="86" dur="2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87" dur="2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1" presetClass="entr" presetSubtype="1" fill="hold"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animEffect transition="in" filter="wheel(1)">
                                      <p:cBhvr>
                                        <p:cTn id="92" dur="2000"/>
                                        <p:tgtEl>
                                          <p:spTgt spid="3">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1" presetClass="entr" presetSubtype="1" fill="hold" nodeType="clickEffect">
                                  <p:stCondLst>
                                    <p:cond delay="0"/>
                                  </p:stCondLst>
                                  <p:childTnLst>
                                    <p:set>
                                      <p:cBhvr>
                                        <p:cTn id="96" dur="1" fill="hold">
                                          <p:stCondLst>
                                            <p:cond delay="0"/>
                                          </p:stCondLst>
                                        </p:cTn>
                                        <p:tgtEl>
                                          <p:spTgt spid="3">
                                            <p:txEl>
                                              <p:pRg st="18" end="18"/>
                                            </p:txEl>
                                          </p:spTgt>
                                        </p:tgtEl>
                                        <p:attrNameLst>
                                          <p:attrName>style.visibility</p:attrName>
                                        </p:attrNameLst>
                                      </p:cBhvr>
                                      <p:to>
                                        <p:strVal val="visible"/>
                                      </p:to>
                                    </p:set>
                                    <p:animEffect transition="in" filter="wheel(1)">
                                      <p:cBhvr>
                                        <p:cTn id="97" dur="2000"/>
                                        <p:tgtEl>
                                          <p:spTgt spid="3">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1" presetClass="entr" presetSubtype="1" fill="hold" nodeType="clickEffect">
                                  <p:stCondLst>
                                    <p:cond delay="0"/>
                                  </p:stCondLst>
                                  <p:childTnLst>
                                    <p:set>
                                      <p:cBhvr>
                                        <p:cTn id="101" dur="1" fill="hold">
                                          <p:stCondLst>
                                            <p:cond delay="0"/>
                                          </p:stCondLst>
                                        </p:cTn>
                                        <p:tgtEl>
                                          <p:spTgt spid="3">
                                            <p:txEl>
                                              <p:pRg st="19" end="19"/>
                                            </p:txEl>
                                          </p:spTgt>
                                        </p:tgtEl>
                                        <p:attrNameLst>
                                          <p:attrName>style.visibility</p:attrName>
                                        </p:attrNameLst>
                                      </p:cBhvr>
                                      <p:to>
                                        <p:strVal val="visible"/>
                                      </p:to>
                                    </p:set>
                                    <p:animEffect transition="in" filter="wheel(1)">
                                      <p:cBhvr>
                                        <p:cTn id="102" dur="2000"/>
                                        <p:tgtEl>
                                          <p:spTgt spid="3">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42" presetClass="entr" presetSubtype="0" fill="hold" nodeType="clickEffect">
                                  <p:stCondLst>
                                    <p:cond delay="0"/>
                                  </p:stCondLst>
                                  <p:childTnLst>
                                    <p:set>
                                      <p:cBhvr>
                                        <p:cTn id="106" dur="1" fill="hold">
                                          <p:stCondLst>
                                            <p:cond delay="0"/>
                                          </p:stCondLst>
                                        </p:cTn>
                                        <p:tgtEl>
                                          <p:spTgt spid="3">
                                            <p:txEl>
                                              <p:pRg st="21" end="21"/>
                                            </p:txEl>
                                          </p:spTgt>
                                        </p:tgtEl>
                                        <p:attrNameLst>
                                          <p:attrName>style.visibility</p:attrName>
                                        </p:attrNameLst>
                                      </p:cBhvr>
                                      <p:to>
                                        <p:strVal val="visible"/>
                                      </p:to>
                                    </p:set>
                                    <p:animEffect transition="in" filter="fade">
                                      <p:cBhvr>
                                        <p:cTn id="107" dur="2000"/>
                                        <p:tgtEl>
                                          <p:spTgt spid="3">
                                            <p:txEl>
                                              <p:pRg st="21" end="21"/>
                                            </p:txEl>
                                          </p:spTgt>
                                        </p:tgtEl>
                                      </p:cBhvr>
                                    </p:animEffect>
                                    <p:anim calcmode="lin" valueType="num">
                                      <p:cBhvr>
                                        <p:cTn id="108" dur="2000" fill="hold"/>
                                        <p:tgtEl>
                                          <p:spTgt spid="3">
                                            <p:txEl>
                                              <p:pRg st="21" end="21"/>
                                            </p:txEl>
                                          </p:spTgt>
                                        </p:tgtEl>
                                        <p:attrNameLst>
                                          <p:attrName>ppt_x</p:attrName>
                                        </p:attrNameLst>
                                      </p:cBhvr>
                                      <p:tavLst>
                                        <p:tav tm="0">
                                          <p:val>
                                            <p:strVal val="#ppt_x"/>
                                          </p:val>
                                        </p:tav>
                                        <p:tav tm="100000">
                                          <p:val>
                                            <p:strVal val="#ppt_x"/>
                                          </p:val>
                                        </p:tav>
                                      </p:tavLst>
                                    </p:anim>
                                    <p:anim calcmode="lin" valueType="num">
                                      <p:cBhvr>
                                        <p:cTn id="109" dur="2000" fill="hold"/>
                                        <p:tgtEl>
                                          <p:spTgt spid="3">
                                            <p:txEl>
                                              <p:pRg st="21" end="21"/>
                                            </p:txEl>
                                          </p:spTgt>
                                        </p:tgtEl>
                                        <p:attrNameLst>
                                          <p:attrName>ppt_y</p:attrName>
                                        </p:attrNameLst>
                                      </p:cBhvr>
                                      <p:tavLst>
                                        <p:tav tm="0">
                                          <p:val>
                                            <p:strVal val="#ppt_y+.1"/>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42" presetClass="entr" presetSubtype="0" fill="hold" nodeType="clickEffect">
                                  <p:stCondLst>
                                    <p:cond delay="0"/>
                                  </p:stCondLst>
                                  <p:childTnLst>
                                    <p:set>
                                      <p:cBhvr>
                                        <p:cTn id="113" dur="1" fill="hold">
                                          <p:stCondLst>
                                            <p:cond delay="0"/>
                                          </p:stCondLst>
                                        </p:cTn>
                                        <p:tgtEl>
                                          <p:spTgt spid="1026"/>
                                        </p:tgtEl>
                                        <p:attrNameLst>
                                          <p:attrName>style.visibility</p:attrName>
                                        </p:attrNameLst>
                                      </p:cBhvr>
                                      <p:to>
                                        <p:strVal val="visible"/>
                                      </p:to>
                                    </p:set>
                                    <p:animEffect transition="in" filter="fade">
                                      <p:cBhvr>
                                        <p:cTn id="114" dur="2000"/>
                                        <p:tgtEl>
                                          <p:spTgt spid="1026"/>
                                        </p:tgtEl>
                                      </p:cBhvr>
                                    </p:animEffect>
                                    <p:anim calcmode="lin" valueType="num">
                                      <p:cBhvr>
                                        <p:cTn id="115" dur="2000" fill="hold"/>
                                        <p:tgtEl>
                                          <p:spTgt spid="1026"/>
                                        </p:tgtEl>
                                        <p:attrNameLst>
                                          <p:attrName>ppt_x</p:attrName>
                                        </p:attrNameLst>
                                      </p:cBhvr>
                                      <p:tavLst>
                                        <p:tav tm="0">
                                          <p:val>
                                            <p:strVal val="#ppt_x"/>
                                          </p:val>
                                        </p:tav>
                                        <p:tav tm="100000">
                                          <p:val>
                                            <p:strVal val="#ppt_x"/>
                                          </p:val>
                                        </p:tav>
                                      </p:tavLst>
                                    </p:anim>
                                    <p:anim calcmode="lin" valueType="num">
                                      <p:cBhvr>
                                        <p:cTn id="116" dur="2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228600"/>
            <a:ext cx="8229600" cy="381000"/>
          </a:xfrm>
        </p:spPr>
        <p:txBody>
          <a:bodyPr/>
          <a:lstStyle/>
          <a:p>
            <a:r>
              <a:rPr lang="en-US" altLang="en-US" sz="2800"/>
              <a:t>Exercise</a:t>
            </a:r>
            <a:endParaRPr lang="en-US" altLang="en-US" sz="2800" dirty="0">
              <a:latin typeface="Courier New" panose="02070309020205020404" pitchFamily="49" charset="0"/>
              <a:cs typeface="Courier New" panose="02070309020205020404" pitchFamily="49" charset="0"/>
            </a:endParaRPr>
          </a:p>
        </p:txBody>
      </p:sp>
      <p:sp>
        <p:nvSpPr>
          <p:cNvPr id="6147" name="Rectangle 3"/>
          <p:cNvSpPr>
            <a:spLocks noGrp="1" noChangeArrowheads="1"/>
          </p:cNvSpPr>
          <p:nvPr>
            <p:ph idx="1"/>
          </p:nvPr>
        </p:nvSpPr>
        <p:spPr>
          <a:xfrm>
            <a:off x="190500" y="838200"/>
            <a:ext cx="8763000" cy="4648200"/>
          </a:xfrm>
        </p:spPr>
        <p:txBody>
          <a:bodyPr/>
          <a:lstStyle/>
          <a:p>
            <a:pPr marL="0" indent="0">
              <a:buNone/>
              <a:defRPr/>
            </a:pPr>
            <a:r>
              <a:rPr lang="en-US" sz="1600"/>
              <a:t>Complete the exercise described in the file </a:t>
            </a:r>
            <a:r>
              <a:rPr lang="en-US" sz="1400">
                <a:latin typeface="Courier New" panose="02070309020205020404" pitchFamily="49" charset="0"/>
                <a:cs typeface="Courier New" panose="02070309020205020404" pitchFamily="49" charset="0"/>
              </a:rPr>
              <a:t>in_class_w5.html</a:t>
            </a:r>
            <a:endParaRPr lang="en-US" sz="1400" dirty="0">
              <a:latin typeface="Courier New" panose="02070309020205020404" pitchFamily="49" charset="0"/>
              <a:cs typeface="Courier New" panose="02070309020205020404" pitchFamily="49" charset="0"/>
            </a:endParaRPr>
          </a:p>
          <a:p>
            <a:pPr>
              <a:buFont typeface="Wingdings" pitchFamily="2" charset="2"/>
              <a:buNone/>
              <a:defRPr/>
            </a:pPr>
            <a:endParaRPr lang="en-US" sz="1600" dirty="0"/>
          </a:p>
          <a:p>
            <a:pPr marL="0" indent="0">
              <a:buNone/>
              <a:defRPr/>
            </a:pPr>
            <a:r>
              <a:rPr lang="en-US" sz="1600"/>
              <a:t>If you have modified the file doing other exercises, that’s fine. Simply download a “fresh” copy of the file from the course web page. </a:t>
            </a:r>
            <a:endParaRPr lang="en-US" sz="1600" dirty="0"/>
          </a:p>
        </p:txBody>
      </p:sp>
    </p:spTree>
    <p:extLst>
      <p:ext uri="{BB962C8B-B14F-4D97-AF65-F5344CB8AC3E}">
        <p14:creationId xmlns:p14="http://schemas.microsoft.com/office/powerpoint/2010/main" val="225363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p:cNvSpPr>
            <a:spLocks noGrp="1"/>
          </p:cNvSpPr>
          <p:nvPr>
            <p:ph idx="1"/>
          </p:nvPr>
        </p:nvSpPr>
        <p:spPr>
          <a:xfrm>
            <a:off x="228600" y="1143000"/>
            <a:ext cx="7620000" cy="4876800"/>
          </a:xfrm>
        </p:spPr>
        <p:txBody>
          <a:bodyPr/>
          <a:lstStyle/>
          <a:p>
            <a:pPr marL="57150" indent="0" eaLnBrk="1" hangingPunct="1">
              <a:buFont typeface="Arial" panose="020B0604020202020204" pitchFamily="34" charset="0"/>
              <a:buNone/>
            </a:pPr>
            <a:r>
              <a:rPr lang="en-US" altLang="en-US" sz="2400" dirty="0"/>
              <a:t>By the end of this lecture, you should be able to:</a:t>
            </a:r>
          </a:p>
          <a:p>
            <a:pPr marL="57150" indent="0" eaLnBrk="1" hangingPunct="1">
              <a:buFont typeface="Arial" panose="020B0604020202020204" pitchFamily="34" charset="0"/>
              <a:buNone/>
            </a:pPr>
            <a:endParaRPr lang="en-US" altLang="en-US" sz="2400" dirty="0"/>
          </a:p>
          <a:p>
            <a:pPr lvl="1" eaLnBrk="1" hangingPunct="1"/>
            <a:r>
              <a:rPr lang="en-US" altLang="en-US" sz="1800"/>
              <a:t>Describe a </a:t>
            </a:r>
            <a:r>
              <a:rPr lang="en-US" altLang="en-US" sz="1800" u="sng" dirty="0"/>
              <a:t>much</a:t>
            </a:r>
            <a:r>
              <a:rPr lang="en-US" altLang="en-US" sz="1800" dirty="0"/>
              <a:t> better technique than </a:t>
            </a:r>
            <a:r>
              <a:rPr lang="en-US" altLang="en-US" sz="1800" dirty="0">
                <a:latin typeface="Courier New" panose="02070309020205020404" pitchFamily="49" charset="0"/>
                <a:cs typeface="Courier New" panose="02070309020205020404" pitchFamily="49" charset="0"/>
              </a:rPr>
              <a:t>alert() </a:t>
            </a:r>
            <a:r>
              <a:rPr lang="en-US" altLang="en-US" sz="1800" dirty="0"/>
              <a:t>to output information to a web page</a:t>
            </a:r>
          </a:p>
          <a:p>
            <a:pPr lvl="1" eaLnBrk="1" hangingPunct="1"/>
            <a:r>
              <a:rPr lang="en-US" altLang="en-US" sz="1800" dirty="0"/>
              <a:t>Use JavaScript’s </a:t>
            </a:r>
            <a:r>
              <a:rPr lang="en-US" altLang="en-US" sz="1800" dirty="0">
                <a:latin typeface="Courier New" panose="02070309020205020404" pitchFamily="49" charset="0"/>
                <a:cs typeface="Courier New" panose="02070309020205020404" pitchFamily="49" charset="0"/>
              </a:rPr>
              <a:t>innerHTML</a:t>
            </a:r>
            <a:r>
              <a:rPr lang="en-US" altLang="en-US" sz="1800" dirty="0"/>
              <a:t> command to output content into a web page</a:t>
            </a:r>
          </a:p>
          <a:p>
            <a:pPr lvl="1" eaLnBrk="1" hangingPunct="1"/>
            <a:r>
              <a:rPr lang="en-US" altLang="en-US" sz="1800" dirty="0"/>
              <a:t>Learn how to use a blank </a:t>
            </a:r>
            <a:r>
              <a:rPr lang="en-US" altLang="en-US" sz="1800"/>
              <a:t>section such as a </a:t>
            </a:r>
            <a:r>
              <a:rPr lang="en-US" altLang="en-US" sz="1800">
                <a:latin typeface="Courier New" panose="02070309020205020404" pitchFamily="49" charset="0"/>
                <a:cs typeface="Courier New" panose="02070309020205020404" pitchFamily="49" charset="0"/>
              </a:rPr>
              <a:t>&lt;div&gt;</a:t>
            </a:r>
            <a:r>
              <a:rPr lang="en-US" altLang="en-US" sz="1800"/>
              <a:t> as </a:t>
            </a:r>
            <a:r>
              <a:rPr lang="en-US" altLang="en-US" sz="1800" dirty="0"/>
              <a:t>a placeholder for information you wish to output</a:t>
            </a:r>
          </a:p>
          <a:p>
            <a:pPr lvl="1" eaLnBrk="1" hangingPunct="1"/>
            <a:endParaRPr lang="en-US" altLang="en-US" sz="1800" dirty="0"/>
          </a:p>
          <a:p>
            <a:pPr lvl="1" eaLnBrk="1" hangingPunct="1"/>
            <a:endParaRPr lang="en-US" altLang="en-US" sz="1800" dirty="0"/>
          </a:p>
          <a:p>
            <a:pPr lvl="1" eaLnBrk="1" hangingPunct="1"/>
            <a:endParaRPr lang="en-US" altLang="en-US" sz="1800" dirty="0"/>
          </a:p>
          <a:p>
            <a:pPr lvl="1" eaLnBrk="1" hangingPunct="1"/>
            <a:endParaRPr lang="en-US" altLang="en-US" sz="1800" dirty="0"/>
          </a:p>
          <a:p>
            <a:pPr lvl="1" eaLnBrk="1" hangingPunct="1"/>
            <a:endParaRPr lang="en-US" altLang="en-US" sz="1800" dirty="0"/>
          </a:p>
          <a:p>
            <a:pPr lvl="1" eaLnBrk="1" hangingPunct="1"/>
            <a:endParaRPr lang="en-US" altLang="en-US" sz="1800" dirty="0"/>
          </a:p>
          <a:p>
            <a:pPr lvl="1" eaLnBrk="1" hangingPunct="1"/>
            <a:endParaRPr lang="en-US" altLang="en-US" sz="1800" dirty="0"/>
          </a:p>
        </p:txBody>
      </p:sp>
      <p:pic>
        <p:nvPicPr>
          <p:cNvPr id="3076" name="Picture 4" descr="C:\Users\yosef\Dropbox\130 Expression Web\images\question_mark_learn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213223"/>
            <a:ext cx="3124200" cy="715962"/>
          </a:xfrm>
        </p:spPr>
        <p:txBody>
          <a:bodyPr/>
          <a:lstStyle/>
          <a:p>
            <a:r>
              <a:rPr lang="en-US" altLang="en-US" sz="2800" dirty="0"/>
              <a:t>Bye-bye </a:t>
            </a:r>
            <a:r>
              <a:rPr lang="en-US" altLang="en-US" sz="2800" dirty="0">
                <a:latin typeface="Courier New" panose="02070309020205020404" pitchFamily="49" charset="0"/>
                <a:cs typeface="Courier New" panose="02070309020205020404" pitchFamily="49" charset="0"/>
              </a:rPr>
              <a:t>alert()</a:t>
            </a:r>
          </a:p>
        </p:txBody>
      </p:sp>
      <p:sp>
        <p:nvSpPr>
          <p:cNvPr id="5123" name="Rectangle 3"/>
          <p:cNvSpPr>
            <a:spLocks noGrp="1" noChangeArrowheads="1"/>
          </p:cNvSpPr>
          <p:nvPr>
            <p:ph idx="1"/>
          </p:nvPr>
        </p:nvSpPr>
        <p:spPr>
          <a:xfrm>
            <a:off x="457200" y="1295400"/>
            <a:ext cx="8458200" cy="4648200"/>
          </a:xfrm>
        </p:spPr>
        <p:txBody>
          <a:bodyPr/>
          <a:lstStyle/>
          <a:p>
            <a:pPr marL="0" indent="0">
              <a:lnSpc>
                <a:spcPct val="90000"/>
              </a:lnSpc>
              <a:buFont typeface="Arial" charset="0"/>
              <a:buNone/>
              <a:defRPr/>
            </a:pPr>
            <a:r>
              <a:rPr lang="en-US" sz="1800" dirty="0"/>
              <a:t>It is time to say goodbye to an old friend. Though the </a:t>
            </a:r>
            <a:r>
              <a:rPr lang="en-US" sz="1800" dirty="0">
                <a:latin typeface="Courier New" panose="02070309020205020404" pitchFamily="49" charset="0"/>
                <a:cs typeface="Courier New" panose="02070309020205020404" pitchFamily="49" charset="0"/>
              </a:rPr>
              <a:t>alert() </a:t>
            </a:r>
            <a:r>
              <a:rPr lang="en-US" sz="1800" dirty="0"/>
              <a:t>function has served us well, it should </a:t>
            </a:r>
            <a:r>
              <a:rPr lang="en-US" sz="1800" u="sng" dirty="0"/>
              <a:t>not</a:t>
            </a:r>
            <a:r>
              <a:rPr lang="en-US" sz="1800" dirty="0"/>
              <a:t> be used in the “real world” except for some relatively rare situations. </a:t>
            </a:r>
          </a:p>
          <a:p>
            <a:pPr marL="0" indent="0">
              <a:lnSpc>
                <a:spcPct val="90000"/>
              </a:lnSpc>
              <a:buFont typeface="Arial" charset="0"/>
              <a:buNone/>
              <a:defRPr/>
            </a:pPr>
            <a:endParaRPr lang="en-US" sz="1800" dirty="0"/>
          </a:p>
          <a:p>
            <a:pPr marL="0" indent="0">
              <a:lnSpc>
                <a:spcPct val="90000"/>
              </a:lnSpc>
              <a:buFont typeface="Arial" charset="0"/>
              <a:buNone/>
              <a:defRPr/>
            </a:pPr>
            <a:r>
              <a:rPr lang="en-US" sz="1800" dirty="0"/>
              <a:t>Some limitations of </a:t>
            </a:r>
            <a:r>
              <a:rPr lang="en-US" sz="1800" dirty="0">
                <a:latin typeface="Courier New" panose="02070309020205020404" pitchFamily="49" charset="0"/>
                <a:cs typeface="Courier New" panose="02070309020205020404" pitchFamily="49" charset="0"/>
              </a:rPr>
              <a:t>alert() </a:t>
            </a:r>
            <a:r>
              <a:rPr lang="en-US" sz="1800" dirty="0"/>
              <a:t>include – but are not limited to:</a:t>
            </a:r>
          </a:p>
          <a:p>
            <a:pPr>
              <a:lnSpc>
                <a:spcPct val="90000"/>
              </a:lnSpc>
              <a:buFont typeface="Arial" charset="0"/>
              <a:buChar char="•"/>
              <a:defRPr/>
            </a:pPr>
            <a:r>
              <a:rPr lang="en-US" sz="1800" dirty="0"/>
              <a:t>The alert box can not display HTML markup.</a:t>
            </a:r>
          </a:p>
          <a:p>
            <a:pPr>
              <a:lnSpc>
                <a:spcPct val="90000"/>
              </a:lnSpc>
              <a:buFont typeface="Arial" charset="0"/>
              <a:buChar char="•"/>
              <a:defRPr/>
            </a:pPr>
            <a:r>
              <a:rPr lang="en-US" sz="1800" dirty="0"/>
              <a:t>The alert box can not display images.</a:t>
            </a:r>
          </a:p>
          <a:p>
            <a:pPr>
              <a:lnSpc>
                <a:spcPct val="90000"/>
              </a:lnSpc>
              <a:buFont typeface="Arial" charset="0"/>
              <a:buChar char="•"/>
              <a:defRPr/>
            </a:pPr>
            <a:r>
              <a:rPr lang="en-US" sz="1800" dirty="0"/>
              <a:t>The alert box disappears (along with any information inside) when the user clicks the ‘OK’ button. </a:t>
            </a:r>
          </a:p>
          <a:p>
            <a:pPr>
              <a:lnSpc>
                <a:spcPct val="90000"/>
              </a:lnSpc>
              <a:buFont typeface="Arial" charset="0"/>
              <a:buChar char="•"/>
              <a:defRPr/>
            </a:pPr>
            <a:r>
              <a:rPr lang="en-US" sz="1800" dirty="0"/>
              <a:t>The user must click 'OK' in order to make the alert box disappear.</a:t>
            </a:r>
          </a:p>
          <a:p>
            <a:pPr>
              <a:lnSpc>
                <a:spcPct val="90000"/>
              </a:lnSpc>
              <a:buFont typeface="Arial" charset="0"/>
              <a:buChar char="•"/>
              <a:defRPr/>
            </a:pPr>
            <a:r>
              <a:rPr lang="en-US" sz="1800" dirty="0"/>
              <a:t>Information in an existing alert box can not be modified.</a:t>
            </a:r>
          </a:p>
          <a:p>
            <a:pPr>
              <a:lnSpc>
                <a:spcPct val="90000"/>
              </a:lnSpc>
              <a:buFont typeface="Arial" charset="0"/>
              <a:buChar char="•"/>
              <a:defRPr/>
            </a:pPr>
            <a:endParaRPr lang="en-US" sz="1800" dirty="0"/>
          </a:p>
          <a:p>
            <a:pPr marL="0" indent="0">
              <a:lnSpc>
                <a:spcPct val="90000"/>
              </a:lnSpc>
              <a:buNone/>
              <a:defRPr/>
            </a:pPr>
            <a:r>
              <a:rPr lang="en-US" sz="1800" dirty="0"/>
              <a:t>Therefore, we are going to pretty much retire </a:t>
            </a:r>
            <a:r>
              <a:rPr lang="en-US" sz="1800"/>
              <a:t>alert boxes. Instead, we </a:t>
            </a:r>
            <a:r>
              <a:rPr lang="en-US" sz="1800" dirty="0"/>
              <a:t>are now going to learn how to use a different JavaScript command to output content directly into an existing web page.</a:t>
            </a:r>
          </a:p>
          <a:p>
            <a:pPr marL="0" indent="0">
              <a:lnSpc>
                <a:spcPct val="90000"/>
              </a:lnSpc>
              <a:buNone/>
              <a:defRPr/>
            </a:pPr>
            <a:endParaRPr lang="en-US" sz="1800" dirty="0"/>
          </a:p>
        </p:txBody>
      </p:sp>
      <p:pic>
        <p:nvPicPr>
          <p:cNvPr id="2" name="Picture 1">
            <a:extLst>
              <a:ext uri="{FF2B5EF4-FFF2-40B4-BE49-F238E27FC236}">
                <a16:creationId xmlns:a16="http://schemas.microsoft.com/office/drawing/2014/main" id="{BF05F809-FDC3-47CF-B1D0-4C0F5145CC3D}"/>
              </a:ext>
            </a:extLst>
          </p:cNvPr>
          <p:cNvPicPr>
            <a:picLocks noChangeAspect="1"/>
          </p:cNvPicPr>
          <p:nvPr/>
        </p:nvPicPr>
        <p:blipFill>
          <a:blip r:embed="rId3"/>
          <a:stretch>
            <a:fillRect/>
          </a:stretch>
        </p:blipFill>
        <p:spPr>
          <a:xfrm>
            <a:off x="6019800" y="244151"/>
            <a:ext cx="2743200" cy="74644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228600"/>
            <a:ext cx="8229600" cy="381000"/>
          </a:xfrm>
        </p:spPr>
        <p:txBody>
          <a:bodyPr/>
          <a:lstStyle/>
          <a:p>
            <a:r>
              <a:rPr lang="en-US" altLang="en-US" sz="2800" dirty="0"/>
              <a:t>Outputting using </a:t>
            </a:r>
            <a:r>
              <a:rPr lang="en-US" altLang="en-US" sz="2800" dirty="0">
                <a:latin typeface="Courier New" panose="02070309020205020404" pitchFamily="49" charset="0"/>
                <a:cs typeface="Courier New" panose="02070309020205020404" pitchFamily="49" charset="0"/>
              </a:rPr>
              <a:t>innerHTML</a:t>
            </a:r>
          </a:p>
        </p:txBody>
      </p:sp>
      <p:sp>
        <p:nvSpPr>
          <p:cNvPr id="6147" name="Rectangle 3"/>
          <p:cNvSpPr>
            <a:spLocks noGrp="1" noChangeArrowheads="1"/>
          </p:cNvSpPr>
          <p:nvPr>
            <p:ph idx="1"/>
          </p:nvPr>
        </p:nvSpPr>
        <p:spPr>
          <a:xfrm>
            <a:off x="190500" y="838200"/>
            <a:ext cx="8763000" cy="4648200"/>
          </a:xfrm>
        </p:spPr>
        <p:txBody>
          <a:bodyPr/>
          <a:lstStyle/>
          <a:p>
            <a:pPr marL="0" indent="0">
              <a:buNone/>
              <a:defRPr/>
            </a:pPr>
            <a:r>
              <a:rPr lang="en-US" sz="1600" dirty="0"/>
              <a:t>The following lines of JavaScript code </a:t>
            </a:r>
            <a:r>
              <a:rPr lang="en-US" sz="1600"/>
              <a:t>will place the </a:t>
            </a:r>
            <a:r>
              <a:rPr lang="en-US" sz="1600" dirty="0"/>
              <a:t>words</a:t>
            </a:r>
            <a:r>
              <a:rPr lang="en-US" sz="1600"/>
              <a:t>:  </a:t>
            </a:r>
            <a:r>
              <a:rPr lang="en-US" sz="1600" b="1">
                <a:latin typeface="Courier New" panose="02070309020205020404" pitchFamily="49" charset="0"/>
                <a:cs typeface="Courier New" panose="02070309020205020404" pitchFamily="49" charset="0"/>
              </a:rPr>
              <a:t>Hello World!</a:t>
            </a:r>
            <a:r>
              <a:rPr lang="en-US" sz="1600" b="1"/>
              <a:t> </a:t>
            </a:r>
            <a:r>
              <a:rPr lang="en-US" sz="1600"/>
              <a:t>inside of a tag that has an </a:t>
            </a:r>
            <a:r>
              <a:rPr lang="en-US" sz="1600" dirty="0"/>
              <a:t>ID named </a:t>
            </a:r>
            <a:r>
              <a:rPr lang="en-US" sz="2000" dirty="0"/>
              <a:t>'</a:t>
            </a:r>
            <a:r>
              <a:rPr lang="en-US" sz="1600" dirty="0">
                <a:latin typeface="Courier New" panose="02070309020205020404" pitchFamily="49" charset="0"/>
                <a:cs typeface="Courier New" panose="02070309020205020404" pitchFamily="49" charset="0"/>
              </a:rPr>
              <a:t>output</a:t>
            </a:r>
            <a:r>
              <a:rPr lang="en-US" sz="2000" dirty="0"/>
              <a:t>'</a:t>
            </a:r>
            <a:r>
              <a:rPr lang="en-US" sz="1600" dirty="0"/>
              <a:t>:</a:t>
            </a:r>
          </a:p>
          <a:p>
            <a:pPr marL="0" indent="0">
              <a:buNone/>
              <a:defRPr/>
            </a:pPr>
            <a:endParaRPr lang="en-US" sz="1600" dirty="0"/>
          </a:p>
          <a:p>
            <a:pPr marL="0" indent="0">
              <a:buNone/>
              <a:defRPr/>
            </a:pPr>
            <a:r>
              <a:rPr lang="en-US" sz="1400" dirty="0">
                <a:latin typeface="Courier New" panose="02070309020205020404" pitchFamily="49" charset="0"/>
                <a:cs typeface="Courier New" panose="02070309020205020404" pitchFamily="49" charset="0"/>
              </a:rPr>
              <a:t> var someText </a:t>
            </a:r>
            <a:r>
              <a:rPr lang="en-US" sz="1400">
                <a:latin typeface="Courier New" panose="02070309020205020404" pitchFamily="49" charset="0"/>
                <a:cs typeface="Courier New" panose="02070309020205020404" pitchFamily="49" charset="0"/>
              </a:rPr>
              <a:t>= "Hello World!";</a:t>
            </a:r>
            <a:endParaRPr lang="en-US" sz="1400" dirty="0">
              <a:latin typeface="Courier New" panose="02070309020205020404" pitchFamily="49" charset="0"/>
              <a:cs typeface="Courier New" panose="02070309020205020404" pitchFamily="49" charset="0"/>
            </a:endParaRPr>
          </a:p>
          <a:p>
            <a:pPr marL="0" indent="0">
              <a:buNone/>
              <a:defRPr/>
            </a:pPr>
            <a:r>
              <a:rPr lang="en-US" sz="1400" dirty="0">
                <a:latin typeface="Courier New" panose="02070309020205020404" pitchFamily="49" charset="0"/>
                <a:cs typeface="Courier New" panose="02070309020205020404" pitchFamily="49" charset="0"/>
              </a:rPr>
              <a:t> document.getElementById("output")</a:t>
            </a:r>
            <a:r>
              <a:rPr lang="en-US" sz="1400" b="1" dirty="0">
                <a:solidFill>
                  <a:srgbClr val="FF0000"/>
                </a:solidFill>
                <a:latin typeface="Courier New" panose="02070309020205020404" pitchFamily="49" charset="0"/>
                <a:cs typeface="Courier New" panose="02070309020205020404" pitchFamily="49" charset="0"/>
              </a:rPr>
              <a:t>.innerHTML = someText</a:t>
            </a:r>
            <a:r>
              <a:rPr lang="en-US" sz="1400" dirty="0">
                <a:latin typeface="Courier New" panose="02070309020205020404" pitchFamily="49" charset="0"/>
                <a:cs typeface="Courier New" panose="02070309020205020404" pitchFamily="49" charset="0"/>
              </a:rPr>
              <a:t>;</a:t>
            </a:r>
          </a:p>
          <a:p>
            <a:pPr>
              <a:buFont typeface="Wingdings" pitchFamily="2" charset="2"/>
              <a:buNone/>
              <a:defRPr/>
            </a:pPr>
            <a:endParaRPr lang="en-US" sz="1600" dirty="0"/>
          </a:p>
          <a:p>
            <a:pPr marL="0" indent="0">
              <a:buNone/>
              <a:defRPr/>
            </a:pPr>
            <a:r>
              <a:rPr lang="en-US" sz="1600" dirty="0"/>
              <a:t>We will discuss these statements in more detail shortly. For now, simply be aware that this </a:t>
            </a:r>
            <a:r>
              <a:rPr lang="en-US" sz="1600" dirty="0">
                <a:latin typeface="Courier New" panose="02070309020205020404" pitchFamily="49" charset="0"/>
                <a:cs typeface="Courier New" panose="02070309020205020404" pitchFamily="49" charset="0"/>
              </a:rPr>
              <a:t>innerHTML </a:t>
            </a:r>
            <a:r>
              <a:rPr lang="en-US" sz="1600" dirty="0"/>
              <a:t>command is extremely helpful and widely used to insert content into an existing web page</a:t>
            </a:r>
            <a:r>
              <a:rPr lang="en-US" sz="1600"/>
              <a:t>. </a:t>
            </a:r>
            <a:endParaRPr lang="en-US" sz="1600" dirty="0"/>
          </a:p>
        </p:txBody>
      </p:sp>
    </p:spTree>
    <p:extLst>
      <p:ext uri="{BB962C8B-B14F-4D97-AF65-F5344CB8AC3E}">
        <p14:creationId xmlns:p14="http://schemas.microsoft.com/office/powerpoint/2010/main" val="814300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Effect transition="in" filter="fade">
                                      <p:cBhvr>
                                        <p:cTn id="7" dur="1000"/>
                                        <p:tgtEl>
                                          <p:spTgt spid="6147">
                                            <p:txEl>
                                              <p:pRg st="2" end="2"/>
                                            </p:txEl>
                                          </p:spTgt>
                                        </p:tgtEl>
                                      </p:cBhvr>
                                    </p:animEffect>
                                    <p:anim calcmode="lin" valueType="num">
                                      <p:cBhvr>
                                        <p:cTn id="8" dur="1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147">
                                            <p:txEl>
                                              <p:pRg st="3" end="3"/>
                                            </p:txEl>
                                          </p:spTgt>
                                        </p:tgtEl>
                                        <p:attrNameLst>
                                          <p:attrName>style.visibility</p:attrName>
                                        </p:attrNameLst>
                                      </p:cBhvr>
                                      <p:to>
                                        <p:strVal val="visible"/>
                                      </p:to>
                                    </p:set>
                                    <p:animEffect transition="in" filter="fade">
                                      <p:cBhvr>
                                        <p:cTn id="14" dur="1000"/>
                                        <p:tgtEl>
                                          <p:spTgt spid="6147">
                                            <p:txEl>
                                              <p:pRg st="3" end="3"/>
                                            </p:txEl>
                                          </p:spTgt>
                                        </p:tgtEl>
                                      </p:cBhvr>
                                    </p:animEffect>
                                    <p:anim calcmode="lin" valueType="num">
                                      <p:cBhvr>
                                        <p:cTn id="15" dur="1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614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381000"/>
            <a:ext cx="8229600" cy="381000"/>
          </a:xfrm>
        </p:spPr>
        <p:txBody>
          <a:bodyPr/>
          <a:lstStyle/>
          <a:p>
            <a:r>
              <a:rPr lang="en-US" altLang="en-US" sz="2800" dirty="0"/>
              <a:t>Creating an empty section</a:t>
            </a:r>
          </a:p>
        </p:txBody>
      </p:sp>
      <p:sp>
        <p:nvSpPr>
          <p:cNvPr id="6147" name="Rectangle 3"/>
          <p:cNvSpPr>
            <a:spLocks noGrp="1" noChangeArrowheads="1"/>
          </p:cNvSpPr>
          <p:nvPr>
            <p:ph idx="1"/>
          </p:nvPr>
        </p:nvSpPr>
        <p:spPr>
          <a:xfrm>
            <a:off x="457200" y="1219200"/>
            <a:ext cx="8229600" cy="5029200"/>
          </a:xfrm>
        </p:spPr>
        <p:txBody>
          <a:bodyPr/>
          <a:lstStyle/>
          <a:p>
            <a:pPr marL="0" indent="0">
              <a:buNone/>
              <a:defRPr/>
            </a:pPr>
            <a:r>
              <a:rPr lang="en-US" sz="1800"/>
              <a:t>We start by placing an </a:t>
            </a:r>
            <a:r>
              <a:rPr lang="en-US" sz="1800" u="sng" dirty="0"/>
              <a:t>empty</a:t>
            </a:r>
            <a:r>
              <a:rPr lang="en-US" sz="1800" dirty="0"/>
              <a:t>  section in our document. The only purpose of this section is to hold the output of the </a:t>
            </a:r>
            <a:r>
              <a:rPr lang="en-US" sz="1800" b="1" dirty="0">
                <a:latin typeface="Courier New" panose="02070309020205020404" pitchFamily="49" charset="0"/>
                <a:cs typeface="Courier New" panose="02070309020205020404" pitchFamily="49" charset="0"/>
              </a:rPr>
              <a:t>innerHTML</a:t>
            </a:r>
            <a:r>
              <a:rPr lang="en-US" sz="1800" dirty="0">
                <a:latin typeface="Courier New" panose="02070309020205020404" pitchFamily="49" charset="0"/>
                <a:cs typeface="Courier New" panose="02070309020205020404" pitchFamily="49" charset="0"/>
              </a:rPr>
              <a:t> </a:t>
            </a:r>
            <a:r>
              <a:rPr lang="en-US" sz="1800" dirty="0"/>
              <a:t>command:</a:t>
            </a:r>
          </a:p>
          <a:p>
            <a:pPr marL="0" indent="0">
              <a:buNone/>
              <a:defRPr/>
            </a:pPr>
            <a:endParaRPr lang="en-US" sz="1800" dirty="0"/>
          </a:p>
          <a:p>
            <a:pPr marL="0" indent="0">
              <a:buNone/>
              <a:defRPr/>
            </a:pPr>
            <a:r>
              <a:rPr lang="en-US" sz="1800" dirty="0"/>
              <a:t>	</a:t>
            </a:r>
            <a:r>
              <a:rPr lang="en-US" sz="1600" dirty="0">
                <a:latin typeface="Courier New" panose="02070309020205020404" pitchFamily="49" charset="0"/>
                <a:cs typeface="Courier New" panose="02070309020205020404" pitchFamily="49" charset="0"/>
              </a:rPr>
              <a:t>&lt;div id=</a:t>
            </a:r>
            <a:r>
              <a:rPr lang="en-US" sz="1600" dirty="0">
                <a:solidFill>
                  <a:srgbClr val="FF0000"/>
                </a:solidFill>
                <a:latin typeface="Courier New" panose="02070309020205020404" pitchFamily="49" charset="0"/>
                <a:cs typeface="Courier New" panose="02070309020205020404" pitchFamily="49" charset="0"/>
              </a:rPr>
              <a:t>"results"</a:t>
            </a:r>
            <a:r>
              <a:rPr lang="en-US" sz="1600" dirty="0">
                <a:latin typeface="Courier New" panose="02070309020205020404" pitchFamily="49" charset="0"/>
                <a:cs typeface="Courier New" panose="02070309020205020404" pitchFamily="49" charset="0"/>
              </a:rPr>
              <a:t>&gt;</a:t>
            </a:r>
          </a:p>
          <a:p>
            <a:pPr marL="0" indent="0">
              <a:buNone/>
              <a:defRPr/>
            </a:pPr>
            <a:r>
              <a:rPr lang="en-US" sz="1600" dirty="0">
                <a:latin typeface="Courier New" panose="02070309020205020404" pitchFamily="49" charset="0"/>
                <a:cs typeface="Courier New" panose="02070309020205020404" pitchFamily="49" charset="0"/>
              </a:rPr>
              <a:t>	&lt;/div&gt;</a:t>
            </a:r>
          </a:p>
          <a:p>
            <a:pPr marL="0" indent="0">
              <a:buNone/>
              <a:defRPr/>
            </a:pPr>
            <a:endParaRPr lang="en-US" sz="1800" dirty="0"/>
          </a:p>
          <a:p>
            <a:pPr marL="0" indent="0">
              <a:buNone/>
              <a:defRPr/>
            </a:pPr>
            <a:r>
              <a:rPr lang="en-US" sz="1800" dirty="0"/>
              <a:t>The following JavaScript code will output the words: </a:t>
            </a:r>
            <a:r>
              <a:rPr lang="en-US" sz="1800" i="1" dirty="0"/>
              <a:t>Look at me!</a:t>
            </a:r>
            <a:r>
              <a:rPr lang="en-US" sz="1800" dirty="0"/>
              <a:t> </a:t>
            </a:r>
            <a:r>
              <a:rPr lang="en-US" sz="1800"/>
              <a:t>in into </a:t>
            </a:r>
            <a:r>
              <a:rPr lang="en-US" sz="1800" dirty="0"/>
              <a:t>our </a:t>
            </a:r>
            <a:r>
              <a:rPr lang="en-US" sz="1800" dirty="0">
                <a:latin typeface="Courier New" panose="02070309020205020404" pitchFamily="49" charset="0"/>
                <a:cs typeface="Courier New" panose="02070309020205020404" pitchFamily="49" charset="0"/>
              </a:rPr>
              <a:t>results </a:t>
            </a:r>
            <a:r>
              <a:rPr lang="en-US" sz="1800" dirty="0"/>
              <a:t>div section:</a:t>
            </a:r>
          </a:p>
          <a:p>
            <a:pPr marL="0" indent="0">
              <a:buNone/>
              <a:defRPr/>
            </a:pPr>
            <a:endParaRPr lang="en-US" sz="1800" dirty="0"/>
          </a:p>
          <a:p>
            <a:pPr marL="0" indent="0">
              <a:buNone/>
              <a:defRPr/>
            </a:pPr>
            <a:r>
              <a:rPr lang="en-US" sz="1800" dirty="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var someText </a:t>
            </a:r>
            <a:r>
              <a:rPr lang="en-US" sz="1600">
                <a:latin typeface="Courier New" panose="02070309020205020404" pitchFamily="49" charset="0"/>
                <a:cs typeface="Courier New" panose="02070309020205020404" pitchFamily="49" charset="0"/>
              </a:rPr>
              <a:t>= "Look </a:t>
            </a:r>
            <a:r>
              <a:rPr lang="en-US" sz="1600" dirty="0">
                <a:latin typeface="Courier New" panose="02070309020205020404" pitchFamily="49" charset="0"/>
                <a:cs typeface="Courier New" panose="02070309020205020404" pitchFamily="49" charset="0"/>
              </a:rPr>
              <a:t>at </a:t>
            </a:r>
            <a:r>
              <a:rPr lang="en-US" sz="1600">
                <a:latin typeface="Courier New" panose="02070309020205020404" pitchFamily="49" charset="0"/>
                <a:cs typeface="Courier New" panose="02070309020205020404" pitchFamily="49" charset="0"/>
              </a:rPr>
              <a:t>me!";</a:t>
            </a:r>
            <a:endParaRPr lang="en-US" sz="1600" dirty="0">
              <a:latin typeface="Courier New" panose="02070309020205020404" pitchFamily="49" charset="0"/>
              <a:cs typeface="Courier New" panose="02070309020205020404" pitchFamily="49" charset="0"/>
            </a:endParaRPr>
          </a:p>
          <a:p>
            <a:pPr marL="0" indent="0">
              <a:buNone/>
              <a:defRPr/>
            </a:pPr>
            <a:r>
              <a:rPr lang="en-US" sz="1600" dirty="0">
                <a:latin typeface="Courier New" panose="02070309020205020404" pitchFamily="49" charset="0"/>
                <a:cs typeface="Courier New" panose="02070309020205020404" pitchFamily="49" charset="0"/>
              </a:rPr>
              <a:t> document.getElementById(</a:t>
            </a:r>
            <a:r>
              <a:rPr lang="en-US" sz="1600" dirty="0">
                <a:solidFill>
                  <a:srgbClr val="FF0000"/>
                </a:solidFill>
                <a:latin typeface="Courier New" panose="02070309020205020404" pitchFamily="49" charset="0"/>
                <a:cs typeface="Courier New" panose="02070309020205020404" pitchFamily="49" charset="0"/>
              </a:rPr>
              <a:t>"results"</a:t>
            </a:r>
            <a:r>
              <a:rPr lang="en-US" sz="1600" dirty="0">
                <a:latin typeface="Courier New" panose="02070309020205020404" pitchFamily="49" charset="0"/>
                <a:cs typeface="Courier New" panose="02070309020205020404" pitchFamily="49" charset="0"/>
              </a:rPr>
              <a:t>).</a:t>
            </a:r>
            <a:r>
              <a:rPr lang="en-US" sz="1600" b="1" u="sng" dirty="0">
                <a:latin typeface="Courier New" panose="02070309020205020404" pitchFamily="49" charset="0"/>
                <a:cs typeface="Courier New" panose="02070309020205020404" pitchFamily="49" charset="0"/>
              </a:rPr>
              <a:t>innerHTML</a:t>
            </a:r>
            <a:r>
              <a:rPr lang="en-US" sz="1600" dirty="0">
                <a:latin typeface="Courier New" panose="02070309020205020404" pitchFamily="49" charset="0"/>
                <a:cs typeface="Courier New" panose="02070309020205020404" pitchFamily="49" charset="0"/>
              </a:rPr>
              <a:t> = someText;</a:t>
            </a:r>
          </a:p>
          <a:p>
            <a:pPr>
              <a:buFont typeface="Wingdings" pitchFamily="2" charset="2"/>
              <a:buNone/>
              <a:defRPr/>
            </a:pPr>
            <a:endParaRPr lang="en-US" sz="1800" dirty="0"/>
          </a:p>
          <a:p>
            <a:pPr marL="457200" indent="-457200">
              <a:buFont typeface="+mj-lt"/>
              <a:buAutoNum type="arabicPeriod"/>
              <a:defRPr/>
            </a:pPr>
            <a:r>
              <a:rPr lang="en-US" sz="1800" dirty="0"/>
              <a:t>The first line of code simply creates a variable that holds a string containing the content we want to insert into our web document.</a:t>
            </a:r>
          </a:p>
          <a:p>
            <a:pPr marL="457200" indent="-457200">
              <a:buFont typeface="+mj-lt"/>
              <a:buAutoNum type="arabicPeriod"/>
              <a:defRPr/>
            </a:pPr>
            <a:r>
              <a:rPr lang="en-US" sz="1800" dirty="0"/>
              <a:t>The second line </a:t>
            </a:r>
            <a:r>
              <a:rPr lang="en-US" sz="1800"/>
              <a:t>inserts that </a:t>
            </a:r>
            <a:r>
              <a:rPr lang="en-US" sz="1800" dirty="0"/>
              <a:t>string </a:t>
            </a:r>
            <a:r>
              <a:rPr lang="en-US" sz="1800"/>
              <a:t>into the HTML tag section that has an id of '</a:t>
            </a:r>
            <a:r>
              <a:rPr lang="en-US" sz="1800">
                <a:latin typeface="Courier New" panose="02070309020205020404" pitchFamily="49" charset="0"/>
                <a:cs typeface="Courier New" panose="02070309020205020404" pitchFamily="49" charset="0"/>
              </a:rPr>
              <a:t>results</a:t>
            </a:r>
            <a:r>
              <a:rPr lang="en-US" sz="1800"/>
              <a:t>'.</a:t>
            </a:r>
            <a:endParaRPr lang="en-US" sz="1800" dirty="0"/>
          </a:p>
          <a:p>
            <a:pPr>
              <a:buFont typeface="Wingdings" pitchFamily="2" charset="2"/>
              <a:buNone/>
              <a:defRPr/>
            </a:pPr>
            <a:endParaRPr lang="en-US" sz="2800" dirty="0"/>
          </a:p>
        </p:txBody>
      </p:sp>
    </p:spTree>
    <p:extLst>
      <p:ext uri="{BB962C8B-B14F-4D97-AF65-F5344CB8AC3E}">
        <p14:creationId xmlns:p14="http://schemas.microsoft.com/office/powerpoint/2010/main" val="401119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147">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228600"/>
            <a:ext cx="8229600" cy="533400"/>
          </a:xfrm>
        </p:spPr>
        <p:txBody>
          <a:bodyPr/>
          <a:lstStyle/>
          <a:p>
            <a:r>
              <a:rPr lang="en-US" altLang="en-US" sz="2800"/>
              <a:t>Another Example</a:t>
            </a:r>
            <a:endParaRPr lang="en-US" altLang="en-US" sz="2800" dirty="0"/>
          </a:p>
        </p:txBody>
      </p:sp>
      <p:sp>
        <p:nvSpPr>
          <p:cNvPr id="6147" name="Rectangle 3"/>
          <p:cNvSpPr>
            <a:spLocks noGrp="1" noChangeArrowheads="1"/>
          </p:cNvSpPr>
          <p:nvPr>
            <p:ph idx="1"/>
          </p:nvPr>
        </p:nvSpPr>
        <p:spPr>
          <a:xfrm>
            <a:off x="359228" y="838200"/>
            <a:ext cx="8556172" cy="5943600"/>
          </a:xfrm>
        </p:spPr>
        <p:txBody>
          <a:bodyPr/>
          <a:lstStyle/>
          <a:p>
            <a:pPr marL="0" indent="0">
              <a:buNone/>
              <a:defRPr/>
            </a:pPr>
            <a:r>
              <a:rPr lang="en-US" sz="1800" dirty="0"/>
              <a:t>Suppose that we are writing a conversion function of some kind (e.g. convert pounds to kilograms), and we want to output the information into our HTML document. I will start by creating an </a:t>
            </a:r>
            <a:r>
              <a:rPr lang="en-US" sz="1800" u="sng" dirty="0"/>
              <a:t>empty</a:t>
            </a:r>
            <a:r>
              <a:rPr lang="en-US" sz="1800" dirty="0"/>
              <a:t> section like so:</a:t>
            </a:r>
          </a:p>
          <a:p>
            <a:pPr marL="0" indent="0">
              <a:buNone/>
              <a:defRPr/>
            </a:pPr>
            <a:endParaRPr lang="en-US" sz="1800" dirty="0">
              <a:latin typeface="Courier New" panose="02070309020205020404" pitchFamily="49" charset="0"/>
              <a:cs typeface="Courier New" panose="02070309020205020404" pitchFamily="49" charset="0"/>
            </a:endParaRPr>
          </a:p>
          <a:p>
            <a:pPr marL="0" indent="0">
              <a:buNone/>
              <a:defRPr/>
            </a:pPr>
            <a:r>
              <a:rPr lang="en-US" sz="1800" dirty="0">
                <a:latin typeface="Courier New" panose="02070309020205020404" pitchFamily="49" charset="0"/>
                <a:cs typeface="Courier New" panose="02070309020205020404" pitchFamily="49" charset="0"/>
              </a:rPr>
              <a:t>	&lt;div id="conversionResults"&gt;</a:t>
            </a:r>
          </a:p>
          <a:p>
            <a:pPr marL="0" indent="0">
              <a:buNone/>
              <a:defRPr/>
            </a:pPr>
            <a:r>
              <a:rPr lang="en-US" sz="1800" dirty="0">
                <a:latin typeface="Courier New" panose="02070309020205020404" pitchFamily="49" charset="0"/>
                <a:cs typeface="Courier New" panose="02070309020205020404" pitchFamily="49" charset="0"/>
              </a:rPr>
              <a:t>	&lt;/div&gt;</a:t>
            </a:r>
          </a:p>
          <a:p>
            <a:pPr marL="0" indent="0">
              <a:buNone/>
              <a:defRPr/>
            </a:pPr>
            <a:endParaRPr lang="en-US" sz="1800" dirty="0"/>
          </a:p>
          <a:p>
            <a:pPr marL="0" indent="0">
              <a:buNone/>
              <a:defRPr/>
            </a:pPr>
            <a:r>
              <a:rPr lang="en-US" sz="1800" b="1"/>
              <a:t>IMPORTANT:  Note that when the </a:t>
            </a:r>
            <a:r>
              <a:rPr lang="en-US" sz="1800" b="1" dirty="0"/>
              <a:t>page first loads, this </a:t>
            </a:r>
            <a:r>
              <a:rPr lang="en-US" sz="1800" b="1" dirty="0">
                <a:latin typeface="Courier New" panose="02070309020205020404" pitchFamily="49" charset="0"/>
                <a:cs typeface="Courier New" panose="02070309020205020404" pitchFamily="49" charset="0"/>
              </a:rPr>
              <a:t>&lt;div&gt;</a:t>
            </a:r>
            <a:r>
              <a:rPr lang="en-US" sz="1800" b="1" dirty="0"/>
              <a:t> section is </a:t>
            </a:r>
            <a:r>
              <a:rPr lang="en-US" sz="1800" b="1" u="sng" dirty="0"/>
              <a:t>invisible</a:t>
            </a:r>
            <a:r>
              <a:rPr lang="en-US" sz="1800" b="1" dirty="0"/>
              <a:t> since there is nothing inside of it.</a:t>
            </a:r>
          </a:p>
          <a:p>
            <a:pPr marL="0" indent="0">
              <a:buNone/>
              <a:defRPr/>
            </a:pPr>
            <a:endParaRPr lang="en-US" sz="1800" dirty="0"/>
          </a:p>
          <a:p>
            <a:pPr marL="0" indent="0">
              <a:buNone/>
              <a:defRPr/>
            </a:pPr>
            <a:r>
              <a:rPr lang="en-US" sz="1800" dirty="0"/>
              <a:t>Instead of using the </a:t>
            </a:r>
            <a:r>
              <a:rPr lang="en-US" sz="1800" dirty="0">
                <a:latin typeface="Courier New" panose="02070309020205020404" pitchFamily="49" charset="0"/>
                <a:cs typeface="Courier New" panose="02070309020205020404" pitchFamily="49" charset="0"/>
              </a:rPr>
              <a:t>alert()</a:t>
            </a:r>
            <a:r>
              <a:rPr lang="en-US" sz="1800" dirty="0"/>
              <a:t>function to output results like we've been doing up to this point: </a:t>
            </a:r>
          </a:p>
          <a:p>
            <a:pPr marL="0" indent="0">
              <a:buNone/>
              <a:defRPr/>
            </a:pPr>
            <a:r>
              <a:rPr lang="en-US" sz="1600">
                <a:latin typeface="Courier New" panose="02070309020205020404" pitchFamily="49" charset="0"/>
                <a:cs typeface="Courier New" panose="02070309020205020404" pitchFamily="49" charset="0"/>
              </a:rPr>
              <a:t>	pounds = 150</a:t>
            </a:r>
            <a:r>
              <a:rPr lang="en-US" sz="1800">
                <a:latin typeface="Courier New" panose="02070309020205020404" pitchFamily="49" charset="0"/>
                <a:cs typeface="Courier New" panose="02070309020205020404" pitchFamily="49" charset="0"/>
              </a:rPr>
              <a:t>;</a:t>
            </a:r>
            <a:endParaRPr lang="en-US" sz="1600"/>
          </a:p>
          <a:p>
            <a:pPr marL="0" indent="0">
              <a:buNone/>
              <a:defRPr/>
            </a:pPr>
            <a:r>
              <a:rPr lang="en-US" sz="1600">
                <a:latin typeface="Courier New" panose="02070309020205020404" pitchFamily="49" charset="0"/>
                <a:cs typeface="Courier New" panose="02070309020205020404" pitchFamily="49" charset="0"/>
              </a:rPr>
              <a:t>	kilograms=pounds/2.2;</a:t>
            </a:r>
            <a:endParaRPr lang="en-US" sz="1600"/>
          </a:p>
          <a:p>
            <a:pPr marL="0" indent="0">
              <a:buNone/>
              <a:defRPr/>
            </a:pPr>
            <a:r>
              <a:rPr lang="en-US" sz="160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alert(kilograms)</a:t>
            </a:r>
            <a:r>
              <a:rPr lang="en-US" sz="1800" b="1">
                <a:latin typeface="Courier New" panose="02070309020205020404" pitchFamily="49" charset="0"/>
                <a:cs typeface="Courier New" panose="02070309020205020404" pitchFamily="49" charset="0"/>
              </a:rPr>
              <a:t>;</a:t>
            </a:r>
          </a:p>
          <a:p>
            <a:pPr marL="0" indent="0">
              <a:buNone/>
              <a:defRPr/>
            </a:pPr>
            <a:endParaRPr lang="en-US" sz="1800" dirty="0"/>
          </a:p>
          <a:p>
            <a:pPr marL="0" indent="0">
              <a:buNone/>
              <a:defRPr/>
            </a:pPr>
            <a:r>
              <a:rPr lang="en-US" sz="1800" dirty="0"/>
              <a:t>we will </a:t>
            </a:r>
            <a:r>
              <a:rPr lang="en-US" sz="1800" u="sng" dirty="0"/>
              <a:t>from this point forward</a:t>
            </a:r>
            <a:r>
              <a:rPr lang="en-US" sz="1800" dirty="0"/>
              <a:t> use </a:t>
            </a:r>
            <a:r>
              <a:rPr lang="en-US" sz="1800" dirty="0">
                <a:latin typeface="Courier New" panose="02070309020205020404" pitchFamily="49" charset="0"/>
                <a:cs typeface="Courier New" panose="02070309020205020404" pitchFamily="49" charset="0"/>
              </a:rPr>
              <a:t>innerHTML </a:t>
            </a:r>
            <a:r>
              <a:rPr lang="en-US" sz="1800" dirty="0"/>
              <a:t>like so:</a:t>
            </a:r>
          </a:p>
          <a:p>
            <a:pPr marL="0" indent="0">
              <a:buNone/>
              <a:defRPr/>
            </a:pPr>
            <a:r>
              <a:rPr lang="en-US" sz="1600" dirty="0">
                <a:latin typeface="Courier New" panose="02070309020205020404" pitchFamily="49" charset="0"/>
                <a:cs typeface="Courier New" panose="02070309020205020404" pitchFamily="49" charset="0"/>
              </a:rPr>
              <a:t> document.getElementById("conversionResults").</a:t>
            </a:r>
            <a:r>
              <a:rPr lang="en-US" sz="1600" b="1" dirty="0">
                <a:latin typeface="Courier New" panose="02070309020205020404" pitchFamily="49" charset="0"/>
                <a:cs typeface="Courier New" panose="02070309020205020404" pitchFamily="49" charset="0"/>
              </a:rPr>
              <a:t>innerHTML</a:t>
            </a:r>
            <a:r>
              <a:rPr lang="en-US" sz="1600" dirty="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kilograms</a:t>
            </a:r>
            <a:r>
              <a:rPr lang="en-US" sz="1800" dirty="0">
                <a:latin typeface="Courier New" panose="02070309020205020404" pitchFamily="49" charset="0"/>
                <a:cs typeface="Courier New" panose="02070309020205020404" pitchFamily="49" charset="0"/>
              </a:rPr>
              <a:t>;</a:t>
            </a:r>
          </a:p>
          <a:p>
            <a:pPr>
              <a:buFont typeface="Wingdings" pitchFamily="2" charset="2"/>
              <a:buNone/>
              <a:defRPr/>
            </a:pPr>
            <a:endParaRPr lang="en-US" sz="1800" dirty="0"/>
          </a:p>
          <a:p>
            <a:pPr>
              <a:buFont typeface="Wingdings" pitchFamily="2" charset="2"/>
              <a:buNone/>
              <a:defRPr/>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147">
                                            <p:txEl>
                                              <p:pRg st="5" end="5"/>
                                            </p:txEl>
                                          </p:spTgt>
                                        </p:tgtEl>
                                        <p:attrNameLst>
                                          <p:attrName>style.visibility</p:attrName>
                                        </p:attrNameLst>
                                      </p:cBhvr>
                                      <p:to>
                                        <p:strVal val="visible"/>
                                      </p:to>
                                    </p:set>
                                    <p:animEffect transition="in" filter="wheel(1)">
                                      <p:cBhvr>
                                        <p:cTn id="7" dur="2000"/>
                                        <p:tgtEl>
                                          <p:spTgt spid="6147">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147">
                                            <p:txEl>
                                              <p:pRg st="8" end="8"/>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6147">
                                            <p:txEl>
                                              <p:pRg st="9" end="9"/>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6147">
                                            <p:txEl>
                                              <p:pRg st="10" end="1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147">
                                            <p:txEl>
                                              <p:pRg st="12" end="12"/>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614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381000"/>
            <a:ext cx="8229600" cy="457200"/>
          </a:xfrm>
        </p:spPr>
        <p:txBody>
          <a:bodyPr/>
          <a:lstStyle/>
          <a:p>
            <a:r>
              <a:rPr lang="en-US" altLang="en-US" sz="2800" dirty="0"/>
              <a:t>The steps</a:t>
            </a:r>
          </a:p>
        </p:txBody>
      </p:sp>
      <p:sp>
        <p:nvSpPr>
          <p:cNvPr id="6147" name="Rectangle 3"/>
          <p:cNvSpPr>
            <a:spLocks noGrp="1" noChangeArrowheads="1"/>
          </p:cNvSpPr>
          <p:nvPr>
            <p:ph idx="1"/>
          </p:nvPr>
        </p:nvSpPr>
        <p:spPr>
          <a:xfrm>
            <a:off x="457200" y="914400"/>
            <a:ext cx="8229600" cy="5181600"/>
          </a:xfrm>
        </p:spPr>
        <p:txBody>
          <a:bodyPr/>
          <a:lstStyle/>
          <a:p>
            <a:pPr marL="0" indent="0">
              <a:buNone/>
              <a:defRPr/>
            </a:pPr>
            <a:r>
              <a:rPr lang="en-US" sz="2000" dirty="0"/>
              <a:t>Here are the steps as I would recommend doing them:</a:t>
            </a:r>
          </a:p>
          <a:p>
            <a:pPr marL="0" indent="0">
              <a:buNone/>
              <a:defRPr/>
            </a:pPr>
            <a:endParaRPr lang="en-US" sz="2000" dirty="0"/>
          </a:p>
          <a:p>
            <a:pPr marL="457200" indent="-457200">
              <a:buFont typeface="+mj-lt"/>
              <a:buAutoNum type="arabicPeriod"/>
              <a:defRPr/>
            </a:pPr>
            <a:r>
              <a:rPr lang="en-US" sz="2000" dirty="0"/>
              <a:t>Begin by creating an empty </a:t>
            </a:r>
            <a:r>
              <a:rPr lang="en-US" sz="2000" dirty="0">
                <a:latin typeface="Courier New" panose="02070309020205020404" pitchFamily="49" charset="0"/>
                <a:cs typeface="Courier New" panose="02070309020205020404" pitchFamily="49" charset="0"/>
              </a:rPr>
              <a:t>&lt;div&gt;</a:t>
            </a:r>
            <a:r>
              <a:rPr lang="en-US" sz="2000" dirty="0"/>
              <a:t> section (or a semantic section if there is one that "fits") in which you will later output your information. </a:t>
            </a:r>
          </a:p>
          <a:p>
            <a:pPr marL="457200" indent="-457200">
              <a:buFont typeface="+mj-lt"/>
              <a:buAutoNum type="arabicPeriod"/>
              <a:defRPr/>
            </a:pPr>
            <a:endParaRPr lang="en-US" sz="2000" dirty="0"/>
          </a:p>
          <a:p>
            <a:pPr marL="457200" indent="-457200">
              <a:buFont typeface="+mj-lt"/>
              <a:buAutoNum type="arabicPeriod"/>
              <a:defRPr/>
            </a:pPr>
            <a:r>
              <a:rPr lang="en-US" sz="2000" dirty="0"/>
              <a:t>Regardless of whether you create a </a:t>
            </a:r>
            <a:r>
              <a:rPr lang="en-US" sz="2000" dirty="0">
                <a:latin typeface="Courier New" panose="02070309020205020404" pitchFamily="49" charset="0"/>
                <a:cs typeface="Courier New" panose="02070309020205020404" pitchFamily="49" charset="0"/>
              </a:rPr>
              <a:t>&lt;div</a:t>
            </a:r>
            <a:r>
              <a:rPr lang="en-US" sz="2000">
                <a:latin typeface="Courier New" panose="02070309020205020404" pitchFamily="49" charset="0"/>
                <a:cs typeface="Courier New" panose="02070309020205020404" pitchFamily="49" charset="0"/>
              </a:rPr>
              <a:t>&gt;</a:t>
            </a:r>
            <a:r>
              <a:rPr lang="en-US" sz="2000"/>
              <a:t> section, or use some other tag</a:t>
            </a:r>
            <a:r>
              <a:rPr lang="en-US" sz="2000" dirty="0"/>
              <a:t>, you must still </a:t>
            </a:r>
            <a:r>
              <a:rPr lang="en-US" sz="2000" u="sng" dirty="0"/>
              <a:t>provide an identifier</a:t>
            </a:r>
            <a:r>
              <a:rPr lang="en-US" sz="2000" dirty="0"/>
              <a:t> to this section using the </a:t>
            </a:r>
            <a:r>
              <a:rPr lang="en-US" sz="1800" dirty="0">
                <a:latin typeface="Courier New" panose="02070309020205020404" pitchFamily="49" charset="0"/>
                <a:cs typeface="Courier New" panose="02070309020205020404" pitchFamily="49" charset="0"/>
              </a:rPr>
              <a:t>id </a:t>
            </a:r>
            <a:r>
              <a:rPr lang="en-US" sz="2000" dirty="0"/>
              <a:t>attribute. Obviously, you should choose an identifier that gives some idea of what is supposed to be inside. For example: '</a:t>
            </a:r>
            <a:r>
              <a:rPr lang="en-US" sz="2000" b="1" dirty="0">
                <a:latin typeface="Courier New" panose="02070309020205020404" pitchFamily="49" charset="0"/>
                <a:cs typeface="Courier New" panose="02070309020205020404" pitchFamily="49" charset="0"/>
              </a:rPr>
              <a:t>conversionResults</a:t>
            </a:r>
            <a:r>
              <a:rPr lang="en-US" sz="2000" dirty="0"/>
              <a:t>' or '</a:t>
            </a:r>
            <a:r>
              <a:rPr lang="en-US" sz="2000" b="1" dirty="0">
                <a:latin typeface="Courier New" panose="02070309020205020404" pitchFamily="49" charset="0"/>
                <a:cs typeface="Courier New" panose="02070309020205020404" pitchFamily="49" charset="0"/>
              </a:rPr>
              <a:t>greetingOutput</a:t>
            </a:r>
            <a:r>
              <a:rPr lang="en-US" sz="2000" dirty="0"/>
              <a:t>'. </a:t>
            </a:r>
          </a:p>
          <a:p>
            <a:pPr marL="457200" indent="-457200">
              <a:buFont typeface="+mj-lt"/>
              <a:buAutoNum type="arabicPeriod"/>
              <a:defRPr/>
            </a:pPr>
            <a:endParaRPr lang="en-US" sz="2000" dirty="0"/>
          </a:p>
          <a:p>
            <a:pPr marL="457200" indent="-457200">
              <a:buFont typeface="+mj-lt"/>
              <a:buAutoNum type="arabicPeriod"/>
              <a:defRPr/>
            </a:pPr>
            <a:r>
              <a:rPr lang="en-US" sz="2000" dirty="0"/>
              <a:t>Create a variable to hold the content you wish to output.  Place your entire string inside that variable. You may find yourself doing a certain amount of concatenation (i.e. joining strings together) here.</a:t>
            </a:r>
            <a:endParaRPr lang="en-US" sz="1600" dirty="0"/>
          </a:p>
          <a:p>
            <a:pPr marL="457200" indent="-457200">
              <a:buFont typeface="+mj-lt"/>
              <a:buAutoNum type="arabicPeriod"/>
              <a:defRPr/>
            </a:pPr>
            <a:endParaRPr lang="en-US" sz="2000" dirty="0"/>
          </a:p>
          <a:p>
            <a:pPr marL="457200" indent="-457200">
              <a:buFont typeface="+mj-lt"/>
              <a:buAutoNum type="arabicPeriod"/>
              <a:defRPr/>
            </a:pPr>
            <a:r>
              <a:rPr lang="en-US" sz="2000" dirty="0"/>
              <a:t>Output that variable into the section using JavaScript's </a:t>
            </a:r>
            <a:r>
              <a:rPr lang="en-US" sz="2000" dirty="0">
                <a:latin typeface="Courier New" panose="02070309020205020404" pitchFamily="49" charset="0"/>
                <a:cs typeface="Courier New" panose="02070309020205020404" pitchFamily="49" charset="0"/>
              </a:rPr>
              <a:t>innerHTML </a:t>
            </a:r>
            <a:r>
              <a:rPr lang="en-US" sz="2000" dirty="0"/>
              <a:t>command.</a:t>
            </a:r>
          </a:p>
        </p:txBody>
      </p:sp>
    </p:spTree>
    <p:extLst>
      <p:ext uri="{BB962C8B-B14F-4D97-AF65-F5344CB8AC3E}">
        <p14:creationId xmlns:p14="http://schemas.microsoft.com/office/powerpoint/2010/main" val="240091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B70E205-366D-40DF-AE04-7C74D9E1AB0F}"/>
              </a:ext>
            </a:extLst>
          </p:cNvPr>
          <p:cNvSpPr txBox="1"/>
          <p:nvPr/>
        </p:nvSpPr>
        <p:spPr>
          <a:xfrm>
            <a:off x="228600" y="304800"/>
            <a:ext cx="8458200" cy="6340197"/>
          </a:xfrm>
          <a:prstGeom prst="rect">
            <a:avLst/>
          </a:prstGeom>
          <a:noFill/>
          <a:ln>
            <a:solidFill>
              <a:schemeClr val="tx1"/>
            </a:solidFill>
          </a:ln>
        </p:spPr>
        <p:txBody>
          <a:bodyPr wrap="square" rtlCol="0">
            <a:spAutoFit/>
          </a:bodyPr>
          <a:lstStyle/>
          <a:p>
            <a:r>
              <a:rPr lang="en-US" sz="1400" dirty="0">
                <a:latin typeface="Courier New" panose="02070309020205020404" pitchFamily="49" charset="0"/>
                <a:cs typeface="Courier New" panose="02070309020205020404" pitchFamily="49" charset="0"/>
              </a:rPr>
              <a:t>&lt;!DOCTYPE html&gt;</a:t>
            </a:r>
          </a:p>
          <a:p>
            <a:r>
              <a:rPr lang="en-US" sz="1400" dirty="0">
                <a:latin typeface="Courier New" panose="02070309020205020404" pitchFamily="49" charset="0"/>
                <a:cs typeface="Courier New" panose="02070309020205020404" pitchFamily="49" charset="0"/>
              </a:rPr>
              <a:t>&lt;html lang="en"&gt;</a:t>
            </a:r>
          </a:p>
          <a:p>
            <a:r>
              <a:rPr lang="en-US" sz="1400" dirty="0">
                <a:latin typeface="Courier New" panose="02070309020205020404" pitchFamily="49" charset="0"/>
                <a:cs typeface="Courier New" panose="02070309020205020404" pitchFamily="49" charset="0"/>
              </a:rPr>
              <a:t>&lt;head&gt;</a:t>
            </a:r>
          </a:p>
          <a:p>
            <a:r>
              <a:rPr lang="en-US" sz="1400" dirty="0">
                <a:latin typeface="Courier New" panose="02070309020205020404" pitchFamily="49" charset="0"/>
                <a:cs typeface="Courier New" panose="02070309020205020404" pitchFamily="49" charset="0"/>
              </a:rPr>
              <a:t>  &lt;meta charset="utf-8"&gt;</a:t>
            </a:r>
          </a:p>
          <a:p>
            <a:r>
              <a:rPr lang="en-US" sz="1400" dirty="0">
                <a:latin typeface="Courier New" panose="02070309020205020404" pitchFamily="49" charset="0"/>
                <a:cs typeface="Courier New" panose="02070309020205020404" pitchFamily="49" charset="0"/>
              </a:rPr>
              <a:t>  &lt;title&gt;Greeting with innerHTML&lt;/title&gt;</a:t>
            </a:r>
          </a:p>
          <a:p>
            <a:r>
              <a:rPr lang="en-US" sz="1400" dirty="0">
                <a:latin typeface="Courier New" panose="02070309020205020404" pitchFamily="49" charset="0"/>
                <a:cs typeface="Courier New" panose="02070309020205020404" pitchFamily="49" charset="0"/>
              </a:rPr>
              <a:t>&lt;/head&gt;</a:t>
            </a:r>
          </a:p>
          <a:p>
            <a:r>
              <a:rPr lang="en-US" sz="1400" dirty="0">
                <a:latin typeface="Courier New" panose="02070309020205020404" pitchFamily="49" charset="0"/>
                <a:cs typeface="Courier New" panose="02070309020205020404" pitchFamily="49" charset="0"/>
              </a:rPr>
              <a:t>&lt;body&gt;</a:t>
            </a:r>
          </a:p>
          <a:p>
            <a:r>
              <a:rPr lang="en-US" sz="1400" dirty="0">
                <a:latin typeface="Courier New" panose="02070309020205020404" pitchFamily="49" charset="0"/>
                <a:cs typeface="Courier New" panose="02070309020205020404" pitchFamily="49" charset="0"/>
              </a:rPr>
              <a:t>&lt;h1&gt;innerHTML Example&lt;/h1&gt;</a:t>
            </a:r>
          </a:p>
          <a:p>
            <a:r>
              <a:rPr lang="en-US" sz="1400" dirty="0">
                <a:latin typeface="Courier New" panose="02070309020205020404" pitchFamily="49" charset="0"/>
                <a:cs typeface="Courier New" panose="02070309020205020404" pitchFamily="49" charset="0"/>
              </a:rPr>
              <a:t>&lt;p&gt;What is your name?</a:t>
            </a:r>
          </a:p>
          <a:p>
            <a:r>
              <a:rPr lang="en-US" sz="1400" dirty="0">
                <a:latin typeface="Courier New" panose="02070309020205020404" pitchFamily="49" charset="0"/>
                <a:cs typeface="Courier New" panose="02070309020205020404" pitchFamily="49" charset="0"/>
              </a:rPr>
              <a:t>&lt;input type="text" id="txtName"&gt;</a:t>
            </a:r>
          </a:p>
          <a:p>
            <a:endParaRPr lang="en-US" sz="1400" dirty="0">
              <a:latin typeface="Courier New" panose="02070309020205020404" pitchFamily="49" charset="0"/>
              <a:cs typeface="Courier New" panose="02070309020205020404" pitchFamily="49" charset="0"/>
            </a:endParaRPr>
          </a:p>
          <a:p>
            <a:r>
              <a:rPr lang="en-US" sz="1400" dirty="0">
                <a:latin typeface="Courier New" panose="02070309020205020404" pitchFamily="49" charset="0"/>
                <a:cs typeface="Courier New" panose="02070309020205020404" pitchFamily="49" charset="0"/>
              </a:rPr>
              <a:t>&lt;p&gt;&lt;input type="button" value="Say Hello to Me!" onclick="greetUser()"&gt;</a:t>
            </a:r>
          </a:p>
          <a:p>
            <a:endParaRPr lang="en-US" sz="1400"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&lt;div id="greetingOutput"&gt;</a:t>
            </a:r>
          </a:p>
          <a:p>
            <a:r>
              <a:rPr lang="en-US" sz="1400" b="1" dirty="0">
                <a:latin typeface="Courier New" panose="02070309020205020404" pitchFamily="49" charset="0"/>
                <a:cs typeface="Courier New" panose="02070309020205020404" pitchFamily="49" charset="0"/>
              </a:rPr>
              <a:t>&lt;/div&gt; &lt;!-- end of greetingOutput div --&gt;</a:t>
            </a:r>
          </a:p>
          <a:p>
            <a:r>
              <a:rPr lang="en-US" sz="1400" dirty="0">
                <a:latin typeface="Courier New" panose="02070309020205020404" pitchFamily="49" charset="0"/>
                <a:cs typeface="Courier New" panose="02070309020205020404" pitchFamily="49" charset="0"/>
              </a:rPr>
              <a:t>    </a:t>
            </a:r>
          </a:p>
          <a:p>
            <a:r>
              <a:rPr lang="en-US" sz="1400" dirty="0">
                <a:latin typeface="Courier New" panose="02070309020205020404" pitchFamily="49" charset="0"/>
                <a:cs typeface="Courier New" panose="02070309020205020404" pitchFamily="49" charset="0"/>
              </a:rPr>
              <a:t>&lt;script&gt;</a:t>
            </a:r>
          </a:p>
          <a:p>
            <a:r>
              <a:rPr lang="en-US" sz="1400" dirty="0">
                <a:latin typeface="Courier New" panose="02070309020205020404" pitchFamily="49" charset="0"/>
                <a:cs typeface="Courier New" panose="02070309020205020404" pitchFamily="49" charset="0"/>
              </a:rPr>
              <a:t>function greetUser()</a:t>
            </a:r>
          </a:p>
          <a:p>
            <a:r>
              <a:rPr lang="en-US" sz="1400" dirty="0">
                <a:latin typeface="Courier New" panose="02070309020205020404" pitchFamily="49" charset="0"/>
                <a:cs typeface="Courier New" panose="02070309020205020404" pitchFamily="49" charset="0"/>
              </a:rPr>
              <a:t>{</a:t>
            </a:r>
          </a:p>
          <a:p>
            <a:r>
              <a:rPr lang="en-US" sz="1400" dirty="0">
                <a:latin typeface="Courier New" panose="02070309020205020404" pitchFamily="49" charset="0"/>
                <a:cs typeface="Courier New" panose="02070309020205020404" pitchFamily="49" charset="0"/>
              </a:rPr>
              <a:t>    var userName = document.getElementById("txtName").value;</a:t>
            </a:r>
          </a:p>
          <a:p>
            <a:endParaRPr lang="en-US" sz="1400" dirty="0">
              <a:latin typeface="Courier New" panose="02070309020205020404" pitchFamily="49" charset="0"/>
              <a:cs typeface="Courier New" panose="02070309020205020404" pitchFamily="49" charset="0"/>
            </a:endParaRPr>
          </a:p>
          <a:p>
            <a:r>
              <a:rPr lang="en-US" sz="1400" dirty="0">
                <a:latin typeface="Courier New" panose="02070309020205020404" pitchFamily="49" charset="0"/>
                <a:cs typeface="Courier New" panose="02070309020205020404" pitchFamily="49" charset="0"/>
              </a:rPr>
              <a:t>    var greeting = "Hello, " + userName;  </a:t>
            </a:r>
          </a:p>
          <a:p>
            <a:r>
              <a:rPr lang="en-US" sz="1400">
                <a:latin typeface="Courier New" panose="02070309020205020404" pitchFamily="49" charset="0"/>
                <a:cs typeface="Courier New" panose="02070309020205020404" pitchFamily="49" charset="0"/>
              </a:rPr>
              <a:t>    //We have concatenated 2 </a:t>
            </a:r>
            <a:r>
              <a:rPr lang="en-US" sz="1400" dirty="0">
                <a:latin typeface="Courier New" panose="02070309020205020404" pitchFamily="49" charset="0"/>
                <a:cs typeface="Courier New" panose="02070309020205020404" pitchFamily="49" charset="0"/>
              </a:rPr>
              <a:t>strings together with the + operator</a:t>
            </a:r>
          </a:p>
          <a:p>
            <a:endParaRPr lang="en-US" sz="1400"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document.getElementById("greetingOutput").innerHTML = greeting;</a:t>
            </a:r>
          </a:p>
          <a:p>
            <a:r>
              <a:rPr lang="en-US" sz="1400" dirty="0">
                <a:latin typeface="Courier New" panose="02070309020205020404" pitchFamily="49" charset="0"/>
                <a:cs typeface="Courier New" panose="02070309020205020404" pitchFamily="49" charset="0"/>
              </a:rPr>
              <a:t>}</a:t>
            </a:r>
          </a:p>
          <a:p>
            <a:r>
              <a:rPr lang="en-US" sz="1400" dirty="0">
                <a:latin typeface="Courier New" panose="02070309020205020404" pitchFamily="49" charset="0"/>
                <a:cs typeface="Courier New" panose="02070309020205020404" pitchFamily="49" charset="0"/>
              </a:rPr>
              <a:t>&lt;/script&gt;</a:t>
            </a:r>
          </a:p>
          <a:p>
            <a:r>
              <a:rPr lang="en-US" sz="1400" dirty="0">
                <a:latin typeface="Courier New" panose="02070309020205020404" pitchFamily="49" charset="0"/>
                <a:cs typeface="Courier New" panose="02070309020205020404" pitchFamily="49" charset="0"/>
              </a:rPr>
              <a:t>&lt;/body&gt;</a:t>
            </a:r>
          </a:p>
          <a:p>
            <a:r>
              <a:rPr lang="en-US" sz="1400" dirty="0">
                <a:latin typeface="Courier New" panose="02070309020205020404" pitchFamily="49" charset="0"/>
                <a:cs typeface="Courier New" panose="02070309020205020404" pitchFamily="49" charset="0"/>
              </a:rPr>
              <a:t>&lt;/html&gt;</a:t>
            </a:r>
          </a:p>
        </p:txBody>
      </p:sp>
      <p:sp>
        <p:nvSpPr>
          <p:cNvPr id="6" name="TextBox 5">
            <a:extLst>
              <a:ext uri="{FF2B5EF4-FFF2-40B4-BE49-F238E27FC236}">
                <a16:creationId xmlns:a16="http://schemas.microsoft.com/office/drawing/2014/main" id="{6656A40F-9B64-4362-A8D5-595742DE7D78}"/>
              </a:ext>
            </a:extLst>
          </p:cNvPr>
          <p:cNvSpPr txBox="1"/>
          <p:nvPr/>
        </p:nvSpPr>
        <p:spPr>
          <a:xfrm>
            <a:off x="5105400" y="304800"/>
            <a:ext cx="3581400" cy="369332"/>
          </a:xfrm>
          <a:prstGeom prst="rect">
            <a:avLst/>
          </a:prstGeom>
          <a:solidFill>
            <a:schemeClr val="accent6"/>
          </a:solidFill>
        </p:spPr>
        <p:txBody>
          <a:bodyPr wrap="square" rtlCol="0">
            <a:spAutoFit/>
          </a:bodyPr>
          <a:lstStyle/>
          <a:p>
            <a:pPr algn="ctr"/>
            <a:r>
              <a:rPr lang="en-US" dirty="0">
                <a:latin typeface="Courier New" panose="02070309020205020404" pitchFamily="49" charset="0"/>
                <a:cs typeface="Courier New" panose="02070309020205020404" pitchFamily="49" charset="0"/>
              </a:rPr>
              <a:t>innerHTML_greeting.html</a:t>
            </a:r>
          </a:p>
        </p:txBody>
      </p:sp>
    </p:spTree>
    <p:extLst>
      <p:ext uri="{BB962C8B-B14F-4D97-AF65-F5344CB8AC3E}">
        <p14:creationId xmlns:p14="http://schemas.microsoft.com/office/powerpoint/2010/main" val="64511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fade">
                                      <p:cBhvr>
                                        <p:cTn id="7" dur="1000"/>
                                        <p:tgtEl>
                                          <p:spTgt spid="4">
                                            <p:txEl>
                                              <p:pRg st="8" end="8"/>
                                            </p:txEl>
                                          </p:spTgt>
                                        </p:tgtEl>
                                      </p:cBhvr>
                                    </p:animEffect>
                                    <p:anim calcmode="lin" valueType="num">
                                      <p:cBhvr>
                                        <p:cTn id="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9" end="9"/>
                                            </p:txEl>
                                          </p:spTgt>
                                        </p:tgtEl>
                                        <p:attrNameLst>
                                          <p:attrName>style.visibility</p:attrName>
                                        </p:attrNameLst>
                                      </p:cBhvr>
                                      <p:to>
                                        <p:strVal val="visible"/>
                                      </p:to>
                                    </p:set>
                                    <p:animEffect transition="in" filter="fade">
                                      <p:cBhvr>
                                        <p:cTn id="12" dur="1000"/>
                                        <p:tgtEl>
                                          <p:spTgt spid="4">
                                            <p:txEl>
                                              <p:pRg st="9" end="9"/>
                                            </p:txEl>
                                          </p:spTgt>
                                        </p:tgtEl>
                                      </p:cBhvr>
                                    </p:animEffect>
                                    <p:anim calcmode="lin" valueType="num">
                                      <p:cBhvr>
                                        <p:cTn id="1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Effect transition="in" filter="fade">
                                      <p:cBhvr>
                                        <p:cTn id="19" dur="1000"/>
                                        <p:tgtEl>
                                          <p:spTgt spid="4">
                                            <p:txEl>
                                              <p:pRg st="11" end="11"/>
                                            </p:txEl>
                                          </p:spTgt>
                                        </p:tgtEl>
                                      </p:cBhvr>
                                    </p:animEffect>
                                    <p:anim calcmode="lin" valueType="num">
                                      <p:cBhvr>
                                        <p:cTn id="20"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4">
                                            <p:txEl>
                                              <p:pRg st="13" end="13"/>
                                            </p:txEl>
                                          </p:spTgt>
                                        </p:tgtEl>
                                        <p:attrNameLst>
                                          <p:attrName>style.visibility</p:attrName>
                                        </p:attrNameLst>
                                      </p:cBhvr>
                                      <p:to>
                                        <p:strVal val="visible"/>
                                      </p:to>
                                    </p:set>
                                    <p:animEffect transition="in" filter="wheel(1)">
                                      <p:cBhvr>
                                        <p:cTn id="26" dur="2000"/>
                                        <p:tgtEl>
                                          <p:spTgt spid="4">
                                            <p:txEl>
                                              <p:pRg st="13" end="13"/>
                                            </p:txEl>
                                          </p:spTgt>
                                        </p:tgtEl>
                                      </p:cBhvr>
                                    </p:animEffect>
                                  </p:childTnLst>
                                </p:cTn>
                              </p:par>
                              <p:par>
                                <p:cTn id="27" presetID="21" presetClass="entr" presetSubtype="1" fill="hold" nodeType="withEffect">
                                  <p:stCondLst>
                                    <p:cond delay="0"/>
                                  </p:stCondLst>
                                  <p:childTnLst>
                                    <p:set>
                                      <p:cBhvr>
                                        <p:cTn id="28" dur="1" fill="hold">
                                          <p:stCondLst>
                                            <p:cond delay="0"/>
                                          </p:stCondLst>
                                        </p:cTn>
                                        <p:tgtEl>
                                          <p:spTgt spid="4">
                                            <p:txEl>
                                              <p:pRg st="14" end="14"/>
                                            </p:txEl>
                                          </p:spTgt>
                                        </p:tgtEl>
                                        <p:attrNameLst>
                                          <p:attrName>style.visibility</p:attrName>
                                        </p:attrNameLst>
                                      </p:cBhvr>
                                      <p:to>
                                        <p:strVal val="visible"/>
                                      </p:to>
                                    </p:set>
                                    <p:animEffect transition="in" filter="wheel(1)">
                                      <p:cBhvr>
                                        <p:cTn id="29" dur="2000"/>
                                        <p:tgtEl>
                                          <p:spTgt spid="4">
                                            <p:txEl>
                                              <p:pRg st="14" end="1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16" end="16"/>
                                            </p:txEl>
                                          </p:spTgt>
                                        </p:tgtEl>
                                        <p:attrNameLst>
                                          <p:attrName>style.visibility</p:attrName>
                                        </p:attrNameLst>
                                      </p:cBhvr>
                                      <p:to>
                                        <p:strVal val="visible"/>
                                      </p:to>
                                    </p:set>
                                    <p:animEffect transition="in" filter="fade">
                                      <p:cBhvr>
                                        <p:cTn id="34" dur="1000"/>
                                        <p:tgtEl>
                                          <p:spTgt spid="4">
                                            <p:txEl>
                                              <p:pRg st="16" end="16"/>
                                            </p:txEl>
                                          </p:spTgt>
                                        </p:tgtEl>
                                      </p:cBhvr>
                                    </p:animEffect>
                                    <p:anim calcmode="lin" valueType="num">
                                      <p:cBhvr>
                                        <p:cTn id="35" dur="1000" fill="hold"/>
                                        <p:tgtEl>
                                          <p:spTgt spid="4">
                                            <p:txEl>
                                              <p:pRg st="16" end="16"/>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16" end="1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17" end="17"/>
                                            </p:txEl>
                                          </p:spTgt>
                                        </p:tgtEl>
                                        <p:attrNameLst>
                                          <p:attrName>style.visibility</p:attrName>
                                        </p:attrNameLst>
                                      </p:cBhvr>
                                      <p:to>
                                        <p:strVal val="visible"/>
                                      </p:to>
                                    </p:set>
                                    <p:animEffect transition="in" filter="fade">
                                      <p:cBhvr>
                                        <p:cTn id="39" dur="1000"/>
                                        <p:tgtEl>
                                          <p:spTgt spid="4">
                                            <p:txEl>
                                              <p:pRg st="17" end="17"/>
                                            </p:txEl>
                                          </p:spTgt>
                                        </p:tgtEl>
                                      </p:cBhvr>
                                    </p:animEffect>
                                    <p:anim calcmode="lin" valueType="num">
                                      <p:cBhvr>
                                        <p:cTn id="40" dur="1000" fill="hold"/>
                                        <p:tgtEl>
                                          <p:spTgt spid="4">
                                            <p:txEl>
                                              <p:pRg st="17" end="17"/>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17" end="17"/>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18" end="18"/>
                                            </p:txEl>
                                          </p:spTgt>
                                        </p:tgtEl>
                                        <p:attrNameLst>
                                          <p:attrName>style.visibility</p:attrName>
                                        </p:attrNameLst>
                                      </p:cBhvr>
                                      <p:to>
                                        <p:strVal val="visible"/>
                                      </p:to>
                                    </p:set>
                                    <p:animEffect transition="in" filter="fade">
                                      <p:cBhvr>
                                        <p:cTn id="44" dur="1000"/>
                                        <p:tgtEl>
                                          <p:spTgt spid="4">
                                            <p:txEl>
                                              <p:pRg st="18" end="18"/>
                                            </p:txEl>
                                          </p:spTgt>
                                        </p:tgtEl>
                                      </p:cBhvr>
                                    </p:animEffect>
                                    <p:anim calcmode="lin" valueType="num">
                                      <p:cBhvr>
                                        <p:cTn id="45" dur="1000" fill="hold"/>
                                        <p:tgtEl>
                                          <p:spTgt spid="4">
                                            <p:txEl>
                                              <p:pRg st="18" end="18"/>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18" end="18"/>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4">
                                            <p:txEl>
                                              <p:pRg st="25" end="25"/>
                                            </p:txEl>
                                          </p:spTgt>
                                        </p:tgtEl>
                                        <p:attrNameLst>
                                          <p:attrName>style.visibility</p:attrName>
                                        </p:attrNameLst>
                                      </p:cBhvr>
                                      <p:to>
                                        <p:strVal val="visible"/>
                                      </p:to>
                                    </p:set>
                                    <p:animEffect transition="in" filter="fade">
                                      <p:cBhvr>
                                        <p:cTn id="49" dur="1000"/>
                                        <p:tgtEl>
                                          <p:spTgt spid="4">
                                            <p:txEl>
                                              <p:pRg st="25" end="25"/>
                                            </p:txEl>
                                          </p:spTgt>
                                        </p:tgtEl>
                                      </p:cBhvr>
                                    </p:animEffect>
                                    <p:anim calcmode="lin" valueType="num">
                                      <p:cBhvr>
                                        <p:cTn id="50" dur="1000" fill="hold"/>
                                        <p:tgtEl>
                                          <p:spTgt spid="4">
                                            <p:txEl>
                                              <p:pRg st="25" end="25"/>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25" end="25"/>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4">
                                            <p:txEl>
                                              <p:pRg st="26" end="26"/>
                                            </p:txEl>
                                          </p:spTgt>
                                        </p:tgtEl>
                                        <p:attrNameLst>
                                          <p:attrName>style.visibility</p:attrName>
                                        </p:attrNameLst>
                                      </p:cBhvr>
                                      <p:to>
                                        <p:strVal val="visible"/>
                                      </p:to>
                                    </p:set>
                                    <p:animEffect transition="in" filter="fade">
                                      <p:cBhvr>
                                        <p:cTn id="54" dur="1000"/>
                                        <p:tgtEl>
                                          <p:spTgt spid="4">
                                            <p:txEl>
                                              <p:pRg st="26" end="26"/>
                                            </p:txEl>
                                          </p:spTgt>
                                        </p:tgtEl>
                                      </p:cBhvr>
                                    </p:animEffect>
                                    <p:anim calcmode="lin" valueType="num">
                                      <p:cBhvr>
                                        <p:cTn id="55" dur="1000" fill="hold"/>
                                        <p:tgtEl>
                                          <p:spTgt spid="4">
                                            <p:txEl>
                                              <p:pRg st="26" end="26"/>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26" end="2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4">
                                            <p:txEl>
                                              <p:pRg st="19" end="19"/>
                                            </p:txEl>
                                          </p:spTgt>
                                        </p:tgtEl>
                                        <p:attrNameLst>
                                          <p:attrName>style.visibility</p:attrName>
                                        </p:attrNameLst>
                                      </p:cBhvr>
                                      <p:to>
                                        <p:strVal val="visible"/>
                                      </p:to>
                                    </p:set>
                                    <p:animEffect transition="in" filter="fade">
                                      <p:cBhvr>
                                        <p:cTn id="61" dur="1000"/>
                                        <p:tgtEl>
                                          <p:spTgt spid="4">
                                            <p:txEl>
                                              <p:pRg st="19" end="19"/>
                                            </p:txEl>
                                          </p:spTgt>
                                        </p:tgtEl>
                                      </p:cBhvr>
                                    </p:animEffect>
                                    <p:anim calcmode="lin" valueType="num">
                                      <p:cBhvr>
                                        <p:cTn id="62" dur="1000" fill="hold"/>
                                        <p:tgtEl>
                                          <p:spTgt spid="4">
                                            <p:txEl>
                                              <p:pRg st="19" end="19"/>
                                            </p:txEl>
                                          </p:spTgt>
                                        </p:tgtEl>
                                        <p:attrNameLst>
                                          <p:attrName>ppt_x</p:attrName>
                                        </p:attrNameLst>
                                      </p:cBhvr>
                                      <p:tavLst>
                                        <p:tav tm="0">
                                          <p:val>
                                            <p:strVal val="#ppt_x"/>
                                          </p:val>
                                        </p:tav>
                                        <p:tav tm="100000">
                                          <p:val>
                                            <p:strVal val="#ppt_x"/>
                                          </p:val>
                                        </p:tav>
                                      </p:tavLst>
                                    </p:anim>
                                    <p:anim calcmode="lin" valueType="num">
                                      <p:cBhvr>
                                        <p:cTn id="63" dur="1000" fill="hold"/>
                                        <p:tgtEl>
                                          <p:spTgt spid="4">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4">
                                            <p:txEl>
                                              <p:pRg st="21" end="21"/>
                                            </p:txEl>
                                          </p:spTgt>
                                        </p:tgtEl>
                                        <p:attrNameLst>
                                          <p:attrName>style.visibility</p:attrName>
                                        </p:attrNameLst>
                                      </p:cBhvr>
                                      <p:to>
                                        <p:strVal val="visible"/>
                                      </p:to>
                                    </p:set>
                                    <p:animEffect transition="in" filter="fade">
                                      <p:cBhvr>
                                        <p:cTn id="68" dur="1000"/>
                                        <p:tgtEl>
                                          <p:spTgt spid="4">
                                            <p:txEl>
                                              <p:pRg st="21" end="21"/>
                                            </p:txEl>
                                          </p:spTgt>
                                        </p:tgtEl>
                                      </p:cBhvr>
                                    </p:animEffect>
                                    <p:anim calcmode="lin" valueType="num">
                                      <p:cBhvr>
                                        <p:cTn id="69" dur="1000" fill="hold"/>
                                        <p:tgtEl>
                                          <p:spTgt spid="4">
                                            <p:txEl>
                                              <p:pRg st="21" end="21"/>
                                            </p:txEl>
                                          </p:spTgt>
                                        </p:tgtEl>
                                        <p:attrNameLst>
                                          <p:attrName>ppt_x</p:attrName>
                                        </p:attrNameLst>
                                      </p:cBhvr>
                                      <p:tavLst>
                                        <p:tav tm="0">
                                          <p:val>
                                            <p:strVal val="#ppt_x"/>
                                          </p:val>
                                        </p:tav>
                                        <p:tav tm="100000">
                                          <p:val>
                                            <p:strVal val="#ppt_x"/>
                                          </p:val>
                                        </p:tav>
                                      </p:tavLst>
                                    </p:anim>
                                    <p:anim calcmode="lin" valueType="num">
                                      <p:cBhvr>
                                        <p:cTn id="70" dur="1000" fill="hold"/>
                                        <p:tgtEl>
                                          <p:spTgt spid="4">
                                            <p:txEl>
                                              <p:pRg st="21" end="21"/>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4">
                                            <p:txEl>
                                              <p:pRg st="22" end="22"/>
                                            </p:txEl>
                                          </p:spTgt>
                                        </p:tgtEl>
                                        <p:attrNameLst>
                                          <p:attrName>style.visibility</p:attrName>
                                        </p:attrNameLst>
                                      </p:cBhvr>
                                      <p:to>
                                        <p:strVal val="visible"/>
                                      </p:to>
                                    </p:set>
                                    <p:animEffect transition="in" filter="fade">
                                      <p:cBhvr>
                                        <p:cTn id="75" dur="1000"/>
                                        <p:tgtEl>
                                          <p:spTgt spid="4">
                                            <p:txEl>
                                              <p:pRg st="22" end="22"/>
                                            </p:txEl>
                                          </p:spTgt>
                                        </p:tgtEl>
                                      </p:cBhvr>
                                    </p:animEffect>
                                    <p:anim calcmode="lin" valueType="num">
                                      <p:cBhvr>
                                        <p:cTn id="76" dur="1000" fill="hold"/>
                                        <p:tgtEl>
                                          <p:spTgt spid="4">
                                            <p:txEl>
                                              <p:pRg st="22" end="22"/>
                                            </p:txEl>
                                          </p:spTgt>
                                        </p:tgtEl>
                                        <p:attrNameLst>
                                          <p:attrName>ppt_x</p:attrName>
                                        </p:attrNameLst>
                                      </p:cBhvr>
                                      <p:tavLst>
                                        <p:tav tm="0">
                                          <p:val>
                                            <p:strVal val="#ppt_x"/>
                                          </p:val>
                                        </p:tav>
                                        <p:tav tm="100000">
                                          <p:val>
                                            <p:strVal val="#ppt_x"/>
                                          </p:val>
                                        </p:tav>
                                      </p:tavLst>
                                    </p:anim>
                                    <p:anim calcmode="lin" valueType="num">
                                      <p:cBhvr>
                                        <p:cTn id="77" dur="1000" fill="hold"/>
                                        <p:tgtEl>
                                          <p:spTgt spid="4">
                                            <p:txEl>
                                              <p:pRg st="22" end="22"/>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nodeType="clickEffect">
                                  <p:stCondLst>
                                    <p:cond delay="0"/>
                                  </p:stCondLst>
                                  <p:childTnLst>
                                    <p:set>
                                      <p:cBhvr>
                                        <p:cTn id="81" dur="1" fill="hold">
                                          <p:stCondLst>
                                            <p:cond delay="0"/>
                                          </p:stCondLst>
                                        </p:cTn>
                                        <p:tgtEl>
                                          <p:spTgt spid="4">
                                            <p:txEl>
                                              <p:pRg st="24" end="24"/>
                                            </p:txEl>
                                          </p:spTgt>
                                        </p:tgtEl>
                                        <p:attrNameLst>
                                          <p:attrName>style.visibility</p:attrName>
                                        </p:attrNameLst>
                                      </p:cBhvr>
                                      <p:to>
                                        <p:strVal val="visible"/>
                                      </p:to>
                                    </p:set>
                                    <p:animEffect transition="in" filter="fade">
                                      <p:cBhvr>
                                        <p:cTn id="82" dur="1000"/>
                                        <p:tgtEl>
                                          <p:spTgt spid="4">
                                            <p:txEl>
                                              <p:pRg st="24" end="24"/>
                                            </p:txEl>
                                          </p:spTgt>
                                        </p:tgtEl>
                                      </p:cBhvr>
                                    </p:animEffect>
                                    <p:anim calcmode="lin" valueType="num">
                                      <p:cBhvr>
                                        <p:cTn id="83" dur="1000" fill="hold"/>
                                        <p:tgtEl>
                                          <p:spTgt spid="4">
                                            <p:txEl>
                                              <p:pRg st="24" end="24"/>
                                            </p:txEl>
                                          </p:spTgt>
                                        </p:tgtEl>
                                        <p:attrNameLst>
                                          <p:attrName>ppt_x</p:attrName>
                                        </p:attrNameLst>
                                      </p:cBhvr>
                                      <p:tavLst>
                                        <p:tav tm="0">
                                          <p:val>
                                            <p:strVal val="#ppt_x"/>
                                          </p:val>
                                        </p:tav>
                                        <p:tav tm="100000">
                                          <p:val>
                                            <p:strVal val="#ppt_x"/>
                                          </p:val>
                                        </p:tav>
                                      </p:tavLst>
                                    </p:anim>
                                    <p:anim calcmode="lin" valueType="num">
                                      <p:cBhvr>
                                        <p:cTn id="84" dur="1000" fill="hold"/>
                                        <p:tgtEl>
                                          <p:spTgt spid="4">
                                            <p:txEl>
                                              <p:pRg st="24" end="2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28600"/>
            <a:ext cx="8229600" cy="533400"/>
          </a:xfrm>
        </p:spPr>
        <p:txBody>
          <a:bodyPr/>
          <a:lstStyle/>
          <a:p>
            <a:r>
              <a:rPr lang="en-US" altLang="en-US" sz="2800" dirty="0"/>
              <a:t>Bug alert!!</a:t>
            </a:r>
          </a:p>
        </p:txBody>
      </p:sp>
      <p:sp>
        <p:nvSpPr>
          <p:cNvPr id="6147" name="Rectangle 3"/>
          <p:cNvSpPr>
            <a:spLocks noGrp="1" noChangeArrowheads="1"/>
          </p:cNvSpPr>
          <p:nvPr>
            <p:ph idx="1"/>
          </p:nvPr>
        </p:nvSpPr>
        <p:spPr>
          <a:xfrm>
            <a:off x="609600" y="1040605"/>
            <a:ext cx="8435236" cy="4648200"/>
          </a:xfrm>
        </p:spPr>
        <p:txBody>
          <a:bodyPr/>
          <a:lstStyle/>
          <a:p>
            <a:pPr marL="0" indent="0">
              <a:buNone/>
              <a:defRPr/>
            </a:pPr>
            <a:r>
              <a:rPr lang="en-US" sz="1800"/>
              <a:t>IMPORTANT: Note </a:t>
            </a:r>
            <a:r>
              <a:rPr lang="en-US" sz="1800" dirty="0"/>
              <a:t>that the </a:t>
            </a:r>
            <a:r>
              <a:rPr lang="en-US" sz="1800" dirty="0">
                <a:latin typeface="Courier New" panose="02070309020205020404" pitchFamily="49" charset="0"/>
                <a:cs typeface="Courier New" panose="02070309020205020404" pitchFamily="49" charset="0"/>
              </a:rPr>
              <a:t>innerHTML </a:t>
            </a:r>
            <a:r>
              <a:rPr lang="en-US" sz="1800" dirty="0"/>
              <a:t>command </a:t>
            </a:r>
            <a:r>
              <a:rPr lang="en-US" sz="1800" u="sng" dirty="0"/>
              <a:t>replaces</a:t>
            </a:r>
            <a:r>
              <a:rPr lang="en-US" sz="1800" dirty="0"/>
              <a:t> any content that was inside that section before. </a:t>
            </a:r>
          </a:p>
          <a:p>
            <a:pPr marL="0" indent="0">
              <a:buNone/>
              <a:defRPr/>
            </a:pPr>
            <a:endParaRPr lang="en-US" sz="1800" dirty="0"/>
          </a:p>
          <a:p>
            <a:pPr marL="0" indent="0">
              <a:buNone/>
              <a:defRPr/>
            </a:pPr>
            <a:r>
              <a:rPr lang="en-US" sz="1800" dirty="0"/>
              <a:t>Suppose that we want to greet the user and print the date.  Here is some code: </a:t>
            </a:r>
          </a:p>
          <a:p>
            <a:pPr marL="0" indent="0">
              <a:buNone/>
              <a:defRPr/>
            </a:pPr>
            <a:endParaRPr lang="en-US" sz="1600" b="1" dirty="0">
              <a:latin typeface="Courier New" panose="02070309020205020404" pitchFamily="49" charset="0"/>
              <a:cs typeface="Courier New" panose="02070309020205020404" pitchFamily="49" charset="0"/>
            </a:endParaRPr>
          </a:p>
          <a:p>
            <a:pPr marL="0" indent="0">
              <a:buNone/>
              <a:defRPr/>
            </a:pPr>
            <a:r>
              <a:rPr lang="en-US" sz="1600" b="1" dirty="0">
                <a:latin typeface="Courier New" panose="02070309020205020404" pitchFamily="49" charset="0"/>
                <a:cs typeface="Courier New" panose="02070309020205020404" pitchFamily="49" charset="0"/>
              </a:rPr>
              <a:t>var greeting = "Hello, how are you?"</a:t>
            </a:r>
          </a:p>
          <a:p>
            <a:pPr marL="0" indent="0">
              <a:buNone/>
              <a:defRPr/>
            </a:pPr>
            <a:r>
              <a:rPr lang="en-US" sz="1600" b="1" dirty="0">
                <a:latin typeface="Courier New" panose="02070309020205020404" pitchFamily="49" charset="0"/>
                <a:cs typeface="Courier New" panose="02070309020205020404" pitchFamily="49" charset="0"/>
              </a:rPr>
              <a:t>var todaysDate = "Today is " + Date();</a:t>
            </a:r>
          </a:p>
          <a:p>
            <a:pPr marL="0" indent="0">
              <a:buNone/>
              <a:defRPr/>
            </a:pPr>
            <a:endParaRPr lang="en-US" sz="1600" b="1" dirty="0">
              <a:latin typeface="Courier New" panose="02070309020205020404" pitchFamily="49" charset="0"/>
              <a:cs typeface="Courier New" panose="02070309020205020404" pitchFamily="49" charset="0"/>
            </a:endParaRPr>
          </a:p>
          <a:p>
            <a:pPr marL="0" indent="0">
              <a:buNone/>
              <a:defRPr/>
            </a:pPr>
            <a:r>
              <a:rPr lang="en-US" sz="1600" b="1" dirty="0">
                <a:latin typeface="Courier New" panose="02070309020205020404" pitchFamily="49" charset="0"/>
                <a:cs typeface="Courier New" panose="02070309020205020404" pitchFamily="49" charset="0"/>
              </a:rPr>
              <a:t>document.getElementById("output").innerHTML = greeting;</a:t>
            </a:r>
          </a:p>
          <a:p>
            <a:pPr marL="0" indent="0">
              <a:buNone/>
              <a:defRPr/>
            </a:pPr>
            <a:r>
              <a:rPr lang="en-US" sz="1600" b="1" dirty="0">
                <a:latin typeface="Courier New" panose="02070309020205020404" pitchFamily="49" charset="0"/>
                <a:cs typeface="Courier New" panose="02070309020205020404" pitchFamily="49" charset="0"/>
              </a:rPr>
              <a:t>document.getElementById("output").innerHTML = todaysDate;</a:t>
            </a:r>
          </a:p>
          <a:p>
            <a:pPr marL="0" indent="0">
              <a:buNone/>
              <a:defRPr/>
            </a:pPr>
            <a:endParaRPr lang="en-US" sz="1800" dirty="0"/>
          </a:p>
          <a:p>
            <a:pPr marL="0" indent="0">
              <a:buNone/>
              <a:defRPr/>
            </a:pPr>
            <a:r>
              <a:rPr lang="en-US" sz="1800" dirty="0"/>
              <a:t>What do you predict will happen?</a:t>
            </a:r>
          </a:p>
          <a:p>
            <a:pPr marL="0" indent="0">
              <a:buNone/>
              <a:defRPr/>
            </a:pPr>
            <a:endParaRPr lang="en-US" sz="1800" dirty="0"/>
          </a:p>
          <a:p>
            <a:pPr marL="0" indent="0">
              <a:buNone/>
              <a:defRPr/>
            </a:pPr>
            <a:r>
              <a:rPr lang="en-US" sz="1800" b="1" dirty="0"/>
              <a:t>Answer</a:t>
            </a:r>
            <a:r>
              <a:rPr lang="en-US" sz="1800" dirty="0"/>
              <a:t>: The second innerHTML command will </a:t>
            </a:r>
            <a:r>
              <a:rPr lang="en-US" sz="1800" u="sng" dirty="0"/>
              <a:t>replace</a:t>
            </a:r>
            <a:r>
              <a:rPr lang="en-US" sz="1800" dirty="0"/>
              <a:t> whatever was previously inside the </a:t>
            </a:r>
            <a:r>
              <a:rPr lang="en-US" sz="1800" dirty="0">
                <a:latin typeface="Courier New" panose="02070309020205020404" pitchFamily="49" charset="0"/>
                <a:cs typeface="Courier New" panose="02070309020205020404" pitchFamily="49" charset="0"/>
              </a:rPr>
              <a:t>output </a:t>
            </a:r>
            <a:r>
              <a:rPr lang="en-US" sz="1800" dirty="0"/>
              <a:t>section. Since the second </a:t>
            </a:r>
            <a:r>
              <a:rPr lang="en-US" sz="1800" dirty="0">
                <a:latin typeface="Courier New" panose="02070309020205020404" pitchFamily="49" charset="0"/>
                <a:cs typeface="Courier New" panose="02070309020205020404" pitchFamily="49" charset="0"/>
              </a:rPr>
              <a:t>innerHTML</a:t>
            </a:r>
            <a:r>
              <a:rPr lang="en-US" sz="1800" dirty="0"/>
              <a:t> command is executed by </a:t>
            </a:r>
            <a:r>
              <a:rPr lang="en-US" sz="1800"/>
              <a:t>JavaScript after </a:t>
            </a:r>
            <a:r>
              <a:rPr lang="en-US" sz="1800" dirty="0"/>
              <a:t>the first </a:t>
            </a:r>
            <a:r>
              <a:rPr lang="en-US" sz="1800" dirty="0">
                <a:latin typeface="Courier New" panose="02070309020205020404" pitchFamily="49" charset="0"/>
                <a:cs typeface="Courier New" panose="02070309020205020404" pitchFamily="49" charset="0"/>
              </a:rPr>
              <a:t>innerHTML</a:t>
            </a:r>
            <a:r>
              <a:rPr lang="en-US" sz="1800" dirty="0"/>
              <a:t> command, the visitor to our page will </a:t>
            </a:r>
            <a:r>
              <a:rPr lang="en-US" sz="1800" u="sng" dirty="0"/>
              <a:t>never see</a:t>
            </a:r>
            <a:r>
              <a:rPr lang="en-US" sz="1800" dirty="0"/>
              <a:t> the first line (the greeting).   </a:t>
            </a:r>
          </a:p>
          <a:p>
            <a:pPr marL="0" indent="0">
              <a:buNone/>
              <a:defRPr/>
            </a:pPr>
            <a:endParaRPr lang="en-US" sz="1400" dirty="0"/>
          </a:p>
          <a:p>
            <a:pPr marL="0" indent="0" algn="ctr">
              <a:buNone/>
              <a:defRPr/>
            </a:pPr>
            <a:r>
              <a:rPr lang="en-US" sz="1400" dirty="0"/>
              <a:t>(This would make for a good exam question…)</a:t>
            </a:r>
          </a:p>
          <a:p>
            <a:pPr marL="0" indent="0">
              <a:buNone/>
              <a:defRPr/>
            </a:pPr>
            <a:r>
              <a:rPr lang="en-US" sz="1800" dirty="0"/>
              <a:t> </a:t>
            </a:r>
          </a:p>
          <a:p>
            <a:pPr marL="0" indent="0">
              <a:buNone/>
              <a:defRPr/>
            </a:pPr>
            <a:endParaRPr lang="en-US" sz="1800" dirty="0"/>
          </a:p>
          <a:p>
            <a:pPr>
              <a:buFont typeface="Wingdings" pitchFamily="2" charset="2"/>
              <a:buNone/>
              <a:defRPr/>
            </a:pPr>
            <a:endParaRPr lang="en-US" sz="1800" dirty="0"/>
          </a:p>
          <a:p>
            <a:pPr>
              <a:buFont typeface="Wingdings" pitchFamily="2" charset="2"/>
              <a:buNone/>
              <a:defRPr/>
            </a:pPr>
            <a:endParaRPr lang="en-US" sz="2800" dirty="0"/>
          </a:p>
        </p:txBody>
      </p:sp>
      <p:pic>
        <p:nvPicPr>
          <p:cNvPr id="1028" name="Picture 4" descr="Image result for computer bug">
            <a:extLst>
              <a:ext uri="{FF2B5EF4-FFF2-40B4-BE49-F238E27FC236}">
                <a16:creationId xmlns:a16="http://schemas.microsoft.com/office/drawing/2014/main" id="{B1299F4A-7BC1-4318-AFB3-B88C14EECE5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8400" y="115491"/>
            <a:ext cx="874353" cy="7858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Image result for computer bug">
            <a:extLst>
              <a:ext uri="{FF2B5EF4-FFF2-40B4-BE49-F238E27FC236}">
                <a16:creationId xmlns:a16="http://schemas.microsoft.com/office/drawing/2014/main" id="{7C8AEAA3-36C5-4331-8785-F82F75076F8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07449" y="102394"/>
            <a:ext cx="874353" cy="785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6546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47">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47">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47">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691</TotalTime>
  <Words>1495</Words>
  <Application>Microsoft Office PowerPoint</Application>
  <PresentationFormat>On-screen Show (4:3)</PresentationFormat>
  <Paragraphs>171</Paragraphs>
  <Slides>12</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Courier New</vt:lpstr>
      <vt:lpstr>Times New Roman</vt:lpstr>
      <vt:lpstr>Wingdings</vt:lpstr>
      <vt:lpstr>Office Theme</vt:lpstr>
      <vt:lpstr>JavaScript</vt:lpstr>
      <vt:lpstr>Learning Objectives</vt:lpstr>
      <vt:lpstr>Bye-bye alert()</vt:lpstr>
      <vt:lpstr>Outputting using innerHTML</vt:lpstr>
      <vt:lpstr>Creating an empty section</vt:lpstr>
      <vt:lpstr>Another Example</vt:lpstr>
      <vt:lpstr>The steps</vt:lpstr>
      <vt:lpstr>PowerPoint Presentation</vt:lpstr>
      <vt:lpstr>Bug alert!!</vt:lpstr>
      <vt:lpstr>We Can (And WILL) Embed HTML Code in Our Strings</vt:lpstr>
      <vt:lpstr>File: inner_html_greeting_concatenated.html</vt:lpstr>
      <vt:lpstr>Exercise</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dc:title>
  <dc:creator>Yosef Mendelsohn</dc:creator>
  <cp:lastModifiedBy>Mendelsohn, Yoseph</cp:lastModifiedBy>
  <cp:revision>315</cp:revision>
  <dcterms:created xsi:type="dcterms:W3CDTF">2012-10-02T18:02:45Z</dcterms:created>
  <dcterms:modified xsi:type="dcterms:W3CDTF">2024-04-30T14:46:10Z</dcterms:modified>
</cp:coreProperties>
</file>