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3"/>
  </p:notesMasterIdLst>
  <p:handoutMasterIdLst>
    <p:handoutMasterId r:id="rId14"/>
  </p:handoutMasterIdLst>
  <p:sldIdLst>
    <p:sldId id="618" r:id="rId2"/>
    <p:sldId id="619" r:id="rId3"/>
    <p:sldId id="632" r:id="rId4"/>
    <p:sldId id="620" r:id="rId5"/>
    <p:sldId id="604" r:id="rId6"/>
    <p:sldId id="621" r:id="rId7"/>
    <p:sldId id="622" r:id="rId8"/>
    <p:sldId id="625" r:id="rId9"/>
    <p:sldId id="624" r:id="rId10"/>
    <p:sldId id="623" r:id="rId11"/>
    <p:sldId id="631"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9" autoAdjust="0"/>
    <p:restoredTop sz="94605" autoAdjust="0"/>
  </p:normalViewPr>
  <p:slideViewPr>
    <p:cSldViewPr>
      <p:cViewPr varScale="1">
        <p:scale>
          <a:sx n="127" d="100"/>
          <a:sy n="127" d="100"/>
        </p:scale>
        <p:origin x="132" y="5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AFF8E181-912C-4932-982D-9392D88C2E17}"/>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5" name="Rectangle 3">
            <a:extLst>
              <a:ext uri="{FF2B5EF4-FFF2-40B4-BE49-F238E27FC236}">
                <a16:creationId xmlns:a16="http://schemas.microsoft.com/office/drawing/2014/main" id="{9A5DFD1F-6BFB-4E3A-9F74-A2543847D32F}"/>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192516" name="Rectangle 4">
            <a:extLst>
              <a:ext uri="{FF2B5EF4-FFF2-40B4-BE49-F238E27FC236}">
                <a16:creationId xmlns:a16="http://schemas.microsoft.com/office/drawing/2014/main" id="{646B73EA-B5D0-4612-8D9A-5BD95979DE57}"/>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7" name="Rectangle 5">
            <a:extLst>
              <a:ext uri="{FF2B5EF4-FFF2-40B4-BE49-F238E27FC236}">
                <a16:creationId xmlns:a16="http://schemas.microsoft.com/office/drawing/2014/main" id="{52352C55-2AF9-40EA-A7AC-B4CA49C9F24B}"/>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DDAEC931-54BF-47AC-B555-B78138BD8389}"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92D6B6B-2CAD-40FC-92AF-9DCA18E212C1}"/>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5" name="Rectangle 3">
            <a:extLst>
              <a:ext uri="{FF2B5EF4-FFF2-40B4-BE49-F238E27FC236}">
                <a16:creationId xmlns:a16="http://schemas.microsoft.com/office/drawing/2014/main" id="{5A9E64C5-4BFE-477A-BDCE-B788FB4F6E4D}"/>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4DE0085A-BF88-42A4-90AD-67388A5C72CA}"/>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9E38B7F0-3E21-4855-87D4-30F5875323DB}"/>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18CBC322-682A-45C2-AA50-6D09955043C3}"/>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9" name="Rectangle 7">
            <a:extLst>
              <a:ext uri="{FF2B5EF4-FFF2-40B4-BE49-F238E27FC236}">
                <a16:creationId xmlns:a16="http://schemas.microsoft.com/office/drawing/2014/main" id="{7F4EB5AB-CB90-4844-9E28-44E4C07FC749}"/>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36A0A66D-5325-4E81-B9B5-EE1BDD06B3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11872D9-5EBE-4A5A-B872-42024E8F6410}"/>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2440AE43-62C8-4458-9C43-C5E45010E7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309DFA1-DDD2-4F74-A673-690AD22FBBBD}"/>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56FA257D-099A-4CB4-823B-846E6FFDE6ED}"/>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4585678-BE09-4061-9C0B-F879130147E1}"/>
              </a:ext>
            </a:extLst>
          </p:cNvPr>
          <p:cNvSpPr>
            <a:spLocks noGrp="1"/>
          </p:cNvSpPr>
          <p:nvPr>
            <p:ph type="sldNum" sz="quarter" idx="12"/>
          </p:nvPr>
        </p:nvSpPr>
        <p:spPr/>
        <p:txBody>
          <a:bodyPr/>
          <a:lstStyle>
            <a:lvl1pPr>
              <a:defRPr/>
            </a:lvl1pPr>
          </a:lstStyle>
          <a:p>
            <a:pPr>
              <a:defRPr/>
            </a:pPr>
            <a:fld id="{BA3BB889-8502-40D9-8BAC-3EE582F18AB2}" type="slidenum">
              <a:rPr lang="en-US" altLang="en-US"/>
              <a:pPr>
                <a:defRPr/>
              </a:pPr>
              <a:t>‹#›</a:t>
            </a:fld>
            <a:endParaRPr lang="en-US" altLang="en-US"/>
          </a:p>
        </p:txBody>
      </p:sp>
    </p:spTree>
    <p:extLst>
      <p:ext uri="{BB962C8B-B14F-4D97-AF65-F5344CB8AC3E}">
        <p14:creationId xmlns:p14="http://schemas.microsoft.com/office/powerpoint/2010/main" val="411159225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113FC7-4061-4506-A71B-A602BBA50418}"/>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EF886FA5-BA74-42BF-A700-D5A40F4BE0E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0796F07-E560-423E-A67C-AAC93F89BC90}"/>
              </a:ext>
            </a:extLst>
          </p:cNvPr>
          <p:cNvSpPr>
            <a:spLocks noGrp="1"/>
          </p:cNvSpPr>
          <p:nvPr>
            <p:ph type="sldNum" sz="quarter" idx="12"/>
          </p:nvPr>
        </p:nvSpPr>
        <p:spPr/>
        <p:txBody>
          <a:bodyPr/>
          <a:lstStyle>
            <a:lvl1pPr>
              <a:defRPr/>
            </a:lvl1pPr>
          </a:lstStyle>
          <a:p>
            <a:pPr>
              <a:defRPr/>
            </a:pPr>
            <a:fld id="{C6081D11-73A5-4892-8860-4066AC4F8C9B}" type="slidenum">
              <a:rPr lang="en-US" altLang="en-US"/>
              <a:pPr>
                <a:defRPr/>
              </a:pPr>
              <a:t>‹#›</a:t>
            </a:fld>
            <a:endParaRPr lang="en-US" altLang="en-US"/>
          </a:p>
        </p:txBody>
      </p:sp>
    </p:spTree>
    <p:extLst>
      <p:ext uri="{BB962C8B-B14F-4D97-AF65-F5344CB8AC3E}">
        <p14:creationId xmlns:p14="http://schemas.microsoft.com/office/powerpoint/2010/main" val="408500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CA97B4-CDC4-4D6A-A8CA-D15A64A6EC2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0253EAF-F28C-45E9-A849-A29CE688D3E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020A990-27F6-4549-B2D8-8CCDA25BC464}"/>
              </a:ext>
            </a:extLst>
          </p:cNvPr>
          <p:cNvSpPr>
            <a:spLocks noGrp="1"/>
          </p:cNvSpPr>
          <p:nvPr>
            <p:ph type="sldNum" sz="quarter" idx="12"/>
          </p:nvPr>
        </p:nvSpPr>
        <p:spPr/>
        <p:txBody>
          <a:bodyPr/>
          <a:lstStyle>
            <a:lvl1pPr>
              <a:defRPr/>
            </a:lvl1pPr>
          </a:lstStyle>
          <a:p>
            <a:pPr>
              <a:defRPr/>
            </a:pPr>
            <a:fld id="{F7044524-C57D-467B-99C7-9C1F2CEF5F9C}" type="slidenum">
              <a:rPr lang="en-US" altLang="en-US"/>
              <a:pPr>
                <a:defRPr/>
              </a:pPr>
              <a:t>‹#›</a:t>
            </a:fld>
            <a:endParaRPr lang="en-US" altLang="en-US"/>
          </a:p>
        </p:txBody>
      </p:sp>
    </p:spTree>
    <p:extLst>
      <p:ext uri="{BB962C8B-B14F-4D97-AF65-F5344CB8AC3E}">
        <p14:creationId xmlns:p14="http://schemas.microsoft.com/office/powerpoint/2010/main" val="6397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73E1B-942B-4C96-A02E-95958BF9E8D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592BD45A-036F-4B44-BFAB-3D68E9A5C28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207366D-6C07-4733-8BF2-6241C1444DF9}"/>
              </a:ext>
            </a:extLst>
          </p:cNvPr>
          <p:cNvSpPr>
            <a:spLocks noGrp="1"/>
          </p:cNvSpPr>
          <p:nvPr>
            <p:ph type="sldNum" sz="quarter" idx="12"/>
          </p:nvPr>
        </p:nvSpPr>
        <p:spPr/>
        <p:txBody>
          <a:bodyPr/>
          <a:lstStyle>
            <a:lvl1pPr>
              <a:defRPr/>
            </a:lvl1pPr>
          </a:lstStyle>
          <a:p>
            <a:pPr>
              <a:defRPr/>
            </a:pPr>
            <a:fld id="{72E2C1BB-E0D1-4E46-9893-5F90CB5C06D8}" type="slidenum">
              <a:rPr lang="en-US" altLang="en-US"/>
              <a:pPr>
                <a:defRPr/>
              </a:pPr>
              <a:t>‹#›</a:t>
            </a:fld>
            <a:endParaRPr lang="en-US" altLang="en-US"/>
          </a:p>
        </p:txBody>
      </p:sp>
    </p:spTree>
    <p:extLst>
      <p:ext uri="{BB962C8B-B14F-4D97-AF65-F5344CB8AC3E}">
        <p14:creationId xmlns:p14="http://schemas.microsoft.com/office/powerpoint/2010/main" val="231697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E6E993-6B7B-424F-B6A3-76B24D7A78E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9A9C7B9-A1EC-4F34-8B24-D37BC9B73F9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FA6BD5F-4B71-4F5A-A641-34F97DC42D9A}"/>
              </a:ext>
            </a:extLst>
          </p:cNvPr>
          <p:cNvSpPr>
            <a:spLocks noGrp="1"/>
          </p:cNvSpPr>
          <p:nvPr>
            <p:ph type="sldNum" sz="quarter" idx="12"/>
          </p:nvPr>
        </p:nvSpPr>
        <p:spPr/>
        <p:txBody>
          <a:bodyPr/>
          <a:lstStyle>
            <a:lvl1pPr>
              <a:defRPr/>
            </a:lvl1pPr>
          </a:lstStyle>
          <a:p>
            <a:pPr>
              <a:defRPr/>
            </a:pPr>
            <a:fld id="{8AE9018D-32D3-430F-B37D-036DAAE53FE8}" type="slidenum">
              <a:rPr lang="en-US" altLang="en-US"/>
              <a:pPr>
                <a:defRPr/>
              </a:pPr>
              <a:t>‹#›</a:t>
            </a:fld>
            <a:endParaRPr lang="en-US" altLang="en-US"/>
          </a:p>
        </p:txBody>
      </p:sp>
    </p:spTree>
    <p:extLst>
      <p:ext uri="{BB962C8B-B14F-4D97-AF65-F5344CB8AC3E}">
        <p14:creationId xmlns:p14="http://schemas.microsoft.com/office/powerpoint/2010/main" val="420238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6164C0-199E-4CF6-95F1-414B1BF4EE79}"/>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1909F3E-A7EF-43AE-ADD8-37BF46C68EE4}"/>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E97CE2B7-1445-4BDB-BD24-2D7DBA074C59}"/>
              </a:ext>
            </a:extLst>
          </p:cNvPr>
          <p:cNvSpPr>
            <a:spLocks noGrp="1"/>
          </p:cNvSpPr>
          <p:nvPr>
            <p:ph type="sldNum" sz="quarter" idx="12"/>
          </p:nvPr>
        </p:nvSpPr>
        <p:spPr/>
        <p:txBody>
          <a:bodyPr/>
          <a:lstStyle>
            <a:lvl1pPr>
              <a:defRPr/>
            </a:lvl1pPr>
          </a:lstStyle>
          <a:p>
            <a:pPr>
              <a:defRPr/>
            </a:pPr>
            <a:fld id="{5FAF9337-E0CE-4DD1-B499-CBD39C8FFF0D}" type="slidenum">
              <a:rPr lang="en-US" altLang="en-US"/>
              <a:pPr>
                <a:defRPr/>
              </a:pPr>
              <a:t>‹#›</a:t>
            </a:fld>
            <a:endParaRPr lang="en-US" altLang="en-US"/>
          </a:p>
        </p:txBody>
      </p:sp>
    </p:spTree>
    <p:extLst>
      <p:ext uri="{BB962C8B-B14F-4D97-AF65-F5344CB8AC3E}">
        <p14:creationId xmlns:p14="http://schemas.microsoft.com/office/powerpoint/2010/main" val="93859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3DA39B9-3D22-4F8E-B921-8A56D0D20C97}"/>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BF393D06-E4BF-43D6-BD58-A251C9108396}"/>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D5015460-B397-4748-A469-3A4CC95615DF}"/>
              </a:ext>
            </a:extLst>
          </p:cNvPr>
          <p:cNvSpPr>
            <a:spLocks noGrp="1"/>
          </p:cNvSpPr>
          <p:nvPr>
            <p:ph type="sldNum" sz="quarter" idx="12"/>
          </p:nvPr>
        </p:nvSpPr>
        <p:spPr/>
        <p:txBody>
          <a:bodyPr/>
          <a:lstStyle>
            <a:lvl1pPr>
              <a:defRPr/>
            </a:lvl1pPr>
          </a:lstStyle>
          <a:p>
            <a:pPr>
              <a:defRPr/>
            </a:pPr>
            <a:fld id="{605CCC1D-12C0-44EF-ABB8-06129C53D355}" type="slidenum">
              <a:rPr lang="en-US" altLang="en-US"/>
              <a:pPr>
                <a:defRPr/>
              </a:pPr>
              <a:t>‹#›</a:t>
            </a:fld>
            <a:endParaRPr lang="en-US" altLang="en-US"/>
          </a:p>
        </p:txBody>
      </p:sp>
    </p:spTree>
    <p:extLst>
      <p:ext uri="{BB962C8B-B14F-4D97-AF65-F5344CB8AC3E}">
        <p14:creationId xmlns:p14="http://schemas.microsoft.com/office/powerpoint/2010/main" val="1864661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A79CF57-88DC-47E5-B839-630DBBA75A38}"/>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592B074E-F73A-4DD6-AB43-08F0C4C473E0}"/>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0C9CB933-A3F2-49F0-B9B0-FC7E12B9FC62}"/>
              </a:ext>
            </a:extLst>
          </p:cNvPr>
          <p:cNvSpPr>
            <a:spLocks noGrp="1"/>
          </p:cNvSpPr>
          <p:nvPr>
            <p:ph type="sldNum" sz="quarter" idx="12"/>
          </p:nvPr>
        </p:nvSpPr>
        <p:spPr/>
        <p:txBody>
          <a:bodyPr/>
          <a:lstStyle>
            <a:lvl1pPr>
              <a:defRPr/>
            </a:lvl1pPr>
          </a:lstStyle>
          <a:p>
            <a:pPr>
              <a:defRPr/>
            </a:pPr>
            <a:fld id="{5817BF69-EBBD-439B-8B45-AEC028EF91D5}" type="slidenum">
              <a:rPr lang="en-US" altLang="en-US"/>
              <a:pPr>
                <a:defRPr/>
              </a:pPr>
              <a:t>‹#›</a:t>
            </a:fld>
            <a:endParaRPr lang="en-US" altLang="en-US"/>
          </a:p>
        </p:txBody>
      </p:sp>
    </p:spTree>
    <p:extLst>
      <p:ext uri="{BB962C8B-B14F-4D97-AF65-F5344CB8AC3E}">
        <p14:creationId xmlns:p14="http://schemas.microsoft.com/office/powerpoint/2010/main" val="144457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723091D-6EBA-4EC5-9FBC-D8C654B41BB7}"/>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F19E057E-25F4-4DC4-AF07-B4510B411489}"/>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D0FD89FA-7001-4205-81EA-437E3319EC11}"/>
              </a:ext>
            </a:extLst>
          </p:cNvPr>
          <p:cNvSpPr>
            <a:spLocks noGrp="1"/>
          </p:cNvSpPr>
          <p:nvPr>
            <p:ph type="sldNum" sz="quarter" idx="12"/>
          </p:nvPr>
        </p:nvSpPr>
        <p:spPr/>
        <p:txBody>
          <a:bodyPr/>
          <a:lstStyle>
            <a:lvl1pPr>
              <a:defRPr/>
            </a:lvl1pPr>
          </a:lstStyle>
          <a:p>
            <a:pPr>
              <a:defRPr/>
            </a:pPr>
            <a:fld id="{68706CAE-2281-4187-90D9-A3076C8952D6}" type="slidenum">
              <a:rPr lang="en-US" altLang="en-US"/>
              <a:pPr>
                <a:defRPr/>
              </a:pPr>
              <a:t>‹#›</a:t>
            </a:fld>
            <a:endParaRPr lang="en-US" altLang="en-US"/>
          </a:p>
        </p:txBody>
      </p:sp>
    </p:spTree>
    <p:extLst>
      <p:ext uri="{BB962C8B-B14F-4D97-AF65-F5344CB8AC3E}">
        <p14:creationId xmlns:p14="http://schemas.microsoft.com/office/powerpoint/2010/main" val="1754775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ADF81E-285C-43B7-BD22-D139F67667D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E1110AF-B1AA-4207-898F-6CCF5F35BD9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FA7DDBB6-7683-45D6-A24E-47282124FF41}"/>
              </a:ext>
            </a:extLst>
          </p:cNvPr>
          <p:cNvSpPr>
            <a:spLocks noGrp="1"/>
          </p:cNvSpPr>
          <p:nvPr>
            <p:ph type="sldNum" sz="quarter" idx="12"/>
          </p:nvPr>
        </p:nvSpPr>
        <p:spPr/>
        <p:txBody>
          <a:bodyPr/>
          <a:lstStyle>
            <a:lvl1pPr>
              <a:defRPr/>
            </a:lvl1pPr>
          </a:lstStyle>
          <a:p>
            <a:pPr>
              <a:defRPr/>
            </a:pPr>
            <a:fld id="{D11E9A58-D44C-4A48-A7CD-D6EA7D1997BB}" type="slidenum">
              <a:rPr lang="en-US" altLang="en-US"/>
              <a:pPr>
                <a:defRPr/>
              </a:pPr>
              <a:t>‹#›</a:t>
            </a:fld>
            <a:endParaRPr lang="en-US" altLang="en-US"/>
          </a:p>
        </p:txBody>
      </p:sp>
    </p:spTree>
    <p:extLst>
      <p:ext uri="{BB962C8B-B14F-4D97-AF65-F5344CB8AC3E}">
        <p14:creationId xmlns:p14="http://schemas.microsoft.com/office/powerpoint/2010/main" val="1442684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D55906C-A738-435D-A058-6AFE064C2BF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EE01F5D-AED8-467B-B8A3-3CC8224C1D2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0281F606-7A7C-4595-A09E-DBC5F0D7EFFB}"/>
              </a:ext>
            </a:extLst>
          </p:cNvPr>
          <p:cNvSpPr>
            <a:spLocks noGrp="1"/>
          </p:cNvSpPr>
          <p:nvPr>
            <p:ph type="sldNum" sz="quarter" idx="12"/>
          </p:nvPr>
        </p:nvSpPr>
        <p:spPr/>
        <p:txBody>
          <a:bodyPr/>
          <a:lstStyle>
            <a:lvl1pPr>
              <a:defRPr/>
            </a:lvl1pPr>
          </a:lstStyle>
          <a:p>
            <a:pPr>
              <a:defRPr/>
            </a:pPr>
            <a:fld id="{B113196A-B465-460A-A817-13D710B0C2D9}" type="slidenum">
              <a:rPr lang="en-US" altLang="en-US"/>
              <a:pPr>
                <a:defRPr/>
              </a:pPr>
              <a:t>‹#›</a:t>
            </a:fld>
            <a:endParaRPr lang="en-US" altLang="en-US"/>
          </a:p>
        </p:txBody>
      </p:sp>
    </p:spTree>
    <p:extLst>
      <p:ext uri="{BB962C8B-B14F-4D97-AF65-F5344CB8AC3E}">
        <p14:creationId xmlns:p14="http://schemas.microsoft.com/office/powerpoint/2010/main" val="924916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DD3D438-C4B8-4E95-8429-4885EB6C055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34CA4E4-A6C0-49F4-8BCC-66A382BCC41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A087DF9-4F55-46E9-9C77-3F873B7C15A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a:p>
        </p:txBody>
      </p:sp>
      <p:sp>
        <p:nvSpPr>
          <p:cNvPr id="5" name="Footer Placeholder 4">
            <a:extLst>
              <a:ext uri="{FF2B5EF4-FFF2-40B4-BE49-F238E27FC236}">
                <a16:creationId xmlns:a16="http://schemas.microsoft.com/office/drawing/2014/main" id="{B0DEB07C-8D05-4647-8AB3-21D1A7B09B7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a:p>
        </p:txBody>
      </p:sp>
      <p:sp>
        <p:nvSpPr>
          <p:cNvPr id="6" name="Slide Number Placeholder 5">
            <a:extLst>
              <a:ext uri="{FF2B5EF4-FFF2-40B4-BE49-F238E27FC236}">
                <a16:creationId xmlns:a16="http://schemas.microsoft.com/office/drawing/2014/main" id="{FB8F71DB-F75C-44C2-8806-AFAAB7F7905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72A4284-98D1-4A03-B1E5-FE19B878F6C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Title 1">
            <a:extLst>
              <a:ext uri="{FF2B5EF4-FFF2-40B4-BE49-F238E27FC236}">
                <a16:creationId xmlns:a16="http://schemas.microsoft.com/office/drawing/2014/main" id="{51CFE71B-A2B0-4EC8-9A55-07BEB36BF52F}"/>
              </a:ext>
            </a:extLst>
          </p:cNvPr>
          <p:cNvSpPr>
            <a:spLocks noGrp="1"/>
          </p:cNvSpPr>
          <p:nvPr>
            <p:ph type="ctrTitle"/>
          </p:nvPr>
        </p:nvSpPr>
        <p:spPr>
          <a:xfrm>
            <a:off x="2284026" y="2043663"/>
            <a:ext cx="4578895" cy="2031055"/>
          </a:xfrm>
        </p:spPr>
        <p:txBody>
          <a:bodyPr>
            <a:normAutofit/>
          </a:bodyPr>
          <a:lstStyle/>
          <a:p>
            <a:pPr eaLnBrk="1" hangingPunct="1"/>
            <a:r>
              <a:rPr lang="en-US" altLang="en-US">
                <a:solidFill>
                  <a:srgbClr val="FFFFFF"/>
                </a:solidFill>
              </a:rPr>
              <a:t>JavaScript</a:t>
            </a:r>
          </a:p>
        </p:txBody>
      </p:sp>
      <p:sp>
        <p:nvSpPr>
          <p:cNvPr id="2" name="Subtitle 1">
            <a:extLst>
              <a:ext uri="{FF2B5EF4-FFF2-40B4-BE49-F238E27FC236}">
                <a16:creationId xmlns:a16="http://schemas.microsoft.com/office/drawing/2014/main" id="{A28F9BEB-F2AC-46F5-B25A-0C87D8C2AE5D}"/>
              </a:ext>
            </a:extLst>
          </p:cNvPr>
          <p:cNvSpPr>
            <a:spLocks noGrp="1"/>
          </p:cNvSpPr>
          <p:nvPr>
            <p:ph type="subTitle" idx="1"/>
          </p:nvPr>
        </p:nvSpPr>
        <p:spPr>
          <a:xfrm>
            <a:off x="2287299" y="3657600"/>
            <a:ext cx="4578895" cy="682079"/>
          </a:xfrm>
        </p:spPr>
        <p:txBody>
          <a:bodyPr rtlCol="0">
            <a:normAutofit fontScale="92500" lnSpcReduction="10000"/>
          </a:bodyPr>
          <a:lstStyle/>
          <a:p>
            <a:pPr eaLnBrk="1" fontAlgn="auto" hangingPunct="1">
              <a:lnSpc>
                <a:spcPct val="90000"/>
              </a:lnSpc>
              <a:spcAft>
                <a:spcPts val="0"/>
              </a:spcAft>
              <a:buFont typeface="Arial" charset="0"/>
              <a:buNone/>
              <a:defRPr/>
            </a:pPr>
            <a:endParaRPr lang="en-US" sz="1800">
              <a:solidFill>
                <a:srgbClr val="FFFFFF"/>
              </a:solidFill>
            </a:endParaRPr>
          </a:p>
          <a:p>
            <a:pPr eaLnBrk="1" fontAlgn="auto" hangingPunct="1">
              <a:lnSpc>
                <a:spcPct val="90000"/>
              </a:lnSpc>
              <a:spcAft>
                <a:spcPts val="0"/>
              </a:spcAft>
              <a:defRPr/>
            </a:pPr>
            <a:r>
              <a:rPr lang="en-US" sz="2400" b="1">
                <a:solidFill>
                  <a:srgbClr val="FFFFFF"/>
                </a:solidFill>
              </a:rPr>
              <a:t>Retrieving information from forms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7B62F9C-A019-45A8-BB16-91096BD3B47A}"/>
              </a:ext>
            </a:extLst>
          </p:cNvPr>
          <p:cNvSpPr>
            <a:spLocks noGrp="1"/>
          </p:cNvSpPr>
          <p:nvPr>
            <p:ph type="title"/>
          </p:nvPr>
        </p:nvSpPr>
        <p:spPr/>
        <p:txBody>
          <a:bodyPr/>
          <a:lstStyle/>
          <a:p>
            <a:r>
              <a:rPr lang="en-US" altLang="en-US"/>
              <a:t>Examples </a:t>
            </a:r>
            <a:br>
              <a:rPr lang="en-US" altLang="en-US"/>
            </a:br>
            <a:r>
              <a:rPr lang="en-US" altLang="en-US" sz="4000" i="1"/>
              <a:t>-- Study and experiment with these! --</a:t>
            </a:r>
            <a:endParaRPr lang="en-US" altLang="en-US" i="1"/>
          </a:p>
        </p:txBody>
      </p:sp>
      <p:sp>
        <p:nvSpPr>
          <p:cNvPr id="13315" name="Content Placeholder 2">
            <a:extLst>
              <a:ext uri="{FF2B5EF4-FFF2-40B4-BE49-F238E27FC236}">
                <a16:creationId xmlns:a16="http://schemas.microsoft.com/office/drawing/2014/main" id="{44CC03BD-6322-4BAE-85CE-AF3825E230E2}"/>
              </a:ext>
            </a:extLst>
          </p:cNvPr>
          <p:cNvSpPr>
            <a:spLocks noGrp="1"/>
          </p:cNvSpPr>
          <p:nvPr>
            <p:ph idx="1"/>
          </p:nvPr>
        </p:nvSpPr>
        <p:spPr>
          <a:xfrm>
            <a:off x="1790700" y="1660526"/>
            <a:ext cx="5562600" cy="609600"/>
          </a:xfrm>
        </p:spPr>
        <p:txBody>
          <a:bodyPr/>
          <a:lstStyle/>
          <a:p>
            <a:pPr marL="0" indent="0" algn="ctr">
              <a:buFont typeface="Arial" panose="020B0604020202020204" pitchFamily="34" charset="0"/>
              <a:buNone/>
            </a:pPr>
            <a:r>
              <a:rPr lang="en-US" altLang="en-US" sz="2400">
                <a:latin typeface="Courier New" panose="02070309020205020404" pitchFamily="49" charset="0"/>
                <a:cs typeface="Courier New" panose="02070309020205020404" pitchFamily="49" charset="0"/>
              </a:rPr>
              <a:t>js_form_retrieval_part1.html</a:t>
            </a:r>
          </a:p>
          <a:p>
            <a:pPr marL="0" indent="0" algn="ctr">
              <a:buFont typeface="Arial" panose="020B0604020202020204" pitchFamily="34" charset="0"/>
              <a:buNone/>
            </a:pPr>
            <a:endParaRPr lang="en-US" altLang="en-US" sz="2400">
              <a:latin typeface="Courier New" panose="02070309020205020404" pitchFamily="49" charset="0"/>
              <a:cs typeface="Courier New" panose="02070309020205020404" pitchFamily="49" charset="0"/>
            </a:endParaRPr>
          </a:p>
          <a:p>
            <a:pPr marL="0" indent="0" algn="ctr">
              <a:buFont typeface="Arial" panose="020B0604020202020204" pitchFamily="34" charset="0"/>
              <a:buNone/>
            </a:pPr>
            <a:r>
              <a:rPr lang="en-US" altLang="en-US" sz="2400">
                <a:latin typeface="Courier New" panose="02070309020205020404" pitchFamily="49" charset="0"/>
                <a:cs typeface="Courier New" panose="02070309020205020404" pitchFamily="49" charset="0"/>
              </a:rPr>
              <a:t>simple_conversion_1.html </a:t>
            </a:r>
          </a:p>
          <a:p>
            <a:pPr marL="0" indent="0" algn="ctr">
              <a:buFont typeface="Arial" panose="020B0604020202020204" pitchFamily="34" charset="0"/>
              <a:buNone/>
            </a:pPr>
            <a:endParaRPr lang="en-US" altLang="en-US" sz="2400">
              <a:latin typeface="Courier New" panose="02070309020205020404" pitchFamily="49" charset="0"/>
              <a:cs typeface="Courier New" panose="02070309020205020404" pitchFamily="49" charset="0"/>
            </a:endParaRPr>
          </a:p>
          <a:p>
            <a:pPr marL="0" indent="0" algn="ctr">
              <a:buFont typeface="Arial" panose="020B0604020202020204" pitchFamily="34" charset="0"/>
              <a:buNone/>
            </a:pPr>
            <a:endParaRPr lang="en-US" altLang="en-US" sz="2400">
              <a:latin typeface="Courier New" panose="02070309020205020404" pitchFamily="49" charset="0"/>
              <a:cs typeface="Courier New" panose="02070309020205020404" pitchFamily="49" charset="0"/>
            </a:endParaRPr>
          </a:p>
        </p:txBody>
      </p:sp>
      <p:sp>
        <p:nvSpPr>
          <p:cNvPr id="13316" name="Slide Number Placeholder 3">
            <a:extLst>
              <a:ext uri="{FF2B5EF4-FFF2-40B4-BE49-F238E27FC236}">
                <a16:creationId xmlns:a16="http://schemas.microsoft.com/office/drawing/2014/main" id="{01808564-4E0A-49C9-B009-14867519086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486A1D2-4822-4157-8D18-75BBA705B5CD}"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a:solidFill>
                <a:srgbClr val="898989"/>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a:extLst>
              <a:ext uri="{FF2B5EF4-FFF2-40B4-BE49-F238E27FC236}">
                <a16:creationId xmlns:a16="http://schemas.microsoft.com/office/drawing/2014/main" id="{71ACEBBD-A587-499C-A0A6-6845C83397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87D6D63-372E-4CDE-99D5-94609FE43F9B}"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a:solidFill>
                <a:srgbClr val="898989"/>
              </a:solidFill>
              <a:latin typeface="Arial" panose="020B0604020202020204" pitchFamily="34" charset="0"/>
            </a:endParaRPr>
          </a:p>
        </p:txBody>
      </p:sp>
      <p:pic>
        <p:nvPicPr>
          <p:cNvPr id="29699" name="Picture 2" descr="C:\Users\ymendels\Dropbox\130\images\practice.gif">
            <a:extLst>
              <a:ext uri="{FF2B5EF4-FFF2-40B4-BE49-F238E27FC236}">
                <a16:creationId xmlns:a16="http://schemas.microsoft.com/office/drawing/2014/main" id="{94CEDA5D-B84E-4FF7-B7FD-D6828A80DE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28600"/>
            <a:ext cx="6858000" cy="636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37ABF24F-4103-43AB-BEB8-6D7FC57E8AA3}"/>
              </a:ext>
            </a:extLst>
          </p:cNvPr>
          <p:cNvSpPr>
            <a:spLocks noGrp="1"/>
          </p:cNvSpPr>
          <p:nvPr>
            <p:ph type="title"/>
          </p:nvPr>
        </p:nvSpPr>
        <p:spPr>
          <a:xfrm>
            <a:off x="152400" y="109538"/>
            <a:ext cx="6400800" cy="852487"/>
          </a:xfrm>
        </p:spPr>
        <p:txBody>
          <a:bodyPr/>
          <a:lstStyle/>
          <a:p>
            <a:pPr eaLnBrk="1" hangingPunct="1"/>
            <a:r>
              <a:rPr lang="en-US" altLang="en-US" sz="3600"/>
              <a:t>Learning Objectives</a:t>
            </a:r>
          </a:p>
        </p:txBody>
      </p:sp>
      <p:sp>
        <p:nvSpPr>
          <p:cNvPr id="3075" name="Content Placeholder 2">
            <a:extLst>
              <a:ext uri="{FF2B5EF4-FFF2-40B4-BE49-F238E27FC236}">
                <a16:creationId xmlns:a16="http://schemas.microsoft.com/office/drawing/2014/main" id="{8E2165F9-9BA2-4B30-9EA1-6E36F7DEE7C0}"/>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a:t>By the end of this lecture, you should be able to:</a:t>
            </a:r>
          </a:p>
          <a:p>
            <a:pPr marL="57150" indent="0" eaLnBrk="1" hangingPunct="1">
              <a:buFont typeface="Arial" charset="0"/>
              <a:buNone/>
              <a:defRPr/>
            </a:pPr>
            <a:endParaRPr lang="en-US" sz="2400"/>
          </a:p>
          <a:p>
            <a:pPr lvl="1" eaLnBrk="1" hangingPunct="1">
              <a:buFont typeface="Arial" charset="0"/>
              <a:buChar char="–"/>
              <a:defRPr/>
            </a:pPr>
            <a:r>
              <a:rPr lang="en-US" sz="1800"/>
              <a:t>Be </a:t>
            </a:r>
            <a:r>
              <a:rPr lang="en-US" sz="1800" u="sng"/>
              <a:t>confident and comfortable </a:t>
            </a:r>
            <a:r>
              <a:rPr lang="en-US" sz="1800"/>
              <a:t>retrieving values from textboxes, text areas, select boxes, and store those values inside variables</a:t>
            </a:r>
          </a:p>
          <a:p>
            <a:pPr lvl="1" eaLnBrk="1" hangingPunct="1">
              <a:buFont typeface="Arial" charset="0"/>
              <a:buChar char="–"/>
              <a:defRPr/>
            </a:pPr>
            <a:r>
              <a:rPr lang="en-US" sz="1800"/>
              <a:t>Describe  where the information comes from when retrieving from a text box or text area, as opposed to a form element that contains a ‘value’ attribute.</a:t>
            </a:r>
          </a:p>
          <a:p>
            <a:pPr lvl="1" eaLnBrk="1" hangingPunct="1">
              <a:buFont typeface="Arial" charset="0"/>
              <a:buChar char="–"/>
              <a:defRPr/>
            </a:pPr>
            <a:r>
              <a:rPr lang="en-US" sz="1800"/>
              <a:t>Do the above without looking at your notes</a:t>
            </a:r>
          </a:p>
          <a:p>
            <a:pPr marL="457200" lvl="1" indent="0" eaLnBrk="1" hangingPunct="1">
              <a:buFont typeface="Arial" charset="0"/>
              <a:buNone/>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p:txBody>
      </p:sp>
      <p:pic>
        <p:nvPicPr>
          <p:cNvPr id="5124" name="Picture 4" descr="C:\Users\yosef\Dropbox\130 Expression Web\images\question_mark_learning.jpg">
            <a:extLst>
              <a:ext uri="{FF2B5EF4-FFF2-40B4-BE49-F238E27FC236}">
                <a16:creationId xmlns:a16="http://schemas.microsoft.com/office/drawing/2014/main" id="{AEA52786-585F-42A2-ADD1-9515434836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465CF-9A82-4152-91B9-89AF25C073EC}"/>
              </a:ext>
            </a:extLst>
          </p:cNvPr>
          <p:cNvSpPr>
            <a:spLocks noGrp="1"/>
          </p:cNvSpPr>
          <p:nvPr>
            <p:ph type="title"/>
          </p:nvPr>
        </p:nvSpPr>
        <p:spPr/>
        <p:txBody>
          <a:bodyPr/>
          <a:lstStyle/>
          <a:p>
            <a:r>
              <a:rPr lang="en-US" sz="3200"/>
              <a:t>Retrieving values from a form using JavaScript</a:t>
            </a:r>
          </a:p>
        </p:txBody>
      </p:sp>
      <p:sp>
        <p:nvSpPr>
          <p:cNvPr id="3" name="Content Placeholder 2">
            <a:extLst>
              <a:ext uri="{FF2B5EF4-FFF2-40B4-BE49-F238E27FC236}">
                <a16:creationId xmlns:a16="http://schemas.microsoft.com/office/drawing/2014/main" id="{C90EB420-E041-4965-9094-EE6D02ADC3B8}"/>
              </a:ext>
            </a:extLst>
          </p:cNvPr>
          <p:cNvSpPr>
            <a:spLocks noGrp="1"/>
          </p:cNvSpPr>
          <p:nvPr>
            <p:ph idx="1"/>
          </p:nvPr>
        </p:nvSpPr>
        <p:spPr>
          <a:xfrm>
            <a:off x="457200" y="1371600"/>
            <a:ext cx="8229600" cy="4525963"/>
          </a:xfrm>
        </p:spPr>
        <p:txBody>
          <a:bodyPr/>
          <a:lstStyle/>
          <a:p>
            <a:r>
              <a:rPr lang="en-US" sz="1800"/>
              <a:t>Consider this simple form:</a:t>
            </a:r>
          </a:p>
          <a:p>
            <a:endParaRPr lang="en-US" sz="1800"/>
          </a:p>
          <a:p>
            <a:endParaRPr lang="en-US" sz="1800"/>
          </a:p>
          <a:p>
            <a:endParaRPr lang="en-US" sz="1800"/>
          </a:p>
          <a:p>
            <a:endParaRPr lang="en-US" sz="1800"/>
          </a:p>
          <a:p>
            <a:endParaRPr lang="en-US" sz="1800"/>
          </a:p>
          <a:p>
            <a:endParaRPr lang="en-US" sz="1800"/>
          </a:p>
          <a:p>
            <a:r>
              <a:rPr lang="en-US" sz="1800"/>
              <a:t>As we have seen, creating this form using HTML code is pretty straight-forward.</a:t>
            </a:r>
          </a:p>
          <a:p>
            <a:endParaRPr lang="en-US" sz="1800"/>
          </a:p>
          <a:p>
            <a:r>
              <a:rPr lang="en-US" sz="1800"/>
              <a:t>The next -- and </a:t>
            </a:r>
            <a:r>
              <a:rPr lang="en-US" sz="1800" u="sng"/>
              <a:t>key</a:t>
            </a:r>
            <a:r>
              <a:rPr lang="en-US" sz="1800"/>
              <a:t> -- step is to learn how to retrieve the values that were entered into this form (e.g. the value of the two text fields, and the value form the select box) using JavaScript.</a:t>
            </a:r>
          </a:p>
        </p:txBody>
      </p:sp>
      <p:sp>
        <p:nvSpPr>
          <p:cNvPr id="4" name="Slide Number Placeholder 3">
            <a:extLst>
              <a:ext uri="{FF2B5EF4-FFF2-40B4-BE49-F238E27FC236}">
                <a16:creationId xmlns:a16="http://schemas.microsoft.com/office/drawing/2014/main" id="{FDFCCD36-326D-4832-A33A-9365209C2CF7}"/>
              </a:ext>
            </a:extLst>
          </p:cNvPr>
          <p:cNvSpPr>
            <a:spLocks noGrp="1"/>
          </p:cNvSpPr>
          <p:nvPr>
            <p:ph type="sldNum" sz="quarter" idx="12"/>
          </p:nvPr>
        </p:nvSpPr>
        <p:spPr/>
        <p:txBody>
          <a:bodyPr/>
          <a:lstStyle/>
          <a:p>
            <a:pPr>
              <a:defRPr/>
            </a:pPr>
            <a:fld id="{72E2C1BB-E0D1-4E46-9893-5F90CB5C06D8}" type="slidenum">
              <a:rPr lang="en-US" altLang="en-US" smtClean="0"/>
              <a:pPr>
                <a:defRPr/>
              </a:pPr>
              <a:t>3</a:t>
            </a:fld>
            <a:endParaRPr lang="en-US" altLang="en-US"/>
          </a:p>
        </p:txBody>
      </p:sp>
      <p:pic>
        <p:nvPicPr>
          <p:cNvPr id="5" name="Picture 4">
            <a:extLst>
              <a:ext uri="{FF2B5EF4-FFF2-40B4-BE49-F238E27FC236}">
                <a16:creationId xmlns:a16="http://schemas.microsoft.com/office/drawing/2014/main" id="{D6A45A1A-FF0C-47AC-9694-9688860FB70C}"/>
              </a:ext>
            </a:extLst>
          </p:cNvPr>
          <p:cNvPicPr>
            <a:picLocks noChangeAspect="1"/>
          </p:cNvPicPr>
          <p:nvPr/>
        </p:nvPicPr>
        <p:blipFill>
          <a:blip r:embed="rId2"/>
          <a:stretch>
            <a:fillRect/>
          </a:stretch>
        </p:blipFill>
        <p:spPr>
          <a:xfrm>
            <a:off x="2971800" y="2057400"/>
            <a:ext cx="2581635" cy="140037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97035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227204C-E6CA-4236-8AFE-1768E8D123B1}"/>
              </a:ext>
            </a:extLst>
          </p:cNvPr>
          <p:cNvSpPr>
            <a:spLocks noGrp="1"/>
          </p:cNvSpPr>
          <p:nvPr>
            <p:ph type="title"/>
          </p:nvPr>
        </p:nvSpPr>
        <p:spPr>
          <a:xfrm>
            <a:off x="304800" y="152400"/>
            <a:ext cx="8229600" cy="533400"/>
          </a:xfrm>
        </p:spPr>
        <p:txBody>
          <a:bodyPr/>
          <a:lstStyle/>
          <a:p>
            <a:r>
              <a:rPr lang="en-US" altLang="en-US" sz="3600"/>
              <a:t>There are two ways to retrieve a value</a:t>
            </a:r>
          </a:p>
        </p:txBody>
      </p:sp>
      <p:sp>
        <p:nvSpPr>
          <p:cNvPr id="6147" name="Content Placeholder 2">
            <a:extLst>
              <a:ext uri="{FF2B5EF4-FFF2-40B4-BE49-F238E27FC236}">
                <a16:creationId xmlns:a16="http://schemas.microsoft.com/office/drawing/2014/main" id="{D0E4735D-6B67-40D1-983D-5BD73011CADA}"/>
              </a:ext>
            </a:extLst>
          </p:cNvPr>
          <p:cNvSpPr>
            <a:spLocks noGrp="1"/>
          </p:cNvSpPr>
          <p:nvPr>
            <p:ph idx="1"/>
          </p:nvPr>
        </p:nvSpPr>
        <p:spPr>
          <a:xfrm>
            <a:off x="381000" y="1066800"/>
            <a:ext cx="8534400" cy="4525963"/>
          </a:xfrm>
        </p:spPr>
        <p:txBody>
          <a:bodyPr/>
          <a:lstStyle/>
          <a:p>
            <a:pPr marL="0" indent="0">
              <a:buFont typeface="Arial" panose="020B0604020202020204" pitchFamily="34" charset="0"/>
              <a:buNone/>
              <a:defRPr/>
            </a:pPr>
            <a:r>
              <a:rPr lang="en-US" altLang="en-US" sz="1600"/>
              <a:t>In order to retrieve a value from a form, your form element </a:t>
            </a:r>
            <a:r>
              <a:rPr lang="en-US" altLang="en-US" sz="1600" i="1"/>
              <a:t>must </a:t>
            </a:r>
            <a:r>
              <a:rPr lang="en-US" altLang="en-US" sz="1600"/>
              <a:t>either:</a:t>
            </a:r>
          </a:p>
          <a:p>
            <a:pPr marL="0" indent="0">
              <a:buFont typeface="Arial" panose="020B0604020202020204" pitchFamily="34" charset="0"/>
              <a:buNone/>
              <a:defRPr/>
            </a:pPr>
            <a:endParaRPr lang="en-US" altLang="en-US" sz="1600"/>
          </a:p>
          <a:p>
            <a:pPr marL="457200" indent="-457200">
              <a:buFont typeface="Arial" panose="020B0604020202020204" pitchFamily="34" charset="0"/>
              <a:buAutoNum type="arabicPeriod"/>
              <a:defRPr/>
            </a:pPr>
            <a:r>
              <a:rPr lang="en-US" altLang="en-US" sz="1600"/>
              <a:t>Require the </a:t>
            </a:r>
            <a:r>
              <a:rPr lang="en-US" altLang="en-US" sz="1600" u="sng"/>
              <a:t>user</a:t>
            </a:r>
            <a:r>
              <a:rPr lang="en-US" altLang="en-US" sz="1600"/>
              <a:t> to enter the value (e.g. via a text box or a text area)</a:t>
            </a:r>
          </a:p>
          <a:p>
            <a:pPr marL="457200" indent="-457200">
              <a:buFont typeface="Arial" panose="020B0604020202020204" pitchFamily="34" charset="0"/>
              <a:buAutoNum type="arabicPeriod"/>
              <a:defRPr/>
            </a:pPr>
            <a:endParaRPr lang="en-US" altLang="en-US" sz="1600"/>
          </a:p>
          <a:p>
            <a:pPr marL="0" indent="0">
              <a:buNone/>
              <a:defRPr/>
            </a:pPr>
            <a:endParaRPr lang="en-US" altLang="en-US" sz="1600"/>
          </a:p>
          <a:p>
            <a:pPr marL="0" indent="0">
              <a:buFont typeface="Arial" panose="020B0604020202020204" pitchFamily="34" charset="0"/>
              <a:buNone/>
              <a:defRPr/>
            </a:pPr>
            <a:r>
              <a:rPr lang="en-US" altLang="en-US" sz="1400"/>
              <a:t>	         In this case, the value we retrieve will be whatever the user has typed into the text box.</a:t>
            </a:r>
          </a:p>
          <a:p>
            <a:pPr marL="0" indent="0">
              <a:buFont typeface="Arial" panose="020B0604020202020204" pitchFamily="34" charset="0"/>
              <a:buNone/>
              <a:defRPr/>
            </a:pPr>
            <a:endParaRPr lang="en-US" altLang="en-US" sz="1600"/>
          </a:p>
          <a:p>
            <a:pPr marL="0" indent="0" algn="ctr">
              <a:buFont typeface="Arial" panose="020B0604020202020204" pitchFamily="34" charset="0"/>
              <a:buNone/>
              <a:defRPr/>
            </a:pPr>
            <a:r>
              <a:rPr lang="en-US" altLang="en-US" sz="1600" b="1"/>
              <a:t>--- OR ---</a:t>
            </a:r>
          </a:p>
          <a:p>
            <a:pPr marL="0" indent="0">
              <a:buFont typeface="Arial" panose="020B0604020202020204" pitchFamily="34" charset="0"/>
              <a:buNone/>
              <a:defRPr/>
            </a:pPr>
            <a:endParaRPr lang="en-US" altLang="en-US" sz="1600"/>
          </a:p>
          <a:p>
            <a:pPr marL="457200" indent="-457200">
              <a:buFont typeface="+mj-lt"/>
              <a:buAutoNum type="arabicPeriod" startAt="2"/>
              <a:defRPr/>
            </a:pPr>
            <a:r>
              <a:rPr lang="en-US" altLang="en-US" sz="1600"/>
              <a:t>Include a ‘</a:t>
            </a:r>
            <a:r>
              <a:rPr lang="en-US" altLang="en-US" sz="1600">
                <a:latin typeface="Courier New" panose="02070309020205020404" pitchFamily="49" charset="0"/>
                <a:cs typeface="Courier New" panose="02070309020205020404" pitchFamily="49" charset="0"/>
              </a:rPr>
              <a:t>value</a:t>
            </a:r>
            <a:r>
              <a:rPr lang="en-US" altLang="en-US" sz="1600"/>
              <a:t>’ attribute, when you create the form element</a:t>
            </a:r>
          </a:p>
          <a:p>
            <a:pPr lvl="1">
              <a:defRPr/>
            </a:pPr>
            <a:r>
              <a:rPr lang="en-US" altLang="en-US" sz="1200"/>
              <a:t>In this case, the value comes from form elements in which you (the developer) have included an attribute called ‘</a:t>
            </a:r>
            <a:r>
              <a:rPr lang="en-US" altLang="en-US" sz="1200">
                <a:latin typeface="Courier New" panose="02070309020205020404" pitchFamily="49" charset="0"/>
                <a:cs typeface="Courier New" panose="02070309020205020404" pitchFamily="49" charset="0"/>
              </a:rPr>
              <a:t>value</a:t>
            </a:r>
            <a:r>
              <a:rPr lang="en-US" altLang="en-US" sz="1200"/>
              <a:t>’ , and then you – the programmer—chose a value for that attribute. </a:t>
            </a:r>
          </a:p>
          <a:p>
            <a:pPr lvl="1">
              <a:defRPr/>
            </a:pPr>
            <a:r>
              <a:rPr lang="en-US" altLang="en-US" sz="1200"/>
              <a:t>For example, recall that when we created the </a:t>
            </a:r>
            <a:r>
              <a:rPr lang="en-US" altLang="en-US" sz="1100">
                <a:latin typeface="Courier New" panose="02070309020205020404" pitchFamily="49" charset="0"/>
                <a:cs typeface="Courier New" panose="02070309020205020404" pitchFamily="49" charset="0"/>
              </a:rPr>
              <a:t>&lt;option&gt;</a:t>
            </a:r>
            <a:r>
              <a:rPr lang="en-US" altLang="en-US" sz="1200"/>
              <a:t> tags in our select boxes, </a:t>
            </a:r>
            <a:r>
              <a:rPr lang="en-US" altLang="en-US" sz="1200" u="sng"/>
              <a:t>we</a:t>
            </a:r>
            <a:r>
              <a:rPr lang="en-US" altLang="en-US" sz="1200"/>
              <a:t> assigned values to them:  </a:t>
            </a:r>
          </a:p>
          <a:p>
            <a:pPr marL="1257300" lvl="3" indent="0">
              <a:buFont typeface="Arial" panose="020B0604020202020204" pitchFamily="34" charset="0"/>
              <a:buNone/>
              <a:defRPr/>
            </a:pPr>
            <a:endParaRPr lang="en-US" altLang="en-US" sz="1000">
              <a:latin typeface="Courier New" panose="02070309020205020404" pitchFamily="49" charset="0"/>
              <a:cs typeface="Courier New" panose="02070309020205020404" pitchFamily="49" charset="0"/>
            </a:endParaRP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What is your birth month?</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&lt;select id="selMonthBorn"&gt;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&lt;option </a:t>
            </a:r>
            <a:r>
              <a:rPr lang="en-US" altLang="en-US" sz="1000" b="1">
                <a:solidFill>
                  <a:srgbClr val="FF0000"/>
                </a:solidFill>
                <a:latin typeface="Courier New" panose="02070309020205020404" pitchFamily="49" charset="0"/>
                <a:cs typeface="Courier New" panose="02070309020205020404" pitchFamily="49" charset="0"/>
              </a:rPr>
              <a:t>value="jan"</a:t>
            </a:r>
            <a:r>
              <a:rPr lang="en-US" altLang="en-US" sz="1000">
                <a:latin typeface="Courier New" panose="02070309020205020404" pitchFamily="49" charset="0"/>
                <a:cs typeface="Courier New" panose="02070309020205020404" pitchFamily="49" charset="0"/>
              </a:rPr>
              <a:t>&gt;January&lt;/option&gt;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&lt;option </a:t>
            </a:r>
            <a:r>
              <a:rPr lang="en-US" altLang="en-US" sz="1000" b="1">
                <a:solidFill>
                  <a:srgbClr val="FF0000"/>
                </a:solidFill>
                <a:latin typeface="Courier New" panose="02070309020205020404" pitchFamily="49" charset="0"/>
                <a:cs typeface="Courier New" panose="02070309020205020404" pitchFamily="49" charset="0"/>
              </a:rPr>
              <a:t>value="feb"</a:t>
            </a:r>
            <a:r>
              <a:rPr lang="en-US" altLang="en-US" sz="1000">
                <a:latin typeface="Courier New" panose="02070309020205020404" pitchFamily="49" charset="0"/>
                <a:cs typeface="Courier New" panose="02070309020205020404" pitchFamily="49" charset="0"/>
              </a:rPr>
              <a:t>&gt;Febuary&lt;/option&gt;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&lt;option </a:t>
            </a:r>
            <a:r>
              <a:rPr lang="en-US" altLang="en-US" sz="1000" b="1">
                <a:solidFill>
                  <a:srgbClr val="FF0000"/>
                </a:solidFill>
                <a:latin typeface="Courier New" panose="02070309020205020404" pitchFamily="49" charset="0"/>
                <a:cs typeface="Courier New" panose="02070309020205020404" pitchFamily="49" charset="0"/>
              </a:rPr>
              <a:t>value="mar"</a:t>
            </a:r>
            <a:r>
              <a:rPr lang="en-US" altLang="en-US" sz="1000">
                <a:latin typeface="Courier New" panose="02070309020205020404" pitchFamily="49" charset="0"/>
                <a:cs typeface="Courier New" panose="02070309020205020404" pitchFamily="49" charset="0"/>
              </a:rPr>
              <a:t>&gt;March&lt;/option&gt;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etc...</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&lt;/select&gt;</a:t>
            </a:r>
            <a:endParaRPr lang="en-US" altLang="en-US">
              <a:latin typeface="Courier New" panose="02070309020205020404" pitchFamily="49" charset="0"/>
              <a:cs typeface="Courier New" panose="02070309020205020404" pitchFamily="49" charset="0"/>
            </a:endParaRPr>
          </a:p>
        </p:txBody>
      </p:sp>
      <p:sp>
        <p:nvSpPr>
          <p:cNvPr id="6148" name="Slide Number Placeholder 3">
            <a:extLst>
              <a:ext uri="{FF2B5EF4-FFF2-40B4-BE49-F238E27FC236}">
                <a16:creationId xmlns:a16="http://schemas.microsoft.com/office/drawing/2014/main" id="{BF909BA9-EF08-45DA-89D5-A6C34E1AFE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DA26B8A-1197-4795-9C3E-CF175C7A154A}"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a:solidFill>
                <a:srgbClr val="898989"/>
              </a:solidFill>
              <a:latin typeface="Arial" panose="020B0604020202020204" pitchFamily="34" charset="0"/>
            </a:endParaRPr>
          </a:p>
        </p:txBody>
      </p:sp>
      <p:pic>
        <p:nvPicPr>
          <p:cNvPr id="2" name="Picture 1">
            <a:extLst>
              <a:ext uri="{FF2B5EF4-FFF2-40B4-BE49-F238E27FC236}">
                <a16:creationId xmlns:a16="http://schemas.microsoft.com/office/drawing/2014/main" id="{B7CF6BA6-5E62-4ABF-BD8C-512EE7BD808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057400"/>
            <a:ext cx="2209800" cy="38556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6147">
                                            <p:txEl>
                                              <p:pRg st="7" end="7"/>
                                            </p:txEl>
                                          </p:spTgt>
                                        </p:tgtEl>
                                        <p:attrNameLst>
                                          <p:attrName>style.visibility</p:attrName>
                                        </p:attrNameLst>
                                      </p:cBhvr>
                                      <p:to>
                                        <p:strVal val="visible"/>
                                      </p:to>
                                    </p:set>
                                    <p:animEffect transition="in" filter="wheel(1)">
                                      <p:cBhvr>
                                        <p:cTn id="17" dur="2000"/>
                                        <p:tgtEl>
                                          <p:spTgt spid="6147">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6147">
                                            <p:txEl>
                                              <p:pRg st="13" end="13"/>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6147">
                                            <p:txEl>
                                              <p:pRg st="14" end="14"/>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6147">
                                            <p:txEl>
                                              <p:pRg st="19" end="1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6147">
                                            <p:txEl>
                                              <p:pRg st="15" end="15"/>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6147">
                                            <p:txEl>
                                              <p:pRg st="16" end="16"/>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6147">
                                            <p:txEl>
                                              <p:pRg st="17" end="17"/>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6147">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76AA646-1395-48F8-8676-C9ACAA4057FA}"/>
              </a:ext>
            </a:extLst>
          </p:cNvPr>
          <p:cNvSpPr>
            <a:spLocks noGrp="1" noChangeArrowheads="1"/>
          </p:cNvSpPr>
          <p:nvPr>
            <p:ph type="title"/>
          </p:nvPr>
        </p:nvSpPr>
        <p:spPr>
          <a:xfrm>
            <a:off x="457200" y="152401"/>
            <a:ext cx="8229600" cy="533400"/>
          </a:xfrm>
        </p:spPr>
        <p:txBody>
          <a:bodyPr/>
          <a:lstStyle/>
          <a:p>
            <a:pPr eaLnBrk="1" hangingPunct="1"/>
            <a:r>
              <a:rPr lang="en-US" altLang="en-US" sz="2400"/>
              <a:t>How to retrieve a value from a form element using JavaScript</a:t>
            </a:r>
          </a:p>
        </p:txBody>
      </p:sp>
      <p:sp>
        <p:nvSpPr>
          <p:cNvPr id="18435" name="Rectangle 3">
            <a:extLst>
              <a:ext uri="{FF2B5EF4-FFF2-40B4-BE49-F238E27FC236}">
                <a16:creationId xmlns:a16="http://schemas.microsoft.com/office/drawing/2014/main" id="{16624922-2F01-468F-9CD8-5110AA43266D}"/>
              </a:ext>
            </a:extLst>
          </p:cNvPr>
          <p:cNvSpPr>
            <a:spLocks noGrp="1" noChangeArrowheads="1"/>
          </p:cNvSpPr>
          <p:nvPr>
            <p:ph idx="1"/>
          </p:nvPr>
        </p:nvSpPr>
        <p:spPr>
          <a:xfrm>
            <a:off x="266700" y="704428"/>
            <a:ext cx="8724900" cy="5181600"/>
          </a:xfrm>
        </p:spPr>
        <p:txBody>
          <a:bodyPr rtlCol="0">
            <a:noAutofit/>
          </a:bodyPr>
          <a:lstStyle/>
          <a:p>
            <a:pPr marL="0" indent="0" eaLnBrk="1" fontAlgn="auto" hangingPunct="1">
              <a:lnSpc>
                <a:spcPct val="90000"/>
              </a:lnSpc>
              <a:spcAft>
                <a:spcPts val="0"/>
              </a:spcAft>
              <a:buFont typeface="Arial" panose="020B0604020202020204" pitchFamily="34" charset="0"/>
              <a:buNone/>
              <a:defRPr/>
            </a:pPr>
            <a:r>
              <a:rPr lang="en-US" sz="1400" dirty="0"/>
              <a:t>The syntax is:</a:t>
            </a:r>
          </a:p>
          <a:p>
            <a:pPr eaLnBrk="1" fontAlgn="auto" hangingPunct="1">
              <a:lnSpc>
                <a:spcPct val="90000"/>
              </a:lnSpc>
              <a:spcAft>
                <a:spcPts val="0"/>
              </a:spcAft>
              <a:buFont typeface="Wingdings" pitchFamily="2" charset="2"/>
              <a:buNone/>
              <a:defRPr/>
            </a:pPr>
            <a:endParaRPr lang="en-US" sz="1050">
              <a:latin typeface="Courier New" pitchFamily="49" charset="0"/>
            </a:endParaRPr>
          </a:p>
          <a:p>
            <a:pPr eaLnBrk="1" fontAlgn="auto" hangingPunct="1">
              <a:lnSpc>
                <a:spcPct val="90000"/>
              </a:lnSpc>
              <a:spcAft>
                <a:spcPts val="0"/>
              </a:spcAft>
              <a:buFont typeface="Wingdings" pitchFamily="2" charset="2"/>
              <a:buNone/>
              <a:defRPr/>
            </a:pPr>
            <a:r>
              <a:rPr lang="en-US" sz="1050">
                <a:latin typeface="Courier New" pitchFamily="49" charset="0"/>
              </a:rPr>
              <a:t>    </a:t>
            </a:r>
          </a:p>
          <a:p>
            <a:pPr eaLnBrk="1" fontAlgn="auto" hangingPunct="1">
              <a:lnSpc>
                <a:spcPct val="90000"/>
              </a:lnSpc>
              <a:spcAft>
                <a:spcPts val="0"/>
              </a:spcAft>
              <a:buFont typeface="Wingdings" pitchFamily="2" charset="2"/>
              <a:buNone/>
              <a:defRPr/>
            </a:pPr>
            <a:endParaRPr lang="en-US" sz="1050">
              <a:latin typeface="Courier New" pitchFamily="49" charset="0"/>
            </a:endParaRPr>
          </a:p>
          <a:p>
            <a:pPr eaLnBrk="1" fontAlgn="auto" hangingPunct="1">
              <a:lnSpc>
                <a:spcPct val="90000"/>
              </a:lnSpc>
              <a:spcAft>
                <a:spcPts val="0"/>
              </a:spcAft>
              <a:buFont typeface="Wingdings" pitchFamily="2" charset="2"/>
              <a:buNone/>
              <a:defRPr/>
            </a:pPr>
            <a:endParaRPr lang="en-US" sz="1050">
              <a:latin typeface="Courier New" pitchFamily="49" charset="0"/>
            </a:endParaRPr>
          </a:p>
          <a:p>
            <a:pPr eaLnBrk="1" fontAlgn="auto" hangingPunct="1">
              <a:lnSpc>
                <a:spcPct val="90000"/>
              </a:lnSpc>
              <a:spcAft>
                <a:spcPts val="0"/>
              </a:spcAft>
              <a:buFont typeface="Wingdings" pitchFamily="2" charset="2"/>
              <a:buNone/>
              <a:defRPr/>
            </a:pPr>
            <a:endParaRPr lang="en-US" sz="1050" dirty="0">
              <a:latin typeface="Courier New" pitchFamily="49" charset="0"/>
            </a:endParaRPr>
          </a:p>
          <a:p>
            <a:pPr marL="0" indent="0" eaLnBrk="1" fontAlgn="auto" hangingPunct="1">
              <a:lnSpc>
                <a:spcPct val="90000"/>
              </a:lnSpc>
              <a:spcAft>
                <a:spcPts val="0"/>
              </a:spcAft>
              <a:buFont typeface="Arial" panose="020B0604020202020204" pitchFamily="34" charset="0"/>
              <a:buNone/>
              <a:defRPr/>
            </a:pPr>
            <a:r>
              <a:rPr lang="en-US" sz="1200"/>
              <a:t>For example, suppose our form has a text box with an ID of '</a:t>
            </a:r>
            <a:r>
              <a:rPr lang="en-US" sz="1200">
                <a:latin typeface="Courier New" panose="02070309020205020404" pitchFamily="49" charset="0"/>
                <a:cs typeface="Courier New" panose="02070309020205020404" pitchFamily="49" charset="0"/>
              </a:rPr>
              <a:t>txtFirstName</a:t>
            </a:r>
            <a:r>
              <a:rPr lang="en-US" sz="1200"/>
              <a:t>'.  We could retrieve whatever the user entered in that text box AND store that value inside a variable with the following line of code:  </a:t>
            </a:r>
          </a:p>
          <a:p>
            <a:pPr marL="0" indent="0" eaLnBrk="1" fontAlgn="auto" hangingPunct="1">
              <a:lnSpc>
                <a:spcPct val="90000"/>
              </a:lnSpc>
              <a:spcAft>
                <a:spcPts val="0"/>
              </a:spcAft>
              <a:buFont typeface="Arial" panose="020B0604020202020204" pitchFamily="34" charset="0"/>
              <a:buNone/>
              <a:defRPr/>
            </a:pPr>
            <a:r>
              <a:rPr lang="en-US" sz="1100">
                <a:latin typeface="Courier New" pitchFamily="49" charset="0"/>
              </a:rPr>
              <a:t>  </a:t>
            </a:r>
          </a:p>
          <a:p>
            <a:pPr marL="0" indent="0" eaLnBrk="1" fontAlgn="auto" hangingPunct="1">
              <a:lnSpc>
                <a:spcPct val="90000"/>
              </a:lnSpc>
              <a:spcAft>
                <a:spcPts val="0"/>
              </a:spcAft>
              <a:buFont typeface="Arial" panose="020B0604020202020204" pitchFamily="34" charset="0"/>
              <a:buNone/>
              <a:defRPr/>
            </a:pPr>
            <a:r>
              <a:rPr lang="en-US" sz="1100">
                <a:latin typeface="Courier New" pitchFamily="49" charset="0"/>
              </a:rPr>
              <a:t>		</a:t>
            </a:r>
            <a:r>
              <a:rPr lang="en-US" sz="1100" b="1">
                <a:latin typeface="Courier New" pitchFamily="49" charset="0"/>
              </a:rPr>
              <a:t>var name = document.getElementById('</a:t>
            </a:r>
            <a:r>
              <a:rPr lang="en-US" sz="1100" b="1">
                <a:solidFill>
                  <a:srgbClr val="FF0000"/>
                </a:solidFill>
                <a:latin typeface="Courier New" pitchFamily="49" charset="0"/>
              </a:rPr>
              <a:t>txtFirstName</a:t>
            </a:r>
            <a:r>
              <a:rPr lang="en-US" sz="1100" b="1">
                <a:latin typeface="Courier New" pitchFamily="49" charset="0"/>
              </a:rPr>
              <a:t>').value;</a:t>
            </a:r>
          </a:p>
          <a:p>
            <a:pPr marL="0" indent="0" eaLnBrk="1" fontAlgn="auto" hangingPunct="1">
              <a:lnSpc>
                <a:spcPct val="90000"/>
              </a:lnSpc>
              <a:spcAft>
                <a:spcPts val="0"/>
              </a:spcAft>
              <a:buFont typeface="Arial" panose="020B0604020202020204" pitchFamily="34" charset="0"/>
              <a:buNone/>
              <a:defRPr/>
            </a:pPr>
            <a:endParaRPr lang="en-US" sz="1100"/>
          </a:p>
          <a:p>
            <a:pPr eaLnBrk="1" fontAlgn="auto" hangingPunct="1">
              <a:lnSpc>
                <a:spcPct val="90000"/>
              </a:lnSpc>
              <a:spcAft>
                <a:spcPts val="0"/>
              </a:spcAft>
              <a:defRPr/>
            </a:pPr>
            <a:r>
              <a:rPr lang="en-US" sz="1200"/>
              <a:t>This JavaScript command will:</a:t>
            </a:r>
          </a:p>
          <a:p>
            <a:pPr lvl="1" eaLnBrk="1" fontAlgn="auto" hangingPunct="1">
              <a:lnSpc>
                <a:spcPct val="90000"/>
              </a:lnSpc>
              <a:spcAft>
                <a:spcPts val="0"/>
              </a:spcAft>
              <a:buFont typeface="+mj-lt"/>
              <a:buAutoNum type="arabicPeriod"/>
              <a:defRPr/>
            </a:pPr>
            <a:r>
              <a:rPr lang="en-US" sz="1050"/>
              <a:t>Look for a text field called ‘</a:t>
            </a:r>
            <a:r>
              <a:rPr lang="en-US" sz="1050">
                <a:latin typeface="Courier New" panose="02070309020205020404" pitchFamily="49" charset="0"/>
                <a:cs typeface="Courier New" panose="02070309020205020404" pitchFamily="49" charset="0"/>
              </a:rPr>
              <a:t>txtFirstName</a:t>
            </a:r>
            <a:r>
              <a:rPr lang="en-US" sz="1050"/>
              <a:t>’ and will retrieve whatever value the user typed inside that text field.</a:t>
            </a:r>
          </a:p>
          <a:p>
            <a:pPr lvl="1" eaLnBrk="1" fontAlgn="auto" hangingPunct="1">
              <a:lnSpc>
                <a:spcPct val="90000"/>
              </a:lnSpc>
              <a:spcAft>
                <a:spcPts val="0"/>
              </a:spcAft>
              <a:buFont typeface="+mj-lt"/>
              <a:buAutoNum type="arabicPeriod"/>
              <a:defRPr/>
            </a:pPr>
            <a:r>
              <a:rPr lang="en-US" sz="1050"/>
              <a:t>The code will then store that value inside the variable called ‘</a:t>
            </a:r>
            <a:r>
              <a:rPr lang="en-US" sz="1050">
                <a:latin typeface="Courier New" panose="02070309020205020404" pitchFamily="49" charset="0"/>
                <a:cs typeface="Courier New" panose="02070309020205020404" pitchFamily="49" charset="0"/>
              </a:rPr>
              <a:t>name</a:t>
            </a:r>
            <a:r>
              <a:rPr lang="en-US" sz="1050"/>
              <a:t>’. </a:t>
            </a:r>
          </a:p>
          <a:p>
            <a:pPr marL="0" indent="0" eaLnBrk="1" fontAlgn="auto" hangingPunct="1">
              <a:lnSpc>
                <a:spcPct val="90000"/>
              </a:lnSpc>
              <a:spcAft>
                <a:spcPts val="0"/>
              </a:spcAft>
              <a:buNone/>
              <a:defRPr/>
            </a:pPr>
            <a:endParaRPr lang="en-US" sz="1200"/>
          </a:p>
          <a:p>
            <a:pPr marL="0" indent="0" eaLnBrk="1" fontAlgn="auto" hangingPunct="1">
              <a:lnSpc>
                <a:spcPct val="90000"/>
              </a:lnSpc>
              <a:spcAft>
                <a:spcPts val="0"/>
              </a:spcAft>
              <a:buNone/>
              <a:defRPr/>
            </a:pPr>
            <a:r>
              <a:rPr lang="en-US" sz="1200"/>
              <a:t>Important Notes:</a:t>
            </a:r>
          </a:p>
          <a:p>
            <a:pPr eaLnBrk="1" fontAlgn="auto" hangingPunct="1">
              <a:lnSpc>
                <a:spcPct val="90000"/>
              </a:lnSpc>
              <a:spcAft>
                <a:spcPts val="0"/>
              </a:spcAft>
              <a:defRPr/>
            </a:pPr>
            <a:r>
              <a:rPr lang="en-US" sz="1200"/>
              <a:t>The </a:t>
            </a:r>
            <a:r>
              <a:rPr lang="en-US" sz="1200" dirty="0"/>
              <a:t>word ‘</a:t>
            </a:r>
            <a:r>
              <a:rPr lang="en-US" sz="1200" dirty="0">
                <a:latin typeface="Courier New" panose="02070309020205020404" pitchFamily="49" charset="0"/>
                <a:cs typeface="Courier New" panose="02070309020205020404" pitchFamily="49" charset="0"/>
              </a:rPr>
              <a:t>document</a:t>
            </a:r>
            <a:r>
              <a:rPr lang="en-US" sz="1200" dirty="0"/>
              <a:t>’ will not change during this course. It simply refers to the current web page.</a:t>
            </a:r>
          </a:p>
          <a:p>
            <a:pPr eaLnBrk="1" fontAlgn="auto" hangingPunct="1">
              <a:lnSpc>
                <a:spcPct val="90000"/>
              </a:lnSpc>
              <a:spcAft>
                <a:spcPts val="0"/>
              </a:spcAft>
              <a:defRPr/>
            </a:pPr>
            <a:r>
              <a:rPr lang="en-US" sz="1200"/>
              <a:t>The value inside the parentheses must match with one of the ID names in your HTML document. </a:t>
            </a:r>
            <a:endParaRPr lang="en-US" sz="1200" dirty="0"/>
          </a:p>
          <a:p>
            <a:pPr eaLnBrk="1" fontAlgn="auto" hangingPunct="1">
              <a:lnSpc>
                <a:spcPct val="90000"/>
              </a:lnSpc>
              <a:spcAft>
                <a:spcPts val="0"/>
              </a:spcAft>
              <a:defRPr/>
            </a:pPr>
            <a:r>
              <a:rPr lang="en-US" sz="1200"/>
              <a:t>The ‘</a:t>
            </a:r>
            <a:r>
              <a:rPr lang="en-US" sz="1200" dirty="0">
                <a:latin typeface="Courier New" panose="02070309020205020404" pitchFamily="49" charset="0"/>
                <a:cs typeface="Courier New" panose="02070309020205020404" pitchFamily="49" charset="0"/>
              </a:rPr>
              <a:t>value</a:t>
            </a:r>
            <a:r>
              <a:rPr lang="en-US" sz="1200"/>
              <a:t>’ term says </a:t>
            </a:r>
            <a:r>
              <a:rPr lang="en-US" sz="1200" dirty="0"/>
              <a:t>you wish to retrieve the value from that element.</a:t>
            </a:r>
          </a:p>
          <a:p>
            <a:pPr lvl="1" eaLnBrk="1" fontAlgn="auto" hangingPunct="1">
              <a:lnSpc>
                <a:spcPct val="90000"/>
              </a:lnSpc>
              <a:spcAft>
                <a:spcPts val="0"/>
              </a:spcAft>
              <a:buFont typeface="Arial" panose="020B0604020202020204" pitchFamily="34" charset="0"/>
              <a:buChar char="•"/>
              <a:defRPr/>
            </a:pPr>
            <a:r>
              <a:rPr lang="en-US" sz="1200"/>
              <a:t>If the element you are getting the value of is a text field or text area, then the information you get back will be whatever was </a:t>
            </a:r>
            <a:r>
              <a:rPr lang="en-US" sz="1200" i="1"/>
              <a:t>typed</a:t>
            </a:r>
            <a:r>
              <a:rPr lang="en-US" sz="1200"/>
              <a:t> by the user.</a:t>
            </a:r>
          </a:p>
          <a:p>
            <a:pPr lvl="1" eaLnBrk="1" fontAlgn="auto" hangingPunct="1">
              <a:lnSpc>
                <a:spcPct val="90000"/>
              </a:lnSpc>
              <a:spcAft>
                <a:spcPts val="0"/>
              </a:spcAft>
              <a:buFont typeface="Arial" panose="020B0604020202020204" pitchFamily="34" charset="0"/>
              <a:buChar char="•"/>
              <a:defRPr/>
            </a:pPr>
            <a:r>
              <a:rPr lang="en-US" sz="1200"/>
              <a:t>If </a:t>
            </a:r>
            <a:r>
              <a:rPr lang="en-US" sz="1200" dirty="0"/>
              <a:t>your element has </a:t>
            </a:r>
            <a:r>
              <a:rPr lang="en-US" sz="1200"/>
              <a:t>a </a:t>
            </a:r>
            <a:r>
              <a:rPr lang="en-US" sz="1200" i="1"/>
              <a:t>built-in</a:t>
            </a:r>
            <a:r>
              <a:rPr lang="en-US" sz="1200"/>
              <a:t> value </a:t>
            </a:r>
            <a:r>
              <a:rPr lang="en-US" sz="1200" dirty="0"/>
              <a:t>attribute (e.g. select boxes), then that is the information that will be retrieved.</a:t>
            </a:r>
          </a:p>
          <a:p>
            <a:pPr eaLnBrk="1" fontAlgn="auto" hangingPunct="1">
              <a:lnSpc>
                <a:spcPct val="90000"/>
              </a:lnSpc>
              <a:spcAft>
                <a:spcPts val="0"/>
              </a:spcAft>
              <a:defRPr/>
            </a:pPr>
            <a:endParaRPr lang="en-US" sz="1400" dirty="0"/>
          </a:p>
          <a:p>
            <a:pPr marL="0" indent="0" eaLnBrk="1" fontAlgn="auto" hangingPunct="1">
              <a:lnSpc>
                <a:spcPct val="90000"/>
              </a:lnSpc>
              <a:spcAft>
                <a:spcPts val="0"/>
              </a:spcAft>
              <a:buFont typeface="Arial" panose="020B0604020202020204" pitchFamily="34" charset="0"/>
              <a:buNone/>
              <a:defRPr/>
            </a:pPr>
            <a:r>
              <a:rPr lang="en-US" sz="1200"/>
              <a:t>Example: Retrieving the value from a select box:</a:t>
            </a:r>
            <a:endParaRPr lang="en-US" sz="1200" dirty="0"/>
          </a:p>
          <a:p>
            <a:pPr eaLnBrk="1" fontAlgn="auto" hangingPunct="1">
              <a:lnSpc>
                <a:spcPct val="90000"/>
              </a:lnSpc>
              <a:spcAft>
                <a:spcPts val="0"/>
              </a:spcAft>
              <a:buFont typeface="Wingdings" pitchFamily="2" charset="2"/>
              <a:buNone/>
              <a:defRPr/>
            </a:pPr>
            <a:r>
              <a:rPr lang="en-US" sz="1200" b="1">
                <a:latin typeface="Courier New" pitchFamily="49" charset="0"/>
              </a:rPr>
              <a:t>  			var monthBorn = document.getElementById('selMonthBorn').value;</a:t>
            </a:r>
          </a:p>
          <a:p>
            <a:pPr eaLnBrk="1" fontAlgn="auto" hangingPunct="1">
              <a:lnSpc>
                <a:spcPct val="90000"/>
              </a:lnSpc>
              <a:spcAft>
                <a:spcPts val="0"/>
              </a:spcAft>
              <a:buFont typeface="Wingdings" pitchFamily="2" charset="2"/>
              <a:buNone/>
              <a:defRPr/>
            </a:pPr>
            <a:endParaRPr lang="en-US" sz="1200" b="1" dirty="0">
              <a:latin typeface="Courier New" pitchFamily="49" charset="0"/>
            </a:endParaRPr>
          </a:p>
          <a:p>
            <a:pPr lvl="1" eaLnBrk="1" fontAlgn="auto" hangingPunct="1">
              <a:lnSpc>
                <a:spcPct val="90000"/>
              </a:lnSpc>
              <a:spcAft>
                <a:spcPts val="0"/>
              </a:spcAft>
              <a:defRPr/>
            </a:pPr>
            <a:r>
              <a:rPr lang="en-US" sz="1200"/>
              <a:t>Will </a:t>
            </a:r>
            <a:r>
              <a:rPr lang="en-US" sz="1200" dirty="0"/>
              <a:t>retrieve the </a:t>
            </a:r>
            <a:r>
              <a:rPr lang="en-US" sz="1200"/>
              <a:t>value selected by the user </a:t>
            </a:r>
            <a:r>
              <a:rPr lang="en-US" sz="1200" dirty="0"/>
              <a:t>from </a:t>
            </a:r>
            <a:r>
              <a:rPr lang="en-US" sz="1200"/>
              <a:t>a select box called ‘</a:t>
            </a:r>
            <a:r>
              <a:rPr lang="en-US" sz="1200" b="1">
                <a:latin typeface="Courier New" panose="02070309020205020404" pitchFamily="49" charset="0"/>
                <a:cs typeface="Courier New" panose="02070309020205020404" pitchFamily="49" charset="0"/>
              </a:rPr>
              <a:t>selMonthBorn</a:t>
            </a:r>
            <a:r>
              <a:rPr lang="en-US" sz="1200"/>
              <a:t>’</a:t>
            </a:r>
          </a:p>
          <a:p>
            <a:pPr lvl="1" eaLnBrk="1" fontAlgn="auto" hangingPunct="1">
              <a:lnSpc>
                <a:spcPct val="90000"/>
              </a:lnSpc>
              <a:spcAft>
                <a:spcPts val="0"/>
              </a:spcAft>
              <a:defRPr/>
            </a:pPr>
            <a:r>
              <a:rPr lang="en-US" sz="1200"/>
              <a:t>Suppose that one of the options in that select box was:</a:t>
            </a:r>
          </a:p>
          <a:p>
            <a:pPr marL="457200" lvl="1" indent="0" eaLnBrk="1" fontAlgn="auto" hangingPunct="1">
              <a:lnSpc>
                <a:spcPct val="90000"/>
              </a:lnSpc>
              <a:spcAft>
                <a:spcPts val="0"/>
              </a:spcAft>
              <a:buFont typeface="Arial" panose="020B0604020202020204" pitchFamily="34" charset="0"/>
              <a:buNone/>
              <a:defRPr/>
            </a:pPr>
            <a:r>
              <a:rPr lang="en-US" altLang="en-US" sz="1200">
                <a:latin typeface="Courier New" panose="02070309020205020404" pitchFamily="49" charset="0"/>
                <a:cs typeface="Courier New" panose="02070309020205020404" pitchFamily="49" charset="0"/>
              </a:rPr>
              <a:t>		&lt;option </a:t>
            </a:r>
            <a:r>
              <a:rPr lang="en-US" altLang="en-US" sz="1200" b="1">
                <a:latin typeface="Courier New" panose="02070309020205020404" pitchFamily="49" charset="0"/>
                <a:cs typeface="Courier New" panose="02070309020205020404" pitchFamily="49" charset="0"/>
              </a:rPr>
              <a:t>value="feb"</a:t>
            </a:r>
            <a:r>
              <a:rPr lang="en-US" altLang="en-US" sz="1200">
                <a:latin typeface="Courier New" panose="02070309020205020404" pitchFamily="49" charset="0"/>
                <a:cs typeface="Courier New" panose="02070309020205020404" pitchFamily="49" charset="0"/>
              </a:rPr>
              <a:t>&gt;Febuary&lt;/option&gt;</a:t>
            </a:r>
            <a:endParaRPr lang="en-US" sz="1200"/>
          </a:p>
          <a:p>
            <a:pPr lvl="1" eaLnBrk="1" fontAlgn="auto" hangingPunct="1">
              <a:lnSpc>
                <a:spcPct val="90000"/>
              </a:lnSpc>
              <a:spcAft>
                <a:spcPts val="0"/>
              </a:spcAft>
              <a:defRPr/>
            </a:pPr>
            <a:r>
              <a:rPr lang="en-US" sz="1200"/>
              <a:t>If the user selects that option, then the variable </a:t>
            </a:r>
            <a:r>
              <a:rPr lang="en-US" sz="1200">
                <a:latin typeface="Courier New" panose="02070309020205020404" pitchFamily="49" charset="0"/>
                <a:cs typeface="Courier New" panose="02070309020205020404" pitchFamily="49" charset="0"/>
              </a:rPr>
              <a:t>monthBorn </a:t>
            </a:r>
            <a:r>
              <a:rPr lang="en-US" sz="1200"/>
              <a:t>will be assigned "</a:t>
            </a:r>
            <a:r>
              <a:rPr lang="en-US" sz="1200" b="1">
                <a:latin typeface="Courier New" panose="02070309020205020404" pitchFamily="49" charset="0"/>
                <a:cs typeface="Courier New" panose="02070309020205020404" pitchFamily="49" charset="0"/>
              </a:rPr>
              <a:t>feb</a:t>
            </a:r>
            <a:r>
              <a:rPr lang="en-US" sz="1200"/>
              <a:t>". </a:t>
            </a:r>
          </a:p>
          <a:p>
            <a:pPr eaLnBrk="1" fontAlgn="auto" hangingPunct="1">
              <a:lnSpc>
                <a:spcPct val="90000"/>
              </a:lnSpc>
              <a:spcAft>
                <a:spcPts val="0"/>
              </a:spcAft>
              <a:buFont typeface="Wingdings" pitchFamily="2" charset="2"/>
              <a:buNone/>
              <a:defRPr/>
            </a:pPr>
            <a:endParaRPr lang="en-US" sz="1050" dirty="0">
              <a:latin typeface="Courier New" pitchFamily="49" charset="0"/>
            </a:endParaRPr>
          </a:p>
        </p:txBody>
      </p:sp>
      <p:sp>
        <p:nvSpPr>
          <p:cNvPr id="2" name="TextBox 1">
            <a:extLst>
              <a:ext uri="{FF2B5EF4-FFF2-40B4-BE49-F238E27FC236}">
                <a16:creationId xmlns:a16="http://schemas.microsoft.com/office/drawing/2014/main" id="{2B58D21F-D9E9-40C1-9A04-B1985938AE58}"/>
              </a:ext>
            </a:extLst>
          </p:cNvPr>
          <p:cNvSpPr txBox="1"/>
          <p:nvPr/>
        </p:nvSpPr>
        <p:spPr>
          <a:xfrm>
            <a:off x="1104900" y="1009228"/>
            <a:ext cx="625413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a:latin typeface="Courier New" pitchFamily="49" charset="0"/>
              </a:rPr>
              <a:t>document.getElementById("</a:t>
            </a:r>
            <a:r>
              <a:rPr lang="en-US" b="1">
                <a:solidFill>
                  <a:schemeClr val="tx1"/>
                </a:solidFill>
                <a:latin typeface="Courier New" pitchFamily="49" charset="0"/>
              </a:rPr>
              <a:t>ID-NAME</a:t>
            </a:r>
            <a:r>
              <a:rPr lang="en-US">
                <a:latin typeface="Courier New" pitchFamily="49" charset="0"/>
              </a:rPr>
              <a:t>").value;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435">
                                            <p:txEl>
                                              <p:pRg st="17" end="1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8435">
                                            <p:txEl>
                                              <p:pRg st="18" end="1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435">
                                            <p:txEl>
                                              <p:pRg st="19" end="1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435">
                                            <p:txEl>
                                              <p:pRg st="21" end="21"/>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8435">
                                            <p:txEl>
                                              <p:pRg st="22" end="2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435">
                                            <p:txEl>
                                              <p:pRg st="24" end="2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8435">
                                            <p:txEl>
                                              <p:pRg st="25" end="25"/>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8435">
                                            <p:txEl>
                                              <p:pRg st="26" end="26"/>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8435">
                                            <p:txEl>
                                              <p:pRg st="27" end="2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23BEDA-A7D2-4DAE-A670-29DDBA2C3C0E}"/>
              </a:ext>
            </a:extLst>
          </p:cNvPr>
          <p:cNvSpPr>
            <a:spLocks noGrp="1"/>
          </p:cNvSpPr>
          <p:nvPr>
            <p:ph idx="1"/>
          </p:nvPr>
        </p:nvSpPr>
        <p:spPr>
          <a:xfrm>
            <a:off x="304800" y="762000"/>
            <a:ext cx="8229600" cy="4525963"/>
          </a:xfrm>
        </p:spPr>
        <p:txBody>
          <a:bodyPr/>
          <a:lstStyle/>
          <a:p>
            <a:pPr>
              <a:buFont typeface="Arial" charset="0"/>
              <a:buChar char="•"/>
              <a:defRPr/>
            </a:pPr>
            <a:r>
              <a:rPr lang="en-US" sz="1800" dirty="0"/>
              <a:t>Once we retrieve a value from a form, where should we put it? </a:t>
            </a:r>
          </a:p>
          <a:p>
            <a:pPr>
              <a:buFont typeface="Arial" charset="0"/>
              <a:buChar char="•"/>
              <a:defRPr/>
            </a:pPr>
            <a:r>
              <a:rPr lang="en-US" sz="1800"/>
              <a:t>This is one of the countless situations in programming where we use variables. </a:t>
            </a:r>
            <a:endParaRPr lang="en-US" sz="1800" dirty="0"/>
          </a:p>
          <a:p>
            <a:pPr marL="0" indent="0">
              <a:buFont typeface="Arial" panose="020B0604020202020204" pitchFamily="34" charset="0"/>
              <a:buNone/>
              <a:defRPr/>
            </a:pPr>
            <a:endParaRPr lang="en-US" sz="1800"/>
          </a:p>
          <a:p>
            <a:pPr marL="0" indent="0">
              <a:buFont typeface="Arial" panose="020B0604020202020204" pitchFamily="34" charset="0"/>
              <a:buNone/>
              <a:defRPr/>
            </a:pPr>
            <a:endParaRPr lang="en-US" sz="1800"/>
          </a:p>
          <a:p>
            <a:pPr marL="0" indent="0">
              <a:buFont typeface="Arial" panose="020B0604020202020204" pitchFamily="34" charset="0"/>
              <a:buNone/>
              <a:defRPr/>
            </a:pPr>
            <a:r>
              <a:rPr lang="en-US" sz="1800"/>
              <a:t>Imagine you have the form shown here:</a:t>
            </a:r>
          </a:p>
          <a:p>
            <a:pPr marL="0" indent="0">
              <a:buFont typeface="Arial" panose="020B0604020202020204" pitchFamily="34" charset="0"/>
              <a:buNone/>
              <a:defRPr/>
            </a:pPr>
            <a:endParaRPr lang="en-US" sz="1800"/>
          </a:p>
          <a:p>
            <a:pPr marL="0" indent="0">
              <a:buFont typeface="Arial" panose="020B0604020202020204" pitchFamily="34" charset="0"/>
              <a:buNone/>
              <a:defRPr/>
            </a:pPr>
            <a:endParaRPr lang="en-US" sz="1800"/>
          </a:p>
          <a:p>
            <a:pPr marL="0" indent="0">
              <a:buFont typeface="Arial" panose="020B0604020202020204" pitchFamily="34" charset="0"/>
              <a:buNone/>
              <a:defRPr/>
            </a:pPr>
            <a:endParaRPr lang="en-US" sz="1800"/>
          </a:p>
          <a:p>
            <a:pPr marL="0" indent="0">
              <a:buFont typeface="Arial" panose="020B0604020202020204" pitchFamily="34" charset="0"/>
              <a:buNone/>
              <a:defRPr/>
            </a:pPr>
            <a:r>
              <a:rPr lang="en-US" sz="1800"/>
              <a:t>Can </a:t>
            </a:r>
            <a:r>
              <a:rPr lang="en-US" sz="1800" dirty="0"/>
              <a:t>you predict what </a:t>
            </a:r>
            <a:r>
              <a:rPr lang="en-US" sz="1800"/>
              <a:t>the lines </a:t>
            </a:r>
            <a:r>
              <a:rPr lang="en-US" sz="1800" dirty="0"/>
              <a:t>of </a:t>
            </a:r>
            <a:r>
              <a:rPr lang="en-US" sz="1800"/>
              <a:t>code are supposed do? Try to figure it out before moving to the next slide. </a:t>
            </a:r>
            <a:endParaRPr lang="en-US" sz="1800" dirty="0"/>
          </a:p>
          <a:p>
            <a:pPr marL="400050" lvl="1" indent="0">
              <a:buFont typeface="Arial" charset="0"/>
              <a:buNone/>
              <a:defRPr/>
            </a:pPr>
            <a:endParaRPr lang="en-US" sz="1400" b="1">
              <a:latin typeface="Courier New" panose="02070309020205020404" pitchFamily="49" charset="0"/>
              <a:cs typeface="Courier New" panose="02070309020205020404" pitchFamily="49" charset="0"/>
            </a:endParaRPr>
          </a:p>
          <a:p>
            <a:pPr marL="400050" lvl="1" indent="0">
              <a:buFont typeface="Arial" charset="0"/>
              <a:buNone/>
              <a:defRPr/>
            </a:pPr>
            <a:r>
              <a:rPr lang="en-US" sz="1400" b="1">
                <a:latin typeface="Courier New" panose="02070309020205020404" pitchFamily="49" charset="0"/>
                <a:cs typeface="Courier New" panose="02070309020205020404" pitchFamily="49" charset="0"/>
              </a:rPr>
              <a:t>var </a:t>
            </a:r>
            <a:r>
              <a:rPr lang="en-US" sz="1400" b="1" dirty="0" err="1">
                <a:latin typeface="Courier New" panose="02070309020205020404" pitchFamily="49" charset="0"/>
                <a:cs typeface="Courier New" panose="02070309020205020404" pitchFamily="49" charset="0"/>
              </a:rPr>
              <a:t>firstName</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lastName</a:t>
            </a:r>
            <a:r>
              <a:rPr lang="en-US" sz="1400" b="1" dirty="0">
                <a:latin typeface="Courier New" panose="02070309020205020404" pitchFamily="49" charset="0"/>
                <a:cs typeface="Courier New" panose="02070309020205020404" pitchFamily="49" charset="0"/>
              </a:rPr>
              <a:t>;</a:t>
            </a:r>
          </a:p>
          <a:p>
            <a:pPr marL="400050" lvl="1" indent="0">
              <a:buFont typeface="Arial" charset="0"/>
              <a:buNone/>
              <a:defRPr/>
            </a:pPr>
            <a:r>
              <a:rPr lang="en-US" sz="1400" b="1" dirty="0" err="1">
                <a:latin typeface="Courier New" panose="02070309020205020404" pitchFamily="49" charset="0"/>
                <a:cs typeface="Courier New" panose="02070309020205020404" pitchFamily="49" charset="0"/>
              </a:rPr>
              <a:t>var</a:t>
            </a:r>
            <a:r>
              <a:rPr lang="en-US" sz="1400" b="1" dirty="0">
                <a:latin typeface="Courier New" panose="02070309020205020404" pitchFamily="49" charset="0"/>
                <a:cs typeface="Courier New" panose="02070309020205020404" pitchFamily="49" charset="0"/>
              </a:rPr>
              <a:t> </a:t>
            </a:r>
            <a:r>
              <a:rPr lang="en-US" sz="1400" b="1">
                <a:latin typeface="Courier New" panose="02070309020205020404" pitchFamily="49" charset="0"/>
                <a:cs typeface="Courier New" panose="02070309020205020404" pitchFamily="49" charset="0"/>
              </a:rPr>
              <a:t>nationality;</a:t>
            </a:r>
          </a:p>
          <a:p>
            <a:pPr marL="400050" lvl="1" indent="0">
              <a:buFont typeface="Arial" charset="0"/>
              <a:buNone/>
              <a:defRPr/>
            </a:pPr>
            <a:r>
              <a:rPr lang="en-US" sz="1400" b="1">
                <a:latin typeface="Courier New" panose="02070309020205020404" pitchFamily="49" charset="0"/>
                <a:cs typeface="Courier New" panose="02070309020205020404" pitchFamily="49" charset="0"/>
              </a:rPr>
              <a:t>var favoriteColor;</a:t>
            </a:r>
          </a:p>
          <a:p>
            <a:pPr marL="400050" lvl="1" indent="0">
              <a:buFont typeface="Arial" charset="0"/>
              <a:buNone/>
              <a:defRPr/>
            </a:pPr>
            <a:r>
              <a:rPr lang="en-US" sz="1400" b="1">
                <a:latin typeface="Courier New" panose="02070309020205020404" pitchFamily="49" charset="0"/>
                <a:cs typeface="Courier New" panose="02070309020205020404" pitchFamily="49" charset="0"/>
              </a:rPr>
              <a:t>var aboutUser;</a:t>
            </a:r>
          </a:p>
          <a:p>
            <a:pPr marL="400050" lvl="1" indent="0">
              <a:buFont typeface="Arial" charset="0"/>
              <a:buNone/>
              <a:defRPr/>
            </a:pPr>
            <a:endParaRPr lang="en-US" sz="1400" b="1">
              <a:latin typeface="Courier New" panose="02070309020205020404" pitchFamily="49" charset="0"/>
              <a:cs typeface="Courier New" panose="02070309020205020404" pitchFamily="49" charset="0"/>
            </a:endParaRPr>
          </a:p>
          <a:p>
            <a:pPr marL="400050" lvl="1" indent="0">
              <a:buFont typeface="Arial" charset="0"/>
              <a:buNone/>
              <a:defRPr/>
            </a:pPr>
            <a:r>
              <a:rPr lang="en-US" sz="1400" b="1">
                <a:latin typeface="Courier New" panose="02070309020205020404" pitchFamily="49" charset="0"/>
                <a:cs typeface="Courier New" panose="02070309020205020404" pitchFamily="49" charset="0"/>
              </a:rPr>
              <a:t>firstName = document.getElementById('txtFirstName').value</a:t>
            </a:r>
            <a:r>
              <a:rPr lang="en-US" sz="1400" b="1" dirty="0">
                <a:latin typeface="Courier New" panose="02070309020205020404" pitchFamily="49" charset="0"/>
                <a:cs typeface="Courier New" panose="02070309020205020404" pitchFamily="49" charset="0"/>
              </a:rPr>
              <a:t>;</a:t>
            </a:r>
          </a:p>
          <a:p>
            <a:pPr marL="400050" lvl="1" indent="0">
              <a:buFont typeface="Arial" charset="0"/>
              <a:buNone/>
              <a:defRPr/>
            </a:pPr>
            <a:r>
              <a:rPr lang="en-US" sz="1400" b="1" dirty="0" err="1">
                <a:latin typeface="Courier New" panose="02070309020205020404" pitchFamily="49" charset="0"/>
                <a:cs typeface="Courier New" panose="02070309020205020404" pitchFamily="49" charset="0"/>
              </a:rPr>
              <a:t>lastName</a:t>
            </a:r>
            <a:r>
              <a:rPr lang="en-US" sz="1400" b="1" dirty="0">
                <a:latin typeface="Courier New" panose="02070309020205020404" pitchFamily="49" charset="0"/>
                <a:cs typeface="Courier New" panose="02070309020205020404" pitchFamily="49" charset="0"/>
              </a:rPr>
              <a:t> = </a:t>
            </a:r>
            <a:r>
              <a:rPr lang="en-US" sz="1400" b="1" err="1">
                <a:latin typeface="Courier New" panose="02070309020205020404" pitchFamily="49" charset="0"/>
                <a:cs typeface="Courier New" panose="02070309020205020404" pitchFamily="49" charset="0"/>
              </a:rPr>
              <a:t>document</a:t>
            </a:r>
            <a:r>
              <a:rPr lang="en-US" sz="1400" b="1">
                <a:latin typeface="Courier New" panose="02070309020205020404" pitchFamily="49" charset="0"/>
                <a:cs typeface="Courier New" panose="02070309020205020404" pitchFamily="49" charset="0"/>
              </a:rPr>
              <a:t>. getElementById('txtLastName').</a:t>
            </a:r>
            <a:r>
              <a:rPr lang="en-US" sz="1400" b="1" dirty="0" err="1">
                <a:latin typeface="Courier New" panose="02070309020205020404" pitchFamily="49" charset="0"/>
                <a:cs typeface="Courier New" panose="02070309020205020404" pitchFamily="49" charset="0"/>
              </a:rPr>
              <a:t>value</a:t>
            </a:r>
            <a:r>
              <a:rPr lang="en-US" sz="1400" b="1" dirty="0">
                <a:latin typeface="Courier New" panose="02070309020205020404" pitchFamily="49" charset="0"/>
                <a:cs typeface="Courier New" panose="02070309020205020404" pitchFamily="49" charset="0"/>
              </a:rPr>
              <a:t>;</a:t>
            </a:r>
          </a:p>
          <a:p>
            <a:pPr marL="400050" lvl="1" indent="0">
              <a:buFont typeface="Arial" charset="0"/>
              <a:buNone/>
              <a:defRPr/>
            </a:pPr>
            <a:r>
              <a:rPr lang="en-US" sz="1400" b="1" dirty="0" err="1">
                <a:latin typeface="Courier New" panose="02070309020205020404" pitchFamily="49" charset="0"/>
                <a:cs typeface="Courier New" panose="02070309020205020404" pitchFamily="49" charset="0"/>
              </a:rPr>
              <a:t>favoriteColor</a:t>
            </a:r>
            <a:r>
              <a:rPr lang="en-US" sz="1400" b="1" dirty="0">
                <a:latin typeface="Courier New" panose="02070309020205020404" pitchFamily="49" charset="0"/>
                <a:cs typeface="Courier New" panose="02070309020205020404" pitchFamily="49" charset="0"/>
              </a:rPr>
              <a:t> </a:t>
            </a:r>
            <a:r>
              <a:rPr lang="en-US" sz="1400" b="1">
                <a:latin typeface="Courier New" panose="02070309020205020404" pitchFamily="49" charset="0"/>
                <a:cs typeface="Courier New" panose="02070309020205020404" pitchFamily="49" charset="0"/>
              </a:rPr>
              <a:t>= document.getElementById('selFavoriteColor').</a:t>
            </a:r>
            <a:r>
              <a:rPr lang="en-US" sz="1400" b="1" err="1">
                <a:latin typeface="Courier New" panose="02070309020205020404" pitchFamily="49" charset="0"/>
                <a:cs typeface="Courier New" panose="02070309020205020404" pitchFamily="49" charset="0"/>
              </a:rPr>
              <a:t>value</a:t>
            </a:r>
            <a:r>
              <a:rPr lang="en-US" sz="1400" b="1">
                <a:latin typeface="Courier New" panose="02070309020205020404" pitchFamily="49" charset="0"/>
                <a:cs typeface="Courier New" panose="02070309020205020404" pitchFamily="49" charset="0"/>
              </a:rPr>
              <a:t>;</a:t>
            </a:r>
          </a:p>
          <a:p>
            <a:pPr marL="400050" lvl="1" indent="0">
              <a:buFont typeface="Arial" charset="0"/>
              <a:buNone/>
              <a:defRPr/>
            </a:pPr>
            <a:r>
              <a:rPr lang="en-US" sz="1400" b="1">
                <a:latin typeface="Courier New" panose="02070309020205020404" pitchFamily="49" charset="0"/>
                <a:cs typeface="Courier New" panose="02070309020205020404" pitchFamily="49" charset="0"/>
              </a:rPr>
              <a:t>aboutUser = document.getElementById('textarAboutUser').value;</a:t>
            </a:r>
            <a:endParaRPr lang="en-US" sz="1800" b="1">
              <a:latin typeface="Courier New" panose="02070309020205020404" pitchFamily="49" charset="0"/>
              <a:cs typeface="Courier New" panose="02070309020205020404" pitchFamily="49" charset="0"/>
            </a:endParaRPr>
          </a:p>
          <a:p>
            <a:pPr marL="0" indent="0">
              <a:buFont typeface="Arial" charset="0"/>
              <a:buNone/>
              <a:defRPr/>
            </a:pPr>
            <a:r>
              <a:rPr lang="en-US" sz="2000"/>
              <a:t>		</a:t>
            </a:r>
            <a:endParaRPr lang="en-US" sz="2000" dirty="0"/>
          </a:p>
        </p:txBody>
      </p:sp>
      <p:sp>
        <p:nvSpPr>
          <p:cNvPr id="9219" name="Slide Number Placeholder 3">
            <a:extLst>
              <a:ext uri="{FF2B5EF4-FFF2-40B4-BE49-F238E27FC236}">
                <a16:creationId xmlns:a16="http://schemas.microsoft.com/office/drawing/2014/main" id="{781FC2B7-2CE5-4671-A1CE-DA43F0BBAC7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7ED5C6A-5406-4890-A793-1294090CECB6}"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a:solidFill>
                <a:srgbClr val="898989"/>
              </a:solidFill>
              <a:latin typeface="Arial" panose="020B0604020202020204" pitchFamily="34" charset="0"/>
            </a:endParaRPr>
          </a:p>
        </p:txBody>
      </p:sp>
      <p:sp>
        <p:nvSpPr>
          <p:cNvPr id="9220" name="Rectangle 2">
            <a:extLst>
              <a:ext uri="{FF2B5EF4-FFF2-40B4-BE49-F238E27FC236}">
                <a16:creationId xmlns:a16="http://schemas.microsoft.com/office/drawing/2014/main" id="{8BB25D3F-7DF9-426D-8F29-F8176F879DFE}"/>
              </a:ext>
            </a:extLst>
          </p:cNvPr>
          <p:cNvSpPr txBox="1">
            <a:spLocks noChangeArrowheads="1"/>
          </p:cNvSpPr>
          <p:nvPr/>
        </p:nvSpPr>
        <p:spPr bwMode="auto">
          <a:xfrm>
            <a:off x="457200" y="152401"/>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a:t>Retreiving and storing information from a form element</a:t>
            </a:r>
          </a:p>
        </p:txBody>
      </p:sp>
      <p:pic>
        <p:nvPicPr>
          <p:cNvPr id="5" name="Picture 4">
            <a:extLst>
              <a:ext uri="{FF2B5EF4-FFF2-40B4-BE49-F238E27FC236}">
                <a16:creationId xmlns:a16="http://schemas.microsoft.com/office/drawing/2014/main" id="{D11DD81F-B648-43A6-857F-1A6E212BBDD7}"/>
              </a:ext>
            </a:extLst>
          </p:cNvPr>
          <p:cNvPicPr>
            <a:picLocks noChangeAspect="1"/>
          </p:cNvPicPr>
          <p:nvPr/>
        </p:nvPicPr>
        <p:blipFill>
          <a:blip r:embed="rId2"/>
          <a:stretch>
            <a:fillRect/>
          </a:stretch>
        </p:blipFill>
        <p:spPr>
          <a:xfrm>
            <a:off x="4436533" y="1653381"/>
            <a:ext cx="2395091" cy="137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21" presetClass="entr" presetSubtype="1"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12" end="12"/>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13" end="13"/>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
                                            <p:txEl>
                                              <p:pRg st="15" end="15"/>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
                                            <p:txEl>
                                              <p:pRg st="16" end="16"/>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
                                            <p:txEl>
                                              <p:pRg st="17" end="17"/>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B5F36D-5D5E-4F37-BFFB-EC5D6C9B6FBC}"/>
              </a:ext>
            </a:extLst>
          </p:cNvPr>
          <p:cNvSpPr>
            <a:spLocks noGrp="1"/>
          </p:cNvSpPr>
          <p:nvPr>
            <p:ph idx="1"/>
          </p:nvPr>
        </p:nvSpPr>
        <p:spPr>
          <a:xfrm>
            <a:off x="84666" y="2514600"/>
            <a:ext cx="8906933" cy="4013200"/>
          </a:xfrm>
        </p:spPr>
        <p:txBody>
          <a:bodyPr/>
          <a:lstStyle/>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firstName, lastName;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nationality;</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favoriteColor;</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aboutUser;</a:t>
            </a:r>
          </a:p>
          <a:p>
            <a:pPr lvl="3" indent="-342900">
              <a:buFont typeface="+mj-lt"/>
              <a:buAutoNum type="arabicPeriod"/>
              <a:defRPr/>
            </a:pPr>
            <a:endParaRPr lang="en-US" sz="1400" b="1"/>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firstName = document.getElementById('txtFirstName').value;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lastName = document. getElementById('txtLastName').value;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favoriteColor = document.getElementById('selFavoriteColor').value;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aboutUser = document.getElementById('textarAboutUser').value;</a:t>
            </a:r>
            <a:endParaRPr lang="en-US" sz="1400" b="1">
              <a:latin typeface="Courier New" panose="02070309020205020404" pitchFamily="49" charset="0"/>
              <a:cs typeface="Courier New" panose="02070309020205020404" pitchFamily="49" charset="0"/>
            </a:endParaRPr>
          </a:p>
          <a:p>
            <a:pPr marL="0" indent="0">
              <a:buFont typeface="Arial" charset="0"/>
              <a:buNone/>
              <a:defRPr/>
            </a:pPr>
            <a:endParaRPr lang="en-US" sz="1600"/>
          </a:p>
          <a:p>
            <a:pPr>
              <a:buFont typeface="Arial" charset="0"/>
              <a:buChar char="•"/>
              <a:defRPr/>
            </a:pPr>
            <a:r>
              <a:rPr lang="en-US" sz="1400"/>
              <a:t>Lines 1-4 are, of course, our variable declarations.</a:t>
            </a:r>
          </a:p>
          <a:p>
            <a:pPr>
              <a:buFont typeface="Arial" charset="0"/>
              <a:buChar char="•"/>
              <a:defRPr/>
            </a:pPr>
            <a:r>
              <a:rPr lang="en-US" sz="1400"/>
              <a:t>Lines 5 and 6 are retrieving the values of text fields. Therefore, the information that gets retrieved will be whatever the </a:t>
            </a:r>
            <a:r>
              <a:rPr lang="en-US" sz="1400" u="sng"/>
              <a:t>user</a:t>
            </a:r>
            <a:r>
              <a:rPr lang="en-US" sz="1400"/>
              <a:t> typed into those text fields. </a:t>
            </a:r>
          </a:p>
          <a:p>
            <a:pPr>
              <a:buFont typeface="Arial" charset="0"/>
              <a:buChar char="•"/>
              <a:defRPr/>
            </a:pPr>
            <a:r>
              <a:rPr lang="en-US" sz="1400"/>
              <a:t>Line #7 is retrieving the value of a select box. In </a:t>
            </a:r>
            <a:r>
              <a:rPr lang="en-US" sz="1400" i="1"/>
              <a:t>this</a:t>
            </a:r>
            <a:r>
              <a:rPr lang="en-US" sz="1400"/>
              <a:t> case, the text stored inside the variable </a:t>
            </a:r>
            <a:r>
              <a:rPr lang="en-US" sz="1400">
                <a:latin typeface="Courier New" panose="02070309020205020404" pitchFamily="49" charset="0"/>
                <a:cs typeface="Courier New" panose="02070309020205020404" pitchFamily="49" charset="0"/>
              </a:rPr>
              <a:t>favoriteColor</a:t>
            </a:r>
            <a:r>
              <a:rPr lang="en-US" sz="1400"/>
              <a:t> will be the information entered inside the </a:t>
            </a:r>
            <a:r>
              <a:rPr lang="en-US" sz="1400">
                <a:latin typeface="Courier New" panose="02070309020205020404" pitchFamily="49" charset="0"/>
                <a:cs typeface="Courier New" panose="02070309020205020404" pitchFamily="49" charset="0"/>
              </a:rPr>
              <a:t>value</a:t>
            </a:r>
            <a:r>
              <a:rPr lang="en-US" sz="1400"/>
              <a:t> attribute of the particular option tag that was selected by the user.  </a:t>
            </a:r>
          </a:p>
          <a:p>
            <a:pPr lvl="1">
              <a:buFont typeface="Arial" charset="0"/>
              <a:buChar char="•"/>
              <a:defRPr/>
            </a:pPr>
            <a:r>
              <a:rPr lang="en-US" sz="1200"/>
              <a:t>Recall that in this case, the </a:t>
            </a:r>
            <a:r>
              <a:rPr lang="en-US" sz="1200">
                <a:latin typeface="Courier New" panose="02070309020205020404" pitchFamily="49" charset="0"/>
                <a:cs typeface="Courier New" panose="02070309020205020404" pitchFamily="49" charset="0"/>
              </a:rPr>
              <a:t>value </a:t>
            </a:r>
            <a:r>
              <a:rPr lang="en-US" sz="1200"/>
              <a:t>was set by the </a:t>
            </a:r>
            <a:r>
              <a:rPr lang="en-US" sz="1200" u="sng"/>
              <a:t>web page programmer</a:t>
            </a:r>
            <a:r>
              <a:rPr lang="en-US" sz="1200"/>
              <a:t> – NOT the user who is completing the form! </a:t>
            </a:r>
          </a:p>
          <a:p>
            <a:pPr>
              <a:buFont typeface="Arial" charset="0"/>
              <a:buChar char="•"/>
              <a:defRPr/>
            </a:pPr>
            <a:r>
              <a:rPr lang="en-US" sz="1400"/>
              <a:t>Line #8 retrieves whatever text the user typed in a text area. </a:t>
            </a:r>
          </a:p>
          <a:p>
            <a:pPr lvl="1">
              <a:buFont typeface="Arial" charset="0"/>
              <a:buChar char="•"/>
              <a:defRPr/>
            </a:pPr>
            <a:r>
              <a:rPr lang="en-US" sz="1200"/>
              <a:t>I know it is a text area without looking at the HTML code since, when creating the form, I used the </a:t>
            </a:r>
            <a:r>
              <a:rPr lang="en-US" sz="1200">
                <a:latin typeface="Courier New" panose="02070309020205020404" pitchFamily="49" charset="0"/>
                <a:cs typeface="Courier New" panose="02070309020205020404" pitchFamily="49" charset="0"/>
              </a:rPr>
              <a:t>textar</a:t>
            </a:r>
            <a:r>
              <a:rPr lang="en-US" sz="1200"/>
              <a:t> prefix. This is just one way in which naming conventions can make it easier to interpret what the code is trying to do.	</a:t>
            </a:r>
          </a:p>
        </p:txBody>
      </p:sp>
      <p:sp>
        <p:nvSpPr>
          <p:cNvPr id="10243" name="Slide Number Placeholder 3">
            <a:extLst>
              <a:ext uri="{FF2B5EF4-FFF2-40B4-BE49-F238E27FC236}">
                <a16:creationId xmlns:a16="http://schemas.microsoft.com/office/drawing/2014/main" id="{32DC5EDF-C8DD-4ECD-BD5A-5B949307A13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D30AB72-C776-414E-915D-DAD72551BCF5}"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a:solidFill>
                <a:srgbClr val="898989"/>
              </a:solidFill>
              <a:latin typeface="Arial" panose="020B0604020202020204" pitchFamily="34" charset="0"/>
            </a:endParaRPr>
          </a:p>
        </p:txBody>
      </p:sp>
      <p:sp>
        <p:nvSpPr>
          <p:cNvPr id="10244" name="Rectangle 2">
            <a:extLst>
              <a:ext uri="{FF2B5EF4-FFF2-40B4-BE49-F238E27FC236}">
                <a16:creationId xmlns:a16="http://schemas.microsoft.com/office/drawing/2014/main" id="{8714D1AB-49A8-4966-B01D-474063B60E58}"/>
              </a:ext>
            </a:extLst>
          </p:cNvPr>
          <p:cNvSpPr txBox="1">
            <a:spLocks noChangeArrowheads="1"/>
          </p:cNvSpPr>
          <p:nvPr/>
        </p:nvSpPr>
        <p:spPr bwMode="auto">
          <a:xfrm>
            <a:off x="457200" y="152400"/>
            <a:ext cx="8229600"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a:t>Retreiving and storing information from a form element</a:t>
            </a:r>
          </a:p>
        </p:txBody>
      </p:sp>
      <p:pic>
        <p:nvPicPr>
          <p:cNvPr id="2" name="Picture 1">
            <a:extLst>
              <a:ext uri="{FF2B5EF4-FFF2-40B4-BE49-F238E27FC236}">
                <a16:creationId xmlns:a16="http://schemas.microsoft.com/office/drawing/2014/main" id="{D3AE3A08-7D6E-4190-9EE1-EB154E015434}"/>
              </a:ext>
            </a:extLst>
          </p:cNvPr>
          <p:cNvPicPr>
            <a:picLocks noChangeAspect="1"/>
          </p:cNvPicPr>
          <p:nvPr/>
        </p:nvPicPr>
        <p:blipFill>
          <a:blip r:embed="rId2"/>
          <a:stretch>
            <a:fillRect/>
          </a:stretch>
        </p:blipFill>
        <p:spPr>
          <a:xfrm>
            <a:off x="3429000" y="997057"/>
            <a:ext cx="2438400" cy="13964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5698F11-F2A8-4937-8E84-2FCA1BE00F6D}"/>
              </a:ext>
            </a:extLst>
          </p:cNvPr>
          <p:cNvSpPr>
            <a:spLocks noGrp="1"/>
          </p:cNvSpPr>
          <p:nvPr>
            <p:ph type="title"/>
          </p:nvPr>
        </p:nvSpPr>
        <p:spPr>
          <a:xfrm>
            <a:off x="457200" y="76200"/>
            <a:ext cx="8229600" cy="792163"/>
          </a:xfrm>
        </p:spPr>
        <p:txBody>
          <a:bodyPr/>
          <a:lstStyle/>
          <a:p>
            <a:r>
              <a:rPr lang="en-US" altLang="en-US"/>
              <a:t>Pitfall: Careful!</a:t>
            </a:r>
          </a:p>
        </p:txBody>
      </p:sp>
      <p:sp>
        <p:nvSpPr>
          <p:cNvPr id="11267" name="Content Placeholder 2">
            <a:extLst>
              <a:ext uri="{FF2B5EF4-FFF2-40B4-BE49-F238E27FC236}">
                <a16:creationId xmlns:a16="http://schemas.microsoft.com/office/drawing/2014/main" id="{FAB311DD-D47C-49D4-B8DE-CF91EEAAA63B}"/>
              </a:ext>
            </a:extLst>
          </p:cNvPr>
          <p:cNvSpPr>
            <a:spLocks noGrp="1"/>
          </p:cNvSpPr>
          <p:nvPr>
            <p:ph idx="1"/>
          </p:nvPr>
        </p:nvSpPr>
        <p:spPr>
          <a:xfrm>
            <a:off x="304800" y="868363"/>
            <a:ext cx="8534400" cy="4525962"/>
          </a:xfrm>
        </p:spPr>
        <p:txBody>
          <a:bodyPr/>
          <a:lstStyle/>
          <a:p>
            <a:pPr marL="0" indent="0">
              <a:buFont typeface="Arial" panose="020B0604020202020204" pitchFamily="34" charset="0"/>
              <a:buNone/>
              <a:defRPr/>
            </a:pPr>
            <a:r>
              <a:rPr lang="en-US" altLang="en-US" sz="1600"/>
              <a:t>One common source of confusion for students at this point, is not being clear on the distinction between </a:t>
            </a:r>
            <a:r>
              <a:rPr lang="en-US" altLang="en-US" sz="1600" u="sng"/>
              <a:t>variable</a:t>
            </a:r>
            <a:r>
              <a:rPr lang="en-US" altLang="en-US" sz="1600" i="1"/>
              <a:t> </a:t>
            </a:r>
            <a:r>
              <a:rPr lang="en-US" altLang="en-US" sz="1600"/>
              <a:t>names and </a:t>
            </a:r>
            <a:r>
              <a:rPr lang="en-US" altLang="en-US" sz="1600" u="sng"/>
              <a:t>form element</a:t>
            </a:r>
            <a:r>
              <a:rPr lang="en-US" altLang="en-US" sz="1600" i="1"/>
              <a:t> </a:t>
            </a:r>
            <a:r>
              <a:rPr lang="en-US" altLang="en-US" sz="1600"/>
              <a:t>names.</a:t>
            </a:r>
          </a:p>
          <a:p>
            <a:pPr marL="0" indent="0">
              <a:buFont typeface="Arial" panose="020B0604020202020204" pitchFamily="34" charset="0"/>
              <a:buNone/>
              <a:defRPr/>
            </a:pPr>
            <a:endParaRPr lang="en-US" altLang="en-US" sz="1600"/>
          </a:p>
          <a:p>
            <a:pPr marL="0" indent="0">
              <a:buFont typeface="Arial" panose="020B0604020202020204" pitchFamily="34" charset="0"/>
              <a:buNone/>
              <a:defRPr/>
            </a:pPr>
            <a:r>
              <a:rPr lang="en-US" altLang="en-US" sz="1600"/>
              <a:t>Be </a:t>
            </a:r>
            <a:r>
              <a:rPr lang="en-US" altLang="en-US" sz="1600" i="1"/>
              <a:t>sure</a:t>
            </a:r>
            <a:r>
              <a:rPr lang="en-US" altLang="en-US" sz="1600"/>
              <a:t> you understand the difference. </a:t>
            </a:r>
          </a:p>
          <a:p>
            <a:pPr marL="0" indent="0">
              <a:buFont typeface="Arial" panose="020B0604020202020204" pitchFamily="34" charset="0"/>
              <a:buNone/>
              <a:defRPr/>
            </a:pPr>
            <a:endParaRPr lang="en-US" altLang="en-US" sz="1600" b="1"/>
          </a:p>
          <a:p>
            <a:pPr marL="0" indent="0">
              <a:buFont typeface="Arial" panose="020B0604020202020204" pitchFamily="34" charset="0"/>
              <a:buNone/>
              <a:defRPr/>
            </a:pPr>
            <a:r>
              <a:rPr lang="en-US" altLang="en-US" sz="1600" b="1"/>
              <a:t>Form Element Name: </a:t>
            </a:r>
            <a:r>
              <a:rPr lang="en-US" altLang="en-US" sz="1600"/>
              <a:t>When you create a </a:t>
            </a:r>
            <a:r>
              <a:rPr lang="en-US" altLang="en-US" sz="1600" i="1"/>
              <a:t>form element</a:t>
            </a:r>
            <a:r>
              <a:rPr lang="en-US" altLang="en-US" sz="1600"/>
              <a:t>, you must give it a name. We give our form elements their names using the '</a:t>
            </a:r>
            <a:r>
              <a:rPr lang="en-US" altLang="en-US" sz="1600" b="1">
                <a:latin typeface="Courier New" panose="02070309020205020404" pitchFamily="49" charset="0"/>
                <a:cs typeface="Courier New" panose="02070309020205020404" pitchFamily="49" charset="0"/>
              </a:rPr>
              <a:t>id</a:t>
            </a:r>
            <a:r>
              <a:rPr lang="en-US" altLang="en-US" sz="1600"/>
              <a:t>' attribute. The reason you give each form element a name is so that you have a way of referring to that element via your JavaScript code. </a:t>
            </a:r>
          </a:p>
          <a:p>
            <a:pPr marL="0" indent="0">
              <a:buFont typeface="Arial" panose="020B0604020202020204" pitchFamily="34" charset="0"/>
              <a:buNone/>
              <a:defRPr/>
            </a:pPr>
            <a:endParaRPr lang="en-US" altLang="en-US" sz="1600"/>
          </a:p>
          <a:p>
            <a:pPr marL="914400" lvl="2" indent="0">
              <a:buFont typeface="Arial" panose="020B0604020202020204" pitchFamily="34" charset="0"/>
              <a:buNone/>
              <a:defRPr/>
            </a:pPr>
            <a:r>
              <a:rPr lang="en-US" altLang="en-US" sz="1200"/>
              <a:t>Example: If you had a text box in your form in which the user must indicate how old they are, you would probably give the </a:t>
            </a:r>
            <a:r>
              <a:rPr lang="en-US" altLang="en-US" sz="1200" u="sng"/>
              <a:t>form element </a:t>
            </a:r>
            <a:r>
              <a:rPr lang="en-US" altLang="en-US" sz="1200"/>
              <a:t>an identifier something like  '</a:t>
            </a:r>
            <a:r>
              <a:rPr lang="en-US" altLang="en-US" sz="1200">
                <a:latin typeface="Courier New" panose="02070309020205020404" pitchFamily="49" charset="0"/>
                <a:cs typeface="Courier New" panose="02070309020205020404" pitchFamily="49" charset="0"/>
              </a:rPr>
              <a:t>txtAge</a:t>
            </a:r>
            <a:r>
              <a:rPr lang="en-US" altLang="en-US" sz="1200"/>
              <a:t>’: </a:t>
            </a:r>
          </a:p>
          <a:p>
            <a:pPr marL="914400" lvl="2" indent="0">
              <a:buFont typeface="Arial" panose="020B0604020202020204" pitchFamily="34" charset="0"/>
              <a:buNone/>
              <a:defRPr/>
            </a:pPr>
            <a:endParaRPr lang="en-US" altLang="en-US" sz="1200"/>
          </a:p>
          <a:p>
            <a:pPr marL="914400" lvl="2" indent="0">
              <a:buFont typeface="Arial" panose="020B0604020202020204" pitchFamily="34" charset="0"/>
              <a:buNone/>
              <a:defRPr/>
            </a:pPr>
            <a:r>
              <a:rPr lang="en-US" altLang="en-US" sz="1200"/>
              <a:t>	</a:t>
            </a:r>
            <a:r>
              <a:rPr lang="en-US" altLang="en-US" sz="1200">
                <a:latin typeface="Courier New" panose="02070309020205020404" pitchFamily="49" charset="0"/>
                <a:cs typeface="Courier New" panose="02070309020205020404" pitchFamily="49" charset="0"/>
              </a:rPr>
              <a:t>&lt;input type="text" id="</a:t>
            </a:r>
            <a:r>
              <a:rPr lang="en-US" altLang="en-US" sz="1200" b="1">
                <a:solidFill>
                  <a:srgbClr val="FF0000"/>
                </a:solidFill>
                <a:latin typeface="Courier New" panose="02070309020205020404" pitchFamily="49" charset="0"/>
                <a:cs typeface="Courier New" panose="02070309020205020404" pitchFamily="49" charset="0"/>
              </a:rPr>
              <a:t>txtAge</a:t>
            </a:r>
            <a:r>
              <a:rPr lang="en-US" altLang="en-US" sz="1200">
                <a:latin typeface="Courier New" panose="02070309020205020404" pitchFamily="49" charset="0"/>
                <a:cs typeface="Courier New" panose="02070309020205020404" pitchFamily="49" charset="0"/>
              </a:rPr>
              <a:t>"&gt; </a:t>
            </a:r>
          </a:p>
          <a:p>
            <a:pPr marL="914400" lvl="2" indent="0">
              <a:buFont typeface="Arial" panose="020B0604020202020204" pitchFamily="34" charset="0"/>
              <a:buNone/>
              <a:defRPr/>
            </a:pPr>
            <a:endParaRPr lang="en-US" altLang="en-US" sz="1200">
              <a:latin typeface="Courier New" panose="02070309020205020404" pitchFamily="49" charset="0"/>
              <a:cs typeface="Courier New" panose="02070309020205020404" pitchFamily="49" charset="0"/>
            </a:endParaRPr>
          </a:p>
          <a:p>
            <a:pPr marL="114300" indent="0">
              <a:buFont typeface="Arial" panose="020B0604020202020204" pitchFamily="34" charset="0"/>
              <a:buNone/>
              <a:defRPr/>
            </a:pPr>
            <a:r>
              <a:rPr lang="en-US" altLang="en-US" sz="1600" b="1"/>
              <a:t>Variable Name: </a:t>
            </a:r>
            <a:r>
              <a:rPr lang="en-US" altLang="en-US" sz="1600"/>
              <a:t>When you declare a </a:t>
            </a:r>
            <a:r>
              <a:rPr lang="en-US" altLang="en-US" sz="1600" i="1"/>
              <a:t>variable</a:t>
            </a:r>
            <a:r>
              <a:rPr lang="en-US" altLang="en-US" sz="1600"/>
              <a:t>, this is an entirely different JavaScript construct. Recall that a JS variable is simply a little piece of storage in which you temporarily hold information. In this talk, we have been using variables to store the information we retrieved from our form. </a:t>
            </a:r>
          </a:p>
          <a:p>
            <a:pPr marL="914400" lvl="2" indent="0">
              <a:buFont typeface="Arial" panose="020B0604020202020204" pitchFamily="34" charset="0"/>
              <a:buNone/>
              <a:defRPr/>
            </a:pPr>
            <a:endParaRPr lang="en-US" altLang="en-US" sz="1200"/>
          </a:p>
          <a:p>
            <a:pPr marL="914400" lvl="2" indent="0">
              <a:buFont typeface="Arial" panose="020B0604020202020204" pitchFamily="34" charset="0"/>
              <a:buNone/>
              <a:defRPr/>
            </a:pPr>
            <a:r>
              <a:rPr lang="en-US" altLang="en-US" sz="1200"/>
              <a:t>Example: In your </a:t>
            </a:r>
            <a:r>
              <a:rPr lang="en-US" altLang="en-US" sz="1200" i="1"/>
              <a:t>script </a:t>
            </a:r>
            <a:r>
              <a:rPr lang="en-US" altLang="en-US" sz="1200"/>
              <a:t>(i.e. as opposed to your HTML form), you might declare a </a:t>
            </a:r>
            <a:r>
              <a:rPr lang="en-US" altLang="en-US" sz="1200" u="sng"/>
              <a:t>variable</a:t>
            </a:r>
            <a:r>
              <a:rPr lang="en-US" altLang="en-US" sz="1200"/>
              <a:t> to store whatever the user entered for their age:</a:t>
            </a:r>
          </a:p>
          <a:p>
            <a:pPr marL="914400" lvl="2" indent="0">
              <a:buFont typeface="Arial" panose="020B0604020202020204" pitchFamily="34" charset="0"/>
              <a:buNone/>
              <a:defRPr/>
            </a:pPr>
            <a:endParaRPr lang="en-US" altLang="en-US" sz="1200"/>
          </a:p>
          <a:p>
            <a:pPr marL="1371600" lvl="3" indent="0">
              <a:buFont typeface="Arial" panose="020B0604020202020204" pitchFamily="34" charset="0"/>
              <a:buNone/>
              <a:defRPr/>
            </a:pPr>
            <a:r>
              <a:rPr lang="en-US" altLang="en-US" sz="1200">
                <a:latin typeface="Courier New" panose="02070309020205020404" pitchFamily="49" charset="0"/>
                <a:cs typeface="Courier New" panose="02070309020205020404" pitchFamily="49" charset="0"/>
              </a:rPr>
              <a:t>var </a:t>
            </a:r>
            <a:r>
              <a:rPr lang="en-US" altLang="en-US" sz="1200" b="1">
                <a:solidFill>
                  <a:srgbClr val="FF0000"/>
                </a:solidFill>
                <a:latin typeface="Courier New" panose="02070309020205020404" pitchFamily="49" charset="0"/>
                <a:cs typeface="Courier New" panose="02070309020205020404" pitchFamily="49" charset="0"/>
              </a:rPr>
              <a:t>age</a:t>
            </a:r>
            <a:r>
              <a:rPr lang="en-US" altLang="en-US" sz="1200">
                <a:latin typeface="Courier New" panose="02070309020205020404" pitchFamily="49" charset="0"/>
                <a:cs typeface="Courier New" panose="02070309020205020404" pitchFamily="49" charset="0"/>
              </a:rPr>
              <a:t> = document.getElementById('txtAge').value;</a:t>
            </a:r>
          </a:p>
        </p:txBody>
      </p:sp>
      <p:sp>
        <p:nvSpPr>
          <p:cNvPr id="11268" name="Slide Number Placeholder 3">
            <a:extLst>
              <a:ext uri="{FF2B5EF4-FFF2-40B4-BE49-F238E27FC236}">
                <a16:creationId xmlns:a16="http://schemas.microsoft.com/office/drawing/2014/main" id="{8CDED71E-AAA1-44E4-9929-C9503343ED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1DD66B2-6EE7-4316-87C9-6ABA81FC03EF}"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CDA7749-20E9-42DC-B664-3C2A0002BF1B}"/>
              </a:ext>
            </a:extLst>
          </p:cNvPr>
          <p:cNvSpPr>
            <a:spLocks noGrp="1"/>
          </p:cNvSpPr>
          <p:nvPr>
            <p:ph type="title"/>
          </p:nvPr>
        </p:nvSpPr>
        <p:spPr/>
        <p:txBody>
          <a:bodyPr/>
          <a:lstStyle/>
          <a:p>
            <a:r>
              <a:rPr lang="en-US" altLang="en-US"/>
              <a:t>Checked Items</a:t>
            </a:r>
          </a:p>
        </p:txBody>
      </p:sp>
      <p:sp>
        <p:nvSpPr>
          <p:cNvPr id="12291" name="Content Placeholder 2">
            <a:extLst>
              <a:ext uri="{FF2B5EF4-FFF2-40B4-BE49-F238E27FC236}">
                <a16:creationId xmlns:a16="http://schemas.microsoft.com/office/drawing/2014/main" id="{44EF851C-C1EC-477D-A600-502E32D66F85}"/>
              </a:ext>
            </a:extLst>
          </p:cNvPr>
          <p:cNvSpPr>
            <a:spLocks noGrp="1"/>
          </p:cNvSpPr>
          <p:nvPr>
            <p:ph idx="1"/>
          </p:nvPr>
        </p:nvSpPr>
        <p:spPr/>
        <p:txBody>
          <a:bodyPr/>
          <a:lstStyle/>
          <a:p>
            <a:pPr>
              <a:defRPr/>
            </a:pPr>
            <a:r>
              <a:rPr lang="en-US" altLang="en-US" sz="1800"/>
              <a:t>When working with checkboxes and radio buttons, we will need to do things a little differently. </a:t>
            </a:r>
          </a:p>
          <a:p>
            <a:pPr marL="0" indent="0">
              <a:buFont typeface="Arial" panose="020B0604020202020204" pitchFamily="34" charset="0"/>
              <a:buNone/>
              <a:defRPr/>
            </a:pPr>
            <a:endParaRPr lang="en-US" altLang="en-US" sz="1800"/>
          </a:p>
          <a:p>
            <a:pPr>
              <a:defRPr/>
            </a:pPr>
            <a:r>
              <a:rPr lang="en-US" altLang="en-US" sz="1800"/>
              <a:t>In order to make them do anything useful for us, we will need to learn how to use “</a:t>
            </a:r>
            <a:r>
              <a:rPr lang="en-US" altLang="en-US" sz="1800">
                <a:latin typeface="Courier New" panose="02070309020205020404" pitchFamily="49" charset="0"/>
                <a:cs typeface="Courier New" panose="02070309020205020404" pitchFamily="49" charset="0"/>
              </a:rPr>
              <a:t>if-else</a:t>
            </a:r>
            <a:r>
              <a:rPr lang="en-US" altLang="en-US" sz="1800"/>
              <a:t>” statements. We will learn how to handle these very soon!</a:t>
            </a:r>
          </a:p>
        </p:txBody>
      </p:sp>
      <p:sp>
        <p:nvSpPr>
          <p:cNvPr id="12292" name="Slide Number Placeholder 3">
            <a:extLst>
              <a:ext uri="{FF2B5EF4-FFF2-40B4-BE49-F238E27FC236}">
                <a16:creationId xmlns:a16="http://schemas.microsoft.com/office/drawing/2014/main" id="{273CE23B-9254-41FC-ACD7-D9B9E67598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C99479E-DF49-4122-AFF7-4A2437D51086}"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1354</Words>
  <Application>Microsoft Office PowerPoint</Application>
  <PresentationFormat>On-screen Show (4:3)</PresentationFormat>
  <Paragraphs>147</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Times New Roman</vt:lpstr>
      <vt:lpstr>Wingdings</vt:lpstr>
      <vt:lpstr>Office Theme</vt:lpstr>
      <vt:lpstr>JavaScript</vt:lpstr>
      <vt:lpstr>Learning Objectives</vt:lpstr>
      <vt:lpstr>Retrieving values from a form using JavaScript</vt:lpstr>
      <vt:lpstr>There are two ways to retrieve a value</vt:lpstr>
      <vt:lpstr>How to retrieve a value from a form element using JavaScript</vt:lpstr>
      <vt:lpstr>PowerPoint Presentation</vt:lpstr>
      <vt:lpstr>PowerPoint Presentation</vt:lpstr>
      <vt:lpstr>Pitfall: Careful!</vt:lpstr>
      <vt:lpstr>Checked Items</vt:lpstr>
      <vt:lpstr>Examples  -- Study and experiment with these!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Mendelsohn, Yoseph</dc:creator>
  <cp:lastModifiedBy>Mendelsohn, Yoseph</cp:lastModifiedBy>
  <cp:revision>130</cp:revision>
  <dcterms:created xsi:type="dcterms:W3CDTF">2019-07-05T19:58:41Z</dcterms:created>
  <dcterms:modified xsi:type="dcterms:W3CDTF">2024-04-23T15:40:57Z</dcterms:modified>
</cp:coreProperties>
</file>