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7" r:id="rId2"/>
    <p:sldId id="268" r:id="rId3"/>
    <p:sldId id="257" r:id="rId4"/>
    <p:sldId id="258" r:id="rId5"/>
    <p:sldId id="269" r:id="rId6"/>
    <p:sldId id="276" r:id="rId7"/>
    <p:sldId id="274" r:id="rId8"/>
    <p:sldId id="277" r:id="rId9"/>
    <p:sldId id="278" r:id="rId10"/>
    <p:sldId id="270" r:id="rId11"/>
    <p:sldId id="261" r:id="rId12"/>
    <p:sldId id="262" r:id="rId13"/>
    <p:sldId id="264" r:id="rId14"/>
    <p:sldId id="263" r:id="rId15"/>
    <p:sldId id="279" r:id="rId16"/>
    <p:sldId id="266" r:id="rId17"/>
    <p:sldId id="627" r:id="rId18"/>
    <p:sldId id="271" r:id="rId19"/>
    <p:sldId id="626"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2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E735EC-1A5F-454B-B519-F7283D1DFBE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B8D892E6-6C58-43E7-AD34-63785AEFB3E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1ED8030-C07B-45CD-86BB-9F378825A3BC}" type="datetimeFigureOut">
              <a:rPr lang="en-US"/>
              <a:pPr>
                <a:defRPr/>
              </a:pPr>
              <a:t>4/15/2024</a:t>
            </a:fld>
            <a:endParaRPr lang="en-US" dirty="0"/>
          </a:p>
        </p:txBody>
      </p:sp>
      <p:sp>
        <p:nvSpPr>
          <p:cNvPr id="4" name="Slide Image Placeholder 3">
            <a:extLst>
              <a:ext uri="{FF2B5EF4-FFF2-40B4-BE49-F238E27FC236}">
                <a16:creationId xmlns:a16="http://schemas.microsoft.com/office/drawing/2014/main" id="{5F03B1FD-2333-4DCB-A01D-59A29B98E19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C89A8A4-2AA7-4527-832E-ECC5FEAB2C0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F087E51-FA1A-43D1-A5A7-0F6D89CA014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0B1D4930-59B3-4195-A8C8-6CDACF8F99C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54942FA-A90D-40D1-A2D1-25C76AB5DFA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461DF0DB-5BA8-455B-9FCC-6621351EBD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DCDC47-B201-4AFB-BCA6-3B51C505BF89}" type="slidenum">
              <a:rPr lang="en-US" altLang="en-US" smtClean="0">
                <a:latin typeface="Arial" panose="020B0604020202020204" pitchFamily="34" charset="0"/>
              </a:rPr>
              <a:pPr>
                <a:spcBef>
                  <a:spcPct val="0"/>
                </a:spcBef>
              </a:pPr>
              <a:t>3</a:t>
            </a:fld>
            <a:endParaRPr lang="en-US" altLang="en-US" dirty="0">
              <a:latin typeface="Arial" panose="020B0604020202020204" pitchFamily="34" charset="0"/>
            </a:endParaRPr>
          </a:p>
        </p:txBody>
      </p:sp>
      <p:sp>
        <p:nvSpPr>
          <p:cNvPr id="6147" name="Rectangle 2">
            <a:extLst>
              <a:ext uri="{FF2B5EF4-FFF2-40B4-BE49-F238E27FC236}">
                <a16:creationId xmlns:a16="http://schemas.microsoft.com/office/drawing/2014/main" id="{665C560D-7BF0-46B9-9C98-3CB95A4934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a:extLst>
              <a:ext uri="{FF2B5EF4-FFF2-40B4-BE49-F238E27FC236}">
                <a16:creationId xmlns:a16="http://schemas.microsoft.com/office/drawing/2014/main" id="{FD0FF5F9-80CF-4D1A-ACAB-EA286E46C7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7A533674-4AC7-4A11-9C49-D1A793E63A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8DF13E-AF3B-4D61-A2C4-A7AB554A5122}" type="slidenum">
              <a:rPr lang="en-US" altLang="en-US" smtClean="0">
                <a:latin typeface="Arial" panose="020B0604020202020204" pitchFamily="34" charset="0"/>
              </a:rPr>
              <a:pPr>
                <a:spcBef>
                  <a:spcPct val="0"/>
                </a:spcBef>
              </a:pPr>
              <a:t>16</a:t>
            </a:fld>
            <a:endParaRPr lang="en-US" altLang="en-US" dirty="0">
              <a:latin typeface="Arial" panose="020B0604020202020204" pitchFamily="34" charset="0"/>
            </a:endParaRPr>
          </a:p>
        </p:txBody>
      </p:sp>
      <p:sp>
        <p:nvSpPr>
          <p:cNvPr id="31747" name="Rectangle 2">
            <a:extLst>
              <a:ext uri="{FF2B5EF4-FFF2-40B4-BE49-F238E27FC236}">
                <a16:creationId xmlns:a16="http://schemas.microsoft.com/office/drawing/2014/main" id="{5963051B-3969-457A-AAC3-765210A51B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a:extLst>
              <a:ext uri="{FF2B5EF4-FFF2-40B4-BE49-F238E27FC236}">
                <a16:creationId xmlns:a16="http://schemas.microsoft.com/office/drawing/2014/main" id="{94C11B1B-C3FB-42ED-884D-A6AEB4B5E2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E2AF0CD-38AF-441F-B001-5EF01EE072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017D1A-C005-4431-895A-FEF308BCF4CD}" type="slidenum">
              <a:rPr lang="en-US" altLang="en-US" smtClean="0">
                <a:latin typeface="Arial" panose="020B0604020202020204" pitchFamily="34" charset="0"/>
              </a:rPr>
              <a:pPr>
                <a:spcBef>
                  <a:spcPct val="0"/>
                </a:spcBef>
              </a:pPr>
              <a:t>17</a:t>
            </a:fld>
            <a:endParaRPr lang="en-US" altLang="en-US" dirty="0">
              <a:latin typeface="Arial" panose="020B0604020202020204" pitchFamily="34" charset="0"/>
            </a:endParaRPr>
          </a:p>
        </p:txBody>
      </p:sp>
      <p:sp>
        <p:nvSpPr>
          <p:cNvPr id="21507" name="Rectangle 2">
            <a:extLst>
              <a:ext uri="{FF2B5EF4-FFF2-40B4-BE49-F238E27FC236}">
                <a16:creationId xmlns:a16="http://schemas.microsoft.com/office/drawing/2014/main" id="{C5CEF476-33F8-463F-9729-1BF91C8ADC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C6F1CBDA-6013-4FB4-A490-16BCD0CF2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9887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4613603-28BD-4ED7-9BD4-6214D96875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F9A8CB-1591-43E5-B8C9-346B1D2D5916}" type="slidenum">
              <a:rPr lang="en-US" altLang="en-US" smtClean="0">
                <a:latin typeface="Arial" panose="020B0604020202020204" pitchFamily="34" charset="0"/>
              </a:rPr>
              <a:pPr>
                <a:spcBef>
                  <a:spcPct val="0"/>
                </a:spcBef>
              </a:pPr>
              <a:t>4</a:t>
            </a:fld>
            <a:endParaRPr lang="en-US" altLang="en-US" dirty="0">
              <a:latin typeface="Arial" panose="020B0604020202020204" pitchFamily="34" charset="0"/>
            </a:endParaRPr>
          </a:p>
        </p:txBody>
      </p:sp>
      <p:sp>
        <p:nvSpPr>
          <p:cNvPr id="8195" name="Rectangle 2">
            <a:extLst>
              <a:ext uri="{FF2B5EF4-FFF2-40B4-BE49-F238E27FC236}">
                <a16:creationId xmlns:a16="http://schemas.microsoft.com/office/drawing/2014/main" id="{025E767C-F0D9-4AA9-884A-ADBFF30085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a:extLst>
              <a:ext uri="{FF2B5EF4-FFF2-40B4-BE49-F238E27FC236}">
                <a16:creationId xmlns:a16="http://schemas.microsoft.com/office/drawing/2014/main" id="{F931EC59-2E86-419E-9BFE-962E502E067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3061B94-2904-44CC-ACDB-C816F39B74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93298F-0851-4AD5-86F2-4D5C70F7FD94}" type="slidenum">
              <a:rPr lang="en-US" altLang="en-US" smtClean="0">
                <a:latin typeface="Arial" panose="020B0604020202020204" pitchFamily="34" charset="0"/>
              </a:rPr>
              <a:pPr>
                <a:spcBef>
                  <a:spcPct val="0"/>
                </a:spcBef>
              </a:pPr>
              <a:t>5</a:t>
            </a:fld>
            <a:endParaRPr lang="en-US" altLang="en-US" dirty="0">
              <a:latin typeface="Arial" panose="020B0604020202020204" pitchFamily="34" charset="0"/>
            </a:endParaRPr>
          </a:p>
        </p:txBody>
      </p:sp>
      <p:sp>
        <p:nvSpPr>
          <p:cNvPr id="12291" name="Rectangle 2">
            <a:extLst>
              <a:ext uri="{FF2B5EF4-FFF2-40B4-BE49-F238E27FC236}">
                <a16:creationId xmlns:a16="http://schemas.microsoft.com/office/drawing/2014/main" id="{A6747E44-54D7-4427-A6C7-22FC60D57FA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C3D803CE-F249-4AB9-89C7-DBF9BC16A5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61C5D14-8F77-40AC-8103-7607CE3D67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C21030-E952-4E85-AABD-CF652896857F}" type="slidenum">
              <a:rPr lang="en-US" altLang="en-US" smtClean="0">
                <a:latin typeface="Arial" panose="020B0604020202020204" pitchFamily="34" charset="0"/>
              </a:rPr>
              <a:pPr>
                <a:spcBef>
                  <a:spcPct val="0"/>
                </a:spcBef>
              </a:pPr>
              <a:t>10</a:t>
            </a:fld>
            <a:endParaRPr lang="en-US" altLang="en-US" dirty="0">
              <a:latin typeface="Arial" panose="020B0604020202020204" pitchFamily="34" charset="0"/>
            </a:endParaRPr>
          </a:p>
        </p:txBody>
      </p:sp>
      <p:sp>
        <p:nvSpPr>
          <p:cNvPr id="19459" name="Rectangle 2">
            <a:extLst>
              <a:ext uri="{FF2B5EF4-FFF2-40B4-BE49-F238E27FC236}">
                <a16:creationId xmlns:a16="http://schemas.microsoft.com/office/drawing/2014/main" id="{EA999CAC-A7DC-459E-B431-BCF42D5E44F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6357A1A4-9E13-477B-AE62-E6CA6DE4259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E2AF0CD-38AF-441F-B001-5EF01EE072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017D1A-C005-4431-895A-FEF308BCF4CD}" type="slidenum">
              <a:rPr lang="en-US" altLang="en-US" smtClean="0">
                <a:latin typeface="Arial" panose="020B0604020202020204" pitchFamily="34" charset="0"/>
              </a:rPr>
              <a:pPr>
                <a:spcBef>
                  <a:spcPct val="0"/>
                </a:spcBef>
              </a:pPr>
              <a:t>11</a:t>
            </a:fld>
            <a:endParaRPr lang="en-US" altLang="en-US" dirty="0">
              <a:latin typeface="Arial" panose="020B0604020202020204" pitchFamily="34" charset="0"/>
            </a:endParaRPr>
          </a:p>
        </p:txBody>
      </p:sp>
      <p:sp>
        <p:nvSpPr>
          <p:cNvPr id="21507" name="Rectangle 2">
            <a:extLst>
              <a:ext uri="{FF2B5EF4-FFF2-40B4-BE49-F238E27FC236}">
                <a16:creationId xmlns:a16="http://schemas.microsoft.com/office/drawing/2014/main" id="{C5CEF476-33F8-463F-9729-1BF91C8ADC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C6F1CBDA-6013-4FB4-A490-16BCD0CF2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B86633D9-7BE5-4058-907A-B45AE2D737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88F4AB-78CB-428F-B07B-665B80549C8C}" type="slidenum">
              <a:rPr lang="en-US" altLang="en-US" smtClean="0">
                <a:latin typeface="Arial" panose="020B0604020202020204" pitchFamily="34" charset="0"/>
              </a:rPr>
              <a:pPr>
                <a:spcBef>
                  <a:spcPct val="0"/>
                </a:spcBef>
              </a:pPr>
              <a:t>12</a:t>
            </a:fld>
            <a:endParaRPr lang="en-US" altLang="en-US" dirty="0">
              <a:latin typeface="Arial" panose="020B0604020202020204" pitchFamily="34" charset="0"/>
            </a:endParaRPr>
          </a:p>
        </p:txBody>
      </p:sp>
      <p:sp>
        <p:nvSpPr>
          <p:cNvPr id="23555" name="Rectangle 2">
            <a:extLst>
              <a:ext uri="{FF2B5EF4-FFF2-40B4-BE49-F238E27FC236}">
                <a16:creationId xmlns:a16="http://schemas.microsoft.com/office/drawing/2014/main" id="{65FCF0F7-6276-42C7-997A-D33939D1484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a:extLst>
              <a:ext uri="{FF2B5EF4-FFF2-40B4-BE49-F238E27FC236}">
                <a16:creationId xmlns:a16="http://schemas.microsoft.com/office/drawing/2014/main" id="{D5E9C0F3-BCCE-4C8B-B53E-88CD253F73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E334D3E-3CF3-41C6-836F-BEA7CD29D6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06C782-BEF5-4DFE-BB8F-0701A0486140}" type="slidenum">
              <a:rPr lang="en-US" altLang="en-US" smtClean="0">
                <a:latin typeface="Arial" panose="020B0604020202020204" pitchFamily="34" charset="0"/>
              </a:rPr>
              <a:pPr>
                <a:spcBef>
                  <a:spcPct val="0"/>
                </a:spcBef>
              </a:pPr>
              <a:t>13</a:t>
            </a:fld>
            <a:endParaRPr lang="en-US" altLang="en-US" dirty="0">
              <a:latin typeface="Arial" panose="020B0604020202020204" pitchFamily="34" charset="0"/>
            </a:endParaRPr>
          </a:p>
        </p:txBody>
      </p:sp>
      <p:sp>
        <p:nvSpPr>
          <p:cNvPr id="27651" name="Rectangle 2">
            <a:extLst>
              <a:ext uri="{FF2B5EF4-FFF2-40B4-BE49-F238E27FC236}">
                <a16:creationId xmlns:a16="http://schemas.microsoft.com/office/drawing/2014/main" id="{6535B22F-703F-465C-B685-3F0E523E724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3C767EBF-F83D-4576-916E-C499B22A3F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C815FAF4-D14C-493D-9FEA-A5B1809C21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F2B715-B723-4436-BEEA-1E30E26AC0F1}" type="slidenum">
              <a:rPr lang="en-US" altLang="en-US" smtClean="0">
                <a:latin typeface="Arial" panose="020B0604020202020204" pitchFamily="34" charset="0"/>
              </a:rPr>
              <a:pPr>
                <a:spcBef>
                  <a:spcPct val="0"/>
                </a:spcBef>
              </a:pPr>
              <a:t>14</a:t>
            </a:fld>
            <a:endParaRPr lang="en-US" altLang="en-US" dirty="0">
              <a:latin typeface="Arial" panose="020B0604020202020204" pitchFamily="34" charset="0"/>
            </a:endParaRPr>
          </a:p>
        </p:txBody>
      </p:sp>
      <p:sp>
        <p:nvSpPr>
          <p:cNvPr id="25603" name="Rectangle 2">
            <a:extLst>
              <a:ext uri="{FF2B5EF4-FFF2-40B4-BE49-F238E27FC236}">
                <a16:creationId xmlns:a16="http://schemas.microsoft.com/office/drawing/2014/main" id="{C4B025AA-7925-41A2-8670-17952E2C83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a:extLst>
              <a:ext uri="{FF2B5EF4-FFF2-40B4-BE49-F238E27FC236}">
                <a16:creationId xmlns:a16="http://schemas.microsoft.com/office/drawing/2014/main" id="{AA5C2FBC-B7E6-4FB9-97EE-B8E31805F97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ECAF47B5-46B4-45FC-A4CC-DDCBBEFB7A2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803DD9-0798-4E7D-920B-D59EE7216D97}" type="slidenum">
              <a:rPr lang="en-US" altLang="en-US" smtClean="0">
                <a:latin typeface="Arial" panose="020B0604020202020204" pitchFamily="34" charset="0"/>
              </a:rPr>
              <a:pPr>
                <a:spcBef>
                  <a:spcPct val="0"/>
                </a:spcBef>
              </a:pPr>
              <a:t>15</a:t>
            </a:fld>
            <a:endParaRPr lang="en-US" altLang="en-US" dirty="0">
              <a:latin typeface="Arial" panose="020B0604020202020204" pitchFamily="34" charset="0"/>
            </a:endParaRPr>
          </a:p>
        </p:txBody>
      </p:sp>
      <p:sp>
        <p:nvSpPr>
          <p:cNvPr id="29699" name="Rectangle 2">
            <a:extLst>
              <a:ext uri="{FF2B5EF4-FFF2-40B4-BE49-F238E27FC236}">
                <a16:creationId xmlns:a16="http://schemas.microsoft.com/office/drawing/2014/main" id="{29221DEC-1EE0-4B47-87F7-F0668DE344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AD9D177A-6883-4515-AC89-9105ADF4DEA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379871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29D843E-9CC6-4FEB-A970-79CFDEA16650}"/>
              </a:ext>
            </a:extLst>
          </p:cNvPr>
          <p:cNvSpPr>
            <a:spLocks noGrp="1"/>
          </p:cNvSpPr>
          <p:nvPr>
            <p:ph type="dt" sz="half" idx="10"/>
          </p:nvPr>
        </p:nvSpPr>
        <p:spPr/>
        <p:txBody>
          <a:bodyPr/>
          <a:lstStyle>
            <a:lvl1pPr>
              <a:defRPr/>
            </a:lvl1pPr>
          </a:lstStyle>
          <a:p>
            <a:pPr>
              <a:defRPr/>
            </a:pPr>
            <a:fld id="{392C1D1B-5ACD-4198-AE70-80B6EC60C5B2}"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C169A665-321F-4C86-B729-81E1D07CD65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6DDAF1E-DB83-43BD-A701-D05D99FAAC21}"/>
              </a:ext>
            </a:extLst>
          </p:cNvPr>
          <p:cNvSpPr>
            <a:spLocks noGrp="1"/>
          </p:cNvSpPr>
          <p:nvPr>
            <p:ph type="sldNum" sz="quarter" idx="12"/>
          </p:nvPr>
        </p:nvSpPr>
        <p:spPr/>
        <p:txBody>
          <a:bodyPr/>
          <a:lstStyle>
            <a:lvl1pPr>
              <a:defRPr/>
            </a:lvl1pPr>
          </a:lstStyle>
          <a:p>
            <a:pPr>
              <a:defRPr/>
            </a:pPr>
            <a:fld id="{C2294CC2-764F-499C-AF78-E96FF1CD2FD0}" type="slidenum">
              <a:rPr lang="en-US" altLang="en-US"/>
              <a:pPr>
                <a:defRPr/>
              </a:pPr>
              <a:t>‹#›</a:t>
            </a:fld>
            <a:endParaRPr lang="en-US" altLang="en-US" dirty="0"/>
          </a:p>
        </p:txBody>
      </p:sp>
    </p:spTree>
    <p:extLst>
      <p:ext uri="{BB962C8B-B14F-4D97-AF65-F5344CB8AC3E}">
        <p14:creationId xmlns:p14="http://schemas.microsoft.com/office/powerpoint/2010/main" val="892003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C0FF6-BDE7-4914-A802-254EF0D431FE}"/>
              </a:ext>
            </a:extLst>
          </p:cNvPr>
          <p:cNvSpPr>
            <a:spLocks noGrp="1"/>
          </p:cNvSpPr>
          <p:nvPr>
            <p:ph type="dt" sz="half" idx="10"/>
          </p:nvPr>
        </p:nvSpPr>
        <p:spPr/>
        <p:txBody>
          <a:bodyPr/>
          <a:lstStyle>
            <a:lvl1pPr>
              <a:defRPr/>
            </a:lvl1pPr>
          </a:lstStyle>
          <a:p>
            <a:pPr>
              <a:defRPr/>
            </a:pPr>
            <a:fld id="{07D7B403-9EC2-4A8F-B2CB-6187DAD3AB94}"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6444A39D-EACD-4A70-9310-B563990C665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6ABB078-17B4-47E8-976D-4BEE188F231B}"/>
              </a:ext>
            </a:extLst>
          </p:cNvPr>
          <p:cNvSpPr>
            <a:spLocks noGrp="1"/>
          </p:cNvSpPr>
          <p:nvPr>
            <p:ph type="sldNum" sz="quarter" idx="12"/>
          </p:nvPr>
        </p:nvSpPr>
        <p:spPr/>
        <p:txBody>
          <a:bodyPr/>
          <a:lstStyle>
            <a:lvl1pPr>
              <a:defRPr/>
            </a:lvl1pPr>
          </a:lstStyle>
          <a:p>
            <a:pPr>
              <a:defRPr/>
            </a:pPr>
            <a:fld id="{FCB04061-5F71-4CA0-9107-74966460240D}" type="slidenum">
              <a:rPr lang="en-US" altLang="en-US"/>
              <a:pPr>
                <a:defRPr/>
              </a:pPr>
              <a:t>‹#›</a:t>
            </a:fld>
            <a:endParaRPr lang="en-US" altLang="en-US" dirty="0"/>
          </a:p>
        </p:txBody>
      </p:sp>
    </p:spTree>
    <p:extLst>
      <p:ext uri="{BB962C8B-B14F-4D97-AF65-F5344CB8AC3E}">
        <p14:creationId xmlns:p14="http://schemas.microsoft.com/office/powerpoint/2010/main" val="44886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EBD07C-F766-4A50-A914-52A9C977A26A}"/>
              </a:ext>
            </a:extLst>
          </p:cNvPr>
          <p:cNvSpPr>
            <a:spLocks noGrp="1"/>
          </p:cNvSpPr>
          <p:nvPr>
            <p:ph type="dt" sz="half" idx="10"/>
          </p:nvPr>
        </p:nvSpPr>
        <p:spPr/>
        <p:txBody>
          <a:bodyPr/>
          <a:lstStyle>
            <a:lvl1pPr>
              <a:defRPr/>
            </a:lvl1pPr>
          </a:lstStyle>
          <a:p>
            <a:pPr>
              <a:defRPr/>
            </a:pPr>
            <a:fld id="{7B45459D-96C3-4B8B-AD60-4BB636982641}"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F7A23ACC-9C3C-4806-8685-4F770DA5E0C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D8C4D16-AE80-48F9-B895-2A23D783D51A}"/>
              </a:ext>
            </a:extLst>
          </p:cNvPr>
          <p:cNvSpPr>
            <a:spLocks noGrp="1"/>
          </p:cNvSpPr>
          <p:nvPr>
            <p:ph type="sldNum" sz="quarter" idx="12"/>
          </p:nvPr>
        </p:nvSpPr>
        <p:spPr/>
        <p:txBody>
          <a:bodyPr/>
          <a:lstStyle>
            <a:lvl1pPr>
              <a:defRPr/>
            </a:lvl1pPr>
          </a:lstStyle>
          <a:p>
            <a:pPr>
              <a:defRPr/>
            </a:pPr>
            <a:fld id="{5D36D0D0-A59C-4569-AECB-292E377EF4FB}" type="slidenum">
              <a:rPr lang="en-US" altLang="en-US"/>
              <a:pPr>
                <a:defRPr/>
              </a:pPr>
              <a:t>‹#›</a:t>
            </a:fld>
            <a:endParaRPr lang="en-US" altLang="en-US" dirty="0"/>
          </a:p>
        </p:txBody>
      </p:sp>
    </p:spTree>
    <p:extLst>
      <p:ext uri="{BB962C8B-B14F-4D97-AF65-F5344CB8AC3E}">
        <p14:creationId xmlns:p14="http://schemas.microsoft.com/office/powerpoint/2010/main" val="165667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D9F62-44FE-4949-A523-970CB4A67DF7}"/>
              </a:ext>
            </a:extLst>
          </p:cNvPr>
          <p:cNvSpPr>
            <a:spLocks noGrp="1"/>
          </p:cNvSpPr>
          <p:nvPr>
            <p:ph type="dt" sz="half" idx="10"/>
          </p:nvPr>
        </p:nvSpPr>
        <p:spPr/>
        <p:txBody>
          <a:bodyPr/>
          <a:lstStyle>
            <a:lvl1pPr>
              <a:defRPr/>
            </a:lvl1pPr>
          </a:lstStyle>
          <a:p>
            <a:pPr>
              <a:defRPr/>
            </a:pPr>
            <a:fld id="{90CDB16E-6CBC-4E9D-877A-EC099810505F}"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AD640D7C-7DFD-4266-B271-C15C3D84CC3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6595D7D8-3F9A-45D5-B102-81A8E426ED20}"/>
              </a:ext>
            </a:extLst>
          </p:cNvPr>
          <p:cNvSpPr>
            <a:spLocks noGrp="1"/>
          </p:cNvSpPr>
          <p:nvPr>
            <p:ph type="sldNum" sz="quarter" idx="12"/>
          </p:nvPr>
        </p:nvSpPr>
        <p:spPr/>
        <p:txBody>
          <a:bodyPr/>
          <a:lstStyle>
            <a:lvl1pPr>
              <a:defRPr/>
            </a:lvl1pPr>
          </a:lstStyle>
          <a:p>
            <a:pPr>
              <a:defRPr/>
            </a:pPr>
            <a:fld id="{D8185596-DA30-4EE3-ACB8-EE2B2CE91868}" type="slidenum">
              <a:rPr lang="en-US" altLang="en-US"/>
              <a:pPr>
                <a:defRPr/>
              </a:pPr>
              <a:t>‹#›</a:t>
            </a:fld>
            <a:endParaRPr lang="en-US" altLang="en-US" dirty="0"/>
          </a:p>
        </p:txBody>
      </p:sp>
    </p:spTree>
    <p:extLst>
      <p:ext uri="{BB962C8B-B14F-4D97-AF65-F5344CB8AC3E}">
        <p14:creationId xmlns:p14="http://schemas.microsoft.com/office/powerpoint/2010/main" val="392505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D805AE-DF5A-4D05-B44F-DEC54CBE7452}"/>
              </a:ext>
            </a:extLst>
          </p:cNvPr>
          <p:cNvSpPr>
            <a:spLocks noGrp="1"/>
          </p:cNvSpPr>
          <p:nvPr>
            <p:ph type="dt" sz="half" idx="10"/>
          </p:nvPr>
        </p:nvSpPr>
        <p:spPr/>
        <p:txBody>
          <a:bodyPr/>
          <a:lstStyle>
            <a:lvl1pPr>
              <a:defRPr/>
            </a:lvl1pPr>
          </a:lstStyle>
          <a:p>
            <a:pPr>
              <a:defRPr/>
            </a:pPr>
            <a:fld id="{A2790793-3914-4CA0-B849-F8F32A14C999}"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0B819BF5-2923-49C9-90E6-01FF80F6A63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A99CF34-9765-41D6-AA50-F676C77CDCD2}"/>
              </a:ext>
            </a:extLst>
          </p:cNvPr>
          <p:cNvSpPr>
            <a:spLocks noGrp="1"/>
          </p:cNvSpPr>
          <p:nvPr>
            <p:ph type="sldNum" sz="quarter" idx="12"/>
          </p:nvPr>
        </p:nvSpPr>
        <p:spPr/>
        <p:txBody>
          <a:bodyPr/>
          <a:lstStyle>
            <a:lvl1pPr>
              <a:defRPr/>
            </a:lvl1pPr>
          </a:lstStyle>
          <a:p>
            <a:pPr>
              <a:defRPr/>
            </a:pPr>
            <a:fld id="{AE91848F-07B1-4D0F-80DE-3751F6DCAD67}" type="slidenum">
              <a:rPr lang="en-US" altLang="en-US"/>
              <a:pPr>
                <a:defRPr/>
              </a:pPr>
              <a:t>‹#›</a:t>
            </a:fld>
            <a:endParaRPr lang="en-US" altLang="en-US" dirty="0"/>
          </a:p>
        </p:txBody>
      </p:sp>
    </p:spTree>
    <p:extLst>
      <p:ext uri="{BB962C8B-B14F-4D97-AF65-F5344CB8AC3E}">
        <p14:creationId xmlns:p14="http://schemas.microsoft.com/office/powerpoint/2010/main" val="19876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E03CD0D-DC89-4AA3-AA13-80FB0875DE0A}"/>
              </a:ext>
            </a:extLst>
          </p:cNvPr>
          <p:cNvSpPr>
            <a:spLocks noGrp="1"/>
          </p:cNvSpPr>
          <p:nvPr>
            <p:ph type="dt" sz="half" idx="10"/>
          </p:nvPr>
        </p:nvSpPr>
        <p:spPr/>
        <p:txBody>
          <a:bodyPr/>
          <a:lstStyle>
            <a:lvl1pPr>
              <a:defRPr/>
            </a:lvl1pPr>
          </a:lstStyle>
          <a:p>
            <a:pPr>
              <a:defRPr/>
            </a:pPr>
            <a:fld id="{16BACDED-12F8-47E9-BB89-DEE6FFD18D5E}" type="datetimeFigureOut">
              <a:rPr lang="en-US"/>
              <a:pPr>
                <a:defRPr/>
              </a:pPr>
              <a:t>4/15/2024</a:t>
            </a:fld>
            <a:endParaRPr lang="en-US" dirty="0"/>
          </a:p>
        </p:txBody>
      </p:sp>
      <p:sp>
        <p:nvSpPr>
          <p:cNvPr id="6" name="Footer Placeholder 4">
            <a:extLst>
              <a:ext uri="{FF2B5EF4-FFF2-40B4-BE49-F238E27FC236}">
                <a16:creationId xmlns:a16="http://schemas.microsoft.com/office/drawing/2014/main" id="{8208606F-8625-4888-934F-99FC5A414547}"/>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44E0B24-29F4-486B-AF23-5B9D32291FD3}"/>
              </a:ext>
            </a:extLst>
          </p:cNvPr>
          <p:cNvSpPr>
            <a:spLocks noGrp="1"/>
          </p:cNvSpPr>
          <p:nvPr>
            <p:ph type="sldNum" sz="quarter" idx="12"/>
          </p:nvPr>
        </p:nvSpPr>
        <p:spPr/>
        <p:txBody>
          <a:bodyPr/>
          <a:lstStyle>
            <a:lvl1pPr>
              <a:defRPr/>
            </a:lvl1pPr>
          </a:lstStyle>
          <a:p>
            <a:pPr>
              <a:defRPr/>
            </a:pPr>
            <a:fld id="{721575AA-C807-4087-B053-F7E34E5B817B}" type="slidenum">
              <a:rPr lang="en-US" altLang="en-US"/>
              <a:pPr>
                <a:defRPr/>
              </a:pPr>
              <a:t>‹#›</a:t>
            </a:fld>
            <a:endParaRPr lang="en-US" altLang="en-US" dirty="0"/>
          </a:p>
        </p:txBody>
      </p:sp>
    </p:spTree>
    <p:extLst>
      <p:ext uri="{BB962C8B-B14F-4D97-AF65-F5344CB8AC3E}">
        <p14:creationId xmlns:p14="http://schemas.microsoft.com/office/powerpoint/2010/main" val="418919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FF9093B-2B4C-41EA-8192-C180C8305110}"/>
              </a:ext>
            </a:extLst>
          </p:cNvPr>
          <p:cNvSpPr>
            <a:spLocks noGrp="1"/>
          </p:cNvSpPr>
          <p:nvPr>
            <p:ph type="dt" sz="half" idx="10"/>
          </p:nvPr>
        </p:nvSpPr>
        <p:spPr/>
        <p:txBody>
          <a:bodyPr/>
          <a:lstStyle>
            <a:lvl1pPr>
              <a:defRPr/>
            </a:lvl1pPr>
          </a:lstStyle>
          <a:p>
            <a:pPr>
              <a:defRPr/>
            </a:pPr>
            <a:fld id="{75D4ACFE-B6D2-40E3-8ED0-96CC79F4C2F3}" type="datetimeFigureOut">
              <a:rPr lang="en-US"/>
              <a:pPr>
                <a:defRPr/>
              </a:pPr>
              <a:t>4/15/2024</a:t>
            </a:fld>
            <a:endParaRPr lang="en-US" dirty="0"/>
          </a:p>
        </p:txBody>
      </p:sp>
      <p:sp>
        <p:nvSpPr>
          <p:cNvPr id="8" name="Footer Placeholder 4">
            <a:extLst>
              <a:ext uri="{FF2B5EF4-FFF2-40B4-BE49-F238E27FC236}">
                <a16:creationId xmlns:a16="http://schemas.microsoft.com/office/drawing/2014/main" id="{F06CFBC8-3D69-4098-8A2A-0A27EB1878D1}"/>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BFE3F028-6479-4635-B91B-80E15789973E}"/>
              </a:ext>
            </a:extLst>
          </p:cNvPr>
          <p:cNvSpPr>
            <a:spLocks noGrp="1"/>
          </p:cNvSpPr>
          <p:nvPr>
            <p:ph type="sldNum" sz="quarter" idx="12"/>
          </p:nvPr>
        </p:nvSpPr>
        <p:spPr/>
        <p:txBody>
          <a:bodyPr/>
          <a:lstStyle>
            <a:lvl1pPr>
              <a:defRPr/>
            </a:lvl1pPr>
          </a:lstStyle>
          <a:p>
            <a:pPr>
              <a:defRPr/>
            </a:pPr>
            <a:fld id="{0077D4D9-561D-453D-A66F-3FE52F67F519}" type="slidenum">
              <a:rPr lang="en-US" altLang="en-US"/>
              <a:pPr>
                <a:defRPr/>
              </a:pPr>
              <a:t>‹#›</a:t>
            </a:fld>
            <a:endParaRPr lang="en-US" altLang="en-US" dirty="0"/>
          </a:p>
        </p:txBody>
      </p:sp>
    </p:spTree>
    <p:extLst>
      <p:ext uri="{BB962C8B-B14F-4D97-AF65-F5344CB8AC3E}">
        <p14:creationId xmlns:p14="http://schemas.microsoft.com/office/powerpoint/2010/main" val="207772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FED33CC-B869-4C3E-A3A7-B5525DDEF3D6}"/>
              </a:ext>
            </a:extLst>
          </p:cNvPr>
          <p:cNvSpPr>
            <a:spLocks noGrp="1"/>
          </p:cNvSpPr>
          <p:nvPr>
            <p:ph type="dt" sz="half" idx="10"/>
          </p:nvPr>
        </p:nvSpPr>
        <p:spPr/>
        <p:txBody>
          <a:bodyPr/>
          <a:lstStyle>
            <a:lvl1pPr>
              <a:defRPr/>
            </a:lvl1pPr>
          </a:lstStyle>
          <a:p>
            <a:pPr>
              <a:defRPr/>
            </a:pPr>
            <a:fld id="{EC281D75-91F2-4B57-BF2E-295F51183135}" type="datetimeFigureOut">
              <a:rPr lang="en-US"/>
              <a:pPr>
                <a:defRPr/>
              </a:pPr>
              <a:t>4/15/2024</a:t>
            </a:fld>
            <a:endParaRPr lang="en-US" dirty="0"/>
          </a:p>
        </p:txBody>
      </p:sp>
      <p:sp>
        <p:nvSpPr>
          <p:cNvPr id="4" name="Footer Placeholder 4">
            <a:extLst>
              <a:ext uri="{FF2B5EF4-FFF2-40B4-BE49-F238E27FC236}">
                <a16:creationId xmlns:a16="http://schemas.microsoft.com/office/drawing/2014/main" id="{72FDEC01-7565-4F2B-9FFB-8B2AE585C404}"/>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6C09DB20-A4C5-4A38-AA50-675FECCA6A56}"/>
              </a:ext>
            </a:extLst>
          </p:cNvPr>
          <p:cNvSpPr>
            <a:spLocks noGrp="1"/>
          </p:cNvSpPr>
          <p:nvPr>
            <p:ph type="sldNum" sz="quarter" idx="12"/>
          </p:nvPr>
        </p:nvSpPr>
        <p:spPr/>
        <p:txBody>
          <a:bodyPr/>
          <a:lstStyle>
            <a:lvl1pPr>
              <a:defRPr/>
            </a:lvl1pPr>
          </a:lstStyle>
          <a:p>
            <a:pPr>
              <a:defRPr/>
            </a:pPr>
            <a:fld id="{88D5736A-4933-4F39-B08F-456626193C2F}" type="slidenum">
              <a:rPr lang="en-US" altLang="en-US"/>
              <a:pPr>
                <a:defRPr/>
              </a:pPr>
              <a:t>‹#›</a:t>
            </a:fld>
            <a:endParaRPr lang="en-US" altLang="en-US" dirty="0"/>
          </a:p>
        </p:txBody>
      </p:sp>
    </p:spTree>
    <p:extLst>
      <p:ext uri="{BB962C8B-B14F-4D97-AF65-F5344CB8AC3E}">
        <p14:creationId xmlns:p14="http://schemas.microsoft.com/office/powerpoint/2010/main" val="95754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E81A708-21BA-4468-9E1F-090DEC3B4FA5}"/>
              </a:ext>
            </a:extLst>
          </p:cNvPr>
          <p:cNvSpPr>
            <a:spLocks noGrp="1"/>
          </p:cNvSpPr>
          <p:nvPr>
            <p:ph type="dt" sz="half" idx="10"/>
          </p:nvPr>
        </p:nvSpPr>
        <p:spPr/>
        <p:txBody>
          <a:bodyPr/>
          <a:lstStyle>
            <a:lvl1pPr>
              <a:defRPr/>
            </a:lvl1pPr>
          </a:lstStyle>
          <a:p>
            <a:pPr>
              <a:defRPr/>
            </a:pPr>
            <a:fld id="{9F47D746-12FE-45BC-BA67-6E50397D2CB2}" type="datetimeFigureOut">
              <a:rPr lang="en-US"/>
              <a:pPr>
                <a:defRPr/>
              </a:pPr>
              <a:t>4/15/2024</a:t>
            </a:fld>
            <a:endParaRPr lang="en-US" dirty="0"/>
          </a:p>
        </p:txBody>
      </p:sp>
      <p:sp>
        <p:nvSpPr>
          <p:cNvPr id="3" name="Footer Placeholder 4">
            <a:extLst>
              <a:ext uri="{FF2B5EF4-FFF2-40B4-BE49-F238E27FC236}">
                <a16:creationId xmlns:a16="http://schemas.microsoft.com/office/drawing/2014/main" id="{A0A7596E-E2DB-4519-A78B-39B1AF5276D5}"/>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7A48F6FF-23F9-4770-936D-71EE3B12673D}"/>
              </a:ext>
            </a:extLst>
          </p:cNvPr>
          <p:cNvSpPr>
            <a:spLocks noGrp="1"/>
          </p:cNvSpPr>
          <p:nvPr>
            <p:ph type="sldNum" sz="quarter" idx="12"/>
          </p:nvPr>
        </p:nvSpPr>
        <p:spPr/>
        <p:txBody>
          <a:bodyPr/>
          <a:lstStyle>
            <a:lvl1pPr>
              <a:defRPr/>
            </a:lvl1pPr>
          </a:lstStyle>
          <a:p>
            <a:pPr>
              <a:defRPr/>
            </a:pPr>
            <a:fld id="{CF87E5F3-2C7B-4DAC-B3C0-46E866D48A20}" type="slidenum">
              <a:rPr lang="en-US" altLang="en-US"/>
              <a:pPr>
                <a:defRPr/>
              </a:pPr>
              <a:t>‹#›</a:t>
            </a:fld>
            <a:endParaRPr lang="en-US" altLang="en-US" dirty="0"/>
          </a:p>
        </p:txBody>
      </p:sp>
    </p:spTree>
    <p:extLst>
      <p:ext uri="{BB962C8B-B14F-4D97-AF65-F5344CB8AC3E}">
        <p14:creationId xmlns:p14="http://schemas.microsoft.com/office/powerpoint/2010/main" val="9836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B7AAE25-9A18-4302-987B-215AB2CA7DF4}"/>
              </a:ext>
            </a:extLst>
          </p:cNvPr>
          <p:cNvSpPr>
            <a:spLocks noGrp="1"/>
          </p:cNvSpPr>
          <p:nvPr>
            <p:ph type="dt" sz="half" idx="10"/>
          </p:nvPr>
        </p:nvSpPr>
        <p:spPr/>
        <p:txBody>
          <a:bodyPr/>
          <a:lstStyle>
            <a:lvl1pPr>
              <a:defRPr/>
            </a:lvl1pPr>
          </a:lstStyle>
          <a:p>
            <a:pPr>
              <a:defRPr/>
            </a:pPr>
            <a:fld id="{62A5D43D-0502-450B-AFBD-866482DD26ED}" type="datetimeFigureOut">
              <a:rPr lang="en-US"/>
              <a:pPr>
                <a:defRPr/>
              </a:pPr>
              <a:t>4/15/2024</a:t>
            </a:fld>
            <a:endParaRPr lang="en-US" dirty="0"/>
          </a:p>
        </p:txBody>
      </p:sp>
      <p:sp>
        <p:nvSpPr>
          <p:cNvPr id="6" name="Footer Placeholder 4">
            <a:extLst>
              <a:ext uri="{FF2B5EF4-FFF2-40B4-BE49-F238E27FC236}">
                <a16:creationId xmlns:a16="http://schemas.microsoft.com/office/drawing/2014/main" id="{3C3EC0B9-37F0-4A55-93EE-5BEF8023E67D}"/>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CBF5B04D-508C-4AD0-9AD3-84117432266B}"/>
              </a:ext>
            </a:extLst>
          </p:cNvPr>
          <p:cNvSpPr>
            <a:spLocks noGrp="1"/>
          </p:cNvSpPr>
          <p:nvPr>
            <p:ph type="sldNum" sz="quarter" idx="12"/>
          </p:nvPr>
        </p:nvSpPr>
        <p:spPr/>
        <p:txBody>
          <a:bodyPr/>
          <a:lstStyle>
            <a:lvl1pPr>
              <a:defRPr/>
            </a:lvl1pPr>
          </a:lstStyle>
          <a:p>
            <a:pPr>
              <a:defRPr/>
            </a:pPr>
            <a:fld id="{6BD2031C-374F-4356-A5F2-4233267A7072}" type="slidenum">
              <a:rPr lang="en-US" altLang="en-US"/>
              <a:pPr>
                <a:defRPr/>
              </a:pPr>
              <a:t>‹#›</a:t>
            </a:fld>
            <a:endParaRPr lang="en-US" altLang="en-US" dirty="0"/>
          </a:p>
        </p:txBody>
      </p:sp>
    </p:spTree>
    <p:extLst>
      <p:ext uri="{BB962C8B-B14F-4D97-AF65-F5344CB8AC3E}">
        <p14:creationId xmlns:p14="http://schemas.microsoft.com/office/powerpoint/2010/main" val="251731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D5241D5-CF5F-45CD-A93F-97098309B377}"/>
              </a:ext>
            </a:extLst>
          </p:cNvPr>
          <p:cNvSpPr>
            <a:spLocks noGrp="1"/>
          </p:cNvSpPr>
          <p:nvPr>
            <p:ph type="dt" sz="half" idx="10"/>
          </p:nvPr>
        </p:nvSpPr>
        <p:spPr/>
        <p:txBody>
          <a:bodyPr/>
          <a:lstStyle>
            <a:lvl1pPr>
              <a:defRPr/>
            </a:lvl1pPr>
          </a:lstStyle>
          <a:p>
            <a:pPr>
              <a:defRPr/>
            </a:pPr>
            <a:fld id="{8037AD86-1888-4D3C-B614-E49488DDE3CA}" type="datetimeFigureOut">
              <a:rPr lang="en-US"/>
              <a:pPr>
                <a:defRPr/>
              </a:pPr>
              <a:t>4/15/2024</a:t>
            </a:fld>
            <a:endParaRPr lang="en-US" dirty="0"/>
          </a:p>
        </p:txBody>
      </p:sp>
      <p:sp>
        <p:nvSpPr>
          <p:cNvPr id="6" name="Footer Placeholder 4">
            <a:extLst>
              <a:ext uri="{FF2B5EF4-FFF2-40B4-BE49-F238E27FC236}">
                <a16:creationId xmlns:a16="http://schemas.microsoft.com/office/drawing/2014/main" id="{17CC4249-E2C6-4CB1-B9E7-ADBC5CC974B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A5640EC-3B57-4496-960A-C0CFE388DE06}"/>
              </a:ext>
            </a:extLst>
          </p:cNvPr>
          <p:cNvSpPr>
            <a:spLocks noGrp="1"/>
          </p:cNvSpPr>
          <p:nvPr>
            <p:ph type="sldNum" sz="quarter" idx="12"/>
          </p:nvPr>
        </p:nvSpPr>
        <p:spPr/>
        <p:txBody>
          <a:bodyPr/>
          <a:lstStyle>
            <a:lvl1pPr>
              <a:defRPr/>
            </a:lvl1pPr>
          </a:lstStyle>
          <a:p>
            <a:pPr>
              <a:defRPr/>
            </a:pPr>
            <a:fld id="{69FC1B89-9AD8-420A-9DF3-416B56FBDA04}" type="slidenum">
              <a:rPr lang="en-US" altLang="en-US"/>
              <a:pPr>
                <a:defRPr/>
              </a:pPr>
              <a:t>‹#›</a:t>
            </a:fld>
            <a:endParaRPr lang="en-US" altLang="en-US" dirty="0"/>
          </a:p>
        </p:txBody>
      </p:sp>
    </p:spTree>
    <p:extLst>
      <p:ext uri="{BB962C8B-B14F-4D97-AF65-F5344CB8AC3E}">
        <p14:creationId xmlns:p14="http://schemas.microsoft.com/office/powerpoint/2010/main" val="328611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28AABE8-89E3-48FA-8BC5-98FD6C25415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4CBAA2-0A64-4D03-A73C-3EACD78155A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33D8DD6-A707-4E71-90FE-34B4608FC70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53DD36B-32E9-4827-9F25-59765A658007}" type="datetimeFigureOut">
              <a:rPr lang="en-US"/>
              <a:pPr>
                <a:defRPr/>
              </a:pPr>
              <a:t>4/15/2024</a:t>
            </a:fld>
            <a:endParaRPr lang="en-US" dirty="0"/>
          </a:p>
        </p:txBody>
      </p:sp>
      <p:sp>
        <p:nvSpPr>
          <p:cNvPr id="5" name="Footer Placeholder 4">
            <a:extLst>
              <a:ext uri="{FF2B5EF4-FFF2-40B4-BE49-F238E27FC236}">
                <a16:creationId xmlns:a16="http://schemas.microsoft.com/office/drawing/2014/main" id="{C3469A4F-B38C-4726-9EE1-45D5DD68EB3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51ED355-B8B6-420F-8AC8-32B20ABE2F8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1290F8E-0160-4BA0-9904-8C9B7175CC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5D7E0F91-F20D-4B01-AECF-47E311B29233}"/>
              </a:ext>
            </a:extLst>
          </p:cNvPr>
          <p:cNvSpPr>
            <a:spLocks noGrp="1"/>
          </p:cNvSpPr>
          <p:nvPr>
            <p:ph type="ctrTitle"/>
          </p:nvPr>
        </p:nvSpPr>
        <p:spPr>
          <a:xfrm>
            <a:off x="4625887" y="1905000"/>
            <a:ext cx="3483937" cy="2330841"/>
          </a:xfrm>
        </p:spPr>
        <p:txBody>
          <a:bodyPr anchor="b">
            <a:normAutofit/>
          </a:bodyPr>
          <a:lstStyle/>
          <a:p>
            <a:pPr algn="l" eaLnBrk="1" hangingPunct="1"/>
            <a:r>
              <a:rPr lang="en-US" altLang="en-US" sz="3600" dirty="0"/>
              <a:t>JavaScript Part 2</a:t>
            </a:r>
          </a:p>
        </p:txBody>
      </p:sp>
      <p:sp>
        <p:nvSpPr>
          <p:cNvPr id="2" name="Subtitle 1">
            <a:extLst>
              <a:ext uri="{FF2B5EF4-FFF2-40B4-BE49-F238E27FC236}">
                <a16:creationId xmlns:a16="http://schemas.microsoft.com/office/drawing/2014/main" id="{8BA348DB-99A0-4628-8AC1-C8CFCF167913}"/>
              </a:ext>
            </a:extLst>
          </p:cNvPr>
          <p:cNvSpPr>
            <a:spLocks noGrp="1"/>
          </p:cNvSpPr>
          <p:nvPr>
            <p:ph type="subTitle" idx="1"/>
          </p:nvPr>
        </p:nvSpPr>
        <p:spPr>
          <a:xfrm>
            <a:off x="4638177" y="4399057"/>
            <a:ext cx="4055290" cy="1147863"/>
          </a:xfrm>
        </p:spPr>
        <p:txBody>
          <a:bodyPr rtlCol="0" anchor="t">
            <a:normAutofit/>
          </a:bodyPr>
          <a:lstStyle/>
          <a:p>
            <a:pPr algn="l" eaLnBrk="1" fontAlgn="auto" hangingPunct="1">
              <a:spcAft>
                <a:spcPts val="0"/>
              </a:spcAft>
              <a:defRPr/>
            </a:pPr>
            <a:r>
              <a:rPr lang="en-US" sz="1700" dirty="0"/>
              <a:t>Organizing JavaScript Code into Functions</a:t>
            </a:r>
          </a:p>
          <a:p>
            <a:pPr algn="l" eaLnBrk="1" fontAlgn="auto" hangingPunct="1">
              <a:spcAft>
                <a:spcPts val="0"/>
              </a:spcAft>
              <a:defRPr/>
            </a:pPr>
            <a:r>
              <a:rPr lang="en-US" sz="1700" dirty="0"/>
              <a:t>Invoking JavaScript Functions</a:t>
            </a:r>
          </a:p>
        </p:txBody>
      </p:sp>
      <p:sp>
        <p:nvSpPr>
          <p:cNvPr id="71" name="Freeform: Shape 7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4" descr="Image result for javascript">
            <a:extLst>
              <a:ext uri="{FF2B5EF4-FFF2-40B4-BE49-F238E27FC236}">
                <a16:creationId xmlns:a16="http://schemas.microsoft.com/office/drawing/2014/main" id="{047A57DA-6221-44EA-908D-6F1E15338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534" r="6778" b="2"/>
          <a:stretch/>
        </p:blipFill>
        <p:spPr bwMode="auto">
          <a:xfrm>
            <a:off x="20" y="10"/>
            <a:ext cx="4518095"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390DEAD-EC68-452A-BFE4-C42D621195B2}"/>
              </a:ext>
            </a:extLst>
          </p:cNvPr>
          <p:cNvSpPr>
            <a:spLocks noGrp="1" noRot="1" noChangeArrowheads="1"/>
          </p:cNvSpPr>
          <p:nvPr>
            <p:ph type="title"/>
          </p:nvPr>
        </p:nvSpPr>
        <p:spPr>
          <a:xfrm>
            <a:off x="457200" y="26988"/>
            <a:ext cx="8229600" cy="811212"/>
          </a:xfrm>
        </p:spPr>
        <p:txBody>
          <a:bodyPr/>
          <a:lstStyle/>
          <a:p>
            <a:pPr eaLnBrk="1" hangingPunct="1"/>
            <a:r>
              <a:rPr lang="en-US" altLang="en-US" sz="2400" dirty="0"/>
              <a:t>How to invoke a function: </a:t>
            </a:r>
            <a:br>
              <a:rPr lang="en-US" altLang="en-US" sz="2400" dirty="0"/>
            </a:br>
            <a:r>
              <a:rPr lang="en-US" altLang="en-US" sz="2400" dirty="0"/>
              <a:t> --The   </a:t>
            </a:r>
            <a:r>
              <a:rPr lang="en-US" altLang="en-US" sz="2400" dirty="0">
                <a:latin typeface="Courier New" panose="02070309020205020404" pitchFamily="49" charset="0"/>
                <a:cs typeface="Courier New" panose="02070309020205020404" pitchFamily="49" charset="0"/>
              </a:rPr>
              <a:t>onclick </a:t>
            </a:r>
            <a:r>
              <a:rPr lang="en-US" altLang="en-US" sz="2400" dirty="0"/>
              <a:t> attribute --</a:t>
            </a:r>
          </a:p>
        </p:txBody>
      </p:sp>
      <p:sp>
        <p:nvSpPr>
          <p:cNvPr id="6" name="Content Placeholder 2">
            <a:extLst>
              <a:ext uri="{FF2B5EF4-FFF2-40B4-BE49-F238E27FC236}">
                <a16:creationId xmlns:a16="http://schemas.microsoft.com/office/drawing/2014/main" id="{6A0E69F0-66ED-4219-BCC6-9FCE1F95E886}"/>
              </a:ext>
            </a:extLst>
          </p:cNvPr>
          <p:cNvSpPr txBox="1">
            <a:spLocks/>
          </p:cNvSpPr>
          <p:nvPr/>
        </p:nvSpPr>
        <p:spPr bwMode="auto">
          <a:xfrm>
            <a:off x="114300" y="990600"/>
            <a:ext cx="8915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eaLnBrk="1" hangingPunct="1">
              <a:buFont typeface="+mj-lt"/>
              <a:buAutoNum type="arabicPeriod"/>
              <a:defRPr/>
            </a:pPr>
            <a:r>
              <a:rPr lang="en-US" sz="1400" dirty="0"/>
              <a:t>The </a:t>
            </a:r>
            <a:r>
              <a:rPr lang="en-US" sz="1400" dirty="0">
                <a:latin typeface="Courier New" pitchFamily="49" charset="0"/>
                <a:cs typeface="Courier New" pitchFamily="49" charset="0"/>
              </a:rPr>
              <a:t>onclick </a:t>
            </a:r>
            <a:r>
              <a:rPr lang="en-US" sz="1400" dirty="0"/>
              <a:t>attribute </a:t>
            </a:r>
            <a:r>
              <a:rPr lang="en-US" sz="1400"/>
              <a:t>is NOT exclusively applied to HTML buttons. </a:t>
            </a:r>
            <a:endParaRPr lang="en-US" sz="1400" dirty="0"/>
          </a:p>
          <a:p>
            <a:pPr marL="1257300" lvl="2" indent="-457200" eaLnBrk="1" hangingPunct="1">
              <a:buFont typeface="Courier New" panose="02070309020205020404" pitchFamily="49" charset="0"/>
              <a:buChar char="o"/>
              <a:defRPr/>
            </a:pPr>
            <a:r>
              <a:rPr lang="en-US" sz="1100" dirty="0"/>
              <a:t>It </a:t>
            </a:r>
            <a:r>
              <a:rPr lang="en-US" sz="1100"/>
              <a:t>can also be </a:t>
            </a:r>
            <a:r>
              <a:rPr lang="en-US" sz="1100" dirty="0"/>
              <a:t>applied to other </a:t>
            </a:r>
            <a:r>
              <a:rPr lang="en-US" sz="1100"/>
              <a:t>HTML elemtents such </a:t>
            </a:r>
            <a:r>
              <a:rPr lang="en-US" sz="1100" dirty="0"/>
              <a:t>as images</a:t>
            </a:r>
            <a:r>
              <a:rPr lang="en-US" sz="1100"/>
              <a:t>, paragraphs (&lt;p&gt; tags), heading </a:t>
            </a:r>
            <a:r>
              <a:rPr lang="en-US" sz="1100" dirty="0"/>
              <a:t>tags, etc. etc. </a:t>
            </a:r>
          </a:p>
          <a:p>
            <a:pPr marL="457200" indent="-457200" eaLnBrk="1" hangingPunct="1">
              <a:buFont typeface="+mj-lt"/>
              <a:buAutoNum type="arabicPeriod"/>
              <a:defRPr/>
            </a:pPr>
            <a:r>
              <a:rPr lang="en-US" sz="1400" dirty="0"/>
              <a:t>The value given to the </a:t>
            </a:r>
            <a:r>
              <a:rPr lang="en-US" sz="1400" dirty="0">
                <a:latin typeface="Courier New" pitchFamily="49" charset="0"/>
                <a:cs typeface="Courier New" pitchFamily="49" charset="0"/>
              </a:rPr>
              <a:t>onclick </a:t>
            </a:r>
            <a:r>
              <a:rPr lang="en-US" sz="1400" dirty="0"/>
              <a:t>attribute must </a:t>
            </a:r>
            <a:r>
              <a:rPr lang="en-US" sz="1400" u="sng" dirty="0"/>
              <a:t>match</a:t>
            </a:r>
            <a:r>
              <a:rPr lang="en-US" sz="1400" dirty="0"/>
              <a:t> the </a:t>
            </a:r>
            <a:r>
              <a:rPr lang="en-US" sz="1400"/>
              <a:t>name (“identifier”) of </a:t>
            </a:r>
            <a:r>
              <a:rPr lang="en-US" sz="1400" dirty="0"/>
              <a:t>your function.</a:t>
            </a:r>
          </a:p>
          <a:p>
            <a:pPr marL="1257300" lvl="2" indent="-457200" eaLnBrk="1" hangingPunct="1">
              <a:buFont typeface="Courier New" panose="02070309020205020404" pitchFamily="49" charset="0"/>
              <a:buChar char="o"/>
              <a:defRPr/>
            </a:pPr>
            <a:r>
              <a:rPr lang="en-US" sz="1100" dirty="0"/>
              <a:t>This includes the parentheses</a:t>
            </a:r>
          </a:p>
          <a:p>
            <a:pPr marL="457200" indent="-457200" eaLnBrk="1" hangingPunct="1">
              <a:buFont typeface="+mj-lt"/>
              <a:buAutoNum type="arabicPeriod"/>
              <a:defRPr/>
            </a:pPr>
            <a:r>
              <a:rPr lang="en-US" sz="1400" dirty="0"/>
              <a:t>To connect the function to a button we must include the </a:t>
            </a:r>
            <a:r>
              <a:rPr lang="en-US" sz="1400" dirty="0">
                <a:latin typeface="Courier New" panose="02070309020205020404" pitchFamily="49" charset="0"/>
                <a:cs typeface="Courier New" panose="02070309020205020404" pitchFamily="49" charset="0"/>
              </a:rPr>
              <a:t>onclick</a:t>
            </a:r>
            <a:r>
              <a:rPr lang="en-US" sz="1400" dirty="0"/>
              <a:t> attribute inside the button's tag:</a:t>
            </a:r>
          </a:p>
          <a:p>
            <a:pPr marL="400050" lvl="1" indent="0" eaLnBrk="1" hangingPunct="1">
              <a:buNone/>
              <a:defRPr/>
            </a:pPr>
            <a:r>
              <a:rPr lang="en-US" sz="1100" b="1" dirty="0">
                <a:latin typeface="Courier New" pitchFamily="49" charset="0"/>
                <a:cs typeface="Courier New" pitchFamily="49" charset="0"/>
              </a:rPr>
              <a:t>&lt;input type="button" </a:t>
            </a:r>
          </a:p>
          <a:p>
            <a:pPr marL="400050" lvl="1" indent="0" eaLnBrk="1" hangingPunct="1">
              <a:buNone/>
              <a:defRPr/>
            </a:pPr>
            <a:r>
              <a:rPr lang="en-US" sz="1100" b="1" dirty="0">
                <a:latin typeface="Courier New" pitchFamily="49" charset="0"/>
                <a:cs typeface="Courier New" pitchFamily="49" charset="0"/>
              </a:rPr>
              <a:t>  	 value="Greet the user" </a:t>
            </a:r>
          </a:p>
          <a:p>
            <a:pPr marL="400050" lvl="1" indent="0" eaLnBrk="1" hangingPunct="1">
              <a:buNone/>
              <a:defRPr/>
            </a:pPr>
            <a:r>
              <a:rPr lang="en-US" sz="1100" b="1" dirty="0">
                <a:solidFill>
                  <a:srgbClr val="FF0000"/>
                </a:solidFill>
                <a:latin typeface="Courier New" pitchFamily="49" charset="0"/>
                <a:cs typeface="Courier New" pitchFamily="49" charset="0"/>
              </a:rPr>
              <a:t>	 onclick="greetUser();" </a:t>
            </a:r>
            <a:r>
              <a:rPr lang="en-US" sz="1100" b="1" dirty="0">
                <a:latin typeface="Courier New" pitchFamily="49" charset="0"/>
                <a:cs typeface="Courier New" pitchFamily="49" charset="0"/>
              </a:rPr>
              <a:t>&gt;</a:t>
            </a:r>
            <a:endParaRPr lang="en-US" sz="1050" b="1" dirty="0">
              <a:latin typeface="Courier New" pitchFamily="49" charset="0"/>
              <a:cs typeface="Courier New" pitchFamily="49" charset="0"/>
            </a:endParaRPr>
          </a:p>
          <a:p>
            <a:pPr marL="400050" lvl="1" indent="0" eaLnBrk="1" hangingPunct="1">
              <a:buNone/>
              <a:defRPr/>
            </a:pPr>
            <a:endParaRPr lang="en-US" sz="1100" dirty="0"/>
          </a:p>
          <a:p>
            <a:pPr marL="0" indent="0" eaLnBrk="1" hangingPunct="1">
              <a:buFont typeface="Arial" charset="0"/>
              <a:buNone/>
              <a:defRPr/>
            </a:pPr>
            <a:endParaRPr lang="en-US" sz="1400" b="1" dirty="0">
              <a:latin typeface="Courier New" pitchFamily="49" charset="0"/>
              <a:cs typeface="Courier New" pitchFamily="49" charset="0"/>
            </a:endParaRPr>
          </a:p>
          <a:p>
            <a:pPr marL="971550" lvl="1" indent="-514350" eaLnBrk="1" hangingPunct="1">
              <a:buFont typeface="Arial" charset="0"/>
              <a:buNone/>
              <a:defRPr/>
            </a:pPr>
            <a:endParaRPr lang="en-US" sz="1050" dirty="0"/>
          </a:p>
        </p:txBody>
      </p:sp>
      <p:sp>
        <p:nvSpPr>
          <p:cNvPr id="18436" name="Rectangle 4">
            <a:extLst>
              <a:ext uri="{FF2B5EF4-FFF2-40B4-BE49-F238E27FC236}">
                <a16:creationId xmlns:a16="http://schemas.microsoft.com/office/drawing/2014/main" id="{AFC06B69-3B43-4469-BB20-4809487EFF20}"/>
              </a:ext>
            </a:extLst>
          </p:cNvPr>
          <p:cNvSpPr>
            <a:spLocks noChangeArrowheads="1"/>
          </p:cNvSpPr>
          <p:nvPr/>
        </p:nvSpPr>
        <p:spPr bwMode="auto">
          <a:xfrm>
            <a:off x="1371600" y="2971800"/>
            <a:ext cx="6324600" cy="370870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&lt;input type="button" value="Greet the user" onclick="greetUser();"&gt;</a:t>
            </a:r>
            <a:endParaRPr lang="en-US" altLang="en-US" sz="900" b="1" dirty="0">
              <a:latin typeface="Courier New" panose="02070309020205020404" pitchFamily="49" charset="0"/>
              <a:cs typeface="Courier New" panose="02070309020205020404" pitchFamily="49" charset="0"/>
            </a:endParaRP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function</a:t>
            </a:r>
            <a:r>
              <a:rPr lang="en-US" altLang="en-US" sz="1000" b="1" dirty="0">
                <a:solidFill>
                  <a:srgbClr val="FF0000"/>
                </a:solidFill>
                <a:latin typeface="Courier New" panose="02070309020205020404" pitchFamily="49" charset="0"/>
                <a:cs typeface="Courier New" panose="02070309020205020404" pitchFamily="49" charset="0"/>
              </a:rPr>
              <a:t> greetUser()</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alert("Hello, user!");</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&lt;/html&gt;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Effect transition="in" filter="wheel(1)">
                                      <p:cBhvr>
                                        <p:cTn id="35"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10299"/>
          <a:stretch/>
        </p:blipFill>
        <p:spPr>
          <a:xfrm>
            <a:off x="-1" y="857250"/>
            <a:ext cx="9144001" cy="5734050"/>
          </a:xfrm>
          <a:prstGeom prst="rect">
            <a:avLst/>
          </a:prstGeom>
        </p:spPr>
      </p:pic>
      <p:sp>
        <p:nvSpPr>
          <p:cNvPr id="20482" name="Rectangle 2">
            <a:extLst>
              <a:ext uri="{FF2B5EF4-FFF2-40B4-BE49-F238E27FC236}">
                <a16:creationId xmlns:a16="http://schemas.microsoft.com/office/drawing/2014/main" id="{7EB5B675-D491-4310-9C87-ADEF003C4A87}"/>
              </a:ext>
            </a:extLst>
          </p:cNvPr>
          <p:cNvSpPr>
            <a:spLocks noGrp="1" noRot="1" noChangeArrowheads="1"/>
          </p:cNvSpPr>
          <p:nvPr>
            <p:ph type="title"/>
          </p:nvPr>
        </p:nvSpPr>
        <p:spPr>
          <a:xfrm>
            <a:off x="3581400" y="570016"/>
            <a:ext cx="5282827" cy="1381125"/>
          </a:xfrm>
        </p:spPr>
        <p:txBody>
          <a:bodyPr>
            <a:normAutofit/>
          </a:bodyPr>
          <a:lstStyle/>
          <a:p>
            <a:pPr eaLnBrk="1" hangingPunct="1">
              <a:lnSpc>
                <a:spcPct val="90000"/>
              </a:lnSpc>
            </a:pPr>
            <a:r>
              <a:rPr lang="en-US" altLang="en-US" dirty="0">
                <a:solidFill>
                  <a:srgbClr val="000000"/>
                </a:solidFill>
              </a:rPr>
              <a:t>Bugs (Coding Errors)…</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pic>
        <p:nvPicPr>
          <p:cNvPr id="71" name="Graphic 70" descr="Explosion">
            <a:extLst>
              <a:ext uri="{FF2B5EF4-FFF2-40B4-BE49-F238E27FC236}">
                <a16:creationId xmlns:a16="http://schemas.microsoft.com/office/drawing/2014/main" id="{7D80AF16-ACD8-4715-B2A7-A686B6329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9490" y="2079067"/>
            <a:ext cx="3026740" cy="3026740"/>
          </a:xfrm>
          <a:prstGeom prst="rect">
            <a:avLst/>
          </a:prstGeom>
        </p:spPr>
      </p:pic>
      <p:sp>
        <p:nvSpPr>
          <p:cNvPr id="20483" name="Rectangle 3">
            <a:extLst>
              <a:ext uri="{FF2B5EF4-FFF2-40B4-BE49-F238E27FC236}">
                <a16:creationId xmlns:a16="http://schemas.microsoft.com/office/drawing/2014/main" id="{0E7071D4-0029-4196-90A4-41FACC78DF5D}"/>
              </a:ext>
            </a:extLst>
          </p:cNvPr>
          <p:cNvSpPr>
            <a:spLocks noGrp="1" noChangeArrowheads="1"/>
          </p:cNvSpPr>
          <p:nvPr>
            <p:ph idx="1"/>
          </p:nvPr>
        </p:nvSpPr>
        <p:spPr>
          <a:xfrm>
            <a:off x="4694659" y="2115938"/>
            <a:ext cx="4003614" cy="2927188"/>
          </a:xfrm>
        </p:spPr>
        <p:txBody>
          <a:bodyPr anchor="ctr">
            <a:normAutofit fontScale="92500" lnSpcReduction="10000"/>
          </a:bodyPr>
          <a:lstStyle/>
          <a:p>
            <a:pPr eaLnBrk="1" hangingPunct="1">
              <a:lnSpc>
                <a:spcPct val="90000"/>
              </a:lnSpc>
            </a:pPr>
            <a:r>
              <a:rPr lang="en-US" altLang="en-US" sz="1500" dirty="0">
                <a:solidFill>
                  <a:srgbClr val="000000"/>
                </a:solidFill>
              </a:rPr>
              <a:t>Debugging is MUCH easier when it is caught early.  If there is a lot of code on your page, finding a bug that was created earlier in the process can be VERY difficult.  </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Just one small error can sometimes cause the </a:t>
            </a:r>
            <a:r>
              <a:rPr lang="en-US" altLang="en-US" sz="1500" u="sng" dirty="0">
                <a:solidFill>
                  <a:srgbClr val="000000"/>
                </a:solidFill>
              </a:rPr>
              <a:t>entire</a:t>
            </a:r>
            <a:r>
              <a:rPr lang="en-US" altLang="en-US" sz="1500" dirty="0">
                <a:solidFill>
                  <a:srgbClr val="000000"/>
                </a:solidFill>
              </a:rPr>
              <a:t> page to fail to display!</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Key Point:  Refresh your page CONSTANTLY.</a:t>
            </a:r>
          </a:p>
          <a:p>
            <a:pPr lvl="1" eaLnBrk="1" hangingPunct="1">
              <a:lnSpc>
                <a:spcPct val="90000"/>
              </a:lnSpc>
            </a:pPr>
            <a:r>
              <a:rPr lang="en-US" altLang="en-US" sz="1500" dirty="0">
                <a:solidFill>
                  <a:srgbClr val="000000"/>
                </a:solidFill>
              </a:rPr>
              <a:t>Don't type out multiple lines of code and </a:t>
            </a:r>
            <a:r>
              <a:rPr lang="en-US" altLang="en-US" sz="1500" i="1" dirty="0">
                <a:solidFill>
                  <a:srgbClr val="000000"/>
                </a:solidFill>
              </a:rPr>
              <a:t>then </a:t>
            </a:r>
            <a:r>
              <a:rPr lang="en-US" altLang="en-US" sz="1500" dirty="0">
                <a:solidFill>
                  <a:srgbClr val="000000"/>
                </a:solidFill>
              </a:rPr>
              <a:t>refresh. </a:t>
            </a:r>
          </a:p>
          <a:p>
            <a:pPr lvl="1" eaLnBrk="1" hangingPunct="1">
              <a:lnSpc>
                <a:spcPct val="90000"/>
              </a:lnSpc>
            </a:pPr>
            <a:r>
              <a:rPr lang="en-US" altLang="en-US" sz="1500" dirty="0">
                <a:solidFill>
                  <a:srgbClr val="000000"/>
                </a:solidFill>
              </a:rPr>
              <a:t>If you're not certain that you code is working, make sure you refresh your page to test it </a:t>
            </a:r>
            <a:r>
              <a:rPr lang="en-US" altLang="en-US" sz="1500" i="1" dirty="0">
                <a:solidFill>
                  <a:srgbClr val="000000"/>
                </a:solidFill>
              </a:rPr>
              <a:t>before moving </a:t>
            </a:r>
            <a:r>
              <a:rPr lang="en-US" altLang="en-US" sz="1500" i="1">
                <a:solidFill>
                  <a:srgbClr val="000000"/>
                </a:solidFill>
              </a:rPr>
              <a:t>on</a:t>
            </a:r>
            <a:r>
              <a:rPr lang="en-US" altLang="en-US" sz="1500">
                <a:solidFill>
                  <a:srgbClr val="000000"/>
                </a:solidFill>
              </a:rPr>
              <a:t>!</a:t>
            </a:r>
          </a:p>
          <a:p>
            <a:pPr marL="0" indent="0" eaLnBrk="1" hangingPunct="1">
              <a:lnSpc>
                <a:spcPct val="90000"/>
              </a:lnSpc>
              <a:buNone/>
            </a:pPr>
            <a:endParaRPr lang="en-US" altLang="en-US" sz="1500" dirty="0">
              <a:solidFill>
                <a:srgbClr val="000000"/>
              </a:solidFill>
            </a:endParaRPr>
          </a:p>
        </p:txBody>
      </p:sp>
      <p:sp>
        <p:nvSpPr>
          <p:cNvPr id="3" name="TextBox 2">
            <a:extLst>
              <a:ext uri="{FF2B5EF4-FFF2-40B4-BE49-F238E27FC236}">
                <a16:creationId xmlns:a16="http://schemas.microsoft.com/office/drawing/2014/main" id="{5938BCA3-1864-4D3D-888D-EAC12387DA4D}"/>
              </a:ext>
            </a:extLst>
          </p:cNvPr>
          <p:cNvSpPr txBox="1"/>
          <p:nvPr/>
        </p:nvSpPr>
        <p:spPr>
          <a:xfrm>
            <a:off x="4972996" y="5385352"/>
            <a:ext cx="4003614" cy="58477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1600" dirty="0"/>
              <a:t>This is arguably the single most important coding tip of the entire course!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heel(1)">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086204B-F7A4-45EC-92FF-81BC336111FD}"/>
              </a:ext>
            </a:extLst>
          </p:cNvPr>
          <p:cNvSpPr>
            <a:spLocks noGrp="1" noRot="1" noChangeArrowheads="1"/>
          </p:cNvSpPr>
          <p:nvPr>
            <p:ph type="title"/>
          </p:nvPr>
        </p:nvSpPr>
        <p:spPr/>
        <p:txBody>
          <a:bodyPr/>
          <a:lstStyle/>
          <a:p>
            <a:pPr eaLnBrk="1" hangingPunct="1"/>
            <a:r>
              <a:rPr lang="en-US" altLang="en-US" sz="3600" dirty="0"/>
              <a:t>Executing a script from a form</a:t>
            </a:r>
          </a:p>
        </p:txBody>
      </p:sp>
      <p:sp>
        <p:nvSpPr>
          <p:cNvPr id="64515" name="Rectangle 3">
            <a:extLst>
              <a:ext uri="{FF2B5EF4-FFF2-40B4-BE49-F238E27FC236}">
                <a16:creationId xmlns:a16="http://schemas.microsoft.com/office/drawing/2014/main" id="{4FDDCA16-950A-4EC6-B01A-BF7307236FA5}"/>
              </a:ext>
            </a:extLst>
          </p:cNvPr>
          <p:cNvSpPr>
            <a:spLocks noGrp="1" noChangeArrowheads="1"/>
          </p:cNvSpPr>
          <p:nvPr>
            <p:ph idx="1"/>
          </p:nvPr>
        </p:nvSpPr>
        <p:spPr/>
        <p:txBody>
          <a:bodyPr rtlCol="0">
            <a:normAutofit/>
          </a:bodyPr>
          <a:lstStyle/>
          <a:p>
            <a:pPr eaLnBrk="1" fontAlgn="auto" hangingPunct="1">
              <a:spcAft>
                <a:spcPts val="0"/>
              </a:spcAft>
              <a:defRPr/>
            </a:pPr>
            <a:r>
              <a:rPr lang="en-US" sz="2000" dirty="0"/>
              <a:t>In this course, we </a:t>
            </a:r>
            <a:r>
              <a:rPr lang="en-US" sz="2000"/>
              <a:t>will frequently invoke our functions in </a:t>
            </a:r>
            <a:r>
              <a:rPr lang="en-US" sz="2000" dirty="0"/>
              <a:t>response to the user submitting an HTML form.</a:t>
            </a:r>
          </a:p>
          <a:p>
            <a:pPr lvl="1" eaLnBrk="1" fontAlgn="auto" hangingPunct="1">
              <a:spcAft>
                <a:spcPts val="0"/>
              </a:spcAft>
              <a:defRPr/>
            </a:pPr>
            <a:r>
              <a:rPr lang="en-US" sz="1600" dirty="0"/>
              <a:t>Specifically, we will apply the </a:t>
            </a:r>
            <a:r>
              <a:rPr lang="en-US" sz="1600" dirty="0">
                <a:latin typeface="Courier New" panose="02070309020205020404" pitchFamily="49" charset="0"/>
                <a:cs typeface="Courier New" panose="02070309020205020404" pitchFamily="49" charset="0"/>
              </a:rPr>
              <a:t>onclick </a:t>
            </a:r>
            <a:r>
              <a:rPr lang="en-US" sz="1600" dirty="0"/>
              <a:t>attribute to an HTML button.</a:t>
            </a:r>
          </a:p>
          <a:p>
            <a:pPr marL="0" indent="0" eaLnBrk="1" fontAlgn="auto" hangingPunct="1">
              <a:spcAft>
                <a:spcPts val="0"/>
              </a:spcAft>
              <a:buFont typeface="Arial" charset="0"/>
              <a:buNone/>
              <a:defRPr/>
            </a:pPr>
            <a:endParaRPr lang="en-US" sz="2000" dirty="0"/>
          </a:p>
          <a:p>
            <a:pPr eaLnBrk="1" fontAlgn="auto" hangingPunct="1">
              <a:spcAft>
                <a:spcPts val="0"/>
              </a:spcAft>
              <a:defRPr/>
            </a:pPr>
            <a:r>
              <a:rPr lang="en-US" sz="2000" dirty="0"/>
              <a:t>Let’s go through the process of creating a button that will execute a JavaScript function.</a:t>
            </a:r>
          </a:p>
          <a:p>
            <a:pPr marL="0" indent="0" eaLnBrk="1" fontAlgn="auto" hangingPunct="1">
              <a:spcAft>
                <a:spcPts val="0"/>
              </a:spcAft>
              <a:buFont typeface="Arial" charset="0"/>
              <a:buNone/>
              <a:defRPr/>
            </a:pPr>
            <a:endParaRPr lang="en-US" sz="2000" dirty="0"/>
          </a:p>
          <a:p>
            <a:pPr eaLnBrk="1" fontAlgn="auto" hangingPunct="1">
              <a:spcAft>
                <a:spcPts val="0"/>
              </a:spcAft>
              <a:defRPr/>
            </a:pPr>
            <a:r>
              <a:rPr lang="en-US" sz="2000" dirty="0"/>
              <a:t>The steps are:</a:t>
            </a:r>
          </a:p>
          <a:p>
            <a:pPr lvl="2" eaLnBrk="1" fontAlgn="auto" hangingPunct="1">
              <a:spcAft>
                <a:spcPts val="0"/>
              </a:spcAft>
              <a:buFont typeface="Wingdings" pitchFamily="2" charset="2"/>
              <a:buNone/>
              <a:defRPr/>
            </a:pPr>
            <a:r>
              <a:rPr lang="en-US" sz="2000" dirty="0"/>
              <a:t>1. Create </a:t>
            </a:r>
            <a:r>
              <a:rPr lang="en-US" sz="2000"/>
              <a:t>the button on the web page</a:t>
            </a:r>
            <a:endParaRPr lang="en-US" sz="2000" dirty="0"/>
          </a:p>
          <a:p>
            <a:pPr lvl="2" eaLnBrk="1" fontAlgn="auto" hangingPunct="1">
              <a:spcAft>
                <a:spcPts val="0"/>
              </a:spcAft>
              <a:buFont typeface="Wingdings" pitchFamily="2" charset="2"/>
              <a:buNone/>
              <a:defRPr/>
            </a:pPr>
            <a:r>
              <a:rPr lang="en-US" sz="2000" dirty="0"/>
              <a:t>2. Write the </a:t>
            </a:r>
            <a:r>
              <a:rPr lang="en-US" sz="2000"/>
              <a:t>JavaScript function</a:t>
            </a:r>
            <a:endParaRPr lang="en-US" sz="2000" dirty="0"/>
          </a:p>
          <a:p>
            <a:pPr lvl="2" eaLnBrk="1" fontAlgn="auto" hangingPunct="1">
              <a:spcAft>
                <a:spcPts val="0"/>
              </a:spcAft>
              <a:buFont typeface="Wingdings" pitchFamily="2" charset="2"/>
              <a:buNone/>
              <a:defRPr/>
            </a:pPr>
            <a:r>
              <a:rPr lang="en-US" sz="2000" dirty="0"/>
              <a:t>3. Connect the </a:t>
            </a:r>
            <a:r>
              <a:rPr lang="en-US" sz="2000"/>
              <a:t>button to the JavaScript function</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68610" name="Rectangle 2">
            <a:extLst>
              <a:ext uri="{FF2B5EF4-FFF2-40B4-BE49-F238E27FC236}">
                <a16:creationId xmlns:a16="http://schemas.microsoft.com/office/drawing/2014/main" id="{AE7D4468-28B7-442D-A3D3-04048512B642}"/>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3200" dirty="0">
                <a:solidFill>
                  <a:srgbClr val="FFFFFF"/>
                </a:solidFill>
              </a:rPr>
              <a:t>The Greeting: </a:t>
            </a:r>
            <a:br>
              <a:rPr lang="en-US" sz="3200">
                <a:solidFill>
                  <a:srgbClr val="FFFFFF"/>
                </a:solidFill>
              </a:rPr>
            </a:br>
            <a:r>
              <a:rPr lang="en-US" sz="2400">
                <a:solidFill>
                  <a:srgbClr val="FFFFFF"/>
                </a:solidFill>
              </a:rPr>
              <a:t>Step 1: </a:t>
            </a:r>
            <a:r>
              <a:rPr lang="en-US" sz="2400" dirty="0">
                <a:solidFill>
                  <a:srgbClr val="FFFFFF"/>
                </a:solidFill>
              </a:rPr>
              <a:t>The Button</a:t>
            </a:r>
          </a:p>
        </p:txBody>
      </p:sp>
      <p:sp>
        <p:nvSpPr>
          <p:cNvPr id="26627" name="Rectangle 3">
            <a:extLst>
              <a:ext uri="{FF2B5EF4-FFF2-40B4-BE49-F238E27FC236}">
                <a16:creationId xmlns:a16="http://schemas.microsoft.com/office/drawing/2014/main" id="{BE2BF35B-9058-4A6D-A159-975542C22B69}"/>
              </a:ext>
            </a:extLst>
          </p:cNvPr>
          <p:cNvSpPr>
            <a:spLocks noGrp="1" noChangeArrowheads="1"/>
          </p:cNvSpPr>
          <p:nvPr>
            <p:ph idx="1"/>
          </p:nvPr>
        </p:nvSpPr>
        <p:spPr>
          <a:xfrm>
            <a:off x="3669099" y="804672"/>
            <a:ext cx="5377271" cy="5248656"/>
          </a:xfrm>
        </p:spPr>
        <p:txBody>
          <a:bodyPr anchor="ctr">
            <a:normAutofit/>
          </a:bodyPr>
          <a:lstStyle/>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 id="practiceForm"&gt;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&lt;input type="button"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value="Greet Me!" &gt;</a:t>
            </a:r>
          </a:p>
          <a:p>
            <a:pPr eaLnBrk="1" hangingPunct="1">
              <a:buFont typeface="Wingdings" panose="05000000000000000000" pitchFamily="2" charset="2"/>
              <a:buNone/>
            </a:pPr>
            <a:r>
              <a:rPr lang="en-US" altLang="en-US" sz="2000">
                <a:latin typeface="Courier New" panose="02070309020205020404" pitchFamily="49" charset="0"/>
                <a:cs typeface="Courier New" panose="02070309020205020404" pitchFamily="49" charset="0"/>
              </a:rPr>
              <a:t>&lt;/form&gt;</a:t>
            </a:r>
          </a:p>
          <a:p>
            <a:pPr eaLnBrk="1" hangingPunct="1">
              <a:buFont typeface="Wingdings" panose="05000000000000000000" pitchFamily="2" charset="2"/>
              <a:buNone/>
            </a:pPr>
            <a:endParaRPr lang="en-US" altLang="en-US"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37" name="Group 136">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38"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9"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0"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2"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4"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5"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6"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7"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8"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9"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0"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1"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5"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6"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7"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8"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60" name="Group 159">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161" name="Rectangle 160">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2"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3" name="Rectangle 162">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66562" name="Rectangle 2">
            <a:extLst>
              <a:ext uri="{FF2B5EF4-FFF2-40B4-BE49-F238E27FC236}">
                <a16:creationId xmlns:a16="http://schemas.microsoft.com/office/drawing/2014/main" id="{A59C3E35-4EA7-4EEE-9F35-FE7B35C8DEB2}"/>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3200" dirty="0">
                <a:solidFill>
                  <a:srgbClr val="FFFFFF"/>
                </a:solidFill>
              </a:rPr>
              <a:t>The Greeting:</a:t>
            </a:r>
            <a:br>
              <a:rPr lang="en-US" sz="3200">
                <a:solidFill>
                  <a:srgbClr val="FFFFFF"/>
                </a:solidFill>
              </a:rPr>
            </a:br>
            <a:r>
              <a:rPr lang="en-US" sz="2400">
                <a:solidFill>
                  <a:srgbClr val="FFFFFF"/>
                </a:solidFill>
              </a:rPr>
              <a:t>Step 2: </a:t>
            </a:r>
            <a:r>
              <a:rPr lang="en-US" sz="2400" dirty="0">
                <a:solidFill>
                  <a:srgbClr val="FFFFFF"/>
                </a:solidFill>
              </a:rPr>
              <a:t>The Script</a:t>
            </a:r>
          </a:p>
        </p:txBody>
      </p:sp>
      <p:sp>
        <p:nvSpPr>
          <p:cNvPr id="12291" name="Rectangle 3">
            <a:extLst>
              <a:ext uri="{FF2B5EF4-FFF2-40B4-BE49-F238E27FC236}">
                <a16:creationId xmlns:a16="http://schemas.microsoft.com/office/drawing/2014/main" id="{FB050049-D1DF-417B-9284-DBA8E5E63C01}"/>
              </a:ext>
            </a:extLst>
          </p:cNvPr>
          <p:cNvSpPr>
            <a:spLocks noGrp="1" noChangeArrowheads="1"/>
          </p:cNvSpPr>
          <p:nvPr>
            <p:ph idx="1"/>
          </p:nvPr>
        </p:nvSpPr>
        <p:spPr>
          <a:xfrm>
            <a:off x="3876008" y="2161171"/>
            <a:ext cx="4711446" cy="1830388"/>
          </a:xfrm>
        </p:spPr>
        <p:txBody>
          <a:bodyPr anchor="ctr">
            <a:normAutofit fontScale="92500" lnSpcReduction="20000"/>
          </a:bodyPr>
          <a:lstStyle/>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&lt;script&gt;</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function greetUser()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alert("Hello, dear user!");</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alert("Have a great day!");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&lt;/script&gt;</a:t>
            </a:r>
          </a:p>
        </p:txBody>
      </p:sp>
      <p:sp>
        <p:nvSpPr>
          <p:cNvPr id="2" name="TextBox 1">
            <a:extLst>
              <a:ext uri="{FF2B5EF4-FFF2-40B4-BE49-F238E27FC236}">
                <a16:creationId xmlns:a16="http://schemas.microsoft.com/office/drawing/2014/main" id="{83C357BD-444F-491E-A285-642D6AA92007}"/>
              </a:ext>
            </a:extLst>
          </p:cNvPr>
          <p:cNvSpPr txBox="1"/>
          <p:nvPr/>
        </p:nvSpPr>
        <p:spPr>
          <a:xfrm>
            <a:off x="4038600" y="4724400"/>
            <a:ext cx="4192192"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en-US" altLang="en-US" b="1" dirty="0"/>
              <a:t>Pop-Quiz: </a:t>
            </a:r>
            <a:r>
              <a:rPr lang="en-US" altLang="en-US" dirty="0"/>
              <a:t>Where in your HTML document should this script be placed?</a:t>
            </a:r>
          </a:p>
          <a:p>
            <a:pPr eaLnBrk="1" hangingPunct="1"/>
            <a:endParaRPr lang="en-US" altLang="en-US" dirty="0"/>
          </a:p>
          <a:p>
            <a:pPr eaLnBrk="1" hangingPunct="1"/>
            <a:r>
              <a:rPr lang="en-US" altLang="en-US" b="1" dirty="0"/>
              <a:t>Answer</a:t>
            </a:r>
            <a:r>
              <a:rPr lang="en-US" altLang="en-US" dirty="0"/>
              <a:t>: Just before </a:t>
            </a:r>
            <a:r>
              <a:rPr lang="en-US" altLang="en-US" dirty="0">
                <a:latin typeface="Courier New" panose="02070309020205020404" pitchFamily="49" charset="0"/>
                <a:cs typeface="Courier New" panose="02070309020205020404" pitchFamily="49" charset="0"/>
              </a:rPr>
              <a:t>&lt;/body&gt;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70658" name="Rectangle 2">
            <a:extLst>
              <a:ext uri="{FF2B5EF4-FFF2-40B4-BE49-F238E27FC236}">
                <a16:creationId xmlns:a16="http://schemas.microsoft.com/office/drawing/2014/main" id="{FE433F00-069B-403D-A826-0E655968C01E}"/>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2800" dirty="0">
                <a:solidFill>
                  <a:srgbClr val="FFFFFF"/>
                </a:solidFill>
              </a:rPr>
              <a:t>The Greeting: </a:t>
            </a:r>
            <a:br>
              <a:rPr lang="en-US" sz="2800">
                <a:solidFill>
                  <a:srgbClr val="FFFFFF"/>
                </a:solidFill>
              </a:rPr>
            </a:br>
            <a:r>
              <a:rPr lang="en-US" sz="2000">
                <a:solidFill>
                  <a:srgbClr val="FFFFFF"/>
                </a:solidFill>
              </a:rPr>
              <a:t>Step 3: </a:t>
            </a:r>
            <a:r>
              <a:rPr lang="en-US" sz="2000" dirty="0">
                <a:solidFill>
                  <a:srgbClr val="FFFFFF"/>
                </a:solidFill>
              </a:rPr>
              <a:t>Connect the button to the function.</a:t>
            </a:r>
          </a:p>
        </p:txBody>
      </p:sp>
      <p:sp>
        <p:nvSpPr>
          <p:cNvPr id="31" name="Rectangle 3">
            <a:extLst>
              <a:ext uri="{FF2B5EF4-FFF2-40B4-BE49-F238E27FC236}">
                <a16:creationId xmlns:a16="http://schemas.microsoft.com/office/drawing/2014/main" id="{F655068C-C414-43C1-9E2D-C9E3D4A4FA16}"/>
              </a:ext>
            </a:extLst>
          </p:cNvPr>
          <p:cNvSpPr txBox="1">
            <a:spLocks noChangeArrowheads="1"/>
          </p:cNvSpPr>
          <p:nvPr/>
        </p:nvSpPr>
        <p:spPr bwMode="auto">
          <a:xfrm>
            <a:off x="3669099" y="2415322"/>
            <a:ext cx="5377271" cy="208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 id="practiceForm"&gt;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&lt;input type="button"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value="Greet Me!"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a:t>
            </a:r>
            <a:r>
              <a:rPr lang="en-US" altLang="en-US" sz="2000" b="1" dirty="0">
                <a:latin typeface="Courier New" panose="02070309020205020404" pitchFamily="49" charset="0"/>
                <a:cs typeface="Courier New" panose="02070309020205020404" pitchFamily="49" charset="0"/>
              </a:rPr>
              <a:t>onclick="</a:t>
            </a:r>
            <a:r>
              <a:rPr lang="en-US" altLang="en-US" sz="2000" b="1">
                <a:latin typeface="Courier New" panose="02070309020205020404" pitchFamily="49" charset="0"/>
                <a:cs typeface="Courier New" panose="02070309020205020404" pitchFamily="49" charset="0"/>
              </a:rPr>
              <a:t>greetUser();"&gt;</a:t>
            </a:r>
            <a:endParaRPr lang="en-US" altLang="en-US" sz="2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&lt;/form&gt;</a:t>
            </a:r>
          </a:p>
          <a:p>
            <a:pPr eaLnBrk="1" hangingPunct="1">
              <a:buFont typeface="Wingdings" panose="05000000000000000000" pitchFamily="2" charset="2"/>
              <a:buNone/>
            </a:pPr>
            <a:endParaRPr lang="en-US" altLang="en-US" sz="1700" dirty="0"/>
          </a:p>
        </p:txBody>
      </p:sp>
      <p:sp>
        <p:nvSpPr>
          <p:cNvPr id="4" name="TextBox 3">
            <a:extLst>
              <a:ext uri="{FF2B5EF4-FFF2-40B4-BE49-F238E27FC236}">
                <a16:creationId xmlns:a16="http://schemas.microsoft.com/office/drawing/2014/main" id="{6CF04963-4838-468C-A6C5-588F9BB4EC26}"/>
              </a:ext>
            </a:extLst>
          </p:cNvPr>
          <p:cNvSpPr txBox="1"/>
          <p:nvPr/>
        </p:nvSpPr>
        <p:spPr>
          <a:xfrm>
            <a:off x="3876677" y="4577186"/>
            <a:ext cx="5056585"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eaLnBrk="1" fontAlgn="auto" hangingPunct="1">
              <a:spcAft>
                <a:spcPts val="0"/>
              </a:spcAft>
              <a:buFont typeface="Arial" panose="020B0604020202020204" pitchFamily="34" charset="0"/>
              <a:buChar char="•"/>
              <a:defRPr/>
            </a:pPr>
            <a:r>
              <a:rPr lang="en-US" dirty="0"/>
              <a:t>The value of the </a:t>
            </a:r>
            <a:r>
              <a:rPr lang="en-US" dirty="0">
                <a:latin typeface="Courier New" panose="02070309020205020404" pitchFamily="49" charset="0"/>
                <a:cs typeface="Courier New" panose="02070309020205020404" pitchFamily="49" charset="0"/>
              </a:rPr>
              <a:t>onclick</a:t>
            </a:r>
            <a:r>
              <a:rPr lang="en-US" dirty="0"/>
              <a:t> </a:t>
            </a:r>
            <a:r>
              <a:rPr lang="en-US"/>
              <a:t>attribute is a JavaScript command. Therefore, it must </a:t>
            </a:r>
            <a:r>
              <a:rPr lang="en-US" dirty="0"/>
              <a:t>precisely match the name of the JS function you wish to invoke (</a:t>
            </a:r>
            <a:r>
              <a:rPr lang="en-US"/>
              <a:t>including case, and including the </a:t>
            </a:r>
            <a:r>
              <a:rPr lang="en-US" dirty="0"/>
              <a:t>parentheses</a:t>
            </a:r>
            <a:r>
              <a:rPr lang="en-US"/>
              <a:t>). </a:t>
            </a:r>
            <a:endParaRPr lang="en-US" dirty="0"/>
          </a:p>
        </p:txBody>
      </p:sp>
    </p:spTree>
    <p:extLst>
      <p:ext uri="{BB962C8B-B14F-4D97-AF65-F5344CB8AC3E}">
        <p14:creationId xmlns:p14="http://schemas.microsoft.com/office/powerpoint/2010/main" val="278684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1">
                                            <p:txEl>
                                              <p:pRg st="3" end="3"/>
                                            </p:txEl>
                                          </p:spTgt>
                                        </p:tgtEl>
                                        <p:attrNameLst>
                                          <p:attrName>style.visibility</p:attrName>
                                        </p:attrNameLst>
                                      </p:cBhvr>
                                      <p:to>
                                        <p:strVal val="visible"/>
                                      </p:to>
                                    </p:set>
                                    <p:animEffect transition="in" filter="wheel(1)">
                                      <p:cBhvr>
                                        <p:cTn id="7" dur="2000"/>
                                        <p:tgtEl>
                                          <p:spTgt spid="3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220322FF-4946-40FA-AB44-748575C049EC}"/>
              </a:ext>
            </a:extLst>
          </p:cNvPr>
          <p:cNvSpPr>
            <a:spLocks noChangeArrowheads="1"/>
          </p:cNvSpPr>
          <p:nvPr/>
        </p:nvSpPr>
        <p:spPr bwMode="auto">
          <a:xfrm>
            <a:off x="305396" y="536532"/>
            <a:ext cx="79248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&lt;form id="practiceForm"&gt;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     &lt;input type="button" value="Greet Me!" onclick="greetUser();" &gt;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&lt;/form&gt;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function </a:t>
            </a:r>
            <a:r>
              <a:rPr lang="en-US" altLang="en-US" sz="1400" b="1">
                <a:solidFill>
                  <a:srgbClr val="FF0000"/>
                </a:solidFill>
                <a:latin typeface="Courier New" panose="02070309020205020404" pitchFamily="49" charset="0"/>
                <a:cs typeface="Courier New" panose="02070309020205020404" pitchFamily="49" charset="0"/>
              </a:rPr>
              <a:t>greetUser() {</a:t>
            </a:r>
            <a:endParaRPr lang="en-US" altLang="en-US" sz="1400" b="1" dirty="0">
              <a:solidFill>
                <a:srgbClr val="FF0000"/>
              </a:solidFill>
              <a:latin typeface="Courier New" panose="02070309020205020404" pitchFamily="49" charset="0"/>
              <a:cs typeface="Courier New" panose="02070309020205020404" pitchFamily="49" charset="0"/>
            </a:endParaRP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&lt;/html&gt;</a:t>
            </a:r>
          </a:p>
        </p:txBody>
      </p:sp>
      <p:sp>
        <p:nvSpPr>
          <p:cNvPr id="3" name="TextBox 2">
            <a:extLst>
              <a:ext uri="{FF2B5EF4-FFF2-40B4-BE49-F238E27FC236}">
                <a16:creationId xmlns:a16="http://schemas.microsoft.com/office/drawing/2014/main" id="{461A5B95-3594-4C3A-87B0-CEE6C32FA640}"/>
              </a:ext>
            </a:extLst>
          </p:cNvPr>
          <p:cNvSpPr txBox="1"/>
          <p:nvPr/>
        </p:nvSpPr>
        <p:spPr>
          <a:xfrm>
            <a:off x="305396" y="6096000"/>
            <a:ext cx="853320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en-US" altLang="en-US" sz="1200" b="1" dirty="0"/>
              <a:t>Aside: </a:t>
            </a:r>
            <a:r>
              <a:rPr lang="en-US" altLang="en-US" sz="1200" dirty="0"/>
              <a:t>Note that the opening brace of the function is on the same line as the function declaration. This is fine – in fact, many users prefer to place it there.  The closing brace, however, should always be on its </a:t>
            </a:r>
            <a:r>
              <a:rPr lang="en-US" altLang="en-US" sz="1200" u="sng" dirty="0"/>
              <a:t>own</a:t>
            </a:r>
            <a:r>
              <a:rPr lang="en-US" altLang="en-US" sz="1200" dirty="0"/>
              <a:t> line.</a:t>
            </a:r>
            <a:endParaRPr lang="en-US" sz="1200" dirty="0"/>
          </a:p>
        </p:txBody>
      </p:sp>
      <p:sp>
        <p:nvSpPr>
          <p:cNvPr id="4" name="Rectangle 2">
            <a:extLst>
              <a:ext uri="{FF2B5EF4-FFF2-40B4-BE49-F238E27FC236}">
                <a16:creationId xmlns:a16="http://schemas.microsoft.com/office/drawing/2014/main" id="{7DE216C9-FCB9-4B19-A8AE-75E5940E3DD7}"/>
              </a:ext>
            </a:extLst>
          </p:cNvPr>
          <p:cNvSpPr>
            <a:spLocks noGrp="1" noRot="1" noChangeArrowheads="1"/>
          </p:cNvSpPr>
          <p:nvPr>
            <p:ph type="title"/>
          </p:nvPr>
        </p:nvSpPr>
        <p:spPr>
          <a:xfrm>
            <a:off x="3276600" y="139263"/>
            <a:ext cx="2590800" cy="334962"/>
          </a:xfrm>
        </p:spPr>
        <p:style>
          <a:lnRef idx="3">
            <a:schemeClr val="lt1"/>
          </a:lnRef>
          <a:fillRef idx="1">
            <a:schemeClr val="accent1"/>
          </a:fillRef>
          <a:effectRef idx="1">
            <a:schemeClr val="accent1"/>
          </a:effectRef>
          <a:fontRef idx="minor">
            <a:schemeClr val="lt1"/>
          </a:fontRef>
        </p:style>
        <p:txBody>
          <a:bodyPr/>
          <a:lstStyle/>
          <a:p>
            <a:pPr eaLnBrk="1" hangingPunct="1"/>
            <a:r>
              <a:rPr lang="en-US" altLang="en-US" sz="2000" dirty="0"/>
              <a:t>Complete Example</a:t>
            </a:r>
          </a:p>
        </p:txBody>
      </p:sp>
      <p:sp>
        <p:nvSpPr>
          <p:cNvPr id="2" name="Arrow: Down 1">
            <a:extLst>
              <a:ext uri="{FF2B5EF4-FFF2-40B4-BE49-F238E27FC236}">
                <a16:creationId xmlns:a16="http://schemas.microsoft.com/office/drawing/2014/main" id="{0A44AD3B-76D9-4099-3765-9C5BF266D047}"/>
              </a:ext>
            </a:extLst>
          </p:cNvPr>
          <p:cNvSpPr/>
          <p:nvPr/>
        </p:nvSpPr>
        <p:spPr>
          <a:xfrm rot="3930799">
            <a:off x="3009901" y="3649626"/>
            <a:ext cx="457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22">
                                            <p:txEl>
                                              <p:pRg st="7" end="7"/>
                                            </p:txEl>
                                          </p:spTgt>
                                        </p:tgtEl>
                                        <p:attrNameLst>
                                          <p:attrName>style.visibility</p:attrName>
                                        </p:attrNameLst>
                                      </p:cBhvr>
                                      <p:to>
                                        <p:strVal val="visible"/>
                                      </p:to>
                                    </p:set>
                                    <p:animEffect transition="in" filter="fade">
                                      <p:cBhvr>
                                        <p:cTn id="7" dur="1000"/>
                                        <p:tgtEl>
                                          <p:spTgt spid="30722">
                                            <p:txEl>
                                              <p:pRg st="7" end="7"/>
                                            </p:txEl>
                                          </p:spTgt>
                                        </p:tgtEl>
                                      </p:cBhvr>
                                    </p:animEffect>
                                    <p:anim calcmode="lin" valueType="num">
                                      <p:cBhvr>
                                        <p:cTn id="8" dur="1000" fill="hold"/>
                                        <p:tgtEl>
                                          <p:spTgt spid="30722">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0722">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22">
                                            <p:txEl>
                                              <p:pRg st="8" end="8"/>
                                            </p:txEl>
                                          </p:spTgt>
                                        </p:tgtEl>
                                        <p:attrNameLst>
                                          <p:attrName>style.visibility</p:attrName>
                                        </p:attrNameLst>
                                      </p:cBhvr>
                                      <p:to>
                                        <p:strVal val="visible"/>
                                      </p:to>
                                    </p:set>
                                    <p:animEffect transition="in" filter="fade">
                                      <p:cBhvr>
                                        <p:cTn id="12" dur="1000"/>
                                        <p:tgtEl>
                                          <p:spTgt spid="30722">
                                            <p:txEl>
                                              <p:pRg st="8" end="8"/>
                                            </p:txEl>
                                          </p:spTgt>
                                        </p:tgtEl>
                                      </p:cBhvr>
                                    </p:animEffect>
                                    <p:anim calcmode="lin" valueType="num">
                                      <p:cBhvr>
                                        <p:cTn id="13" dur="1000" fill="hold"/>
                                        <p:tgtEl>
                                          <p:spTgt spid="30722">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30722">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22">
                                            <p:txEl>
                                              <p:pRg st="9" end="9"/>
                                            </p:txEl>
                                          </p:spTgt>
                                        </p:tgtEl>
                                        <p:attrNameLst>
                                          <p:attrName>style.visibility</p:attrName>
                                        </p:attrNameLst>
                                      </p:cBhvr>
                                      <p:to>
                                        <p:strVal val="visible"/>
                                      </p:to>
                                    </p:set>
                                    <p:animEffect transition="in" filter="fade">
                                      <p:cBhvr>
                                        <p:cTn id="17" dur="1000"/>
                                        <p:tgtEl>
                                          <p:spTgt spid="30722">
                                            <p:txEl>
                                              <p:pRg st="9" end="9"/>
                                            </p:txEl>
                                          </p:spTgt>
                                        </p:tgtEl>
                                      </p:cBhvr>
                                    </p:animEffect>
                                    <p:anim calcmode="lin" valueType="num">
                                      <p:cBhvr>
                                        <p:cTn id="18" dur="1000" fill="hold"/>
                                        <p:tgtEl>
                                          <p:spTgt spid="30722">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3072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0722">
                                            <p:txEl>
                                              <p:pRg st="10" end="10"/>
                                            </p:txEl>
                                          </p:spTgt>
                                        </p:tgtEl>
                                        <p:attrNameLst>
                                          <p:attrName>style.visibility</p:attrName>
                                        </p:attrNameLst>
                                      </p:cBhvr>
                                      <p:to>
                                        <p:strVal val="visible"/>
                                      </p:to>
                                    </p:set>
                                    <p:animEffect transition="in" filter="fade">
                                      <p:cBhvr>
                                        <p:cTn id="24" dur="1000"/>
                                        <p:tgtEl>
                                          <p:spTgt spid="30722">
                                            <p:txEl>
                                              <p:pRg st="10" end="10"/>
                                            </p:txEl>
                                          </p:spTgt>
                                        </p:tgtEl>
                                      </p:cBhvr>
                                    </p:animEffect>
                                    <p:anim calcmode="lin" valueType="num">
                                      <p:cBhvr>
                                        <p:cTn id="25" dur="1000" fill="hold"/>
                                        <p:tgtEl>
                                          <p:spTgt spid="30722">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30722">
                                            <p:txEl>
                                              <p:pRg st="10" end="1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0722">
                                            <p:txEl>
                                              <p:pRg st="11" end="11"/>
                                            </p:txEl>
                                          </p:spTgt>
                                        </p:tgtEl>
                                        <p:attrNameLst>
                                          <p:attrName>style.visibility</p:attrName>
                                        </p:attrNameLst>
                                      </p:cBhvr>
                                      <p:to>
                                        <p:strVal val="visible"/>
                                      </p:to>
                                    </p:set>
                                    <p:animEffect transition="in" filter="fade">
                                      <p:cBhvr>
                                        <p:cTn id="29" dur="1000"/>
                                        <p:tgtEl>
                                          <p:spTgt spid="30722">
                                            <p:txEl>
                                              <p:pRg st="11" end="11"/>
                                            </p:txEl>
                                          </p:spTgt>
                                        </p:tgtEl>
                                      </p:cBhvr>
                                    </p:animEffect>
                                    <p:anim calcmode="lin" valueType="num">
                                      <p:cBhvr>
                                        <p:cTn id="30" dur="1000" fill="hold"/>
                                        <p:tgtEl>
                                          <p:spTgt spid="30722">
                                            <p:txEl>
                                              <p:pRg st="11" end="11"/>
                                            </p:txEl>
                                          </p:spTgt>
                                        </p:tgtEl>
                                        <p:attrNameLst>
                                          <p:attrName>ppt_x</p:attrName>
                                        </p:attrNameLst>
                                      </p:cBhvr>
                                      <p:tavLst>
                                        <p:tav tm="0">
                                          <p:val>
                                            <p:strVal val="#ppt_x"/>
                                          </p:val>
                                        </p:tav>
                                        <p:tav tm="100000">
                                          <p:val>
                                            <p:strVal val="#ppt_x"/>
                                          </p:val>
                                        </p:tav>
                                      </p:tavLst>
                                    </p:anim>
                                    <p:anim calcmode="lin" valueType="num">
                                      <p:cBhvr>
                                        <p:cTn id="31" dur="1000" fill="hold"/>
                                        <p:tgtEl>
                                          <p:spTgt spid="30722">
                                            <p:txEl>
                                              <p:pRg st="11" end="1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0722">
                                            <p:txEl>
                                              <p:pRg st="12" end="12"/>
                                            </p:txEl>
                                          </p:spTgt>
                                        </p:tgtEl>
                                        <p:attrNameLst>
                                          <p:attrName>style.visibility</p:attrName>
                                        </p:attrNameLst>
                                      </p:cBhvr>
                                      <p:to>
                                        <p:strVal val="visible"/>
                                      </p:to>
                                    </p:set>
                                    <p:animEffect transition="in" filter="fade">
                                      <p:cBhvr>
                                        <p:cTn id="34" dur="1000"/>
                                        <p:tgtEl>
                                          <p:spTgt spid="30722">
                                            <p:txEl>
                                              <p:pRg st="12" end="12"/>
                                            </p:txEl>
                                          </p:spTgt>
                                        </p:tgtEl>
                                      </p:cBhvr>
                                    </p:animEffect>
                                    <p:anim calcmode="lin" valueType="num">
                                      <p:cBhvr>
                                        <p:cTn id="35" dur="1000" fill="hold"/>
                                        <p:tgtEl>
                                          <p:spTgt spid="30722">
                                            <p:txEl>
                                              <p:pRg st="12" end="12"/>
                                            </p:txEl>
                                          </p:spTgt>
                                        </p:tgtEl>
                                        <p:attrNameLst>
                                          <p:attrName>ppt_x</p:attrName>
                                        </p:attrNameLst>
                                      </p:cBhvr>
                                      <p:tavLst>
                                        <p:tav tm="0">
                                          <p:val>
                                            <p:strVal val="#ppt_x"/>
                                          </p:val>
                                        </p:tav>
                                        <p:tav tm="100000">
                                          <p:val>
                                            <p:strVal val="#ppt_x"/>
                                          </p:val>
                                        </p:tav>
                                      </p:tavLst>
                                    </p:anim>
                                    <p:anim calcmode="lin" valueType="num">
                                      <p:cBhvr>
                                        <p:cTn id="36" dur="1000" fill="hold"/>
                                        <p:tgtEl>
                                          <p:spTgt spid="30722">
                                            <p:txEl>
                                              <p:pRg st="12" end="1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0722">
                                            <p:txEl>
                                              <p:pRg st="13" end="13"/>
                                            </p:txEl>
                                          </p:spTgt>
                                        </p:tgtEl>
                                        <p:attrNameLst>
                                          <p:attrName>style.visibility</p:attrName>
                                        </p:attrNameLst>
                                      </p:cBhvr>
                                      <p:to>
                                        <p:strVal val="visible"/>
                                      </p:to>
                                    </p:set>
                                    <p:animEffect transition="in" filter="fade">
                                      <p:cBhvr>
                                        <p:cTn id="39" dur="1000"/>
                                        <p:tgtEl>
                                          <p:spTgt spid="30722">
                                            <p:txEl>
                                              <p:pRg st="13" end="13"/>
                                            </p:txEl>
                                          </p:spTgt>
                                        </p:tgtEl>
                                      </p:cBhvr>
                                    </p:animEffect>
                                    <p:anim calcmode="lin" valueType="num">
                                      <p:cBhvr>
                                        <p:cTn id="40" dur="1000" fill="hold"/>
                                        <p:tgtEl>
                                          <p:spTgt spid="30722">
                                            <p:txEl>
                                              <p:pRg st="13" end="13"/>
                                            </p:txEl>
                                          </p:spTgt>
                                        </p:tgtEl>
                                        <p:attrNameLst>
                                          <p:attrName>ppt_x</p:attrName>
                                        </p:attrNameLst>
                                      </p:cBhvr>
                                      <p:tavLst>
                                        <p:tav tm="0">
                                          <p:val>
                                            <p:strVal val="#ppt_x"/>
                                          </p:val>
                                        </p:tav>
                                        <p:tav tm="100000">
                                          <p:val>
                                            <p:strVal val="#ppt_x"/>
                                          </p:val>
                                        </p:tav>
                                      </p:tavLst>
                                    </p:anim>
                                    <p:anim calcmode="lin" valueType="num">
                                      <p:cBhvr>
                                        <p:cTn id="41" dur="1000" fill="hold"/>
                                        <p:tgtEl>
                                          <p:spTgt spid="30722">
                                            <p:txEl>
                                              <p:pRg st="13" end="1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0722">
                                            <p:txEl>
                                              <p:pRg st="14" end="14"/>
                                            </p:txEl>
                                          </p:spTgt>
                                        </p:tgtEl>
                                        <p:attrNameLst>
                                          <p:attrName>style.visibility</p:attrName>
                                        </p:attrNameLst>
                                      </p:cBhvr>
                                      <p:to>
                                        <p:strVal val="visible"/>
                                      </p:to>
                                    </p:set>
                                    <p:animEffect transition="in" filter="fade">
                                      <p:cBhvr>
                                        <p:cTn id="44" dur="1000"/>
                                        <p:tgtEl>
                                          <p:spTgt spid="30722">
                                            <p:txEl>
                                              <p:pRg st="14" end="14"/>
                                            </p:txEl>
                                          </p:spTgt>
                                        </p:tgtEl>
                                      </p:cBhvr>
                                    </p:animEffect>
                                    <p:anim calcmode="lin" valueType="num">
                                      <p:cBhvr>
                                        <p:cTn id="45" dur="1000" fill="hold"/>
                                        <p:tgtEl>
                                          <p:spTgt spid="30722">
                                            <p:txEl>
                                              <p:pRg st="14" end="14"/>
                                            </p:txEl>
                                          </p:spTgt>
                                        </p:tgtEl>
                                        <p:attrNameLst>
                                          <p:attrName>ppt_x</p:attrName>
                                        </p:attrNameLst>
                                      </p:cBhvr>
                                      <p:tavLst>
                                        <p:tav tm="0">
                                          <p:val>
                                            <p:strVal val="#ppt_x"/>
                                          </p:val>
                                        </p:tav>
                                        <p:tav tm="100000">
                                          <p:val>
                                            <p:strVal val="#ppt_x"/>
                                          </p:val>
                                        </p:tav>
                                      </p:tavLst>
                                    </p:anim>
                                    <p:anim calcmode="lin" valueType="num">
                                      <p:cBhvr>
                                        <p:cTn id="46" dur="1000" fill="hold"/>
                                        <p:tgtEl>
                                          <p:spTgt spid="3072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childTnLst>
                                </p:cTn>
                              </p:par>
                              <p:par>
                                <p:cTn id="53" presetID="42" presetClass="entr" presetSubtype="0" fill="hold" grpId="0" nodeType="with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fade">
                                      <p:cBhvr>
                                        <p:cTn id="55" dur="2000"/>
                                        <p:tgtEl>
                                          <p:spTgt spid="2"/>
                                        </p:tgtEl>
                                      </p:cBhvr>
                                    </p:animEffect>
                                    <p:anim calcmode="lin" valueType="num">
                                      <p:cBhvr>
                                        <p:cTn id="56" dur="2000" fill="hold"/>
                                        <p:tgtEl>
                                          <p:spTgt spid="2"/>
                                        </p:tgtEl>
                                        <p:attrNameLst>
                                          <p:attrName>ppt_x</p:attrName>
                                        </p:attrNameLst>
                                      </p:cBhvr>
                                      <p:tavLst>
                                        <p:tav tm="0">
                                          <p:val>
                                            <p:strVal val="#ppt_x"/>
                                          </p:val>
                                        </p:tav>
                                        <p:tav tm="100000">
                                          <p:val>
                                            <p:strVal val="#ppt_x"/>
                                          </p:val>
                                        </p:tav>
                                      </p:tavLst>
                                    </p:anim>
                                    <p:anim calcmode="lin" valueType="num">
                                      <p:cBhvr>
                                        <p:cTn id="57"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EB5B675-D491-4310-9C87-ADEF003C4A87}"/>
              </a:ext>
            </a:extLst>
          </p:cNvPr>
          <p:cNvSpPr>
            <a:spLocks noGrp="1" noRot="1" noChangeArrowheads="1"/>
          </p:cNvSpPr>
          <p:nvPr>
            <p:ph type="title"/>
          </p:nvPr>
        </p:nvSpPr>
        <p:spPr>
          <a:xfrm>
            <a:off x="4191000" y="570016"/>
            <a:ext cx="4673227" cy="1381125"/>
          </a:xfrm>
        </p:spPr>
        <p:txBody>
          <a:bodyPr>
            <a:noAutofit/>
          </a:bodyPr>
          <a:lstStyle/>
          <a:p>
            <a:pPr algn="l" eaLnBrk="1" hangingPunct="1">
              <a:lnSpc>
                <a:spcPct val="90000"/>
              </a:lnSpc>
            </a:pPr>
            <a:r>
              <a:rPr lang="en-US" altLang="en-US" dirty="0">
                <a:solidFill>
                  <a:srgbClr val="000000"/>
                </a:solidFill>
              </a:rPr>
              <a:t>A common error: </a:t>
            </a:r>
            <a:endParaRPr lang="en-US" altLang="en-US" sz="4000" dirty="0">
              <a:solidFill>
                <a:srgbClr val="000000"/>
              </a:solidFill>
            </a:endParaRPr>
          </a:p>
        </p:txBody>
      </p:sp>
      <p:pic>
        <p:nvPicPr>
          <p:cNvPr id="71" name="Graphic 70" descr="Explosion">
            <a:extLst>
              <a:ext uri="{FF2B5EF4-FFF2-40B4-BE49-F238E27FC236}">
                <a16:creationId xmlns:a16="http://schemas.microsoft.com/office/drawing/2014/main" id="{7D80AF16-ACD8-4715-B2A7-A686B63290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490" y="2079067"/>
            <a:ext cx="3026740" cy="3026740"/>
          </a:xfrm>
          <a:prstGeom prst="rect">
            <a:avLst/>
          </a:prstGeom>
        </p:spPr>
      </p:pic>
      <p:sp>
        <p:nvSpPr>
          <p:cNvPr id="20483" name="Rectangle 3">
            <a:extLst>
              <a:ext uri="{FF2B5EF4-FFF2-40B4-BE49-F238E27FC236}">
                <a16:creationId xmlns:a16="http://schemas.microsoft.com/office/drawing/2014/main" id="{0E7071D4-0029-4196-90A4-41FACC78DF5D}"/>
              </a:ext>
            </a:extLst>
          </p:cNvPr>
          <p:cNvSpPr>
            <a:spLocks noGrp="1" noChangeArrowheads="1"/>
          </p:cNvSpPr>
          <p:nvPr>
            <p:ph idx="1"/>
          </p:nvPr>
        </p:nvSpPr>
        <p:spPr>
          <a:xfrm>
            <a:off x="3962400" y="2115938"/>
            <a:ext cx="4735873" cy="2927188"/>
          </a:xfrm>
        </p:spPr>
        <p:txBody>
          <a:bodyPr anchor="ctr">
            <a:normAutofit/>
          </a:bodyPr>
          <a:lstStyle/>
          <a:p>
            <a:pPr eaLnBrk="1" hangingPunct="1">
              <a:lnSpc>
                <a:spcPct val="90000"/>
              </a:lnSpc>
            </a:pPr>
            <a:r>
              <a:rPr lang="en-US" altLang="en-US" sz="1500" dirty="0">
                <a:solidFill>
                  <a:srgbClr val="000000"/>
                </a:solidFill>
              </a:rPr>
              <a:t>The function </a:t>
            </a:r>
            <a:r>
              <a:rPr lang="en-US" altLang="en-US" sz="1500" u="sng">
                <a:solidFill>
                  <a:srgbClr val="000000"/>
                </a:solidFill>
              </a:rPr>
              <a:t>declaration</a:t>
            </a:r>
            <a:r>
              <a:rPr lang="en-US" altLang="en-US" sz="1500">
                <a:solidFill>
                  <a:srgbClr val="000000"/>
                </a:solidFill>
              </a:rPr>
              <a:t> (i.e. where you are </a:t>
            </a:r>
            <a:r>
              <a:rPr lang="en-US" altLang="en-US" sz="1500" i="1">
                <a:solidFill>
                  <a:srgbClr val="000000"/>
                </a:solidFill>
              </a:rPr>
              <a:t>creating </a:t>
            </a:r>
            <a:r>
              <a:rPr lang="en-US" altLang="en-US" sz="1500">
                <a:solidFill>
                  <a:srgbClr val="000000"/>
                </a:solidFill>
              </a:rPr>
              <a:t>the function) should </a:t>
            </a:r>
            <a:r>
              <a:rPr lang="en-US" altLang="en-US" sz="1500" dirty="0">
                <a:solidFill>
                  <a:srgbClr val="000000"/>
                </a:solidFill>
              </a:rPr>
              <a:t>NEVER have a semicolon after it. </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Doing so </a:t>
            </a:r>
            <a:r>
              <a:rPr lang="en-US" altLang="en-US" sz="1500">
                <a:solidFill>
                  <a:srgbClr val="000000"/>
                </a:solidFill>
              </a:rPr>
              <a:t>will mean that your function </a:t>
            </a:r>
            <a:r>
              <a:rPr lang="en-US" altLang="en-US" sz="1500" i="1">
                <a:solidFill>
                  <a:srgbClr val="000000"/>
                </a:solidFill>
              </a:rPr>
              <a:t>never</a:t>
            </a:r>
            <a:r>
              <a:rPr lang="en-US" altLang="en-US" sz="1500">
                <a:solidFill>
                  <a:srgbClr val="000000"/>
                </a:solidFill>
              </a:rPr>
              <a:t> executes!</a:t>
            </a:r>
            <a:endParaRPr lang="en-US" altLang="en-US" sz="1500" dirty="0">
              <a:solidFill>
                <a:srgbClr val="000000"/>
              </a:solidFill>
            </a:endParaRPr>
          </a:p>
          <a:p>
            <a:pPr eaLnBrk="1" hangingPunct="1">
              <a:lnSpc>
                <a:spcPct val="90000"/>
              </a:lnSpc>
            </a:pPr>
            <a:endParaRPr lang="en-US" altLang="en-US" sz="1500" dirty="0">
              <a:solidFill>
                <a:srgbClr val="000000"/>
              </a:solidFill>
            </a:endParaRP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function greetUser( )</a:t>
            </a:r>
            <a:r>
              <a:rPr lang="en-US" altLang="en-US" sz="1800" b="1" dirty="0">
                <a:latin typeface="Courier New" panose="02070309020205020404" pitchFamily="49" charset="0"/>
                <a:cs typeface="Courier New" panose="02070309020205020404" pitchFamily="49" charset="0"/>
              </a:rPr>
              <a:t>;</a:t>
            </a:r>
            <a:r>
              <a:rPr lang="en-US" altLang="en-US" sz="1600" b="1" dirty="0">
                <a:latin typeface="Courier New" panose="02070309020205020404" pitchFamily="49" charset="0"/>
                <a:cs typeface="Courier New" panose="02070309020205020404" pitchFamily="49" charset="0"/>
              </a:rPr>
              <a:t> </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a:t>
            </a:r>
          </a:p>
          <a:p>
            <a:pPr marL="0" indent="0" eaLnBrk="1" hangingPunct="1">
              <a:lnSpc>
                <a:spcPct val="90000"/>
              </a:lnSpc>
              <a:buNone/>
            </a:pPr>
            <a:endParaRPr lang="en-US" altLang="en-US" sz="1500" dirty="0">
              <a:solidFill>
                <a:srgbClr val="000000"/>
              </a:solidFill>
            </a:endParaRPr>
          </a:p>
          <a:p>
            <a:pPr eaLnBrk="1" hangingPunct="1">
              <a:lnSpc>
                <a:spcPct val="90000"/>
              </a:lnSpc>
            </a:pPr>
            <a:endParaRPr lang="en-US" altLang="en-US" sz="1500" dirty="0">
              <a:solidFill>
                <a:srgbClr val="000000"/>
              </a:solidFill>
            </a:endParaRPr>
          </a:p>
        </p:txBody>
      </p:sp>
      <p:sp>
        <p:nvSpPr>
          <p:cNvPr id="5" name="TextBox 4">
            <a:extLst>
              <a:ext uri="{FF2B5EF4-FFF2-40B4-BE49-F238E27FC236}">
                <a16:creationId xmlns:a16="http://schemas.microsoft.com/office/drawing/2014/main" id="{0BDAC14F-B133-4209-A7E4-4F218E5F1A9A}"/>
              </a:ext>
            </a:extLst>
          </p:cNvPr>
          <p:cNvSpPr txBox="1"/>
          <p:nvPr/>
        </p:nvSpPr>
        <p:spPr>
          <a:xfrm>
            <a:off x="3857406" y="5334000"/>
            <a:ext cx="4825627"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en-US" sz="1400">
                <a:solidFill>
                  <a:srgbClr val="000000"/>
                </a:solidFill>
              </a:rPr>
              <a:t>Again: Never </a:t>
            </a:r>
            <a:r>
              <a:rPr lang="en-US" altLang="en-US" sz="1400" dirty="0">
                <a:solidFill>
                  <a:srgbClr val="000000"/>
                </a:solidFill>
              </a:rPr>
              <a:t>place a semicolon after your function </a:t>
            </a:r>
            <a:r>
              <a:rPr lang="en-US" altLang="en-US" sz="1400" u="sng" dirty="0">
                <a:solidFill>
                  <a:srgbClr val="000000"/>
                </a:solidFill>
              </a:rPr>
              <a:t>declaration</a:t>
            </a:r>
            <a:r>
              <a:rPr lang="en-US" altLang="en-US" sz="1400" dirty="0">
                <a:solidFill>
                  <a:srgbClr val="000000"/>
                </a:solidFill>
              </a:rPr>
              <a:t>.</a:t>
            </a:r>
            <a:endParaRPr lang="en-US" sz="1400" dirty="0"/>
          </a:p>
        </p:txBody>
      </p:sp>
      <p:sp>
        <p:nvSpPr>
          <p:cNvPr id="6" name="TextBox 5">
            <a:extLst>
              <a:ext uri="{FF2B5EF4-FFF2-40B4-BE49-F238E27FC236}">
                <a16:creationId xmlns:a16="http://schemas.microsoft.com/office/drawing/2014/main" id="{66E9DED9-112C-410F-8FE1-79C222951D59}"/>
              </a:ext>
            </a:extLst>
          </p:cNvPr>
          <p:cNvSpPr txBox="1"/>
          <p:nvPr/>
        </p:nvSpPr>
        <p:spPr>
          <a:xfrm>
            <a:off x="762000" y="-457200"/>
            <a:ext cx="184731" cy="369332"/>
          </a:xfrm>
          <a:prstGeom prst="rect">
            <a:avLst/>
          </a:prstGeom>
          <a:noFill/>
        </p:spPr>
        <p:txBody>
          <a:bodyPr wrap="none" rtlCol="0">
            <a:spAutoFit/>
          </a:bodyPr>
          <a:lstStyle/>
          <a:p>
            <a:endParaRPr lang="en-US" dirty="0"/>
          </a:p>
        </p:txBody>
      </p:sp>
      <p:sp>
        <p:nvSpPr>
          <p:cNvPr id="2" name="Arrow: Down 1">
            <a:extLst>
              <a:ext uri="{FF2B5EF4-FFF2-40B4-BE49-F238E27FC236}">
                <a16:creationId xmlns:a16="http://schemas.microsoft.com/office/drawing/2014/main" id="{B7818B99-502A-E17B-E845-38D1AD26A62E}"/>
              </a:ext>
            </a:extLst>
          </p:cNvPr>
          <p:cNvSpPr/>
          <p:nvPr/>
        </p:nvSpPr>
        <p:spPr>
          <a:xfrm rot="3930799">
            <a:off x="6883809" y="2979065"/>
            <a:ext cx="457200" cy="68580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230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2000" fill="hold"/>
                                        <p:tgtEl>
                                          <p:spTgt spid="20483">
                                            <p:txEl>
                                              <p:pRg st="2" end="2"/>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770" name="Title 1">
            <a:extLst>
              <a:ext uri="{FF2B5EF4-FFF2-40B4-BE49-F238E27FC236}">
                <a16:creationId xmlns:a16="http://schemas.microsoft.com/office/drawing/2014/main" id="{8590BBD1-215E-435F-9CFF-8B25E9BC7E1E}"/>
              </a:ext>
            </a:extLst>
          </p:cNvPr>
          <p:cNvSpPr>
            <a:spLocks noGrp="1"/>
          </p:cNvSpPr>
          <p:nvPr>
            <p:ph type="title"/>
          </p:nvPr>
        </p:nvSpPr>
        <p:spPr>
          <a:xfrm>
            <a:off x="628650" y="963877"/>
            <a:ext cx="2620771" cy="4930246"/>
          </a:xfrm>
        </p:spPr>
        <p:txBody>
          <a:bodyPr>
            <a:normAutofit/>
          </a:bodyPr>
          <a:lstStyle/>
          <a:p>
            <a:pPr algn="r" eaLnBrk="1" hangingPunct="1"/>
            <a:r>
              <a:rPr lang="en-US" altLang="en-US" dirty="0">
                <a:solidFill>
                  <a:schemeClr val="accent1"/>
                </a:solidFill>
              </a:rPr>
              <a:t>Example Web Page</a:t>
            </a:r>
          </a:p>
        </p:txBody>
      </p:sp>
      <p:cxnSp>
        <p:nvCxnSpPr>
          <p:cNvPr id="74" name="Straight Connector 7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2771" name="Content Placeholder 2">
            <a:extLst>
              <a:ext uri="{FF2B5EF4-FFF2-40B4-BE49-F238E27FC236}">
                <a16:creationId xmlns:a16="http://schemas.microsoft.com/office/drawing/2014/main" id="{90F14E63-ED32-4D23-966D-FFC425F25AAC}"/>
              </a:ext>
            </a:extLst>
          </p:cNvPr>
          <p:cNvSpPr>
            <a:spLocks noGrp="1"/>
          </p:cNvSpPr>
          <p:nvPr>
            <p:ph idx="1"/>
          </p:nvPr>
        </p:nvSpPr>
        <p:spPr>
          <a:xfrm>
            <a:off x="3732023" y="963877"/>
            <a:ext cx="4783327" cy="4930246"/>
          </a:xfrm>
        </p:spPr>
        <p:txBody>
          <a:bodyPr anchor="ctr">
            <a:normAutofit/>
          </a:bodyPr>
          <a:lstStyle/>
          <a:p>
            <a:pPr marL="0" indent="0" eaLnBrk="1" hangingPunct="1">
              <a:buFont typeface="Arial" panose="020B0604020202020204" pitchFamily="34" charset="0"/>
              <a:buNone/>
            </a:pPr>
            <a:r>
              <a:rPr lang="en-US" altLang="en-US" sz="2100" b="1" dirty="0">
                <a:latin typeface="Courier New" panose="02070309020205020404" pitchFamily="49" charset="0"/>
                <a:cs typeface="Courier New" panose="02070309020205020404" pitchFamily="49" charset="0"/>
              </a:rPr>
              <a:t>functions_example.html</a:t>
            </a:r>
            <a:endParaRPr lang="en-US" altLang="en-US" sz="2100" b="1" dirty="0"/>
          </a:p>
          <a:p>
            <a:pPr marL="0" indent="0" eaLnBrk="1" hangingPunct="1">
              <a:buFont typeface="Arial" panose="020B0604020202020204" pitchFamily="34" charset="0"/>
              <a:buNone/>
            </a:pPr>
            <a:endParaRPr lang="en-US" altLang="en-US" sz="2100" dirty="0"/>
          </a:p>
          <a:p>
            <a:pPr marL="0" indent="0" eaLnBrk="1" hangingPunct="1">
              <a:buFont typeface="Arial" panose="020B0604020202020204" pitchFamily="34" charset="0"/>
              <a:buNone/>
            </a:pPr>
            <a:r>
              <a:rPr lang="en-US" altLang="en-US" sz="2100" dirty="0"/>
              <a:t>In addition to giving another example of the concepts discussed in this lecture, this page also demonstrates how you can have </a:t>
            </a:r>
            <a:r>
              <a:rPr lang="en-US" altLang="en-US" sz="2100" i="1" dirty="0"/>
              <a:t>multiple</a:t>
            </a:r>
            <a:r>
              <a:rPr lang="en-US" altLang="en-US" sz="2100" dirty="0"/>
              <a:t> functions on a single page. </a:t>
            </a:r>
          </a:p>
          <a:p>
            <a:pPr marL="0" indent="0" eaLnBrk="1" hangingPunct="1">
              <a:buFont typeface="Arial" panose="020B0604020202020204" pitchFamily="34" charset="0"/>
              <a:buNone/>
            </a:pPr>
            <a:endParaRPr lang="en-US" altLang="en-US" sz="2100" dirty="0"/>
          </a:p>
          <a:p>
            <a:pPr marL="0" indent="0" eaLnBrk="1" hangingPunct="1">
              <a:buFont typeface="Arial" panose="020B0604020202020204" pitchFamily="34" charset="0"/>
              <a:buNone/>
            </a:pPr>
            <a:r>
              <a:rPr lang="en-US" altLang="en-US" sz="2100" dirty="0"/>
              <a:t>Having multiple functions on a page is common – and, in fact, is a </a:t>
            </a:r>
            <a:r>
              <a:rPr lang="en-US" altLang="en-US" sz="2100" u="sng" dirty="0"/>
              <a:t>very good way to organize your code</a:t>
            </a:r>
            <a:r>
              <a:rPr lang="en-US" altLang="en-US" sz="210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2D768B1-4041-4576-BC41-CA3F6CA1FECB}"/>
              </a:ext>
            </a:extLst>
          </p:cNvPr>
          <p:cNvSpPr>
            <a:spLocks noGrp="1"/>
          </p:cNvSpPr>
          <p:nvPr>
            <p:ph type="title"/>
          </p:nvPr>
        </p:nvSpPr>
        <p:spPr>
          <a:xfrm>
            <a:off x="457200" y="274638"/>
            <a:ext cx="8229600" cy="792162"/>
          </a:xfrm>
        </p:spPr>
        <p:txBody>
          <a:bodyPr/>
          <a:lstStyle/>
          <a:p>
            <a:r>
              <a:rPr lang="en-US" altLang="en-US" sz="6000" b="1" dirty="0">
                <a:solidFill>
                  <a:srgbClr val="FF0000"/>
                </a:solidFill>
              </a:rPr>
              <a:t>Stop!</a:t>
            </a:r>
          </a:p>
        </p:txBody>
      </p:sp>
      <p:sp>
        <p:nvSpPr>
          <p:cNvPr id="3" name="Content Placeholder 2">
            <a:extLst>
              <a:ext uri="{FF2B5EF4-FFF2-40B4-BE49-F238E27FC236}">
                <a16:creationId xmlns:a16="http://schemas.microsoft.com/office/drawing/2014/main" id="{2FE6981E-CCC5-4C38-847B-03E042557ED7}"/>
              </a:ext>
            </a:extLst>
          </p:cNvPr>
          <p:cNvSpPr>
            <a:spLocks noGrp="1"/>
          </p:cNvSpPr>
          <p:nvPr>
            <p:ph idx="1"/>
          </p:nvPr>
        </p:nvSpPr>
        <p:spPr>
          <a:xfrm>
            <a:off x="381000" y="1477963"/>
            <a:ext cx="8229600" cy="4525962"/>
          </a:xfrm>
        </p:spPr>
        <p:txBody>
          <a:bodyPr/>
          <a:lstStyle/>
          <a:p>
            <a:pPr>
              <a:buFont typeface="Arial" charset="0"/>
              <a:buChar char="•"/>
              <a:defRPr/>
            </a:pPr>
            <a:r>
              <a:rPr lang="en-US" sz="2000" dirty="0"/>
              <a:t>Whatever you do, do NOT casually watch </a:t>
            </a:r>
            <a:r>
              <a:rPr lang="en-US" sz="2000"/>
              <a:t>this lecture and </a:t>
            </a:r>
            <a:r>
              <a:rPr lang="en-US" sz="2000" dirty="0"/>
              <a:t>mentally check the topic off your list!</a:t>
            </a:r>
          </a:p>
          <a:p>
            <a:pPr>
              <a:buFont typeface="Arial" charset="0"/>
              <a:buChar char="•"/>
              <a:defRPr/>
            </a:pPr>
            <a:r>
              <a:rPr lang="en-US" sz="2000" dirty="0"/>
              <a:t>This, and subsequent JavaScript topics will involve many seemingly minor issues that can easily trip us up. There are quite a few small details that may  appear insignificant right now, but will turn out to be very important.  </a:t>
            </a:r>
          </a:p>
          <a:p>
            <a:pPr>
              <a:buFont typeface="Arial" charset="0"/>
              <a:buChar char="•"/>
              <a:defRPr/>
            </a:pPr>
            <a:r>
              <a:rPr lang="en-US" sz="2000" dirty="0"/>
              <a:t>In other words, this is a KEY point in the course where you must make </a:t>
            </a:r>
            <a:r>
              <a:rPr lang="en-US" sz="2000" u="sng" dirty="0"/>
              <a:t>frequent</a:t>
            </a:r>
            <a:r>
              <a:rPr lang="en-US" sz="2000" dirty="0"/>
              <a:t> stops in order to practice coding the concepts as they are being discussed.</a:t>
            </a:r>
          </a:p>
          <a:p>
            <a:pPr>
              <a:buFont typeface="Arial" charset="0"/>
              <a:buChar char="•"/>
              <a:defRPr/>
            </a:pPr>
            <a:r>
              <a:rPr lang="en-US" sz="2000" dirty="0"/>
              <a:t>It is certainly a good idea to first watch the lecture all the way through. </a:t>
            </a:r>
            <a:r>
              <a:rPr lang="en-US" sz="2000" b="1" dirty="0"/>
              <a:t>However,  then be sure to go back and re-watch </a:t>
            </a:r>
            <a:r>
              <a:rPr lang="en-US" sz="2000" b="1"/>
              <a:t>it (or go through the Powerpoint) again</a:t>
            </a:r>
            <a:r>
              <a:rPr lang="en-US" sz="2000" b="1" dirty="0"/>
              <a:t>, making sure to practice </a:t>
            </a:r>
            <a:r>
              <a:rPr lang="en-US" sz="2000" b="1" u="sng" dirty="0"/>
              <a:t>every</a:t>
            </a:r>
            <a:r>
              <a:rPr lang="en-US" sz="2000" b="1" dirty="0"/>
              <a:t> example along the way. </a:t>
            </a:r>
          </a:p>
          <a:p>
            <a:pPr marL="0" indent="0">
              <a:buFont typeface="Arial" charset="0"/>
              <a:buNone/>
              <a:defRPr/>
            </a:pPr>
            <a:endParaRPr lang="en-US" sz="2000" b="1" i="1" dirty="0"/>
          </a:p>
          <a:p>
            <a:pPr marL="0" indent="0">
              <a:buFont typeface="Arial" charset="0"/>
              <a:buNone/>
              <a:defRPr/>
            </a:pPr>
            <a:r>
              <a:rPr lang="en-US" sz="2000" b="1" i="1" dirty="0"/>
              <a:t>Only move on to the next lecture AFTER you can carry out all of these steps on your own with few (preferably zero!) peeks at the notes. </a:t>
            </a:r>
          </a:p>
        </p:txBody>
      </p:sp>
      <p:sp>
        <p:nvSpPr>
          <p:cNvPr id="6148" name="Slide Number Placeholder 3">
            <a:extLst>
              <a:ext uri="{FF2B5EF4-FFF2-40B4-BE49-F238E27FC236}">
                <a16:creationId xmlns:a16="http://schemas.microsoft.com/office/drawing/2014/main" id="{3B8B6F4F-A252-400B-B944-CC05283957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45469AE-B607-40AF-B63E-3ECDB11117F9}"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pic>
        <p:nvPicPr>
          <p:cNvPr id="6149" name="Picture 5" descr="C:\Users\ymendels\Dropbox\130\stop.jpg">
            <a:extLst>
              <a:ext uri="{FF2B5EF4-FFF2-40B4-BE49-F238E27FC236}">
                <a16:creationId xmlns:a16="http://schemas.microsoft.com/office/drawing/2014/main" id="{079FCBEC-1CE5-44CB-B837-4C46258444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7938"/>
            <a:ext cx="165735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1)">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AA92A0A-A442-49AB-9B7E-5A6006732ED1}"/>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801060DE-D942-47B2-BE4D-42CCEE051823}"/>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Describe the difference between stand-alone code as opposed to code contained inside a function</a:t>
            </a:r>
          </a:p>
          <a:p>
            <a:pPr lvl="1" eaLnBrk="1" hangingPunct="1">
              <a:buFont typeface="Arial" charset="0"/>
              <a:buChar char="–"/>
              <a:defRPr/>
            </a:pPr>
            <a:r>
              <a:rPr lang="en-US" sz="1800" dirty="0"/>
              <a:t>Explain what is meant by the term ‘invoke’</a:t>
            </a:r>
          </a:p>
          <a:p>
            <a:pPr lvl="1" eaLnBrk="1" hangingPunct="1">
              <a:buFont typeface="Arial" charset="0"/>
              <a:buChar char="–"/>
              <a:defRPr/>
            </a:pPr>
            <a:r>
              <a:rPr lang="en-US" sz="1800" dirty="0"/>
              <a:t>Create a JavaScript function</a:t>
            </a:r>
          </a:p>
          <a:p>
            <a:pPr lvl="1" eaLnBrk="1" hangingPunct="1">
              <a:buFont typeface="Arial" charset="0"/>
              <a:buChar char="–"/>
              <a:defRPr/>
            </a:pPr>
            <a:r>
              <a:rPr lang="en-US" sz="1800" dirty="0"/>
              <a:t>Connect your HTML code to a function via the </a:t>
            </a:r>
            <a:r>
              <a:rPr lang="en-US" sz="1800" dirty="0">
                <a:latin typeface="Courier New" panose="02070309020205020404" pitchFamily="49" charset="0"/>
                <a:cs typeface="Courier New" panose="02070309020205020404" pitchFamily="49" charset="0"/>
              </a:rPr>
              <a:t>onclick </a:t>
            </a:r>
            <a:r>
              <a:rPr lang="en-US" sz="1800" dirty="0"/>
              <a:t>attribute</a:t>
            </a:r>
          </a:p>
          <a:p>
            <a:pPr lvl="1" eaLnBrk="1" hangingPunct="1">
              <a:buFont typeface="Arial" charset="0"/>
              <a:buChar char="–"/>
              <a:defRPr/>
            </a:pPr>
            <a:r>
              <a:rPr lang="en-US" sz="1800" dirty="0"/>
              <a:t>Explain why it is important to refresh your page constantly</a:t>
            </a:r>
          </a:p>
          <a:p>
            <a:pPr lvl="1" eaLnBrk="1" hangingPunct="1">
              <a:buFont typeface="Arial" charset="0"/>
              <a:buChar char="–"/>
              <a:defRPr/>
            </a:pPr>
            <a:r>
              <a:rPr lang="en-US" sz="1800" b="1" dirty="0"/>
              <a:t>FROM MEMORY: Be able to create a very simple JS function, and invoke that function from a form</a:t>
            </a:r>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4100" name="Picture 4" descr="C:\Users\yosef\Dropbox\130 Expression Web\images\question_mark_learning.jpg">
            <a:extLst>
              <a:ext uri="{FF2B5EF4-FFF2-40B4-BE49-F238E27FC236}">
                <a16:creationId xmlns:a16="http://schemas.microsoft.com/office/drawing/2014/main" id="{C6C5EB0B-CA7D-4102-AC3A-EF6155CA7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8" name="Picture 137">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122" name="Rectangle 2">
            <a:extLst>
              <a:ext uri="{FF2B5EF4-FFF2-40B4-BE49-F238E27FC236}">
                <a16:creationId xmlns:a16="http://schemas.microsoft.com/office/drawing/2014/main" id="{9ED82EE5-9A5D-48F9-B646-8631D03E7EEA}"/>
              </a:ext>
            </a:extLst>
          </p:cNvPr>
          <p:cNvSpPr>
            <a:spLocks noGrp="1" noRot="1" noChangeArrowheads="1"/>
          </p:cNvSpPr>
          <p:nvPr>
            <p:ph type="title"/>
          </p:nvPr>
        </p:nvSpPr>
        <p:spPr>
          <a:xfrm>
            <a:off x="884419" y="826680"/>
            <a:ext cx="7375161" cy="1325563"/>
          </a:xfrm>
        </p:spPr>
        <p:txBody>
          <a:bodyPr>
            <a:normAutofit/>
          </a:bodyPr>
          <a:lstStyle/>
          <a:p>
            <a:pPr eaLnBrk="1" hangingPunct="1"/>
            <a:r>
              <a:rPr lang="en-US" altLang="en-US" sz="3500" dirty="0">
                <a:solidFill>
                  <a:srgbClr val="FFFFFF"/>
                </a:solidFill>
              </a:rPr>
              <a:t>Organizing scripts into functions</a:t>
            </a:r>
          </a:p>
        </p:txBody>
      </p:sp>
      <p:sp>
        <p:nvSpPr>
          <p:cNvPr id="5123" name="Rectangle 3">
            <a:extLst>
              <a:ext uri="{FF2B5EF4-FFF2-40B4-BE49-F238E27FC236}">
                <a16:creationId xmlns:a16="http://schemas.microsoft.com/office/drawing/2014/main" id="{8DFBD0C2-A059-4226-B1D6-00B9038FE1E6}"/>
              </a:ext>
            </a:extLst>
          </p:cNvPr>
          <p:cNvSpPr>
            <a:spLocks noGrp="1" noChangeArrowheads="1"/>
          </p:cNvSpPr>
          <p:nvPr>
            <p:ph idx="1"/>
          </p:nvPr>
        </p:nvSpPr>
        <p:spPr>
          <a:xfrm>
            <a:off x="884419" y="3092970"/>
            <a:ext cx="7375161" cy="2693976"/>
          </a:xfrm>
        </p:spPr>
        <p:txBody>
          <a:bodyPr>
            <a:normAutofit/>
          </a:bodyPr>
          <a:lstStyle/>
          <a:p>
            <a:pPr marL="0" indent="0" eaLnBrk="1" hangingPunct="1">
              <a:buFont typeface="Arial" panose="020B0604020202020204" pitchFamily="34" charset="0"/>
              <a:buNone/>
            </a:pPr>
            <a:r>
              <a:rPr lang="en-US" altLang="en-US" sz="1800" dirty="0">
                <a:solidFill>
                  <a:srgbClr val="000000"/>
                </a:solidFill>
              </a:rPr>
              <a:t>While it is possible to place individual lines of script anywhere inside an HTML document, we will now begin using the following technique:</a:t>
            </a:r>
          </a:p>
          <a:p>
            <a:pPr marL="0" indent="0" eaLnBrk="1" hangingPunct="1">
              <a:buFont typeface="Arial" panose="020B0604020202020204" pitchFamily="34" charset="0"/>
              <a:buNone/>
            </a:pPr>
            <a:endParaRPr lang="en-US" altLang="en-US" sz="1800" dirty="0">
              <a:solidFill>
                <a:srgbClr val="000000"/>
              </a:solidFill>
            </a:endParaRPr>
          </a:p>
          <a:p>
            <a:pPr marL="990600" lvl="1" indent="-533400" eaLnBrk="1" hangingPunct="1">
              <a:buFont typeface="Wingdings" panose="05000000000000000000" pitchFamily="2" charset="2"/>
              <a:buAutoNum type="arabicPeriod"/>
            </a:pPr>
            <a:r>
              <a:rPr lang="en-US" altLang="en-US" sz="1800" dirty="0">
                <a:solidFill>
                  <a:srgbClr val="000000"/>
                </a:solidFill>
              </a:rPr>
              <a:t>We will organize our JavaScript code by dividing specific tasks into "functions".  </a:t>
            </a:r>
          </a:p>
          <a:p>
            <a:pPr marL="990600" lvl="1" indent="-533400" eaLnBrk="1" hangingPunct="1">
              <a:buFont typeface="Wingdings" panose="05000000000000000000" pitchFamily="2" charset="2"/>
              <a:buAutoNum type="arabicPeriod"/>
            </a:pPr>
            <a:r>
              <a:rPr lang="en-US" altLang="en-US" sz="1800">
                <a:solidFill>
                  <a:srgbClr val="000000"/>
                </a:solidFill>
              </a:rPr>
              <a:t>Recall that we place our JS code immediately </a:t>
            </a:r>
            <a:r>
              <a:rPr lang="en-US" altLang="en-US" sz="1800" dirty="0">
                <a:solidFill>
                  <a:srgbClr val="000000"/>
                </a:solidFill>
              </a:rPr>
              <a:t>before the </a:t>
            </a:r>
            <a:r>
              <a:rPr lang="en-US" altLang="en-US" sz="1800" dirty="0">
                <a:solidFill>
                  <a:srgbClr val="000000"/>
                </a:solidFill>
                <a:latin typeface="Courier New" panose="02070309020205020404" pitchFamily="49" charset="0"/>
                <a:cs typeface="Courier New" panose="02070309020205020404" pitchFamily="49" charset="0"/>
              </a:rPr>
              <a:t>&lt;/body&gt; </a:t>
            </a:r>
            <a:r>
              <a:rPr lang="en-US" altLang="en-US" sz="1800" dirty="0">
                <a:solidFill>
                  <a:srgbClr val="000000"/>
                </a:solidFill>
              </a:rPr>
              <a:t>tag of our html documents.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DD3FAFB-F45F-4212-813B-9DB24522F586}"/>
              </a:ext>
            </a:extLst>
          </p:cNvPr>
          <p:cNvSpPr>
            <a:spLocks noGrp="1" noRot="1" noChangeArrowheads="1"/>
          </p:cNvSpPr>
          <p:nvPr>
            <p:ph type="title"/>
          </p:nvPr>
        </p:nvSpPr>
        <p:spPr>
          <a:xfrm>
            <a:off x="457200" y="76200"/>
            <a:ext cx="8229600" cy="865367"/>
          </a:xfrm>
        </p:spPr>
        <p:txBody>
          <a:bodyPr/>
          <a:lstStyle/>
          <a:p>
            <a:pPr eaLnBrk="1" hangingPunct="1"/>
            <a:r>
              <a:rPr lang="en-US" altLang="en-US" sz="3600" dirty="0"/>
              <a:t>Writing a JS Function</a:t>
            </a:r>
          </a:p>
        </p:txBody>
      </p:sp>
      <p:sp>
        <p:nvSpPr>
          <p:cNvPr id="7171" name="Rectangle 3">
            <a:extLst>
              <a:ext uri="{FF2B5EF4-FFF2-40B4-BE49-F238E27FC236}">
                <a16:creationId xmlns:a16="http://schemas.microsoft.com/office/drawing/2014/main" id="{10BC7DA1-AF74-44C8-8D00-670E74F906A2}"/>
              </a:ext>
            </a:extLst>
          </p:cNvPr>
          <p:cNvSpPr>
            <a:spLocks noGrp="1" noChangeArrowheads="1"/>
          </p:cNvSpPr>
          <p:nvPr>
            <p:ph idx="1"/>
          </p:nvPr>
        </p:nvSpPr>
        <p:spPr>
          <a:xfrm>
            <a:off x="457200" y="2575992"/>
            <a:ext cx="8229600" cy="3505200"/>
          </a:xfrm>
        </p:spPr>
        <p:txBody>
          <a:bodyPr/>
          <a:lstStyle/>
          <a:p>
            <a:pPr marL="609600" indent="-609600" eaLnBrk="1" hangingPunct="1">
              <a:lnSpc>
                <a:spcPct val="90000"/>
              </a:lnSpc>
              <a:buFont typeface="Wingdings" panose="05000000000000000000" pitchFamily="2" charset="2"/>
              <a:buAutoNum type="arabicPeriod"/>
            </a:pPr>
            <a:r>
              <a:rPr lang="en-US" altLang="en-US" sz="1800" dirty="0"/>
              <a:t>All functions begin with the word: </a:t>
            </a:r>
            <a:r>
              <a:rPr lang="en-US" altLang="en-US" sz="1800" dirty="0">
                <a:latin typeface="Courier New" panose="02070309020205020404" pitchFamily="49" charset="0"/>
                <a:cs typeface="Courier New" panose="02070309020205020404" pitchFamily="49" charset="0"/>
              </a:rPr>
              <a:t>function</a:t>
            </a:r>
          </a:p>
          <a:p>
            <a:pPr marL="609600" indent="-609600" eaLnBrk="1" hangingPunct="1">
              <a:lnSpc>
                <a:spcPct val="90000"/>
              </a:lnSpc>
              <a:buFont typeface="Wingdings" panose="05000000000000000000" pitchFamily="2" charset="2"/>
              <a:buAutoNum type="arabicPeriod"/>
            </a:pPr>
            <a:r>
              <a:rPr lang="en-US" altLang="en-US" sz="1800" dirty="0"/>
              <a:t>All functions must have a name (“identifier”)</a:t>
            </a:r>
          </a:p>
          <a:p>
            <a:pPr marL="1371600" lvl="2" indent="-457200" eaLnBrk="1" hangingPunct="1">
              <a:lnSpc>
                <a:spcPct val="90000"/>
              </a:lnSpc>
            </a:pPr>
            <a:r>
              <a:rPr lang="en-US" altLang="en-US" sz="1400" dirty="0"/>
              <a:t>Naming conventions (yup, another one) to use when naming a JS function:</a:t>
            </a:r>
          </a:p>
          <a:p>
            <a:pPr marL="1752600" lvl="3" indent="-381000" eaLnBrk="1" hangingPunct="1">
              <a:lnSpc>
                <a:spcPct val="90000"/>
              </a:lnSpc>
            </a:pPr>
            <a:r>
              <a:rPr lang="en-US" altLang="en-US" sz="1200" dirty="0"/>
              <a:t>First letter uncapitalized and all subsequent words should be capitalized (known as “camel case”)</a:t>
            </a:r>
          </a:p>
          <a:p>
            <a:pPr marL="1752600" lvl="3" indent="-381000" eaLnBrk="1" hangingPunct="1">
              <a:lnSpc>
                <a:spcPct val="90000"/>
              </a:lnSpc>
            </a:pPr>
            <a:r>
              <a:rPr lang="en-US" altLang="en-US" sz="1200" dirty="0"/>
              <a:t>No spaces between words</a:t>
            </a:r>
          </a:p>
          <a:p>
            <a:pPr marL="1752600" lvl="3" indent="-381000" eaLnBrk="1" hangingPunct="1">
              <a:lnSpc>
                <a:spcPct val="90000"/>
              </a:lnSpc>
            </a:pPr>
            <a:r>
              <a:rPr lang="en-US" altLang="en-US" sz="1200" dirty="0"/>
              <a:t>Avoid “reserved” words (function, if, return, etc, etc)</a:t>
            </a:r>
          </a:p>
          <a:p>
            <a:pPr marL="1752600" lvl="3" indent="-381000" eaLnBrk="1" hangingPunct="1">
              <a:lnSpc>
                <a:spcPct val="90000"/>
              </a:lnSpc>
            </a:pPr>
            <a:r>
              <a:rPr lang="en-US" altLang="en-US" sz="1200" dirty="0"/>
              <a:t>This is the same naming convention we are using when naming form elements</a:t>
            </a:r>
          </a:p>
          <a:p>
            <a:pPr marL="2209800" lvl="4" indent="-381000" eaLnBrk="1" hangingPunct="1">
              <a:lnSpc>
                <a:spcPct val="90000"/>
              </a:lnSpc>
              <a:buFont typeface="Arial" panose="020B0604020202020204" pitchFamily="34" charset="0"/>
              <a:buNone/>
            </a:pPr>
            <a:endParaRPr lang="en-US" altLang="en-US" sz="1200" dirty="0"/>
          </a:p>
          <a:p>
            <a:pPr marL="609600" indent="-609600" eaLnBrk="1" hangingPunct="1">
              <a:lnSpc>
                <a:spcPct val="90000"/>
              </a:lnSpc>
              <a:buFont typeface="Wingdings" panose="05000000000000000000" pitchFamily="2" charset="2"/>
              <a:buAutoNum type="arabicPeriod"/>
            </a:pPr>
            <a:r>
              <a:rPr lang="en-US" altLang="en-US" sz="1800" dirty="0"/>
              <a:t>The function name is followed by parentheses:  </a:t>
            </a:r>
            <a:r>
              <a:rPr lang="en-US" altLang="en-US" sz="1800" b="1" dirty="0">
                <a:latin typeface="Courier New" panose="02070309020205020404" pitchFamily="49" charset="0"/>
                <a:cs typeface="Courier New" panose="02070309020205020404" pitchFamily="49" charset="0"/>
              </a:rPr>
              <a:t>()</a:t>
            </a:r>
          </a:p>
          <a:p>
            <a:pPr marL="1371600" lvl="2" indent="-457200" eaLnBrk="1" hangingPunct="1">
              <a:lnSpc>
                <a:spcPct val="90000"/>
              </a:lnSpc>
            </a:pPr>
            <a:r>
              <a:rPr lang="en-US" altLang="en-US" sz="1400" dirty="0"/>
              <a:t>Later we will discuss what information can go inside these parentheses</a:t>
            </a:r>
          </a:p>
          <a:p>
            <a:pPr marL="1371600" lvl="2" indent="-457200" eaLnBrk="1" hangingPunct="1">
              <a:lnSpc>
                <a:spcPct val="90000"/>
              </a:lnSpc>
              <a:buFont typeface="Arial" panose="020B0604020202020204" pitchFamily="34" charset="0"/>
              <a:buNone/>
            </a:pPr>
            <a:endParaRPr lang="en-US" altLang="en-US" sz="1400" dirty="0"/>
          </a:p>
          <a:p>
            <a:pPr marL="609600" indent="-609600" eaLnBrk="1" hangingPunct="1">
              <a:lnSpc>
                <a:spcPct val="90000"/>
              </a:lnSpc>
              <a:buFont typeface="Wingdings" panose="05000000000000000000" pitchFamily="2" charset="2"/>
              <a:buAutoNum type="arabicPeriod"/>
            </a:pPr>
            <a:r>
              <a:rPr lang="en-US" altLang="en-US" sz="1800" dirty="0"/>
              <a:t>The beginning and end of the body of the function must be delineated by braces:  </a:t>
            </a:r>
            <a:r>
              <a:rPr lang="en-US" altLang="en-US" sz="1800" b="1" dirty="0">
                <a:latin typeface="Courier New" panose="02070309020205020404" pitchFamily="49" charset="0"/>
                <a:cs typeface="Courier New" panose="02070309020205020404" pitchFamily="49" charset="0"/>
              </a:rPr>
              <a:t>{</a:t>
            </a:r>
            <a:r>
              <a:rPr lang="en-US" altLang="en-US" sz="1800" dirty="0"/>
              <a:t> and  </a:t>
            </a:r>
            <a:r>
              <a:rPr lang="en-US" altLang="en-US" sz="1800" b="1" dirty="0">
                <a:latin typeface="Courier New" panose="02070309020205020404" pitchFamily="49" charset="0"/>
                <a:cs typeface="Courier New" panose="02070309020205020404" pitchFamily="49" charset="0"/>
              </a:rPr>
              <a:t>}</a:t>
            </a:r>
          </a:p>
          <a:p>
            <a:pPr marL="0" indent="0" eaLnBrk="1" hangingPunct="1">
              <a:lnSpc>
                <a:spcPct val="90000"/>
              </a:lnSpc>
              <a:buNone/>
            </a:pPr>
            <a:endParaRPr lang="en-US" altLang="en-US" sz="1800" dirty="0"/>
          </a:p>
          <a:p>
            <a:pPr marL="609600" indent="-609600" eaLnBrk="1" hangingPunct="1">
              <a:lnSpc>
                <a:spcPct val="90000"/>
              </a:lnSpc>
              <a:buFont typeface="+mj-lt"/>
              <a:buAutoNum type="arabicPeriod" startAt="4"/>
            </a:pPr>
            <a:r>
              <a:rPr lang="en-US" altLang="en-US" sz="1800" dirty="0"/>
              <a:t>Note that while nearly all lines of JS code end with a semicolon, this does NOT apply to function </a:t>
            </a:r>
            <a:r>
              <a:rPr lang="en-US" altLang="en-US" sz="1800" u="sng" dirty="0"/>
              <a:t>declarations</a:t>
            </a:r>
            <a:r>
              <a:rPr lang="en-US" altLang="en-US" sz="1800" dirty="0"/>
              <a:t> (i.e. the first line of the function).</a:t>
            </a:r>
          </a:p>
          <a:p>
            <a:pPr marL="609600" indent="-609600" eaLnBrk="1" hangingPunct="1">
              <a:lnSpc>
                <a:spcPct val="90000"/>
              </a:lnSpc>
              <a:buFont typeface="Wingdings" panose="05000000000000000000" pitchFamily="2" charset="2"/>
              <a:buAutoNum type="arabicPeriod" startAt="4"/>
            </a:pPr>
            <a:endParaRPr lang="en-US" altLang="en-US" sz="1800" dirty="0"/>
          </a:p>
          <a:p>
            <a:pPr marL="0" indent="0" eaLnBrk="1" hangingPunct="1">
              <a:lnSpc>
                <a:spcPct val="90000"/>
              </a:lnSpc>
              <a:buNone/>
            </a:pPr>
            <a:endParaRPr lang="en-US" altLang="en-US" sz="1800" dirty="0"/>
          </a:p>
        </p:txBody>
      </p:sp>
      <p:sp>
        <p:nvSpPr>
          <p:cNvPr id="2" name="TextBox 1">
            <a:extLst>
              <a:ext uri="{FF2B5EF4-FFF2-40B4-BE49-F238E27FC236}">
                <a16:creationId xmlns:a16="http://schemas.microsoft.com/office/drawing/2014/main" id="{02783128-C43E-4C2B-9540-3DEBECE3E50B}"/>
              </a:ext>
            </a:extLst>
          </p:cNvPr>
          <p:cNvSpPr txBox="1"/>
          <p:nvPr/>
        </p:nvSpPr>
        <p:spPr>
          <a:xfrm>
            <a:off x="1600200" y="945315"/>
            <a:ext cx="6096000" cy="135421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function greetTheUser()</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    alert("Hello, user!");</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    alert("I hope you have a nice day.");  </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6E2420B-AAD8-44E4-9D02-A3620B457C2F}"/>
              </a:ext>
            </a:extLst>
          </p:cNvPr>
          <p:cNvSpPr>
            <a:spLocks noGrp="1" noRot="1" noChangeArrowheads="1"/>
          </p:cNvSpPr>
          <p:nvPr>
            <p:ph type="title"/>
          </p:nvPr>
        </p:nvSpPr>
        <p:spPr/>
        <p:txBody>
          <a:bodyPr/>
          <a:lstStyle/>
          <a:p>
            <a:pPr eaLnBrk="1" hangingPunct="1"/>
            <a:r>
              <a:rPr lang="en-US" altLang="en-US" sz="4000" dirty="0"/>
              <a:t>Reminder: Clarity</a:t>
            </a:r>
          </a:p>
        </p:txBody>
      </p:sp>
      <p:sp>
        <p:nvSpPr>
          <p:cNvPr id="11267" name="Rectangle 3">
            <a:extLst>
              <a:ext uri="{FF2B5EF4-FFF2-40B4-BE49-F238E27FC236}">
                <a16:creationId xmlns:a16="http://schemas.microsoft.com/office/drawing/2014/main" id="{01791DA6-82BB-4320-B2DF-C56E3B0433DA}"/>
              </a:ext>
            </a:extLst>
          </p:cNvPr>
          <p:cNvSpPr>
            <a:spLocks noGrp="1" noChangeArrowheads="1"/>
          </p:cNvSpPr>
          <p:nvPr>
            <p:ph idx="1"/>
          </p:nvPr>
        </p:nvSpPr>
        <p:spPr>
          <a:xfrm>
            <a:off x="457200" y="1600200"/>
            <a:ext cx="8458200" cy="4525963"/>
          </a:xfrm>
        </p:spPr>
        <p:txBody>
          <a:bodyPr/>
          <a:lstStyle/>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function myFirstFunction(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    alert("My first try at a function.");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	  alert("I hope it works.");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endParaRPr lang="en-US" altLang="en-US" sz="2400" dirty="0"/>
          </a:p>
          <a:p>
            <a:pPr eaLnBrk="1" hangingPunct="1"/>
            <a:r>
              <a:rPr lang="en-US" altLang="en-US" sz="2000" dirty="0"/>
              <a:t>Note how each brace is placed on its own line</a:t>
            </a:r>
          </a:p>
          <a:p>
            <a:pPr lvl="1" eaLnBrk="1" hangingPunct="1"/>
            <a:r>
              <a:rPr lang="en-US" altLang="en-US" sz="1600" dirty="0"/>
              <a:t>Many programmers like to place the first brace on the same line as the function declaration (the first line). This is perfectly acceptable. You will see both used in this course.</a:t>
            </a:r>
          </a:p>
          <a:p>
            <a:pPr eaLnBrk="1" hangingPunct="1"/>
            <a:r>
              <a:rPr lang="en-US" altLang="en-US" sz="2000" dirty="0"/>
              <a:t>Note how every statement inside the function is indented</a:t>
            </a:r>
          </a:p>
          <a:p>
            <a:pPr eaLnBrk="1" hangingPunct="1"/>
            <a:r>
              <a:rPr lang="en-US" altLang="en-US" sz="2000" dirty="0"/>
              <a:t>Note the ‘camel case’ convention for naming the function</a:t>
            </a:r>
          </a:p>
          <a:p>
            <a:pPr eaLnBrk="1" hangingPunct="1"/>
            <a:r>
              <a:rPr lang="en-US" altLang="en-US" sz="2000" dirty="0"/>
              <a:t>Note that there is NO semicolon at the end of the function declaration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a:extLst>
              <a:ext uri="{FF2B5EF4-FFF2-40B4-BE49-F238E27FC236}">
                <a16:creationId xmlns:a16="http://schemas.microsoft.com/office/drawing/2014/main" id="{4612FA48-00E0-4CA1-A2B9-099CAC3AF111}"/>
              </a:ext>
            </a:extLst>
          </p:cNvPr>
          <p:cNvSpPr>
            <a:spLocks noGrp="1"/>
          </p:cNvSpPr>
          <p:nvPr>
            <p:ph idx="1"/>
          </p:nvPr>
        </p:nvSpPr>
        <p:spPr>
          <a:xfrm>
            <a:off x="196121" y="1524000"/>
            <a:ext cx="8686800" cy="1219200"/>
          </a:xfrm>
        </p:spPr>
        <p:txBody>
          <a:bodyPr/>
          <a:lstStyle/>
          <a:p>
            <a:pPr eaLnBrk="1" hangingPunct="1"/>
            <a:r>
              <a:rPr lang="en-US" altLang="en-US" sz="1600" dirty="0"/>
              <a:t>The JS code below has </a:t>
            </a:r>
            <a:r>
              <a:rPr lang="en-US" altLang="en-US" sz="1600" u="sng" dirty="0"/>
              <a:t>not</a:t>
            </a:r>
            <a:r>
              <a:rPr lang="en-US" altLang="en-US" sz="1600" dirty="0"/>
              <a:t> been placed inside a function.  </a:t>
            </a:r>
          </a:p>
          <a:p>
            <a:pPr eaLnBrk="1" hangingPunct="1"/>
            <a:r>
              <a:rPr lang="en-US" altLang="en-US" sz="1600" dirty="0"/>
              <a:t>Therefore, this code will be </a:t>
            </a:r>
            <a:r>
              <a:rPr lang="en-US" altLang="en-US" sz="1600" u="sng" dirty="0"/>
              <a:t>automatically</a:t>
            </a:r>
            <a:r>
              <a:rPr lang="en-US" altLang="en-US" sz="1600" i="1" dirty="0"/>
              <a:t> </a:t>
            </a:r>
            <a:r>
              <a:rPr lang="en-US" altLang="en-US" sz="1600" dirty="0"/>
              <a:t>executed every single time the page runs. </a:t>
            </a:r>
          </a:p>
          <a:p>
            <a:pPr eaLnBrk="1" hangingPunct="1"/>
            <a:r>
              <a:rPr lang="en-US" altLang="en-US" sz="1600" dirty="0"/>
              <a:t>Also, when you execute this page, you may be surprised to see that even though the JS code is placed at the very end of the document, it is executed </a:t>
            </a:r>
            <a:r>
              <a:rPr lang="en-US" altLang="en-US" sz="1600" u="sng" dirty="0"/>
              <a:t>before</a:t>
            </a:r>
            <a:r>
              <a:rPr lang="en-US" altLang="en-US" sz="1600" i="1" dirty="0"/>
              <a:t> </a:t>
            </a:r>
            <a:r>
              <a:rPr lang="en-US" altLang="en-US" sz="1600" dirty="0"/>
              <a:t>any of the HTML code is displayed! </a:t>
            </a:r>
          </a:p>
        </p:txBody>
      </p:sp>
      <p:sp>
        <p:nvSpPr>
          <p:cNvPr id="14340" name="Rectangle 4">
            <a:extLst>
              <a:ext uri="{FF2B5EF4-FFF2-40B4-BE49-F238E27FC236}">
                <a16:creationId xmlns:a16="http://schemas.microsoft.com/office/drawing/2014/main" id="{E03C4A29-E282-47F1-BBB7-257D66302E19}"/>
              </a:ext>
            </a:extLst>
          </p:cNvPr>
          <p:cNvSpPr>
            <a:spLocks noChangeArrowheads="1"/>
          </p:cNvSpPr>
          <p:nvPr/>
        </p:nvSpPr>
        <p:spPr bwMode="auto">
          <a:xfrm>
            <a:off x="1409700" y="3048000"/>
            <a:ext cx="6324600" cy="35623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&lt;h2&gt;Some JS code...&lt;/h2&gt;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Note how the JS code is executed automatically when the page loads.</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&lt;/html&gt;</a:t>
            </a:r>
          </a:p>
        </p:txBody>
      </p:sp>
      <p:sp>
        <p:nvSpPr>
          <p:cNvPr id="3" name="Title 1">
            <a:extLst>
              <a:ext uri="{FF2B5EF4-FFF2-40B4-BE49-F238E27FC236}">
                <a16:creationId xmlns:a16="http://schemas.microsoft.com/office/drawing/2014/main" id="{7F3C505C-4CAD-08C7-06BA-C2949DCB559B}"/>
              </a:ext>
            </a:extLst>
          </p:cNvPr>
          <p:cNvSpPr txBox="1">
            <a:spLocks/>
          </p:cNvSpPr>
          <p:nvPr/>
        </p:nvSpPr>
        <p:spPr bwMode="auto">
          <a:xfrm>
            <a:off x="424721"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2400" i="1" u="sng"/>
              <a:t>Stand-Alone code</a:t>
            </a:r>
            <a:br>
              <a:rPr lang="en-US" altLang="en-US" sz="2400"/>
            </a:br>
            <a:r>
              <a:rPr lang="en-US" altLang="en-US" sz="2400"/>
              <a:t>v.s. </a:t>
            </a:r>
            <a:br>
              <a:rPr lang="en-US" altLang="en-US" sz="2400"/>
            </a:br>
            <a:r>
              <a:rPr lang="en-US" altLang="en-US" sz="2400"/>
              <a:t>Code inside a function</a:t>
            </a: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6CBF5339-DA26-4D99-93D1-714FD3449386}"/>
              </a:ext>
            </a:extLst>
          </p:cNvPr>
          <p:cNvSpPr>
            <a:spLocks noGrp="1"/>
          </p:cNvSpPr>
          <p:nvPr>
            <p:ph idx="1"/>
          </p:nvPr>
        </p:nvSpPr>
        <p:spPr>
          <a:xfrm>
            <a:off x="457200" y="1524000"/>
            <a:ext cx="8229600" cy="2667000"/>
          </a:xfrm>
        </p:spPr>
        <p:txBody>
          <a:bodyPr/>
          <a:lstStyle/>
          <a:p>
            <a:pPr eaLnBrk="1" hangingPunct="1"/>
            <a:r>
              <a:rPr lang="en-US" altLang="en-US" sz="1800" dirty="0"/>
              <a:t>If we place our JS code inside of a function, the code is NOT executed automatically. </a:t>
            </a:r>
          </a:p>
          <a:p>
            <a:pPr eaLnBrk="1" hangingPunct="1"/>
            <a:endParaRPr lang="en-US" altLang="en-US" sz="1800" dirty="0"/>
          </a:p>
          <a:p>
            <a:pPr eaLnBrk="1" hangingPunct="1"/>
            <a:r>
              <a:rPr lang="en-US" altLang="en-US" sz="1800" dirty="0"/>
              <a:t>This allows us to control if and when the code is executed. This is almost always the desirable way of doing things. </a:t>
            </a:r>
          </a:p>
          <a:p>
            <a:pPr eaLnBrk="1" hangingPunct="1"/>
            <a:endParaRPr lang="en-US" altLang="en-US" sz="1800" dirty="0"/>
          </a:p>
          <a:p>
            <a:pPr eaLnBrk="1" hangingPunct="1"/>
            <a:r>
              <a:rPr lang="en-US" altLang="en-US" sz="1800" dirty="0"/>
              <a:t>By placing JS code inside a function, It means that the code only gets executed </a:t>
            </a:r>
            <a:r>
              <a:rPr lang="en-US" altLang="en-US" sz="1800" u="sng" dirty="0"/>
              <a:t>when</a:t>
            </a:r>
            <a:r>
              <a:rPr lang="en-US" altLang="en-US" sz="1800" dirty="0"/>
              <a:t> we want it to.</a:t>
            </a:r>
          </a:p>
          <a:p>
            <a:pPr lvl="2" eaLnBrk="1" hangingPunct="1"/>
            <a:r>
              <a:rPr lang="en-US" altLang="en-US" sz="1600" dirty="0"/>
              <a:t>Recall that any stand-alone JS code is not only executed automatically, it is also executed </a:t>
            </a:r>
            <a:r>
              <a:rPr lang="en-US" altLang="en-US" sz="1600" u="sng" dirty="0"/>
              <a:t>before</a:t>
            </a:r>
            <a:r>
              <a:rPr lang="en-US" altLang="en-US" sz="1600" dirty="0"/>
              <a:t> any of the HTML content on the page is displayed. </a:t>
            </a:r>
          </a:p>
          <a:p>
            <a:pPr eaLnBrk="1" hangingPunct="1"/>
            <a:endParaRPr lang="en-US" altLang="en-US" sz="1800" dirty="0"/>
          </a:p>
          <a:p>
            <a:pPr eaLnBrk="1" hangingPunct="1"/>
            <a:r>
              <a:rPr lang="en-US" altLang="en-US" sz="1800"/>
              <a:t>Placing code inside a function allows us to execute that code multiple </a:t>
            </a:r>
            <a:r>
              <a:rPr lang="en-US" altLang="en-US" sz="1800" dirty="0"/>
              <a:t>times </a:t>
            </a:r>
            <a:r>
              <a:rPr lang="en-US" altLang="en-US" sz="1800"/>
              <a:t>if we want to. </a:t>
            </a:r>
            <a:endParaRPr lang="en-US" altLang="en-US" sz="1800" dirty="0"/>
          </a:p>
          <a:p>
            <a:pPr eaLnBrk="1" hangingPunct="1"/>
            <a:endParaRPr lang="en-US" altLang="en-US" sz="1800" dirty="0"/>
          </a:p>
          <a:p>
            <a:pPr eaLnBrk="1" hangingPunct="1"/>
            <a:r>
              <a:rPr lang="en-US" altLang="en-US" sz="1800" dirty="0"/>
              <a:t>It also means that we have the option of </a:t>
            </a:r>
            <a:r>
              <a:rPr lang="en-US" altLang="en-US" sz="1800"/>
              <a:t>deciding that the function </a:t>
            </a:r>
            <a:r>
              <a:rPr lang="en-US" altLang="en-US" sz="1800" dirty="0"/>
              <a:t>should </a:t>
            </a:r>
            <a:r>
              <a:rPr lang="en-US" altLang="en-US" sz="1800" i="1" dirty="0"/>
              <a:t>never</a:t>
            </a:r>
            <a:r>
              <a:rPr lang="en-US" altLang="en-US" sz="1800" dirty="0"/>
              <a:t> be </a:t>
            </a:r>
            <a:r>
              <a:rPr lang="en-US" altLang="en-US" sz="1800"/>
              <a:t>executed. (It happens). </a:t>
            </a:r>
            <a:endParaRPr lang="en-US" altLang="en-US" sz="1800" dirty="0"/>
          </a:p>
        </p:txBody>
      </p:sp>
      <p:sp>
        <p:nvSpPr>
          <p:cNvPr id="15363" name="Title 1">
            <a:extLst>
              <a:ext uri="{FF2B5EF4-FFF2-40B4-BE49-F238E27FC236}">
                <a16:creationId xmlns:a16="http://schemas.microsoft.com/office/drawing/2014/main" id="{2620DCA9-1AC6-4AC9-9861-D059F7C72AE2}"/>
              </a:ext>
            </a:extLst>
          </p:cNvPr>
          <p:cNvSpPr>
            <a:spLocks noGrp="1"/>
          </p:cNvSpPr>
          <p:nvPr>
            <p:ph type="title"/>
          </p:nvPr>
        </p:nvSpPr>
        <p:spPr>
          <a:xfrm>
            <a:off x="424721" y="152400"/>
            <a:ext cx="8229600" cy="1143000"/>
          </a:xfrm>
        </p:spPr>
        <p:txBody>
          <a:bodyPr/>
          <a:lstStyle/>
          <a:p>
            <a:pPr eaLnBrk="1" hangingPunct="1"/>
            <a:r>
              <a:rPr lang="en-US" altLang="en-US" sz="2400" dirty="0"/>
              <a:t>Stand-Alone code</a:t>
            </a:r>
            <a:br>
              <a:rPr lang="en-US" altLang="en-US" sz="2400" dirty="0"/>
            </a:br>
            <a:r>
              <a:rPr lang="en-US" altLang="en-US" sz="2400" dirty="0"/>
              <a:t>v.s. </a:t>
            </a:r>
            <a:br>
              <a:rPr lang="en-US" altLang="en-US" sz="2400" dirty="0"/>
            </a:br>
            <a:r>
              <a:rPr lang="en-US" altLang="en-US" sz="2400" i="1" u="sng" dirty="0"/>
              <a:t>Code inside a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915F75B-12D4-4B85-AFD4-33A89AA2F444}"/>
              </a:ext>
            </a:extLst>
          </p:cNvPr>
          <p:cNvSpPr>
            <a:spLocks noGrp="1"/>
          </p:cNvSpPr>
          <p:nvPr>
            <p:ph type="title"/>
          </p:nvPr>
        </p:nvSpPr>
        <p:spPr>
          <a:xfrm>
            <a:off x="422275" y="304800"/>
            <a:ext cx="8229600" cy="685800"/>
          </a:xfrm>
        </p:spPr>
        <p:txBody>
          <a:bodyPr/>
          <a:lstStyle/>
          <a:p>
            <a:pPr eaLnBrk="1" hangingPunct="1"/>
            <a:r>
              <a:rPr lang="en-US" altLang="en-US" sz="2400" dirty="0"/>
              <a:t>Code inside a function</a:t>
            </a:r>
          </a:p>
        </p:txBody>
      </p:sp>
      <p:sp>
        <p:nvSpPr>
          <p:cNvPr id="16387" name="Content Placeholder 2">
            <a:extLst>
              <a:ext uri="{FF2B5EF4-FFF2-40B4-BE49-F238E27FC236}">
                <a16:creationId xmlns:a16="http://schemas.microsoft.com/office/drawing/2014/main" id="{27AC3516-5A70-4188-8E7B-2B764D1BA5B5}"/>
              </a:ext>
            </a:extLst>
          </p:cNvPr>
          <p:cNvSpPr>
            <a:spLocks noGrp="1"/>
          </p:cNvSpPr>
          <p:nvPr>
            <p:ph idx="1"/>
          </p:nvPr>
        </p:nvSpPr>
        <p:spPr>
          <a:xfrm>
            <a:off x="492125" y="968477"/>
            <a:ext cx="8229600" cy="752475"/>
          </a:xfrm>
        </p:spPr>
        <p:txBody>
          <a:bodyPr/>
          <a:lstStyle/>
          <a:p>
            <a:pPr marL="0" indent="0" eaLnBrk="1" hangingPunct="1">
              <a:buFont typeface="Arial" panose="020B0604020202020204" pitchFamily="34" charset="0"/>
              <a:buNone/>
            </a:pPr>
            <a:r>
              <a:rPr lang="en-US" altLang="en-US" sz="1800" dirty="0"/>
              <a:t>The JavaScript code on this particular page will never be executed. The code is contained inside a function – but at no point on the page did </a:t>
            </a:r>
            <a:r>
              <a:rPr lang="en-US" altLang="en-US" sz="1800"/>
              <a:t>we ever execute (“</a:t>
            </a:r>
            <a:r>
              <a:rPr lang="en-US" altLang="en-US" sz="1800" i="1"/>
              <a:t>invoke</a:t>
            </a:r>
            <a:r>
              <a:rPr lang="en-US" altLang="en-US" sz="1800"/>
              <a:t>“) the </a:t>
            </a:r>
            <a:r>
              <a:rPr lang="en-US" altLang="en-US" sz="1800" dirty="0"/>
              <a:t>function.</a:t>
            </a:r>
          </a:p>
        </p:txBody>
      </p:sp>
      <p:sp>
        <p:nvSpPr>
          <p:cNvPr id="16388" name="Rectangle 4">
            <a:extLst>
              <a:ext uri="{FF2B5EF4-FFF2-40B4-BE49-F238E27FC236}">
                <a16:creationId xmlns:a16="http://schemas.microsoft.com/office/drawing/2014/main" id="{B5858812-430E-40CA-802C-253086636008}"/>
              </a:ext>
            </a:extLst>
          </p:cNvPr>
          <p:cNvSpPr>
            <a:spLocks noChangeArrowheads="1"/>
          </p:cNvSpPr>
          <p:nvPr/>
        </p:nvSpPr>
        <p:spPr bwMode="auto">
          <a:xfrm>
            <a:off x="1524000" y="2066925"/>
            <a:ext cx="6324600" cy="432426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&lt;h2&gt;Some JS code...&lt;/h2&gt;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This JS code will never be executed!</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function greetUser()  </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  alert("Hello, user!");</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053065BD-17AD-45E7-8AA9-B579E3CE5F84}"/>
              </a:ext>
            </a:extLst>
          </p:cNvPr>
          <p:cNvSpPr>
            <a:spLocks noGrp="1"/>
          </p:cNvSpPr>
          <p:nvPr>
            <p:ph idx="1"/>
          </p:nvPr>
        </p:nvSpPr>
        <p:spPr>
          <a:xfrm>
            <a:off x="457200" y="1600200"/>
            <a:ext cx="8229600" cy="2667000"/>
          </a:xfrm>
        </p:spPr>
        <p:txBody>
          <a:bodyPr/>
          <a:lstStyle/>
          <a:p>
            <a:pPr marL="0" indent="0" eaLnBrk="1" hangingPunct="1">
              <a:buFont typeface="Arial" panose="020B0604020202020204" pitchFamily="34" charset="0"/>
              <a:buNone/>
            </a:pPr>
            <a:r>
              <a:rPr lang="en-US" altLang="en-US" sz="2400" dirty="0"/>
              <a:t>There are two ways of invoking functions that we will focus on during this course:</a:t>
            </a:r>
          </a:p>
          <a:p>
            <a:pPr marL="971550" lvl="1" indent="-514350" eaLnBrk="1" hangingPunct="1">
              <a:buFont typeface="Calibri" panose="020F0502020204030204" pitchFamily="34" charset="0"/>
              <a:buAutoNum type="arabicPeriod"/>
            </a:pPr>
            <a:r>
              <a:rPr lang="en-US" altLang="en-US" sz="2000" dirty="0"/>
              <a:t>Via a JavaScript command (discussed later)</a:t>
            </a:r>
          </a:p>
          <a:p>
            <a:pPr marL="971550" lvl="1" indent="-514350" eaLnBrk="1" hangingPunct="1">
              <a:buFont typeface="Calibri" panose="020F0502020204030204" pitchFamily="34" charset="0"/>
              <a:buAutoNum type="arabicPeriod"/>
            </a:pPr>
            <a:r>
              <a:rPr lang="en-US" altLang="en-US" sz="2000" dirty="0"/>
              <a:t>Via an </a:t>
            </a:r>
            <a:r>
              <a:rPr lang="en-US" altLang="en-US" sz="2000" u="sng" dirty="0"/>
              <a:t>HTML</a:t>
            </a:r>
            <a:r>
              <a:rPr lang="en-US" altLang="en-US" sz="2000" dirty="0"/>
              <a:t> attribute called  </a:t>
            </a:r>
            <a:r>
              <a:rPr lang="en-US" altLang="en-US" sz="2000" b="1" dirty="0">
                <a:latin typeface="Courier New" panose="02070309020205020404" pitchFamily="49" charset="0"/>
                <a:cs typeface="Courier New" panose="02070309020205020404" pitchFamily="49" charset="0"/>
              </a:rPr>
              <a:t>onclick </a:t>
            </a:r>
            <a:endParaRPr lang="en-US" altLang="en-US" sz="2000" b="1" dirty="0"/>
          </a:p>
          <a:p>
            <a:pPr marL="971550" lvl="1" indent="-514350" eaLnBrk="1" hangingPunct="1">
              <a:buFont typeface="Arial" panose="020B0604020202020204" pitchFamily="34" charset="0"/>
              <a:buNone/>
            </a:pPr>
            <a:endParaRPr lang="en-US" altLang="en-US" sz="2000" dirty="0"/>
          </a:p>
        </p:txBody>
      </p:sp>
      <p:sp>
        <p:nvSpPr>
          <p:cNvPr id="17411" name="Title 1">
            <a:extLst>
              <a:ext uri="{FF2B5EF4-FFF2-40B4-BE49-F238E27FC236}">
                <a16:creationId xmlns:a16="http://schemas.microsoft.com/office/drawing/2014/main" id="{BBEC4D92-307F-4BE0-9D52-EB496872BBC7}"/>
              </a:ext>
            </a:extLst>
          </p:cNvPr>
          <p:cNvSpPr>
            <a:spLocks noGrp="1"/>
          </p:cNvSpPr>
          <p:nvPr>
            <p:ph type="title"/>
          </p:nvPr>
        </p:nvSpPr>
        <p:spPr>
          <a:xfrm>
            <a:off x="422275" y="304800"/>
            <a:ext cx="8229600" cy="1143000"/>
          </a:xfrm>
        </p:spPr>
        <p:txBody>
          <a:bodyPr/>
          <a:lstStyle/>
          <a:p>
            <a:pPr eaLnBrk="1" hangingPunct="1"/>
            <a:r>
              <a:rPr lang="en-US" altLang="en-US" sz="2400" dirty="0"/>
              <a:t>How to execute ("invoke") a JavaScript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1895</Words>
  <Application>Microsoft Office PowerPoint</Application>
  <PresentationFormat>On-screen Show (4:3)</PresentationFormat>
  <Paragraphs>229</Paragraphs>
  <Slides>19</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Wingdings</vt:lpstr>
      <vt:lpstr>Office Theme</vt:lpstr>
      <vt:lpstr>JavaScript Part 2</vt:lpstr>
      <vt:lpstr>Learning Objectives</vt:lpstr>
      <vt:lpstr>Organizing scripts into functions</vt:lpstr>
      <vt:lpstr>Writing a JS Function</vt:lpstr>
      <vt:lpstr>Reminder: Clarity</vt:lpstr>
      <vt:lpstr>PowerPoint Presentation</vt:lpstr>
      <vt:lpstr>Stand-Alone code v.s.  Code inside a function</vt:lpstr>
      <vt:lpstr>Code inside a function</vt:lpstr>
      <vt:lpstr>How to execute ("invoke") a JavaScript function</vt:lpstr>
      <vt:lpstr>How to invoke a function:   --The   onclick  attribute --</vt:lpstr>
      <vt:lpstr>Bugs (Coding Errors)…</vt:lpstr>
      <vt:lpstr>Executing a script from a form</vt:lpstr>
      <vt:lpstr>The Greeting:  Step 1: The Button</vt:lpstr>
      <vt:lpstr>The Greeting: Step 2: The Script</vt:lpstr>
      <vt:lpstr>The Greeting:  Step 3: Connect the button to the function.</vt:lpstr>
      <vt:lpstr>Complete Example</vt:lpstr>
      <vt:lpstr>A common error: </vt:lpstr>
      <vt:lpstr>Example Web Page</vt:lpstr>
      <vt:lpstr>Stop!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Part 2</dc:title>
  <dc:creator>Joseph Mendelsohn</dc:creator>
  <cp:lastModifiedBy>Mendelsohn, Yoseph</cp:lastModifiedBy>
  <cp:revision>62</cp:revision>
  <dcterms:created xsi:type="dcterms:W3CDTF">2019-09-12T11:24:13Z</dcterms:created>
  <dcterms:modified xsi:type="dcterms:W3CDTF">2024-04-15T23:48:30Z</dcterms:modified>
</cp:coreProperties>
</file>