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7"/>
  </p:notesMasterIdLst>
  <p:handoutMasterIdLst>
    <p:handoutMasterId r:id="rId18"/>
  </p:handoutMasterIdLst>
  <p:sldIdLst>
    <p:sldId id="618" r:id="rId2"/>
    <p:sldId id="619" r:id="rId3"/>
    <p:sldId id="620" r:id="rId4"/>
    <p:sldId id="621" r:id="rId5"/>
    <p:sldId id="622" r:id="rId6"/>
    <p:sldId id="623" r:id="rId7"/>
    <p:sldId id="624" r:id="rId8"/>
    <p:sldId id="625" r:id="rId9"/>
    <p:sldId id="632" r:id="rId10"/>
    <p:sldId id="626" r:id="rId11"/>
    <p:sldId id="633" r:id="rId12"/>
    <p:sldId id="628" r:id="rId13"/>
    <p:sldId id="629" r:id="rId14"/>
    <p:sldId id="631" r:id="rId15"/>
    <p:sldId id="634" r:id="rId1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9" autoAdjust="0"/>
    <p:restoredTop sz="94605" autoAdjust="0"/>
  </p:normalViewPr>
  <p:slideViewPr>
    <p:cSldViewPr>
      <p:cViewPr varScale="1">
        <p:scale>
          <a:sx n="127" d="100"/>
          <a:sy n="127" d="100"/>
        </p:scale>
        <p:origin x="132" y="5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E2451059-4D30-4067-BD7C-0137F241F02B}"/>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5" name="Rectangle 3">
            <a:extLst>
              <a:ext uri="{FF2B5EF4-FFF2-40B4-BE49-F238E27FC236}">
                <a16:creationId xmlns:a16="http://schemas.microsoft.com/office/drawing/2014/main" id="{007B9A6E-5CC3-4C00-A4E0-309E58840749}"/>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192516" name="Rectangle 4">
            <a:extLst>
              <a:ext uri="{FF2B5EF4-FFF2-40B4-BE49-F238E27FC236}">
                <a16:creationId xmlns:a16="http://schemas.microsoft.com/office/drawing/2014/main" id="{FBCB74A1-B28F-47F9-AC41-286413B2DFCE}"/>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7" name="Rectangle 5">
            <a:extLst>
              <a:ext uri="{FF2B5EF4-FFF2-40B4-BE49-F238E27FC236}">
                <a16:creationId xmlns:a16="http://schemas.microsoft.com/office/drawing/2014/main" id="{D4F323F2-C517-42D0-B94E-447669AA60FE}"/>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5A107FA7-62ED-4344-BBAA-9E83F76ECA5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4A565FD-5ACE-4590-BCDE-D8745348C489}"/>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5" name="Rectangle 3">
            <a:extLst>
              <a:ext uri="{FF2B5EF4-FFF2-40B4-BE49-F238E27FC236}">
                <a16:creationId xmlns:a16="http://schemas.microsoft.com/office/drawing/2014/main" id="{EA3C3FE2-82D7-4BD8-8067-9D5C7CC06E06}"/>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F05AC412-401A-4451-95A8-B7C4B68FCC9F}"/>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D4A0E443-83DC-4A24-930D-BF00F5B416B1}"/>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C961A31B-713F-47DA-B942-E92813F9EB6A}"/>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9" name="Rectangle 7">
            <a:extLst>
              <a:ext uri="{FF2B5EF4-FFF2-40B4-BE49-F238E27FC236}">
                <a16:creationId xmlns:a16="http://schemas.microsoft.com/office/drawing/2014/main" id="{B5CB8543-6284-4F6D-B703-B4D783506A90}"/>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47792E1E-ADBD-4443-8C01-59FD69B18AB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7794C56-CFF1-480B-8E96-A1E8C77C051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50E92AA-50B3-4E44-A917-8145AB2A454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787D29B-CE07-4999-B386-3FA58282E959}"/>
              </a:ext>
            </a:extLst>
          </p:cNvPr>
          <p:cNvSpPr>
            <a:spLocks noGrp="1"/>
          </p:cNvSpPr>
          <p:nvPr>
            <p:ph type="sldNum" sz="quarter" idx="12"/>
          </p:nvPr>
        </p:nvSpPr>
        <p:spPr/>
        <p:txBody>
          <a:bodyPr/>
          <a:lstStyle>
            <a:lvl1pPr>
              <a:defRPr/>
            </a:lvl1pPr>
          </a:lstStyle>
          <a:p>
            <a:pPr>
              <a:defRPr/>
            </a:pPr>
            <a:fld id="{679E5072-D1DC-4263-859B-F04C2CD3BA70}" type="slidenum">
              <a:rPr lang="en-US" altLang="en-US"/>
              <a:pPr>
                <a:defRPr/>
              </a:pPr>
              <a:t>‹#›</a:t>
            </a:fld>
            <a:endParaRPr lang="en-US" altLang="en-US"/>
          </a:p>
        </p:txBody>
      </p:sp>
    </p:spTree>
    <p:extLst>
      <p:ext uri="{BB962C8B-B14F-4D97-AF65-F5344CB8AC3E}">
        <p14:creationId xmlns:p14="http://schemas.microsoft.com/office/powerpoint/2010/main" val="94570417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48F49-BAE8-4B62-9A34-80C598465F4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A6DFDE52-7631-4CD2-A5B6-784EC6CAD28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40C40E9-C398-4E94-A626-FF018CEE1B8C}"/>
              </a:ext>
            </a:extLst>
          </p:cNvPr>
          <p:cNvSpPr>
            <a:spLocks noGrp="1"/>
          </p:cNvSpPr>
          <p:nvPr>
            <p:ph type="sldNum" sz="quarter" idx="12"/>
          </p:nvPr>
        </p:nvSpPr>
        <p:spPr/>
        <p:txBody>
          <a:bodyPr/>
          <a:lstStyle>
            <a:lvl1pPr>
              <a:defRPr/>
            </a:lvl1pPr>
          </a:lstStyle>
          <a:p>
            <a:pPr>
              <a:defRPr/>
            </a:pPr>
            <a:fld id="{AEB67E84-73FC-4166-9DF3-20AC75E535DE}" type="slidenum">
              <a:rPr lang="en-US" altLang="en-US"/>
              <a:pPr>
                <a:defRPr/>
              </a:pPr>
              <a:t>‹#›</a:t>
            </a:fld>
            <a:endParaRPr lang="en-US" altLang="en-US"/>
          </a:p>
        </p:txBody>
      </p:sp>
    </p:spTree>
    <p:extLst>
      <p:ext uri="{BB962C8B-B14F-4D97-AF65-F5344CB8AC3E}">
        <p14:creationId xmlns:p14="http://schemas.microsoft.com/office/powerpoint/2010/main" val="375114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5848F9-66C6-4FF7-9C47-B7B4971759BE}"/>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B53E0BB-85C1-411C-B7E1-5CDB9E1897FC}"/>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DA19654-D1F8-4F2E-AE64-51D79A8D2D4C}"/>
              </a:ext>
            </a:extLst>
          </p:cNvPr>
          <p:cNvSpPr>
            <a:spLocks noGrp="1"/>
          </p:cNvSpPr>
          <p:nvPr>
            <p:ph type="sldNum" sz="quarter" idx="12"/>
          </p:nvPr>
        </p:nvSpPr>
        <p:spPr/>
        <p:txBody>
          <a:bodyPr/>
          <a:lstStyle>
            <a:lvl1pPr>
              <a:defRPr/>
            </a:lvl1pPr>
          </a:lstStyle>
          <a:p>
            <a:pPr>
              <a:defRPr/>
            </a:pPr>
            <a:fld id="{B07E04F7-779A-4E1F-B1C6-FF0D279940CB}" type="slidenum">
              <a:rPr lang="en-US" altLang="en-US"/>
              <a:pPr>
                <a:defRPr/>
              </a:pPr>
              <a:t>‹#›</a:t>
            </a:fld>
            <a:endParaRPr lang="en-US" altLang="en-US"/>
          </a:p>
        </p:txBody>
      </p:sp>
    </p:spTree>
    <p:extLst>
      <p:ext uri="{BB962C8B-B14F-4D97-AF65-F5344CB8AC3E}">
        <p14:creationId xmlns:p14="http://schemas.microsoft.com/office/powerpoint/2010/main" val="4038374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C330D-A2C0-4BA9-9415-FD1A9C4CB31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7425CF3-A759-4CE4-8C26-3437961C640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4742171-0333-456F-9113-56332E1DFB7E}"/>
              </a:ext>
            </a:extLst>
          </p:cNvPr>
          <p:cNvSpPr>
            <a:spLocks noGrp="1"/>
          </p:cNvSpPr>
          <p:nvPr>
            <p:ph type="sldNum" sz="quarter" idx="12"/>
          </p:nvPr>
        </p:nvSpPr>
        <p:spPr/>
        <p:txBody>
          <a:bodyPr/>
          <a:lstStyle>
            <a:lvl1pPr>
              <a:defRPr/>
            </a:lvl1pPr>
          </a:lstStyle>
          <a:p>
            <a:pPr>
              <a:defRPr/>
            </a:pPr>
            <a:fld id="{777CF389-0046-40AD-8A28-E8C806093E10}" type="slidenum">
              <a:rPr lang="en-US" altLang="en-US"/>
              <a:pPr>
                <a:defRPr/>
              </a:pPr>
              <a:t>‹#›</a:t>
            </a:fld>
            <a:endParaRPr lang="en-US" altLang="en-US"/>
          </a:p>
        </p:txBody>
      </p:sp>
    </p:spTree>
    <p:extLst>
      <p:ext uri="{BB962C8B-B14F-4D97-AF65-F5344CB8AC3E}">
        <p14:creationId xmlns:p14="http://schemas.microsoft.com/office/powerpoint/2010/main" val="290554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9AAA64-35BF-4AED-A4C0-33B538D1DEE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5C00FF31-8523-46F6-B605-FA7707FB07E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BE0FE771-9F1E-42F6-BF96-E661CA714839}"/>
              </a:ext>
            </a:extLst>
          </p:cNvPr>
          <p:cNvSpPr>
            <a:spLocks noGrp="1"/>
          </p:cNvSpPr>
          <p:nvPr>
            <p:ph type="sldNum" sz="quarter" idx="12"/>
          </p:nvPr>
        </p:nvSpPr>
        <p:spPr/>
        <p:txBody>
          <a:bodyPr/>
          <a:lstStyle>
            <a:lvl1pPr>
              <a:defRPr/>
            </a:lvl1pPr>
          </a:lstStyle>
          <a:p>
            <a:pPr>
              <a:defRPr/>
            </a:pPr>
            <a:fld id="{2D0FDA05-1650-471C-933C-AE7CD17C3D43}" type="slidenum">
              <a:rPr lang="en-US" altLang="en-US"/>
              <a:pPr>
                <a:defRPr/>
              </a:pPr>
              <a:t>‹#›</a:t>
            </a:fld>
            <a:endParaRPr lang="en-US" altLang="en-US"/>
          </a:p>
        </p:txBody>
      </p:sp>
    </p:spTree>
    <p:extLst>
      <p:ext uri="{BB962C8B-B14F-4D97-AF65-F5344CB8AC3E}">
        <p14:creationId xmlns:p14="http://schemas.microsoft.com/office/powerpoint/2010/main" val="3888790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AF531A5-73D3-4123-85E5-E99518413E7B}"/>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5D4D265B-A6D4-444F-8426-4FF815F8A28B}"/>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39E3C3CF-7992-4D9A-B423-6F32F6236E6D}"/>
              </a:ext>
            </a:extLst>
          </p:cNvPr>
          <p:cNvSpPr>
            <a:spLocks noGrp="1"/>
          </p:cNvSpPr>
          <p:nvPr>
            <p:ph type="sldNum" sz="quarter" idx="12"/>
          </p:nvPr>
        </p:nvSpPr>
        <p:spPr/>
        <p:txBody>
          <a:bodyPr/>
          <a:lstStyle>
            <a:lvl1pPr>
              <a:defRPr/>
            </a:lvl1pPr>
          </a:lstStyle>
          <a:p>
            <a:pPr>
              <a:defRPr/>
            </a:pPr>
            <a:fld id="{B26A6CA3-B51E-4974-BF05-0315E642D4FB}" type="slidenum">
              <a:rPr lang="en-US" altLang="en-US"/>
              <a:pPr>
                <a:defRPr/>
              </a:pPr>
              <a:t>‹#›</a:t>
            </a:fld>
            <a:endParaRPr lang="en-US" altLang="en-US"/>
          </a:p>
        </p:txBody>
      </p:sp>
    </p:spTree>
    <p:extLst>
      <p:ext uri="{BB962C8B-B14F-4D97-AF65-F5344CB8AC3E}">
        <p14:creationId xmlns:p14="http://schemas.microsoft.com/office/powerpoint/2010/main" val="955720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EFE5766-58D5-4499-8270-8C45220E022E}"/>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16B04A73-1B2C-4838-A815-BD3992592DDB}"/>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8DA81F19-FD85-4A75-BAB3-A7EEFF20A14A}"/>
              </a:ext>
            </a:extLst>
          </p:cNvPr>
          <p:cNvSpPr>
            <a:spLocks noGrp="1"/>
          </p:cNvSpPr>
          <p:nvPr>
            <p:ph type="sldNum" sz="quarter" idx="12"/>
          </p:nvPr>
        </p:nvSpPr>
        <p:spPr/>
        <p:txBody>
          <a:bodyPr/>
          <a:lstStyle>
            <a:lvl1pPr>
              <a:defRPr/>
            </a:lvl1pPr>
          </a:lstStyle>
          <a:p>
            <a:pPr>
              <a:defRPr/>
            </a:pPr>
            <a:fld id="{6C495B76-F92E-49E1-A2D9-9F01123EEB7C}" type="slidenum">
              <a:rPr lang="en-US" altLang="en-US"/>
              <a:pPr>
                <a:defRPr/>
              </a:pPr>
              <a:t>‹#›</a:t>
            </a:fld>
            <a:endParaRPr lang="en-US" altLang="en-US"/>
          </a:p>
        </p:txBody>
      </p:sp>
    </p:spTree>
    <p:extLst>
      <p:ext uri="{BB962C8B-B14F-4D97-AF65-F5344CB8AC3E}">
        <p14:creationId xmlns:p14="http://schemas.microsoft.com/office/powerpoint/2010/main" val="293336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758E5FD-D0D9-468D-8458-E21FC42032EE}"/>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BBC946B7-A90A-4ED3-9A2F-97158DDCA1F8}"/>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1273908C-DBD7-410C-9507-20259C887858}"/>
              </a:ext>
            </a:extLst>
          </p:cNvPr>
          <p:cNvSpPr>
            <a:spLocks noGrp="1"/>
          </p:cNvSpPr>
          <p:nvPr>
            <p:ph type="sldNum" sz="quarter" idx="12"/>
          </p:nvPr>
        </p:nvSpPr>
        <p:spPr/>
        <p:txBody>
          <a:bodyPr/>
          <a:lstStyle>
            <a:lvl1pPr>
              <a:defRPr/>
            </a:lvl1pPr>
          </a:lstStyle>
          <a:p>
            <a:pPr>
              <a:defRPr/>
            </a:pPr>
            <a:fld id="{BA2F4A03-8728-4D76-84CA-F7453F859372}" type="slidenum">
              <a:rPr lang="en-US" altLang="en-US"/>
              <a:pPr>
                <a:defRPr/>
              </a:pPr>
              <a:t>‹#›</a:t>
            </a:fld>
            <a:endParaRPr lang="en-US" altLang="en-US"/>
          </a:p>
        </p:txBody>
      </p:sp>
    </p:spTree>
    <p:extLst>
      <p:ext uri="{BB962C8B-B14F-4D97-AF65-F5344CB8AC3E}">
        <p14:creationId xmlns:p14="http://schemas.microsoft.com/office/powerpoint/2010/main" val="4156615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FA2EF9C-7DF8-48F5-980A-13FEB49B0A5F}"/>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F6F5F750-1EB1-456D-B65C-701D0453765C}"/>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9F2789C4-2A46-4B81-8583-CEEA622C47D3}"/>
              </a:ext>
            </a:extLst>
          </p:cNvPr>
          <p:cNvSpPr>
            <a:spLocks noGrp="1"/>
          </p:cNvSpPr>
          <p:nvPr>
            <p:ph type="sldNum" sz="quarter" idx="12"/>
          </p:nvPr>
        </p:nvSpPr>
        <p:spPr/>
        <p:txBody>
          <a:bodyPr/>
          <a:lstStyle>
            <a:lvl1pPr>
              <a:defRPr/>
            </a:lvl1pPr>
          </a:lstStyle>
          <a:p>
            <a:pPr>
              <a:defRPr/>
            </a:pPr>
            <a:fld id="{82B46B86-72EC-4879-B292-3813AC17953C}" type="slidenum">
              <a:rPr lang="en-US" altLang="en-US"/>
              <a:pPr>
                <a:defRPr/>
              </a:pPr>
              <a:t>‹#›</a:t>
            </a:fld>
            <a:endParaRPr lang="en-US" altLang="en-US"/>
          </a:p>
        </p:txBody>
      </p:sp>
    </p:spTree>
    <p:extLst>
      <p:ext uri="{BB962C8B-B14F-4D97-AF65-F5344CB8AC3E}">
        <p14:creationId xmlns:p14="http://schemas.microsoft.com/office/powerpoint/2010/main" val="168697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EFE97EC-AB60-43FA-80DE-59D83DD166D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CE156912-276B-47CB-B45E-54A12108EC99}"/>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1506C2F2-BE82-400A-B6DF-6D3205437D2E}"/>
              </a:ext>
            </a:extLst>
          </p:cNvPr>
          <p:cNvSpPr>
            <a:spLocks noGrp="1"/>
          </p:cNvSpPr>
          <p:nvPr>
            <p:ph type="sldNum" sz="quarter" idx="12"/>
          </p:nvPr>
        </p:nvSpPr>
        <p:spPr/>
        <p:txBody>
          <a:bodyPr/>
          <a:lstStyle>
            <a:lvl1pPr>
              <a:defRPr/>
            </a:lvl1pPr>
          </a:lstStyle>
          <a:p>
            <a:pPr>
              <a:defRPr/>
            </a:pPr>
            <a:fld id="{535A1DDC-EFDD-4D5E-B8B5-3EEE6500890F}" type="slidenum">
              <a:rPr lang="en-US" altLang="en-US"/>
              <a:pPr>
                <a:defRPr/>
              </a:pPr>
              <a:t>‹#›</a:t>
            </a:fld>
            <a:endParaRPr lang="en-US" altLang="en-US"/>
          </a:p>
        </p:txBody>
      </p:sp>
    </p:spTree>
    <p:extLst>
      <p:ext uri="{BB962C8B-B14F-4D97-AF65-F5344CB8AC3E}">
        <p14:creationId xmlns:p14="http://schemas.microsoft.com/office/powerpoint/2010/main" val="186559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59A296B-E9ED-40E4-BF72-11F46846AC9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66A462EC-E201-4A4F-B5CA-E20C3149D5D0}"/>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84D0F4A1-A6DD-4202-8ED0-44E388735655}"/>
              </a:ext>
            </a:extLst>
          </p:cNvPr>
          <p:cNvSpPr>
            <a:spLocks noGrp="1"/>
          </p:cNvSpPr>
          <p:nvPr>
            <p:ph type="sldNum" sz="quarter" idx="12"/>
          </p:nvPr>
        </p:nvSpPr>
        <p:spPr/>
        <p:txBody>
          <a:bodyPr/>
          <a:lstStyle>
            <a:lvl1pPr>
              <a:defRPr/>
            </a:lvl1pPr>
          </a:lstStyle>
          <a:p>
            <a:pPr>
              <a:defRPr/>
            </a:pPr>
            <a:fld id="{2D0D3A11-8EB6-4761-9530-8634D1B6680E}" type="slidenum">
              <a:rPr lang="en-US" altLang="en-US"/>
              <a:pPr>
                <a:defRPr/>
              </a:pPr>
              <a:t>‹#›</a:t>
            </a:fld>
            <a:endParaRPr lang="en-US" altLang="en-US"/>
          </a:p>
        </p:txBody>
      </p:sp>
    </p:spTree>
    <p:extLst>
      <p:ext uri="{BB962C8B-B14F-4D97-AF65-F5344CB8AC3E}">
        <p14:creationId xmlns:p14="http://schemas.microsoft.com/office/powerpoint/2010/main" val="2227837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9C47184-7B14-430F-BE65-209375AF935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9F25BD4-C467-4E8F-AB90-777D5C7D550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C7EAD0E-F295-4E66-B028-22E0A135DF7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a:p>
        </p:txBody>
      </p:sp>
      <p:sp>
        <p:nvSpPr>
          <p:cNvPr id="5" name="Footer Placeholder 4">
            <a:extLst>
              <a:ext uri="{FF2B5EF4-FFF2-40B4-BE49-F238E27FC236}">
                <a16:creationId xmlns:a16="http://schemas.microsoft.com/office/drawing/2014/main" id="{BD1ADC6F-1AAA-4F07-97AE-F773EA22986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a:p>
        </p:txBody>
      </p:sp>
      <p:sp>
        <p:nvSpPr>
          <p:cNvPr id="6" name="Slide Number Placeholder 5">
            <a:extLst>
              <a:ext uri="{FF2B5EF4-FFF2-40B4-BE49-F238E27FC236}">
                <a16:creationId xmlns:a16="http://schemas.microsoft.com/office/drawing/2014/main" id="{A1E130C4-310F-4FDC-95B6-FD5BCD12415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85B3DA1-5F77-4FF8-BD05-E1166800D12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5753B49-544B-45C2-8DC3-9FCA0099601C}"/>
              </a:ext>
            </a:extLst>
          </p:cNvPr>
          <p:cNvSpPr>
            <a:spLocks noGrp="1"/>
          </p:cNvSpPr>
          <p:nvPr>
            <p:ph type="ctrTitle"/>
          </p:nvPr>
        </p:nvSpPr>
        <p:spPr>
          <a:xfrm>
            <a:off x="685800" y="1143000"/>
            <a:ext cx="7772400" cy="1470025"/>
          </a:xfrm>
        </p:spPr>
        <p:txBody>
          <a:bodyPr/>
          <a:lstStyle/>
          <a:p>
            <a:pPr eaLnBrk="1" hangingPunct="1"/>
            <a:r>
              <a:rPr lang="en-US" altLang="en-US"/>
              <a:t>Understanding FTP</a:t>
            </a:r>
          </a:p>
        </p:txBody>
      </p:sp>
      <p:sp>
        <p:nvSpPr>
          <p:cNvPr id="2" name="Subtitle 1">
            <a:extLst>
              <a:ext uri="{FF2B5EF4-FFF2-40B4-BE49-F238E27FC236}">
                <a16:creationId xmlns:a16="http://schemas.microsoft.com/office/drawing/2014/main" id="{46E6E97F-4101-4D62-8A8C-EB21BEF4BBA0}"/>
              </a:ext>
            </a:extLst>
          </p:cNvPr>
          <p:cNvSpPr>
            <a:spLocks noGrp="1"/>
          </p:cNvSpPr>
          <p:nvPr>
            <p:ph type="subTitle" idx="1"/>
          </p:nvPr>
        </p:nvSpPr>
        <p:spPr>
          <a:xfrm>
            <a:off x="1143000" y="2667000"/>
            <a:ext cx="7162800" cy="1752600"/>
          </a:xfrm>
        </p:spPr>
        <p:txBody>
          <a:bodyPr rtlCol="0">
            <a:normAutofit/>
          </a:bodyPr>
          <a:lstStyle/>
          <a:p>
            <a:pPr eaLnBrk="1" fontAlgn="auto" hangingPunct="1">
              <a:spcAft>
                <a:spcPts val="0"/>
              </a:spcAft>
              <a:buFont typeface="Arial" charset="0"/>
              <a:buNone/>
              <a:defRPr/>
            </a:pPr>
            <a:r>
              <a:rPr lang="en-US"/>
              <a:t>File Transfer Protocol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a:extLst>
              <a:ext uri="{FF2B5EF4-FFF2-40B4-BE49-F238E27FC236}">
                <a16:creationId xmlns:a16="http://schemas.microsoft.com/office/drawing/2014/main" id="{AE204D31-F175-4041-A998-1F8C1665A960}"/>
              </a:ext>
            </a:extLst>
          </p:cNvPr>
          <p:cNvSpPr>
            <a:spLocks noGrp="1"/>
          </p:cNvSpPr>
          <p:nvPr>
            <p:ph type="title"/>
          </p:nvPr>
        </p:nvSpPr>
        <p:spPr>
          <a:xfrm>
            <a:off x="457200" y="274638"/>
            <a:ext cx="8229600" cy="868362"/>
          </a:xfrm>
        </p:spPr>
        <p:txBody>
          <a:bodyPr/>
          <a:lstStyle/>
          <a:p>
            <a:r>
              <a:rPr lang="en-US" altLang="en-US" sz="2800" b="1"/>
              <a:t>You can create/delete files and directories</a:t>
            </a:r>
          </a:p>
        </p:txBody>
      </p:sp>
      <p:sp>
        <p:nvSpPr>
          <p:cNvPr id="13315" name="Content Placeholder 3">
            <a:extLst>
              <a:ext uri="{FF2B5EF4-FFF2-40B4-BE49-F238E27FC236}">
                <a16:creationId xmlns:a16="http://schemas.microsoft.com/office/drawing/2014/main" id="{562C7C8E-5514-433B-8ABD-485127F0B13F}"/>
              </a:ext>
            </a:extLst>
          </p:cNvPr>
          <p:cNvSpPr>
            <a:spLocks noGrp="1"/>
          </p:cNvSpPr>
          <p:nvPr>
            <p:ph idx="1"/>
          </p:nvPr>
        </p:nvSpPr>
        <p:spPr>
          <a:xfrm>
            <a:off x="381000" y="1295400"/>
            <a:ext cx="8229600" cy="4525963"/>
          </a:xfrm>
        </p:spPr>
        <p:txBody>
          <a:bodyPr/>
          <a:lstStyle/>
          <a:p>
            <a:r>
              <a:rPr lang="en-US" altLang="en-US" sz="2000"/>
              <a:t>In the same way that you can create files (or folders), delete files, move files, etc on your own computer, an FTP client will also allow you to create, delete, move files and directories on the web server.</a:t>
            </a:r>
          </a:p>
          <a:p>
            <a:endParaRPr lang="en-US" altLang="en-US" sz="2000"/>
          </a:p>
          <a:p>
            <a:r>
              <a:rPr lang="en-US" altLang="en-US" sz="2000"/>
              <a:t>However, you will only be able to do so with files in your own account!</a:t>
            </a:r>
          </a:p>
          <a:p>
            <a:pPr lvl="1"/>
            <a:r>
              <a:rPr lang="en-US" altLang="en-US" sz="1800"/>
              <a:t>There may be hundreds/thousands of people or organizations with accounts on the same web server. </a:t>
            </a:r>
          </a:p>
          <a:p>
            <a:pPr lvl="1"/>
            <a:r>
              <a:rPr lang="en-US" altLang="en-US" sz="1800"/>
              <a:t>When you log into the server using your FTP client, the login name and password you use will give you access to your (and </a:t>
            </a:r>
            <a:r>
              <a:rPr lang="en-US" altLang="en-US" sz="1800" i="1"/>
              <a:t>only</a:t>
            </a:r>
            <a:r>
              <a:rPr lang="en-US" altLang="en-US" sz="1800"/>
              <a:t> your) account.</a:t>
            </a:r>
          </a:p>
        </p:txBody>
      </p:sp>
      <p:sp>
        <p:nvSpPr>
          <p:cNvPr id="13316" name="Slide Number Placeholder 1">
            <a:extLst>
              <a:ext uri="{FF2B5EF4-FFF2-40B4-BE49-F238E27FC236}">
                <a16:creationId xmlns:a16="http://schemas.microsoft.com/office/drawing/2014/main" id="{BE2C4C82-A16D-4031-AD81-F6002AE385A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BC53D4B-E7E7-49DE-BDF2-C5A33A026406}"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a:solidFill>
                <a:srgbClr val="898989"/>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3">
            <a:extLst>
              <a:ext uri="{FF2B5EF4-FFF2-40B4-BE49-F238E27FC236}">
                <a16:creationId xmlns:a16="http://schemas.microsoft.com/office/drawing/2014/main" id="{F2D67841-AA07-4C07-B612-046316D6DD03}"/>
              </a:ext>
            </a:extLst>
          </p:cNvPr>
          <p:cNvSpPr>
            <a:spLocks noGrp="1"/>
          </p:cNvSpPr>
          <p:nvPr>
            <p:ph idx="1"/>
          </p:nvPr>
        </p:nvSpPr>
        <p:spPr>
          <a:xfrm>
            <a:off x="228600" y="76200"/>
            <a:ext cx="8229600" cy="1447800"/>
          </a:xfrm>
        </p:spPr>
        <p:txBody>
          <a:bodyPr/>
          <a:lstStyle/>
          <a:p>
            <a:r>
              <a:rPr lang="en-US" altLang="en-US" sz="1400"/>
              <a:t>Recall that there are other FTP clients out there. The examples so far have been shown using 'FileZilla'.  Here is a screen-shot showing a different FTP client (called 'CuteFTP') in use. </a:t>
            </a:r>
          </a:p>
          <a:p>
            <a:r>
              <a:rPr lang="en-US" altLang="en-US" sz="1400"/>
              <a:t>In addition, we have, in this case, connected to an entirely different web server from the one shown in the previous example. Look at the 'Host' area. </a:t>
            </a:r>
          </a:p>
          <a:p>
            <a:r>
              <a:rPr lang="en-US" altLang="en-US" sz="1400"/>
              <a:t>If you look closely at the remote side (i.e. the server side), you might note that this other web server </a:t>
            </a:r>
            <a:r>
              <a:rPr lang="en-US" altLang="en-US" sz="1400" i="1"/>
              <a:t>also</a:t>
            </a:r>
            <a:r>
              <a:rPr lang="en-US" altLang="en-US" sz="1400"/>
              <a:t> requires that files be placed inside a </a:t>
            </a:r>
            <a:r>
              <a:rPr lang="en-US" altLang="en-US" sz="1100">
                <a:latin typeface="Courier New" panose="02070309020205020404" pitchFamily="49" charset="0"/>
                <a:cs typeface="Courier New" panose="02070309020205020404" pitchFamily="49" charset="0"/>
              </a:rPr>
              <a:t>public_html</a:t>
            </a:r>
            <a:r>
              <a:rPr lang="en-US" altLang="en-US" sz="1400"/>
              <a:t> folder.  </a:t>
            </a:r>
            <a:endParaRPr lang="en-US" altLang="en-US" sz="1200"/>
          </a:p>
        </p:txBody>
      </p:sp>
      <p:sp>
        <p:nvSpPr>
          <p:cNvPr id="14339" name="Slide Number Placeholder 1">
            <a:extLst>
              <a:ext uri="{FF2B5EF4-FFF2-40B4-BE49-F238E27FC236}">
                <a16:creationId xmlns:a16="http://schemas.microsoft.com/office/drawing/2014/main" id="{E505D4DB-842F-4682-ADC3-56926120CA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2276FB8-4535-4889-9C68-AA9568588B2D}"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a:solidFill>
                <a:srgbClr val="898989"/>
              </a:solidFill>
              <a:latin typeface="Arial" panose="020B0604020202020204" pitchFamily="34" charset="0"/>
            </a:endParaRPr>
          </a:p>
        </p:txBody>
      </p:sp>
      <p:pic>
        <p:nvPicPr>
          <p:cNvPr id="14340" name="Picture 2" descr="C:\Users\yosef\Dropbox\130\images\cute_ftp_connected.jpg">
            <a:extLst>
              <a:ext uri="{FF2B5EF4-FFF2-40B4-BE49-F238E27FC236}">
                <a16:creationId xmlns:a16="http://schemas.microsoft.com/office/drawing/2014/main" id="{6BC58733-F82A-44F5-9952-6F359C1A8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33538"/>
            <a:ext cx="6934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ounded Rectangle 2">
            <a:extLst>
              <a:ext uri="{FF2B5EF4-FFF2-40B4-BE49-F238E27FC236}">
                <a16:creationId xmlns:a16="http://schemas.microsoft.com/office/drawing/2014/main" id="{C812A0BF-B4DC-41B8-99FD-DDDFF49FDB4E}"/>
              </a:ext>
            </a:extLst>
          </p:cNvPr>
          <p:cNvSpPr/>
          <p:nvPr/>
        </p:nvSpPr>
        <p:spPr>
          <a:xfrm>
            <a:off x="1219200" y="1981200"/>
            <a:ext cx="1066800" cy="152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ounded Rectangle 7">
            <a:extLst>
              <a:ext uri="{FF2B5EF4-FFF2-40B4-BE49-F238E27FC236}">
                <a16:creationId xmlns:a16="http://schemas.microsoft.com/office/drawing/2014/main" id="{AC97D511-5343-42AB-8FF1-9384236C57C6}"/>
              </a:ext>
            </a:extLst>
          </p:cNvPr>
          <p:cNvSpPr/>
          <p:nvPr/>
        </p:nvSpPr>
        <p:spPr>
          <a:xfrm>
            <a:off x="1143000" y="1633538"/>
            <a:ext cx="1371600" cy="11906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ounded Rectangle 8">
            <a:extLst>
              <a:ext uri="{FF2B5EF4-FFF2-40B4-BE49-F238E27FC236}">
                <a16:creationId xmlns:a16="http://schemas.microsoft.com/office/drawing/2014/main" id="{7B1F41BC-B1AB-47E9-93AD-61C2812F59EE}"/>
              </a:ext>
            </a:extLst>
          </p:cNvPr>
          <p:cNvSpPr/>
          <p:nvPr/>
        </p:nvSpPr>
        <p:spPr>
          <a:xfrm>
            <a:off x="4572000" y="2286000"/>
            <a:ext cx="1600200" cy="2286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anim calcmode="lin" valueType="num">
                                      <p:cBhvr additive="base">
                                        <p:cTn id="9" dur="3000" fill="hold"/>
                                        <p:tgtEl>
                                          <p:spTgt spid="8"/>
                                        </p:tgtEl>
                                        <p:attrNameLst>
                                          <p:attrName>ppt_x</p:attrName>
                                        </p:attrNameLst>
                                      </p:cBhvr>
                                      <p:tavLst>
                                        <p:tav tm="0">
                                          <p:val>
                                            <p:strVal val="#ppt_x"/>
                                          </p:val>
                                        </p:tav>
                                        <p:tav tm="100000">
                                          <p:val>
                                            <p:strVal val="#ppt_x"/>
                                          </p:val>
                                        </p:tav>
                                      </p:tavLst>
                                    </p:anim>
                                    <p:anim calcmode="lin" valueType="num">
                                      <p:cBhvr additive="base">
                                        <p:cTn id="10" dur="3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childTnLst>
                                </p:cTn>
                              </p:par>
                              <p:par>
                                <p:cTn id="15" presetID="2" presetClass="entr" presetSubtype="4"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3000" fill="hold"/>
                                        <p:tgtEl>
                                          <p:spTgt spid="3"/>
                                        </p:tgtEl>
                                        <p:attrNameLst>
                                          <p:attrName>ppt_x</p:attrName>
                                        </p:attrNameLst>
                                      </p:cBhvr>
                                      <p:tavLst>
                                        <p:tav tm="0">
                                          <p:val>
                                            <p:strVal val="#ppt_x"/>
                                          </p:val>
                                        </p:tav>
                                        <p:tav tm="100000">
                                          <p:val>
                                            <p:strVal val="#ppt_x"/>
                                          </p:val>
                                        </p:tav>
                                      </p:tavLst>
                                    </p:anim>
                                    <p:anim calcmode="lin" valueType="num">
                                      <p:cBhvr additive="base">
                                        <p:cTn id="18" dur="3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2" end="2"/>
                                            </p:txEl>
                                          </p:spTgt>
                                        </p:tgtEl>
                                        <p:attrNameLst>
                                          <p:attrName>style.visibility</p:attrName>
                                        </p:attrNameLst>
                                      </p:cBhvr>
                                      <p:to>
                                        <p:strVal val="visible"/>
                                      </p:to>
                                    </p:set>
                                  </p:childTnLst>
                                </p:cTn>
                              </p:par>
                              <p:par>
                                <p:cTn id="23" presetID="2" presetClass="entr" presetSubtype="4"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3000" fill="hold"/>
                                        <p:tgtEl>
                                          <p:spTgt spid="9"/>
                                        </p:tgtEl>
                                        <p:attrNameLst>
                                          <p:attrName>ppt_x</p:attrName>
                                        </p:attrNameLst>
                                      </p:cBhvr>
                                      <p:tavLst>
                                        <p:tav tm="0">
                                          <p:val>
                                            <p:strVal val="#ppt_x"/>
                                          </p:val>
                                        </p:tav>
                                        <p:tav tm="100000">
                                          <p:val>
                                            <p:strVal val="#ppt_x"/>
                                          </p:val>
                                        </p:tav>
                                      </p:tavLst>
                                    </p:anim>
                                    <p:anim calcmode="lin" valueType="num">
                                      <p:cBhvr additive="base">
                                        <p:cTn id="26" dur="3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FF94C6F-0234-40E9-BFC9-A5A6F53D7F39}"/>
              </a:ext>
            </a:extLst>
          </p:cNvPr>
          <p:cNvSpPr>
            <a:spLocks noGrp="1"/>
          </p:cNvSpPr>
          <p:nvPr>
            <p:ph type="title"/>
          </p:nvPr>
        </p:nvSpPr>
        <p:spPr/>
        <p:txBody>
          <a:bodyPr/>
          <a:lstStyle/>
          <a:p>
            <a:r>
              <a:rPr lang="en-US" altLang="en-US" sz="3600"/>
              <a:t>Determining the URL to your files</a:t>
            </a:r>
          </a:p>
        </p:txBody>
      </p:sp>
      <p:sp>
        <p:nvSpPr>
          <p:cNvPr id="12291" name="Content Placeholder 2">
            <a:extLst>
              <a:ext uri="{FF2B5EF4-FFF2-40B4-BE49-F238E27FC236}">
                <a16:creationId xmlns:a16="http://schemas.microsoft.com/office/drawing/2014/main" id="{94F4CE34-3D10-46FD-92EF-AF170031830F}"/>
              </a:ext>
            </a:extLst>
          </p:cNvPr>
          <p:cNvSpPr>
            <a:spLocks noGrp="1"/>
          </p:cNvSpPr>
          <p:nvPr>
            <p:ph idx="1"/>
          </p:nvPr>
        </p:nvSpPr>
        <p:spPr>
          <a:xfrm>
            <a:off x="228600" y="1600200"/>
            <a:ext cx="8763000" cy="4525963"/>
          </a:xfrm>
        </p:spPr>
        <p:txBody>
          <a:bodyPr/>
          <a:lstStyle/>
          <a:p>
            <a:pPr marL="0" indent="0">
              <a:buFont typeface="Arial" panose="020B0604020202020204" pitchFamily="34" charset="0"/>
              <a:buNone/>
              <a:defRPr/>
            </a:pPr>
            <a:r>
              <a:rPr lang="en-US" sz="2000" dirty="0"/>
              <a:t>Once you </a:t>
            </a:r>
            <a:r>
              <a:rPr lang="en-US" sz="2000"/>
              <a:t>have uploaded (or "FTPd") your </a:t>
            </a:r>
            <a:r>
              <a:rPr lang="en-US" sz="2000" dirty="0"/>
              <a:t>files to the web server</a:t>
            </a:r>
            <a:r>
              <a:rPr lang="en-US" sz="2000"/>
              <a:t>, those files will </a:t>
            </a:r>
            <a:r>
              <a:rPr lang="en-US" sz="2000" dirty="0"/>
              <a:t>be visible to </a:t>
            </a:r>
            <a:r>
              <a:rPr lang="en-US" sz="2000"/>
              <a:t>anyone in the world (via a web browser).</a:t>
            </a:r>
          </a:p>
          <a:p>
            <a:pPr marL="0" indent="0">
              <a:buFont typeface="Arial" panose="020B0604020202020204" pitchFamily="34" charset="0"/>
              <a:buNone/>
              <a:defRPr/>
            </a:pPr>
            <a:endParaRPr lang="en-US" sz="2000" dirty="0"/>
          </a:p>
          <a:p>
            <a:pPr marL="0" indent="0">
              <a:buFont typeface="Arial" panose="020B0604020202020204" pitchFamily="34" charset="0"/>
              <a:buNone/>
              <a:defRPr/>
            </a:pPr>
            <a:r>
              <a:rPr lang="en-US" sz="2000" dirty="0"/>
              <a:t>In order to access the file, however, they must know the address (URL) of the file</a:t>
            </a:r>
            <a:r>
              <a:rPr lang="en-US" sz="2000"/>
              <a:t>.  </a:t>
            </a:r>
          </a:p>
          <a:p>
            <a:pPr marL="0" indent="0">
              <a:buFont typeface="Arial" panose="020B0604020202020204" pitchFamily="34" charset="0"/>
              <a:buNone/>
              <a:defRPr/>
            </a:pPr>
            <a:endParaRPr lang="en-US" sz="2000"/>
          </a:p>
          <a:p>
            <a:pPr marL="0" indent="0">
              <a:buFont typeface="Arial" panose="020B0604020202020204" pitchFamily="34" charset="0"/>
              <a:buNone/>
              <a:defRPr/>
            </a:pPr>
            <a:r>
              <a:rPr lang="en-US" sz="2000"/>
              <a:t>Here is an example of a URL:</a:t>
            </a:r>
          </a:p>
          <a:p>
            <a:pPr marL="0" indent="0" algn="ctr">
              <a:buFont typeface="Arial" panose="020B0604020202020204" pitchFamily="34" charset="0"/>
              <a:buNone/>
              <a:defRPr/>
            </a:pPr>
            <a:r>
              <a:rPr lang="en-US" sz="1600" b="1">
                <a:latin typeface="Courier New" panose="02070309020205020404" pitchFamily="49" charset="0"/>
                <a:cs typeface="Courier New" panose="02070309020205020404" pitchFamily="49" charset="0"/>
              </a:rPr>
              <a:t>http://studentweb.cdm.depaul.edu/~ymendels/my_first_page.htm</a:t>
            </a:r>
            <a:endParaRPr lang="en-US" sz="1800" b="1">
              <a:latin typeface="Courier New" panose="02070309020205020404" pitchFamily="49" charset="0"/>
              <a:cs typeface="Courier New" panose="02070309020205020404" pitchFamily="49" charset="0"/>
            </a:endParaRPr>
          </a:p>
          <a:p>
            <a:pPr marL="57150" indent="0" algn="ctr">
              <a:buFont typeface="Arial" panose="020B0604020202020204" pitchFamily="34" charset="0"/>
              <a:buNone/>
              <a:defRPr/>
            </a:pPr>
            <a:endParaRPr lang="en-US" sz="1600" b="1" i="1">
              <a:latin typeface="+mj-lt"/>
              <a:cs typeface="Courier New" pitchFamily="49" charset="0"/>
            </a:endParaRPr>
          </a:p>
          <a:p>
            <a:pPr marL="57150" indent="0" algn="ctr">
              <a:buFont typeface="Arial" panose="020B0604020202020204" pitchFamily="34" charset="0"/>
              <a:buNone/>
              <a:defRPr/>
            </a:pPr>
            <a:r>
              <a:rPr lang="en-US" sz="1600" b="1" i="1">
                <a:latin typeface="+mj-lt"/>
                <a:cs typeface="Courier New" pitchFamily="49" charset="0"/>
              </a:rPr>
              <a:t>IMPORTANT</a:t>
            </a:r>
            <a:r>
              <a:rPr lang="en-US" sz="1600" i="1">
                <a:latin typeface="+mj-lt"/>
                <a:cs typeface="Courier New" pitchFamily="49" charset="0"/>
              </a:rPr>
              <a:t>: Note that the 'public_html' folder is NOT part of the URL. </a:t>
            </a:r>
            <a:endParaRPr lang="en-US" sz="1600" i="1" dirty="0">
              <a:latin typeface="+mj-lt"/>
              <a:cs typeface="Courier New" pitchFamily="49" charset="0"/>
            </a:endParaRPr>
          </a:p>
          <a:p>
            <a:pPr>
              <a:buFont typeface="Arial" charset="0"/>
              <a:buChar char="•"/>
              <a:defRPr/>
            </a:pPr>
            <a:endParaRPr lang="en-US" sz="2000" dirty="0"/>
          </a:p>
        </p:txBody>
      </p:sp>
      <p:sp>
        <p:nvSpPr>
          <p:cNvPr id="15364" name="Slide Number Placeholder 3">
            <a:extLst>
              <a:ext uri="{FF2B5EF4-FFF2-40B4-BE49-F238E27FC236}">
                <a16:creationId xmlns:a16="http://schemas.microsoft.com/office/drawing/2014/main" id="{BFA78579-D115-44D9-809B-3A51A74393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89E5CA5-D499-4842-8A06-09FB43B95937}" type="slidenum">
              <a:rPr lang="en-US" altLang="en-US" sz="1200" smtClean="0">
                <a:solidFill>
                  <a:srgbClr val="898989"/>
                </a:solidFill>
                <a:latin typeface="Arial" panose="020B0604020202020204" pitchFamily="34" charset="0"/>
              </a:rPr>
              <a:pPr>
                <a:spcBef>
                  <a:spcPct val="0"/>
                </a:spcBef>
                <a:buFontTx/>
                <a:buNone/>
              </a:pPr>
              <a:t>12</a:t>
            </a:fld>
            <a:endParaRPr lang="en-US" altLang="en-US" sz="1200">
              <a:solidFill>
                <a:srgbClr val="898989"/>
              </a:solidFill>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3904DC5-9630-459C-928B-9CF1A261DE55}"/>
              </a:ext>
            </a:extLst>
          </p:cNvPr>
          <p:cNvSpPr>
            <a:spLocks noGrp="1"/>
          </p:cNvSpPr>
          <p:nvPr>
            <p:ph type="title"/>
          </p:nvPr>
        </p:nvSpPr>
        <p:spPr>
          <a:xfrm>
            <a:off x="457200" y="274638"/>
            <a:ext cx="8229600" cy="715962"/>
          </a:xfrm>
        </p:spPr>
        <p:txBody>
          <a:bodyPr/>
          <a:lstStyle/>
          <a:p>
            <a:r>
              <a:rPr lang="en-US" altLang="en-US"/>
              <a:t>Anatomy of a URL</a:t>
            </a:r>
          </a:p>
        </p:txBody>
      </p:sp>
      <p:sp>
        <p:nvSpPr>
          <p:cNvPr id="16387" name="Content Placeholder 2">
            <a:extLst>
              <a:ext uri="{FF2B5EF4-FFF2-40B4-BE49-F238E27FC236}">
                <a16:creationId xmlns:a16="http://schemas.microsoft.com/office/drawing/2014/main" id="{CB780D2B-2B32-47B1-B961-77915FC82B88}"/>
              </a:ext>
            </a:extLst>
          </p:cNvPr>
          <p:cNvSpPr>
            <a:spLocks noGrp="1"/>
          </p:cNvSpPr>
          <p:nvPr>
            <p:ph idx="1"/>
          </p:nvPr>
        </p:nvSpPr>
        <p:spPr>
          <a:xfrm>
            <a:off x="163513" y="1752600"/>
            <a:ext cx="8839200" cy="4525963"/>
          </a:xfrm>
        </p:spPr>
        <p:txBody>
          <a:bodyPr/>
          <a:lstStyle/>
          <a:p>
            <a:pPr>
              <a:buFont typeface="+mj-lt"/>
              <a:buAutoNum type="arabicPeriod"/>
              <a:defRPr/>
            </a:pPr>
            <a:r>
              <a:rPr lang="en-US" altLang="en-US" sz="1800"/>
              <a:t>The HTTP request from the web client finds its way to the </a:t>
            </a:r>
            <a:r>
              <a:rPr lang="en-US" altLang="en-US" sz="1800" b="1"/>
              <a:t>cdm.depaul.edu</a:t>
            </a:r>
            <a:r>
              <a:rPr lang="en-US" altLang="en-US" sz="1800"/>
              <a:t> domain</a:t>
            </a:r>
          </a:p>
          <a:p>
            <a:pPr>
              <a:buFont typeface="+mj-lt"/>
              <a:buAutoNum type="arabicPeriod"/>
              <a:defRPr/>
            </a:pPr>
            <a:r>
              <a:rPr lang="en-US" altLang="en-US" sz="1800"/>
              <a:t>Once the request reaches the specified domain, the request is navigated to a specific web server computer named ‘</a:t>
            </a:r>
            <a:r>
              <a:rPr lang="en-US" altLang="en-US" sz="1800" b="1"/>
              <a:t>studentweb</a:t>
            </a:r>
            <a:r>
              <a:rPr lang="en-US" altLang="en-US" sz="1800"/>
              <a:t>’</a:t>
            </a:r>
          </a:p>
          <a:p>
            <a:pPr>
              <a:buFont typeface="+mj-lt"/>
              <a:buAutoNum type="arabicPeriod"/>
              <a:defRPr/>
            </a:pPr>
            <a:r>
              <a:rPr lang="en-US" altLang="en-US" sz="1800"/>
              <a:t>On the </a:t>
            </a:r>
            <a:r>
              <a:rPr lang="en-US" altLang="en-US" sz="1800" b="1"/>
              <a:t>studentweb</a:t>
            </a:r>
            <a:r>
              <a:rPr lang="en-US" altLang="en-US" sz="1800"/>
              <a:t> server, the HTTP server software will look for a folder called ‘</a:t>
            </a:r>
            <a:r>
              <a:rPr lang="en-US" altLang="en-US" sz="1800" b="1"/>
              <a:t>ymendels</a:t>
            </a:r>
            <a:r>
              <a:rPr lang="en-US" altLang="en-US" sz="1800"/>
              <a:t>’</a:t>
            </a:r>
          </a:p>
          <a:p>
            <a:pPr>
              <a:buFont typeface="+mj-lt"/>
              <a:buAutoNum type="arabicPeriod"/>
              <a:defRPr/>
            </a:pPr>
            <a:r>
              <a:rPr lang="en-US" altLang="en-US" sz="1800"/>
              <a:t>Within the folder </a:t>
            </a:r>
            <a:r>
              <a:rPr lang="en-US" altLang="en-US" sz="1800" b="1"/>
              <a:t>ymendels</a:t>
            </a:r>
            <a:r>
              <a:rPr lang="en-US" altLang="en-US" sz="1800"/>
              <a:t>, the request says to look for a subfolder called ‘</a:t>
            </a:r>
            <a:r>
              <a:rPr lang="en-US" altLang="en-US" sz="1800" b="1"/>
              <a:t>202</a:t>
            </a:r>
            <a:r>
              <a:rPr lang="en-US" altLang="en-US" sz="1800"/>
              <a:t>’</a:t>
            </a:r>
          </a:p>
          <a:p>
            <a:pPr>
              <a:buFont typeface="+mj-lt"/>
              <a:buAutoNum type="arabicPeriod"/>
              <a:defRPr/>
            </a:pPr>
            <a:r>
              <a:rPr lang="en-US" altLang="en-US" sz="1800"/>
              <a:t>Within the </a:t>
            </a:r>
            <a:r>
              <a:rPr lang="en-US" altLang="en-US" sz="1800" b="1"/>
              <a:t>202 </a:t>
            </a:r>
            <a:r>
              <a:rPr lang="en-US" altLang="en-US" sz="1800"/>
              <a:t>folder, the request says to look for a file called ‘</a:t>
            </a:r>
            <a:r>
              <a:rPr lang="en-US" altLang="en-US" sz="1800" b="1"/>
              <a:t>my_page.html</a:t>
            </a:r>
            <a:r>
              <a:rPr lang="en-US" altLang="en-US" sz="1800"/>
              <a:t>’</a:t>
            </a:r>
          </a:p>
          <a:p>
            <a:pPr marL="0" indent="0">
              <a:buFontTx/>
              <a:buAutoNum type="arabicPeriod"/>
              <a:defRPr/>
            </a:pPr>
            <a:endParaRPr lang="en-US" altLang="en-US" sz="2400"/>
          </a:p>
          <a:p>
            <a:pPr marL="0" indent="0">
              <a:buFont typeface="Arial" panose="020B0604020202020204" pitchFamily="34" charset="0"/>
              <a:buNone/>
              <a:defRPr/>
            </a:pPr>
            <a:r>
              <a:rPr lang="en-US" altLang="en-US" sz="2400" b="1"/>
              <a:t>What about </a:t>
            </a:r>
            <a:r>
              <a:rPr lang="en-US" altLang="en-US" sz="2400" b="1">
                <a:latin typeface="Courier New" panose="02070309020205020404" pitchFamily="49" charset="0"/>
                <a:cs typeface="Courier New" panose="02070309020205020404" pitchFamily="49" charset="0"/>
              </a:rPr>
              <a:t>public_html</a:t>
            </a:r>
            <a:r>
              <a:rPr lang="en-US" altLang="en-US" sz="2400" b="1"/>
              <a:t>???  </a:t>
            </a:r>
          </a:p>
          <a:p>
            <a:pPr marL="0" indent="0">
              <a:buFont typeface="Arial" panose="020B0604020202020204" pitchFamily="34" charset="0"/>
              <a:buNone/>
              <a:defRPr/>
            </a:pPr>
            <a:r>
              <a:rPr lang="en-US" altLang="en-US" sz="1800"/>
              <a:t>This folder is </a:t>
            </a:r>
            <a:r>
              <a:rPr lang="en-US" altLang="en-US" sz="1800" i="1"/>
              <a:t>never included as part of the URL</a:t>
            </a:r>
            <a:r>
              <a:rPr lang="en-US" altLang="en-US" sz="1800"/>
              <a:t>. </a:t>
            </a:r>
          </a:p>
          <a:p>
            <a:pPr marL="0" indent="0">
              <a:buFont typeface="Arial" panose="020B0604020202020204" pitchFamily="34" charset="0"/>
              <a:buNone/>
              <a:defRPr/>
            </a:pPr>
            <a:endParaRPr lang="en-US" altLang="en-US" sz="1800"/>
          </a:p>
          <a:p>
            <a:pPr marL="0" indent="0">
              <a:buFont typeface="Arial" panose="020B0604020202020204" pitchFamily="34" charset="0"/>
              <a:buNone/>
              <a:defRPr/>
            </a:pPr>
            <a:r>
              <a:rPr lang="en-US" altLang="en-US" sz="1800"/>
              <a:t>In the example above, when the web server receives the URL request and finds its way to the 'ymendels' account, it will </a:t>
            </a:r>
            <a:r>
              <a:rPr lang="en-US" altLang="en-US" sz="1800" u="sng"/>
              <a:t>automatically</a:t>
            </a:r>
            <a:r>
              <a:rPr lang="en-US" altLang="en-US" sz="1800" i="1"/>
              <a:t> </a:t>
            </a:r>
            <a:r>
              <a:rPr lang="en-US" altLang="en-US" sz="1800"/>
              <a:t>enter into the </a:t>
            </a:r>
            <a:r>
              <a:rPr lang="en-US" altLang="en-US" sz="1800">
                <a:latin typeface="Courier New" panose="02070309020205020404" pitchFamily="49" charset="0"/>
                <a:cs typeface="Courier New" panose="02070309020205020404" pitchFamily="49" charset="0"/>
              </a:rPr>
              <a:t>public_html</a:t>
            </a:r>
            <a:r>
              <a:rPr lang="en-US" altLang="en-US" sz="1800"/>
              <a:t> folder and navigate onward from there. </a:t>
            </a:r>
          </a:p>
        </p:txBody>
      </p:sp>
      <p:sp>
        <p:nvSpPr>
          <p:cNvPr id="16388" name="TextBox 1">
            <a:extLst>
              <a:ext uri="{FF2B5EF4-FFF2-40B4-BE49-F238E27FC236}">
                <a16:creationId xmlns:a16="http://schemas.microsoft.com/office/drawing/2014/main" id="{FBEF595F-FC0D-4FD6-B473-FC3B6A7BF376}"/>
              </a:ext>
            </a:extLst>
          </p:cNvPr>
          <p:cNvSpPr txBox="1">
            <a:spLocks noChangeArrowheads="1"/>
          </p:cNvSpPr>
          <p:nvPr/>
        </p:nvSpPr>
        <p:spPr bwMode="auto">
          <a:xfrm rot="10800000" flipV="1">
            <a:off x="-76200" y="1161447"/>
            <a:ext cx="9220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Courier New" panose="02070309020205020404" pitchFamily="49" charset="0"/>
                <a:cs typeface="Courier New" panose="02070309020205020404" pitchFamily="49" charset="0"/>
              </a:rPr>
              <a:t>http://studentweb.cdm.depaul.edu/~ymendels/202/my_page.html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ADE5A63-9954-40A0-8B0D-253115770BDB}"/>
              </a:ext>
            </a:extLst>
          </p:cNvPr>
          <p:cNvSpPr>
            <a:spLocks noGrp="1"/>
          </p:cNvSpPr>
          <p:nvPr>
            <p:ph type="title"/>
          </p:nvPr>
        </p:nvSpPr>
        <p:spPr>
          <a:xfrm>
            <a:off x="457200" y="274638"/>
            <a:ext cx="8229600" cy="792162"/>
          </a:xfrm>
        </p:spPr>
        <p:txBody>
          <a:bodyPr/>
          <a:lstStyle/>
          <a:p>
            <a:r>
              <a:rPr lang="en-US" altLang="en-US" sz="3600"/>
              <a:t>URLs continued: </a:t>
            </a:r>
          </a:p>
        </p:txBody>
      </p:sp>
      <p:sp>
        <p:nvSpPr>
          <p:cNvPr id="3" name="Content Placeholder 2">
            <a:extLst>
              <a:ext uri="{FF2B5EF4-FFF2-40B4-BE49-F238E27FC236}">
                <a16:creationId xmlns:a16="http://schemas.microsoft.com/office/drawing/2014/main" id="{ECE00BBA-F721-43A9-9169-20CCFC6E4FAF}"/>
              </a:ext>
            </a:extLst>
          </p:cNvPr>
          <p:cNvSpPr>
            <a:spLocks noGrp="1"/>
          </p:cNvSpPr>
          <p:nvPr>
            <p:ph idx="1"/>
          </p:nvPr>
        </p:nvSpPr>
        <p:spPr>
          <a:xfrm>
            <a:off x="228600" y="1143000"/>
            <a:ext cx="8686800" cy="3200400"/>
          </a:xfrm>
        </p:spPr>
        <p:txBody>
          <a:bodyPr/>
          <a:lstStyle/>
          <a:p>
            <a:pPr marL="0" indent="0">
              <a:buFont typeface="Arial" panose="020B0604020202020204" pitchFamily="34" charset="0"/>
              <a:buNone/>
              <a:defRPr/>
            </a:pPr>
            <a:r>
              <a:rPr lang="en-US" sz="1600"/>
              <a:t>URL to to a file on a server named  </a:t>
            </a:r>
            <a:r>
              <a:rPr lang="en-US" sz="1600" b="1">
                <a:latin typeface="Courier New" panose="02070309020205020404" pitchFamily="49" charset="0"/>
                <a:cs typeface="Courier New" panose="02070309020205020404" pitchFamily="49" charset="0"/>
              </a:rPr>
              <a:t>studentweb.cdm.depaul.edu</a:t>
            </a:r>
            <a:r>
              <a:rPr lang="en-US" sz="1600" b="1"/>
              <a:t>:</a:t>
            </a:r>
          </a:p>
          <a:p>
            <a:pPr marL="0" indent="0">
              <a:buFont typeface="Arial" charset="0"/>
              <a:buNone/>
              <a:defRPr/>
            </a:pPr>
            <a:r>
              <a:rPr lang="en-US" sz="1600" b="1">
                <a:latin typeface="Courier New"/>
                <a:cs typeface="Times New Roman"/>
              </a:rPr>
              <a:t>http://studentweb.cdm.depaul.edu/~</a:t>
            </a:r>
            <a:r>
              <a:rPr lang="en-US" sz="1600" b="1">
                <a:solidFill>
                  <a:srgbClr val="00B050"/>
                </a:solidFill>
                <a:latin typeface="Courier New"/>
                <a:cs typeface="Times New Roman"/>
              </a:rPr>
              <a:t>your_login_name</a:t>
            </a:r>
            <a:r>
              <a:rPr lang="en-US" sz="1600" b="1">
                <a:latin typeface="Courier New"/>
                <a:cs typeface="Times New Roman"/>
              </a:rPr>
              <a:t>/</a:t>
            </a:r>
            <a:r>
              <a:rPr lang="en-US" sz="1600" b="1">
                <a:solidFill>
                  <a:srgbClr val="E36C0A"/>
                </a:solidFill>
                <a:latin typeface="Courier New"/>
                <a:cs typeface="Times New Roman"/>
              </a:rPr>
              <a:t>file_name.htm</a:t>
            </a:r>
            <a:endParaRPr lang="en-US" sz="1600"/>
          </a:p>
          <a:p>
            <a:pPr>
              <a:defRPr/>
            </a:pPr>
            <a:r>
              <a:rPr lang="en-US" sz="1200"/>
              <a:t>Note the tilde character before the login name. Some (though not all) servers requires this tilde.</a:t>
            </a:r>
          </a:p>
          <a:p>
            <a:pPr>
              <a:buFont typeface="Arial" charset="0"/>
              <a:buChar char="•"/>
              <a:defRPr/>
            </a:pPr>
            <a:endParaRPr lang="en-US" sz="1100"/>
          </a:p>
          <a:p>
            <a:pPr marL="0" indent="0">
              <a:buFont typeface="Arial" panose="020B0604020202020204" pitchFamily="34" charset="0"/>
              <a:buNone/>
              <a:defRPr/>
            </a:pPr>
            <a:r>
              <a:rPr lang="en-US" sz="1400"/>
              <a:t>The URL to a file called ‘</a:t>
            </a:r>
            <a:r>
              <a:rPr lang="en-US" sz="1400" b="1">
                <a:latin typeface="Courier New"/>
                <a:cs typeface="Times New Roman"/>
              </a:rPr>
              <a:t>temperature_converter.htm</a:t>
            </a:r>
            <a:r>
              <a:rPr lang="en-US" sz="1400"/>
              <a:t>’ on an account named '</a:t>
            </a:r>
            <a:r>
              <a:rPr lang="en-US" sz="1400" b="1"/>
              <a:t>ymendels</a:t>
            </a:r>
            <a:r>
              <a:rPr lang="en-US" sz="1400"/>
              <a:t>' on the server would be:      </a:t>
            </a:r>
          </a:p>
          <a:p>
            <a:pPr marL="0" indent="0">
              <a:buFont typeface="Arial" panose="020B0604020202020204" pitchFamily="34" charset="0"/>
              <a:buNone/>
              <a:defRPr/>
            </a:pPr>
            <a:r>
              <a:rPr lang="en-US" sz="1600" b="1">
                <a:latin typeface="Courier New"/>
                <a:cs typeface="Times New Roman"/>
              </a:rPr>
              <a:t>http://studentweb.cdm.depaul.edu/~</a:t>
            </a:r>
            <a:r>
              <a:rPr lang="en-US" sz="1600" b="1">
                <a:solidFill>
                  <a:srgbClr val="00B050"/>
                </a:solidFill>
                <a:latin typeface="Courier New"/>
                <a:cs typeface="Times New Roman"/>
              </a:rPr>
              <a:t>ymendels</a:t>
            </a:r>
            <a:r>
              <a:rPr lang="en-US" sz="1600" b="1">
                <a:latin typeface="Courier New"/>
                <a:cs typeface="Times New Roman"/>
              </a:rPr>
              <a:t>/</a:t>
            </a:r>
            <a:r>
              <a:rPr lang="en-US" sz="1600" b="1">
                <a:solidFill>
                  <a:srgbClr val="E36C0A"/>
                </a:solidFill>
                <a:latin typeface="Courier New"/>
                <a:cs typeface="Times New Roman"/>
              </a:rPr>
              <a:t>temperature_converter.htm</a:t>
            </a:r>
            <a:endParaRPr lang="en-US" sz="1600"/>
          </a:p>
          <a:p>
            <a:pPr>
              <a:buFont typeface="Arial" charset="0"/>
              <a:buChar char="•"/>
              <a:defRPr/>
            </a:pPr>
            <a:endParaRPr lang="en-US" sz="1400"/>
          </a:p>
          <a:p>
            <a:pPr>
              <a:buFont typeface="Arial" charset="0"/>
              <a:buChar char="•"/>
              <a:defRPr/>
            </a:pPr>
            <a:endParaRPr lang="en-US" sz="1400"/>
          </a:p>
          <a:p>
            <a:pPr marL="0" indent="0">
              <a:buFont typeface="Arial" panose="020B0604020202020204" pitchFamily="34" charset="0"/>
              <a:buNone/>
              <a:defRPr/>
            </a:pPr>
            <a:r>
              <a:rPr lang="en-US" sz="1600"/>
              <a:t>The URL to a file called ‘</a:t>
            </a:r>
            <a:r>
              <a:rPr lang="en-US" sz="1600" b="1">
                <a:latin typeface="Courier New"/>
                <a:cs typeface="Times New Roman"/>
              </a:rPr>
              <a:t>js_intro.ppt</a:t>
            </a:r>
            <a:r>
              <a:rPr lang="en-US" sz="1600"/>
              <a:t>’ inside a folder that I created named ‘</a:t>
            </a:r>
            <a:r>
              <a:rPr lang="en-US" sz="1600" i="1">
                <a:latin typeface="Courier New" pitchFamily="49" charset="0"/>
                <a:cs typeface="Courier New" pitchFamily="49" charset="0"/>
              </a:rPr>
              <a:t>202</a:t>
            </a:r>
            <a:r>
              <a:rPr lang="en-US" sz="1600">
                <a:latin typeface="Courier New" pitchFamily="49" charset="0"/>
                <a:cs typeface="Courier New" pitchFamily="49" charset="0"/>
              </a:rPr>
              <a:t>'</a:t>
            </a:r>
            <a:r>
              <a:rPr lang="en-US" sz="1600"/>
              <a:t> would be:      </a:t>
            </a:r>
          </a:p>
          <a:p>
            <a:pPr marL="0" indent="0">
              <a:buFont typeface="Arial" panose="020B0604020202020204" pitchFamily="34" charset="0"/>
              <a:buNone/>
              <a:defRPr/>
            </a:pPr>
            <a:r>
              <a:rPr lang="en-US" sz="1600" b="1">
                <a:latin typeface="Courier New"/>
                <a:cs typeface="Times New Roman"/>
              </a:rPr>
              <a:t>http://studentweb.cdm.depaul.edu/~ymendels/202/js_intro.ppt</a:t>
            </a:r>
            <a:endParaRPr lang="en-US" sz="1600"/>
          </a:p>
        </p:txBody>
      </p:sp>
      <p:sp>
        <p:nvSpPr>
          <p:cNvPr id="17412" name="Slide Number Placeholder 3">
            <a:extLst>
              <a:ext uri="{FF2B5EF4-FFF2-40B4-BE49-F238E27FC236}">
                <a16:creationId xmlns:a16="http://schemas.microsoft.com/office/drawing/2014/main" id="{C2CB52F1-E7C7-4316-BC99-D412340CCF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13C43C-F648-4D90-BA82-A2F35B7BE3FE}" type="slidenum">
              <a:rPr lang="en-US" altLang="en-US" sz="1200" smtClean="0">
                <a:solidFill>
                  <a:srgbClr val="898989"/>
                </a:solidFill>
                <a:latin typeface="Arial" panose="020B0604020202020204" pitchFamily="34" charset="0"/>
              </a:rPr>
              <a:pPr>
                <a:spcBef>
                  <a:spcPct val="0"/>
                </a:spcBef>
                <a:buFontTx/>
                <a:buNone/>
              </a:pPr>
              <a:t>14</a:t>
            </a:fld>
            <a:endParaRPr lang="en-US" altLang="en-US" sz="1200">
              <a:solidFill>
                <a:srgbClr val="898989"/>
              </a:solidFill>
              <a:latin typeface="Arial" panose="020B0604020202020204" pitchFamily="34" charset="0"/>
            </a:endParaRPr>
          </a:p>
        </p:txBody>
      </p:sp>
      <p:sp>
        <p:nvSpPr>
          <p:cNvPr id="17413" name="TextBox 1">
            <a:extLst>
              <a:ext uri="{FF2B5EF4-FFF2-40B4-BE49-F238E27FC236}">
                <a16:creationId xmlns:a16="http://schemas.microsoft.com/office/drawing/2014/main" id="{B2732167-1762-4ACD-936D-147E67F0F163}"/>
              </a:ext>
            </a:extLst>
          </p:cNvPr>
          <p:cNvSpPr txBox="1">
            <a:spLocks noChangeArrowheads="1"/>
          </p:cNvSpPr>
          <p:nvPr/>
        </p:nvSpPr>
        <p:spPr bwMode="auto">
          <a:xfrm>
            <a:off x="1524000" y="6324600"/>
            <a:ext cx="5791200" cy="3698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Remember:  '</a:t>
            </a:r>
            <a:r>
              <a:rPr lang="en-US" altLang="en-US" b="1">
                <a:latin typeface="Courier New" panose="02070309020205020404" pitchFamily="49" charset="0"/>
                <a:cs typeface="Courier New" panose="02070309020205020404" pitchFamily="49" charset="0"/>
              </a:rPr>
              <a:t>public_html</a:t>
            </a:r>
            <a:r>
              <a:rPr lang="en-US" altLang="en-US"/>
              <a:t>' is NOT part of the URL!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42BE1-AE99-B5F6-01AD-18C9F5F7062A}"/>
              </a:ext>
            </a:extLst>
          </p:cNvPr>
          <p:cNvSpPr>
            <a:spLocks noGrp="1"/>
          </p:cNvSpPr>
          <p:nvPr>
            <p:ph type="title"/>
          </p:nvPr>
        </p:nvSpPr>
        <p:spPr/>
        <p:txBody>
          <a:bodyPr/>
          <a:lstStyle/>
          <a:p>
            <a:r>
              <a:rPr lang="en-US"/>
              <a:t>Try It!</a:t>
            </a:r>
          </a:p>
        </p:txBody>
      </p:sp>
      <p:sp>
        <p:nvSpPr>
          <p:cNvPr id="3" name="Content Placeholder 2">
            <a:extLst>
              <a:ext uri="{FF2B5EF4-FFF2-40B4-BE49-F238E27FC236}">
                <a16:creationId xmlns:a16="http://schemas.microsoft.com/office/drawing/2014/main" id="{8D23013B-E834-8B2A-499C-9301DFC0010D}"/>
              </a:ext>
            </a:extLst>
          </p:cNvPr>
          <p:cNvSpPr>
            <a:spLocks noGrp="1"/>
          </p:cNvSpPr>
          <p:nvPr>
            <p:ph idx="1"/>
          </p:nvPr>
        </p:nvSpPr>
        <p:spPr/>
        <p:txBody>
          <a:bodyPr/>
          <a:lstStyle/>
          <a:p>
            <a:pPr marL="514350" indent="-514350">
              <a:buFont typeface="+mj-lt"/>
              <a:buAutoNum type="arabicPeriod"/>
            </a:pPr>
            <a:r>
              <a:rPr lang="en-US"/>
              <a:t>Open up your FTP client (Filezilla)</a:t>
            </a:r>
          </a:p>
          <a:p>
            <a:pPr marL="514350" indent="-514350">
              <a:buFont typeface="+mj-lt"/>
              <a:buAutoNum type="arabicPeriod"/>
            </a:pPr>
            <a:r>
              <a:rPr lang="en-US"/>
              <a:t>Log in to your account</a:t>
            </a:r>
          </a:p>
          <a:p>
            <a:pPr marL="514350" indent="-514350">
              <a:buFont typeface="+mj-lt"/>
              <a:buAutoNum type="arabicPeriod"/>
            </a:pPr>
            <a:r>
              <a:rPr lang="en-US"/>
              <a:t>Upload one of the HTML documents you created</a:t>
            </a:r>
          </a:p>
          <a:p>
            <a:pPr marL="514350" indent="-514350">
              <a:buFont typeface="+mj-lt"/>
              <a:buAutoNum type="arabicPeriod"/>
            </a:pPr>
            <a:r>
              <a:rPr lang="en-US"/>
              <a:t>Determine the URL to your document</a:t>
            </a:r>
          </a:p>
          <a:p>
            <a:pPr marL="514350" indent="-514350">
              <a:buFont typeface="+mj-lt"/>
              <a:buAutoNum type="arabicPeriod"/>
            </a:pPr>
            <a:r>
              <a:rPr lang="en-US"/>
              <a:t>Test that URL in a browser</a:t>
            </a:r>
          </a:p>
        </p:txBody>
      </p:sp>
      <p:sp>
        <p:nvSpPr>
          <p:cNvPr id="4" name="Slide Number Placeholder 3">
            <a:extLst>
              <a:ext uri="{FF2B5EF4-FFF2-40B4-BE49-F238E27FC236}">
                <a16:creationId xmlns:a16="http://schemas.microsoft.com/office/drawing/2014/main" id="{FAB2ECA0-B0FA-846A-ADC1-C9632BBB2737}"/>
              </a:ext>
            </a:extLst>
          </p:cNvPr>
          <p:cNvSpPr>
            <a:spLocks noGrp="1"/>
          </p:cNvSpPr>
          <p:nvPr>
            <p:ph type="sldNum" sz="quarter" idx="12"/>
          </p:nvPr>
        </p:nvSpPr>
        <p:spPr/>
        <p:txBody>
          <a:bodyPr/>
          <a:lstStyle/>
          <a:p>
            <a:pPr>
              <a:defRPr/>
            </a:pPr>
            <a:fld id="{777CF389-0046-40AD-8A28-E8C806093E10}" type="slidenum">
              <a:rPr lang="en-US" altLang="en-US" smtClean="0"/>
              <a:pPr>
                <a:defRPr/>
              </a:pPr>
              <a:t>15</a:t>
            </a:fld>
            <a:endParaRPr lang="en-US" altLang="en-US"/>
          </a:p>
        </p:txBody>
      </p:sp>
    </p:spTree>
    <p:extLst>
      <p:ext uri="{BB962C8B-B14F-4D97-AF65-F5344CB8AC3E}">
        <p14:creationId xmlns:p14="http://schemas.microsoft.com/office/powerpoint/2010/main" val="3546106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E014DCB-06F2-4CFE-A254-AC9CCCD02684}"/>
              </a:ext>
            </a:extLst>
          </p:cNvPr>
          <p:cNvSpPr>
            <a:spLocks noGrp="1"/>
          </p:cNvSpPr>
          <p:nvPr>
            <p:ph type="title"/>
          </p:nvPr>
        </p:nvSpPr>
        <p:spPr>
          <a:xfrm>
            <a:off x="152400" y="109538"/>
            <a:ext cx="6400800" cy="852487"/>
          </a:xfrm>
        </p:spPr>
        <p:txBody>
          <a:bodyPr/>
          <a:lstStyle/>
          <a:p>
            <a:pPr eaLnBrk="1" hangingPunct="1"/>
            <a:r>
              <a:rPr lang="en-US" altLang="en-US" sz="3600"/>
              <a:t>Learning Objectives</a:t>
            </a:r>
          </a:p>
        </p:txBody>
      </p:sp>
      <p:sp>
        <p:nvSpPr>
          <p:cNvPr id="3075" name="Content Placeholder 2">
            <a:extLst>
              <a:ext uri="{FF2B5EF4-FFF2-40B4-BE49-F238E27FC236}">
                <a16:creationId xmlns:a16="http://schemas.microsoft.com/office/drawing/2014/main" id="{4E060E73-7043-47C6-A93C-255E74EB02E1}"/>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a:t>By the end of this lecture, you should be able to:</a:t>
            </a:r>
          </a:p>
          <a:p>
            <a:pPr marL="57150" indent="0" eaLnBrk="1" hangingPunct="1">
              <a:buFont typeface="Arial" charset="0"/>
              <a:buNone/>
              <a:defRPr/>
            </a:pPr>
            <a:endParaRPr lang="en-US" sz="2400"/>
          </a:p>
          <a:p>
            <a:pPr lvl="1" eaLnBrk="1" hangingPunct="1">
              <a:buFont typeface="Arial" charset="0"/>
              <a:buChar char="–"/>
              <a:defRPr/>
            </a:pPr>
            <a:r>
              <a:rPr lang="en-US" sz="1800"/>
              <a:t>Describe the purpose of FTP</a:t>
            </a:r>
          </a:p>
          <a:p>
            <a:pPr lvl="1" eaLnBrk="1" hangingPunct="1">
              <a:buFont typeface="Arial" charset="0"/>
              <a:buChar char="–"/>
              <a:defRPr/>
            </a:pPr>
            <a:r>
              <a:rPr lang="en-US" sz="1800"/>
              <a:t>Install and then configure an FTP client on your computer</a:t>
            </a:r>
          </a:p>
          <a:p>
            <a:pPr lvl="1" eaLnBrk="1" hangingPunct="1">
              <a:buFont typeface="Arial" charset="0"/>
              <a:buChar char="–"/>
              <a:defRPr/>
            </a:pPr>
            <a:r>
              <a:rPr lang="en-US" sz="1800"/>
              <a:t>Establish a connection to DePaul University's web server using your FTP client</a:t>
            </a:r>
          </a:p>
          <a:p>
            <a:pPr lvl="1" eaLnBrk="1" hangingPunct="1">
              <a:buFont typeface="Arial" charset="0"/>
              <a:buChar char="–"/>
              <a:defRPr/>
            </a:pPr>
            <a:r>
              <a:rPr lang="en-US" sz="1800"/>
              <a:t>Create/Delete/Move files between the local machine (your computer) and the remote computer</a:t>
            </a:r>
          </a:p>
          <a:p>
            <a:pPr lvl="1" eaLnBrk="1" hangingPunct="1">
              <a:buFont typeface="Arial" charset="0"/>
              <a:buChar char="–"/>
              <a:defRPr/>
            </a:pPr>
            <a:r>
              <a:rPr lang="en-US" sz="1800"/>
              <a:t>Provide a proper URL to any file located on your account on the web server</a:t>
            </a:r>
          </a:p>
          <a:p>
            <a:pPr lvl="1" eaLnBrk="1" hangingPunct="1">
              <a:buFont typeface="Arial" charset="0"/>
              <a:buChar char="–"/>
              <a:defRPr/>
            </a:pPr>
            <a:endParaRPr lang="en-US" sz="1800"/>
          </a:p>
          <a:p>
            <a:pPr marL="457200" lvl="1" indent="0" eaLnBrk="1" hangingPunct="1">
              <a:buFont typeface="Arial" charset="0"/>
              <a:buNone/>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p:txBody>
      </p:sp>
      <p:pic>
        <p:nvPicPr>
          <p:cNvPr id="5124" name="Picture 4" descr="C:\Users\yosef\Dropbox\130 Expression Web\images\question_mark_learning.jpg">
            <a:extLst>
              <a:ext uri="{FF2B5EF4-FFF2-40B4-BE49-F238E27FC236}">
                <a16:creationId xmlns:a16="http://schemas.microsoft.com/office/drawing/2014/main" id="{779581E7-90E0-4D06-B39A-92F992873F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A27BFF1-F2CD-4079-B996-081D5F22DBF9}"/>
              </a:ext>
            </a:extLst>
          </p:cNvPr>
          <p:cNvSpPr>
            <a:spLocks noGrp="1"/>
          </p:cNvSpPr>
          <p:nvPr>
            <p:ph type="title"/>
          </p:nvPr>
        </p:nvSpPr>
        <p:spPr>
          <a:xfrm>
            <a:off x="304800" y="152400"/>
            <a:ext cx="8229600" cy="1143000"/>
          </a:xfrm>
        </p:spPr>
        <p:txBody>
          <a:bodyPr/>
          <a:lstStyle/>
          <a:p>
            <a:r>
              <a:rPr lang="en-US" altLang="en-US" sz="3600"/>
              <a:t>What is FTP?</a:t>
            </a:r>
          </a:p>
        </p:txBody>
      </p:sp>
      <p:sp>
        <p:nvSpPr>
          <p:cNvPr id="6147" name="Content Placeholder 2">
            <a:extLst>
              <a:ext uri="{FF2B5EF4-FFF2-40B4-BE49-F238E27FC236}">
                <a16:creationId xmlns:a16="http://schemas.microsoft.com/office/drawing/2014/main" id="{9C4325A3-C2D9-4530-B25C-AF88B74B0951}"/>
              </a:ext>
            </a:extLst>
          </p:cNvPr>
          <p:cNvSpPr>
            <a:spLocks noGrp="1"/>
          </p:cNvSpPr>
          <p:nvPr>
            <p:ph idx="1"/>
          </p:nvPr>
        </p:nvSpPr>
        <p:spPr>
          <a:xfrm>
            <a:off x="304800" y="1219200"/>
            <a:ext cx="8534400" cy="4525963"/>
          </a:xfrm>
        </p:spPr>
        <p:txBody>
          <a:bodyPr/>
          <a:lstStyle/>
          <a:p>
            <a:pPr>
              <a:defRPr/>
            </a:pPr>
            <a:r>
              <a:rPr lang="en-US" altLang="en-US" sz="1800"/>
              <a:t>File Transfer Protocol (FTP) is a method of transferring files between two computers over the internet.</a:t>
            </a:r>
          </a:p>
          <a:p>
            <a:pPr marL="0" indent="0">
              <a:buFont typeface="Arial" panose="020B0604020202020204" pitchFamily="34" charset="0"/>
              <a:buNone/>
              <a:defRPr/>
            </a:pPr>
            <a:endParaRPr lang="en-US" altLang="en-US" sz="1800"/>
          </a:p>
          <a:p>
            <a:pPr>
              <a:defRPr/>
            </a:pPr>
            <a:r>
              <a:rPr lang="en-US" altLang="en-US" sz="1800"/>
              <a:t>Uses the ‘client-server’ system:</a:t>
            </a:r>
          </a:p>
          <a:p>
            <a:pPr lvl="1">
              <a:defRPr/>
            </a:pPr>
            <a:r>
              <a:rPr lang="en-US" altLang="en-US" sz="1600"/>
              <a:t>A computer running FTP </a:t>
            </a:r>
            <a:r>
              <a:rPr lang="en-US" altLang="en-US" sz="1600" i="1"/>
              <a:t>client</a:t>
            </a:r>
            <a:r>
              <a:rPr lang="en-US" altLang="en-US" sz="1600"/>
              <a:t> software logs in to a computer running FTP </a:t>
            </a:r>
            <a:r>
              <a:rPr lang="en-US" altLang="en-US" sz="1600" i="1"/>
              <a:t>server</a:t>
            </a:r>
            <a:r>
              <a:rPr lang="en-US" altLang="en-US" sz="1600"/>
              <a:t> software.</a:t>
            </a:r>
          </a:p>
          <a:p>
            <a:pPr lvl="1">
              <a:defRPr/>
            </a:pPr>
            <a:r>
              <a:rPr lang="en-US" altLang="en-US" sz="1600"/>
              <a:t>Once the connection between the FTP server and FTP client is established, files can be copied back and forth between the two computers.</a:t>
            </a:r>
          </a:p>
          <a:p>
            <a:pPr lvl="1">
              <a:defRPr/>
            </a:pPr>
            <a:r>
              <a:rPr lang="en-US" altLang="en-US" sz="1600"/>
              <a:t>Typically the computer acting as the web server is also the computer running the FTP server software. </a:t>
            </a:r>
          </a:p>
          <a:p>
            <a:pPr lvl="1">
              <a:defRPr/>
            </a:pPr>
            <a:r>
              <a:rPr lang="en-US" altLang="en-US" sz="1600"/>
              <a:t>Typically, the computer on which the developer is writing their web pages is the one running the FTP client software.</a:t>
            </a:r>
          </a:p>
        </p:txBody>
      </p:sp>
      <p:sp>
        <p:nvSpPr>
          <p:cNvPr id="6148" name="Slide Number Placeholder 3">
            <a:extLst>
              <a:ext uri="{FF2B5EF4-FFF2-40B4-BE49-F238E27FC236}">
                <a16:creationId xmlns:a16="http://schemas.microsoft.com/office/drawing/2014/main" id="{53B49356-2748-4619-B481-DA46A30552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F9BB8D-C441-4F3E-BEA5-19B2D757B51F}" type="slidenum">
              <a:rPr lang="en-US" altLang="en-US" sz="1200" smtClean="0">
                <a:solidFill>
                  <a:srgbClr val="898989"/>
                </a:solidFill>
                <a:latin typeface="Arial" panose="020B0604020202020204" pitchFamily="34" charset="0"/>
              </a:rPr>
              <a:pPr>
                <a:spcBef>
                  <a:spcPct val="0"/>
                </a:spcBef>
                <a:buFontTx/>
                <a:buNone/>
              </a:pPr>
              <a:t>3</a:t>
            </a:fld>
            <a:endParaRPr lang="en-US" altLang="en-US" sz="1200">
              <a:solidFill>
                <a:srgbClr val="898989"/>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8455C0B-9A22-45F3-812E-BA16A86B2777}"/>
              </a:ext>
            </a:extLst>
          </p:cNvPr>
          <p:cNvSpPr>
            <a:spLocks noGrp="1"/>
          </p:cNvSpPr>
          <p:nvPr>
            <p:ph type="title"/>
          </p:nvPr>
        </p:nvSpPr>
        <p:spPr>
          <a:xfrm>
            <a:off x="304800" y="152400"/>
            <a:ext cx="8229600" cy="1143000"/>
          </a:xfrm>
        </p:spPr>
        <p:txBody>
          <a:bodyPr/>
          <a:lstStyle/>
          <a:p>
            <a:r>
              <a:rPr lang="en-US" altLang="en-US" sz="3600"/>
              <a:t>FTP and Web Development</a:t>
            </a:r>
          </a:p>
        </p:txBody>
      </p:sp>
      <p:sp>
        <p:nvSpPr>
          <p:cNvPr id="7171" name="Content Placeholder 2">
            <a:extLst>
              <a:ext uri="{FF2B5EF4-FFF2-40B4-BE49-F238E27FC236}">
                <a16:creationId xmlns:a16="http://schemas.microsoft.com/office/drawing/2014/main" id="{F345B0CE-D3DD-4E06-918A-C067A6690EAC}"/>
              </a:ext>
            </a:extLst>
          </p:cNvPr>
          <p:cNvSpPr>
            <a:spLocks noGrp="1"/>
          </p:cNvSpPr>
          <p:nvPr>
            <p:ph idx="1"/>
          </p:nvPr>
        </p:nvSpPr>
        <p:spPr>
          <a:xfrm>
            <a:off x="304800" y="1295400"/>
            <a:ext cx="8534400" cy="4830763"/>
          </a:xfrm>
        </p:spPr>
        <p:txBody>
          <a:bodyPr/>
          <a:lstStyle/>
          <a:p>
            <a:pPr>
              <a:defRPr/>
            </a:pPr>
            <a:r>
              <a:rPr lang="en-US" altLang="en-US" sz="1800"/>
              <a:t>When you first create a web document, your files are sitting there on the computer in front of you. The files are NOT yet available to the world. </a:t>
            </a:r>
          </a:p>
          <a:p>
            <a:pPr marL="0" indent="0">
              <a:buFont typeface="Arial" panose="020B0604020202020204" pitchFamily="34" charset="0"/>
              <a:buNone/>
              <a:defRPr/>
            </a:pPr>
            <a:endParaRPr lang="en-US" altLang="en-US" sz="1800"/>
          </a:p>
          <a:p>
            <a:pPr>
              <a:defRPr/>
            </a:pPr>
            <a:r>
              <a:rPr lang="en-US" altLang="en-US" sz="1800"/>
              <a:t>In order to make the files available to the world, you need to copy those files onto your web server.</a:t>
            </a:r>
          </a:p>
          <a:p>
            <a:pPr>
              <a:defRPr/>
            </a:pPr>
            <a:endParaRPr lang="en-US" altLang="en-US" sz="1800"/>
          </a:p>
          <a:p>
            <a:pPr>
              <a:defRPr/>
            </a:pPr>
            <a:r>
              <a:rPr lang="en-US" altLang="en-US" sz="1800"/>
              <a:t>Web servers are computer that are running some form of FTP </a:t>
            </a:r>
            <a:r>
              <a:rPr lang="en-US" altLang="en-US" sz="1800" u="sng"/>
              <a:t>server</a:t>
            </a:r>
            <a:r>
              <a:rPr lang="en-US" altLang="en-US" sz="1800"/>
              <a:t> software. Assuming you have an account on a web server somewhere, you will be able to connect to that FTP server -- provided that you have installed on your computer, an FTP </a:t>
            </a:r>
            <a:r>
              <a:rPr lang="en-US" altLang="en-US" sz="1800" u="sng"/>
              <a:t>client</a:t>
            </a:r>
            <a:r>
              <a:rPr lang="en-US" altLang="en-US" sz="1800"/>
              <a:t>.</a:t>
            </a:r>
          </a:p>
          <a:p>
            <a:pPr>
              <a:defRPr/>
            </a:pPr>
            <a:endParaRPr lang="en-US" altLang="en-US" sz="1800"/>
          </a:p>
          <a:p>
            <a:pPr>
              <a:defRPr/>
            </a:pPr>
            <a:r>
              <a:rPr lang="en-US" altLang="en-US" sz="1800"/>
              <a:t>Once you have installed a FTP client on your computer, you will establish a connection to the FTP server. Once that connection is made, you will be able to copy files to and from the web server.</a:t>
            </a:r>
          </a:p>
          <a:p>
            <a:pPr>
              <a:defRPr/>
            </a:pPr>
            <a:endParaRPr lang="en-US" altLang="en-US" sz="1800"/>
          </a:p>
        </p:txBody>
      </p:sp>
      <p:sp>
        <p:nvSpPr>
          <p:cNvPr id="7172" name="Slide Number Placeholder 3">
            <a:extLst>
              <a:ext uri="{FF2B5EF4-FFF2-40B4-BE49-F238E27FC236}">
                <a16:creationId xmlns:a16="http://schemas.microsoft.com/office/drawing/2014/main" id="{1866EBF5-B907-4459-89EF-5B0D7695265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F29BD05-819D-4619-AF9E-7EFEB5C364BF}"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a:solidFill>
                <a:srgbClr val="898989"/>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C8A8F61-3A2C-4A14-82C7-602439712F5E}"/>
              </a:ext>
            </a:extLst>
          </p:cNvPr>
          <p:cNvSpPr>
            <a:spLocks noGrp="1"/>
          </p:cNvSpPr>
          <p:nvPr>
            <p:ph type="title"/>
          </p:nvPr>
        </p:nvSpPr>
        <p:spPr/>
        <p:txBody>
          <a:bodyPr/>
          <a:lstStyle/>
          <a:p>
            <a:r>
              <a:rPr lang="en-US" altLang="en-US" sz="3600"/>
              <a:t>Many Different FTP Clients Available</a:t>
            </a:r>
          </a:p>
        </p:txBody>
      </p:sp>
      <p:sp>
        <p:nvSpPr>
          <p:cNvPr id="8195" name="Content Placeholder 2">
            <a:extLst>
              <a:ext uri="{FF2B5EF4-FFF2-40B4-BE49-F238E27FC236}">
                <a16:creationId xmlns:a16="http://schemas.microsoft.com/office/drawing/2014/main" id="{7158E9FD-5EF5-47F1-8528-0628DEB3E7D0}"/>
              </a:ext>
            </a:extLst>
          </p:cNvPr>
          <p:cNvSpPr>
            <a:spLocks noGrp="1"/>
          </p:cNvSpPr>
          <p:nvPr>
            <p:ph idx="1"/>
          </p:nvPr>
        </p:nvSpPr>
        <p:spPr>
          <a:xfrm>
            <a:off x="457200" y="1447800"/>
            <a:ext cx="8229600" cy="4525963"/>
          </a:xfrm>
        </p:spPr>
        <p:txBody>
          <a:bodyPr/>
          <a:lstStyle/>
          <a:p>
            <a:pPr>
              <a:defRPr/>
            </a:pPr>
            <a:r>
              <a:rPr lang="en-US" altLang="en-US" sz="1600"/>
              <a:t>In the same way that you have many different options when it comes to </a:t>
            </a:r>
            <a:r>
              <a:rPr lang="en-US" altLang="en-US" sz="1600" u="sng"/>
              <a:t>HTTP client</a:t>
            </a:r>
            <a:r>
              <a:rPr lang="en-US" altLang="en-US" sz="1600"/>
              <a:t> (i.e. web client) software including Firefox, Chrome, Safari, etc, you also have many different options when it comes to </a:t>
            </a:r>
            <a:r>
              <a:rPr lang="en-US" altLang="en-US" sz="1600" u="sng"/>
              <a:t>FTP client</a:t>
            </a:r>
            <a:r>
              <a:rPr lang="en-US" altLang="en-US" sz="1600"/>
              <a:t> software.</a:t>
            </a:r>
          </a:p>
          <a:p>
            <a:pPr lvl="1">
              <a:defRPr/>
            </a:pPr>
            <a:r>
              <a:rPr lang="en-US" altLang="en-US" sz="1200"/>
              <a:t>Some examples of FTP client software include WS FTP, Cyberduck, Cute FTP, and Filezilla.</a:t>
            </a:r>
          </a:p>
          <a:p>
            <a:pPr>
              <a:defRPr/>
            </a:pPr>
            <a:endParaRPr lang="en-US" altLang="en-US" sz="1600"/>
          </a:p>
          <a:p>
            <a:pPr>
              <a:defRPr/>
            </a:pPr>
            <a:r>
              <a:rPr lang="en-US" altLang="en-US" sz="1600"/>
              <a:t>If you understand how to use any one of these web clients, you pretty much can figure out how to use any other. </a:t>
            </a:r>
          </a:p>
          <a:p>
            <a:pPr lvl="1">
              <a:defRPr/>
            </a:pPr>
            <a:r>
              <a:rPr lang="en-US" altLang="en-US" sz="1200"/>
              <a:t>Much in the same way if you know how to use any one web browser (HTTP client) you can figure out how to use any other.</a:t>
            </a:r>
          </a:p>
          <a:p>
            <a:pPr>
              <a:defRPr/>
            </a:pPr>
            <a:endParaRPr lang="en-US" altLang="en-US" sz="1600"/>
          </a:p>
          <a:p>
            <a:pPr>
              <a:defRPr/>
            </a:pPr>
            <a:r>
              <a:rPr lang="en-US" altLang="en-US" sz="1600"/>
              <a:t>They key is to understand the underlying concepts of how to use the software.</a:t>
            </a:r>
          </a:p>
          <a:p>
            <a:pPr>
              <a:defRPr/>
            </a:pPr>
            <a:endParaRPr lang="en-US" altLang="en-US" sz="1600"/>
          </a:p>
          <a:p>
            <a:pPr>
              <a:defRPr/>
            </a:pPr>
            <a:r>
              <a:rPr lang="en-US" altLang="en-US" sz="1600"/>
              <a:t>I will provide instructions on how to download and configure one of these FTP clients in a separate document.</a:t>
            </a:r>
          </a:p>
          <a:p>
            <a:pPr marL="0" indent="0">
              <a:buFont typeface="Arial" panose="020B0604020202020204" pitchFamily="34" charset="0"/>
              <a:buNone/>
              <a:defRPr/>
            </a:pPr>
            <a:endParaRPr lang="en-US" altLang="en-US" sz="1600"/>
          </a:p>
        </p:txBody>
      </p:sp>
      <p:sp>
        <p:nvSpPr>
          <p:cNvPr id="8196" name="Slide Number Placeholder 3">
            <a:extLst>
              <a:ext uri="{FF2B5EF4-FFF2-40B4-BE49-F238E27FC236}">
                <a16:creationId xmlns:a16="http://schemas.microsoft.com/office/drawing/2014/main" id="{7A7732A0-E9D7-46ED-81EC-EB5F6EF216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5B34F1F-3BF3-4F7B-9DAD-2A410A96C210}"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a:solidFill>
                <a:srgbClr val="898989"/>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1F81B02-D9A8-4F37-8911-28D748C5A00E}"/>
              </a:ext>
            </a:extLst>
          </p:cNvPr>
          <p:cNvSpPr>
            <a:spLocks noGrp="1"/>
          </p:cNvSpPr>
          <p:nvPr>
            <p:ph type="title"/>
          </p:nvPr>
        </p:nvSpPr>
        <p:spPr>
          <a:xfrm>
            <a:off x="457200" y="0"/>
            <a:ext cx="8229600" cy="1143000"/>
          </a:xfrm>
        </p:spPr>
        <p:txBody>
          <a:bodyPr/>
          <a:lstStyle/>
          <a:p>
            <a:r>
              <a:rPr lang="en-US" altLang="en-US" sz="3600"/>
              <a:t>The FTP Client Interface</a:t>
            </a:r>
          </a:p>
        </p:txBody>
      </p:sp>
      <p:sp>
        <p:nvSpPr>
          <p:cNvPr id="9219" name="Content Placeholder 2">
            <a:extLst>
              <a:ext uri="{FF2B5EF4-FFF2-40B4-BE49-F238E27FC236}">
                <a16:creationId xmlns:a16="http://schemas.microsoft.com/office/drawing/2014/main" id="{1C11EE4B-10E3-4884-9F89-12B0364BDD20}"/>
              </a:ext>
            </a:extLst>
          </p:cNvPr>
          <p:cNvSpPr>
            <a:spLocks noGrp="1"/>
          </p:cNvSpPr>
          <p:nvPr>
            <p:ph idx="1"/>
          </p:nvPr>
        </p:nvSpPr>
        <p:spPr>
          <a:xfrm>
            <a:off x="320675" y="1143000"/>
            <a:ext cx="8382000" cy="4953000"/>
          </a:xfrm>
        </p:spPr>
        <p:txBody>
          <a:bodyPr/>
          <a:lstStyle/>
          <a:p>
            <a:r>
              <a:rPr lang="en-US" altLang="en-US" sz="2000"/>
              <a:t>The screen is typically divided into two sides:</a:t>
            </a:r>
          </a:p>
          <a:p>
            <a:pPr lvl="1"/>
            <a:r>
              <a:rPr lang="en-US" altLang="en-US" sz="1800"/>
              <a:t>One side (usually the left) shows the files and directories of the </a:t>
            </a:r>
            <a:r>
              <a:rPr lang="en-US" altLang="en-US" sz="1800" b="1" i="1"/>
              <a:t>local computer</a:t>
            </a:r>
            <a:r>
              <a:rPr lang="en-US" altLang="en-US" sz="1800"/>
              <a:t>. </a:t>
            </a:r>
          </a:p>
          <a:p>
            <a:pPr lvl="1"/>
            <a:endParaRPr lang="en-US" altLang="en-US" sz="1800"/>
          </a:p>
          <a:p>
            <a:pPr lvl="1"/>
            <a:r>
              <a:rPr lang="en-US" altLang="en-US" sz="1800"/>
              <a:t>Once a connection is made to a web server, the other side of the window shows the file system on the </a:t>
            </a:r>
            <a:r>
              <a:rPr lang="en-US" altLang="en-US" sz="1800" b="1" i="1"/>
              <a:t>remote computer</a:t>
            </a:r>
            <a:r>
              <a:rPr lang="en-US" altLang="en-US" sz="1800"/>
              <a:t> (e.g. your folder on the web server). </a:t>
            </a:r>
          </a:p>
          <a:p>
            <a:pPr lvl="1"/>
            <a:endParaRPr lang="en-US" altLang="en-US" sz="1800"/>
          </a:p>
          <a:p>
            <a:pPr lvl="1"/>
            <a:r>
              <a:rPr lang="en-US" altLang="en-US" sz="1800"/>
              <a:t>Often, moving files back and forth between the local computer and the web server computer is as simple as a drag-and-drop operation.</a:t>
            </a:r>
          </a:p>
        </p:txBody>
      </p:sp>
      <p:sp>
        <p:nvSpPr>
          <p:cNvPr id="9220" name="Slide Number Placeholder 3">
            <a:extLst>
              <a:ext uri="{FF2B5EF4-FFF2-40B4-BE49-F238E27FC236}">
                <a16:creationId xmlns:a16="http://schemas.microsoft.com/office/drawing/2014/main" id="{685B83B5-C6EC-4EA9-A79E-224862746E6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CE689E0-7206-4F64-A4F6-FB5FE81ACB67}"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a:solidFill>
                <a:srgbClr val="898989"/>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a:extLst>
              <a:ext uri="{FF2B5EF4-FFF2-40B4-BE49-F238E27FC236}">
                <a16:creationId xmlns:a16="http://schemas.microsoft.com/office/drawing/2014/main" id="{54C37F1C-90D4-40FA-B88A-7625202A8B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09E2A9A-FF78-417B-BEC7-03203B20312D}"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a:solidFill>
                <a:srgbClr val="898989"/>
              </a:solidFill>
              <a:latin typeface="Arial" panose="020B0604020202020204" pitchFamily="34" charset="0"/>
            </a:endParaRPr>
          </a:p>
        </p:txBody>
      </p:sp>
      <p:pic>
        <p:nvPicPr>
          <p:cNvPr id="10243" name="Picture 2" descr="C:\Users\yosef\Dropbox\130\images\filezilla_client_not_connected.jpg">
            <a:extLst>
              <a:ext uri="{FF2B5EF4-FFF2-40B4-BE49-F238E27FC236}">
                <a16:creationId xmlns:a16="http://schemas.microsoft.com/office/drawing/2014/main" id="{48EE8E1F-57F7-49AC-854A-D68A8637EE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593725"/>
            <a:ext cx="7086600" cy="618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4">
            <a:extLst>
              <a:ext uri="{FF2B5EF4-FFF2-40B4-BE49-F238E27FC236}">
                <a16:creationId xmlns:a16="http://schemas.microsoft.com/office/drawing/2014/main" id="{B701CF89-FB1E-474D-8E17-2E25D1797861}"/>
              </a:ext>
            </a:extLst>
          </p:cNvPr>
          <p:cNvSpPr txBox="1">
            <a:spLocks noChangeArrowheads="1"/>
          </p:cNvSpPr>
          <p:nvPr/>
        </p:nvSpPr>
        <p:spPr bwMode="auto">
          <a:xfrm>
            <a:off x="152400" y="0"/>
            <a:ext cx="6645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rPr>
              <a:t>FTP Client – Not yet connected to a remote computer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a:extLst>
              <a:ext uri="{FF2B5EF4-FFF2-40B4-BE49-F238E27FC236}">
                <a16:creationId xmlns:a16="http://schemas.microsoft.com/office/drawing/2014/main" id="{0473055E-8F14-4BB4-835B-C888186EC3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195A0F5-002E-49E7-96B4-E0D82601099A}"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a:solidFill>
                <a:srgbClr val="898989"/>
              </a:solidFill>
              <a:latin typeface="Arial" panose="020B0604020202020204" pitchFamily="34" charset="0"/>
            </a:endParaRPr>
          </a:p>
        </p:txBody>
      </p:sp>
      <p:sp>
        <p:nvSpPr>
          <p:cNvPr id="11267" name="TextBox 4">
            <a:extLst>
              <a:ext uri="{FF2B5EF4-FFF2-40B4-BE49-F238E27FC236}">
                <a16:creationId xmlns:a16="http://schemas.microsoft.com/office/drawing/2014/main" id="{D09C0CA0-8347-45F7-B4A7-755F875414EF}"/>
              </a:ext>
            </a:extLst>
          </p:cNvPr>
          <p:cNvSpPr txBox="1">
            <a:spLocks noChangeArrowheads="1"/>
          </p:cNvSpPr>
          <p:nvPr/>
        </p:nvSpPr>
        <p:spPr bwMode="auto">
          <a:xfrm>
            <a:off x="1209675" y="152400"/>
            <a:ext cx="6827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1">
                <a:latin typeface="Arial" panose="020B0604020202020204" pitchFamily="34" charset="0"/>
              </a:rPr>
              <a:t>FTP Client that has made a connection to a web server</a:t>
            </a:r>
          </a:p>
        </p:txBody>
      </p:sp>
      <p:pic>
        <p:nvPicPr>
          <p:cNvPr id="11268" name="Picture 5">
            <a:extLst>
              <a:ext uri="{FF2B5EF4-FFF2-40B4-BE49-F238E27FC236}">
                <a16:creationId xmlns:a16="http://schemas.microsoft.com/office/drawing/2014/main" id="{327FDB61-2060-439A-AD34-7504799DE9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963" y="762000"/>
            <a:ext cx="8831262" cy="524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5D6A9C9-D3E3-41E3-AC3A-28F1BDA31A2E}"/>
              </a:ext>
            </a:extLst>
          </p:cNvPr>
          <p:cNvSpPr>
            <a:spLocks noGrp="1"/>
          </p:cNvSpPr>
          <p:nvPr>
            <p:ph type="title"/>
          </p:nvPr>
        </p:nvSpPr>
        <p:spPr>
          <a:xfrm>
            <a:off x="304800" y="0"/>
            <a:ext cx="8534400" cy="1143000"/>
          </a:xfrm>
        </p:spPr>
        <p:txBody>
          <a:bodyPr/>
          <a:lstStyle/>
          <a:p>
            <a:r>
              <a:rPr lang="en-US" altLang="en-US" sz="3600"/>
              <a:t>The   </a:t>
            </a:r>
            <a:r>
              <a:rPr lang="en-US" altLang="en-US" sz="2800" b="1">
                <a:latin typeface="Courier New" panose="02070309020205020404" pitchFamily="49" charset="0"/>
                <a:cs typeface="Courier New" panose="02070309020205020404" pitchFamily="49" charset="0"/>
              </a:rPr>
              <a:t>public_html </a:t>
            </a:r>
            <a:r>
              <a:rPr lang="en-US" altLang="en-US" sz="3600"/>
              <a:t> folder</a:t>
            </a:r>
          </a:p>
        </p:txBody>
      </p:sp>
      <p:sp>
        <p:nvSpPr>
          <p:cNvPr id="12291" name="Content Placeholder 2">
            <a:extLst>
              <a:ext uri="{FF2B5EF4-FFF2-40B4-BE49-F238E27FC236}">
                <a16:creationId xmlns:a16="http://schemas.microsoft.com/office/drawing/2014/main" id="{E63944B7-C871-484A-BFE5-BE2C06A3EFD9}"/>
              </a:ext>
            </a:extLst>
          </p:cNvPr>
          <p:cNvSpPr>
            <a:spLocks noGrp="1"/>
          </p:cNvSpPr>
          <p:nvPr>
            <p:ph idx="1"/>
          </p:nvPr>
        </p:nvSpPr>
        <p:spPr>
          <a:xfrm>
            <a:off x="304800" y="1295400"/>
            <a:ext cx="8382000" cy="4953000"/>
          </a:xfrm>
        </p:spPr>
        <p:txBody>
          <a:bodyPr/>
          <a:lstStyle/>
          <a:p>
            <a:pPr marL="0" indent="0">
              <a:buFont typeface="Arial" panose="020B0604020202020204" pitchFamily="34" charset="0"/>
              <a:buNone/>
              <a:defRPr/>
            </a:pPr>
            <a:r>
              <a:rPr lang="en-US" altLang="en-US" sz="2000"/>
              <a:t>One very common technique for web servers is to require that all files, folders, and other documents be placed in a specially named folder. </a:t>
            </a:r>
          </a:p>
          <a:p>
            <a:pPr marL="0" indent="0">
              <a:buFont typeface="Arial" panose="020B0604020202020204" pitchFamily="34" charset="0"/>
              <a:buNone/>
              <a:defRPr/>
            </a:pPr>
            <a:endParaRPr lang="en-US" altLang="en-US" sz="2000"/>
          </a:p>
          <a:p>
            <a:pPr>
              <a:defRPr/>
            </a:pPr>
            <a:r>
              <a:rPr lang="en-US" altLang="en-US" sz="1800"/>
              <a:t>The people responsible for administering the web server can name this folder anything they like, but one popular choice is  </a:t>
            </a:r>
            <a:r>
              <a:rPr lang="en-US" altLang="en-US" sz="1800" b="1">
                <a:latin typeface="Courier New" panose="02070309020205020404" pitchFamily="49" charset="0"/>
                <a:cs typeface="Courier New" panose="02070309020205020404" pitchFamily="49" charset="0"/>
              </a:rPr>
              <a:t>public_html</a:t>
            </a:r>
          </a:p>
          <a:p>
            <a:pPr>
              <a:defRPr/>
            </a:pPr>
            <a:endParaRPr lang="en-US" altLang="en-US" sz="1800" b="1">
              <a:latin typeface="Courier New" panose="02070309020205020404" pitchFamily="49" charset="0"/>
              <a:cs typeface="Courier New" panose="02070309020205020404" pitchFamily="49" charset="0"/>
            </a:endParaRPr>
          </a:p>
          <a:p>
            <a:pPr>
              <a:defRPr/>
            </a:pPr>
            <a:r>
              <a:rPr lang="en-US" altLang="en-US" sz="1800"/>
              <a:t>If such folder is not present when you log into your account on the web server, then you will need to create this folder (discussed later). </a:t>
            </a:r>
          </a:p>
          <a:p>
            <a:pPr>
              <a:defRPr/>
            </a:pPr>
            <a:endParaRPr lang="en-US" altLang="en-US" sz="1800"/>
          </a:p>
          <a:p>
            <a:pPr>
              <a:defRPr/>
            </a:pPr>
            <a:r>
              <a:rPr lang="en-US" altLang="en-US" sz="1800"/>
              <a:t>When you contract with a web company to use their web server, they will include instructions letting you know whether or not your data must be placed inside one of these specially named folders.</a:t>
            </a:r>
          </a:p>
          <a:p>
            <a:pPr lvl="1">
              <a:defRPr/>
            </a:pPr>
            <a:endParaRPr lang="en-US" altLang="en-US" sz="1800"/>
          </a:p>
          <a:p>
            <a:pPr lvl="1">
              <a:defRPr/>
            </a:pPr>
            <a:endParaRPr lang="en-US" altLang="en-US" sz="1800"/>
          </a:p>
        </p:txBody>
      </p:sp>
      <p:sp>
        <p:nvSpPr>
          <p:cNvPr id="12292" name="Slide Number Placeholder 3">
            <a:extLst>
              <a:ext uri="{FF2B5EF4-FFF2-40B4-BE49-F238E27FC236}">
                <a16:creationId xmlns:a16="http://schemas.microsoft.com/office/drawing/2014/main" id="{9D1B7EF9-7DB4-4170-8EE1-75AB63E9E5A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E91E71-460D-453B-BFD8-3509A129158C}"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a:solidFill>
                <a:srgbClr val="898989"/>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6182</TotalTime>
  <Words>1444</Words>
  <Application>Microsoft Office PowerPoint</Application>
  <PresentationFormat>On-screen Show (4:3)</PresentationFormat>
  <Paragraphs>120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Courier New</vt:lpstr>
      <vt:lpstr>Times New Roman</vt:lpstr>
      <vt:lpstr>Office Theme</vt:lpstr>
      <vt:lpstr>Understanding FTP</vt:lpstr>
      <vt:lpstr>Learning Objectives</vt:lpstr>
      <vt:lpstr>What is FTP?</vt:lpstr>
      <vt:lpstr>FTP and Web Development</vt:lpstr>
      <vt:lpstr>Many Different FTP Clients Available</vt:lpstr>
      <vt:lpstr>The FTP Client Interface</vt:lpstr>
      <vt:lpstr>PowerPoint Presentation</vt:lpstr>
      <vt:lpstr>PowerPoint Presentation</vt:lpstr>
      <vt:lpstr>The   public_html  folder</vt:lpstr>
      <vt:lpstr>You can create/delete files and directories</vt:lpstr>
      <vt:lpstr>PowerPoint Presentation</vt:lpstr>
      <vt:lpstr>Determining the URL to your files</vt:lpstr>
      <vt:lpstr>Anatomy of a URL</vt:lpstr>
      <vt:lpstr>URLs continued: </vt:lpstr>
      <vt:lpstr>Try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130 – Internet and the Web Louis Ibarra Winter 2008</dc:title>
  <dc:creator>Mendelsohn, Yoseph</dc:creator>
  <cp:lastModifiedBy>Mendelsohn, Yoseph</cp:lastModifiedBy>
  <cp:revision>1093</cp:revision>
  <dcterms:created xsi:type="dcterms:W3CDTF">2000-04-04T21:22:54Z</dcterms:created>
  <dcterms:modified xsi:type="dcterms:W3CDTF">2023-03-19T21:37:20Z</dcterms:modified>
</cp:coreProperties>
</file>