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619" r:id="rId3"/>
    <p:sldId id="620" r:id="rId4"/>
    <p:sldId id="621" r:id="rId5"/>
    <p:sldId id="318" r:id="rId6"/>
    <p:sldId id="264" r:id="rId7"/>
    <p:sldId id="622" r:id="rId8"/>
    <p:sldId id="624" r:id="rId9"/>
    <p:sldId id="62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90" y="1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16EAF-91DF-4824-9148-4C46708779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369953-5C13-42FF-8E61-7E3D73384E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380F4-BFD5-4EFA-A9CD-085F89C19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73C-F903-45D5-B16D-182FAA1A6F73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AAA84-6D70-4D1E-88E9-841FCC9CB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FC414-A5E5-4A38-A688-C436112B3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115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8491A-1AF3-44C5-A3CB-0607FA518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91F83A-F39D-4653-9DE9-4E4633EED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B7DAD-726D-4ADC-B016-A21E67575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73C-F903-45D5-B16D-182FAA1A6F73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AC557-E416-457B-875F-A11046E12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86C871-9D8E-4603-9E30-1EE8E0C8E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98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8B7321-416F-4782-8F76-FA73741633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6F07BA-5BCF-4EAA-83A0-E8142F1EEA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6C759-6BA4-4EBA-9CE9-D8AC5FE3D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73C-F903-45D5-B16D-182FAA1A6F73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26D86-D86C-4DA0-B125-B127C5EB1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6C765-F6BE-4B6D-90C6-B051D618F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207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4C64C-6124-4911-8AFF-A3A5DCBE6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40608-52F0-463C-B223-067A58D1F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EB609-41E2-4A9C-9B96-E6694D058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73C-F903-45D5-B16D-182FAA1A6F73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0EBBD-3EFD-4DDC-9468-B40B15D1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B2026-29DD-4619-ACE8-E929D3874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50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329D5-32F4-4607-BF01-38CA3AF49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8D028C-1FA0-4702-808C-65BB9CC14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E855D-151C-4C2B-96B1-C78909658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73C-F903-45D5-B16D-182FAA1A6F73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B44FE-39EF-4C82-8A02-B0A353DAC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7C5AA-A464-4C20-B7D2-E5C5FD050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349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0A7D2-FC7E-4E17-A25A-B6BD8B266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61725-5706-453A-A56B-B4A85DB7D9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ED948-6425-4A12-92EC-DF70442349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C0805-AE5C-4C63-AB94-7E9062BB8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73C-F903-45D5-B16D-182FAA1A6F73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363B95-B969-4F7D-A947-72AB4C823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B1514-7F94-4F63-B182-66007AF82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75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86F23-B1C6-4040-945D-CF1AE0156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E61C8C-6E38-438C-B52E-0443AC400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20AED8-1480-455B-9332-1293058B5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A91DCC-1ADF-4B04-92FE-D2189B9F5E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506948-5591-4E93-8F5E-21BFE3C251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BBDD74-8D2A-4719-933E-B6492CBC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73C-F903-45D5-B16D-182FAA1A6F73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7E33A7-4D1F-4FB2-9E9A-A7DEA3B1E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07C61D-5C2E-4BCA-8DAE-784B4A14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511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42BE7-869B-4FCE-8219-AF119F248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F2C728-9EB2-4093-A190-0AAB11ED5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73C-F903-45D5-B16D-182FAA1A6F73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8A7CCD-F220-4BC6-9F6E-5A04A920B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CB92A6-3DBE-4063-B672-03F828BC1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47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3E0992-8251-490C-80DD-E4989DC61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73C-F903-45D5-B16D-182FAA1A6F73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8152FA-2594-436C-9175-E9405A91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EB44AE-7B23-4BAB-9F50-543F38C91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AEABD-A09E-4318-99C6-E89B7196C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CAC13-DB49-4B7A-A7CB-E1D06A1B8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4A85FB-6A13-432A-99ED-46B47CD9C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668D39-9028-4CC6-92FD-8539453EA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73C-F903-45D5-B16D-182FAA1A6F73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C81D84-CC04-43E9-98DD-69D7C28BA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882059-E1C6-4CC2-9B92-381694FB8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30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95281-799A-45C6-A58E-A7B989DF5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CD545F-C366-400E-875E-BA1DACF35E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10A962-51E4-4426-87D2-4315182FA2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BFE67D-77F6-4858-88E1-F4582DAD1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73C-F903-45D5-B16D-182FAA1A6F73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ED295E-1D66-4D64-A840-AE09F676E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B3D479-822B-4888-A40D-FA07F631E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98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B99AD-A194-4E04-8E5B-E4BDA9941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3086C-4824-48A3-972C-72F35C17D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C33DA-1C40-4424-895F-55562BD6B3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6C73C-F903-45D5-B16D-182FAA1A6F73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49028-F9D9-4CF4-9AE9-F66C4ACC30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93B60-C9E7-4294-867C-612B71E4D9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54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7F4FCBC8-AAF4-41B1-B443-F05DB379F7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r>
              <a:rPr lang="en-US" sz="1800" b="1" i="1" dirty="0"/>
              <a:t>Who knew "generic" could be so useful!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671FB5-0147-491F-A4C5-774FEE530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en-US" sz="4000" b="1" dirty="0">
                <a:solidFill>
                  <a:schemeClr val="bg2"/>
                </a:solidFill>
              </a:rPr>
              <a:t>&lt;div&gt;</a:t>
            </a:r>
            <a:br>
              <a:rPr lang="en-US" sz="4000" b="1" dirty="0">
                <a:solidFill>
                  <a:schemeClr val="bg2"/>
                </a:solidFill>
              </a:rPr>
            </a:br>
            <a:r>
              <a:rPr lang="en-US" sz="4000" b="1" dirty="0">
                <a:solidFill>
                  <a:schemeClr val="bg2"/>
                </a:solidFill>
              </a:rPr>
              <a:t>&lt;span&gt;</a:t>
            </a:r>
          </a:p>
        </p:txBody>
      </p:sp>
    </p:spTree>
    <p:extLst>
      <p:ext uri="{BB962C8B-B14F-4D97-AF65-F5344CB8AC3E}">
        <p14:creationId xmlns:p14="http://schemas.microsoft.com/office/powerpoint/2010/main" val="679862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4FFF8F73-98DF-44A9-ACA4-1ADA6D4B0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109539"/>
            <a:ext cx="6400800" cy="852487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Learning Objectives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14D96E68-1046-43DB-832B-52A327758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1143000"/>
            <a:ext cx="7620000" cy="4876800"/>
          </a:xfrm>
        </p:spPr>
        <p:txBody>
          <a:bodyPr/>
          <a:lstStyle/>
          <a:p>
            <a:pPr marL="57150" indent="0">
              <a:buNone/>
              <a:defRPr/>
            </a:pPr>
            <a:r>
              <a:rPr lang="en-US" sz="2400" dirty="0"/>
              <a:t>By the end of this lecture, you should be able to:</a:t>
            </a:r>
          </a:p>
          <a:p>
            <a:pPr marL="57150" indent="0">
              <a:buNone/>
              <a:defRPr/>
            </a:pPr>
            <a:endParaRPr lang="en-US" sz="2400" dirty="0"/>
          </a:p>
          <a:p>
            <a:pPr lvl="1">
              <a:buFont typeface="Arial" charset="0"/>
              <a:buChar char="–"/>
              <a:defRPr/>
            </a:pPr>
            <a:r>
              <a:rPr lang="en-US" sz="1800" dirty="0"/>
              <a:t>Understand when you might want to use a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sz="1800" dirty="0"/>
              <a:t>tag 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800" dirty="0"/>
              <a:t>Understand when you might want to use a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&lt;span&gt;</a:t>
            </a:r>
            <a:r>
              <a:rPr lang="en-US" sz="1800" dirty="0"/>
              <a:t> tag 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800"/>
              <a:t>Recognize that these tags are primarily intended for use with CSS styling, and / or scripting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800"/>
              <a:t>Appreciate </a:t>
            </a:r>
            <a:r>
              <a:rPr lang="en-US" sz="1800" dirty="0"/>
              <a:t>the importance of the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id </a:t>
            </a:r>
            <a:r>
              <a:rPr lang="en-US" sz="1800" dirty="0"/>
              <a:t>attribute</a:t>
            </a:r>
          </a:p>
          <a:p>
            <a:pPr lvl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marL="457200" lvl="1" indent="0">
              <a:buNone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</p:txBody>
      </p:sp>
      <p:pic>
        <p:nvPicPr>
          <p:cNvPr id="5124" name="Picture 4" descr="C:\Users\yosef\Dropbox\130 Expression Web\images\question_mark_learning.jpg">
            <a:extLst>
              <a:ext uri="{FF2B5EF4-FFF2-40B4-BE49-F238E27FC236}">
                <a16:creationId xmlns:a16="http://schemas.microsoft.com/office/drawing/2014/main" id="{9936EDFA-6C2E-401F-B920-5F9802778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44330">
            <a:off x="8959850" y="95250"/>
            <a:ext cx="17335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4FFF8F73-98DF-44A9-ACA4-1ADA6D4B0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1027" y="225913"/>
            <a:ext cx="3145015" cy="500479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altLang="en-US" dirty="0"/>
              <a:t>tag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14D96E68-1046-43DB-832B-52A327758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920" y="794759"/>
            <a:ext cx="8169779" cy="5922235"/>
          </a:xfrm>
        </p:spPr>
        <p:txBody>
          <a:bodyPr anchor="ctr">
            <a:normAutofit/>
          </a:bodyPr>
          <a:lstStyle/>
          <a:p>
            <a:pPr marL="342900" indent="-285750">
              <a:defRPr/>
            </a:pPr>
            <a:r>
              <a:rPr lang="en-US" sz="1200" dirty="0"/>
              <a:t>In our semantic tags discussion, we have learned about how we should organize our page into logical sections</a:t>
            </a:r>
            <a:r>
              <a:rPr lang="en-US" sz="1200"/>
              <a:t>. </a:t>
            </a:r>
            <a:endParaRPr lang="en-US" sz="1200" dirty="0"/>
          </a:p>
          <a:p>
            <a:pPr marL="342900" indent="-285750">
              <a:defRPr/>
            </a:pPr>
            <a:endParaRPr lang="en-US" sz="1200" dirty="0"/>
          </a:p>
          <a:p>
            <a:pPr marL="342900" indent="-285750">
              <a:defRPr/>
            </a:pPr>
            <a:r>
              <a:rPr lang="en-US" sz="1200" dirty="0"/>
              <a:t>Recall that semantic tags don’t actually </a:t>
            </a:r>
            <a:r>
              <a:rPr lang="en-US" sz="1200" i="1" dirty="0"/>
              <a:t>do</a:t>
            </a:r>
            <a:r>
              <a:rPr lang="en-US" sz="1200" dirty="0"/>
              <a:t> anything. That is, the tags themselves do not change the appearance of the content they hold, nor do they hyperlink things (e.g. an a tag), or create a list, etc. etc.  The tags are simply containers that enable us to break our page into logical sections. However, they are still very important for many </a:t>
            </a:r>
            <a:r>
              <a:rPr lang="en-US" sz="1200"/>
              <a:t>reasons as described </a:t>
            </a:r>
            <a:r>
              <a:rPr lang="en-US" sz="1200" dirty="0"/>
              <a:t>previously. </a:t>
            </a:r>
          </a:p>
          <a:p>
            <a:pPr marL="342900" indent="-285750">
              <a:defRPr/>
            </a:pPr>
            <a:endParaRPr lang="en-US" sz="1200" dirty="0"/>
          </a:p>
          <a:p>
            <a:pPr marL="342900" indent="-285750">
              <a:defRPr/>
            </a:pPr>
            <a:r>
              <a:rPr lang="en-US" sz="1200" dirty="0"/>
              <a:t>Among the many important reasons for using them, semantic containers allow us to </a:t>
            </a:r>
            <a:r>
              <a:rPr lang="en-US" sz="1200" u="sng" dirty="0"/>
              <a:t>style</a:t>
            </a:r>
            <a:r>
              <a:rPr lang="en-US" sz="1200" dirty="0"/>
              <a:t> the content they contain. For example, we could use CSS to style all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&lt;footer&gt;</a:t>
            </a:r>
            <a:r>
              <a:rPr lang="en-US" sz="1200" dirty="0"/>
              <a:t> </a:t>
            </a:r>
            <a:r>
              <a:rPr lang="en-US" sz="1200"/>
              <a:t>tags in a consistent way </a:t>
            </a:r>
            <a:r>
              <a:rPr lang="en-US" sz="1200" dirty="0"/>
              <a:t>throughout our web site.</a:t>
            </a:r>
          </a:p>
          <a:p>
            <a:pPr marL="342900" indent="-285750">
              <a:defRPr/>
            </a:pPr>
            <a:endParaRPr lang="en-US" sz="1200" dirty="0"/>
          </a:p>
          <a:p>
            <a:pPr marL="342900" indent="-285750">
              <a:defRPr/>
            </a:pPr>
            <a:r>
              <a:rPr lang="en-US" sz="1200" dirty="0"/>
              <a:t>But what if you want to apply some styles to a batch of content on your page that is not enclosed by a semantic tag – or any other tag?  </a:t>
            </a:r>
            <a:r>
              <a:rPr lang="en-US" sz="1200" b="1" i="1" dirty="0"/>
              <a:t>For example, suppose you had a few paragraphs of content that you wished to style using CSS, but those particular paragraphs do not "fit" into any known semantic section?  </a:t>
            </a:r>
          </a:p>
          <a:p>
            <a:pPr marL="57150" indent="0">
              <a:buNone/>
              <a:defRPr/>
            </a:pPr>
            <a:endParaRPr lang="en-US" sz="1200" dirty="0"/>
          </a:p>
          <a:p>
            <a:pPr marL="342900" indent="-285750">
              <a:defRPr/>
            </a:pPr>
            <a:r>
              <a:rPr lang="en-US" sz="1200" dirty="0"/>
              <a:t>One solution is to use a generic container tag called a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</a:t>
            </a:r>
            <a:r>
              <a:rPr lang="en-US" sz="1200" dirty="0"/>
              <a:t>. </a:t>
            </a:r>
          </a:p>
          <a:p>
            <a:pPr marL="342900" indent="-285750">
              <a:defRPr/>
            </a:pPr>
            <a:endParaRPr lang="en-US" sz="1200" dirty="0"/>
          </a:p>
          <a:p>
            <a:pPr marL="342900" indent="-285750">
              <a:defRPr/>
            </a:pPr>
            <a:r>
              <a:rPr lang="en-US" sz="1200" dirty="0"/>
              <a:t>Unlike semantic tags, the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</a:t>
            </a:r>
            <a:r>
              <a:rPr lang="en-US" sz="1200" dirty="0"/>
              <a:t> tag in no way describes the content it contains. </a:t>
            </a:r>
          </a:p>
          <a:p>
            <a:pPr marL="342900" indent="-285750">
              <a:defRPr/>
            </a:pPr>
            <a:endParaRPr lang="en-US" sz="1200" dirty="0"/>
          </a:p>
          <a:p>
            <a:pPr marL="342900" indent="-285750">
              <a:defRPr/>
            </a:pPr>
            <a:r>
              <a:rPr lang="en-US" sz="1200" dirty="0"/>
              <a:t>In summary: Enclosing content in a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sz="1200" dirty="0"/>
              <a:t>tag is perfectly acceptable. You should try to use semantic tags first – but only where they make sense!  (For example, don't shoehorn a few random paragraphs of text into an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&lt;article&gt; </a:t>
            </a:r>
            <a:r>
              <a:rPr lang="en-US" sz="1200" dirty="0"/>
              <a:t>tag or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&lt;section&gt; </a:t>
            </a:r>
            <a:r>
              <a:rPr lang="en-US" sz="1200" dirty="0"/>
              <a:t>tag).   However, if you need to enclose content in a tag, and no semantic tag fits, then use a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&lt;div&gt;.</a:t>
            </a:r>
            <a:r>
              <a:rPr lang="en-US" sz="1200" dirty="0"/>
              <a:t> 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8E0EBC0-CBB9-46B2-94CB-5DB47438E4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4960" r="4" b="17689"/>
          <a:stretch/>
        </p:blipFill>
        <p:spPr>
          <a:xfrm>
            <a:off x="9029206" y="2474254"/>
            <a:ext cx="1912560" cy="1909489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91383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737BE93-A3B7-44D3-B902-E7BC6A59C602}"/>
              </a:ext>
            </a:extLst>
          </p:cNvPr>
          <p:cNvSpPr txBox="1"/>
          <p:nvPr/>
        </p:nvSpPr>
        <p:spPr>
          <a:xfrm>
            <a:off x="121800" y="871840"/>
            <a:ext cx="565034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Let's return to our turtle page. </a:t>
            </a:r>
          </a:p>
          <a:p>
            <a:endParaRPr lang="en-US" sz="1600" dirty="0"/>
          </a:p>
          <a:p>
            <a:r>
              <a:rPr lang="en-US" sz="1600" dirty="0"/>
              <a:t>Suppose that for whatever reason, we wanted to apply some styles to the second and third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&lt;section&gt; </a:t>
            </a:r>
            <a:r>
              <a:rPr lang="en-US" sz="1600" dirty="0"/>
              <a:t>tags on the page (i.e. the 'Anatomy' section, and the 'Diet' section).</a:t>
            </a:r>
          </a:p>
          <a:p>
            <a:endParaRPr lang="en-US" sz="1600" dirty="0"/>
          </a:p>
          <a:p>
            <a:r>
              <a:rPr lang="en-US" sz="1600" dirty="0"/>
              <a:t>For example, let's say that the boss decides that they want you to add a border around that particular block of content, as well as to change its foreground and background color - while leaving the 'Introduction' section alone.</a:t>
            </a:r>
          </a:p>
          <a:p>
            <a:endParaRPr lang="en-US" sz="1600" dirty="0"/>
          </a:p>
          <a:p>
            <a:r>
              <a:rPr lang="en-US" sz="1600" dirty="0"/>
              <a:t>Because the boss hasn’t given us any particular reason why these two sections should be grouped, it’s not easy to come up with a good semantic tag for them. </a:t>
            </a:r>
          </a:p>
          <a:p>
            <a:endParaRPr lang="en-US" sz="1600" dirty="0"/>
          </a:p>
          <a:p>
            <a:r>
              <a:rPr lang="en-US" sz="1600" dirty="0"/>
              <a:t>One solution, then, is to wrap that entire block of HTML code inside a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sz="1600" dirty="0"/>
              <a:t>tag.  </a:t>
            </a:r>
            <a:r>
              <a:rPr lang="en-US" sz="1600"/>
              <a:t>We can then apply the class to that tag.</a:t>
            </a:r>
            <a:endParaRPr lang="en-US" sz="1600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97B18488-AF15-4231-895E-42B4D5237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00" y="115447"/>
            <a:ext cx="3707921" cy="67061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3200" b="1" dirty="0"/>
              <a:t>Example </a:t>
            </a:r>
            <a:br>
              <a:rPr lang="en-US" altLang="en-US" sz="3200" b="1" dirty="0"/>
            </a:br>
            <a:r>
              <a:rPr lang="en-US" altLang="en-US" sz="2000" b="1" dirty="0"/>
              <a:t>- Styling with &lt;div&gt; tags - </a:t>
            </a:r>
            <a:endParaRPr lang="en-US" altLang="en-US" sz="32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0FC36A-C287-4093-AE75-21CE71392A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9405" y="569494"/>
            <a:ext cx="5775607" cy="544629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32D8F81-6D7E-46F4-A2FE-39066DB528D3}"/>
              </a:ext>
            </a:extLst>
          </p:cNvPr>
          <p:cNvSpPr/>
          <p:nvPr/>
        </p:nvSpPr>
        <p:spPr>
          <a:xfrm>
            <a:off x="6039405" y="3328737"/>
            <a:ext cx="5863837" cy="203734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09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737BE93-A3B7-44D3-B902-E7BC6A59C602}"/>
              </a:ext>
            </a:extLst>
          </p:cNvPr>
          <p:cNvSpPr txBox="1"/>
          <p:nvPr/>
        </p:nvSpPr>
        <p:spPr>
          <a:xfrm>
            <a:off x="121800" y="871840"/>
            <a:ext cx="565034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Note:  I have again removed much of the text inside the paragraphs to enable us to fit the relevant HTML code onto the screen. I have also left out irrelevant segments of the HTML code. You can, of course download and view the complete HTML document from the course page.</a:t>
            </a:r>
          </a:p>
          <a:p>
            <a:endParaRPr lang="en-US" sz="1200" dirty="0"/>
          </a:p>
          <a:p>
            <a:r>
              <a:rPr lang="en-US" sz="1200" dirty="0"/>
              <a:t>We have added: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A CSS class.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A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sz="1200" dirty="0"/>
              <a:t>tag to enclose the second and third section tags.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We have added our CSS class to this 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</a:t>
            </a:r>
            <a:r>
              <a:rPr lang="en-US" sz="1200" dirty="0"/>
              <a:t> tag.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Also note how after the closing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&lt;/div&gt; </a:t>
            </a:r>
            <a:r>
              <a:rPr lang="en-US" sz="1200" dirty="0"/>
              <a:t>tag I added an HTML comment indicating which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sz="1200" dirty="0"/>
              <a:t>tag was being closed. This can be a very helpful thing to do in terms of making your code as clear as possible. </a:t>
            </a:r>
          </a:p>
          <a:p>
            <a:endParaRPr lang="en-US" sz="1200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97B18488-AF15-4231-895E-42B4D5237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00" y="115447"/>
            <a:ext cx="3707921" cy="67061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2800" b="1" dirty="0"/>
              <a:t>Working Example </a:t>
            </a:r>
            <a:br>
              <a:rPr lang="en-US" altLang="en-US" sz="2800" b="1" dirty="0"/>
            </a:br>
            <a:r>
              <a:rPr lang="en-US" altLang="en-US" sz="1600" b="1" dirty="0"/>
              <a:t>- div and class Added - </a:t>
            </a:r>
            <a:endParaRPr lang="en-US" altLang="en-US" sz="2800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B8EB091-FD72-49C5-B9E8-ADCA68023844}"/>
              </a:ext>
            </a:extLst>
          </p:cNvPr>
          <p:cNvSpPr txBox="1"/>
          <p:nvPr/>
        </p:nvSpPr>
        <p:spPr>
          <a:xfrm>
            <a:off x="5941249" y="0"/>
            <a:ext cx="6128951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&lt;title&gt;All About Turtles&lt;/title&gt;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&lt;meta charset="utf-8"&gt;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&lt;style&gt;</a:t>
            </a:r>
          </a:p>
          <a:p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.border-color-emphasize {</a:t>
            </a:r>
          </a:p>
          <a:p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border: 5px solid brown;</a:t>
            </a:r>
          </a:p>
          <a:p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padding:10px;</a:t>
            </a:r>
          </a:p>
          <a:p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color:chocolate;</a:t>
            </a:r>
          </a:p>
          <a:p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background-color:antiquewhite;</a:t>
            </a:r>
          </a:p>
          <a:p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&lt;/style&gt;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&lt;header&gt;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&lt;h1&gt;The World of Turtles&lt;/h1&gt;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&lt;h2&gt;A Highly Abbreviated Primer&lt;/h2&gt;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&lt;img src="box_turtle_wikipedia.jpg" alt="Picture of a box turtle"&gt;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&lt;/header&gt;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&lt;main&gt;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&lt;section&gt;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&lt;h2&gt;Introduction&lt;/h2&gt;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&lt;p&gt;Turtles are diapsids of the order Testudines&lt;/p&gt;</a:t>
            </a:r>
          </a:p>
          <a:p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&lt;p&gt;Turtles are ectotherms—animals commonly called...&lt;/p&gt;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&lt;/section&gt;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&lt;div 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class="border-color-emphasize"</a:t>
            </a:r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&lt;section&gt;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&lt;h2&gt;Anatomy&lt;/h2&gt;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&lt;p&gt;The largest living chelonian is the leatherback sea turtle. &lt;/p&gt;</a:t>
            </a:r>
          </a:p>
          <a:p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&lt;h3&gt;Neck Retraction&lt;/h3&gt;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&lt;p&gt;Turtles are divided into two groups, according to &lt;/p&gt;</a:t>
            </a:r>
          </a:p>
          <a:p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&lt;h3&gt;Shell&lt;/h3&gt;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&lt;p&gt;The upper shell of the turtle is called the carapace. &lt;/p&gt;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&lt;/section&gt;</a:t>
            </a:r>
          </a:p>
          <a:p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&lt;section&gt;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&lt;h2&gt;Diet&lt;/h2&gt;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&lt;p&gt;A turtle's diet varies greatly depending on the environment in which it lives. &lt;/p&gt;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&lt;/section&gt;</a:t>
            </a:r>
          </a:p>
          <a:p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&lt;/div&gt;  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&lt;!-- end of anatomy_diet div --&gt;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&lt;/main&gt;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&lt;footer&gt;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&lt;p&gt;The text for this page taken from Wikipedia.&lt;/p&gt; 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&lt;/footer&gt;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0FD4F8-8479-46CD-A50E-E95D11611471}"/>
              </a:ext>
            </a:extLst>
          </p:cNvPr>
          <p:cNvSpPr txBox="1"/>
          <p:nvPr/>
        </p:nvSpPr>
        <p:spPr>
          <a:xfrm>
            <a:off x="9071811" y="0"/>
            <a:ext cx="3120189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File: 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turtles_semantics_with_div.html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C0CFF10-3802-4BA4-8A15-9A184AA2B6A2}"/>
              </a:ext>
            </a:extLst>
          </p:cNvPr>
          <p:cNvSpPr/>
          <p:nvPr/>
        </p:nvSpPr>
        <p:spPr>
          <a:xfrm>
            <a:off x="6882063" y="6015789"/>
            <a:ext cx="2558716" cy="22459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EF3D7D8-3348-4662-9D1A-BD2491B9CCB2}"/>
              </a:ext>
            </a:extLst>
          </p:cNvPr>
          <p:cNvSpPr/>
          <p:nvPr/>
        </p:nvSpPr>
        <p:spPr>
          <a:xfrm>
            <a:off x="6705600" y="3652645"/>
            <a:ext cx="2286000" cy="22459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4087A8-A594-4FDC-8B69-F74D9271A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7558" y="3260560"/>
            <a:ext cx="3018831" cy="33648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5910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2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2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22">
                                            <p:txEl>
                                              <p:pRg st="42" end="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A314600E-EFF1-4B67-83CB-82A3533FE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327" y="367792"/>
            <a:ext cx="8277559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It is often a good idea to provide an ‘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altLang="en-US" dirty="0"/>
              <a:t>’ attribute to tags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570F51DD-A242-48B6-ADAF-9C982873A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608" y="1693354"/>
            <a:ext cx="8298277" cy="4796853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 sz="1600" dirty="0"/>
              <a:t>As we progress, you will increasingly come to see </a:t>
            </a:r>
            <a:r>
              <a:rPr lang="en-US" altLang="en-US" sz="1600"/>
              <a:t>how useful </a:t>
            </a:r>
            <a:r>
              <a:rPr lang="en-US" altLang="en-US" sz="1600" dirty="0"/>
              <a:t>the '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altLang="en-US" sz="1600" dirty="0"/>
              <a:t>' attribute is when it comes to scripting (e.g. to retrieve a value from a form).</a:t>
            </a:r>
          </a:p>
          <a:p>
            <a:pPr eaLnBrk="1" hangingPunct="1"/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id </a:t>
            </a:r>
            <a:r>
              <a:rPr lang="en-US" altLang="en-US" sz="1600" dirty="0"/>
              <a:t>attributes are also very useful for styling. </a:t>
            </a:r>
          </a:p>
          <a:p>
            <a:pPr eaLnBrk="1" hangingPunct="1"/>
            <a:r>
              <a:rPr lang="en-US" altLang="en-US" sz="1600" b="1" dirty="0"/>
              <a:t>KEY POINT: </a:t>
            </a:r>
            <a:r>
              <a:rPr lang="en-US" altLang="en-US" sz="1600" dirty="0"/>
              <a:t>If you anticipate even the possibility of doing any scripting and/or styling to a tag, you should provide an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altLang="en-US" sz="1600" dirty="0"/>
              <a:t> for that tag. </a:t>
            </a:r>
          </a:p>
          <a:p>
            <a:pPr eaLnBrk="1" hangingPunct="1"/>
            <a:r>
              <a:rPr lang="en-US" altLang="en-US" sz="1600" dirty="0"/>
              <a:t>Recall that we assign an identifier using an attribute called “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altLang="en-US" sz="1600" dirty="0"/>
              <a:t>”.</a:t>
            </a:r>
          </a:p>
          <a:p>
            <a:pPr lvl="1"/>
            <a:r>
              <a:rPr lang="en-US" altLang="en-US" sz="1600" b="1" dirty="0"/>
              <a:t>Important</a:t>
            </a:r>
            <a:r>
              <a:rPr lang="en-US" altLang="en-US" sz="1600" dirty="0"/>
              <a:t>: The value of the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altLang="en-US" sz="1600" dirty="0"/>
              <a:t> attribute must be </a:t>
            </a:r>
            <a:r>
              <a:rPr lang="en-US" altLang="en-US" sz="1600" i="1" dirty="0"/>
              <a:t>unique to every tag on your page</a:t>
            </a:r>
            <a:r>
              <a:rPr lang="en-US" altLang="en-US" sz="1600" dirty="0"/>
              <a:t>.  That is, no two tags in a single web document can have the same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altLang="en-US" sz="1600" dirty="0"/>
              <a:t> values.</a:t>
            </a:r>
          </a:p>
          <a:p>
            <a:pPr eaLnBrk="1" hangingPunct="1"/>
            <a:r>
              <a:rPr lang="en-US" altLang="en-US" sz="1600" dirty="0"/>
              <a:t>Choose your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id </a:t>
            </a:r>
            <a:r>
              <a:rPr lang="en-US" altLang="en-US" sz="1600" dirty="0"/>
              <a:t>values carefully. Be sure they describe the purpose of that section.</a:t>
            </a:r>
          </a:p>
          <a:p>
            <a:pPr eaLnBrk="1" hangingPunct="1"/>
            <a:r>
              <a:rPr lang="en-US" altLang="en-US" sz="1600" dirty="0"/>
              <a:t>Again, however, be sure to understand you only need to provide an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id </a:t>
            </a:r>
            <a:r>
              <a:rPr lang="en-US" altLang="en-US" sz="1600" dirty="0"/>
              <a:t>for a specific tag if you anticipate styling or scripting with that </a:t>
            </a:r>
            <a:r>
              <a:rPr lang="en-US" altLang="en-US" sz="1600" i="1" dirty="0"/>
              <a:t>specific</a:t>
            </a:r>
            <a:r>
              <a:rPr lang="en-US" altLang="en-US" sz="1600" dirty="0"/>
              <a:t> tag.  </a:t>
            </a:r>
          </a:p>
          <a:p>
            <a:pPr lvl="1"/>
            <a:r>
              <a:rPr lang="en-US" altLang="en-US" sz="1600" dirty="0"/>
              <a:t>If, for example, you anticipate styling </a:t>
            </a:r>
            <a:r>
              <a:rPr lang="en-US" altLang="en-US" sz="1600" i="1" dirty="0"/>
              <a:t>all</a:t>
            </a:r>
            <a:r>
              <a:rPr lang="en-US" altLang="en-US" sz="1600" dirty="0"/>
              <a:t> of your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&lt;section&gt; </a:t>
            </a:r>
            <a:r>
              <a:rPr lang="en-US" altLang="en-US" sz="1600" dirty="0"/>
              <a:t>tags exactly the same way, </a:t>
            </a:r>
            <a:r>
              <a:rPr lang="en-US" altLang="en-US" sz="1600"/>
              <a:t>you probably do </a:t>
            </a:r>
            <a:r>
              <a:rPr lang="en-US" altLang="en-US" sz="1600" dirty="0"/>
              <a:t>not need to provide an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altLang="en-US" sz="1600" dirty="0"/>
              <a:t> to the individual tags.</a:t>
            </a:r>
          </a:p>
          <a:p>
            <a:pPr lvl="1"/>
            <a:r>
              <a:rPr lang="en-US" altLang="en-US" sz="1600" dirty="0"/>
              <a:t>If, however, you anticipate that one </a:t>
            </a:r>
            <a:r>
              <a:rPr lang="en-US" altLang="en-US" sz="1600" i="1" dirty="0"/>
              <a:t>particular</a:t>
            </a:r>
            <a:r>
              <a:rPr lang="en-US" altLang="en-US" sz="1600" dirty="0"/>
              <a:t>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&lt;section&gt; </a:t>
            </a:r>
            <a:r>
              <a:rPr lang="en-US" altLang="en-US" sz="1600" dirty="0"/>
              <a:t>tag is going to be styled or scripted differently, you should provide it with its </a:t>
            </a:r>
            <a:r>
              <a:rPr lang="en-US" altLang="en-US" sz="1600"/>
              <a:t>own </a:t>
            </a: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id </a:t>
            </a:r>
            <a:r>
              <a:rPr lang="en-US" altLang="en-US" sz="1600"/>
              <a:t>value.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1" name="Graphic 70" descr="Checkmark">
            <a:extLst>
              <a:ext uri="{FF2B5EF4-FFF2-40B4-BE49-F238E27FC236}">
                <a16:creationId xmlns:a16="http://schemas.microsoft.com/office/drawing/2014/main" id="{0D7CDC7F-1B80-43EA-B9E1-B184A51F4C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4FFF8F73-98DF-44A9-ACA4-1ADA6D4B0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970" y="46367"/>
            <a:ext cx="2699047" cy="48572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3600" dirty="0">
                <a:solidFill>
                  <a:schemeClr val="dk1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&lt;span&gt;</a:t>
            </a:r>
            <a:r>
              <a:rPr lang="en-US" altLang="en-US" sz="4000" dirty="0"/>
              <a:t> </a:t>
            </a:r>
            <a:r>
              <a:rPr lang="en-US" altLang="en-US" sz="3600" dirty="0"/>
              <a:t>tag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14D96E68-1046-43DB-832B-52A327758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206" y="710429"/>
            <a:ext cx="6874226" cy="3990886"/>
          </a:xfrm>
        </p:spPr>
        <p:txBody>
          <a:bodyPr>
            <a:normAutofit fontScale="85000" lnSpcReduction="20000"/>
          </a:bodyPr>
          <a:lstStyle/>
          <a:p>
            <a:pPr marL="342900" indent="-285750">
              <a:defRPr/>
            </a:pPr>
            <a:r>
              <a:rPr lang="en-US" sz="1800" dirty="0"/>
              <a:t>There is another tag, closely related to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&lt;div&gt;, </a:t>
            </a:r>
            <a:r>
              <a:rPr lang="en-US" sz="1800" dirty="0"/>
              <a:t>that is called </a:t>
            </a:r>
            <a:r>
              <a:rPr lang="en-US" sz="19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&lt;span&gt;</a:t>
            </a:r>
            <a:r>
              <a:rPr lang="en-US" sz="1800" dirty="0"/>
              <a:t>.</a:t>
            </a:r>
          </a:p>
          <a:p>
            <a:pPr marL="342900" indent="-285750">
              <a:defRPr/>
            </a:pPr>
            <a:r>
              <a:rPr lang="en-US" sz="1800" dirty="0"/>
              <a:t>This tag is very similar to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sz="1800" dirty="0"/>
              <a:t>except that it is meant to enclose </a:t>
            </a:r>
            <a:r>
              <a:rPr lang="en-US" sz="1800" u="sng" dirty="0"/>
              <a:t>very small</a:t>
            </a:r>
            <a:r>
              <a:rPr lang="en-US" sz="1800" dirty="0"/>
              <a:t> snippets of content. For example, if you wanted to apply a style (or do something involving scripting) to a single sentence, or word, or letter(!), you would probably enclose that content inside a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&lt;span&gt; </a:t>
            </a:r>
            <a:r>
              <a:rPr lang="en-US" sz="1800" dirty="0"/>
              <a:t>tag.</a:t>
            </a:r>
          </a:p>
          <a:p>
            <a:pPr marL="342900" indent="-285750">
              <a:defRPr/>
            </a:pPr>
            <a:r>
              <a:rPr lang="en-US" sz="1800" dirty="0"/>
              <a:t>As an example, suppose you wanted to do some elaborate styling to the very first </a:t>
            </a:r>
            <a:r>
              <a:rPr lang="en-US" sz="1800" u="sng" dirty="0"/>
              <a:t>letter</a:t>
            </a:r>
            <a:r>
              <a:rPr lang="en-US" sz="1800" dirty="0"/>
              <a:t> of a particular paragraph. That would be an ideal place for a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&lt;span&gt; </a:t>
            </a:r>
            <a:r>
              <a:rPr lang="en-US" sz="1800" dirty="0"/>
              <a:t>tag to be used. </a:t>
            </a:r>
          </a:p>
          <a:p>
            <a:pPr marL="342900" indent="-285750">
              <a:defRPr/>
            </a:pPr>
            <a:r>
              <a:rPr lang="en-US" sz="1800" dirty="0"/>
              <a:t>As with the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sz="1800" dirty="0"/>
              <a:t>tag, the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&lt;span&gt; </a:t>
            </a:r>
            <a:r>
              <a:rPr lang="en-US" sz="1800" dirty="0"/>
              <a:t>tag is a </a:t>
            </a:r>
            <a:r>
              <a:rPr lang="en-US" sz="1800" u="sng" dirty="0"/>
              <a:t>generic</a:t>
            </a:r>
            <a:r>
              <a:rPr lang="en-US" sz="1800" dirty="0"/>
              <a:t> container. It is not a semantic tag, so it really doesn't tell the web browser (or web crawlers, or speech readers, etc) anything about the content contained inside. It is simply a small, generic container used to style (or script) some content.</a:t>
            </a:r>
          </a:p>
          <a:p>
            <a:pPr marL="342900" indent="-285750">
              <a:defRPr/>
            </a:pPr>
            <a:r>
              <a:rPr lang="en-US" sz="1800" dirty="0"/>
              <a:t>As with the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sz="1800" dirty="0"/>
              <a:t>tag, it is sometimes useful to provide an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sz="1800" dirty="0"/>
              <a:t> to that tag. But the decision as to whether an </a:t>
            </a:r>
            <a:r>
              <a:rPr lang="en-US" sz="19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 </a:t>
            </a:r>
            <a:r>
              <a:rPr lang="en-US" sz="1800" dirty="0"/>
              <a:t>attribute is necessary really depends on the context. </a:t>
            </a:r>
          </a:p>
          <a:p>
            <a:pPr marL="342900" indent="-285750">
              <a:defRPr/>
            </a:pPr>
            <a:r>
              <a:rPr lang="en-US" sz="1800" dirty="0"/>
              <a:t>Note: There is one significant distinction between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&lt;span&gt; </a:t>
            </a:r>
            <a:r>
              <a:rPr lang="en-US" sz="1800" dirty="0"/>
              <a:t>and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sz="1800" dirty="0"/>
              <a:t>tags, namely, that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sz="1800" dirty="0"/>
              <a:t>tags are "block level" elements whereas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&lt;span&gt;</a:t>
            </a:r>
            <a:r>
              <a:rPr lang="en-US" sz="1800" dirty="0"/>
              <a:t> tags are "inline" elements. You can find out more about this in the CSS positioning and layout lecture.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553CB8D-DB50-4A99-B43D-4274042A7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1036" y="715588"/>
            <a:ext cx="3110265" cy="380739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8E8FA5D-18CD-433A-9D2B-BC33030AFCBA}"/>
              </a:ext>
            </a:extLst>
          </p:cNvPr>
          <p:cNvSpPr txBox="1"/>
          <p:nvPr/>
        </p:nvSpPr>
        <p:spPr>
          <a:xfrm>
            <a:off x="598206" y="4879649"/>
            <a:ext cx="109984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Here is an example in which we have decided to style a very small segment of content – in fact, just a single letter! We wrap this letter 'T' inside a &lt;span&gt; tag. Now that we have wrapped this single letter inside a container tag, we can apply a (admittedly rather unattractive!) class to it.  </a:t>
            </a:r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&lt;span class="florid-letter"&gt;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&lt;/span&gt;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urtles are diapsids of the order Testudines. The earliest known members….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268048-E5F6-41AA-8B65-995A154FB7A0}"/>
              </a:ext>
            </a:extLst>
          </p:cNvPr>
          <p:cNvSpPr txBox="1"/>
          <p:nvPr/>
        </p:nvSpPr>
        <p:spPr>
          <a:xfrm>
            <a:off x="8896173" y="0"/>
            <a:ext cx="3295828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File: 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turtles_semantics_with_span.html</a:t>
            </a:r>
          </a:p>
        </p:txBody>
      </p:sp>
    </p:spTree>
    <p:extLst>
      <p:ext uri="{BB962C8B-B14F-4D97-AF65-F5344CB8AC3E}">
        <p14:creationId xmlns:p14="http://schemas.microsoft.com/office/powerpoint/2010/main" val="412797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4FFF8F73-98DF-44A9-ACA4-1ADA6D4B0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970" y="46367"/>
            <a:ext cx="2699047" cy="48572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3600" dirty="0">
                <a:solidFill>
                  <a:schemeClr val="dk1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&lt;span&gt;</a:t>
            </a:r>
            <a:r>
              <a:rPr lang="en-US" altLang="en-US" sz="4000" dirty="0"/>
              <a:t> </a:t>
            </a:r>
            <a:r>
              <a:rPr lang="en-US" altLang="en-US" sz="3600" dirty="0"/>
              <a:t>tag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14D96E68-1046-43DB-832B-52A327758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216" y="1323493"/>
            <a:ext cx="6874226" cy="2593880"/>
          </a:xfrm>
        </p:spPr>
        <p:txBody>
          <a:bodyPr>
            <a:normAutofit/>
          </a:bodyPr>
          <a:lstStyle/>
          <a:p>
            <a:pPr marL="57150" indent="0">
              <a:buNone/>
              <a:defRPr/>
            </a:pPr>
            <a:r>
              <a:rPr lang="en-US" sz="1800" dirty="0"/>
              <a:t>Note: The example on the previous slide was overdoing the whitespace a little bit. Most programmers would probably put this on a single line: </a:t>
            </a:r>
          </a:p>
          <a:p>
            <a:pPr marL="57150" indent="0">
              <a:buNone/>
              <a:defRPr/>
            </a:pPr>
            <a:endParaRPr lang="en-US" sz="1800" dirty="0"/>
          </a:p>
          <a:p>
            <a:pPr marL="57150" indent="0">
              <a:buNone/>
              <a:defRPr/>
            </a:pP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&lt;span class="florid-letter"&gt;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&lt;/span&gt;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urtles are diapsids of the order Testudines. The earliest known members….</a:t>
            </a:r>
          </a:p>
          <a:p>
            <a:pPr marL="57150" indent="0">
              <a:buNone/>
              <a:defRPr/>
            </a:pPr>
            <a:endParaRPr lang="en-US" sz="1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553CB8D-DB50-4A99-B43D-4274042A7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6672" y="802175"/>
            <a:ext cx="3110265" cy="380739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49987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122" name="Title 1">
            <a:extLst>
              <a:ext uri="{FF2B5EF4-FFF2-40B4-BE49-F238E27FC236}">
                <a16:creationId xmlns:a16="http://schemas.microsoft.com/office/drawing/2014/main" id="{4FFF8F73-98DF-44A9-ACA4-1ADA6D4B0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</a:rPr>
              <a:t>Summary of </a:t>
            </a:r>
            <a:r>
              <a:rPr lang="en-US" altLang="en-US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altLang="en-US" dirty="0">
                <a:solidFill>
                  <a:srgbClr val="FFFFFF"/>
                </a:solidFill>
              </a:rPr>
              <a:t>and </a:t>
            </a:r>
            <a:r>
              <a:rPr lang="en-US" altLang="en-US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&lt;span&gt; </a:t>
            </a:r>
            <a:r>
              <a:rPr lang="en-US" altLang="en-US" dirty="0">
                <a:solidFill>
                  <a:srgbClr val="FFFFFF"/>
                </a:solidFill>
              </a:rPr>
              <a:t>tags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14D96E68-1046-43DB-832B-52A327758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3" y="512747"/>
            <a:ext cx="5668439" cy="5853869"/>
          </a:xfrm>
        </p:spPr>
        <p:txBody>
          <a:bodyPr anchor="ctr">
            <a:normAutofit fontScale="77500" lnSpcReduction="20000"/>
          </a:bodyPr>
          <a:lstStyle/>
          <a:p>
            <a:pPr marL="342900" indent="-285750">
              <a:defRPr/>
            </a:pPr>
            <a:r>
              <a:rPr lang="en-US" sz="2000" dirty="0">
                <a:solidFill>
                  <a:srgbClr val="000000"/>
                </a:solidFill>
              </a:rPr>
              <a:t>These are known as "generic" tags since, unlike semantic tags, they do not give any indication of the content that they contain. </a:t>
            </a:r>
          </a:p>
          <a:p>
            <a:pPr marL="342900" indent="-285750"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285750">
              <a:defRPr/>
            </a:pPr>
            <a:r>
              <a:rPr lang="en-US" sz="2000" dirty="0">
                <a:solidFill>
                  <a:srgbClr val="000000"/>
                </a:solidFill>
              </a:rPr>
              <a:t>They are almost exclusively used to surround a block of content that the designer wishes to style using CSS. However, because they are wrapped inside a tag, scripting can also be applied if desired</a:t>
            </a:r>
            <a:r>
              <a:rPr lang="en-US" sz="2000">
                <a:solidFill>
                  <a:srgbClr val="000000"/>
                </a:solidFill>
              </a:rPr>
              <a:t>. </a:t>
            </a:r>
          </a:p>
          <a:p>
            <a:pPr marL="57150" indent="0">
              <a:buNone/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285750">
              <a:defRPr/>
            </a:pPr>
            <a:r>
              <a:rPr lang="en-US" sz="2000" dirty="0">
                <a:solidFill>
                  <a:srgbClr val="000000"/>
                </a:solidFill>
              </a:rPr>
              <a:t>Generic tags should be used when you need to enclose some content, and there is no semantic tag that seems appropriate. </a:t>
            </a:r>
          </a:p>
          <a:p>
            <a:pPr marL="800100" lvl="1" indent="-285750">
              <a:defRPr/>
            </a:pPr>
            <a:r>
              <a:rPr lang="en-US" sz="1800" dirty="0">
                <a:solidFill>
                  <a:srgbClr val="000000"/>
                </a:solidFill>
              </a:rPr>
              <a:t>At the same time, don't try to "force" a semantic tag around content if that semantic tag doesn't seem right.</a:t>
            </a:r>
          </a:p>
          <a:p>
            <a:pPr marL="342900" indent="-285750"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285750">
              <a:defRPr/>
            </a:pPr>
            <a:r>
              <a:rPr lang="en-US" sz="2000" dirty="0">
                <a:solidFill>
                  <a:srgbClr val="000000"/>
                </a:solidFill>
              </a:rPr>
              <a:t>They are almost always used in conjunction with CSS classes.</a:t>
            </a:r>
          </a:p>
          <a:p>
            <a:pPr marL="342900" indent="-285750"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285750">
              <a:defRPr/>
            </a:pPr>
            <a:r>
              <a:rPr lang="en-US" sz="2000" dirty="0">
                <a:solidFill>
                  <a:srgbClr val="000000"/>
                </a:solidFill>
              </a:rPr>
              <a:t>Sometimes, though not always, it is helpful to provide them with an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sz="2000" dirty="0">
                <a:solidFill>
                  <a:srgbClr val="000000"/>
                </a:solidFill>
              </a:rPr>
              <a:t> attribute. Whether or not you choose to do so, depends on your future plans. </a:t>
            </a:r>
          </a:p>
          <a:p>
            <a:pPr marL="342900" indent="-285750"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285750">
              <a:defRPr/>
            </a:pPr>
            <a:r>
              <a:rPr lang="en-US" sz="2000" dirty="0">
                <a:solidFill>
                  <a:srgbClr val="000000"/>
                </a:solidFill>
              </a:rPr>
              <a:t>The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</a:t>
            </a:r>
            <a:r>
              <a:rPr lang="en-US" sz="2000" dirty="0">
                <a:solidFill>
                  <a:srgbClr val="000000"/>
                </a:solidFill>
              </a:rPr>
              <a:t> tag is a "block level" element, whereas the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&lt;span&gt;</a:t>
            </a:r>
            <a:r>
              <a:rPr lang="en-US" sz="2000" dirty="0">
                <a:solidFill>
                  <a:srgbClr val="000000"/>
                </a:solidFill>
              </a:rPr>
              <a:t> tag is an "inline" element. This is relevant to CSS styling, usually related to positioning.</a:t>
            </a:r>
          </a:p>
        </p:txBody>
      </p:sp>
    </p:spTree>
    <p:extLst>
      <p:ext uri="{BB962C8B-B14F-4D97-AF65-F5344CB8AC3E}">
        <p14:creationId xmlns:p14="http://schemas.microsoft.com/office/powerpoint/2010/main" val="272664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1939</Words>
  <Application>Microsoft Office PowerPoint</Application>
  <PresentationFormat>Widescreen</PresentationFormat>
  <Paragraphs>141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Office Theme</vt:lpstr>
      <vt:lpstr>&lt;div&gt; &lt;span&gt;</vt:lpstr>
      <vt:lpstr>Learning Objectives</vt:lpstr>
      <vt:lpstr>&lt;div&gt; tag</vt:lpstr>
      <vt:lpstr>Example  - Styling with &lt;div&gt; tags - </vt:lpstr>
      <vt:lpstr>Working Example  - div and class Added - </vt:lpstr>
      <vt:lpstr>It is often a good idea to provide an ‘id’ attribute to tags</vt:lpstr>
      <vt:lpstr>&lt;span&gt; tag</vt:lpstr>
      <vt:lpstr>&lt;span&gt; tag</vt:lpstr>
      <vt:lpstr>Summary of &lt;div&gt; and &lt;span&gt; tags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&lt;div&gt; &lt;span&gt;</dc:title>
  <dc:creator>Mendelsohn, Yoseph</dc:creator>
  <cp:lastModifiedBy>Mendelsohn, Yoseph</cp:lastModifiedBy>
  <cp:revision>95</cp:revision>
  <dcterms:created xsi:type="dcterms:W3CDTF">2019-07-19T22:46:55Z</dcterms:created>
  <dcterms:modified xsi:type="dcterms:W3CDTF">2024-04-30T14:07:13Z</dcterms:modified>
</cp:coreProperties>
</file>