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1"/>
  </p:notesMasterIdLst>
  <p:handoutMasterIdLst>
    <p:handoutMasterId r:id="rId12"/>
  </p:handoutMasterIdLst>
  <p:sldIdLst>
    <p:sldId id="618" r:id="rId2"/>
    <p:sldId id="619" r:id="rId3"/>
    <p:sldId id="645" r:id="rId4"/>
    <p:sldId id="640" r:id="rId5"/>
    <p:sldId id="641" r:id="rId6"/>
    <p:sldId id="642" r:id="rId7"/>
    <p:sldId id="647" r:id="rId8"/>
    <p:sldId id="648" r:id="rId9"/>
    <p:sldId id="646"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9" autoAdjust="0"/>
    <p:restoredTop sz="94605" autoAdjust="0"/>
  </p:normalViewPr>
  <p:slideViewPr>
    <p:cSldViewPr>
      <p:cViewPr varScale="1">
        <p:scale>
          <a:sx n="127" d="100"/>
          <a:sy n="127" d="100"/>
        </p:scale>
        <p:origin x="132" y="7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3A2E56C6-297B-412B-A500-E328A3C4E96B}"/>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8B6F4065-ABEC-4FC0-9A3A-8E0E5C292D37}"/>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E9F4CE3B-B2FA-4ACE-961B-A9EDB7A26BDD}"/>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505E926A-1389-44EB-822F-039ADAA25DD2}"/>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FA1FFC77-14F6-47C9-AC3F-3589598041B7}"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36DD3814-2C1E-4278-BFCB-3A7C22C04E81}"/>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9D3F6125-88F5-4466-928E-0265AF691C71}"/>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2AD459A5-F8CB-4519-AFB5-6E6AF7008CA8}"/>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ABF44CF3-E33E-489D-964A-55DE564FE62B}"/>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B983358B-AD02-4C76-961F-ACB8781C8B25}"/>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A02C578C-8A7B-4143-A028-CE46A1C99680}"/>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C5D675FB-30E8-4409-AEBE-0833D7EE75D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073BF5F-6D23-4B50-AF86-E968F7B2222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9AC68B6C-48A1-43C4-A0AB-C3491CE3370F}"/>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C0416D13-6C11-431B-97F8-5E62DCA6A01F}"/>
              </a:ext>
            </a:extLst>
          </p:cNvPr>
          <p:cNvSpPr>
            <a:spLocks noGrp="1"/>
          </p:cNvSpPr>
          <p:nvPr>
            <p:ph type="sldNum" sz="quarter" idx="12"/>
          </p:nvPr>
        </p:nvSpPr>
        <p:spPr/>
        <p:txBody>
          <a:bodyPr/>
          <a:lstStyle>
            <a:lvl1pPr>
              <a:defRPr/>
            </a:lvl1pPr>
          </a:lstStyle>
          <a:p>
            <a:pPr>
              <a:defRPr/>
            </a:pPr>
            <a:fld id="{DC3AC746-1CF7-4A8D-97F0-B52D55596320}" type="slidenum">
              <a:rPr lang="en-US" altLang="en-US"/>
              <a:pPr>
                <a:defRPr/>
              </a:pPr>
              <a:t>‹#›</a:t>
            </a:fld>
            <a:endParaRPr lang="en-US" altLang="en-US" dirty="0"/>
          </a:p>
        </p:txBody>
      </p:sp>
    </p:spTree>
    <p:extLst>
      <p:ext uri="{BB962C8B-B14F-4D97-AF65-F5344CB8AC3E}">
        <p14:creationId xmlns:p14="http://schemas.microsoft.com/office/powerpoint/2010/main" val="344533204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D7D545-8526-4259-90B0-A1A1B6284AB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5F3AD1B6-2220-496B-B32A-38CEC5D19F34}"/>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17B0311A-0332-4DD6-9699-3E0970E1F0F2}"/>
              </a:ext>
            </a:extLst>
          </p:cNvPr>
          <p:cNvSpPr>
            <a:spLocks noGrp="1"/>
          </p:cNvSpPr>
          <p:nvPr>
            <p:ph type="sldNum" sz="quarter" idx="12"/>
          </p:nvPr>
        </p:nvSpPr>
        <p:spPr/>
        <p:txBody>
          <a:bodyPr/>
          <a:lstStyle>
            <a:lvl1pPr>
              <a:defRPr/>
            </a:lvl1pPr>
          </a:lstStyle>
          <a:p>
            <a:pPr>
              <a:defRPr/>
            </a:pPr>
            <a:fld id="{2FFAF92F-0A9A-4E4D-A6BD-DAAC04D68631}" type="slidenum">
              <a:rPr lang="en-US" altLang="en-US"/>
              <a:pPr>
                <a:defRPr/>
              </a:pPr>
              <a:t>‹#›</a:t>
            </a:fld>
            <a:endParaRPr lang="en-US" altLang="en-US" dirty="0"/>
          </a:p>
        </p:txBody>
      </p:sp>
    </p:spTree>
    <p:extLst>
      <p:ext uri="{BB962C8B-B14F-4D97-AF65-F5344CB8AC3E}">
        <p14:creationId xmlns:p14="http://schemas.microsoft.com/office/powerpoint/2010/main" val="198345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C6F55C-34A0-4062-9301-EF11FE55E9AD}"/>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DC4CCE14-6EF0-4CE9-ACA8-DE271FC5597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3DC05F94-FC9F-4348-9185-69889DF9A764}"/>
              </a:ext>
            </a:extLst>
          </p:cNvPr>
          <p:cNvSpPr>
            <a:spLocks noGrp="1"/>
          </p:cNvSpPr>
          <p:nvPr>
            <p:ph type="sldNum" sz="quarter" idx="12"/>
          </p:nvPr>
        </p:nvSpPr>
        <p:spPr/>
        <p:txBody>
          <a:bodyPr/>
          <a:lstStyle>
            <a:lvl1pPr>
              <a:defRPr/>
            </a:lvl1pPr>
          </a:lstStyle>
          <a:p>
            <a:pPr>
              <a:defRPr/>
            </a:pPr>
            <a:fld id="{F3F78817-A009-428A-8AD5-37C095E32FCE}" type="slidenum">
              <a:rPr lang="en-US" altLang="en-US"/>
              <a:pPr>
                <a:defRPr/>
              </a:pPr>
              <a:t>‹#›</a:t>
            </a:fld>
            <a:endParaRPr lang="en-US" altLang="en-US" dirty="0"/>
          </a:p>
        </p:txBody>
      </p:sp>
    </p:spTree>
    <p:extLst>
      <p:ext uri="{BB962C8B-B14F-4D97-AF65-F5344CB8AC3E}">
        <p14:creationId xmlns:p14="http://schemas.microsoft.com/office/powerpoint/2010/main" val="246572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40D343-541C-4B8D-A00A-BF5A19ED3F22}"/>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AE9D8425-ED40-4F4C-9453-C357C33B32E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AD6B766B-7CEE-4231-A32E-3D175E5EF5CC}"/>
              </a:ext>
            </a:extLst>
          </p:cNvPr>
          <p:cNvSpPr>
            <a:spLocks noGrp="1"/>
          </p:cNvSpPr>
          <p:nvPr>
            <p:ph type="sldNum" sz="quarter" idx="12"/>
          </p:nvPr>
        </p:nvSpPr>
        <p:spPr/>
        <p:txBody>
          <a:bodyPr/>
          <a:lstStyle>
            <a:lvl1pPr>
              <a:defRPr/>
            </a:lvl1pPr>
          </a:lstStyle>
          <a:p>
            <a:pPr>
              <a:defRPr/>
            </a:pPr>
            <a:fld id="{4D502209-ED22-4259-84DD-6547663DB75E}" type="slidenum">
              <a:rPr lang="en-US" altLang="en-US"/>
              <a:pPr>
                <a:defRPr/>
              </a:pPr>
              <a:t>‹#›</a:t>
            </a:fld>
            <a:endParaRPr lang="en-US" altLang="en-US" dirty="0"/>
          </a:p>
        </p:txBody>
      </p:sp>
    </p:spTree>
    <p:extLst>
      <p:ext uri="{BB962C8B-B14F-4D97-AF65-F5344CB8AC3E}">
        <p14:creationId xmlns:p14="http://schemas.microsoft.com/office/powerpoint/2010/main" val="1913492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8A8DF3-A768-4EE6-A7B7-51D328DF017D}"/>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76F94E77-A03A-4AFD-BDEB-B7C321ECBA89}"/>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907D3B2B-945F-47B3-939B-1331CF0C6699}"/>
              </a:ext>
            </a:extLst>
          </p:cNvPr>
          <p:cNvSpPr>
            <a:spLocks noGrp="1"/>
          </p:cNvSpPr>
          <p:nvPr>
            <p:ph type="sldNum" sz="quarter" idx="12"/>
          </p:nvPr>
        </p:nvSpPr>
        <p:spPr/>
        <p:txBody>
          <a:bodyPr/>
          <a:lstStyle>
            <a:lvl1pPr>
              <a:defRPr/>
            </a:lvl1pPr>
          </a:lstStyle>
          <a:p>
            <a:pPr>
              <a:defRPr/>
            </a:pPr>
            <a:fld id="{635BF40D-7881-445B-8169-F0F3CCA3D3E5}" type="slidenum">
              <a:rPr lang="en-US" altLang="en-US"/>
              <a:pPr>
                <a:defRPr/>
              </a:pPr>
              <a:t>‹#›</a:t>
            </a:fld>
            <a:endParaRPr lang="en-US" altLang="en-US" dirty="0"/>
          </a:p>
        </p:txBody>
      </p:sp>
    </p:spTree>
    <p:extLst>
      <p:ext uri="{BB962C8B-B14F-4D97-AF65-F5344CB8AC3E}">
        <p14:creationId xmlns:p14="http://schemas.microsoft.com/office/powerpoint/2010/main" val="152908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48805BC-B569-4EA4-A715-8DABF31FD552}"/>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13C87F77-2A40-4EC7-B78E-4209BC367124}"/>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25C1367A-5B30-4290-8362-FC2A08E65EA7}"/>
              </a:ext>
            </a:extLst>
          </p:cNvPr>
          <p:cNvSpPr>
            <a:spLocks noGrp="1"/>
          </p:cNvSpPr>
          <p:nvPr>
            <p:ph type="sldNum" sz="quarter" idx="12"/>
          </p:nvPr>
        </p:nvSpPr>
        <p:spPr/>
        <p:txBody>
          <a:bodyPr/>
          <a:lstStyle>
            <a:lvl1pPr>
              <a:defRPr/>
            </a:lvl1pPr>
          </a:lstStyle>
          <a:p>
            <a:pPr>
              <a:defRPr/>
            </a:pPr>
            <a:fld id="{13D49C50-CF59-478F-8DCB-5582DA4E4321}" type="slidenum">
              <a:rPr lang="en-US" altLang="en-US"/>
              <a:pPr>
                <a:defRPr/>
              </a:pPr>
              <a:t>‹#›</a:t>
            </a:fld>
            <a:endParaRPr lang="en-US" altLang="en-US" dirty="0"/>
          </a:p>
        </p:txBody>
      </p:sp>
    </p:spTree>
    <p:extLst>
      <p:ext uri="{BB962C8B-B14F-4D97-AF65-F5344CB8AC3E}">
        <p14:creationId xmlns:p14="http://schemas.microsoft.com/office/powerpoint/2010/main" val="2950914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17CACF5-D345-4EA9-9F7E-1977C5F03355}"/>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5A18CB0F-7416-472D-AE88-4BA29D0042F4}"/>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168866AC-2F1E-421E-B8D6-0518F5019540}"/>
              </a:ext>
            </a:extLst>
          </p:cNvPr>
          <p:cNvSpPr>
            <a:spLocks noGrp="1"/>
          </p:cNvSpPr>
          <p:nvPr>
            <p:ph type="sldNum" sz="quarter" idx="12"/>
          </p:nvPr>
        </p:nvSpPr>
        <p:spPr/>
        <p:txBody>
          <a:bodyPr/>
          <a:lstStyle>
            <a:lvl1pPr>
              <a:defRPr/>
            </a:lvl1pPr>
          </a:lstStyle>
          <a:p>
            <a:pPr>
              <a:defRPr/>
            </a:pPr>
            <a:fld id="{5E8FBB9B-EB52-4512-A080-0934B98A5E16}" type="slidenum">
              <a:rPr lang="en-US" altLang="en-US"/>
              <a:pPr>
                <a:defRPr/>
              </a:pPr>
              <a:t>‹#›</a:t>
            </a:fld>
            <a:endParaRPr lang="en-US" altLang="en-US" dirty="0"/>
          </a:p>
        </p:txBody>
      </p:sp>
    </p:spTree>
    <p:extLst>
      <p:ext uri="{BB962C8B-B14F-4D97-AF65-F5344CB8AC3E}">
        <p14:creationId xmlns:p14="http://schemas.microsoft.com/office/powerpoint/2010/main" val="343979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7EB3B99-E562-4254-8BB6-FC9DE75AECF9}"/>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392637DA-5ACC-4F50-8321-7DDD8B1C3B16}"/>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32C3BB44-FDE7-4095-9B50-40E2019E1DC0}"/>
              </a:ext>
            </a:extLst>
          </p:cNvPr>
          <p:cNvSpPr>
            <a:spLocks noGrp="1"/>
          </p:cNvSpPr>
          <p:nvPr>
            <p:ph type="sldNum" sz="quarter" idx="12"/>
          </p:nvPr>
        </p:nvSpPr>
        <p:spPr/>
        <p:txBody>
          <a:bodyPr/>
          <a:lstStyle>
            <a:lvl1pPr>
              <a:defRPr/>
            </a:lvl1pPr>
          </a:lstStyle>
          <a:p>
            <a:pPr>
              <a:defRPr/>
            </a:pPr>
            <a:fld id="{EFD67133-0DCF-423A-A9B7-03C21032B48E}" type="slidenum">
              <a:rPr lang="en-US" altLang="en-US"/>
              <a:pPr>
                <a:defRPr/>
              </a:pPr>
              <a:t>‹#›</a:t>
            </a:fld>
            <a:endParaRPr lang="en-US" altLang="en-US" dirty="0"/>
          </a:p>
        </p:txBody>
      </p:sp>
    </p:spTree>
    <p:extLst>
      <p:ext uri="{BB962C8B-B14F-4D97-AF65-F5344CB8AC3E}">
        <p14:creationId xmlns:p14="http://schemas.microsoft.com/office/powerpoint/2010/main" val="259554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33480D6-0112-4C87-A401-0F438943AE7A}"/>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52D7734C-879F-49A3-89CD-448D9E2EAEB6}"/>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8BBB69C6-4CB2-4D27-96D4-6E71AF15BAF7}"/>
              </a:ext>
            </a:extLst>
          </p:cNvPr>
          <p:cNvSpPr>
            <a:spLocks noGrp="1"/>
          </p:cNvSpPr>
          <p:nvPr>
            <p:ph type="sldNum" sz="quarter" idx="12"/>
          </p:nvPr>
        </p:nvSpPr>
        <p:spPr/>
        <p:txBody>
          <a:bodyPr/>
          <a:lstStyle>
            <a:lvl1pPr>
              <a:defRPr/>
            </a:lvl1pPr>
          </a:lstStyle>
          <a:p>
            <a:pPr>
              <a:defRPr/>
            </a:pPr>
            <a:fld id="{3DA28F0A-B3A4-4F48-A382-04D8161987A3}" type="slidenum">
              <a:rPr lang="en-US" altLang="en-US"/>
              <a:pPr>
                <a:defRPr/>
              </a:pPr>
              <a:t>‹#›</a:t>
            </a:fld>
            <a:endParaRPr lang="en-US" altLang="en-US" dirty="0"/>
          </a:p>
        </p:txBody>
      </p:sp>
    </p:spTree>
    <p:extLst>
      <p:ext uri="{BB962C8B-B14F-4D97-AF65-F5344CB8AC3E}">
        <p14:creationId xmlns:p14="http://schemas.microsoft.com/office/powerpoint/2010/main" val="327445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A5D4001-EE08-4417-B198-14299E26E3B7}"/>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34F2BD84-EADB-4AA4-8FD1-4053A34D7BA0}"/>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AE122B37-A14D-4FB2-A9C8-31807782757E}"/>
              </a:ext>
            </a:extLst>
          </p:cNvPr>
          <p:cNvSpPr>
            <a:spLocks noGrp="1"/>
          </p:cNvSpPr>
          <p:nvPr>
            <p:ph type="sldNum" sz="quarter" idx="12"/>
          </p:nvPr>
        </p:nvSpPr>
        <p:spPr/>
        <p:txBody>
          <a:bodyPr/>
          <a:lstStyle>
            <a:lvl1pPr>
              <a:defRPr/>
            </a:lvl1pPr>
          </a:lstStyle>
          <a:p>
            <a:pPr>
              <a:defRPr/>
            </a:pPr>
            <a:fld id="{5AB3A54C-B420-46F5-A1D3-40E896A1E42A}" type="slidenum">
              <a:rPr lang="en-US" altLang="en-US"/>
              <a:pPr>
                <a:defRPr/>
              </a:pPr>
              <a:t>‹#›</a:t>
            </a:fld>
            <a:endParaRPr lang="en-US" altLang="en-US" dirty="0"/>
          </a:p>
        </p:txBody>
      </p:sp>
    </p:spTree>
    <p:extLst>
      <p:ext uri="{BB962C8B-B14F-4D97-AF65-F5344CB8AC3E}">
        <p14:creationId xmlns:p14="http://schemas.microsoft.com/office/powerpoint/2010/main" val="54363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8766C00-BDCA-4A36-9C42-2309B92AC402}"/>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A93D72B8-9530-4591-B357-422B8ECDFB8D}"/>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9DE078F3-CF7B-408C-BDF7-D9A631EB55FB}"/>
              </a:ext>
            </a:extLst>
          </p:cNvPr>
          <p:cNvSpPr>
            <a:spLocks noGrp="1"/>
          </p:cNvSpPr>
          <p:nvPr>
            <p:ph type="sldNum" sz="quarter" idx="12"/>
          </p:nvPr>
        </p:nvSpPr>
        <p:spPr/>
        <p:txBody>
          <a:bodyPr/>
          <a:lstStyle>
            <a:lvl1pPr>
              <a:defRPr/>
            </a:lvl1pPr>
          </a:lstStyle>
          <a:p>
            <a:pPr>
              <a:defRPr/>
            </a:pPr>
            <a:fld id="{E4DBD1DD-45B8-4093-B7FD-5C78F8163B2F}" type="slidenum">
              <a:rPr lang="en-US" altLang="en-US"/>
              <a:pPr>
                <a:defRPr/>
              </a:pPr>
              <a:t>‹#›</a:t>
            </a:fld>
            <a:endParaRPr lang="en-US" altLang="en-US" dirty="0"/>
          </a:p>
        </p:txBody>
      </p:sp>
    </p:spTree>
    <p:extLst>
      <p:ext uri="{BB962C8B-B14F-4D97-AF65-F5344CB8AC3E}">
        <p14:creationId xmlns:p14="http://schemas.microsoft.com/office/powerpoint/2010/main" val="39602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09944FA-7666-42FF-B5F1-4C67557B0B7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E6CD501-B3BC-4E9E-AB27-797575EDEE7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3385939-3599-4284-A46E-A5BEDCEF9A7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6E4145B5-AA29-4AD8-83AD-D54A517B647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9E3CA9FB-0FDF-43E8-873A-EE2FAD61476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ECA5EF8-9ED5-4584-80D7-D9D9D223D620}"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5BE411C-8FC0-4BF3-898E-B08953E8732A}"/>
              </a:ext>
            </a:extLst>
          </p:cNvPr>
          <p:cNvSpPr>
            <a:spLocks noGrp="1"/>
          </p:cNvSpPr>
          <p:nvPr>
            <p:ph type="ctrTitle"/>
          </p:nvPr>
        </p:nvSpPr>
        <p:spPr>
          <a:xfrm>
            <a:off x="685800" y="381000"/>
            <a:ext cx="7772400" cy="1470025"/>
          </a:xfrm>
        </p:spPr>
        <p:txBody>
          <a:bodyPr/>
          <a:lstStyle/>
          <a:p>
            <a:pPr eaLnBrk="1" hangingPunct="1"/>
            <a:r>
              <a:rPr lang="en-US" altLang="en-US" sz="3600" b="1" dirty="0"/>
              <a:t>CSS Classes</a:t>
            </a:r>
          </a:p>
        </p:txBody>
      </p:sp>
      <p:pic>
        <p:nvPicPr>
          <p:cNvPr id="1026" name="Picture 2" descr="Image result for CSS Classes">
            <a:extLst>
              <a:ext uri="{FF2B5EF4-FFF2-40B4-BE49-F238E27FC236}">
                <a16:creationId xmlns:a16="http://schemas.microsoft.com/office/drawing/2014/main" id="{2F9B96D8-B4D5-42DC-978C-27A6DDED5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2818" y="1905000"/>
            <a:ext cx="3758364" cy="21859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FDEAA22-08FB-4401-BAC8-2A001DBD33C7}"/>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AC01A4DB-005F-4A49-80CC-7A3306510AFB}"/>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000" dirty="0"/>
              <a:t>By the end of this lecture, you should be able to:</a:t>
            </a:r>
          </a:p>
          <a:p>
            <a:pPr marL="57150" indent="0" eaLnBrk="1" hangingPunct="1">
              <a:buFont typeface="Arial" charset="0"/>
              <a:buNone/>
              <a:defRPr/>
            </a:pPr>
            <a:endParaRPr lang="en-US" sz="2000" dirty="0"/>
          </a:p>
          <a:p>
            <a:pPr lvl="1" eaLnBrk="1" hangingPunct="1">
              <a:buFont typeface="Arial" charset="0"/>
              <a:buChar char="–"/>
              <a:defRPr/>
            </a:pPr>
            <a:r>
              <a:rPr lang="en-US" sz="1600"/>
              <a:t>Explain </a:t>
            </a:r>
            <a:r>
              <a:rPr lang="en-US" sz="1600" dirty="0"/>
              <a:t>why CSS classes </a:t>
            </a:r>
            <a:r>
              <a:rPr lang="en-US" sz="1600"/>
              <a:t>are so useful / powerful</a:t>
            </a:r>
            <a:endParaRPr lang="en-US" sz="1600" dirty="0"/>
          </a:p>
          <a:p>
            <a:pPr lvl="1" eaLnBrk="1" hangingPunct="1">
              <a:buFont typeface="Arial" charset="0"/>
              <a:buChar char="–"/>
              <a:defRPr/>
            </a:pPr>
            <a:r>
              <a:rPr lang="en-US" sz="1600" dirty="0"/>
              <a:t>Be able to create a CSS class</a:t>
            </a:r>
          </a:p>
          <a:p>
            <a:pPr lvl="1" eaLnBrk="1" hangingPunct="1">
              <a:buFont typeface="Arial" charset="0"/>
              <a:buChar char="–"/>
              <a:defRPr/>
            </a:pPr>
            <a:r>
              <a:rPr lang="en-US" sz="1600" dirty="0"/>
              <a:t>Be able to apply </a:t>
            </a:r>
            <a:r>
              <a:rPr lang="en-US" sz="1600"/>
              <a:t>one (or more) CSS class </a:t>
            </a:r>
            <a:r>
              <a:rPr lang="en-US" sz="1600" dirty="0"/>
              <a:t>to a tag</a:t>
            </a:r>
          </a:p>
          <a:p>
            <a:pPr lvl="1" eaLnBrk="1" hangingPunct="1">
              <a:buFont typeface="Arial" charset="0"/>
              <a:buChar char="–"/>
              <a:defRPr/>
            </a:pPr>
            <a:r>
              <a:rPr lang="en-US" sz="1600" dirty="0"/>
              <a:t>Describe how you can harness the power of external stylesheets to easily make changes to an entire website</a:t>
            </a:r>
          </a:p>
          <a:p>
            <a:pPr marL="457200" lvl="1" indent="0" eaLnBrk="1" hangingPunct="1">
              <a:buFont typeface="Arial" charset="0"/>
              <a:buNone/>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p:txBody>
      </p:sp>
      <p:pic>
        <p:nvPicPr>
          <p:cNvPr id="5124" name="Picture 4" descr="C:\Users\yosef\Dropbox\130 Expression Web\images\question_mark_learning.jpg">
            <a:extLst>
              <a:ext uri="{FF2B5EF4-FFF2-40B4-BE49-F238E27FC236}">
                <a16:creationId xmlns:a16="http://schemas.microsoft.com/office/drawing/2014/main" id="{81CAEB82-0D6A-442C-A864-499EBDDA45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231FED1F-371E-4F4B-9A9F-7059735A903F}"/>
              </a:ext>
            </a:extLst>
          </p:cNvPr>
          <p:cNvSpPr>
            <a:spLocks noGrp="1"/>
          </p:cNvSpPr>
          <p:nvPr>
            <p:ph type="title"/>
          </p:nvPr>
        </p:nvSpPr>
        <p:spPr>
          <a:xfrm>
            <a:off x="457200" y="304800"/>
            <a:ext cx="8229600" cy="914400"/>
          </a:xfrm>
        </p:spPr>
        <p:txBody>
          <a:bodyPr/>
          <a:lstStyle/>
          <a:p>
            <a:r>
              <a:rPr lang="en-US" altLang="en-US" sz="3200" b="1"/>
              <a:t>Grouping styles together to form a CSS class</a:t>
            </a:r>
            <a:endParaRPr lang="en-US" altLang="en-US" sz="3200" b="1" dirty="0"/>
          </a:p>
        </p:txBody>
      </p:sp>
      <p:sp>
        <p:nvSpPr>
          <p:cNvPr id="6147" name="Content Placeholder 2">
            <a:extLst>
              <a:ext uri="{FF2B5EF4-FFF2-40B4-BE49-F238E27FC236}">
                <a16:creationId xmlns:a16="http://schemas.microsoft.com/office/drawing/2014/main" id="{0B24D623-3193-4FB4-84C7-7171EEE0E085}"/>
              </a:ext>
            </a:extLst>
          </p:cNvPr>
          <p:cNvSpPr>
            <a:spLocks noGrp="1"/>
          </p:cNvSpPr>
          <p:nvPr>
            <p:ph idx="1"/>
          </p:nvPr>
        </p:nvSpPr>
        <p:spPr>
          <a:xfrm>
            <a:off x="381000" y="1447800"/>
            <a:ext cx="8458200" cy="4525963"/>
          </a:xfrm>
        </p:spPr>
        <p:txBody>
          <a:bodyPr/>
          <a:lstStyle/>
          <a:p>
            <a:r>
              <a:rPr lang="en-US" altLang="en-US" sz="1800" dirty="0"/>
              <a:t>Sometimes you may find that you would like to apply </a:t>
            </a:r>
            <a:r>
              <a:rPr lang="en-US" altLang="en-US" sz="1800"/>
              <a:t>a particular collection </a:t>
            </a:r>
            <a:r>
              <a:rPr lang="en-US" altLang="en-US" sz="1800" dirty="0"/>
              <a:t>of styles to several </a:t>
            </a:r>
            <a:r>
              <a:rPr lang="en-US" altLang="en-US" sz="1800"/>
              <a:t>different tags in your document, or even throughout an entire website. </a:t>
            </a:r>
            <a:endParaRPr lang="en-US" altLang="en-US" sz="1800" dirty="0"/>
          </a:p>
          <a:p>
            <a:r>
              <a:rPr lang="en-US" altLang="en-US" sz="1800" dirty="0"/>
              <a:t>For example, suppose you frequently wanted to apply the following styles</a:t>
            </a:r>
            <a:r>
              <a:rPr lang="en-US" altLang="en-US" sz="1800"/>
              <a:t>: Red text, with a black background, in bold, italicized, in Helvetica font surrounded by a blue border. </a:t>
            </a:r>
            <a:endParaRPr lang="en-US" altLang="en-US" sz="1800" dirty="0"/>
          </a:p>
          <a:p>
            <a:r>
              <a:rPr lang="en-US" altLang="en-US" sz="1800" dirty="0"/>
              <a:t>It is certainly easy to write the CSS to accomplish this, but which tag do you want to apply this group of styles to</a:t>
            </a:r>
            <a:r>
              <a:rPr lang="en-US" altLang="en-US" sz="1800"/>
              <a:t>?  </a:t>
            </a:r>
          </a:p>
          <a:p>
            <a:pPr lvl="1"/>
            <a:r>
              <a:rPr lang="en-US" altLang="en-US" sz="1400"/>
              <a:t>A single </a:t>
            </a:r>
            <a:r>
              <a:rPr lang="en-US" altLang="en-US" sz="1400" dirty="0">
                <a:latin typeface="Courier New" panose="02070309020205020404" pitchFamily="49" charset="0"/>
                <a:cs typeface="Courier New" panose="02070309020205020404" pitchFamily="49" charset="0"/>
              </a:rPr>
              <a:t>&lt;h1</a:t>
            </a:r>
            <a:r>
              <a:rPr lang="en-US" altLang="en-US" sz="1400">
                <a:latin typeface="Courier New" panose="02070309020205020404" pitchFamily="49" charset="0"/>
                <a:cs typeface="Courier New" panose="02070309020205020404" pitchFamily="49" charset="0"/>
              </a:rPr>
              <a:t>&gt; </a:t>
            </a:r>
            <a:r>
              <a:rPr lang="en-US" altLang="en-US" sz="1400"/>
              <a:t>tag?</a:t>
            </a:r>
          </a:p>
          <a:p>
            <a:pPr lvl="1"/>
            <a:r>
              <a:rPr lang="en-US" altLang="en-US" sz="1400"/>
              <a:t>A single </a:t>
            </a:r>
            <a:r>
              <a:rPr lang="en-US" altLang="en-US" sz="1400" dirty="0">
                <a:latin typeface="Courier New" panose="02070309020205020404" pitchFamily="49" charset="0"/>
                <a:cs typeface="Courier New" panose="02070309020205020404" pitchFamily="49" charset="0"/>
              </a:rPr>
              <a:t>&lt;</a:t>
            </a:r>
            <a:r>
              <a:rPr lang="en-US" altLang="en-US" sz="1400">
                <a:latin typeface="Courier New" panose="02070309020205020404" pitchFamily="49" charset="0"/>
                <a:cs typeface="Courier New" panose="02070309020205020404" pitchFamily="49" charset="0"/>
              </a:rPr>
              <a:t>h2&gt; tag</a:t>
            </a:r>
            <a:r>
              <a:rPr lang="en-US" altLang="en-US" sz="1400"/>
              <a:t>? </a:t>
            </a:r>
          </a:p>
          <a:p>
            <a:pPr lvl="1"/>
            <a:r>
              <a:rPr lang="en-US" altLang="en-US" sz="1400" i="1"/>
              <a:t>All </a:t>
            </a:r>
            <a:r>
              <a:rPr lang="en-US" altLang="en-US" sz="1400" dirty="0">
                <a:latin typeface="Courier New" panose="02070309020205020404" pitchFamily="49" charset="0"/>
                <a:cs typeface="Courier New" panose="02070309020205020404" pitchFamily="49" charset="0"/>
              </a:rPr>
              <a:t>&lt;h</a:t>
            </a:r>
            <a:r>
              <a:rPr lang="en-US" altLang="en-US" sz="1400">
                <a:latin typeface="Courier New" panose="02070309020205020404" pitchFamily="49" charset="0"/>
                <a:cs typeface="Courier New" panose="02070309020205020404" pitchFamily="49" charset="0"/>
              </a:rPr>
              <a:t>&gt; </a:t>
            </a:r>
            <a:r>
              <a:rPr lang="en-US" altLang="en-US" sz="1400"/>
              <a:t>tags on your page?  </a:t>
            </a:r>
          </a:p>
          <a:p>
            <a:pPr lvl="1"/>
            <a:r>
              <a:rPr lang="en-US" altLang="en-US" sz="1400"/>
              <a:t>Or </a:t>
            </a:r>
            <a:r>
              <a:rPr lang="en-US" altLang="en-US" sz="1400" dirty="0"/>
              <a:t>perhaps all </a:t>
            </a:r>
            <a:r>
              <a:rPr lang="en-US" altLang="en-US" sz="1400" dirty="0">
                <a:latin typeface="Courier New" panose="02070309020205020404" pitchFamily="49" charset="0"/>
                <a:cs typeface="Courier New" panose="02070309020205020404" pitchFamily="49" charset="0"/>
              </a:rPr>
              <a:t>&lt;aside&gt; </a:t>
            </a:r>
            <a:r>
              <a:rPr lang="en-US" altLang="en-US" sz="1400" dirty="0"/>
              <a:t>tags</a:t>
            </a:r>
            <a:r>
              <a:rPr lang="en-US" altLang="en-US" sz="1400"/>
              <a:t>? </a:t>
            </a:r>
          </a:p>
          <a:p>
            <a:pPr lvl="1"/>
            <a:r>
              <a:rPr lang="en-US" altLang="en-US" sz="1400"/>
              <a:t>Or </a:t>
            </a:r>
            <a:r>
              <a:rPr lang="en-US" altLang="en-US" sz="1400" dirty="0"/>
              <a:t>perhaps a certain specific </a:t>
            </a:r>
            <a:r>
              <a:rPr lang="en-US" altLang="en-US" sz="1400" dirty="0">
                <a:latin typeface="Courier New" panose="02070309020205020404" pitchFamily="49" charset="0"/>
                <a:cs typeface="Courier New" panose="02070309020205020404" pitchFamily="49" charset="0"/>
              </a:rPr>
              <a:t>&lt;aside&gt; </a:t>
            </a:r>
            <a:r>
              <a:rPr lang="en-US" altLang="en-US" sz="1400" dirty="0"/>
              <a:t>tag but none of the </a:t>
            </a:r>
            <a:r>
              <a:rPr lang="en-US" altLang="en-US" sz="1400"/>
              <a:t>others?</a:t>
            </a:r>
          </a:p>
          <a:p>
            <a:pPr lvl="1"/>
            <a:r>
              <a:rPr lang="en-US" altLang="en-US" sz="1400"/>
              <a:t>How about all </a:t>
            </a:r>
            <a:r>
              <a:rPr lang="en-US" altLang="en-US" sz="1400">
                <a:latin typeface="Courier New" panose="02070309020205020404" pitchFamily="49" charset="0"/>
                <a:cs typeface="Courier New" panose="02070309020205020404" pitchFamily="49" charset="0"/>
              </a:rPr>
              <a:t>&lt;h&gt;</a:t>
            </a:r>
            <a:r>
              <a:rPr lang="en-US" altLang="en-US" sz="1400"/>
              <a:t> tags on an </a:t>
            </a:r>
            <a:r>
              <a:rPr lang="en-US" altLang="en-US" sz="1400" u="sng"/>
              <a:t>entire website</a:t>
            </a:r>
            <a:r>
              <a:rPr lang="en-US" altLang="en-US" sz="1400"/>
              <a:t>?!</a:t>
            </a:r>
          </a:p>
          <a:p>
            <a:r>
              <a:rPr lang="en-US" altLang="en-US" sz="1800"/>
              <a:t>All </a:t>
            </a:r>
            <a:r>
              <a:rPr lang="en-US" altLang="en-US" sz="1800" dirty="0"/>
              <a:t>of this can </a:t>
            </a:r>
            <a:r>
              <a:rPr lang="en-US" altLang="en-US" sz="1800"/>
              <a:t>be easily achieved </a:t>
            </a:r>
            <a:r>
              <a:rPr lang="en-US" altLang="en-US" sz="1800" dirty="0"/>
              <a:t>by creating a CSS class.  A CSS class is when you create a group of styles and group them together under a specific name</a:t>
            </a:r>
            <a:r>
              <a:rPr lang="en-US" altLang="en-US" sz="1800"/>
              <a:t>. You </a:t>
            </a:r>
            <a:r>
              <a:rPr lang="en-US" altLang="en-US" sz="1800" dirty="0"/>
              <a:t>can then apply this class to any tag that you wish. </a:t>
            </a:r>
          </a:p>
          <a:p>
            <a:pPr lvl="1"/>
            <a:r>
              <a:rPr lang="en-US" altLang="en-US" sz="1400" dirty="0"/>
              <a:t>Stated differently: CSS allows us </a:t>
            </a:r>
            <a:r>
              <a:rPr lang="en-US" altLang="en-US" sz="1400"/>
              <a:t>to collect </a:t>
            </a:r>
            <a:r>
              <a:rPr lang="en-US" altLang="en-US" sz="1400" dirty="0"/>
              <a:t>a group of </a:t>
            </a:r>
            <a:r>
              <a:rPr lang="en-US" altLang="en-US" sz="1400"/>
              <a:t>styles together, and </a:t>
            </a:r>
            <a:r>
              <a:rPr lang="en-US" altLang="en-US" sz="1400" dirty="0"/>
              <a:t>name them. We call this group of styles a class.  A class can then be applied to as </a:t>
            </a:r>
            <a:r>
              <a:rPr lang="en-US" altLang="en-US" sz="1400"/>
              <a:t>many elements (tags) </a:t>
            </a:r>
            <a:r>
              <a:rPr lang="en-US" altLang="en-US" sz="1400" dirty="0"/>
              <a:t>as you wish.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4EA95FD8-BB2F-4CCC-A277-436DC946DD70}"/>
              </a:ext>
            </a:extLst>
          </p:cNvPr>
          <p:cNvSpPr>
            <a:spLocks noGrp="1"/>
          </p:cNvSpPr>
          <p:nvPr>
            <p:ph type="title"/>
          </p:nvPr>
        </p:nvSpPr>
        <p:spPr>
          <a:xfrm>
            <a:off x="457200" y="274638"/>
            <a:ext cx="8229600" cy="792162"/>
          </a:xfrm>
        </p:spPr>
        <p:txBody>
          <a:bodyPr/>
          <a:lstStyle/>
          <a:p>
            <a:r>
              <a:rPr lang="en-US" altLang="en-US" sz="3600" dirty="0"/>
              <a:t>Creating a CSS Class</a:t>
            </a:r>
          </a:p>
        </p:txBody>
      </p:sp>
      <p:sp>
        <p:nvSpPr>
          <p:cNvPr id="3" name="Content Placeholder 2">
            <a:extLst>
              <a:ext uri="{FF2B5EF4-FFF2-40B4-BE49-F238E27FC236}">
                <a16:creationId xmlns:a16="http://schemas.microsoft.com/office/drawing/2014/main" id="{88053B9E-05A7-4F05-BBEF-85D2D574C391}"/>
              </a:ext>
            </a:extLst>
          </p:cNvPr>
          <p:cNvSpPr>
            <a:spLocks noGrp="1"/>
          </p:cNvSpPr>
          <p:nvPr>
            <p:ph idx="1"/>
          </p:nvPr>
        </p:nvSpPr>
        <p:spPr>
          <a:xfrm>
            <a:off x="228600" y="1371600"/>
            <a:ext cx="8686800" cy="4495800"/>
          </a:xfrm>
        </p:spPr>
        <p:txBody>
          <a:bodyPr/>
          <a:lstStyle/>
          <a:p>
            <a:pPr>
              <a:buFont typeface="Arial" charset="0"/>
              <a:buChar char="•"/>
              <a:defRPr/>
            </a:pPr>
            <a:r>
              <a:rPr lang="en-US" sz="1800" b="1" dirty="0"/>
              <a:t>Inside an external sheet or as an internal style</a:t>
            </a:r>
            <a:r>
              <a:rPr lang="en-US" sz="1800" dirty="0"/>
              <a:t>, you create your class by giving it a name</a:t>
            </a:r>
            <a:r>
              <a:rPr lang="en-US" sz="1800"/>
              <a:t>.  </a:t>
            </a:r>
            <a:endParaRPr lang="en-US" sz="1800" dirty="0"/>
          </a:p>
          <a:p>
            <a:pPr lvl="2">
              <a:buFont typeface="Arial" charset="0"/>
              <a:buChar char="•"/>
              <a:defRPr/>
            </a:pPr>
            <a:r>
              <a:rPr lang="en-US" sz="1400"/>
              <a:t>Note: When you are </a:t>
            </a:r>
            <a:r>
              <a:rPr lang="en-US" sz="1400" i="1" dirty="0"/>
              <a:t>creating </a:t>
            </a:r>
            <a:r>
              <a:rPr lang="en-US" sz="1400" dirty="0"/>
              <a:t>a class, this name must be preceded by a period. </a:t>
            </a:r>
          </a:p>
          <a:p>
            <a:pPr>
              <a:buFont typeface="Arial" charset="0"/>
              <a:buChar char="•"/>
              <a:defRPr/>
            </a:pPr>
            <a:endParaRPr lang="en-US" sz="1800" dirty="0"/>
          </a:p>
          <a:p>
            <a:pPr>
              <a:buFont typeface="Arial" charset="0"/>
              <a:buChar char="•"/>
              <a:defRPr/>
            </a:pPr>
            <a:r>
              <a:rPr lang="en-US" sz="1800" dirty="0"/>
              <a:t>You then list the styles you wish to apply:</a:t>
            </a:r>
          </a:p>
          <a:p>
            <a:pPr>
              <a:buFont typeface="Arial" charset="0"/>
              <a:buNone/>
              <a:defRPr/>
            </a:pPr>
            <a:r>
              <a:rPr lang="en-US" sz="1600" b="1" dirty="0">
                <a:latin typeface="Courier New" pitchFamily="49" charset="0"/>
                <a:cs typeface="Courier New" pitchFamily="49" charset="0"/>
              </a:rPr>
              <a:t>   </a:t>
            </a:r>
            <a:r>
              <a:rPr lang="en-US" sz="1800" b="1">
                <a:solidFill>
                  <a:srgbClr val="FF0000"/>
                </a:solidFill>
                <a:latin typeface="Courier New" pitchFamily="49" charset="0"/>
                <a:cs typeface="Courier New" pitchFamily="49" charset="0"/>
              </a:rPr>
              <a:t>.</a:t>
            </a:r>
            <a:r>
              <a:rPr lang="en-US" sz="1400" b="1">
                <a:latin typeface="Courier New" pitchFamily="49" charset="0"/>
                <a:cs typeface="Courier New" pitchFamily="49" charset="0"/>
              </a:rPr>
              <a:t>emphasize-text </a:t>
            </a:r>
            <a:r>
              <a:rPr lang="en-US" sz="1400" b="1" dirty="0">
                <a:latin typeface="Courier New" pitchFamily="49" charset="0"/>
                <a:cs typeface="Courier New" pitchFamily="49" charset="0"/>
              </a:rPr>
              <a:t>{  color:red; font-weight:bold; font-style:italic; }</a:t>
            </a:r>
            <a:endParaRPr lang="en-US" sz="1600" b="1" dirty="0">
              <a:latin typeface="Courier New" pitchFamily="49" charset="0"/>
              <a:cs typeface="Courier New" pitchFamily="49" charset="0"/>
            </a:endParaRPr>
          </a:p>
          <a:p>
            <a:pPr>
              <a:buFont typeface="Arial" charset="0"/>
              <a:buNone/>
              <a:defRPr/>
            </a:pPr>
            <a:r>
              <a:rPr lang="en-US" sz="1600" dirty="0">
                <a:latin typeface="Courier New" pitchFamily="49" charset="0"/>
                <a:cs typeface="Courier New" pitchFamily="49" charset="0"/>
              </a:rPr>
              <a:t>    </a:t>
            </a:r>
            <a:r>
              <a:rPr lang="en-US" sz="1200" dirty="0">
                <a:latin typeface="+mj-lt"/>
                <a:cs typeface="Courier New" pitchFamily="49" charset="0"/>
              </a:rPr>
              <a:t>(Note the period)</a:t>
            </a:r>
            <a:endParaRPr lang="en-US" sz="1600" dirty="0">
              <a:latin typeface="+mj-lt"/>
              <a:cs typeface="Courier New" pitchFamily="49" charset="0"/>
            </a:endParaRPr>
          </a:p>
        </p:txBody>
      </p:sp>
      <p:sp>
        <p:nvSpPr>
          <p:cNvPr id="4" name="Arrow: Up 3">
            <a:extLst>
              <a:ext uri="{FF2B5EF4-FFF2-40B4-BE49-F238E27FC236}">
                <a16:creationId xmlns:a16="http://schemas.microsoft.com/office/drawing/2014/main" id="{46C4DCB0-77E3-4534-82B6-1F83BBF9F937}"/>
              </a:ext>
            </a:extLst>
          </p:cNvPr>
          <p:cNvSpPr/>
          <p:nvPr/>
        </p:nvSpPr>
        <p:spPr>
          <a:xfrm rot="2164541">
            <a:off x="471259" y="3238500"/>
            <a:ext cx="2286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E3563B68-EB76-4100-8E01-DC7DF0BF2499}"/>
              </a:ext>
            </a:extLst>
          </p:cNvPr>
          <p:cNvSpPr txBox="1"/>
          <p:nvPr/>
        </p:nvSpPr>
        <p:spPr>
          <a:xfrm>
            <a:off x="1714500" y="4267200"/>
            <a:ext cx="5715000" cy="2031325"/>
          </a:xfrm>
          <a:prstGeom prst="rect">
            <a:avLst/>
          </a:prstGeom>
          <a:noFill/>
        </p:spPr>
        <p:txBody>
          <a:bodyPr wrap="square" rtlCol="0">
            <a:spAutoFit/>
          </a:bodyPr>
          <a:lstStyle/>
          <a:p>
            <a:r>
              <a:rPr lang="en-US" dirty="0">
                <a:latin typeface="+mn-lt"/>
              </a:rPr>
              <a:t>The identifier </a:t>
            </a:r>
            <a:r>
              <a:rPr lang="en-US">
                <a:latin typeface="+mn-lt"/>
              </a:rPr>
              <a:t>‘</a:t>
            </a:r>
            <a:r>
              <a:rPr lang="en-US">
                <a:latin typeface="Courier New" panose="02070309020205020404" pitchFamily="49" charset="0"/>
                <a:cs typeface="Courier New" panose="02070309020205020404" pitchFamily="49" charset="0"/>
              </a:rPr>
              <a:t>emphasize-text</a:t>
            </a:r>
            <a:r>
              <a:rPr lang="en-US">
                <a:latin typeface="+mn-lt"/>
              </a:rPr>
              <a:t>’ </a:t>
            </a:r>
            <a:r>
              <a:rPr lang="en-US" dirty="0">
                <a:latin typeface="+mn-lt"/>
              </a:rPr>
              <a:t>is known as </a:t>
            </a:r>
            <a:r>
              <a:rPr lang="en-US">
                <a:latin typeface="+mn-lt"/>
              </a:rPr>
              <a:t>a </a:t>
            </a:r>
            <a:r>
              <a:rPr lang="en-US" u="sng">
                <a:latin typeface="+mn-lt"/>
              </a:rPr>
              <a:t>class selector</a:t>
            </a:r>
            <a:r>
              <a:rPr lang="en-US">
                <a:latin typeface="+mn-lt"/>
              </a:rPr>
              <a:t>.</a:t>
            </a:r>
            <a:endParaRPr lang="en-US" dirty="0">
              <a:latin typeface="+mn-lt"/>
            </a:endParaRPr>
          </a:p>
          <a:p>
            <a:endParaRPr lang="en-US" dirty="0">
              <a:latin typeface="+mn-lt"/>
            </a:endParaRPr>
          </a:p>
          <a:p>
            <a:r>
              <a:rPr lang="en-US" b="1" dirty="0">
                <a:latin typeface="+mn-lt"/>
              </a:rPr>
              <a:t>Naming convention for CSS Classes: </a:t>
            </a:r>
          </a:p>
          <a:p>
            <a:r>
              <a:rPr lang="en-US" b="1" dirty="0">
                <a:latin typeface="+mn-lt"/>
              </a:rPr>
              <a:t>- </a:t>
            </a:r>
            <a:r>
              <a:rPr lang="en-US" dirty="0">
                <a:latin typeface="+mn-lt"/>
              </a:rPr>
              <a:t>When naming class, we do NOT use camel-case notation. Rather, we use dashes to separate words.  </a:t>
            </a:r>
          </a:p>
          <a:p>
            <a:r>
              <a:rPr lang="en-US" dirty="0">
                <a:latin typeface="+mn-lt"/>
              </a:rPr>
              <a:t>e.g. </a:t>
            </a:r>
            <a:r>
              <a:rPr lang="en-US" dirty="0">
                <a:latin typeface="Courier New" panose="02070309020205020404" pitchFamily="49" charset="0"/>
                <a:cs typeface="Courier New" panose="02070309020205020404" pitchFamily="49" charset="0"/>
              </a:rPr>
              <a:t>highlight-text</a:t>
            </a:r>
            <a:r>
              <a:rPr lang="en-US" dirty="0">
                <a:latin typeface="+mn-lt"/>
              </a:rPr>
              <a:t>, </a:t>
            </a:r>
            <a:r>
              <a:rPr lang="en-US" dirty="0">
                <a:latin typeface="Courier New" panose="02070309020205020404" pitchFamily="49" charset="0"/>
                <a:cs typeface="Courier New" panose="02070309020205020404" pitchFamily="49" charset="0"/>
              </a:rPr>
              <a:t>my-first-class</a:t>
            </a:r>
            <a:r>
              <a:rPr lang="en-US" dirty="0">
                <a:latin typeface="+mn-lt"/>
              </a:rPr>
              <a:t>, etc.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heel(1)">
                                      <p:cBhvr>
                                        <p:cTn id="23" dur="2000"/>
                                        <p:tgtEl>
                                          <p:spTgt spid="3">
                                            <p:txEl>
                                              <p:pRg st="5" end="5"/>
                                            </p:txEl>
                                          </p:spTgt>
                                        </p:tgtEl>
                                      </p:cBhvr>
                                    </p:animEffect>
                                  </p:childTnLst>
                                </p:cTn>
                              </p:par>
                              <p:par>
                                <p:cTn id="24" presetID="42" presetClass="entr" presetSubtype="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FF16ACD-5123-4518-B136-73F1D61399BA}"/>
              </a:ext>
            </a:extLst>
          </p:cNvPr>
          <p:cNvSpPr>
            <a:spLocks noGrp="1"/>
          </p:cNvSpPr>
          <p:nvPr>
            <p:ph type="title"/>
          </p:nvPr>
        </p:nvSpPr>
        <p:spPr>
          <a:xfrm>
            <a:off x="457200" y="0"/>
            <a:ext cx="8229600" cy="838200"/>
          </a:xfrm>
        </p:spPr>
        <p:txBody>
          <a:bodyPr/>
          <a:lstStyle/>
          <a:p>
            <a:r>
              <a:rPr lang="en-US" altLang="en-US" sz="3200" dirty="0"/>
              <a:t>Applying </a:t>
            </a:r>
            <a:r>
              <a:rPr lang="en-US" altLang="en-US" sz="3200"/>
              <a:t>a Class</a:t>
            </a:r>
            <a:endParaRPr lang="en-US" altLang="en-US" sz="3200" dirty="0"/>
          </a:p>
        </p:txBody>
      </p:sp>
      <p:sp>
        <p:nvSpPr>
          <p:cNvPr id="3" name="Content Placeholder 2">
            <a:extLst>
              <a:ext uri="{FF2B5EF4-FFF2-40B4-BE49-F238E27FC236}">
                <a16:creationId xmlns:a16="http://schemas.microsoft.com/office/drawing/2014/main" id="{B5853B4B-24CF-448A-AAB9-2EDD2B349165}"/>
              </a:ext>
            </a:extLst>
          </p:cNvPr>
          <p:cNvSpPr>
            <a:spLocks noGrp="1"/>
          </p:cNvSpPr>
          <p:nvPr>
            <p:ph idx="1"/>
          </p:nvPr>
        </p:nvSpPr>
        <p:spPr>
          <a:xfrm>
            <a:off x="152400" y="990600"/>
            <a:ext cx="8763000" cy="4495800"/>
          </a:xfrm>
        </p:spPr>
        <p:txBody>
          <a:bodyPr/>
          <a:lstStyle/>
          <a:p>
            <a:pPr>
              <a:buFont typeface="Arial" charset="0"/>
              <a:buNone/>
              <a:defRPr/>
            </a:pPr>
            <a:r>
              <a:rPr lang="en-US" sz="1800"/>
              <a:t>Once we </a:t>
            </a:r>
            <a:r>
              <a:rPr lang="en-US" sz="1800" dirty="0"/>
              <a:t>have created a </a:t>
            </a:r>
            <a:r>
              <a:rPr lang="en-US" sz="1800"/>
              <a:t>class such </a:t>
            </a:r>
            <a:r>
              <a:rPr lang="en-US" sz="1800" dirty="0"/>
              <a:t>as:</a:t>
            </a:r>
          </a:p>
          <a:p>
            <a:pPr>
              <a:buFont typeface="Arial" charset="0"/>
              <a:buNone/>
              <a:defRPr/>
            </a:pPr>
            <a:r>
              <a:rPr lang="en-US" sz="1400" b="1" dirty="0">
                <a:latin typeface="Courier New" pitchFamily="49" charset="0"/>
                <a:cs typeface="Courier New" pitchFamily="49" charset="0"/>
              </a:rPr>
              <a:t>   </a:t>
            </a:r>
            <a:r>
              <a:rPr lang="en-US" sz="1800" b="1">
                <a:latin typeface="Courier New" pitchFamily="49" charset="0"/>
                <a:cs typeface="Courier New" pitchFamily="49" charset="0"/>
              </a:rPr>
              <a:t>.</a:t>
            </a:r>
            <a:r>
              <a:rPr lang="en-US" sz="1400" b="1">
                <a:latin typeface="Courier New" pitchFamily="49" charset="0"/>
                <a:cs typeface="Courier New" pitchFamily="49" charset="0"/>
              </a:rPr>
              <a:t>emphasize-text </a:t>
            </a:r>
            <a:r>
              <a:rPr lang="en-US" sz="1400" b="1" dirty="0">
                <a:latin typeface="Courier New" pitchFamily="49" charset="0"/>
                <a:cs typeface="Courier New" pitchFamily="49" charset="0"/>
              </a:rPr>
              <a:t>{  color:red; font-weight:bold; font-style:italic; }</a:t>
            </a:r>
          </a:p>
          <a:p>
            <a:pPr>
              <a:buFont typeface="Arial" charset="0"/>
              <a:buNone/>
              <a:defRPr/>
            </a:pPr>
            <a:endParaRPr lang="en-US" sz="1600" b="1" dirty="0">
              <a:latin typeface="Courier New" pitchFamily="49" charset="0"/>
              <a:cs typeface="Courier New" pitchFamily="49" charset="0"/>
            </a:endParaRPr>
          </a:p>
          <a:p>
            <a:pPr marL="0" indent="0">
              <a:buNone/>
              <a:defRPr/>
            </a:pPr>
            <a:r>
              <a:rPr lang="en-US" sz="1800"/>
              <a:t>We </a:t>
            </a:r>
            <a:r>
              <a:rPr lang="en-US" sz="1800" dirty="0"/>
              <a:t>can </a:t>
            </a:r>
            <a:r>
              <a:rPr lang="en-US" sz="1800" i="1" dirty="0"/>
              <a:t>apply </a:t>
            </a:r>
            <a:r>
              <a:rPr lang="en-US" sz="1800" dirty="0"/>
              <a:t>that class </a:t>
            </a:r>
            <a:r>
              <a:rPr lang="en-US" sz="1800" i="1" dirty="0"/>
              <a:t>as many times </a:t>
            </a:r>
            <a:r>
              <a:rPr lang="en-US" sz="1800" i="1"/>
              <a:t>as we want</a:t>
            </a:r>
            <a:r>
              <a:rPr lang="en-US" sz="1800" dirty="0"/>
              <a:t>:</a:t>
            </a:r>
          </a:p>
          <a:p>
            <a:pPr>
              <a:buFont typeface="Arial" charset="0"/>
              <a:buNone/>
              <a:defRPr/>
            </a:pPr>
            <a:r>
              <a:rPr lang="en-US" sz="1600" b="1">
                <a:latin typeface="Courier New" pitchFamily="49" charset="0"/>
                <a:cs typeface="Courier New" pitchFamily="49" charset="0"/>
              </a:rPr>
              <a:t>   &lt;h1 </a:t>
            </a:r>
            <a:r>
              <a:rPr lang="en-US" sz="1600" b="1" dirty="0">
                <a:latin typeface="Courier New" pitchFamily="49" charset="0"/>
                <a:cs typeface="Courier New" pitchFamily="49" charset="0"/>
              </a:rPr>
              <a:t>class</a:t>
            </a:r>
            <a:r>
              <a:rPr lang="en-US" sz="1600" b="1">
                <a:latin typeface="Courier New" pitchFamily="49" charset="0"/>
                <a:cs typeface="Courier New" pitchFamily="49" charset="0"/>
              </a:rPr>
              <a:t>="emphasize-text"&gt;</a:t>
            </a:r>
            <a:r>
              <a:rPr lang="en-US" sz="1600" b="1" dirty="0">
                <a:latin typeface="Courier New" pitchFamily="49" charset="0"/>
                <a:cs typeface="Courier New" pitchFamily="49" charset="0"/>
              </a:rPr>
              <a:t>Some text…&lt;/span&gt;</a:t>
            </a:r>
          </a:p>
          <a:p>
            <a:pPr>
              <a:buFont typeface="Arial" charset="0"/>
              <a:buNone/>
              <a:defRPr/>
            </a:pPr>
            <a:r>
              <a:rPr lang="en-US" sz="1600" b="1" dirty="0">
                <a:latin typeface="Courier New" pitchFamily="49" charset="0"/>
                <a:cs typeface="Courier New" pitchFamily="49" charset="0"/>
              </a:rPr>
              <a:t>   &lt;aside class</a:t>
            </a:r>
            <a:r>
              <a:rPr lang="en-US" sz="1600" b="1">
                <a:latin typeface="Courier New" pitchFamily="49" charset="0"/>
                <a:cs typeface="Courier New" pitchFamily="49" charset="0"/>
              </a:rPr>
              <a:t>="emphasize-text"&gt;</a:t>
            </a:r>
            <a:r>
              <a:rPr lang="en-US" sz="1600" b="1" dirty="0">
                <a:latin typeface="Courier New" pitchFamily="49" charset="0"/>
                <a:cs typeface="Courier New" pitchFamily="49" charset="0"/>
              </a:rPr>
              <a:t>Some other text&lt;/aside&gt;</a:t>
            </a:r>
          </a:p>
          <a:p>
            <a:pPr>
              <a:buFont typeface="Arial" charset="0"/>
              <a:buNone/>
              <a:defRPr/>
            </a:pPr>
            <a:r>
              <a:rPr lang="en-US" sz="1600" b="1" dirty="0">
                <a:latin typeface="Courier New" pitchFamily="49" charset="0"/>
                <a:cs typeface="Courier New" pitchFamily="49" charset="0"/>
              </a:rPr>
              <a:t>   &lt;p class</a:t>
            </a:r>
            <a:r>
              <a:rPr lang="en-US" sz="1600" b="1">
                <a:latin typeface="Courier New" pitchFamily="49" charset="0"/>
                <a:cs typeface="Courier New" pitchFamily="49" charset="0"/>
              </a:rPr>
              <a:t>="emphasize-text"&gt;</a:t>
            </a:r>
            <a:r>
              <a:rPr lang="en-US" sz="1600" b="1" dirty="0">
                <a:latin typeface="Courier New" pitchFamily="49" charset="0"/>
                <a:cs typeface="Courier New" pitchFamily="49" charset="0"/>
              </a:rPr>
              <a:t>A paragraph…&lt;/p&gt;</a:t>
            </a:r>
          </a:p>
          <a:p>
            <a:pPr>
              <a:buFont typeface="Arial" charset="0"/>
              <a:buNone/>
              <a:defRPr/>
            </a:pPr>
            <a:endParaRPr lang="en-US" sz="1600" b="1" dirty="0">
              <a:latin typeface="Courier New" pitchFamily="49" charset="0"/>
              <a:cs typeface="Courier New" pitchFamily="49" charset="0"/>
            </a:endParaRPr>
          </a:p>
          <a:p>
            <a:pPr marL="0" indent="0">
              <a:buFont typeface="Arial" charset="0"/>
              <a:buNone/>
              <a:defRPr/>
            </a:pPr>
            <a:r>
              <a:rPr lang="en-US" sz="1800" dirty="0"/>
              <a:t>Remember:  A class must be </a:t>
            </a:r>
            <a:r>
              <a:rPr lang="en-US" sz="1800" i="1"/>
              <a:t>created</a:t>
            </a:r>
            <a:r>
              <a:rPr lang="en-US" sz="1800"/>
              <a:t> either </a:t>
            </a:r>
            <a:r>
              <a:rPr lang="en-US" sz="1800" dirty="0"/>
              <a:t>as an </a:t>
            </a:r>
            <a:r>
              <a:rPr lang="en-US" sz="1800" b="1" dirty="0"/>
              <a:t>internal </a:t>
            </a:r>
            <a:r>
              <a:rPr lang="en-US" sz="1800" dirty="0"/>
              <a:t>style, or in an </a:t>
            </a:r>
            <a:r>
              <a:rPr lang="en-US" sz="1800" b="1" dirty="0"/>
              <a:t>external</a:t>
            </a:r>
            <a:r>
              <a:rPr lang="en-US" sz="1800" dirty="0"/>
              <a:t> style sheet</a:t>
            </a:r>
            <a:r>
              <a:rPr lang="en-US" sz="1800"/>
              <a:t>.  </a:t>
            </a:r>
          </a:p>
          <a:p>
            <a:pPr marL="0" indent="0">
              <a:buFont typeface="Arial" charset="0"/>
              <a:buNone/>
              <a:defRPr/>
            </a:pPr>
            <a:endParaRPr lang="en-US" sz="1800"/>
          </a:p>
          <a:p>
            <a:pPr marL="0" indent="0">
              <a:buFont typeface="Arial" charset="0"/>
              <a:buNone/>
              <a:defRPr/>
            </a:pPr>
            <a:r>
              <a:rPr lang="en-US" sz="1400" b="1"/>
              <a:t>* Note</a:t>
            </a:r>
            <a:r>
              <a:rPr lang="en-US" sz="1400"/>
              <a:t>: It is generally preferable to use external style sheets. However, for many of our lectures, we will use internal styles for demonstration purposes. (It’s easier to discuss / demonstrate when the style is in the same document as our HTML code). </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a:extLst>
              <a:ext uri="{FF2B5EF4-FFF2-40B4-BE49-F238E27FC236}">
                <a16:creationId xmlns:a16="http://schemas.microsoft.com/office/drawing/2014/main" id="{C4E4A63A-E83A-4F29-9D4D-A305DF091347}"/>
              </a:ext>
            </a:extLst>
          </p:cNvPr>
          <p:cNvSpPr txBox="1">
            <a:spLocks noChangeArrowheads="1"/>
          </p:cNvSpPr>
          <p:nvPr/>
        </p:nvSpPr>
        <p:spPr bwMode="auto">
          <a:xfrm>
            <a:off x="280073" y="2590800"/>
            <a:ext cx="8686800" cy="3323987"/>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r>
              <a:rPr lang="en-US" altLang="en-US" sz="1400">
                <a:latin typeface="Courier New" panose="02070309020205020404" pitchFamily="49" charset="0"/>
                <a:cs typeface="Courier New" panose="02070309020205020404" pitchFamily="49" charset="0"/>
              </a:rPr>
              <a:t>&lt;style&gt;</a:t>
            </a: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emphasize { color:red; font-weight:bold  }</a:t>
            </a:r>
          </a:p>
          <a:p>
            <a:pPr eaLnBrk="1" hangingPunct="1">
              <a:spcBef>
                <a:spcPct val="0"/>
              </a:spcBef>
              <a:buFontTx/>
              <a:buNone/>
            </a:pPr>
            <a:r>
              <a:rPr lang="en-US" altLang="en-US" sz="1400" b="1" dirty="0">
                <a:latin typeface="Courier New" panose="02070309020205020404" pitchFamily="49" charset="0"/>
                <a:cs typeface="Courier New" panose="02070309020205020404" pitchFamily="49" charset="0"/>
              </a:rPr>
              <a:t>    .highlight { background-color:yellow; color</a:t>
            </a:r>
            <a:r>
              <a:rPr lang="en-US" altLang="en-US" sz="1400" b="1">
                <a:latin typeface="Courier New" panose="02070309020205020404" pitchFamily="49" charset="0"/>
                <a:cs typeface="Courier New" panose="02070309020205020404" pitchFamily="49" charset="0"/>
              </a:rPr>
              <a:t>:black; </a:t>
            </a:r>
            <a:r>
              <a:rPr lang="en-US" altLang="en-US" sz="1400" b="1"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delim { border:2px solid red; width:300px;  }</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&lt;/style&gt;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a:p>
            <a:pPr eaLnBrk="1" hangingPunct="1">
              <a:spcBef>
                <a:spcPct val="0"/>
              </a:spcBef>
              <a:buNone/>
            </a:pPr>
            <a:r>
              <a:rPr lang="en-US" altLang="en-US" sz="1400" b="1" dirty="0">
                <a:latin typeface="Courier New" panose="02070309020205020404" pitchFamily="49" charset="0"/>
                <a:cs typeface="Courier New" panose="02070309020205020404" pitchFamily="49" charset="0"/>
              </a:rPr>
              <a:t>&lt;h1 class="delim"&gt;</a:t>
            </a:r>
            <a:r>
              <a:rPr lang="en-US" altLang="en-US" sz="1400" dirty="0">
                <a:latin typeface="Courier New" panose="02070309020205020404" pitchFamily="49" charset="0"/>
                <a:cs typeface="Courier New" panose="02070309020205020404" pitchFamily="49" charset="0"/>
              </a:rPr>
              <a:t>Welcome to My Page!&lt;/h1&gt;</a:t>
            </a:r>
          </a:p>
          <a:p>
            <a:pPr eaLnBrk="1" hangingPunct="1">
              <a:spcBef>
                <a:spcPct val="0"/>
              </a:spcBef>
              <a:buFontTx/>
              <a:buNone/>
            </a:pPr>
            <a:endParaRPr lang="en-US" altLang="en-US" sz="1400" b="1"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b="1" dirty="0">
                <a:latin typeface="Courier New" panose="02070309020205020404" pitchFamily="49" charset="0"/>
                <a:cs typeface="Courier New" panose="02070309020205020404" pitchFamily="49" charset="0"/>
              </a:rPr>
              <a:t>&lt;p class="emphasize"&gt;</a:t>
            </a:r>
            <a:r>
              <a:rPr lang="en-US" altLang="en-US" sz="1400" dirty="0">
                <a:latin typeface="Courier New" panose="02070309020205020404" pitchFamily="49" charset="0"/>
                <a:cs typeface="Courier New" panose="02070309020205020404" pitchFamily="49" charset="0"/>
              </a:rPr>
              <a:t>Here is a paragraph with a class applied.&lt;/p&gt;</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b="1" dirty="0">
                <a:latin typeface="Courier New" panose="02070309020205020404" pitchFamily="49" charset="0"/>
                <a:cs typeface="Courier New" panose="02070309020205020404" pitchFamily="49" charset="0"/>
              </a:rPr>
              <a:t>&lt;section class="highlight delim"&gt;</a:t>
            </a:r>
            <a:r>
              <a:rPr lang="en-US" altLang="en-US" sz="1400" dirty="0">
                <a:latin typeface="Courier New" panose="02070309020205020404" pitchFamily="49" charset="0"/>
                <a:cs typeface="Courier New" panose="02070309020205020404" pitchFamily="49" charset="0"/>
              </a:rPr>
              <a:t>Two classes have been applied.&lt;/section&gt;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p:txBody>
      </p:sp>
      <p:sp>
        <p:nvSpPr>
          <p:cNvPr id="9219" name="TextBox 4">
            <a:extLst>
              <a:ext uri="{FF2B5EF4-FFF2-40B4-BE49-F238E27FC236}">
                <a16:creationId xmlns:a16="http://schemas.microsoft.com/office/drawing/2014/main" id="{5D474E9F-C9AB-4270-BA19-51B768CA1B36}"/>
              </a:ext>
            </a:extLst>
          </p:cNvPr>
          <p:cNvSpPr txBox="1">
            <a:spLocks noChangeArrowheads="1"/>
          </p:cNvSpPr>
          <p:nvPr/>
        </p:nvSpPr>
        <p:spPr bwMode="auto">
          <a:xfrm>
            <a:off x="259383" y="609600"/>
            <a:ext cx="8763000"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US" altLang="en-US" sz="1400" dirty="0">
                <a:latin typeface="Arial" panose="020B0604020202020204" pitchFamily="34" charset="0"/>
                <a:cs typeface="Arial" panose="020B0604020202020204" pitchFamily="34" charset="0"/>
              </a:rPr>
              <a:t>We create a class by giving it a name (preceded by a period), and then listing some styles inside the braces.</a:t>
            </a:r>
          </a:p>
          <a:p>
            <a:pPr eaLnBrk="1" hangingPunct="1">
              <a:spcBef>
                <a:spcPct val="0"/>
              </a:spcBef>
            </a:pPr>
            <a:endParaRPr lang="en-US" altLang="en-US" sz="1400" dirty="0">
              <a:latin typeface="Arial" panose="020B0604020202020204" pitchFamily="34" charset="0"/>
              <a:cs typeface="Arial" panose="020B0604020202020204" pitchFamily="34" charset="0"/>
            </a:endParaRPr>
          </a:p>
          <a:p>
            <a:pPr eaLnBrk="1" hangingPunct="1">
              <a:spcBef>
                <a:spcPct val="0"/>
              </a:spcBef>
            </a:pPr>
            <a:r>
              <a:rPr lang="en-US" altLang="en-US" sz="1400" dirty="0">
                <a:latin typeface="Arial" panose="020B0604020202020204" pitchFamily="34" charset="0"/>
                <a:cs typeface="Arial" panose="020B0604020202020204" pitchFamily="34" charset="0"/>
              </a:rPr>
              <a:t>When you are </a:t>
            </a:r>
            <a:r>
              <a:rPr lang="en-US" altLang="en-US" sz="1400" i="1" dirty="0">
                <a:latin typeface="Arial" panose="020B0604020202020204" pitchFamily="34" charset="0"/>
                <a:cs typeface="Arial" panose="020B0604020202020204" pitchFamily="34" charset="0"/>
              </a:rPr>
              <a:t>applying </a:t>
            </a:r>
            <a:r>
              <a:rPr lang="en-US" altLang="en-US" sz="1400" dirty="0">
                <a:latin typeface="Arial" panose="020B0604020202020204" pitchFamily="34" charset="0"/>
                <a:cs typeface="Arial" panose="020B0604020202020204" pitchFamily="34" charset="0"/>
              </a:rPr>
              <a:t>the class, you do </a:t>
            </a:r>
            <a:r>
              <a:rPr lang="en-US" altLang="en-US" sz="1400" i="1" dirty="0">
                <a:latin typeface="Arial" panose="020B0604020202020204" pitchFamily="34" charset="0"/>
                <a:cs typeface="Arial" panose="020B0604020202020204" pitchFamily="34" charset="0"/>
              </a:rPr>
              <a:t>not</a:t>
            </a:r>
            <a:r>
              <a:rPr lang="en-US" altLang="en-US" sz="1400" dirty="0">
                <a:latin typeface="Arial" panose="020B0604020202020204" pitchFamily="34" charset="0"/>
                <a:cs typeface="Arial" panose="020B0604020202020204" pitchFamily="34" charset="0"/>
              </a:rPr>
              <a:t> include the period. We apply the class </a:t>
            </a:r>
            <a:r>
              <a:rPr lang="en-US" altLang="en-US" sz="1400">
                <a:latin typeface="Arial" panose="020B0604020202020204" pitchFamily="34" charset="0"/>
                <a:cs typeface="Arial" panose="020B0604020202020204" pitchFamily="34" charset="0"/>
              </a:rPr>
              <a:t>by applying an HTML attribute called </a:t>
            </a:r>
            <a:r>
              <a:rPr lang="en-US" altLang="en-US" sz="1400" b="1">
                <a:solidFill>
                  <a:srgbClr val="FF0000"/>
                </a:solidFill>
                <a:latin typeface="Courier New" panose="02070309020205020404" pitchFamily="49" charset="0"/>
                <a:cs typeface="Courier New" panose="02070309020205020404" pitchFamily="49" charset="0"/>
              </a:rPr>
              <a:t>class</a:t>
            </a:r>
            <a:r>
              <a:rPr lang="en-US" altLang="en-US" sz="1400">
                <a:solidFill>
                  <a:srgbClr val="FF0000"/>
                </a:solidFill>
                <a:latin typeface="Arial" panose="020B0604020202020204" pitchFamily="34" charset="0"/>
                <a:cs typeface="Arial" panose="020B0604020202020204" pitchFamily="34" charset="0"/>
              </a:rPr>
              <a:t> </a:t>
            </a:r>
            <a:r>
              <a:rPr lang="en-US" altLang="en-US" sz="1400">
                <a:latin typeface="Arial" panose="020B0604020202020204" pitchFamily="34" charset="0"/>
                <a:cs typeface="Arial" panose="020B0604020202020204" pitchFamily="34" charset="0"/>
              </a:rPr>
              <a:t>(not </a:t>
            </a:r>
            <a:r>
              <a:rPr lang="en-US" altLang="en-US" sz="1400">
                <a:latin typeface="Courier New" panose="02070309020205020404" pitchFamily="49" charset="0"/>
                <a:cs typeface="Courier New" panose="02070309020205020404" pitchFamily="49" charset="0"/>
              </a:rPr>
              <a:t>style</a:t>
            </a:r>
            <a:r>
              <a:rPr lang="en-US" altLang="en-US" sz="1400">
                <a:latin typeface="Arial" panose="020B0604020202020204" pitchFamily="34" charset="0"/>
                <a:cs typeface="Arial" panose="020B0604020202020204" pitchFamily="34" charset="0"/>
              </a:rPr>
              <a:t> ) inside </a:t>
            </a:r>
            <a:r>
              <a:rPr lang="en-US" altLang="en-US" sz="1400" dirty="0">
                <a:latin typeface="Arial" panose="020B0604020202020204" pitchFamily="34" charset="0"/>
                <a:cs typeface="Arial" panose="020B0604020202020204" pitchFamily="34" charset="0"/>
              </a:rPr>
              <a:t>the </a:t>
            </a:r>
            <a:r>
              <a:rPr lang="en-US" altLang="en-US" sz="1400">
                <a:latin typeface="Arial" panose="020B0604020202020204" pitchFamily="34" charset="0"/>
                <a:cs typeface="Arial" panose="020B0604020202020204" pitchFamily="34" charset="0"/>
              </a:rPr>
              <a:t>tag. The syntax is:  </a:t>
            </a:r>
            <a:r>
              <a:rPr lang="en-US" altLang="en-US" sz="1400">
                <a:latin typeface="Courier New" panose="02070309020205020404" pitchFamily="49" charset="0"/>
                <a:cs typeface="Courier New" panose="02070309020205020404" pitchFamily="49" charset="0"/>
              </a:rPr>
              <a:t>class="name-of-your-class" </a:t>
            </a:r>
            <a:endParaRPr lang="en-US" altLang="en-US" sz="1400" dirty="0">
              <a:latin typeface="Arial" panose="020B0604020202020204" pitchFamily="34" charset="0"/>
              <a:cs typeface="Arial" panose="020B0604020202020204" pitchFamily="34" charset="0"/>
            </a:endParaRPr>
          </a:p>
          <a:p>
            <a:pPr eaLnBrk="1" hangingPunct="1">
              <a:spcBef>
                <a:spcPct val="0"/>
              </a:spcBef>
            </a:pPr>
            <a:endParaRPr lang="en-US" altLang="en-US" sz="1400" dirty="0">
              <a:latin typeface="Arial" panose="020B0604020202020204" pitchFamily="34" charset="0"/>
              <a:cs typeface="Arial" panose="020B0604020202020204" pitchFamily="34" charset="0"/>
            </a:endParaRPr>
          </a:p>
          <a:p>
            <a:pPr eaLnBrk="1" hangingPunct="1">
              <a:spcBef>
                <a:spcPct val="0"/>
              </a:spcBef>
            </a:pPr>
            <a:r>
              <a:rPr lang="en-US" altLang="en-US" sz="1400" dirty="0">
                <a:latin typeface="Arial" panose="020B0604020202020204" pitchFamily="34" charset="0"/>
                <a:cs typeface="Arial" panose="020B0604020202020204" pitchFamily="34" charset="0"/>
              </a:rPr>
              <a:t>You can apply more than one class to a tag. Simply separate them with </a:t>
            </a:r>
            <a:r>
              <a:rPr lang="en-US" altLang="en-US" sz="1400" u="sng" dirty="0">
                <a:latin typeface="Arial" panose="020B0604020202020204" pitchFamily="34" charset="0"/>
                <a:cs typeface="Arial" panose="020B0604020202020204" pitchFamily="34" charset="0"/>
              </a:rPr>
              <a:t>spaces</a:t>
            </a:r>
            <a:r>
              <a:rPr lang="en-US" altLang="en-US" sz="1400" dirty="0">
                <a:latin typeface="Arial" panose="020B0604020202020204" pitchFamily="34" charset="0"/>
                <a:cs typeface="Arial" panose="020B0604020202020204" pitchFamily="34" charset="0"/>
              </a:rPr>
              <a:t> inside the </a:t>
            </a:r>
            <a:r>
              <a:rPr lang="en-US" altLang="en-US" sz="1400" dirty="0">
                <a:latin typeface="Courier New" panose="02070309020205020404" pitchFamily="49" charset="0"/>
                <a:cs typeface="Courier New" panose="02070309020205020404" pitchFamily="49" charset="0"/>
              </a:rPr>
              <a:t>class</a:t>
            </a:r>
            <a:r>
              <a:rPr lang="en-US" altLang="en-US" sz="1600" dirty="0">
                <a:latin typeface="Courier New" panose="02070309020205020404" pitchFamily="49" charset="0"/>
                <a:cs typeface="Courier New" panose="02070309020205020404" pitchFamily="49" charset="0"/>
              </a:rPr>
              <a:t> </a:t>
            </a:r>
            <a:r>
              <a:rPr lang="en-US" altLang="en-US" sz="1400" dirty="0">
                <a:latin typeface="Arial" panose="020B0604020202020204" pitchFamily="34" charset="0"/>
                <a:cs typeface="Arial" panose="020B0604020202020204" pitchFamily="34" charset="0"/>
              </a:rPr>
              <a:t>attribute.</a:t>
            </a:r>
          </a:p>
        </p:txBody>
      </p:sp>
      <p:sp>
        <p:nvSpPr>
          <p:cNvPr id="2" name="TextBox 1">
            <a:extLst>
              <a:ext uri="{FF2B5EF4-FFF2-40B4-BE49-F238E27FC236}">
                <a16:creationId xmlns:a16="http://schemas.microsoft.com/office/drawing/2014/main" id="{E13B260D-C943-496F-B242-3DBCC89FA281}"/>
              </a:ext>
            </a:extLst>
          </p:cNvPr>
          <p:cNvSpPr txBox="1"/>
          <p:nvPr/>
        </p:nvSpPr>
        <p:spPr>
          <a:xfrm>
            <a:off x="3480473" y="172998"/>
            <a:ext cx="2286000" cy="369332"/>
          </a:xfrm>
          <a:prstGeom prst="rect">
            <a:avLst/>
          </a:prstGeom>
          <a:noFill/>
        </p:spPr>
        <p:txBody>
          <a:bodyPr wrap="square" rtlCol="0">
            <a:spAutoFit/>
          </a:bodyPr>
          <a:lstStyle/>
          <a:p>
            <a:pPr algn="ctr"/>
            <a:r>
              <a:rPr lang="en-US" b="1" dirty="0">
                <a:latin typeface="Aharoni" panose="020B0604020202020204" pitchFamily="2" charset="-79"/>
                <a:cs typeface="Aharoni" panose="020B0604020202020204" pitchFamily="2" charset="-79"/>
              </a:rPr>
              <a:t>EXAMPLE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9218">
                                            <p:txEl>
                                              <p:pRg st="2" end="2"/>
                                            </p:txEl>
                                          </p:spTgt>
                                        </p:tgtEl>
                                        <p:attrNameLst>
                                          <p:attrName>style.visibility</p:attrName>
                                        </p:attrNameLst>
                                      </p:cBhvr>
                                      <p:to>
                                        <p:strVal val="visible"/>
                                      </p:to>
                                    </p:set>
                                    <p:animEffect transition="in" filter="wheel(1)">
                                      <p:cBhvr>
                                        <p:cTn id="11" dur="2000"/>
                                        <p:tgtEl>
                                          <p:spTgt spid="9218">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nodeType="clickEffect">
                                  <p:stCondLst>
                                    <p:cond delay="0"/>
                                  </p:stCondLst>
                                  <p:childTnLst>
                                    <p:set>
                                      <p:cBhvr>
                                        <p:cTn id="15" dur="1" fill="hold">
                                          <p:stCondLst>
                                            <p:cond delay="0"/>
                                          </p:stCondLst>
                                        </p:cTn>
                                        <p:tgtEl>
                                          <p:spTgt spid="9218">
                                            <p:txEl>
                                              <p:pRg st="3" end="3"/>
                                            </p:txEl>
                                          </p:spTgt>
                                        </p:tgtEl>
                                        <p:attrNameLst>
                                          <p:attrName>style.visibility</p:attrName>
                                        </p:attrNameLst>
                                      </p:cBhvr>
                                      <p:to>
                                        <p:strVal val="visible"/>
                                      </p:to>
                                    </p:set>
                                    <p:animEffect transition="in" filter="wheel(1)">
                                      <p:cBhvr>
                                        <p:cTn id="16" dur="2000"/>
                                        <p:tgtEl>
                                          <p:spTgt spid="921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9218">
                                            <p:txEl>
                                              <p:pRg st="4" end="4"/>
                                            </p:txEl>
                                          </p:spTgt>
                                        </p:tgtEl>
                                        <p:attrNameLst>
                                          <p:attrName>style.visibility</p:attrName>
                                        </p:attrNameLst>
                                      </p:cBhvr>
                                      <p:to>
                                        <p:strVal val="visible"/>
                                      </p:to>
                                    </p:set>
                                    <p:animEffect transition="in" filter="wheel(1)">
                                      <p:cBhvr>
                                        <p:cTn id="21" dur="2000"/>
                                        <p:tgtEl>
                                          <p:spTgt spid="9218">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9218">
                                            <p:txEl>
                                              <p:pRg st="9" end="9"/>
                                            </p:txEl>
                                          </p:spTgt>
                                        </p:tgtEl>
                                        <p:attrNameLst>
                                          <p:attrName>style.visibility</p:attrName>
                                        </p:attrNameLst>
                                      </p:cBhvr>
                                      <p:to>
                                        <p:strVal val="visible"/>
                                      </p:to>
                                    </p:set>
                                    <p:animEffect transition="in" filter="wheel(1)">
                                      <p:cBhvr>
                                        <p:cTn id="30" dur="2000"/>
                                        <p:tgtEl>
                                          <p:spTgt spid="9218">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9218">
                                            <p:txEl>
                                              <p:pRg st="11" end="11"/>
                                            </p:txEl>
                                          </p:spTgt>
                                        </p:tgtEl>
                                        <p:attrNameLst>
                                          <p:attrName>style.visibility</p:attrName>
                                        </p:attrNameLst>
                                      </p:cBhvr>
                                      <p:to>
                                        <p:strVal val="visible"/>
                                      </p:to>
                                    </p:set>
                                    <p:animEffect transition="in" filter="wheel(1)">
                                      <p:cBhvr>
                                        <p:cTn id="35" dur="2000"/>
                                        <p:tgtEl>
                                          <p:spTgt spid="9218">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9218">
                                            <p:txEl>
                                              <p:pRg st="13" end="13"/>
                                            </p:txEl>
                                          </p:spTgt>
                                        </p:tgtEl>
                                        <p:attrNameLst>
                                          <p:attrName>style.visibility</p:attrName>
                                        </p:attrNameLst>
                                      </p:cBhvr>
                                      <p:to>
                                        <p:strVal val="visible"/>
                                      </p:to>
                                    </p:set>
                                    <p:animEffect transition="in" filter="wheel(1)">
                                      <p:cBhvr>
                                        <p:cTn id="44" dur="2000"/>
                                        <p:tgtEl>
                                          <p:spTgt spid="9218">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7CE38F5-80AF-477B-8C0B-47E02CA0D70D}"/>
              </a:ext>
            </a:extLst>
          </p:cNvPr>
          <p:cNvSpPr txBox="1"/>
          <p:nvPr/>
        </p:nvSpPr>
        <p:spPr>
          <a:xfrm>
            <a:off x="381000" y="1481280"/>
            <a:ext cx="3120189"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dirty="0"/>
              <a:t>File: </a:t>
            </a:r>
            <a:r>
              <a:rPr lang="en-US" sz="1100" dirty="0">
                <a:latin typeface="Courier New" panose="02070309020205020404" pitchFamily="49" charset="0"/>
                <a:cs typeface="Courier New" panose="02070309020205020404" pitchFamily="49" charset="0"/>
              </a:rPr>
              <a:t>turtles_with_classes.html</a:t>
            </a:r>
          </a:p>
        </p:txBody>
      </p:sp>
      <p:sp>
        <p:nvSpPr>
          <p:cNvPr id="6" name="TextBox 5">
            <a:extLst>
              <a:ext uri="{FF2B5EF4-FFF2-40B4-BE49-F238E27FC236}">
                <a16:creationId xmlns:a16="http://schemas.microsoft.com/office/drawing/2014/main" id="{4ED39EBF-CAF5-44CD-B4E3-CCA82805E901}"/>
              </a:ext>
            </a:extLst>
          </p:cNvPr>
          <p:cNvSpPr txBox="1"/>
          <p:nvPr/>
        </p:nvSpPr>
        <p:spPr>
          <a:xfrm>
            <a:off x="381000" y="1752600"/>
            <a:ext cx="8763000" cy="4832092"/>
          </a:xfrm>
          <a:prstGeom prst="rect">
            <a:avLst/>
          </a:prstGeom>
          <a:noFill/>
        </p:spPr>
        <p:txBody>
          <a:bodyPr wrap="square" rtlCol="0">
            <a:spAutoFit/>
          </a:bodyPr>
          <a:lstStyle/>
          <a:p>
            <a:r>
              <a:rPr lang="en-US" sz="1100" dirty="0">
                <a:latin typeface="Courier New" panose="02070309020205020404" pitchFamily="49" charset="0"/>
                <a:cs typeface="Courier New" panose="02070309020205020404" pitchFamily="49" charset="0"/>
              </a:rPr>
              <a:t>&lt;!DOCTYPE html&gt;</a:t>
            </a:r>
          </a:p>
          <a:p>
            <a:r>
              <a:rPr lang="en-US" sz="1100" dirty="0">
                <a:latin typeface="Courier New" panose="02070309020205020404" pitchFamily="49" charset="0"/>
                <a:cs typeface="Courier New" panose="02070309020205020404" pitchFamily="49" charset="0"/>
              </a:rPr>
              <a:t>&lt;html lang="en"&gt;</a:t>
            </a:r>
          </a:p>
          <a:p>
            <a:r>
              <a:rPr lang="en-US" sz="1100" dirty="0">
                <a:latin typeface="Courier New" panose="02070309020205020404" pitchFamily="49" charset="0"/>
                <a:cs typeface="Courier New" panose="02070309020205020404" pitchFamily="49" charset="0"/>
              </a:rPr>
              <a:t>&lt;head&gt;</a:t>
            </a:r>
          </a:p>
          <a:p>
            <a:r>
              <a:rPr lang="en-US" sz="1100" dirty="0">
                <a:latin typeface="Courier New" panose="02070309020205020404" pitchFamily="49" charset="0"/>
                <a:cs typeface="Courier New" panose="02070309020205020404" pitchFamily="49" charset="0"/>
              </a:rPr>
              <a:t>  &lt;title&gt;Classy Turtles&lt;/title&gt;</a:t>
            </a:r>
          </a:p>
          <a:p>
            <a:r>
              <a:rPr lang="en-US" sz="1100" dirty="0">
                <a:latin typeface="Courier New" panose="02070309020205020404" pitchFamily="49" charset="0"/>
                <a:cs typeface="Courier New" panose="02070309020205020404" pitchFamily="49" charset="0"/>
              </a:rPr>
              <a:t>  &lt;meta charset="utf-8"&gt;</a:t>
            </a:r>
          </a:p>
          <a:p>
            <a:r>
              <a:rPr lang="en-US" sz="1100" dirty="0">
                <a:latin typeface="Courier New" panose="02070309020205020404" pitchFamily="49" charset="0"/>
                <a:cs typeface="Courier New" panose="02070309020205020404" pitchFamily="49" charset="0"/>
              </a:rPr>
              <a:t>  &lt;style&gt;</a:t>
            </a:r>
          </a:p>
          <a:p>
            <a:r>
              <a:rPr lang="en-US" sz="1100" b="1" dirty="0">
                <a:latin typeface="Courier New" panose="02070309020205020404" pitchFamily="49" charset="0"/>
                <a:cs typeface="Courier New" panose="02070309020205020404" pitchFamily="49" charset="0"/>
              </a:rPr>
              <a:t>    .highlight { background-color:yellow;color:red;}</a:t>
            </a:r>
          </a:p>
          <a:p>
            <a:r>
              <a:rPr lang="en-US" sz="1100" b="1" dirty="0">
                <a:latin typeface="Courier New" panose="02070309020205020404" pitchFamily="49" charset="0"/>
                <a:cs typeface="Courier New" panose="02070309020205020404" pitchFamily="49" charset="0"/>
              </a:rPr>
              <a:t>    .emphasize { font-weight:bold; font-style:italic; }</a:t>
            </a:r>
          </a:p>
          <a:p>
            <a:r>
              <a:rPr lang="en-US" sz="1100" b="1" dirty="0">
                <a:latin typeface="Courier New" panose="02070309020205020404" pitchFamily="49" charset="0"/>
                <a:cs typeface="Courier New" panose="02070309020205020404" pitchFamily="49" charset="0"/>
              </a:rPr>
              <a:t>    .bold-border { border:2px solid red; width: 300px; text-align:center; }</a:t>
            </a:r>
          </a:p>
          <a:p>
            <a:r>
              <a:rPr lang="en-US" sz="1100" dirty="0">
                <a:latin typeface="Courier New" panose="02070309020205020404" pitchFamily="49" charset="0"/>
                <a:cs typeface="Courier New" panose="02070309020205020404" pitchFamily="49" charset="0"/>
              </a:rPr>
              <a:t>  &lt;/style&gt;</a:t>
            </a:r>
          </a:p>
          <a:p>
            <a:r>
              <a:rPr lang="en-US" sz="1100" dirty="0">
                <a:latin typeface="Courier New" panose="02070309020205020404" pitchFamily="49" charset="0"/>
                <a:cs typeface="Courier New" panose="02070309020205020404" pitchFamily="49" charset="0"/>
              </a:rPr>
              <a:t>&lt;/head&gt;</a:t>
            </a:r>
          </a:p>
          <a:p>
            <a:r>
              <a:rPr lang="en-US" sz="1100" dirty="0">
                <a:latin typeface="Courier New" panose="02070309020205020404" pitchFamily="49" charset="0"/>
                <a:cs typeface="Courier New" panose="02070309020205020404" pitchFamily="49" charset="0"/>
              </a:rPr>
              <a:t>&lt;body&gt;</a:t>
            </a:r>
          </a:p>
          <a:p>
            <a:r>
              <a:rPr lang="en-US" sz="1100" dirty="0">
                <a:latin typeface="Courier New" panose="02070309020205020404" pitchFamily="49" charset="0"/>
                <a:cs typeface="Courier New" panose="02070309020205020404" pitchFamily="49" charset="0"/>
              </a:rPr>
              <a:t>  &lt;header&gt;</a:t>
            </a:r>
          </a:p>
          <a:p>
            <a:r>
              <a:rPr lang="en-US" sz="1100" dirty="0">
                <a:latin typeface="Courier New" panose="02070309020205020404" pitchFamily="49" charset="0"/>
                <a:cs typeface="Courier New" panose="02070309020205020404" pitchFamily="49" charset="0"/>
              </a:rPr>
              <a:t>    &lt;h1&gt;The World of Turtles&lt;/h1&gt;</a:t>
            </a:r>
          </a:p>
          <a:p>
            <a:r>
              <a:rPr lang="en-US" sz="1100" dirty="0">
                <a:latin typeface="Courier New" panose="02070309020205020404" pitchFamily="49" charset="0"/>
                <a:cs typeface="Courier New" panose="02070309020205020404" pitchFamily="49" charset="0"/>
              </a:rPr>
              <a:t>    &lt;h2&gt;A Highly Abbreviated Primer&lt;/h2&gt;</a:t>
            </a:r>
          </a:p>
          <a:p>
            <a:r>
              <a:rPr lang="en-US" sz="1100" dirty="0">
                <a:latin typeface="Courier New" panose="02070309020205020404" pitchFamily="49" charset="0"/>
                <a:cs typeface="Courier New" panose="02070309020205020404" pitchFamily="49" charset="0"/>
              </a:rPr>
              <a:t>    &lt;img src="box_turtle_wikipedia.jpg" alt="Picture of a box turtle"&gt;</a:t>
            </a:r>
          </a:p>
          <a:p>
            <a:r>
              <a:rPr lang="en-US" sz="1100" dirty="0">
                <a:latin typeface="Courier New" panose="02070309020205020404" pitchFamily="49" charset="0"/>
                <a:cs typeface="Courier New" panose="02070309020205020404" pitchFamily="49" charset="0"/>
              </a:rPr>
              <a:t>  &lt;/header&gt;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&lt;main&gt;</a:t>
            </a:r>
          </a:p>
          <a:p>
            <a:r>
              <a:rPr lang="en-US" sz="1100" dirty="0">
                <a:latin typeface="Courier New" panose="02070309020205020404" pitchFamily="49" charset="0"/>
                <a:cs typeface="Courier New" panose="02070309020205020404" pitchFamily="49" charset="0"/>
              </a:rPr>
              <a:t>    &lt;section&gt;</a:t>
            </a:r>
          </a:p>
          <a:p>
            <a:r>
              <a:rPr lang="en-US" sz="1100" dirty="0">
                <a:latin typeface="Courier New" panose="02070309020205020404" pitchFamily="49" charset="0"/>
                <a:cs typeface="Courier New" panose="02070309020205020404" pitchFamily="49" charset="0"/>
              </a:rPr>
              <a:t>      </a:t>
            </a:r>
            <a:r>
              <a:rPr lang="en-US" sz="1100" b="1" dirty="0">
                <a:latin typeface="Courier New" panose="02070309020205020404" pitchFamily="49" charset="0"/>
                <a:cs typeface="Courier New" panose="02070309020205020404" pitchFamily="49" charset="0"/>
              </a:rPr>
              <a:t>&lt;h2 class="bold-border"&gt;</a:t>
            </a:r>
            <a:r>
              <a:rPr lang="en-US" sz="1100" dirty="0">
                <a:latin typeface="Courier New" panose="02070309020205020404" pitchFamily="49" charset="0"/>
                <a:cs typeface="Courier New" panose="02070309020205020404" pitchFamily="49" charset="0"/>
              </a:rPr>
              <a:t>Introduction&lt;/h2&gt;</a:t>
            </a:r>
          </a:p>
          <a:p>
            <a:r>
              <a:rPr lang="en-US" sz="1100" dirty="0">
                <a:latin typeface="Courier New" panose="02070309020205020404" pitchFamily="49" charset="0"/>
                <a:cs typeface="Courier New" panose="02070309020205020404" pitchFamily="49" charset="0"/>
              </a:rPr>
              <a:t>        </a:t>
            </a:r>
            <a:r>
              <a:rPr lang="en-US" sz="1100" b="1" dirty="0">
                <a:latin typeface="Courier New" panose="02070309020205020404" pitchFamily="49" charset="0"/>
                <a:cs typeface="Courier New" panose="02070309020205020404" pitchFamily="49" charset="0"/>
              </a:rPr>
              <a:t>&lt;p class="highlight emphasize"&gt;</a:t>
            </a:r>
          </a:p>
          <a:p>
            <a:r>
              <a:rPr lang="en-US" sz="1100" dirty="0">
                <a:latin typeface="Courier New" panose="02070309020205020404" pitchFamily="49" charset="0"/>
                <a:cs typeface="Courier New" panose="02070309020205020404" pitchFamily="49" charset="0"/>
              </a:rPr>
              <a:t>Turtles are diapsids of the order Testudines. The earliest known members of this group date from the Middle Jurassic,[1] making turtles one of the oldest reptile groups and a more ancient group than snakes or crocodilians.</a:t>
            </a:r>
          </a:p>
          <a:p>
            <a:r>
              <a:rPr lang="en-US" sz="1100" dirty="0">
                <a:latin typeface="Courier New" panose="02070309020205020404" pitchFamily="49" charset="0"/>
                <a:cs typeface="Courier New" panose="02070309020205020404" pitchFamily="49" charset="0"/>
              </a:rPr>
              <a:t>        &lt;/p&gt;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&lt;p&gt;Turtles are ectotherms—animals commonly called.... &lt;/p&gt;</a:t>
            </a:r>
          </a:p>
        </p:txBody>
      </p:sp>
      <p:sp>
        <p:nvSpPr>
          <p:cNvPr id="7" name="TextBox 6">
            <a:extLst>
              <a:ext uri="{FF2B5EF4-FFF2-40B4-BE49-F238E27FC236}">
                <a16:creationId xmlns:a16="http://schemas.microsoft.com/office/drawing/2014/main" id="{2E529319-B142-446A-8B10-CACEB8BC8A13}"/>
              </a:ext>
            </a:extLst>
          </p:cNvPr>
          <p:cNvSpPr txBox="1"/>
          <p:nvPr/>
        </p:nvSpPr>
        <p:spPr>
          <a:xfrm>
            <a:off x="533400" y="457200"/>
            <a:ext cx="7924800" cy="677108"/>
          </a:xfrm>
          <a:prstGeom prst="rect">
            <a:avLst/>
          </a:prstGeom>
          <a:noFill/>
        </p:spPr>
        <p:txBody>
          <a:bodyPr wrap="square" rtlCol="0">
            <a:spAutoFit/>
          </a:bodyPr>
          <a:lstStyle/>
          <a:p>
            <a:r>
              <a:rPr lang="en-US" sz="1400" dirty="0"/>
              <a:t>Here is part of an HTML document in which we have created and applied some styles. </a:t>
            </a:r>
          </a:p>
          <a:p>
            <a:pPr marL="171450" indent="-171450">
              <a:buFont typeface="Arial" panose="020B0604020202020204" pitchFamily="34" charset="0"/>
              <a:buChar char="•"/>
            </a:pPr>
            <a:r>
              <a:rPr lang="en-US" sz="1200" dirty="0"/>
              <a:t>Note: The point here is not to discuss aesthetics of page design. It is simply to demonstrate how to create and apply classes. </a:t>
            </a:r>
          </a:p>
        </p:txBody>
      </p:sp>
      <p:sp>
        <p:nvSpPr>
          <p:cNvPr id="8" name="TextBox 7">
            <a:extLst>
              <a:ext uri="{FF2B5EF4-FFF2-40B4-BE49-F238E27FC236}">
                <a16:creationId xmlns:a16="http://schemas.microsoft.com/office/drawing/2014/main" id="{2933515B-17B4-4ACD-AD84-6ED2298285F6}"/>
              </a:ext>
            </a:extLst>
          </p:cNvPr>
          <p:cNvSpPr txBox="1"/>
          <p:nvPr/>
        </p:nvSpPr>
        <p:spPr>
          <a:xfrm>
            <a:off x="6324600" y="6277689"/>
            <a:ext cx="2667000" cy="246221"/>
          </a:xfrm>
          <a:prstGeom prst="rect">
            <a:avLst/>
          </a:prstGeom>
          <a:ln w="12700">
            <a:solidFill>
              <a:schemeClr val="tx1"/>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1000" dirty="0"/>
              <a:t>This paragraph will have NO styles applied.</a:t>
            </a:r>
          </a:p>
        </p:txBody>
      </p:sp>
      <p:sp>
        <p:nvSpPr>
          <p:cNvPr id="9" name="Left Brace 8">
            <a:extLst>
              <a:ext uri="{FF2B5EF4-FFF2-40B4-BE49-F238E27FC236}">
                <a16:creationId xmlns:a16="http://schemas.microsoft.com/office/drawing/2014/main" id="{2D423464-BAC8-4CEE-A36C-CA8373EE612E}"/>
              </a:ext>
            </a:extLst>
          </p:cNvPr>
          <p:cNvSpPr/>
          <p:nvPr/>
        </p:nvSpPr>
        <p:spPr>
          <a:xfrm>
            <a:off x="6096000" y="6156453"/>
            <a:ext cx="228600" cy="48869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TextBox 9">
            <a:extLst>
              <a:ext uri="{FF2B5EF4-FFF2-40B4-BE49-F238E27FC236}">
                <a16:creationId xmlns:a16="http://schemas.microsoft.com/office/drawing/2014/main" id="{8E138652-849F-4239-B1E4-B8A8E1142ACC}"/>
              </a:ext>
            </a:extLst>
          </p:cNvPr>
          <p:cNvSpPr txBox="1"/>
          <p:nvPr/>
        </p:nvSpPr>
        <p:spPr>
          <a:xfrm>
            <a:off x="4794544" y="5105400"/>
            <a:ext cx="2667000" cy="246221"/>
          </a:xfrm>
          <a:prstGeom prst="rect">
            <a:avLst/>
          </a:prstGeom>
          <a:ln w="12700">
            <a:solidFill>
              <a:schemeClr val="tx1"/>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1000" dirty="0"/>
              <a:t>We have applied a class to this tag.</a:t>
            </a:r>
          </a:p>
        </p:txBody>
      </p:sp>
      <p:sp>
        <p:nvSpPr>
          <p:cNvPr id="11" name="Left Brace 10">
            <a:extLst>
              <a:ext uri="{FF2B5EF4-FFF2-40B4-BE49-F238E27FC236}">
                <a16:creationId xmlns:a16="http://schemas.microsoft.com/office/drawing/2014/main" id="{390AE943-2A02-4E8D-8935-744F41A0AB1E}"/>
              </a:ext>
            </a:extLst>
          </p:cNvPr>
          <p:cNvSpPr/>
          <p:nvPr/>
        </p:nvSpPr>
        <p:spPr>
          <a:xfrm>
            <a:off x="4565944" y="4984164"/>
            <a:ext cx="228600" cy="48869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TextBox 11">
            <a:extLst>
              <a:ext uri="{FF2B5EF4-FFF2-40B4-BE49-F238E27FC236}">
                <a16:creationId xmlns:a16="http://schemas.microsoft.com/office/drawing/2014/main" id="{BE98E9B3-A115-4263-925E-E2C71D25A683}"/>
              </a:ext>
            </a:extLst>
          </p:cNvPr>
          <p:cNvSpPr txBox="1"/>
          <p:nvPr/>
        </p:nvSpPr>
        <p:spPr>
          <a:xfrm>
            <a:off x="4187972" y="5265377"/>
            <a:ext cx="2667000" cy="246221"/>
          </a:xfrm>
          <a:prstGeom prst="rect">
            <a:avLst/>
          </a:prstGeom>
          <a:ln w="12700">
            <a:solidFill>
              <a:schemeClr val="tx1"/>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1000" dirty="0"/>
              <a:t>We have applied </a:t>
            </a:r>
            <a:r>
              <a:rPr lang="en-US" sz="1000" i="1" dirty="0"/>
              <a:t>two</a:t>
            </a:r>
            <a:r>
              <a:rPr lang="en-US" sz="1000" dirty="0"/>
              <a:t> classes to this paragraph.</a:t>
            </a:r>
          </a:p>
        </p:txBody>
      </p:sp>
      <p:sp>
        <p:nvSpPr>
          <p:cNvPr id="13" name="Left Brace 12">
            <a:extLst>
              <a:ext uri="{FF2B5EF4-FFF2-40B4-BE49-F238E27FC236}">
                <a16:creationId xmlns:a16="http://schemas.microsoft.com/office/drawing/2014/main" id="{460AC947-04BC-4978-A72E-C1C46F86032B}"/>
              </a:ext>
            </a:extLst>
          </p:cNvPr>
          <p:cNvSpPr/>
          <p:nvPr/>
        </p:nvSpPr>
        <p:spPr>
          <a:xfrm>
            <a:off x="3959372" y="5144141"/>
            <a:ext cx="228600" cy="48869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58745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6">
                                            <p:txEl>
                                              <p:pRg st="20" end="20"/>
                                            </p:txEl>
                                          </p:spTgt>
                                        </p:tgtEl>
                                        <p:attrNameLst>
                                          <p:attrName>style.visibility</p:attrName>
                                        </p:attrNameLst>
                                      </p:cBhvr>
                                      <p:to>
                                        <p:strVal val="visible"/>
                                      </p:to>
                                    </p:set>
                                    <p:animEffect transition="in" filter="wheel(1)">
                                      <p:cBhvr>
                                        <p:cTn id="19" dur="2000"/>
                                        <p:tgtEl>
                                          <p:spTgt spid="6">
                                            <p:txEl>
                                              <p:pRg st="20" end="20"/>
                                            </p:txEl>
                                          </p:spTgt>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heel(1)">
                                      <p:cBhvr>
                                        <p:cTn id="22" dur="2000"/>
                                        <p:tgtEl>
                                          <p:spTgt spid="11"/>
                                        </p:tgtEl>
                                      </p:cBhvr>
                                    </p:animEffect>
                                  </p:childTnLst>
                                  <p:subTnLst>
                                    <p:animClr clrSpc="rgb" dir="cw">
                                      <p:cBhvr override="childStyle">
                                        <p:cTn dur="1" fill="hold" display="0" masterRel="nextClick" afterEffect="1"/>
                                        <p:tgtEl>
                                          <p:spTgt spid="11"/>
                                        </p:tgtEl>
                                        <p:attrNameLst>
                                          <p:attrName>ppt_c</p:attrName>
                                        </p:attrNameLst>
                                      </p:cBhvr>
                                      <p:to>
                                        <a:schemeClr val="bg1"/>
                                      </p:to>
                                    </p:animClr>
                                  </p:subTnLst>
                                </p:cTn>
                              </p:par>
                              <p:par>
                                <p:cTn id="23" presetID="21" presetClass="entr" presetSubtype="1"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heel(1)">
                                      <p:cBhvr>
                                        <p:cTn id="25" dur="2000"/>
                                        <p:tgtEl>
                                          <p:spTgt spid="10"/>
                                        </p:tgtEl>
                                      </p:cBhvr>
                                    </p:animEffect>
                                  </p:childTnLst>
                                  <p:subTnLst>
                                    <p:animClr clrSpc="rgb" dir="cw">
                                      <p:cBhvr override="childStyle">
                                        <p:cTn dur="1" fill="hold" display="0" masterRel="nextClick" afterEffect="1"/>
                                        <p:tgtEl>
                                          <p:spTgt spid="10"/>
                                        </p:tgtEl>
                                        <p:attrNameLst>
                                          <p:attrName>ppt_c</p:attrName>
                                        </p:attrNameLst>
                                      </p:cBhvr>
                                      <p:to>
                                        <a:schemeClr val="bg1"/>
                                      </p:to>
                                    </p:animClr>
                                  </p:sub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6">
                                            <p:txEl>
                                              <p:pRg st="21" end="21"/>
                                            </p:txEl>
                                          </p:spTgt>
                                        </p:tgtEl>
                                        <p:attrNameLst>
                                          <p:attrName>style.visibility</p:attrName>
                                        </p:attrNameLst>
                                      </p:cBhvr>
                                      <p:to>
                                        <p:strVal val="visible"/>
                                      </p:to>
                                    </p:set>
                                    <p:animEffect transition="in" filter="wheel(1)">
                                      <p:cBhvr>
                                        <p:cTn id="30" dur="2000"/>
                                        <p:tgtEl>
                                          <p:spTgt spid="6">
                                            <p:txEl>
                                              <p:pRg st="21" end="21"/>
                                            </p:txEl>
                                          </p:spTgt>
                                        </p:tgtEl>
                                      </p:cBhvr>
                                    </p:animEffect>
                                  </p:childTnLst>
                                </p:cTn>
                              </p:par>
                              <p:par>
                                <p:cTn id="31" presetID="21" presetClass="entr" presetSubtype="1"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heel(1)">
                                      <p:cBhvr>
                                        <p:cTn id="33" dur="2000"/>
                                        <p:tgtEl>
                                          <p:spTgt spid="13"/>
                                        </p:tgtEl>
                                      </p:cBhvr>
                                    </p:animEffect>
                                  </p:childTnLst>
                                  <p:subTnLst>
                                    <p:animClr clrSpc="rgb" dir="cw">
                                      <p:cBhvr override="childStyle">
                                        <p:cTn dur="1" fill="hold" display="0" masterRel="nextClick" afterEffect="1"/>
                                        <p:tgtEl>
                                          <p:spTgt spid="13"/>
                                        </p:tgtEl>
                                        <p:attrNameLst>
                                          <p:attrName>ppt_c</p:attrName>
                                        </p:attrNameLst>
                                      </p:cBhvr>
                                      <p:to>
                                        <a:schemeClr val="bg1"/>
                                      </p:to>
                                    </p:animClr>
                                  </p:subTnLst>
                                </p:cTn>
                              </p:par>
                              <p:par>
                                <p:cTn id="34" presetID="21"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1)">
                                      <p:cBhvr>
                                        <p:cTn id="36" dur="2000"/>
                                        <p:tgtEl>
                                          <p:spTgt spid="12"/>
                                        </p:tgtEl>
                                      </p:cBhvr>
                                    </p:animEffect>
                                  </p:childTnLst>
                                  <p:subTnLst>
                                    <p:animClr clrSpc="rgb" dir="cw">
                                      <p:cBhvr override="childStyle">
                                        <p:cTn dur="1" fill="hold" display="0" masterRel="nextClick" afterEffect="1"/>
                                        <p:tgtEl>
                                          <p:spTgt spid="12"/>
                                        </p:tgtEl>
                                        <p:attrNameLst>
                                          <p:attrName>ppt_c</p:attrName>
                                        </p:attrNameLst>
                                      </p:cBhvr>
                                      <p:to>
                                        <a:schemeClr val="bg1"/>
                                      </p:to>
                                    </p:animClr>
                                  </p:sub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heel(1)">
                                      <p:cBhvr>
                                        <p:cTn id="41" dur="2000"/>
                                        <p:tgtEl>
                                          <p:spTgt spid="9"/>
                                        </p:tgtEl>
                                      </p:cBhvr>
                                    </p:animEffect>
                                  </p:childTnLst>
                                </p:cTn>
                              </p:par>
                              <p:par>
                                <p:cTn id="42" presetID="21" presetClass="entr" presetSubtype="1"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heel(1)">
                                      <p:cBhvr>
                                        <p:cTn id="4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ED39EBF-CAF5-44CD-B4E3-CCA82805E901}"/>
              </a:ext>
            </a:extLst>
          </p:cNvPr>
          <p:cNvSpPr txBox="1"/>
          <p:nvPr/>
        </p:nvSpPr>
        <p:spPr>
          <a:xfrm>
            <a:off x="457201" y="2218179"/>
            <a:ext cx="3657600" cy="4293483"/>
          </a:xfrm>
          <a:prstGeom prst="rect">
            <a:avLst/>
          </a:prstGeom>
          <a:noFill/>
        </p:spPr>
        <p:txBody>
          <a:bodyPr wrap="square" rtlCol="0">
            <a:spAutoFit/>
          </a:bodyPr>
          <a:lstStyle/>
          <a:p>
            <a:r>
              <a:rPr lang="en-US" sz="1050" dirty="0">
                <a:latin typeface="Courier New" panose="02070309020205020404" pitchFamily="49" charset="0"/>
                <a:cs typeface="Courier New" panose="02070309020205020404" pitchFamily="49" charset="0"/>
              </a:rPr>
              <a:t>&lt;!DOCTYPE html&gt;</a:t>
            </a:r>
          </a:p>
          <a:p>
            <a:r>
              <a:rPr lang="en-US" sz="1050" dirty="0">
                <a:latin typeface="Courier New" panose="02070309020205020404" pitchFamily="49" charset="0"/>
                <a:cs typeface="Courier New" panose="02070309020205020404" pitchFamily="49" charset="0"/>
              </a:rPr>
              <a:t>&lt;html lang="en"&gt;</a:t>
            </a:r>
          </a:p>
          <a:p>
            <a:r>
              <a:rPr lang="en-US" sz="1050" dirty="0">
                <a:latin typeface="Courier New" panose="02070309020205020404" pitchFamily="49" charset="0"/>
                <a:cs typeface="Courier New" panose="02070309020205020404" pitchFamily="49" charset="0"/>
              </a:rPr>
              <a:t>&lt;head&gt;</a:t>
            </a:r>
          </a:p>
          <a:p>
            <a:r>
              <a:rPr lang="en-US" sz="1050" dirty="0">
                <a:latin typeface="Courier New" panose="02070309020205020404" pitchFamily="49" charset="0"/>
                <a:cs typeface="Courier New" panose="02070309020205020404" pitchFamily="49" charset="0"/>
              </a:rPr>
              <a:t>  &lt;title&gt;Classy Turtles&lt;/title&gt;</a:t>
            </a:r>
          </a:p>
          <a:p>
            <a:r>
              <a:rPr lang="en-US" sz="1050" dirty="0">
                <a:latin typeface="Courier New" panose="02070309020205020404" pitchFamily="49" charset="0"/>
                <a:cs typeface="Courier New" panose="02070309020205020404" pitchFamily="49" charset="0"/>
              </a:rPr>
              <a:t>  &lt;meta charset="utf-8"&gt;</a:t>
            </a:r>
          </a:p>
          <a:p>
            <a:r>
              <a:rPr lang="en-US" sz="1050" dirty="0">
                <a:highlight>
                  <a:srgbClr val="FFFF00"/>
                </a:highlight>
                <a:latin typeface="Courier New" panose="02070309020205020404" pitchFamily="49" charset="0"/>
                <a:cs typeface="Courier New" panose="02070309020205020404" pitchFamily="49" charset="0"/>
              </a:rPr>
              <a:t>  &lt;link rel="stylesheet" </a:t>
            </a:r>
          </a:p>
          <a:p>
            <a:r>
              <a:rPr lang="en-US" sz="1050" dirty="0">
                <a:highlight>
                  <a:srgbClr val="FFFF00"/>
                </a:highlight>
                <a:latin typeface="Courier New" panose="02070309020205020404" pitchFamily="49" charset="0"/>
                <a:cs typeface="Courier New" panose="02070309020205020404" pitchFamily="49" charset="0"/>
              </a:rPr>
              <a:t>        href="turtle_pages.css"&gt;</a:t>
            </a:r>
          </a:p>
          <a:p>
            <a:r>
              <a:rPr lang="en-US" sz="1050" dirty="0">
                <a:latin typeface="Courier New" panose="02070309020205020404" pitchFamily="49" charset="0"/>
                <a:cs typeface="Courier New" panose="02070309020205020404" pitchFamily="49" charset="0"/>
              </a:rPr>
              <a:t>&lt;/head&gt;</a:t>
            </a:r>
          </a:p>
          <a:p>
            <a:r>
              <a:rPr lang="en-US" sz="1050" dirty="0">
                <a:latin typeface="Courier New" panose="02070309020205020404" pitchFamily="49" charset="0"/>
                <a:cs typeface="Courier New" panose="02070309020205020404" pitchFamily="49" charset="0"/>
              </a:rPr>
              <a:t>&lt;body&gt;</a:t>
            </a:r>
          </a:p>
          <a:p>
            <a:r>
              <a:rPr lang="en-US" sz="1050" dirty="0">
                <a:latin typeface="Courier New" panose="02070309020205020404" pitchFamily="49" charset="0"/>
                <a:cs typeface="Courier New" panose="02070309020205020404" pitchFamily="49" charset="0"/>
              </a:rPr>
              <a:t>  &lt;header&gt;</a:t>
            </a:r>
          </a:p>
          <a:p>
            <a:r>
              <a:rPr lang="en-US" sz="1050" dirty="0">
                <a:latin typeface="Courier New" panose="02070309020205020404" pitchFamily="49" charset="0"/>
                <a:cs typeface="Courier New" panose="02070309020205020404" pitchFamily="49" charset="0"/>
              </a:rPr>
              <a:t>    &lt;h1&gt;The World of Turtles&lt;/h1&gt;</a:t>
            </a:r>
          </a:p>
          <a:p>
            <a:r>
              <a:rPr lang="en-US" sz="1050" dirty="0">
                <a:latin typeface="Courier New" panose="02070309020205020404" pitchFamily="49" charset="0"/>
                <a:cs typeface="Courier New" panose="02070309020205020404" pitchFamily="49" charset="0"/>
              </a:rPr>
              <a:t>    &lt;h2&gt;A Highly Abbreviated Primer&lt;/h2&gt;</a:t>
            </a:r>
          </a:p>
          <a:p>
            <a:r>
              <a:rPr lang="en-US" sz="1050" dirty="0">
                <a:latin typeface="Courier New" panose="02070309020205020404" pitchFamily="49" charset="0"/>
                <a:cs typeface="Courier New" panose="02070309020205020404" pitchFamily="49" charset="0"/>
              </a:rPr>
              <a:t>    &lt;img src="box_turtle_wikipedia.jpg" alt="Picture of a box turtle"&gt;</a:t>
            </a:r>
          </a:p>
          <a:p>
            <a:r>
              <a:rPr lang="en-US" sz="1050" dirty="0">
                <a:latin typeface="Courier New" panose="02070309020205020404" pitchFamily="49" charset="0"/>
                <a:cs typeface="Courier New" panose="02070309020205020404" pitchFamily="49" charset="0"/>
              </a:rPr>
              <a:t>  &lt;/header&gt;</a:t>
            </a:r>
          </a:p>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&lt;main&gt;</a:t>
            </a:r>
          </a:p>
          <a:p>
            <a:r>
              <a:rPr lang="en-US" sz="1050" dirty="0">
                <a:latin typeface="Courier New" panose="02070309020205020404" pitchFamily="49" charset="0"/>
                <a:cs typeface="Courier New" panose="02070309020205020404" pitchFamily="49" charset="0"/>
              </a:rPr>
              <a:t>    &lt;section&gt;</a:t>
            </a:r>
          </a:p>
          <a:p>
            <a:r>
              <a:rPr lang="en-US" sz="1050" b="1" dirty="0">
                <a:latin typeface="Courier New" panose="02070309020205020404" pitchFamily="49" charset="0"/>
                <a:cs typeface="Courier New" panose="02070309020205020404" pitchFamily="49" charset="0"/>
              </a:rPr>
              <a:t>&lt;h2 class="bold-border"&gt;</a:t>
            </a:r>
            <a:r>
              <a:rPr lang="en-US" sz="1050" dirty="0">
                <a:latin typeface="Courier New" panose="02070309020205020404" pitchFamily="49" charset="0"/>
                <a:cs typeface="Courier New" panose="02070309020205020404" pitchFamily="49" charset="0"/>
              </a:rPr>
              <a:t>Introduction&lt;/h2&gt;</a:t>
            </a:r>
          </a:p>
          <a:p>
            <a:r>
              <a:rPr lang="en-US" sz="1050" b="1" dirty="0">
                <a:latin typeface="Courier New" panose="02070309020205020404" pitchFamily="49" charset="0"/>
                <a:cs typeface="Courier New" panose="02070309020205020404" pitchFamily="49" charset="0"/>
              </a:rPr>
              <a:t>&lt;p class="highlight emphasize"&gt;</a:t>
            </a:r>
          </a:p>
          <a:p>
            <a:r>
              <a:rPr lang="en-US" sz="1050" dirty="0">
                <a:latin typeface="Courier New" panose="02070309020205020404" pitchFamily="49" charset="0"/>
                <a:cs typeface="Courier New" panose="02070309020205020404" pitchFamily="49" charset="0"/>
              </a:rPr>
              <a:t>Turtles are diapsids of the order Testudines...</a:t>
            </a:r>
          </a:p>
          <a:p>
            <a:r>
              <a:rPr lang="en-US" sz="1050" dirty="0">
                <a:latin typeface="Courier New" panose="02070309020205020404" pitchFamily="49" charset="0"/>
                <a:cs typeface="Courier New" panose="02070309020205020404" pitchFamily="49" charset="0"/>
              </a:rPr>
              <a:t>&lt;/p&gt;</a:t>
            </a:r>
          </a:p>
          <a:p>
            <a:r>
              <a:rPr lang="en-US" sz="1050" dirty="0">
                <a:latin typeface="Courier New" panose="02070309020205020404" pitchFamily="49" charset="0"/>
                <a:cs typeface="Courier New" panose="02070309020205020404" pitchFamily="49" charset="0"/>
              </a:rPr>
              <a:t>&lt;p&gt;Turtles are ectotherms—animals commonly called.... &lt;/p&gt;</a:t>
            </a:r>
          </a:p>
          <a:p>
            <a:r>
              <a:rPr lang="en-US" sz="1050" dirty="0">
                <a:latin typeface="Courier New" panose="02070309020205020404" pitchFamily="49" charset="0"/>
                <a:cs typeface="Courier New" panose="02070309020205020404" pitchFamily="49" charset="0"/>
              </a:rPr>
              <a:t>Etc...</a:t>
            </a:r>
          </a:p>
        </p:txBody>
      </p:sp>
      <p:sp>
        <p:nvSpPr>
          <p:cNvPr id="7" name="TextBox 6">
            <a:extLst>
              <a:ext uri="{FF2B5EF4-FFF2-40B4-BE49-F238E27FC236}">
                <a16:creationId xmlns:a16="http://schemas.microsoft.com/office/drawing/2014/main" id="{2E529319-B142-446A-8B10-CACEB8BC8A13}"/>
              </a:ext>
            </a:extLst>
          </p:cNvPr>
          <p:cNvSpPr txBox="1"/>
          <p:nvPr/>
        </p:nvSpPr>
        <p:spPr>
          <a:xfrm>
            <a:off x="2564180" y="80032"/>
            <a:ext cx="4003528" cy="369332"/>
          </a:xfrm>
          <a:prstGeom prst="rect">
            <a:avLst/>
          </a:prstGeom>
          <a:noFill/>
        </p:spPr>
        <p:txBody>
          <a:bodyPr wrap="square" rtlCol="0">
            <a:spAutoFit/>
          </a:bodyPr>
          <a:lstStyle/>
          <a:p>
            <a:r>
              <a:rPr lang="en-US" b="1" dirty="0"/>
              <a:t>Internal or External Style Sheet?</a:t>
            </a:r>
            <a:endParaRPr lang="en-US" sz="1600" b="1" dirty="0"/>
          </a:p>
        </p:txBody>
      </p:sp>
      <p:sp>
        <p:nvSpPr>
          <p:cNvPr id="2" name="TextBox 1">
            <a:extLst>
              <a:ext uri="{FF2B5EF4-FFF2-40B4-BE49-F238E27FC236}">
                <a16:creationId xmlns:a16="http://schemas.microsoft.com/office/drawing/2014/main" id="{F32820AC-ED64-432E-854F-5F4CDB029025}"/>
              </a:ext>
            </a:extLst>
          </p:cNvPr>
          <p:cNvSpPr txBox="1"/>
          <p:nvPr/>
        </p:nvSpPr>
        <p:spPr>
          <a:xfrm>
            <a:off x="457201" y="584016"/>
            <a:ext cx="8229600" cy="144655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1400" dirty="0"/>
              <a:t>Generally, </a:t>
            </a:r>
            <a:r>
              <a:rPr lang="en-US" sz="1400" u="sng" dirty="0"/>
              <a:t>external</a:t>
            </a:r>
            <a:r>
              <a:rPr lang="en-US" sz="1400" dirty="0"/>
              <a:t> style sheets are preferred. </a:t>
            </a:r>
          </a:p>
          <a:p>
            <a:endParaRPr lang="en-US" sz="1400" dirty="0"/>
          </a:p>
          <a:p>
            <a:r>
              <a:rPr lang="en-US" sz="1200" dirty="0"/>
              <a:t>However: In the previous example file, as well as many of the others in this course, we will be using internal style sheets. The only reason for this is that it makes it easier for purposes of our discussion. By keeping the styles inside the class, it makes the lecture easier to follow. In the real world, however, we would probably place our classes inside an external style sheet.</a:t>
            </a:r>
          </a:p>
          <a:p>
            <a:endParaRPr lang="en-US" sz="1200" dirty="0"/>
          </a:p>
          <a:p>
            <a:r>
              <a:rPr lang="en-US" sz="1200" dirty="0"/>
              <a:t>Let’s modify the previous example to demonstrate use of an external style sheet.</a:t>
            </a:r>
          </a:p>
        </p:txBody>
      </p:sp>
      <p:sp>
        <p:nvSpPr>
          <p:cNvPr id="14" name="TextBox 13">
            <a:extLst>
              <a:ext uri="{FF2B5EF4-FFF2-40B4-BE49-F238E27FC236}">
                <a16:creationId xmlns:a16="http://schemas.microsoft.com/office/drawing/2014/main" id="{E97A36D2-A341-4402-B7F1-B49AD26905BF}"/>
              </a:ext>
            </a:extLst>
          </p:cNvPr>
          <p:cNvSpPr txBox="1"/>
          <p:nvPr/>
        </p:nvSpPr>
        <p:spPr>
          <a:xfrm>
            <a:off x="4565944" y="2895600"/>
            <a:ext cx="4120855" cy="316240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50" b="1" dirty="0">
                <a:latin typeface="Courier New" panose="02070309020205020404" pitchFamily="49" charset="0"/>
                <a:cs typeface="Courier New" panose="02070309020205020404" pitchFamily="49" charset="0"/>
              </a:rPr>
              <a:t>.highlight </a:t>
            </a:r>
          </a:p>
          <a:p>
            <a:r>
              <a:rPr lang="en-US" sz="1050" b="1" dirty="0">
                <a:latin typeface="Courier New" panose="02070309020205020404" pitchFamily="49" charset="0"/>
                <a:cs typeface="Courier New" panose="02070309020205020404" pitchFamily="49" charset="0"/>
              </a:rPr>
              <a:t>{ </a:t>
            </a:r>
          </a:p>
          <a:p>
            <a:r>
              <a:rPr lang="en-US" sz="1050" b="1" dirty="0">
                <a:latin typeface="Courier New" panose="02070309020205020404" pitchFamily="49" charset="0"/>
                <a:cs typeface="Courier New" panose="02070309020205020404" pitchFamily="49" charset="0"/>
              </a:rPr>
              <a:t>     background-color:yellow;</a:t>
            </a:r>
          </a:p>
          <a:p>
            <a:r>
              <a:rPr lang="en-US" sz="1050" b="1" dirty="0">
                <a:latin typeface="Courier New" panose="02070309020205020404" pitchFamily="49" charset="0"/>
                <a:cs typeface="Courier New" panose="02070309020205020404" pitchFamily="49" charset="0"/>
              </a:rPr>
              <a:t>     color:red;</a:t>
            </a:r>
          </a:p>
          <a:p>
            <a:r>
              <a:rPr lang="en-US" sz="1050" b="1" dirty="0">
                <a:latin typeface="Courier New" panose="02070309020205020404" pitchFamily="49" charset="0"/>
                <a:cs typeface="Courier New" panose="02070309020205020404" pitchFamily="49" charset="0"/>
              </a:rPr>
              <a:t>}</a:t>
            </a:r>
          </a:p>
          <a:p>
            <a:endParaRPr lang="en-US" sz="1050" b="1" dirty="0">
              <a:latin typeface="Courier New" panose="02070309020205020404" pitchFamily="49" charset="0"/>
              <a:cs typeface="Courier New" panose="02070309020205020404" pitchFamily="49" charset="0"/>
            </a:endParaRPr>
          </a:p>
          <a:p>
            <a:r>
              <a:rPr lang="en-US" sz="1050" b="1" dirty="0">
                <a:latin typeface="Courier New" panose="02070309020205020404" pitchFamily="49" charset="0"/>
                <a:cs typeface="Courier New" panose="02070309020205020404" pitchFamily="49" charset="0"/>
              </a:rPr>
              <a:t>.emphasize </a:t>
            </a:r>
          </a:p>
          <a:p>
            <a:r>
              <a:rPr lang="en-US" sz="1050" b="1" dirty="0">
                <a:latin typeface="Courier New" panose="02070309020205020404" pitchFamily="49" charset="0"/>
                <a:cs typeface="Courier New" panose="02070309020205020404" pitchFamily="49" charset="0"/>
              </a:rPr>
              <a:t>{ </a:t>
            </a:r>
          </a:p>
          <a:p>
            <a:r>
              <a:rPr lang="en-US" sz="1050" b="1" dirty="0">
                <a:latin typeface="Courier New" panose="02070309020205020404" pitchFamily="49" charset="0"/>
                <a:cs typeface="Courier New" panose="02070309020205020404" pitchFamily="49" charset="0"/>
              </a:rPr>
              <a:t>  font-weight:bold; font-style:italic; </a:t>
            </a:r>
          </a:p>
          <a:p>
            <a:r>
              <a:rPr lang="en-US" sz="1050" b="1" dirty="0">
                <a:latin typeface="Courier New" panose="02070309020205020404" pitchFamily="49" charset="0"/>
                <a:cs typeface="Courier New" panose="02070309020205020404" pitchFamily="49" charset="0"/>
              </a:rPr>
              <a:t>}</a:t>
            </a:r>
          </a:p>
          <a:p>
            <a:endParaRPr lang="en-US" sz="1050" b="1" dirty="0">
              <a:latin typeface="Courier New" panose="02070309020205020404" pitchFamily="49" charset="0"/>
              <a:cs typeface="Courier New" panose="02070309020205020404" pitchFamily="49" charset="0"/>
            </a:endParaRPr>
          </a:p>
          <a:p>
            <a:r>
              <a:rPr lang="en-US" sz="1050" b="1" dirty="0">
                <a:latin typeface="Courier New" panose="02070309020205020404" pitchFamily="49" charset="0"/>
                <a:cs typeface="Courier New" panose="02070309020205020404" pitchFamily="49" charset="0"/>
              </a:rPr>
              <a:t>.bold-border </a:t>
            </a:r>
          </a:p>
          <a:p>
            <a:r>
              <a:rPr lang="en-US" sz="1050" b="1" dirty="0">
                <a:latin typeface="Courier New" panose="02070309020205020404" pitchFamily="49" charset="0"/>
                <a:cs typeface="Courier New" panose="02070309020205020404" pitchFamily="49" charset="0"/>
              </a:rPr>
              <a:t>{ </a:t>
            </a:r>
          </a:p>
          <a:p>
            <a:r>
              <a:rPr lang="en-US" sz="1050" b="1" dirty="0">
                <a:latin typeface="Courier New" panose="02070309020205020404" pitchFamily="49" charset="0"/>
                <a:cs typeface="Courier New" panose="02070309020205020404" pitchFamily="49" charset="0"/>
              </a:rPr>
              <a:t>  border:2px solid red; </a:t>
            </a:r>
          </a:p>
          <a:p>
            <a:r>
              <a:rPr lang="en-US" sz="1050" b="1" dirty="0">
                <a:latin typeface="Courier New" panose="02070309020205020404" pitchFamily="49" charset="0"/>
                <a:cs typeface="Courier New" panose="02070309020205020404" pitchFamily="49" charset="0"/>
              </a:rPr>
              <a:t>  width: 300px; </a:t>
            </a:r>
          </a:p>
          <a:p>
            <a:r>
              <a:rPr lang="en-US" sz="1050" b="1" dirty="0">
                <a:latin typeface="Courier New" panose="02070309020205020404" pitchFamily="49" charset="0"/>
                <a:cs typeface="Courier New" panose="02070309020205020404" pitchFamily="49" charset="0"/>
              </a:rPr>
              <a:t>  text-align:center; </a:t>
            </a:r>
          </a:p>
          <a:p>
            <a:r>
              <a:rPr lang="en-US" sz="1050" b="1" dirty="0">
                <a:latin typeface="Courier New" panose="02070309020205020404" pitchFamily="49" charset="0"/>
                <a:cs typeface="Courier New" panose="02070309020205020404" pitchFamily="49" charset="0"/>
              </a:rPr>
              <a:t>}</a:t>
            </a:r>
          </a:p>
          <a:p>
            <a:endParaRPr lang="en-US" sz="1050" b="1" dirty="0">
              <a:latin typeface="Courier New" panose="02070309020205020404" pitchFamily="49" charset="0"/>
              <a:cs typeface="Courier New" panose="02070309020205020404" pitchFamily="49" charset="0"/>
            </a:endParaRPr>
          </a:p>
          <a:p>
            <a:r>
              <a:rPr lang="en-US" sz="1050" b="1" dirty="0">
                <a:latin typeface="Courier New" panose="02070309020205020404" pitchFamily="49" charset="0"/>
                <a:cs typeface="Courier New" panose="02070309020205020404" pitchFamily="49" charset="0"/>
              </a:rPr>
              <a:t>Additional CSS styles might follow, of course...</a:t>
            </a:r>
          </a:p>
        </p:txBody>
      </p:sp>
      <p:sp>
        <p:nvSpPr>
          <p:cNvPr id="15" name="TextBox 14">
            <a:extLst>
              <a:ext uri="{FF2B5EF4-FFF2-40B4-BE49-F238E27FC236}">
                <a16:creationId xmlns:a16="http://schemas.microsoft.com/office/drawing/2014/main" id="{1ADF11AD-722D-4BE4-B1EE-760158821766}"/>
              </a:ext>
            </a:extLst>
          </p:cNvPr>
          <p:cNvSpPr txBox="1"/>
          <p:nvPr/>
        </p:nvSpPr>
        <p:spPr>
          <a:xfrm>
            <a:off x="5257800" y="2633990"/>
            <a:ext cx="2356145" cy="2616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100" dirty="0">
                <a:latin typeface="Courier New" panose="02070309020205020404" pitchFamily="49" charset="0"/>
                <a:cs typeface="Courier New" panose="02070309020205020404" pitchFamily="49" charset="0"/>
              </a:rPr>
              <a:t>File: </a:t>
            </a:r>
            <a:r>
              <a:rPr lang="en-US" sz="1100" b="1" dirty="0">
                <a:latin typeface="Courier New" panose="02070309020205020404" pitchFamily="49" charset="0"/>
                <a:cs typeface="Courier New" panose="02070309020205020404" pitchFamily="49" charset="0"/>
              </a:rPr>
              <a:t>turtle_pages.css</a:t>
            </a:r>
          </a:p>
        </p:txBody>
      </p:sp>
      <p:sp>
        <p:nvSpPr>
          <p:cNvPr id="3" name="TextBox 3">
            <a:extLst>
              <a:ext uri="{FF2B5EF4-FFF2-40B4-BE49-F238E27FC236}">
                <a16:creationId xmlns:a16="http://schemas.microsoft.com/office/drawing/2014/main" id="{41E05359-1594-06E3-4282-69E3F5F56FC6}"/>
              </a:ext>
            </a:extLst>
          </p:cNvPr>
          <p:cNvSpPr txBox="1">
            <a:spLocks noChangeArrowheads="1"/>
          </p:cNvSpPr>
          <p:nvPr/>
        </p:nvSpPr>
        <p:spPr bwMode="auto">
          <a:xfrm>
            <a:off x="2417197" y="6369102"/>
            <a:ext cx="3834728" cy="307777"/>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1">
            <a:schemeClr val="accent1"/>
          </a:lnRef>
          <a:fillRef idx="2">
            <a:schemeClr val="accent1"/>
          </a:fillRef>
          <a:effectRef idx="1">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Study: </a:t>
            </a:r>
            <a:r>
              <a:rPr lang="en-US" altLang="en-US" sz="1400" b="1">
                <a:latin typeface="Courier New" panose="02070309020205020404" pitchFamily="49" charset="0"/>
                <a:cs typeface="Courier New" panose="02070309020205020404" pitchFamily="49" charset="0"/>
              </a:rPr>
              <a:t>turtles_with_classes.html</a:t>
            </a:r>
            <a:endParaRPr lang="en-US" altLang="en-US" sz="1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4523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13" end="1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9" end="1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20" end="2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
                                            <p:txEl>
                                              <p:pRg st="21" end="2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xEl>
                                              <p:pRg st="22" end="2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
                                            <p:txEl>
                                              <p:pRg st="15" end="1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Effect transition="in" filter="wheel(1)">
                                      <p:cBhvr>
                                        <p:cTn id="57" dur="2000"/>
                                        <p:tgtEl>
                                          <p:spTgt spid="6">
                                            <p:txEl>
                                              <p:pRg st="5" end="5"/>
                                            </p:txEl>
                                          </p:spTgt>
                                        </p:tgtEl>
                                      </p:cBhvr>
                                    </p:animEffect>
                                  </p:childTnLst>
                                </p:cTn>
                              </p:par>
                              <p:par>
                                <p:cTn id="58" presetID="21" presetClass="entr" presetSubtype="1" fill="hold" nodeType="withEffect">
                                  <p:stCondLst>
                                    <p:cond delay="0"/>
                                  </p:stCondLst>
                                  <p:childTnLst>
                                    <p:set>
                                      <p:cBhvr>
                                        <p:cTn id="59" dur="1" fill="hold">
                                          <p:stCondLst>
                                            <p:cond delay="0"/>
                                          </p:stCondLst>
                                        </p:cTn>
                                        <p:tgtEl>
                                          <p:spTgt spid="6">
                                            <p:txEl>
                                              <p:pRg st="6" end="6"/>
                                            </p:txEl>
                                          </p:spTgt>
                                        </p:tgtEl>
                                        <p:attrNameLst>
                                          <p:attrName>style.visibility</p:attrName>
                                        </p:attrNameLst>
                                      </p:cBhvr>
                                      <p:to>
                                        <p:strVal val="visible"/>
                                      </p:to>
                                    </p:set>
                                    <p:animEffect transition="in" filter="wheel(1)">
                                      <p:cBhvr>
                                        <p:cTn id="60" dur="2000"/>
                                        <p:tgtEl>
                                          <p:spTgt spid="6">
                                            <p:txEl>
                                              <p:pRg st="6" end="6"/>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1" presetClass="entr" presetSubtype="1" fill="hold" nodeType="clickEffect">
                                  <p:stCondLst>
                                    <p:cond delay="0"/>
                                  </p:stCondLst>
                                  <p:childTnLst>
                                    <p:set>
                                      <p:cBhvr>
                                        <p:cTn id="64" dur="1" fill="hold">
                                          <p:stCondLst>
                                            <p:cond delay="0"/>
                                          </p:stCondLst>
                                        </p:cTn>
                                        <p:tgtEl>
                                          <p:spTgt spid="6">
                                            <p:txEl>
                                              <p:pRg st="17" end="17"/>
                                            </p:txEl>
                                          </p:spTgt>
                                        </p:tgtEl>
                                        <p:attrNameLst>
                                          <p:attrName>style.visibility</p:attrName>
                                        </p:attrNameLst>
                                      </p:cBhvr>
                                      <p:to>
                                        <p:strVal val="visible"/>
                                      </p:to>
                                    </p:set>
                                    <p:animEffect transition="in" filter="wheel(1)">
                                      <p:cBhvr>
                                        <p:cTn id="65" dur="2000"/>
                                        <p:tgtEl>
                                          <p:spTgt spid="6">
                                            <p:txEl>
                                              <p:pRg st="17" end="1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1" presetClass="entr" presetSubtype="1" fill="hold" nodeType="clickEffect">
                                  <p:stCondLst>
                                    <p:cond delay="0"/>
                                  </p:stCondLst>
                                  <p:childTnLst>
                                    <p:set>
                                      <p:cBhvr>
                                        <p:cTn id="69" dur="1" fill="hold">
                                          <p:stCondLst>
                                            <p:cond delay="0"/>
                                          </p:stCondLst>
                                        </p:cTn>
                                        <p:tgtEl>
                                          <p:spTgt spid="6">
                                            <p:txEl>
                                              <p:pRg st="18" end="18"/>
                                            </p:txEl>
                                          </p:spTgt>
                                        </p:tgtEl>
                                        <p:attrNameLst>
                                          <p:attrName>style.visibility</p:attrName>
                                        </p:attrNameLst>
                                      </p:cBhvr>
                                      <p:to>
                                        <p:strVal val="visible"/>
                                      </p:to>
                                    </p:set>
                                    <p:animEffect transition="in" filter="wheel(1)">
                                      <p:cBhvr>
                                        <p:cTn id="70" dur="2000"/>
                                        <p:tgtEl>
                                          <p:spTgt spid="6">
                                            <p:txEl>
                                              <p:pRg st="18" end="1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P spid="15"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523657E-1B0B-43D0-8BCB-8E4C450DF343}"/>
              </a:ext>
            </a:extLst>
          </p:cNvPr>
          <p:cNvSpPr>
            <a:spLocks noGrp="1"/>
          </p:cNvSpPr>
          <p:nvPr>
            <p:ph type="title"/>
          </p:nvPr>
        </p:nvSpPr>
        <p:spPr>
          <a:xfrm>
            <a:off x="457200" y="274638"/>
            <a:ext cx="8229600" cy="411162"/>
          </a:xfrm>
        </p:spPr>
        <p:txBody>
          <a:bodyPr/>
          <a:lstStyle/>
          <a:p>
            <a:r>
              <a:rPr lang="en-US" altLang="en-US" sz="3200" dirty="0"/>
              <a:t>CSS Means Power!</a:t>
            </a:r>
          </a:p>
        </p:txBody>
      </p:sp>
      <p:sp>
        <p:nvSpPr>
          <p:cNvPr id="22531" name="Content Placeholder 2">
            <a:extLst>
              <a:ext uri="{FF2B5EF4-FFF2-40B4-BE49-F238E27FC236}">
                <a16:creationId xmlns:a16="http://schemas.microsoft.com/office/drawing/2014/main" id="{30812CAE-0883-46A0-98AB-705AA7A6A18E}"/>
              </a:ext>
            </a:extLst>
          </p:cNvPr>
          <p:cNvSpPr>
            <a:spLocks noGrp="1"/>
          </p:cNvSpPr>
          <p:nvPr>
            <p:ph idx="1"/>
          </p:nvPr>
        </p:nvSpPr>
        <p:spPr>
          <a:xfrm>
            <a:off x="492524" y="874261"/>
            <a:ext cx="8229600" cy="3962400"/>
          </a:xfrm>
        </p:spPr>
        <p:txBody>
          <a:bodyPr/>
          <a:lstStyle/>
          <a:p>
            <a:r>
              <a:rPr lang="en-US" altLang="en-US" sz="1400" dirty="0">
                <a:sym typeface="Wingdings" panose="05000000000000000000" pitchFamily="2" charset="2"/>
              </a:rPr>
              <a:t>Imagine that you have a large website with hundreds of web pages. </a:t>
            </a:r>
          </a:p>
          <a:p>
            <a:pPr lvl="1"/>
            <a:r>
              <a:rPr lang="en-US" altLang="en-US" sz="1200" dirty="0">
                <a:sym typeface="Wingdings" panose="05000000000000000000" pitchFamily="2" charset="2"/>
              </a:rPr>
              <a:t>You have been careful to organize all of your pages consistently in terms of semantic tags, heading tags, etc. </a:t>
            </a:r>
          </a:p>
          <a:p>
            <a:pPr lvl="1"/>
            <a:r>
              <a:rPr lang="en-US" altLang="en-US" sz="1200" dirty="0">
                <a:sym typeface="Wingdings" panose="05000000000000000000" pitchFamily="2" charset="2"/>
              </a:rPr>
              <a:t>You </a:t>
            </a:r>
            <a:r>
              <a:rPr lang="en-US" altLang="en-US" sz="1200">
                <a:sym typeface="Wingdings" panose="05000000000000000000" pitchFamily="2" charset="2"/>
              </a:rPr>
              <a:t>link </a:t>
            </a:r>
            <a:r>
              <a:rPr lang="en-US" altLang="en-US" sz="1200" u="sng">
                <a:sym typeface="Wingdings" panose="05000000000000000000" pitchFamily="2" charset="2"/>
              </a:rPr>
              <a:t>every one</a:t>
            </a:r>
            <a:r>
              <a:rPr lang="en-US" altLang="en-US" sz="1200">
                <a:sym typeface="Wingdings" panose="05000000000000000000" pitchFamily="2" charset="2"/>
              </a:rPr>
              <a:t> of </a:t>
            </a:r>
            <a:r>
              <a:rPr lang="en-US" altLang="en-US" sz="1200" dirty="0">
                <a:sym typeface="Wingdings" panose="05000000000000000000" pitchFamily="2" charset="2"/>
              </a:rPr>
              <a:t>the pages on your entire site </a:t>
            </a:r>
            <a:r>
              <a:rPr lang="en-US" altLang="en-US" sz="1200">
                <a:sym typeface="Wingdings" panose="05000000000000000000" pitchFamily="2" charset="2"/>
              </a:rPr>
              <a:t>to the same external </a:t>
            </a:r>
            <a:r>
              <a:rPr lang="en-US" altLang="en-US" sz="1200" dirty="0">
                <a:sym typeface="Wingdings" panose="05000000000000000000" pitchFamily="2" charset="2"/>
              </a:rPr>
              <a:t>stylesheet.</a:t>
            </a:r>
          </a:p>
          <a:p>
            <a:pPr lvl="1"/>
            <a:r>
              <a:rPr lang="en-US" altLang="en-US" sz="1200">
                <a:sym typeface="Wingdings" panose="05000000000000000000" pitchFamily="2" charset="2"/>
              </a:rPr>
              <a:t>Inside your external style sheet, you can apply classes to </a:t>
            </a:r>
            <a:r>
              <a:rPr lang="en-US" altLang="en-US" sz="1200" dirty="0">
                <a:sym typeface="Wingdings" panose="05000000000000000000" pitchFamily="2" charset="2"/>
              </a:rPr>
              <a:t>various tags. For example</a:t>
            </a:r>
            <a:r>
              <a:rPr lang="en-US" altLang="en-US" sz="1200">
                <a:sym typeface="Wingdings" panose="05000000000000000000" pitchFamily="2" charset="2"/>
              </a:rPr>
              <a:t>, you might decide that all </a:t>
            </a:r>
            <a:r>
              <a:rPr lang="en-US" altLang="en-US" sz="1200" dirty="0">
                <a:sym typeface="Wingdings" panose="05000000000000000000" pitchFamily="2" charset="2"/>
              </a:rPr>
              <a:t>of your </a:t>
            </a:r>
            <a:r>
              <a:rPr lang="en-US" altLang="en-US" sz="1200" dirty="0">
                <a:latin typeface="Courier New" panose="02070309020205020404" pitchFamily="49" charset="0"/>
                <a:cs typeface="Courier New" panose="02070309020205020404" pitchFamily="49" charset="0"/>
                <a:sym typeface="Wingdings" panose="05000000000000000000" pitchFamily="2" charset="2"/>
              </a:rPr>
              <a:t>&lt;header&gt; </a:t>
            </a:r>
            <a:r>
              <a:rPr lang="en-US" altLang="en-US" sz="1200">
                <a:sym typeface="Wingdings" panose="05000000000000000000" pitchFamily="2" charset="2"/>
              </a:rPr>
              <a:t>tags should have a class applied that creates a larger font, applies a 3px thick blue border, and a unique background color.</a:t>
            </a:r>
          </a:p>
          <a:p>
            <a:pPr lvl="1"/>
            <a:r>
              <a:rPr lang="en-US" altLang="en-US" sz="1200">
                <a:sym typeface="Wingdings" panose="05000000000000000000" pitchFamily="2" charset="2"/>
              </a:rPr>
              <a:t>You </a:t>
            </a:r>
            <a:r>
              <a:rPr lang="en-US" altLang="en-US" sz="1200" dirty="0">
                <a:sym typeface="Wingdings" panose="05000000000000000000" pitchFamily="2" charset="2"/>
              </a:rPr>
              <a:t>can </a:t>
            </a:r>
            <a:r>
              <a:rPr lang="en-US" altLang="en-US" sz="1200">
                <a:sym typeface="Wingdings" panose="05000000000000000000" pitchFamily="2" charset="2"/>
              </a:rPr>
              <a:t>create all kinds of classes </a:t>
            </a:r>
            <a:r>
              <a:rPr lang="en-US" altLang="en-US" sz="1200" dirty="0">
                <a:sym typeface="Wingdings" panose="05000000000000000000" pitchFamily="2" charset="2"/>
              </a:rPr>
              <a:t>that </a:t>
            </a:r>
            <a:r>
              <a:rPr lang="en-US" altLang="en-US" sz="1200">
                <a:sym typeface="Wingdings" panose="05000000000000000000" pitchFamily="2" charset="2"/>
              </a:rPr>
              <a:t>define detailed </a:t>
            </a:r>
            <a:r>
              <a:rPr lang="en-US" altLang="en-US" sz="1200" dirty="0">
                <a:sym typeface="Wingdings" panose="05000000000000000000" pitchFamily="2" charset="2"/>
              </a:rPr>
              <a:t>or </a:t>
            </a:r>
            <a:r>
              <a:rPr lang="en-US" altLang="en-US" sz="1200">
                <a:sym typeface="Wingdings" panose="05000000000000000000" pitchFamily="2" charset="2"/>
              </a:rPr>
              <a:t>elaborate styles, </a:t>
            </a:r>
            <a:r>
              <a:rPr lang="en-US" altLang="en-US" sz="1200" dirty="0">
                <a:sym typeface="Wingdings" panose="05000000000000000000" pitchFamily="2" charset="2"/>
              </a:rPr>
              <a:t>and </a:t>
            </a:r>
            <a:r>
              <a:rPr lang="en-US" altLang="en-US" sz="1200">
                <a:sym typeface="Wingdings" panose="05000000000000000000" pitchFamily="2" charset="2"/>
              </a:rPr>
              <a:t>can then apply </a:t>
            </a:r>
            <a:r>
              <a:rPr lang="en-US" altLang="en-US" sz="1200" dirty="0">
                <a:sym typeface="Wingdings" panose="05000000000000000000" pitchFamily="2" charset="2"/>
              </a:rPr>
              <a:t>those classes to any tag on your site. </a:t>
            </a:r>
          </a:p>
          <a:p>
            <a:endParaRPr lang="en-US" altLang="en-US" sz="1400" dirty="0">
              <a:sym typeface="Wingdings" panose="05000000000000000000" pitchFamily="2" charset="2"/>
            </a:endParaRPr>
          </a:p>
          <a:p>
            <a:r>
              <a:rPr lang="en-US" altLang="en-US" sz="1400" dirty="0">
                <a:sym typeface="Wingdings" panose="05000000000000000000" pitchFamily="2" charset="2"/>
              </a:rPr>
              <a:t>Think about how easy it now is to make a change to your </a:t>
            </a:r>
            <a:r>
              <a:rPr lang="en-US" altLang="en-US" sz="1400" i="1" dirty="0">
                <a:sym typeface="Wingdings" panose="05000000000000000000" pitchFamily="2" charset="2"/>
              </a:rPr>
              <a:t>entire</a:t>
            </a:r>
            <a:r>
              <a:rPr lang="en-US" altLang="en-US" sz="1400" dirty="0">
                <a:sym typeface="Wingdings" panose="05000000000000000000" pitchFamily="2" charset="2"/>
              </a:rPr>
              <a:t> site: All you have to do is make a single change to your external style sheet, and, your entire site will change to display your adjustment!!</a:t>
            </a:r>
          </a:p>
          <a:p>
            <a:endParaRPr lang="en-US" altLang="en-US" sz="1400" dirty="0">
              <a:sym typeface="Wingdings" panose="05000000000000000000" pitchFamily="2" charset="2"/>
            </a:endParaRPr>
          </a:p>
          <a:p>
            <a:r>
              <a:rPr lang="en-US" altLang="en-US" sz="1400" dirty="0">
                <a:sym typeface="Wingdings" panose="05000000000000000000" pitchFamily="2" charset="2"/>
              </a:rPr>
              <a:t>Example:  Suppose you are the lead web programmer for a major company with a web site spanning over 300 different pages.  You have carefully organized your site so that every page has a </a:t>
            </a:r>
            <a:r>
              <a:rPr lang="en-US" altLang="en-US" sz="1400" dirty="0">
                <a:latin typeface="Courier New" panose="02070309020205020404" pitchFamily="49" charset="0"/>
                <a:cs typeface="Courier New" panose="02070309020205020404" pitchFamily="49" charset="0"/>
                <a:sym typeface="Wingdings" panose="05000000000000000000" pitchFamily="2" charset="2"/>
              </a:rPr>
              <a:t>&lt;header&gt; </a:t>
            </a:r>
            <a:r>
              <a:rPr lang="en-US" altLang="en-US" sz="1400" dirty="0">
                <a:sym typeface="Wingdings" panose="05000000000000000000" pitchFamily="2" charset="2"/>
              </a:rPr>
              <a:t>semantic tag that includes the company logo and its slogan. You have applied a blue border to every </a:t>
            </a:r>
            <a:r>
              <a:rPr lang="en-US" altLang="en-US" sz="1400" dirty="0">
                <a:latin typeface="Courier New" panose="02070309020205020404" pitchFamily="49" charset="0"/>
                <a:cs typeface="Courier New" panose="02070309020205020404" pitchFamily="49" charset="0"/>
                <a:sym typeface="Wingdings" panose="05000000000000000000" pitchFamily="2" charset="2"/>
              </a:rPr>
              <a:t>&lt;header&gt; </a:t>
            </a:r>
            <a:r>
              <a:rPr lang="en-US" altLang="en-US" sz="1400" dirty="0">
                <a:sym typeface="Wingdings" panose="05000000000000000000" pitchFamily="2" charset="2"/>
              </a:rPr>
              <a:t>tag throughout your site via an external style sheet. Then one day, one of the UX (user experience) specialists comes to you and say “</a:t>
            </a:r>
            <a:r>
              <a:rPr lang="en-US" altLang="en-US" sz="1400" i="1" dirty="0">
                <a:sym typeface="Wingdings" panose="05000000000000000000" pitchFamily="2" charset="2"/>
              </a:rPr>
              <a:t>Hey, we’ve realized the blue borders we’ve been using have not been good for sales. Red is much more dynamic and we are certain it will increase sales!</a:t>
            </a:r>
            <a:r>
              <a:rPr lang="en-US" altLang="en-US" sz="1400" dirty="0">
                <a:sym typeface="Wingdings" panose="05000000000000000000" pitchFamily="2" charset="2"/>
              </a:rPr>
              <a:t>”.  All you would have to do is go to your external style sheet and change the </a:t>
            </a:r>
            <a:r>
              <a:rPr lang="en-US" altLang="en-US" sz="1400" dirty="0">
                <a:latin typeface="Courier New" panose="02070309020205020404" pitchFamily="49" charset="0"/>
                <a:cs typeface="Courier New" panose="02070309020205020404" pitchFamily="49" charset="0"/>
                <a:sym typeface="Wingdings" panose="05000000000000000000" pitchFamily="2" charset="2"/>
              </a:rPr>
              <a:t>header</a:t>
            </a:r>
            <a:r>
              <a:rPr lang="en-US" altLang="en-US" sz="1400" dirty="0">
                <a:sym typeface="Wingdings" panose="05000000000000000000" pitchFamily="2" charset="2"/>
              </a:rPr>
              <a:t> selector to make the border red instead of blue. Voila – your entire web site will be modified with just one line of code!</a:t>
            </a:r>
          </a:p>
          <a:p>
            <a:endParaRPr lang="en-US" altLang="en-US" sz="1400" dirty="0"/>
          </a:p>
        </p:txBody>
      </p:sp>
      <p:sp>
        <p:nvSpPr>
          <p:cNvPr id="22532" name="Slide Number Placeholder 3">
            <a:extLst>
              <a:ext uri="{FF2B5EF4-FFF2-40B4-BE49-F238E27FC236}">
                <a16:creationId xmlns:a16="http://schemas.microsoft.com/office/drawing/2014/main" id="{77CD1B13-5D2F-4320-8742-4BA2B2B89BB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FBB9415-35DE-4B93-8A8E-12B9553D5A13}"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7109</TotalTime>
  <Words>1756</Words>
  <Application>Microsoft Office PowerPoint</Application>
  <PresentationFormat>On-screen Show (4:3)</PresentationFormat>
  <Paragraphs>164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Aharoni</vt:lpstr>
      <vt:lpstr>Arial</vt:lpstr>
      <vt:lpstr>Calibri</vt:lpstr>
      <vt:lpstr>Courier New</vt:lpstr>
      <vt:lpstr>Times New Roman</vt:lpstr>
      <vt:lpstr>Wingdings</vt:lpstr>
      <vt:lpstr>Office Theme</vt:lpstr>
      <vt:lpstr>CSS Classes</vt:lpstr>
      <vt:lpstr>Learning Objectives</vt:lpstr>
      <vt:lpstr>Grouping styles together to form a CSS class</vt:lpstr>
      <vt:lpstr>Creating a CSS Class</vt:lpstr>
      <vt:lpstr>Applying a Class</vt:lpstr>
      <vt:lpstr>PowerPoint Presentation</vt:lpstr>
      <vt:lpstr>PowerPoint Presentation</vt:lpstr>
      <vt:lpstr>PowerPoint Presentation</vt:lpstr>
      <vt:lpstr>CSS Means Power!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130 – Internet and the Web Louis Ibarra Winter 2008</dc:title>
  <dc:creator>Mendelsohn, Yoseph</dc:creator>
  <cp:lastModifiedBy>Mendelsohn, Yoseph</cp:lastModifiedBy>
  <cp:revision>1305</cp:revision>
  <dcterms:created xsi:type="dcterms:W3CDTF">2000-04-04T21:22:54Z</dcterms:created>
  <dcterms:modified xsi:type="dcterms:W3CDTF">2024-04-23T16:09:25Z</dcterms:modified>
</cp:coreProperties>
</file>