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619" r:id="rId3"/>
    <p:sldId id="262" r:id="rId4"/>
    <p:sldId id="301" r:id="rId5"/>
    <p:sldId id="304" r:id="rId6"/>
    <p:sldId id="302" r:id="rId7"/>
    <p:sldId id="321" r:id="rId8"/>
    <p:sldId id="306" r:id="rId9"/>
    <p:sldId id="307" r:id="rId10"/>
    <p:sldId id="311" r:id="rId11"/>
    <p:sldId id="312" r:id="rId12"/>
    <p:sldId id="310" r:id="rId13"/>
    <p:sldId id="308" r:id="rId14"/>
    <p:sldId id="309" r:id="rId15"/>
    <p:sldId id="314" r:id="rId16"/>
    <p:sldId id="315" r:id="rId17"/>
    <p:sldId id="317" r:id="rId18"/>
    <p:sldId id="318" r:id="rId19"/>
    <p:sldId id="319"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3" autoAdjust="0"/>
    <p:restoredTop sz="94660"/>
  </p:normalViewPr>
  <p:slideViewPr>
    <p:cSldViewPr snapToGrid="0">
      <p:cViewPr varScale="1">
        <p:scale>
          <a:sx n="108" d="100"/>
          <a:sy n="108" d="100"/>
        </p:scale>
        <p:origin x="14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BD283-FDE1-409F-8AF4-63B1A3C5997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C370861-2D2D-4186-84D1-F993A6F9A3F0}">
      <dgm:prSet/>
      <dgm:spPr/>
      <dgm:t>
        <a:bodyPr/>
        <a:lstStyle/>
        <a:p>
          <a:r>
            <a:rPr lang="en-US" dirty="0"/>
            <a:t>All of the main content on your page after the </a:t>
          </a:r>
          <a:r>
            <a:rPr lang="en-US" dirty="0">
              <a:latin typeface="Courier New" panose="02070309020205020404" pitchFamily="49" charset="0"/>
              <a:cs typeface="Courier New" panose="02070309020205020404" pitchFamily="49" charset="0"/>
            </a:rPr>
            <a:t>&lt;head&gt; </a:t>
          </a:r>
          <a:r>
            <a:rPr lang="en-US" dirty="0"/>
            <a:t>tag, will be placed inside the </a:t>
          </a:r>
          <a:r>
            <a:rPr lang="en-US" dirty="0">
              <a:latin typeface="Courier New" panose="02070309020205020404" pitchFamily="49" charset="0"/>
              <a:cs typeface="Courier New" panose="02070309020205020404" pitchFamily="49" charset="0"/>
            </a:rPr>
            <a:t>&lt;body&gt; </a:t>
          </a:r>
          <a:r>
            <a:rPr lang="en-US" dirty="0"/>
            <a:t>tag.</a:t>
          </a:r>
        </a:p>
      </dgm:t>
    </dgm:pt>
    <dgm:pt modelId="{7A068CB8-612D-4ED7-9CC5-2D0934B70929}" type="parTrans" cxnId="{91C872EF-99E6-4465-B981-096106A5252B}">
      <dgm:prSet/>
      <dgm:spPr/>
      <dgm:t>
        <a:bodyPr/>
        <a:lstStyle/>
        <a:p>
          <a:endParaRPr lang="en-US"/>
        </a:p>
      </dgm:t>
    </dgm:pt>
    <dgm:pt modelId="{36E95125-8396-4455-940D-BF99F6C3E0BC}" type="sibTrans" cxnId="{91C872EF-99E6-4465-B981-096106A5252B}">
      <dgm:prSet/>
      <dgm:spPr/>
      <dgm:t>
        <a:bodyPr/>
        <a:lstStyle/>
        <a:p>
          <a:endParaRPr lang="en-US"/>
        </a:p>
      </dgm:t>
    </dgm:pt>
    <dgm:pt modelId="{949B3363-C136-41BC-9758-23A5D3414B34}">
      <dgm:prSet/>
      <dgm:spPr/>
      <dgm:t>
        <a:bodyPr/>
        <a:lstStyle/>
        <a:p>
          <a:r>
            <a:rPr lang="en-US" dirty="0"/>
            <a:t>Beyond that, however, not every piece of content present needs to be inside a semantic tag. </a:t>
          </a:r>
        </a:p>
      </dgm:t>
    </dgm:pt>
    <dgm:pt modelId="{69D827B3-5F7A-4CB1-AF52-F31F95A26F59}" type="parTrans" cxnId="{CE828EBC-96B8-401C-896D-F771CA6F7EC2}">
      <dgm:prSet/>
      <dgm:spPr/>
      <dgm:t>
        <a:bodyPr/>
        <a:lstStyle/>
        <a:p>
          <a:endParaRPr lang="en-US"/>
        </a:p>
      </dgm:t>
    </dgm:pt>
    <dgm:pt modelId="{6BF75E0B-4722-4318-A73F-4DC36B4B67C5}" type="sibTrans" cxnId="{CE828EBC-96B8-401C-896D-F771CA6F7EC2}">
      <dgm:prSet/>
      <dgm:spPr/>
      <dgm:t>
        <a:bodyPr/>
        <a:lstStyle/>
        <a:p>
          <a:endParaRPr lang="en-US"/>
        </a:p>
      </dgm:t>
    </dgm:pt>
    <dgm:pt modelId="{73A1A728-CC0F-465A-830E-A406D399E0BD}">
      <dgm:prSet/>
      <dgm:spPr/>
      <dgm:t>
        <a:bodyPr/>
        <a:lstStyle/>
        <a:p>
          <a:r>
            <a:rPr lang="en-US" dirty="0"/>
            <a:t>For example, if you have an image that is there for decorative or illustrative purposes, it does not necessarily need to be inside one of your semantic tags. </a:t>
          </a:r>
        </a:p>
        <a:p>
          <a:r>
            <a:rPr lang="en-US" dirty="0"/>
            <a:t>If, however, the image is, say, a logo for your company, and is at the top of your page, it should probably go inside the </a:t>
          </a:r>
          <a:r>
            <a:rPr lang="en-US" dirty="0">
              <a:latin typeface="Courier New" panose="02070309020205020404" pitchFamily="49" charset="0"/>
              <a:cs typeface="Courier New" panose="02070309020205020404" pitchFamily="49" charset="0"/>
            </a:rPr>
            <a:t>&lt;header&gt; </a:t>
          </a:r>
          <a:r>
            <a:rPr lang="en-US" dirty="0"/>
            <a:t>section.</a:t>
          </a:r>
        </a:p>
      </dgm:t>
    </dgm:pt>
    <dgm:pt modelId="{9DE89FC7-E700-4FB9-85B2-D2BCE8BBEAEF}" type="parTrans" cxnId="{67CEF7D6-845D-45D7-B0FA-6857FCE0C27B}">
      <dgm:prSet/>
      <dgm:spPr/>
      <dgm:t>
        <a:bodyPr/>
        <a:lstStyle/>
        <a:p>
          <a:endParaRPr lang="en-US"/>
        </a:p>
      </dgm:t>
    </dgm:pt>
    <dgm:pt modelId="{46CA52B7-4D69-4FA9-9368-14AFD8A76D35}" type="sibTrans" cxnId="{67CEF7D6-845D-45D7-B0FA-6857FCE0C27B}">
      <dgm:prSet/>
      <dgm:spPr/>
      <dgm:t>
        <a:bodyPr/>
        <a:lstStyle/>
        <a:p>
          <a:endParaRPr lang="en-US"/>
        </a:p>
      </dgm:t>
    </dgm:pt>
    <dgm:pt modelId="{2FF3C386-6930-4DCA-89D7-8627ECA16CDE}">
      <dgm:prSet/>
      <dgm:spPr/>
      <dgm:t>
        <a:bodyPr/>
        <a:lstStyle/>
        <a:p>
          <a:endParaRPr lang="en-US" dirty="0"/>
        </a:p>
      </dgm:t>
    </dgm:pt>
    <dgm:pt modelId="{1E920277-0610-4715-BE3E-81A6884AC544}" type="parTrans" cxnId="{46980FFE-95C2-4E22-84E2-79E6781D4E1E}">
      <dgm:prSet/>
      <dgm:spPr/>
      <dgm:t>
        <a:bodyPr/>
        <a:lstStyle/>
        <a:p>
          <a:endParaRPr lang="en-US"/>
        </a:p>
      </dgm:t>
    </dgm:pt>
    <dgm:pt modelId="{D90712BF-642A-48E7-AE60-FE066D32DA52}" type="sibTrans" cxnId="{46980FFE-95C2-4E22-84E2-79E6781D4E1E}">
      <dgm:prSet/>
      <dgm:spPr/>
      <dgm:t>
        <a:bodyPr/>
        <a:lstStyle/>
        <a:p>
          <a:endParaRPr lang="en-US"/>
        </a:p>
      </dgm:t>
    </dgm:pt>
    <dgm:pt modelId="{BDDE7CEB-B166-495A-A9BD-758EE2E3CD61}" type="pres">
      <dgm:prSet presAssocID="{F92BD283-FDE1-409F-8AF4-63B1A3C5997C}" presName="linear" presStyleCnt="0">
        <dgm:presLayoutVars>
          <dgm:animLvl val="lvl"/>
          <dgm:resizeHandles val="exact"/>
        </dgm:presLayoutVars>
      </dgm:prSet>
      <dgm:spPr/>
      <dgm:t>
        <a:bodyPr/>
        <a:lstStyle/>
        <a:p>
          <a:endParaRPr lang="en-US"/>
        </a:p>
      </dgm:t>
    </dgm:pt>
    <dgm:pt modelId="{042EE2FD-036D-4038-A3F9-F10F70D24668}" type="pres">
      <dgm:prSet presAssocID="{CC370861-2D2D-4186-84D1-F993A6F9A3F0}" presName="parentText" presStyleLbl="node1" presStyleIdx="0" presStyleCnt="3">
        <dgm:presLayoutVars>
          <dgm:chMax val="0"/>
          <dgm:bulletEnabled val="1"/>
        </dgm:presLayoutVars>
      </dgm:prSet>
      <dgm:spPr/>
      <dgm:t>
        <a:bodyPr/>
        <a:lstStyle/>
        <a:p>
          <a:endParaRPr lang="en-US"/>
        </a:p>
      </dgm:t>
    </dgm:pt>
    <dgm:pt modelId="{0181F76C-242E-442C-9048-AF4393EF7C47}" type="pres">
      <dgm:prSet presAssocID="{36E95125-8396-4455-940D-BF99F6C3E0BC}" presName="spacer" presStyleCnt="0"/>
      <dgm:spPr/>
    </dgm:pt>
    <dgm:pt modelId="{BC3CA2D4-53B5-4996-A4EE-65D0BBEAFDBA}" type="pres">
      <dgm:prSet presAssocID="{949B3363-C136-41BC-9758-23A5D3414B34}" presName="parentText" presStyleLbl="node1" presStyleIdx="1" presStyleCnt="3">
        <dgm:presLayoutVars>
          <dgm:chMax val="0"/>
          <dgm:bulletEnabled val="1"/>
        </dgm:presLayoutVars>
      </dgm:prSet>
      <dgm:spPr/>
      <dgm:t>
        <a:bodyPr/>
        <a:lstStyle/>
        <a:p>
          <a:endParaRPr lang="en-US"/>
        </a:p>
      </dgm:t>
    </dgm:pt>
    <dgm:pt modelId="{EA930304-157F-476B-8EDF-6C6C9D44CF79}" type="pres">
      <dgm:prSet presAssocID="{6BF75E0B-4722-4318-A73F-4DC36B4B67C5}" presName="spacer" presStyleCnt="0"/>
      <dgm:spPr/>
    </dgm:pt>
    <dgm:pt modelId="{1BDFCDC3-AD40-4C70-99C1-A0C2AF45E707}" type="pres">
      <dgm:prSet presAssocID="{73A1A728-CC0F-465A-830E-A406D399E0BD}" presName="parentText" presStyleLbl="node1" presStyleIdx="2" presStyleCnt="3">
        <dgm:presLayoutVars>
          <dgm:chMax val="0"/>
          <dgm:bulletEnabled val="1"/>
        </dgm:presLayoutVars>
      </dgm:prSet>
      <dgm:spPr/>
      <dgm:t>
        <a:bodyPr/>
        <a:lstStyle/>
        <a:p>
          <a:endParaRPr lang="en-US"/>
        </a:p>
      </dgm:t>
    </dgm:pt>
    <dgm:pt modelId="{3C977C54-0182-46BE-BEB7-E3F34BAE1D1E}" type="pres">
      <dgm:prSet presAssocID="{73A1A728-CC0F-465A-830E-A406D399E0BD}" presName="childText" presStyleLbl="revTx" presStyleIdx="0" presStyleCnt="1">
        <dgm:presLayoutVars>
          <dgm:bulletEnabled val="1"/>
        </dgm:presLayoutVars>
      </dgm:prSet>
      <dgm:spPr/>
      <dgm:t>
        <a:bodyPr/>
        <a:lstStyle/>
        <a:p>
          <a:endParaRPr lang="en-US"/>
        </a:p>
      </dgm:t>
    </dgm:pt>
  </dgm:ptLst>
  <dgm:cxnLst>
    <dgm:cxn modelId="{364C9BE0-02BB-4F85-B11E-6BFBA853BD8D}" type="presOf" srcId="{2FF3C386-6930-4DCA-89D7-8627ECA16CDE}" destId="{3C977C54-0182-46BE-BEB7-E3F34BAE1D1E}" srcOrd="0" destOrd="0" presId="urn:microsoft.com/office/officeart/2005/8/layout/vList2"/>
    <dgm:cxn modelId="{D656D4F9-E2F0-405C-8750-CB21C796F7CF}" type="presOf" srcId="{949B3363-C136-41BC-9758-23A5D3414B34}" destId="{BC3CA2D4-53B5-4996-A4EE-65D0BBEAFDBA}" srcOrd="0" destOrd="0" presId="urn:microsoft.com/office/officeart/2005/8/layout/vList2"/>
    <dgm:cxn modelId="{FCD3B3CF-1902-43C2-AB88-FBA434B7E9D8}" type="presOf" srcId="{73A1A728-CC0F-465A-830E-A406D399E0BD}" destId="{1BDFCDC3-AD40-4C70-99C1-A0C2AF45E707}" srcOrd="0" destOrd="0" presId="urn:microsoft.com/office/officeart/2005/8/layout/vList2"/>
    <dgm:cxn modelId="{46980FFE-95C2-4E22-84E2-79E6781D4E1E}" srcId="{73A1A728-CC0F-465A-830E-A406D399E0BD}" destId="{2FF3C386-6930-4DCA-89D7-8627ECA16CDE}" srcOrd="0" destOrd="0" parTransId="{1E920277-0610-4715-BE3E-81A6884AC544}" sibTransId="{D90712BF-642A-48E7-AE60-FE066D32DA52}"/>
    <dgm:cxn modelId="{64A7A07B-8114-4AF9-8768-EAF9950F2BAD}" type="presOf" srcId="{F92BD283-FDE1-409F-8AF4-63B1A3C5997C}" destId="{BDDE7CEB-B166-495A-A9BD-758EE2E3CD61}" srcOrd="0" destOrd="0" presId="urn:microsoft.com/office/officeart/2005/8/layout/vList2"/>
    <dgm:cxn modelId="{5E259715-B1B7-4973-A839-C8B3FA9D0DFA}" type="presOf" srcId="{CC370861-2D2D-4186-84D1-F993A6F9A3F0}" destId="{042EE2FD-036D-4038-A3F9-F10F70D24668}" srcOrd="0" destOrd="0" presId="urn:microsoft.com/office/officeart/2005/8/layout/vList2"/>
    <dgm:cxn modelId="{67CEF7D6-845D-45D7-B0FA-6857FCE0C27B}" srcId="{F92BD283-FDE1-409F-8AF4-63B1A3C5997C}" destId="{73A1A728-CC0F-465A-830E-A406D399E0BD}" srcOrd="2" destOrd="0" parTransId="{9DE89FC7-E700-4FB9-85B2-D2BCE8BBEAEF}" sibTransId="{46CA52B7-4D69-4FA9-9368-14AFD8A76D35}"/>
    <dgm:cxn modelId="{CE828EBC-96B8-401C-896D-F771CA6F7EC2}" srcId="{F92BD283-FDE1-409F-8AF4-63B1A3C5997C}" destId="{949B3363-C136-41BC-9758-23A5D3414B34}" srcOrd="1" destOrd="0" parTransId="{69D827B3-5F7A-4CB1-AF52-F31F95A26F59}" sibTransId="{6BF75E0B-4722-4318-A73F-4DC36B4B67C5}"/>
    <dgm:cxn modelId="{91C872EF-99E6-4465-B981-096106A5252B}" srcId="{F92BD283-FDE1-409F-8AF4-63B1A3C5997C}" destId="{CC370861-2D2D-4186-84D1-F993A6F9A3F0}" srcOrd="0" destOrd="0" parTransId="{7A068CB8-612D-4ED7-9CC5-2D0934B70929}" sibTransId="{36E95125-8396-4455-940D-BF99F6C3E0BC}"/>
    <dgm:cxn modelId="{B499D500-C316-478C-ABD1-AC1BE84849DA}" type="presParOf" srcId="{BDDE7CEB-B166-495A-A9BD-758EE2E3CD61}" destId="{042EE2FD-036D-4038-A3F9-F10F70D24668}" srcOrd="0" destOrd="0" presId="urn:microsoft.com/office/officeart/2005/8/layout/vList2"/>
    <dgm:cxn modelId="{92013353-BB00-4AB6-8301-57F4AB164CD3}" type="presParOf" srcId="{BDDE7CEB-B166-495A-A9BD-758EE2E3CD61}" destId="{0181F76C-242E-442C-9048-AF4393EF7C47}" srcOrd="1" destOrd="0" presId="urn:microsoft.com/office/officeart/2005/8/layout/vList2"/>
    <dgm:cxn modelId="{64F3EA9C-6E1B-4269-9568-F3EAC2A85503}" type="presParOf" srcId="{BDDE7CEB-B166-495A-A9BD-758EE2E3CD61}" destId="{BC3CA2D4-53B5-4996-A4EE-65D0BBEAFDBA}" srcOrd="2" destOrd="0" presId="urn:microsoft.com/office/officeart/2005/8/layout/vList2"/>
    <dgm:cxn modelId="{CC3CD1D7-12C1-4C0D-B137-B4975B6C3328}" type="presParOf" srcId="{BDDE7CEB-B166-495A-A9BD-758EE2E3CD61}" destId="{EA930304-157F-476B-8EDF-6C6C9D44CF79}" srcOrd="3" destOrd="0" presId="urn:microsoft.com/office/officeart/2005/8/layout/vList2"/>
    <dgm:cxn modelId="{CB503A54-38EE-4A6E-9755-D400FD1707E0}" type="presParOf" srcId="{BDDE7CEB-B166-495A-A9BD-758EE2E3CD61}" destId="{1BDFCDC3-AD40-4C70-99C1-A0C2AF45E707}" srcOrd="4" destOrd="0" presId="urn:microsoft.com/office/officeart/2005/8/layout/vList2"/>
    <dgm:cxn modelId="{1C5836FD-7D90-46EA-8EE4-65000C01A48E}" type="presParOf" srcId="{BDDE7CEB-B166-495A-A9BD-758EE2E3CD61}" destId="{3C977C54-0182-46BE-BEB7-E3F34BAE1D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E2FD-036D-4038-A3F9-F10F70D24668}">
      <dsp:nvSpPr>
        <dsp:cNvPr id="0" name=""/>
        <dsp:cNvSpPr/>
      </dsp:nvSpPr>
      <dsp:spPr>
        <a:xfrm>
          <a:off x="0" y="338222"/>
          <a:ext cx="6513603" cy="16098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All of the main content on your page after the </a:t>
          </a:r>
          <a:r>
            <a:rPr lang="en-US" sz="1700" kern="1200" dirty="0">
              <a:latin typeface="Courier New" panose="02070309020205020404" pitchFamily="49" charset="0"/>
              <a:cs typeface="Courier New" panose="02070309020205020404" pitchFamily="49" charset="0"/>
            </a:rPr>
            <a:t>&lt;head&gt; </a:t>
          </a:r>
          <a:r>
            <a:rPr lang="en-US" sz="1700" kern="1200" dirty="0"/>
            <a:t>tag, will be placed inside the </a:t>
          </a:r>
          <a:r>
            <a:rPr lang="en-US" sz="1700" kern="1200" dirty="0">
              <a:latin typeface="Courier New" panose="02070309020205020404" pitchFamily="49" charset="0"/>
              <a:cs typeface="Courier New" panose="02070309020205020404" pitchFamily="49" charset="0"/>
            </a:rPr>
            <a:t>&lt;body&gt; </a:t>
          </a:r>
          <a:r>
            <a:rPr lang="en-US" sz="1700" kern="1200" dirty="0"/>
            <a:t>tag.</a:t>
          </a:r>
        </a:p>
      </dsp:txBody>
      <dsp:txXfrm>
        <a:off x="78586" y="416808"/>
        <a:ext cx="6356431" cy="1452674"/>
      </dsp:txXfrm>
    </dsp:sp>
    <dsp:sp modelId="{BC3CA2D4-53B5-4996-A4EE-65D0BBEAFDBA}">
      <dsp:nvSpPr>
        <dsp:cNvPr id="0" name=""/>
        <dsp:cNvSpPr/>
      </dsp:nvSpPr>
      <dsp:spPr>
        <a:xfrm>
          <a:off x="0" y="1997029"/>
          <a:ext cx="6513603" cy="160984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Beyond that, however, not every piece of content present needs to be inside a semantic tag. </a:t>
          </a:r>
        </a:p>
      </dsp:txBody>
      <dsp:txXfrm>
        <a:off x="78586" y="2075615"/>
        <a:ext cx="6356431" cy="1452674"/>
      </dsp:txXfrm>
    </dsp:sp>
    <dsp:sp modelId="{1BDFCDC3-AD40-4C70-99C1-A0C2AF45E707}">
      <dsp:nvSpPr>
        <dsp:cNvPr id="0" name=""/>
        <dsp:cNvSpPr/>
      </dsp:nvSpPr>
      <dsp:spPr>
        <a:xfrm>
          <a:off x="0" y="3655836"/>
          <a:ext cx="6513603" cy="160984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For example, if you have an image that is there for decorative or illustrative purposes, it does not necessarily need to be inside one of your semantic tags. </a:t>
          </a:r>
        </a:p>
        <a:p>
          <a:pPr lvl="0" algn="l" defTabSz="755650">
            <a:lnSpc>
              <a:spcPct val="90000"/>
            </a:lnSpc>
            <a:spcBef>
              <a:spcPct val="0"/>
            </a:spcBef>
            <a:spcAft>
              <a:spcPct val="35000"/>
            </a:spcAft>
          </a:pPr>
          <a:r>
            <a:rPr lang="en-US" sz="1700" kern="1200" dirty="0"/>
            <a:t>If, however, the image is, say, a logo for your company, and is at the top of your page, it should probably go inside the </a:t>
          </a:r>
          <a:r>
            <a:rPr lang="en-US" sz="1700" kern="1200" dirty="0">
              <a:latin typeface="Courier New" panose="02070309020205020404" pitchFamily="49" charset="0"/>
              <a:cs typeface="Courier New" panose="02070309020205020404" pitchFamily="49" charset="0"/>
            </a:rPr>
            <a:t>&lt;header&gt; </a:t>
          </a:r>
          <a:r>
            <a:rPr lang="en-US" sz="1700" kern="1200" dirty="0"/>
            <a:t>section.</a:t>
          </a:r>
        </a:p>
      </dsp:txBody>
      <dsp:txXfrm>
        <a:off x="78586" y="3734422"/>
        <a:ext cx="6356431" cy="1452674"/>
      </dsp:txXfrm>
    </dsp:sp>
    <dsp:sp modelId="{3C977C54-0182-46BE-BEB7-E3F34BAE1D1E}">
      <dsp:nvSpPr>
        <dsp:cNvPr id="0" name=""/>
        <dsp:cNvSpPr/>
      </dsp:nvSpPr>
      <dsp:spPr>
        <a:xfrm>
          <a:off x="0" y="5265683"/>
          <a:ext cx="6513603"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5265683"/>
        <a:ext cx="6513603" cy="281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B3CA4-0F15-43F2-9497-76D20A36DE99}" type="datetimeFigureOut">
              <a:rPr lang="en-US" smtClean="0"/>
              <a:t>9/13/2019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255BA-6AEB-43A0-8C21-37F6CEDD0821}" type="slidenum">
              <a:rPr lang="en-US" smtClean="0"/>
              <a:t>‹#›</a:t>
            </a:fld>
            <a:endParaRPr lang="en-US" dirty="0"/>
          </a:p>
        </p:txBody>
      </p:sp>
    </p:spTree>
    <p:extLst>
      <p:ext uri="{BB962C8B-B14F-4D97-AF65-F5344CB8AC3E}">
        <p14:creationId xmlns:p14="http://schemas.microsoft.com/office/powerpoint/2010/main" val="247826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BEE05-117E-4B65-9E84-38DFCA7413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209BE8-931C-485B-A8A7-2324CFDC4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F2CC72-3E8B-451E-9E6D-5D72CE296E0A}"/>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5" name="Footer Placeholder 4">
            <a:extLst>
              <a:ext uri="{FF2B5EF4-FFF2-40B4-BE49-F238E27FC236}">
                <a16:creationId xmlns:a16="http://schemas.microsoft.com/office/drawing/2014/main" id="{A3C5C8EB-6076-4459-9F23-7EB94D0B5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D47C68-85B8-48CB-B994-82712E3CF1D4}"/>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1415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7A0F-4234-4374-89DE-C62BDC6FCD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226BB-34E8-4E4E-ACD2-C3D5430E22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4B5E1-96DD-40B0-B80F-B3B10DA83C35}"/>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5" name="Footer Placeholder 4">
            <a:extLst>
              <a:ext uri="{FF2B5EF4-FFF2-40B4-BE49-F238E27FC236}">
                <a16:creationId xmlns:a16="http://schemas.microsoft.com/office/drawing/2014/main" id="{BFEC6A41-9F1F-4EC1-ABD7-A243F8C63E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23AA69-B7E8-4F51-930D-14B5ECB23C64}"/>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89499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7196D0-A065-49DB-8F60-C059654835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1BE73-BF12-465F-AEFA-2E439BA60A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B3420-D8CE-4FFC-BA48-E59EDE91C702}"/>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5" name="Footer Placeholder 4">
            <a:extLst>
              <a:ext uri="{FF2B5EF4-FFF2-40B4-BE49-F238E27FC236}">
                <a16:creationId xmlns:a16="http://schemas.microsoft.com/office/drawing/2014/main" id="{28C68645-47C4-4DA7-9939-025350A067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61275-C209-4238-8DED-14581D11764A}"/>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137964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ADEE-7AAF-4627-AED3-F00CB59910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898C5C-8CAB-46AA-8250-FECE6CD079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0ADD5-09A0-43E1-991B-2AE962E9E7E8}"/>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5" name="Footer Placeholder 4">
            <a:extLst>
              <a:ext uri="{FF2B5EF4-FFF2-40B4-BE49-F238E27FC236}">
                <a16:creationId xmlns:a16="http://schemas.microsoft.com/office/drawing/2014/main" id="{4285946C-5FCE-45C2-B5C1-3A0474116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4E7C60-1516-4ED1-868E-A929D00D34A7}"/>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28434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1569-985A-4D24-9D62-22AE4A7525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A4AE9E-D631-4623-88D1-BFF737A339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BB0FAE-99D1-4DBE-AF81-9C18958B84B7}"/>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5" name="Footer Placeholder 4">
            <a:extLst>
              <a:ext uri="{FF2B5EF4-FFF2-40B4-BE49-F238E27FC236}">
                <a16:creationId xmlns:a16="http://schemas.microsoft.com/office/drawing/2014/main" id="{A4C9A669-C0CD-4A74-BF2A-8A990B11D6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4300AD-2FD3-4711-AB50-A3C4094086D9}"/>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142226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6F3D-9190-4DF5-AE30-336297340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F40E3-195C-45FB-AAB8-C74AC7CEEC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6D270D-344C-4B3E-8DFD-DA2C57F3AF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7F90FD-8B0D-413F-BC8C-788740FDC9F2}"/>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6" name="Footer Placeholder 5">
            <a:extLst>
              <a:ext uri="{FF2B5EF4-FFF2-40B4-BE49-F238E27FC236}">
                <a16:creationId xmlns:a16="http://schemas.microsoft.com/office/drawing/2014/main" id="{3EEE9C23-B6BD-48A4-8EEC-EF323B93B5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94B215-D4BF-4479-BE1B-BB088D4ABCC0}"/>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60941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F55A-9697-4A81-8893-A83E2B93FF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A37D2D-2C01-426A-B3D7-F59220F2B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BD07C5-EE77-4044-A128-4BBBD588C7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BAABC5-DB0E-4AAC-8D9A-363B45D7DF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C9C443-F29A-456A-AFF0-84F7357498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D0264D-2DD0-46D7-87E9-A46213F5C328}"/>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8" name="Footer Placeholder 7">
            <a:extLst>
              <a:ext uri="{FF2B5EF4-FFF2-40B4-BE49-F238E27FC236}">
                <a16:creationId xmlns:a16="http://schemas.microsoft.com/office/drawing/2014/main" id="{405B958D-AC00-4207-AC59-A31760827BF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27533F6-2C6C-4517-B4DF-460C96484701}"/>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0529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0048-13C7-4EF2-A002-053FBEEE35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41A89B-600C-4B0A-8953-04084ECA83BE}"/>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4" name="Footer Placeholder 3">
            <a:extLst>
              <a:ext uri="{FF2B5EF4-FFF2-40B4-BE49-F238E27FC236}">
                <a16:creationId xmlns:a16="http://schemas.microsoft.com/office/drawing/2014/main" id="{EF89146B-78CB-40BF-A5CF-C59919882C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2D164F-9D55-4594-BBA5-87A5405C98C2}"/>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92390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098ED-B17F-4304-A5C3-762EF62E994E}"/>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3" name="Footer Placeholder 2">
            <a:extLst>
              <a:ext uri="{FF2B5EF4-FFF2-40B4-BE49-F238E27FC236}">
                <a16:creationId xmlns:a16="http://schemas.microsoft.com/office/drawing/2014/main" id="{1C8BD594-ADD2-46A4-96BB-87861ADEC8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C8E6823-77C7-4DAA-B13B-3F55C35BBA59}"/>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0547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A3D3-0EBB-47F1-9146-6CE56F2CF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43921-D855-4B5A-8A5D-EBDCA6E6A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220D8-09F6-46FD-8195-4D2333F54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AB062B-ACF2-4EFB-A932-BE75F7519121}"/>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6" name="Footer Placeholder 5">
            <a:extLst>
              <a:ext uri="{FF2B5EF4-FFF2-40B4-BE49-F238E27FC236}">
                <a16:creationId xmlns:a16="http://schemas.microsoft.com/office/drawing/2014/main" id="{EF28536A-7466-4865-A6EF-4745F8DFFC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F0B8B5-6BE4-463A-B5B0-4A543B4E32C8}"/>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394433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BDF1-60EF-4779-824E-3A8DB60A2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6D4D3F-3E8F-4C84-81E5-2DD6151F8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A13FF29-D7F4-4010-86AE-C0EF88EBD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F2FF26-2042-4262-BC20-733A1806F353}"/>
              </a:ext>
            </a:extLst>
          </p:cNvPr>
          <p:cNvSpPr>
            <a:spLocks noGrp="1"/>
          </p:cNvSpPr>
          <p:nvPr>
            <p:ph type="dt" sz="half" idx="10"/>
          </p:nvPr>
        </p:nvSpPr>
        <p:spPr/>
        <p:txBody>
          <a:bodyPr/>
          <a:lstStyle/>
          <a:p>
            <a:fld id="{89B510FC-AF81-4843-9882-EB49FECCDD64}" type="datetimeFigureOut">
              <a:rPr lang="en-US" smtClean="0"/>
              <a:t>9/13/2019</a:t>
            </a:fld>
            <a:endParaRPr lang="en-US" dirty="0"/>
          </a:p>
        </p:txBody>
      </p:sp>
      <p:sp>
        <p:nvSpPr>
          <p:cNvPr id="6" name="Footer Placeholder 5">
            <a:extLst>
              <a:ext uri="{FF2B5EF4-FFF2-40B4-BE49-F238E27FC236}">
                <a16:creationId xmlns:a16="http://schemas.microsoft.com/office/drawing/2014/main" id="{B7FEF092-49B8-4941-87A0-ABDC4B8E66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0D383B-89BC-4151-B18C-4DA10C16D734}"/>
              </a:ext>
            </a:extLst>
          </p:cNvPr>
          <p:cNvSpPr>
            <a:spLocks noGrp="1"/>
          </p:cNvSpPr>
          <p:nvPr>
            <p:ph type="sldNum" sz="quarter" idx="12"/>
          </p:nvPr>
        </p:nvSpPr>
        <p:spPr/>
        <p:txBody>
          <a:bodyPr/>
          <a:lstStyle/>
          <a:p>
            <a:fld id="{7437F035-4E71-42BF-ADF3-A90C866BA610}" type="slidenum">
              <a:rPr lang="en-US" smtClean="0"/>
              <a:t>‹#›</a:t>
            </a:fld>
            <a:endParaRPr lang="en-US" dirty="0"/>
          </a:p>
        </p:txBody>
      </p:sp>
    </p:spTree>
    <p:extLst>
      <p:ext uri="{BB962C8B-B14F-4D97-AF65-F5344CB8AC3E}">
        <p14:creationId xmlns:p14="http://schemas.microsoft.com/office/powerpoint/2010/main" val="75782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C4EB9A-8CF9-4A5B-B415-0B46DFC5D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E59467-87D5-4000-A141-E7C6833F2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DD40F-7AF4-4853-BA33-FE6FE05D1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510FC-AF81-4843-9882-EB49FECCDD64}" type="datetimeFigureOut">
              <a:rPr lang="en-US" smtClean="0"/>
              <a:t>9/13/2019</a:t>
            </a:fld>
            <a:endParaRPr lang="en-US" dirty="0"/>
          </a:p>
        </p:txBody>
      </p:sp>
      <p:sp>
        <p:nvSpPr>
          <p:cNvPr id="5" name="Footer Placeholder 4">
            <a:extLst>
              <a:ext uri="{FF2B5EF4-FFF2-40B4-BE49-F238E27FC236}">
                <a16:creationId xmlns:a16="http://schemas.microsoft.com/office/drawing/2014/main" id="{B24D6DF9-AEEB-47BF-BE1D-1A6C77FC2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62A651-D1C7-4894-93C1-E160AF554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F035-4E71-42BF-ADF3-A90C866BA610}" type="slidenum">
              <a:rPr lang="en-US" smtClean="0"/>
              <a:t>‹#›</a:t>
            </a:fld>
            <a:endParaRPr lang="en-US" dirty="0"/>
          </a:p>
        </p:txBody>
      </p:sp>
    </p:spTree>
    <p:extLst>
      <p:ext uri="{BB962C8B-B14F-4D97-AF65-F5344CB8AC3E}">
        <p14:creationId xmlns:p14="http://schemas.microsoft.com/office/powerpoint/2010/main" val="229167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1FB5-0147-491F-A4C5-774FEE530A26}"/>
              </a:ext>
            </a:extLst>
          </p:cNvPr>
          <p:cNvSpPr>
            <a:spLocks noGrp="1"/>
          </p:cNvSpPr>
          <p:nvPr>
            <p:ph type="ctrTitle"/>
          </p:nvPr>
        </p:nvSpPr>
        <p:spPr>
          <a:xfrm>
            <a:off x="6427337" y="407471"/>
            <a:ext cx="5138808" cy="3352473"/>
          </a:xfrm>
          <a:noFill/>
        </p:spPr>
        <p:txBody>
          <a:bodyPr>
            <a:normAutofit/>
          </a:bodyPr>
          <a:lstStyle/>
          <a:p>
            <a:r>
              <a:rPr lang="en-US" dirty="0"/>
              <a:t>HTML Document Structure</a:t>
            </a:r>
          </a:p>
        </p:txBody>
      </p:sp>
      <p:sp>
        <p:nvSpPr>
          <p:cNvPr id="3" name="Subtitle 2">
            <a:extLst>
              <a:ext uri="{FF2B5EF4-FFF2-40B4-BE49-F238E27FC236}">
                <a16:creationId xmlns:a16="http://schemas.microsoft.com/office/drawing/2014/main" id="{7F4FCBC8-AAF4-41B1-B443-F05DB379F7CF}"/>
              </a:ext>
            </a:extLst>
          </p:cNvPr>
          <p:cNvSpPr>
            <a:spLocks noGrp="1"/>
          </p:cNvSpPr>
          <p:nvPr>
            <p:ph type="subTitle" idx="1"/>
          </p:nvPr>
        </p:nvSpPr>
        <p:spPr>
          <a:xfrm>
            <a:off x="6413110" y="4157147"/>
            <a:ext cx="5682637" cy="2060774"/>
          </a:xfrm>
          <a:noFill/>
        </p:spPr>
        <p:txBody>
          <a:bodyPr>
            <a:normAutofit/>
          </a:bodyPr>
          <a:lstStyle/>
          <a:p>
            <a:pPr algn="l"/>
            <a:r>
              <a:rPr lang="en-US" sz="2800" b="1" i="1" dirty="0"/>
              <a:t>Organizing your HTML Document using Semantic Tags</a:t>
            </a:r>
          </a:p>
        </p:txBody>
      </p:sp>
      <p:sp>
        <p:nvSpPr>
          <p:cNvPr id="1028" name="Rectangle 70">
            <a:extLst>
              <a:ext uri="{FF2B5EF4-FFF2-40B4-BE49-F238E27FC236}">
                <a16:creationId xmlns:a16="http://schemas.microsoft.com/office/drawing/2014/main" id="{4913D8DA-B72B-46FB-9E5D-656A0EB0A4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result for semantic tags">
            <a:extLst>
              <a:ext uri="{FF2B5EF4-FFF2-40B4-BE49-F238E27FC236}">
                <a16:creationId xmlns:a16="http://schemas.microsoft.com/office/drawing/2014/main" id="{EDD30FE2-BED0-47E9-890A-DDFD79CC70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6500" y="972886"/>
            <a:ext cx="4169664" cy="491220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6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121801" y="115447"/>
            <a:ext cx="2925278" cy="582226"/>
          </a:xfrm>
        </p:spPr>
        <p:style>
          <a:lnRef idx="3">
            <a:schemeClr val="lt1"/>
          </a:lnRef>
          <a:fillRef idx="1">
            <a:schemeClr val="accent1"/>
          </a:fillRef>
          <a:effectRef idx="1">
            <a:schemeClr val="accent1"/>
          </a:effectRef>
          <a:fontRef idx="minor">
            <a:schemeClr val="lt1"/>
          </a:fontRef>
        </p:style>
        <p:txBody>
          <a:bodyPr>
            <a:normAutofit fontScale="90000"/>
          </a:bodyPr>
          <a:lstStyle/>
          <a:p>
            <a:pPr eaLnBrk="1" hangingPunct="1"/>
            <a:r>
              <a:rPr lang="en-US" altLang="en-US" sz="3200" b="1" dirty="0"/>
              <a:t>Example Page #2</a:t>
            </a:r>
          </a:p>
        </p:txBody>
      </p:sp>
      <p:sp>
        <p:nvSpPr>
          <p:cNvPr id="8" name="TextBox 7">
            <a:extLst>
              <a:ext uri="{FF2B5EF4-FFF2-40B4-BE49-F238E27FC236}">
                <a16:creationId xmlns:a16="http://schemas.microsoft.com/office/drawing/2014/main" id="{6737BE93-A3B7-44D3-B902-E7BC6A59C602}"/>
              </a:ext>
            </a:extLst>
          </p:cNvPr>
          <p:cNvSpPr txBox="1"/>
          <p:nvPr/>
        </p:nvSpPr>
        <p:spPr>
          <a:xfrm>
            <a:off x="121801" y="719539"/>
            <a:ext cx="4021831" cy="6340197"/>
          </a:xfrm>
          <a:prstGeom prst="rect">
            <a:avLst/>
          </a:prstGeom>
          <a:noFill/>
        </p:spPr>
        <p:txBody>
          <a:bodyPr wrap="square" rtlCol="0">
            <a:spAutoFit/>
          </a:bodyPr>
          <a:lstStyle/>
          <a:p>
            <a:pPr marL="285750" indent="-285750">
              <a:buFont typeface="Arial" panose="020B0604020202020204" pitchFamily="34" charset="0"/>
              <a:buChar char="•"/>
            </a:pPr>
            <a:r>
              <a:rPr lang="en-US" sz="1400" dirty="0"/>
              <a:t>Let's look at another page, where we can also make use of the </a:t>
            </a:r>
            <a:r>
              <a:rPr lang="en-US" sz="1400" dirty="0">
                <a:latin typeface="Courier New" panose="02070309020205020404" pitchFamily="49" charset="0"/>
                <a:cs typeface="Courier New" panose="02070309020205020404" pitchFamily="49" charset="0"/>
              </a:rPr>
              <a:t>&lt;section&gt; </a:t>
            </a:r>
            <a:r>
              <a:rPr lang="en-US" sz="1400" dirty="0"/>
              <a:t>tag.  We will stick with our turtle theme. (I'm a fan)</a:t>
            </a:r>
          </a:p>
          <a:p>
            <a:endParaRPr lang="en-US" sz="1400" dirty="0"/>
          </a:p>
          <a:p>
            <a:pPr marL="285750" indent="-285750">
              <a:buFont typeface="Arial" panose="020B0604020202020204" pitchFamily="34" charset="0"/>
              <a:buChar char="•"/>
            </a:pPr>
            <a:r>
              <a:rPr lang="en-US" sz="1400" dirty="0"/>
              <a:t>All of the code to create this section should probably go inside a </a:t>
            </a:r>
            <a:r>
              <a:rPr lang="en-US" sz="1400" dirty="0">
                <a:latin typeface="Courier New" panose="02070309020205020404" pitchFamily="49" charset="0"/>
                <a:cs typeface="Courier New" panose="02070309020205020404" pitchFamily="49" charset="0"/>
              </a:rPr>
              <a:t>&lt;header&gt; </a:t>
            </a:r>
            <a:r>
              <a:rPr lang="en-US" sz="1400" dirty="0"/>
              <a:t>semantic tag. </a:t>
            </a:r>
          </a:p>
          <a:p>
            <a:endParaRPr lang="en-US" sz="1400" dirty="0"/>
          </a:p>
          <a:p>
            <a:pPr marL="285750" indent="-285750">
              <a:buFont typeface="Arial" panose="020B0604020202020204" pitchFamily="34" charset="0"/>
              <a:buChar char="•"/>
            </a:pPr>
            <a:r>
              <a:rPr lang="en-US" sz="1400" dirty="0"/>
              <a:t>These links should probably be inside a &lt;nav&gt; tag.  Note: This </a:t>
            </a:r>
            <a:r>
              <a:rPr lang="en-US" sz="1400" dirty="0">
                <a:latin typeface="Courier New" panose="02070309020205020404" pitchFamily="49" charset="0"/>
                <a:cs typeface="Courier New" panose="02070309020205020404" pitchFamily="49" charset="0"/>
              </a:rPr>
              <a:t>&lt;nav&gt; </a:t>
            </a:r>
            <a:r>
              <a:rPr lang="en-US" sz="1400" dirty="0"/>
              <a:t>section may or may not be included in the </a:t>
            </a:r>
            <a:r>
              <a:rPr lang="en-US" sz="1400" dirty="0">
                <a:latin typeface="Courier New" panose="02070309020205020404" pitchFamily="49" charset="0"/>
                <a:cs typeface="Courier New" panose="02070309020205020404" pitchFamily="49" charset="0"/>
              </a:rPr>
              <a:t>&lt;header&gt; </a:t>
            </a:r>
            <a:r>
              <a:rPr lang="en-US" sz="1400" dirty="0"/>
              <a:t>section. As indicated previously, this is not an exact science! Sometimes, it's more a matter of personal preference.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Everything that follows would be contained inside a </a:t>
            </a:r>
            <a:r>
              <a:rPr lang="en-US" sz="1400" dirty="0">
                <a:latin typeface="Courier New" panose="02070309020205020404" pitchFamily="49" charset="0"/>
                <a:cs typeface="Courier New" panose="02070309020205020404" pitchFamily="49" charset="0"/>
              </a:rPr>
              <a:t>&lt;main&gt; </a:t>
            </a:r>
            <a:r>
              <a:rPr lang="en-US" sz="1400" dirty="0"/>
              <a:t>tag.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This is probably an </a:t>
            </a:r>
            <a:r>
              <a:rPr lang="en-US" sz="1400" dirty="0">
                <a:latin typeface="Courier New" panose="02070309020205020404" pitchFamily="49" charset="0"/>
                <a:cs typeface="Courier New" panose="02070309020205020404" pitchFamily="49" charset="0"/>
              </a:rPr>
              <a:t>&lt;h1&gt; </a:t>
            </a:r>
            <a:r>
              <a:rPr lang="en-US" sz="1400" dirty="0"/>
              <a:t>tag (and again, we are inside the </a:t>
            </a:r>
            <a:r>
              <a:rPr lang="en-US" sz="1400" dirty="0">
                <a:latin typeface="Courier New" panose="02070309020205020404" pitchFamily="49" charset="0"/>
                <a:cs typeface="Courier New" panose="02070309020205020404" pitchFamily="49" charset="0"/>
              </a:rPr>
              <a:t>&lt;main&gt; </a:t>
            </a:r>
            <a:r>
              <a:rPr lang="en-US" sz="1400" dirty="0"/>
              <a:t>tag here).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Each of these topics would probably be inside an </a:t>
            </a:r>
            <a:r>
              <a:rPr lang="en-US" sz="1400" dirty="0">
                <a:latin typeface="Courier New" panose="02070309020205020404" pitchFamily="49" charset="0"/>
                <a:cs typeface="Courier New" panose="02070309020205020404" pitchFamily="49" charset="0"/>
              </a:rPr>
              <a:t>&lt;article&gt; </a:t>
            </a:r>
            <a:r>
              <a:rPr lang="en-US" sz="1400" dirty="0"/>
              <a:t>tag.  </a:t>
            </a:r>
          </a:p>
          <a:p>
            <a:pPr marL="742950" lvl="1" indent="-285750">
              <a:buFont typeface="Arial" panose="020B0604020202020204" pitchFamily="34" charset="0"/>
              <a:buChar char="•"/>
            </a:pPr>
            <a:r>
              <a:rPr lang="en-US" sz="1400" dirty="0"/>
              <a:t>One could fairly ask whether or not they should be inside </a:t>
            </a:r>
            <a:r>
              <a:rPr lang="en-US" sz="1400" dirty="0">
                <a:latin typeface="Courier New" panose="02070309020205020404" pitchFamily="49" charset="0"/>
                <a:cs typeface="Courier New" panose="02070309020205020404" pitchFamily="49" charset="0"/>
              </a:rPr>
              <a:t>&lt;section&gt; </a:t>
            </a:r>
            <a:r>
              <a:rPr lang="en-US" sz="1400" dirty="0"/>
              <a:t>tags. In this particular case, since each item is very much self-contained, it probably makes more sense to consider them articles.</a:t>
            </a:r>
          </a:p>
          <a:p>
            <a:pPr marL="285750" indent="-285750">
              <a:buFont typeface="Arial" panose="020B0604020202020204" pitchFamily="34" charset="0"/>
              <a:buChar char="•"/>
            </a:pPr>
            <a:endParaRPr lang="en-US" sz="1400" dirty="0"/>
          </a:p>
        </p:txBody>
      </p:sp>
      <p:pic>
        <p:nvPicPr>
          <p:cNvPr id="3" name="Picture 2" descr="A screenshot of a social media post&#10;&#10;Description generated with very high confidence">
            <a:extLst>
              <a:ext uri="{FF2B5EF4-FFF2-40B4-BE49-F238E27FC236}">
                <a16:creationId xmlns:a16="http://schemas.microsoft.com/office/drawing/2014/main" id="{4BFEA962-B9EA-4924-8C6A-64AC47CE7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427" y="0"/>
            <a:ext cx="8094840" cy="6858000"/>
          </a:xfrm>
          <a:prstGeom prst="rect">
            <a:avLst/>
          </a:prstGeom>
        </p:spPr>
      </p:pic>
      <p:sp>
        <p:nvSpPr>
          <p:cNvPr id="16" name="Rectangle: Rounded Corners 15">
            <a:extLst>
              <a:ext uri="{FF2B5EF4-FFF2-40B4-BE49-F238E27FC236}">
                <a16:creationId xmlns:a16="http://schemas.microsoft.com/office/drawing/2014/main" id="{BA7724A6-80DF-44C7-B6D0-C0A27B697579}"/>
              </a:ext>
            </a:extLst>
          </p:cNvPr>
          <p:cNvSpPr/>
          <p:nvPr/>
        </p:nvSpPr>
        <p:spPr>
          <a:xfrm>
            <a:off x="3914155" y="0"/>
            <a:ext cx="8411112" cy="4487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0D76C4A-5F6A-424E-A076-6FFF0EFB957F}"/>
              </a:ext>
            </a:extLst>
          </p:cNvPr>
          <p:cNvSpPr txBox="1"/>
          <p:nvPr/>
        </p:nvSpPr>
        <p:spPr>
          <a:xfrm>
            <a:off x="7492904" y="448710"/>
            <a:ext cx="1066634"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latin typeface="Courier New" panose="02070309020205020404" pitchFamily="49" charset="0"/>
                <a:cs typeface="Courier New" panose="02070309020205020404" pitchFamily="49" charset="0"/>
              </a:rPr>
              <a:t>&lt;header&gt;</a:t>
            </a:r>
          </a:p>
        </p:txBody>
      </p:sp>
      <p:sp>
        <p:nvSpPr>
          <p:cNvPr id="18" name="Rectangle: Rounded Corners 17">
            <a:extLst>
              <a:ext uri="{FF2B5EF4-FFF2-40B4-BE49-F238E27FC236}">
                <a16:creationId xmlns:a16="http://schemas.microsoft.com/office/drawing/2014/main" id="{C983F228-0EE6-4843-AA2E-03A3619BA886}"/>
              </a:ext>
            </a:extLst>
          </p:cNvPr>
          <p:cNvSpPr/>
          <p:nvPr/>
        </p:nvSpPr>
        <p:spPr>
          <a:xfrm>
            <a:off x="5255740" y="448709"/>
            <a:ext cx="6096001" cy="3750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2CBA17C-316D-4520-844A-BF2E5576386D}"/>
              </a:ext>
            </a:extLst>
          </p:cNvPr>
          <p:cNvSpPr txBox="1"/>
          <p:nvPr/>
        </p:nvSpPr>
        <p:spPr>
          <a:xfrm>
            <a:off x="7891322" y="823784"/>
            <a:ext cx="773049"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&lt;nav&gt;</a:t>
            </a:r>
          </a:p>
        </p:txBody>
      </p:sp>
      <p:sp>
        <p:nvSpPr>
          <p:cNvPr id="21" name="Rectangle 20">
            <a:extLst>
              <a:ext uri="{FF2B5EF4-FFF2-40B4-BE49-F238E27FC236}">
                <a16:creationId xmlns:a16="http://schemas.microsoft.com/office/drawing/2014/main" id="{24E62669-4813-4F24-8BC7-428AD33263EE}"/>
              </a:ext>
            </a:extLst>
          </p:cNvPr>
          <p:cNvSpPr/>
          <p:nvPr/>
        </p:nvSpPr>
        <p:spPr>
          <a:xfrm>
            <a:off x="4282215" y="823784"/>
            <a:ext cx="7909786" cy="6235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8811EA5-EC24-45B0-B2F6-23C6F4F44825}"/>
              </a:ext>
            </a:extLst>
          </p:cNvPr>
          <p:cNvSpPr txBox="1"/>
          <p:nvPr/>
        </p:nvSpPr>
        <p:spPr>
          <a:xfrm>
            <a:off x="10922045" y="3889637"/>
            <a:ext cx="1327620"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&lt;main&gt;</a:t>
            </a:r>
          </a:p>
        </p:txBody>
      </p:sp>
      <p:sp>
        <p:nvSpPr>
          <p:cNvPr id="28" name="TextBox 27">
            <a:extLst>
              <a:ext uri="{FF2B5EF4-FFF2-40B4-BE49-F238E27FC236}">
                <a16:creationId xmlns:a16="http://schemas.microsoft.com/office/drawing/2014/main" id="{454E1000-FC8B-4C3F-9EF1-7C0F853DAFAA}"/>
              </a:ext>
            </a:extLst>
          </p:cNvPr>
          <p:cNvSpPr txBox="1"/>
          <p:nvPr/>
        </p:nvSpPr>
        <p:spPr>
          <a:xfrm>
            <a:off x="8863087" y="2250140"/>
            <a:ext cx="1034864" cy="261610"/>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b="1" dirty="0">
                <a:latin typeface="Courier New" panose="02070309020205020404" pitchFamily="49" charset="0"/>
                <a:cs typeface="Courier New" panose="02070309020205020404" pitchFamily="49" charset="0"/>
              </a:rPr>
              <a:t>&lt;article&gt;</a:t>
            </a:r>
          </a:p>
        </p:txBody>
      </p:sp>
      <p:sp>
        <p:nvSpPr>
          <p:cNvPr id="29" name="Rectangle: Rounded Corners 28">
            <a:extLst>
              <a:ext uri="{FF2B5EF4-FFF2-40B4-BE49-F238E27FC236}">
                <a16:creationId xmlns:a16="http://schemas.microsoft.com/office/drawing/2014/main" id="{D3F986C6-683D-4039-B7AF-A557C33E9C71}"/>
              </a:ext>
            </a:extLst>
          </p:cNvPr>
          <p:cNvSpPr/>
          <p:nvPr/>
        </p:nvSpPr>
        <p:spPr>
          <a:xfrm>
            <a:off x="4318379" y="2250141"/>
            <a:ext cx="7845167" cy="18799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4E48607D-C550-49BC-A863-07792F29A37F}"/>
              </a:ext>
            </a:extLst>
          </p:cNvPr>
          <p:cNvSpPr/>
          <p:nvPr/>
        </p:nvSpPr>
        <p:spPr>
          <a:xfrm>
            <a:off x="4318379" y="4197413"/>
            <a:ext cx="7845167" cy="17255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06461F7-3D05-4B45-B10C-8CAB34F55BB4}"/>
              </a:ext>
            </a:extLst>
          </p:cNvPr>
          <p:cNvSpPr txBox="1"/>
          <p:nvPr/>
        </p:nvSpPr>
        <p:spPr>
          <a:xfrm>
            <a:off x="8891541" y="4213519"/>
            <a:ext cx="1034864" cy="261610"/>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b="1" dirty="0">
                <a:latin typeface="Courier New" panose="02070309020205020404" pitchFamily="49" charset="0"/>
                <a:cs typeface="Courier New" panose="02070309020205020404" pitchFamily="49" charset="0"/>
              </a:rPr>
              <a:t>&lt;article&gt;</a:t>
            </a:r>
          </a:p>
        </p:txBody>
      </p:sp>
      <p:sp>
        <p:nvSpPr>
          <p:cNvPr id="35" name="TextBox 34">
            <a:extLst>
              <a:ext uri="{FF2B5EF4-FFF2-40B4-BE49-F238E27FC236}">
                <a16:creationId xmlns:a16="http://schemas.microsoft.com/office/drawing/2014/main" id="{8014E97F-A1C8-40DA-939D-EF227589DAD8}"/>
              </a:ext>
            </a:extLst>
          </p:cNvPr>
          <p:cNvSpPr txBox="1"/>
          <p:nvPr/>
        </p:nvSpPr>
        <p:spPr>
          <a:xfrm>
            <a:off x="8863087" y="6034215"/>
            <a:ext cx="1034864" cy="261610"/>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b="1" dirty="0">
                <a:latin typeface="Courier New" panose="02070309020205020404" pitchFamily="49" charset="0"/>
                <a:cs typeface="Courier New" panose="02070309020205020404" pitchFamily="49" charset="0"/>
              </a:rPr>
              <a:t>&lt;article&gt;</a:t>
            </a:r>
          </a:p>
        </p:txBody>
      </p:sp>
      <p:sp>
        <p:nvSpPr>
          <p:cNvPr id="36" name="Rectangle: Rounded Corners 35">
            <a:extLst>
              <a:ext uri="{FF2B5EF4-FFF2-40B4-BE49-F238E27FC236}">
                <a16:creationId xmlns:a16="http://schemas.microsoft.com/office/drawing/2014/main" id="{8EE36746-4EB8-4048-AC9A-462C3368C3C0}"/>
              </a:ext>
            </a:extLst>
          </p:cNvPr>
          <p:cNvSpPr/>
          <p:nvPr/>
        </p:nvSpPr>
        <p:spPr>
          <a:xfrm>
            <a:off x="4289925" y="6034216"/>
            <a:ext cx="7873621" cy="11988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152977AE-ED81-47B5-92CD-3F5BA2B4DDF7}"/>
              </a:ext>
            </a:extLst>
          </p:cNvPr>
          <p:cNvSpPr/>
          <p:nvPr/>
        </p:nvSpPr>
        <p:spPr>
          <a:xfrm>
            <a:off x="4318379" y="848901"/>
            <a:ext cx="7931286" cy="2616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2E73D60E-3124-4611-840B-2C341FDE86B4}"/>
              </a:ext>
            </a:extLst>
          </p:cNvPr>
          <p:cNvSpPr txBox="1"/>
          <p:nvPr/>
        </p:nvSpPr>
        <p:spPr>
          <a:xfrm>
            <a:off x="11351740" y="848900"/>
            <a:ext cx="906893" cy="261610"/>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b="1" dirty="0">
                <a:latin typeface="Courier New" panose="02070309020205020404" pitchFamily="49" charset="0"/>
                <a:cs typeface="Courier New" panose="02070309020205020404" pitchFamily="49" charset="0"/>
              </a:rPr>
              <a:t>&lt;h1&gt;</a:t>
            </a:r>
          </a:p>
        </p:txBody>
      </p:sp>
    </p:spTree>
    <p:extLst>
      <p:ext uri="{BB962C8B-B14F-4D97-AF65-F5344CB8AC3E}">
        <p14:creationId xmlns:p14="http://schemas.microsoft.com/office/powerpoint/2010/main" val="26282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par>
                                <p:cTn id="11" presetID="21"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3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14" presetID="21"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3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par>
                                <p:cTn id="21" presetID="21"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3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24" presetID="21" presetClass="entr" presetSubtype="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heel(1)">
                                      <p:cBhvr>
                                        <p:cTn id="26" dur="3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31" presetID="21"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3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34" presetID="21"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heel(1)">
                                      <p:cBhvr>
                                        <p:cTn id="36" dur="3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41" presetID="21" presetClass="entr" presetSubtype="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heel(1)">
                                      <p:cBhvr>
                                        <p:cTn id="43" dur="30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par>
                                <p:cTn id="44" presetID="21" presetClass="entr" presetSubtype="1"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heel(1)">
                                      <p:cBhvr>
                                        <p:cTn id="46" dur="30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0" end="10"/>
                                            </p:txEl>
                                          </p:spTgt>
                                        </p:tgtEl>
                                        <p:attrNameLst>
                                          <p:attrName>style.visibility</p:attrName>
                                        </p:attrNameLst>
                                      </p:cBhvr>
                                      <p:to>
                                        <p:strVal val="visible"/>
                                      </p:to>
                                    </p:set>
                                  </p:childTnLst>
                                </p:cTn>
                              </p:par>
                              <p:par>
                                <p:cTn id="51" presetID="21" presetClass="entr" presetSubtype="1"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heel(1)">
                                      <p:cBhvr>
                                        <p:cTn id="53" dur="3000"/>
                                        <p:tgtEl>
                                          <p:spTgt spid="28"/>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heel(1)">
                                      <p:cBhvr>
                                        <p:cTn id="56" dur="3000"/>
                                        <p:tgtEl>
                                          <p:spTgt spid="29"/>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3000"/>
                                        <p:tgtEl>
                                          <p:spTgt spid="31"/>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heel(1)">
                                      <p:cBhvr>
                                        <p:cTn id="62" dur="3000"/>
                                        <p:tgtEl>
                                          <p:spTgt spid="34"/>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heel(1)">
                                      <p:cBhvr>
                                        <p:cTn id="65" dur="3000"/>
                                        <p:tgtEl>
                                          <p:spTgt spid="35"/>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heel(1)">
                                      <p:cBhvr>
                                        <p:cTn id="68" dur="30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1" grpId="0" animBg="1"/>
      <p:bldP spid="27" grpId="0" animBg="1"/>
      <p:bldP spid="28" grpId="0" animBg="1"/>
      <p:bldP spid="29" grpId="0" animBg="1"/>
      <p:bldP spid="31" grpId="0" animBg="1"/>
      <p:bldP spid="34" grpId="0" animBg="1"/>
      <p:bldP spid="35" grpId="0" animBg="1"/>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37BE93-A3B7-44D3-B902-E7BC6A59C602}"/>
              </a:ext>
            </a:extLst>
          </p:cNvPr>
          <p:cNvSpPr txBox="1"/>
          <p:nvPr/>
        </p:nvSpPr>
        <p:spPr>
          <a:xfrm>
            <a:off x="121800" y="871840"/>
            <a:ext cx="5650349" cy="5509200"/>
          </a:xfrm>
          <a:prstGeom prst="rect">
            <a:avLst/>
          </a:prstGeom>
          <a:noFill/>
        </p:spPr>
        <p:txBody>
          <a:bodyPr wrap="square" rtlCol="0">
            <a:spAutoFit/>
          </a:bodyPr>
          <a:lstStyle/>
          <a:p>
            <a:pPr marL="285750" indent="-285750">
              <a:buFont typeface="Arial" panose="020B0604020202020204" pitchFamily="34" charset="0"/>
              <a:buChar char="•"/>
            </a:pPr>
            <a:r>
              <a:rPr lang="en-US" sz="1600" dirty="0"/>
              <a:t>Here is a sketch outline that gives yet another idea of how you might organize your HTML code into semantic tags.</a:t>
            </a:r>
          </a:p>
          <a:p>
            <a:pPr marL="285750" indent="-285750">
              <a:buFont typeface="Arial" panose="020B0604020202020204" pitchFamily="34" charset="0"/>
              <a:buChar char="•"/>
            </a:pPr>
            <a:r>
              <a:rPr lang="en-US" sz="1600" dirty="0"/>
              <a:t>Spend a few minutes studying how various elements may contain other elements.</a:t>
            </a:r>
          </a:p>
          <a:p>
            <a:endParaRPr lang="en-US" sz="1600" dirty="0"/>
          </a:p>
          <a:p>
            <a:r>
              <a:rPr lang="en-US" sz="1600" dirty="0"/>
              <a:t>Things to note:</a:t>
            </a:r>
          </a:p>
          <a:p>
            <a:pPr marL="285750" indent="-285750">
              <a:buFont typeface="Arial" panose="020B0604020202020204" pitchFamily="34" charset="0"/>
              <a:buChar char="•"/>
            </a:pPr>
            <a:r>
              <a:rPr lang="en-US" sz="1600" dirty="0"/>
              <a:t>All of the content is inside a </a:t>
            </a:r>
            <a:r>
              <a:rPr lang="en-US" sz="1600" dirty="0">
                <a:latin typeface="Courier New" panose="02070309020205020404" pitchFamily="49" charset="0"/>
                <a:cs typeface="Courier New" panose="02070309020205020404" pitchFamily="49" charset="0"/>
              </a:rPr>
              <a:t>&lt;body&gt; </a:t>
            </a:r>
            <a:r>
              <a:rPr lang="en-US" sz="1600" dirty="0"/>
              <a:t>tag.</a:t>
            </a:r>
          </a:p>
          <a:p>
            <a:pPr marL="285750" indent="-285750">
              <a:buFont typeface="Arial" panose="020B0604020202020204" pitchFamily="34" charset="0"/>
              <a:buChar char="•"/>
            </a:pPr>
            <a:r>
              <a:rPr lang="en-US" sz="1600" dirty="0"/>
              <a:t>There is a </a:t>
            </a:r>
            <a:r>
              <a:rPr lang="en-US" sz="1600" dirty="0">
                <a:latin typeface="Courier New" panose="02070309020205020404" pitchFamily="49" charset="0"/>
                <a:cs typeface="Courier New" panose="02070309020205020404" pitchFamily="49" charset="0"/>
              </a:rPr>
              <a:t>&lt;header&gt; </a:t>
            </a:r>
            <a:r>
              <a:rPr lang="en-US" sz="1600" dirty="0"/>
              <a:t>section at the top.</a:t>
            </a:r>
          </a:p>
          <a:p>
            <a:pPr marL="285750" indent="-285750">
              <a:buFont typeface="Arial" panose="020B0604020202020204" pitchFamily="34" charset="0"/>
              <a:buChar char="•"/>
            </a:pPr>
            <a:r>
              <a:rPr lang="en-US" sz="1600" dirty="0"/>
              <a:t>There is a </a:t>
            </a:r>
            <a:r>
              <a:rPr lang="en-US" sz="1600" dirty="0">
                <a:latin typeface="Courier New" panose="02070309020205020404" pitchFamily="49" charset="0"/>
                <a:cs typeface="Courier New" panose="02070309020205020404" pitchFamily="49" charset="0"/>
              </a:rPr>
              <a:t>&lt;nav&gt; </a:t>
            </a:r>
            <a:r>
              <a:rPr lang="en-US" sz="1600" dirty="0"/>
              <a:t>section that this particular designer felt should be part of the </a:t>
            </a:r>
            <a:r>
              <a:rPr lang="en-US" sz="1600" dirty="0">
                <a:latin typeface="Courier New" panose="02070309020205020404" pitchFamily="49" charset="0"/>
                <a:cs typeface="Courier New" panose="02070309020205020404" pitchFamily="49" charset="0"/>
              </a:rPr>
              <a:t>&lt;header&gt; </a:t>
            </a:r>
            <a:r>
              <a:rPr lang="en-US" sz="1600" dirty="0"/>
              <a:t>section.</a:t>
            </a:r>
          </a:p>
          <a:p>
            <a:pPr marL="285750" indent="-285750">
              <a:buFont typeface="Arial" panose="020B0604020202020204" pitchFamily="34" charset="0"/>
              <a:buChar char="•"/>
            </a:pPr>
            <a:r>
              <a:rPr lang="en-US" sz="1600" dirty="0"/>
              <a:t>There are two </a:t>
            </a:r>
            <a:r>
              <a:rPr lang="en-US" sz="1600" dirty="0">
                <a:latin typeface="Courier New" panose="02070309020205020404" pitchFamily="49" charset="0"/>
                <a:cs typeface="Courier New" panose="02070309020205020404" pitchFamily="49" charset="0"/>
              </a:rPr>
              <a:t>&lt;article&gt; </a:t>
            </a:r>
            <a:r>
              <a:rPr lang="en-US" sz="1600" dirty="0"/>
              <a:t>tags. Each has its own </a:t>
            </a:r>
            <a:r>
              <a:rPr lang="en-US" sz="1600" dirty="0">
                <a:latin typeface="Courier New" panose="02070309020205020404" pitchFamily="49" charset="0"/>
                <a:cs typeface="Courier New" panose="02070309020205020404" pitchFamily="49" charset="0"/>
              </a:rPr>
              <a:t>&lt;header&gt; </a:t>
            </a:r>
            <a:r>
              <a:rPr lang="en-US" sz="1600" dirty="0"/>
              <a:t>and </a:t>
            </a:r>
            <a:r>
              <a:rPr lang="en-US" sz="1600" dirty="0">
                <a:latin typeface="Courier New" panose="02070309020205020404" pitchFamily="49" charset="0"/>
                <a:cs typeface="Courier New" panose="02070309020205020404" pitchFamily="49" charset="0"/>
              </a:rPr>
              <a:t>&lt;footer&gt; </a:t>
            </a:r>
            <a:r>
              <a:rPr lang="en-US" sz="1600" dirty="0"/>
              <a:t>section. This is perfectly acceptable, though not strictly necessary.</a:t>
            </a:r>
          </a:p>
          <a:p>
            <a:pPr marL="285750" indent="-285750">
              <a:buFont typeface="Arial" panose="020B0604020202020204" pitchFamily="34" charset="0"/>
              <a:buChar char="•"/>
            </a:pPr>
            <a:r>
              <a:rPr lang="en-US" sz="1600" dirty="0"/>
              <a:t>The two articles themselves are contained inside their own </a:t>
            </a:r>
            <a:r>
              <a:rPr lang="en-US" sz="1600" dirty="0">
                <a:latin typeface="Courier New" panose="02070309020205020404" pitchFamily="49" charset="0"/>
                <a:cs typeface="Courier New" panose="02070309020205020404" pitchFamily="49" charset="0"/>
              </a:rPr>
              <a:t>&lt;section&gt; </a:t>
            </a:r>
            <a:r>
              <a:rPr lang="en-US" sz="1600" dirty="0"/>
              <a:t>tag. That </a:t>
            </a:r>
            <a:r>
              <a:rPr lang="en-US" sz="1600" dirty="0">
                <a:latin typeface="Courier New" panose="02070309020205020404" pitchFamily="49" charset="0"/>
                <a:cs typeface="Courier New" panose="02070309020205020404" pitchFamily="49" charset="0"/>
              </a:rPr>
              <a:t>&lt;section&gt; </a:t>
            </a:r>
            <a:r>
              <a:rPr lang="en-US" sz="1600" dirty="0"/>
              <a:t>also has its own </a:t>
            </a:r>
            <a:r>
              <a:rPr lang="en-US" sz="1600" dirty="0">
                <a:latin typeface="Courier New" panose="02070309020205020404" pitchFamily="49" charset="0"/>
                <a:cs typeface="Courier New" panose="02070309020205020404" pitchFamily="49" charset="0"/>
              </a:rPr>
              <a:t>&lt;header&gt; </a:t>
            </a:r>
            <a:r>
              <a:rPr lang="en-US" sz="1600" dirty="0"/>
              <a:t>and </a:t>
            </a:r>
            <a:r>
              <a:rPr lang="en-US" sz="1600" dirty="0">
                <a:latin typeface="Courier New" panose="02070309020205020404" pitchFamily="49" charset="0"/>
                <a:cs typeface="Courier New" panose="02070309020205020404" pitchFamily="49" charset="0"/>
              </a:rPr>
              <a:t>&lt;footer&gt;.</a:t>
            </a:r>
          </a:p>
          <a:p>
            <a:pPr marL="285750" indent="-285750">
              <a:buFont typeface="Arial" panose="020B0604020202020204" pitchFamily="34" charset="0"/>
              <a:buChar char="•"/>
            </a:pPr>
            <a:r>
              <a:rPr lang="en-US" sz="1600" dirty="0"/>
              <a:t>There is another </a:t>
            </a:r>
            <a:r>
              <a:rPr lang="en-US" sz="1600" dirty="0">
                <a:latin typeface="Courier New" panose="02070309020205020404" pitchFamily="49" charset="0"/>
                <a:cs typeface="Courier New" panose="02070309020205020404" pitchFamily="49" charset="0"/>
              </a:rPr>
              <a:t>&lt;section&gt; </a:t>
            </a:r>
            <a:r>
              <a:rPr lang="en-US" sz="1600" dirty="0"/>
              <a:t>to the right that has a separate </a:t>
            </a:r>
            <a:r>
              <a:rPr lang="en-US" sz="1600" dirty="0">
                <a:latin typeface="Courier New" panose="02070309020205020404" pitchFamily="49" charset="0"/>
                <a:cs typeface="Courier New" panose="02070309020205020404" pitchFamily="49" charset="0"/>
              </a:rPr>
              <a:t>&lt;nav&gt; </a:t>
            </a:r>
            <a:r>
              <a:rPr lang="en-US" sz="1600" dirty="0"/>
              <a:t>section. It too has its own </a:t>
            </a:r>
            <a:r>
              <a:rPr lang="en-US" sz="1600" dirty="0">
                <a:latin typeface="Courier New" panose="02070309020205020404" pitchFamily="49" charset="0"/>
                <a:cs typeface="Courier New" panose="02070309020205020404" pitchFamily="49" charset="0"/>
              </a:rPr>
              <a:t>&lt;header&gt;.</a:t>
            </a:r>
          </a:p>
          <a:p>
            <a:pPr marL="285750" indent="-285750">
              <a:buFont typeface="Arial" panose="020B0604020202020204" pitchFamily="34" charset="0"/>
              <a:buChar char="•"/>
            </a:pPr>
            <a:r>
              <a:rPr lang="en-US" sz="1600" dirty="0"/>
              <a:t>Personally, I don't typically use so many </a:t>
            </a:r>
            <a:r>
              <a:rPr lang="en-US" sz="1600" dirty="0">
                <a:latin typeface="Courier New" panose="02070309020205020404" pitchFamily="49" charset="0"/>
                <a:cs typeface="Courier New" panose="02070309020205020404" pitchFamily="49" charset="0"/>
              </a:rPr>
              <a:t>&lt;header&gt; </a:t>
            </a:r>
            <a:r>
              <a:rPr lang="en-US" sz="1600" dirty="0"/>
              <a:t>sections on my own pages. Again, quite a bit of this is a matter of personal preference.</a:t>
            </a:r>
          </a:p>
          <a:p>
            <a:pPr marL="285750" indent="-285750">
              <a:buFont typeface="Arial" panose="020B0604020202020204" pitchFamily="34" charset="0"/>
              <a:buChar char="•"/>
            </a:pPr>
            <a:endParaRPr lang="en-US" sz="1600" dirty="0"/>
          </a:p>
        </p:txBody>
      </p:sp>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582226"/>
          </a:xfrm>
        </p:spPr>
        <p:style>
          <a:lnRef idx="3">
            <a:schemeClr val="lt1"/>
          </a:lnRef>
          <a:fillRef idx="1">
            <a:schemeClr val="accent1"/>
          </a:fillRef>
          <a:effectRef idx="1">
            <a:schemeClr val="accent1"/>
          </a:effectRef>
          <a:fontRef idx="minor">
            <a:schemeClr val="lt1"/>
          </a:fontRef>
        </p:style>
        <p:txBody>
          <a:bodyPr>
            <a:normAutofit/>
          </a:bodyPr>
          <a:lstStyle/>
          <a:p>
            <a:pPr algn="ctr" eaLnBrk="1" hangingPunct="1"/>
            <a:r>
              <a:rPr lang="en-US" altLang="en-US" sz="3200" b="1" dirty="0"/>
              <a:t>Thematic Outline</a:t>
            </a:r>
          </a:p>
        </p:txBody>
      </p:sp>
      <p:pic>
        <p:nvPicPr>
          <p:cNvPr id="3" name="Picture 2" descr="A screenshot of a social media post&#10;&#10;Description generated with very high confidence">
            <a:extLst>
              <a:ext uri="{FF2B5EF4-FFF2-40B4-BE49-F238E27FC236}">
                <a16:creationId xmlns:a16="http://schemas.microsoft.com/office/drawing/2014/main" id="{BB5EBBC8-7CAB-41BC-B2D1-FF95349D0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288" y="0"/>
            <a:ext cx="6137911" cy="6613872"/>
          </a:xfrm>
          <a:prstGeom prst="rect">
            <a:avLst/>
          </a:prstGeom>
        </p:spPr>
      </p:pic>
      <p:sp>
        <p:nvSpPr>
          <p:cNvPr id="4" name="Rectangle 3">
            <a:extLst>
              <a:ext uri="{FF2B5EF4-FFF2-40B4-BE49-F238E27FC236}">
                <a16:creationId xmlns:a16="http://schemas.microsoft.com/office/drawing/2014/main" id="{FE62DD78-3274-4892-B41E-957C334391A5}"/>
              </a:ext>
            </a:extLst>
          </p:cNvPr>
          <p:cNvSpPr/>
          <p:nvPr/>
        </p:nvSpPr>
        <p:spPr>
          <a:xfrm>
            <a:off x="6096000" y="115447"/>
            <a:ext cx="5819775" cy="63425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5901222-FD0B-4139-BFE7-AE252E4798EA}"/>
              </a:ext>
            </a:extLst>
          </p:cNvPr>
          <p:cNvSpPr/>
          <p:nvPr/>
        </p:nvSpPr>
        <p:spPr>
          <a:xfrm>
            <a:off x="6162675" y="314325"/>
            <a:ext cx="5753100" cy="876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B126A24-BF2A-41BA-BA90-5ED46A12C0BB}"/>
              </a:ext>
            </a:extLst>
          </p:cNvPr>
          <p:cNvSpPr/>
          <p:nvPr/>
        </p:nvSpPr>
        <p:spPr>
          <a:xfrm>
            <a:off x="6257924" y="729249"/>
            <a:ext cx="5514976" cy="385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056F621-8733-4364-A912-C07D77710AEA}"/>
              </a:ext>
            </a:extLst>
          </p:cNvPr>
          <p:cNvSpPr/>
          <p:nvPr/>
        </p:nvSpPr>
        <p:spPr>
          <a:xfrm>
            <a:off x="6239887" y="1930053"/>
            <a:ext cx="3494663" cy="3413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90A226F-12BF-4231-91A7-CFFBEBDC0C3C}"/>
              </a:ext>
            </a:extLst>
          </p:cNvPr>
          <p:cNvSpPr/>
          <p:nvPr/>
        </p:nvSpPr>
        <p:spPr>
          <a:xfrm>
            <a:off x="6162675" y="1126297"/>
            <a:ext cx="3771900" cy="4731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5E1446E-0401-4FAF-8FBE-22E52DBE46A5}"/>
              </a:ext>
            </a:extLst>
          </p:cNvPr>
          <p:cNvSpPr/>
          <p:nvPr/>
        </p:nvSpPr>
        <p:spPr>
          <a:xfrm>
            <a:off x="9934575" y="1126297"/>
            <a:ext cx="1981200" cy="4731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79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3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24" presetID="21" presetClass="entr" presetSubtype="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3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31" presetID="21" presetClass="entr" presetSubtype="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heel(1)">
                                      <p:cBhvr>
                                        <p:cTn id="33" dur="3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par>
                                <p:cTn id="38" presetID="21" presetClass="entr" presetSubtype="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heel(1)">
                                      <p:cBhvr>
                                        <p:cTn id="40" dur="3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45" presetID="21" presetClass="entr" presetSubtype="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heel(1)">
                                      <p:cBhvr>
                                        <p:cTn id="47" dur="3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52" presetID="21" presetClass="entr" presetSubtype="1"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heel(1)">
                                      <p:cBhvr>
                                        <p:cTn id="54" dur="3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22" grpId="0" animBg="1"/>
      <p:bldP spid="25" grpId="0" animBg="1"/>
      <p:bldP spid="26" grpId="0" animBg="1"/>
      <p:bldP spid="2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633276" y="275140"/>
            <a:ext cx="7474172" cy="610686"/>
          </a:xfrm>
        </p:spPr>
        <p:txBody>
          <a:bodyPr>
            <a:normAutofit fontScale="90000"/>
          </a:bodyPr>
          <a:lstStyle/>
          <a:p>
            <a:pPr eaLnBrk="1" hangingPunct="1"/>
            <a:r>
              <a:rPr lang="en-US" altLang="en-US" dirty="0"/>
              <a:t>Don't overthink it.</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633276" y="1038727"/>
            <a:ext cx="7310574" cy="5295398"/>
          </a:xfrm>
        </p:spPr>
        <p:txBody>
          <a:bodyPr anchor="ctr">
            <a:normAutofit fontScale="92500" lnSpcReduction="10000"/>
          </a:bodyPr>
          <a:lstStyle/>
          <a:p>
            <a:pPr eaLnBrk="1" hangingPunct="1">
              <a:defRPr/>
            </a:pPr>
            <a:r>
              <a:rPr lang="en-US" altLang="en-US" sz="1900" dirty="0"/>
              <a:t>Sometimes when people tell me "I am overthinking it", I tend to suspect that what it really means is that that they haven't quite learned the concepts yet.</a:t>
            </a:r>
          </a:p>
          <a:p>
            <a:pPr lvl="1">
              <a:defRPr/>
            </a:pPr>
            <a:r>
              <a:rPr lang="en-US" altLang="en-US" sz="1900" dirty="0"/>
              <a:t>Admittedly, this is just my opinion – I may be wrong here. </a:t>
            </a:r>
          </a:p>
          <a:p>
            <a:pPr lvl="1">
              <a:defRPr/>
            </a:pPr>
            <a:endParaRPr lang="en-US" altLang="en-US" sz="1900" dirty="0"/>
          </a:p>
          <a:p>
            <a:pPr eaLnBrk="1" hangingPunct="1">
              <a:defRPr/>
            </a:pPr>
            <a:r>
              <a:rPr lang="en-US" altLang="en-US" sz="1900" dirty="0"/>
              <a:t>However, it is certainly possible to get carried away overthinking semantic tags. </a:t>
            </a:r>
          </a:p>
          <a:p>
            <a:pPr eaLnBrk="1" hangingPunct="1">
              <a:defRPr/>
            </a:pPr>
            <a:endParaRPr lang="en-US" altLang="en-US" sz="1900" dirty="0"/>
          </a:p>
          <a:p>
            <a:pPr eaLnBrk="1" hangingPunct="1">
              <a:defRPr/>
            </a:pPr>
            <a:r>
              <a:rPr lang="en-US" altLang="en-US" sz="1900" dirty="0"/>
              <a:t>Focus on the essential / basic organization of your page. Think about the </a:t>
            </a:r>
            <a:r>
              <a:rPr lang="en-US" altLang="en-US" sz="1900" dirty="0">
                <a:latin typeface="Courier New" panose="02070309020205020404" pitchFamily="49" charset="0"/>
                <a:cs typeface="Courier New" panose="02070309020205020404" pitchFamily="49" charset="0"/>
              </a:rPr>
              <a:t>&lt;header&gt; </a:t>
            </a:r>
            <a:r>
              <a:rPr lang="en-US" altLang="en-US" sz="1900" dirty="0"/>
              <a:t>and </a:t>
            </a:r>
            <a:r>
              <a:rPr lang="en-US" altLang="en-US" sz="1900" dirty="0">
                <a:latin typeface="Courier New" panose="02070309020205020404" pitchFamily="49" charset="0"/>
                <a:cs typeface="Courier New" panose="02070309020205020404" pitchFamily="49" charset="0"/>
              </a:rPr>
              <a:t>&lt;main&gt; </a:t>
            </a:r>
            <a:r>
              <a:rPr lang="en-US" altLang="en-US" sz="1900" dirty="0"/>
              <a:t>tags first. Those will pretty much be present in every single page that you create.</a:t>
            </a:r>
          </a:p>
          <a:p>
            <a:pPr eaLnBrk="1" hangingPunct="1">
              <a:defRPr/>
            </a:pPr>
            <a:endParaRPr lang="en-US" altLang="en-US" sz="1900" dirty="0"/>
          </a:p>
          <a:p>
            <a:pPr eaLnBrk="1" hangingPunct="1">
              <a:defRPr/>
            </a:pPr>
            <a:r>
              <a:rPr lang="en-US" altLang="en-US" sz="1900" dirty="0"/>
              <a:t> Then decide if you need others such as </a:t>
            </a:r>
            <a:r>
              <a:rPr lang="en-US" altLang="en-US" sz="1900" dirty="0">
                <a:latin typeface="Courier New" panose="02070309020205020404" pitchFamily="49" charset="0"/>
                <a:cs typeface="Courier New" panose="02070309020205020404" pitchFamily="49" charset="0"/>
              </a:rPr>
              <a:t>&lt;footer&gt; </a:t>
            </a:r>
            <a:r>
              <a:rPr lang="en-US" altLang="en-US" sz="1900" dirty="0"/>
              <a:t>or any </a:t>
            </a:r>
            <a:r>
              <a:rPr lang="en-US" altLang="en-US" sz="1900" dirty="0">
                <a:latin typeface="Courier New" panose="02070309020205020404" pitchFamily="49" charset="0"/>
                <a:cs typeface="Courier New" panose="02070309020205020404" pitchFamily="49" charset="0"/>
              </a:rPr>
              <a:t>&lt;section&gt; </a:t>
            </a:r>
            <a:r>
              <a:rPr lang="en-US" altLang="en-US" sz="1900" dirty="0"/>
              <a:t>or </a:t>
            </a:r>
            <a:r>
              <a:rPr lang="en-US" altLang="en-US" sz="1900" dirty="0">
                <a:latin typeface="Courier New" panose="02070309020205020404" pitchFamily="49" charset="0"/>
                <a:cs typeface="Courier New" panose="02070309020205020404" pitchFamily="49" charset="0"/>
              </a:rPr>
              <a:t>&lt;article&gt; </a:t>
            </a:r>
            <a:r>
              <a:rPr lang="en-US" altLang="en-US" sz="1900" dirty="0"/>
              <a:t>tags.  </a:t>
            </a:r>
          </a:p>
          <a:p>
            <a:pPr eaLnBrk="1" hangingPunct="1">
              <a:defRPr/>
            </a:pPr>
            <a:endParaRPr lang="en-US" altLang="en-US" sz="1900" dirty="0"/>
          </a:p>
          <a:p>
            <a:pPr eaLnBrk="1" hangingPunct="1">
              <a:defRPr/>
            </a:pPr>
            <a:r>
              <a:rPr lang="en-US" altLang="en-US" sz="1900" dirty="0"/>
              <a:t>It's not an exact science – and reasonable people can disagree on how to properly use semantic tags to organize their HTML document.</a:t>
            </a:r>
          </a:p>
        </p:txBody>
      </p:sp>
      <p:sp>
        <p:nvSpPr>
          <p:cNvPr id="137" name="Rectangle 136">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Graphic 133" descr="Head with Gears">
            <a:extLst>
              <a:ext uri="{FF2B5EF4-FFF2-40B4-BE49-F238E27FC236}">
                <a16:creationId xmlns:a16="http://schemas.microsoft.com/office/drawing/2014/main" id="{0C151DAC-E1C8-4D54-9543-772D02DD49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68268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863029" y="1012004"/>
            <a:ext cx="3416158" cy="4795408"/>
          </a:xfrm>
        </p:spPr>
        <p:txBody>
          <a:bodyPr>
            <a:normAutofit/>
          </a:bodyPr>
          <a:lstStyle/>
          <a:p>
            <a:pPr eaLnBrk="1" hangingPunct="1"/>
            <a:r>
              <a:rPr lang="en-US" altLang="en-US" dirty="0">
                <a:solidFill>
                  <a:srgbClr val="FFFFFF"/>
                </a:solidFill>
              </a:rPr>
              <a:t>Every item on a page does </a:t>
            </a:r>
            <a:r>
              <a:rPr lang="en-US" altLang="en-US" i="1" dirty="0">
                <a:solidFill>
                  <a:srgbClr val="FFFFFF"/>
                </a:solidFill>
              </a:rPr>
              <a:t>not</a:t>
            </a:r>
            <a:r>
              <a:rPr lang="en-US" altLang="en-US" dirty="0">
                <a:solidFill>
                  <a:srgbClr val="FFFFFF"/>
                </a:solidFill>
              </a:rPr>
              <a:t> have to be inside a semantic tag </a:t>
            </a:r>
            <a:br>
              <a:rPr lang="en-US" altLang="en-US" dirty="0">
                <a:solidFill>
                  <a:srgbClr val="FFFFFF"/>
                </a:solidFill>
              </a:rPr>
            </a:br>
            <a:r>
              <a:rPr lang="en-US" altLang="en-US" dirty="0">
                <a:solidFill>
                  <a:srgbClr val="FFFFFF"/>
                </a:solidFill>
              </a:rPr>
              <a:t>(other than </a:t>
            </a:r>
            <a:r>
              <a:rPr lang="en-US" altLang="en-US" dirty="0">
                <a:solidFill>
                  <a:srgbClr val="FFFFFF"/>
                </a:solidFill>
                <a:latin typeface="Courier New" panose="02070309020205020404" pitchFamily="49" charset="0"/>
                <a:cs typeface="Courier New" panose="02070309020205020404" pitchFamily="49" charset="0"/>
              </a:rPr>
              <a:t>&lt;body&gt;</a:t>
            </a:r>
            <a:r>
              <a:rPr lang="en-US" altLang="en-US" dirty="0">
                <a:solidFill>
                  <a:srgbClr val="FFFFFF"/>
                </a:solidFill>
              </a:rPr>
              <a:t>)</a:t>
            </a:r>
          </a:p>
        </p:txBody>
      </p:sp>
      <p:graphicFrame>
        <p:nvGraphicFramePr>
          <p:cNvPr id="10244" name="Content Placeholder 2">
            <a:extLst>
              <a:ext uri="{FF2B5EF4-FFF2-40B4-BE49-F238E27FC236}">
                <a16:creationId xmlns:a16="http://schemas.microsoft.com/office/drawing/2014/main" id="{A697CB8F-F56F-4AD2-9E6E-9DFE44887C71}"/>
              </a:ext>
            </a:extLst>
          </p:cNvPr>
          <p:cNvGraphicFramePr>
            <a:graphicFrameLocks noGrp="1"/>
          </p:cNvGraphicFramePr>
          <p:nvPr>
            <p:ph idx="1"/>
            <p:extLst>
              <p:ext uri="{D42A27DB-BD31-4B8C-83A1-F6EECF244321}">
                <p14:modId xmlns:p14="http://schemas.microsoft.com/office/powerpoint/2010/main" val="279962072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14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Picture 138">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640079" y="2053641"/>
            <a:ext cx="3669161" cy="2760098"/>
          </a:xfrm>
        </p:spPr>
        <p:txBody>
          <a:bodyPr>
            <a:normAutofit/>
          </a:bodyPr>
          <a:lstStyle/>
          <a:p>
            <a:pPr eaLnBrk="1" hangingPunct="1"/>
            <a:r>
              <a:rPr lang="en-US" altLang="en-US" sz="3600" b="1" dirty="0">
                <a:solidFill>
                  <a:srgbClr val="FFFFFF"/>
                </a:solidFill>
              </a:rPr>
              <a:t>Which semantic tags are </a:t>
            </a:r>
            <a:r>
              <a:rPr lang="en-US" altLang="en-US" sz="3600" b="1" i="1" dirty="0">
                <a:solidFill>
                  <a:srgbClr val="FFFFFF"/>
                </a:solidFill>
              </a:rPr>
              <a:t>required</a:t>
            </a:r>
            <a:r>
              <a:rPr lang="en-US" altLang="en-US" sz="3600" b="1" dirty="0">
                <a:solidFill>
                  <a:srgbClr val="FFFFFF"/>
                </a:solidFill>
              </a:rPr>
              <a:t>?</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6090573" y="801866"/>
            <a:ext cx="5924963" cy="5230634"/>
          </a:xfrm>
        </p:spPr>
        <p:txBody>
          <a:bodyPr anchor="ctr">
            <a:noAutofit/>
          </a:bodyPr>
          <a:lstStyle/>
          <a:p>
            <a:pPr eaLnBrk="1" hangingPunct="1">
              <a:defRPr/>
            </a:pPr>
            <a:r>
              <a:rPr lang="en-US" altLang="en-US" sz="1800" dirty="0">
                <a:solidFill>
                  <a:srgbClr val="000000"/>
                </a:solidFill>
              </a:rPr>
              <a:t>For the reasons described earlier, there should always be </a:t>
            </a:r>
            <a:r>
              <a:rPr lang="en-US" altLang="en-US" sz="1800" i="1" dirty="0">
                <a:solidFill>
                  <a:srgbClr val="000000"/>
                </a:solidFill>
              </a:rPr>
              <a:t>some</a:t>
            </a:r>
            <a:r>
              <a:rPr lang="en-US" altLang="en-US" sz="1800" dirty="0">
                <a:solidFill>
                  <a:srgbClr val="000000"/>
                </a:solidFill>
              </a:rPr>
              <a:t> semantic tags present on every page.</a:t>
            </a:r>
          </a:p>
          <a:p>
            <a:pPr>
              <a:defRPr/>
            </a:pPr>
            <a:r>
              <a:rPr lang="en-US" altLang="en-US" sz="1800" dirty="0">
                <a:solidFill>
                  <a:srgbClr val="000000"/>
                </a:solidFill>
              </a:rPr>
              <a:t>At the very least, that every web document out there should probably include:</a:t>
            </a:r>
          </a:p>
          <a:p>
            <a:pPr lvl="1">
              <a:defRPr/>
            </a:pPr>
            <a:r>
              <a:rPr lang="en-US" altLang="en-US" sz="1800" dirty="0">
                <a:solidFill>
                  <a:srgbClr val="000000"/>
                </a:solidFill>
              </a:rPr>
              <a:t>A </a:t>
            </a:r>
            <a:r>
              <a:rPr lang="en-US" altLang="en-US" sz="1800" dirty="0">
                <a:solidFill>
                  <a:srgbClr val="000000"/>
                </a:solidFill>
                <a:latin typeface="Courier New" panose="02070309020205020404" pitchFamily="49" charset="0"/>
                <a:cs typeface="Courier New" panose="02070309020205020404" pitchFamily="49" charset="0"/>
              </a:rPr>
              <a:t>&lt;header&gt; </a:t>
            </a:r>
            <a:r>
              <a:rPr lang="en-US" altLang="en-US" sz="1800" dirty="0">
                <a:solidFill>
                  <a:srgbClr val="000000"/>
                </a:solidFill>
              </a:rPr>
              <a:t>tag</a:t>
            </a:r>
          </a:p>
          <a:p>
            <a:pPr lvl="1">
              <a:defRPr/>
            </a:pPr>
            <a:r>
              <a:rPr lang="en-US" altLang="en-US" sz="1800" dirty="0">
                <a:solidFill>
                  <a:srgbClr val="000000"/>
                </a:solidFill>
              </a:rPr>
              <a:t>A </a:t>
            </a:r>
            <a:r>
              <a:rPr lang="en-US" altLang="en-US" sz="1800" dirty="0">
                <a:solidFill>
                  <a:srgbClr val="000000"/>
                </a:solidFill>
                <a:latin typeface="Courier New" panose="02070309020205020404" pitchFamily="49" charset="0"/>
                <a:cs typeface="Courier New" panose="02070309020205020404" pitchFamily="49" charset="0"/>
              </a:rPr>
              <a:t>&lt;main&gt; </a:t>
            </a:r>
            <a:r>
              <a:rPr lang="en-US" altLang="en-US" sz="1800" dirty="0">
                <a:solidFill>
                  <a:srgbClr val="000000"/>
                </a:solidFill>
              </a:rPr>
              <a:t>tag</a:t>
            </a:r>
          </a:p>
          <a:p>
            <a:pPr lvl="1">
              <a:defRPr/>
            </a:pPr>
            <a:r>
              <a:rPr lang="en-US" altLang="en-US" sz="1800" dirty="0">
                <a:solidFill>
                  <a:srgbClr val="000000"/>
                </a:solidFill>
              </a:rPr>
              <a:t>It would be pretty unusual to encounter a web page where those two tags would not be warranted.</a:t>
            </a:r>
          </a:p>
          <a:p>
            <a:pPr lvl="1">
              <a:defRPr/>
            </a:pPr>
            <a:r>
              <a:rPr lang="en-US" altLang="en-US" sz="1800" dirty="0">
                <a:solidFill>
                  <a:srgbClr val="000000"/>
                </a:solidFill>
              </a:rPr>
              <a:t>Certainly, moving forward in this course, those two tags should be present on every page you create!</a:t>
            </a:r>
          </a:p>
          <a:p>
            <a:pPr marL="457200" lvl="1" indent="0">
              <a:buNone/>
              <a:defRPr/>
            </a:pPr>
            <a:endParaRPr lang="en-US" altLang="en-US" sz="1800" dirty="0">
              <a:solidFill>
                <a:srgbClr val="000000"/>
              </a:solidFill>
            </a:endParaRPr>
          </a:p>
          <a:p>
            <a:pPr>
              <a:defRPr/>
            </a:pPr>
            <a:r>
              <a:rPr lang="en-US" altLang="en-US" sz="1800" dirty="0">
                <a:solidFill>
                  <a:srgbClr val="000000"/>
                </a:solidFill>
              </a:rPr>
              <a:t>In addition, the majority of pages that are in real-world use typically include:</a:t>
            </a:r>
          </a:p>
          <a:p>
            <a:pPr lvl="1">
              <a:defRPr/>
            </a:pPr>
            <a:r>
              <a:rPr lang="en-US" altLang="en-US" sz="1800" dirty="0">
                <a:solidFill>
                  <a:srgbClr val="000000"/>
                </a:solidFill>
              </a:rPr>
              <a:t>One or more </a:t>
            </a:r>
            <a:r>
              <a:rPr lang="en-US" altLang="en-US" sz="1800" dirty="0">
                <a:solidFill>
                  <a:srgbClr val="000000"/>
                </a:solidFill>
                <a:latin typeface="Courier New" panose="02070309020205020404" pitchFamily="49" charset="0"/>
                <a:cs typeface="Courier New" panose="02070309020205020404" pitchFamily="49" charset="0"/>
              </a:rPr>
              <a:t>&lt;section&gt; </a:t>
            </a:r>
            <a:r>
              <a:rPr lang="en-US" altLang="en-US" sz="1800" dirty="0">
                <a:solidFill>
                  <a:srgbClr val="000000"/>
                </a:solidFill>
              </a:rPr>
              <a:t>and/or </a:t>
            </a:r>
            <a:r>
              <a:rPr lang="en-US" altLang="en-US" sz="1800" dirty="0">
                <a:solidFill>
                  <a:srgbClr val="000000"/>
                </a:solidFill>
                <a:latin typeface="Courier New" panose="02070309020205020404" pitchFamily="49" charset="0"/>
                <a:cs typeface="Courier New" panose="02070309020205020404" pitchFamily="49" charset="0"/>
              </a:rPr>
              <a:t>&lt;article&gt; </a:t>
            </a:r>
            <a:r>
              <a:rPr lang="en-US" altLang="en-US" sz="1800" dirty="0">
                <a:solidFill>
                  <a:srgbClr val="000000"/>
                </a:solidFill>
              </a:rPr>
              <a:t>tags</a:t>
            </a:r>
          </a:p>
          <a:p>
            <a:pPr lvl="1">
              <a:defRPr/>
            </a:pPr>
            <a:r>
              <a:rPr lang="en-US" altLang="en-US" sz="1800" dirty="0">
                <a:solidFill>
                  <a:srgbClr val="000000"/>
                </a:solidFill>
              </a:rPr>
              <a:t>A </a:t>
            </a:r>
            <a:r>
              <a:rPr lang="en-US" altLang="en-US" sz="1800" dirty="0">
                <a:solidFill>
                  <a:srgbClr val="000000"/>
                </a:solidFill>
                <a:latin typeface="Courier New" panose="02070309020205020404" pitchFamily="49" charset="0"/>
                <a:cs typeface="Courier New" panose="02070309020205020404" pitchFamily="49" charset="0"/>
              </a:rPr>
              <a:t>&lt;nav&gt; </a:t>
            </a:r>
            <a:r>
              <a:rPr lang="en-US" altLang="en-US" sz="1800" dirty="0">
                <a:solidFill>
                  <a:srgbClr val="000000"/>
                </a:solidFill>
              </a:rPr>
              <a:t>tag</a:t>
            </a:r>
          </a:p>
          <a:p>
            <a:pPr lvl="1">
              <a:defRPr/>
            </a:pPr>
            <a:r>
              <a:rPr lang="en-US" altLang="en-US" sz="1800" dirty="0">
                <a:solidFill>
                  <a:srgbClr val="000000"/>
                </a:solidFill>
              </a:rPr>
              <a:t>A </a:t>
            </a:r>
            <a:r>
              <a:rPr lang="en-US" altLang="en-US" sz="1800" dirty="0">
                <a:solidFill>
                  <a:srgbClr val="000000"/>
                </a:solidFill>
                <a:latin typeface="Courier New" panose="02070309020205020404" pitchFamily="49" charset="0"/>
                <a:cs typeface="Courier New" panose="02070309020205020404" pitchFamily="49" charset="0"/>
              </a:rPr>
              <a:t>&lt;footer&gt; </a:t>
            </a:r>
            <a:r>
              <a:rPr lang="en-US" altLang="en-US" sz="1800" dirty="0">
                <a:solidFill>
                  <a:srgbClr val="000000"/>
                </a:solidFill>
              </a:rPr>
              <a:t>tag</a:t>
            </a:r>
          </a:p>
        </p:txBody>
      </p:sp>
    </p:spTree>
    <p:extLst>
      <p:ext uri="{BB962C8B-B14F-4D97-AF65-F5344CB8AC3E}">
        <p14:creationId xmlns:p14="http://schemas.microsoft.com/office/powerpoint/2010/main" val="179328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37BE93-A3B7-44D3-B902-E7BC6A59C602}"/>
              </a:ext>
            </a:extLst>
          </p:cNvPr>
          <p:cNvSpPr txBox="1"/>
          <p:nvPr/>
        </p:nvSpPr>
        <p:spPr>
          <a:xfrm>
            <a:off x="121800" y="871840"/>
            <a:ext cx="5650349" cy="5139869"/>
          </a:xfrm>
          <a:prstGeom prst="rect">
            <a:avLst/>
          </a:prstGeom>
          <a:noFill/>
        </p:spPr>
        <p:txBody>
          <a:bodyPr wrap="square" rtlCol="0">
            <a:spAutoFit/>
          </a:bodyPr>
          <a:lstStyle/>
          <a:p>
            <a:pPr marL="285750" indent="-285750">
              <a:buFont typeface="Arial" panose="020B0604020202020204" pitchFamily="34" charset="0"/>
              <a:buChar char="•"/>
            </a:pPr>
            <a:r>
              <a:rPr lang="en-US" sz="1600" dirty="0"/>
              <a:t>Let's go through an example together. To the right is a hypothetical  hand-written mockup of a web page we plan to create. </a:t>
            </a:r>
          </a:p>
          <a:p>
            <a:pPr marL="742950" lvl="1" indent="-285750">
              <a:buFont typeface="Arial" panose="020B0604020202020204" pitchFamily="34" charset="0"/>
              <a:buChar char="•"/>
            </a:pPr>
            <a:r>
              <a:rPr lang="en-US" sz="1200" dirty="0"/>
              <a:t>Note: The actual content of this page including the image was taken from Wikipedia's page on turtles. </a:t>
            </a:r>
          </a:p>
          <a:p>
            <a:pPr lvl="1"/>
            <a:endParaRPr lang="en-US" sz="1600" dirty="0"/>
          </a:p>
          <a:p>
            <a:pPr marL="285750" indent="-285750">
              <a:buFont typeface="Arial" panose="020B0604020202020204" pitchFamily="34" charset="0"/>
              <a:buChar char="•"/>
            </a:pPr>
            <a:r>
              <a:rPr lang="en-US" sz="1600" dirty="0"/>
              <a:t>All we have at the moment is our content. The purpose of making a mockup is to allow us to examine the content page and try to come up with an organizational structure of our HTML document.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After some examination, we note that our page has:</a:t>
            </a:r>
          </a:p>
          <a:p>
            <a:pPr marL="742950" lvl="1" indent="-285750">
              <a:buFont typeface="Arial" panose="020B0604020202020204" pitchFamily="34" charset="0"/>
              <a:buChar char="•"/>
            </a:pPr>
            <a:r>
              <a:rPr lang="en-US" sz="1600" dirty="0"/>
              <a:t>A title</a:t>
            </a:r>
          </a:p>
          <a:p>
            <a:pPr marL="742950" lvl="1" indent="-285750">
              <a:buFont typeface="Arial" panose="020B0604020202020204" pitchFamily="34" charset="0"/>
              <a:buChar char="•"/>
            </a:pPr>
            <a:r>
              <a:rPr lang="en-US" sz="1600" dirty="0"/>
              <a:t>A subtitle</a:t>
            </a:r>
          </a:p>
          <a:p>
            <a:pPr marL="742950" lvl="1" indent="-285750">
              <a:buFont typeface="Arial" panose="020B0604020202020204" pitchFamily="34" charset="0"/>
              <a:buChar char="•"/>
            </a:pPr>
            <a:r>
              <a:rPr lang="en-US" sz="1600" dirty="0"/>
              <a:t>An image</a:t>
            </a:r>
          </a:p>
          <a:p>
            <a:pPr marL="742950" lvl="1" indent="-285750">
              <a:buFont typeface="Arial" panose="020B0604020202020204" pitchFamily="34" charset="0"/>
              <a:buChar char="•"/>
            </a:pPr>
            <a:r>
              <a:rPr lang="en-US" sz="1600" dirty="0"/>
              <a:t>Three main topics (Intro, Anatomy, Diet)</a:t>
            </a:r>
          </a:p>
          <a:p>
            <a:pPr marL="742950" lvl="1" indent="-285750">
              <a:buFont typeface="Arial" panose="020B0604020202020204" pitchFamily="34" charset="0"/>
              <a:buChar char="•"/>
            </a:pPr>
            <a:r>
              <a:rPr lang="en-US" sz="1600" dirty="0"/>
              <a:t>One of the main topics, "Anatomy" has two subtopics (Neck retraction, and Shell)</a:t>
            </a:r>
          </a:p>
          <a:p>
            <a:pPr marL="742950" lvl="1" indent="-285750">
              <a:buFont typeface="Arial" panose="020B0604020202020204" pitchFamily="34" charset="0"/>
              <a:buChar char="•"/>
            </a:pPr>
            <a:r>
              <a:rPr lang="en-US" sz="1600" dirty="0"/>
              <a:t>A citation</a:t>
            </a:r>
          </a:p>
          <a:p>
            <a:pPr marL="742950" lvl="1" indent="-285750">
              <a:buFont typeface="Arial" panose="020B0604020202020204" pitchFamily="34" charset="0"/>
              <a:buChar char="•"/>
            </a:pPr>
            <a:r>
              <a:rPr lang="en-US" sz="1600" dirty="0"/>
              <a:t>A group of links to other turtle-related pages</a:t>
            </a:r>
          </a:p>
          <a:p>
            <a:pPr marL="742950" lvl="1" indent="-285750">
              <a:buFont typeface="Arial" panose="020B0604020202020204" pitchFamily="34" charset="0"/>
              <a:buChar char="•"/>
            </a:pPr>
            <a:endParaRPr lang="en-US" sz="1600" dirty="0"/>
          </a:p>
        </p:txBody>
      </p:sp>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582226"/>
          </a:xfrm>
        </p:spPr>
        <p:style>
          <a:lnRef idx="3">
            <a:schemeClr val="lt1"/>
          </a:lnRef>
          <a:fillRef idx="1">
            <a:schemeClr val="accent1"/>
          </a:fillRef>
          <a:effectRef idx="1">
            <a:schemeClr val="accent1"/>
          </a:effectRef>
          <a:fontRef idx="minor">
            <a:schemeClr val="lt1"/>
          </a:fontRef>
        </p:style>
        <p:txBody>
          <a:bodyPr>
            <a:normAutofit/>
          </a:bodyPr>
          <a:lstStyle/>
          <a:p>
            <a:pPr algn="ctr" eaLnBrk="1" hangingPunct="1"/>
            <a:r>
              <a:rPr lang="en-US" altLang="en-US" sz="3200" b="1" dirty="0"/>
              <a:t>Working Example</a:t>
            </a:r>
          </a:p>
        </p:txBody>
      </p:sp>
      <p:sp>
        <p:nvSpPr>
          <p:cNvPr id="2" name="TextBox 1">
            <a:extLst>
              <a:ext uri="{FF2B5EF4-FFF2-40B4-BE49-F238E27FC236}">
                <a16:creationId xmlns:a16="http://schemas.microsoft.com/office/drawing/2014/main" id="{9EB256AC-F541-4505-8A8C-FB93E0C99CC0}"/>
              </a:ext>
            </a:extLst>
          </p:cNvPr>
          <p:cNvSpPr txBox="1"/>
          <p:nvPr/>
        </p:nvSpPr>
        <p:spPr>
          <a:xfrm>
            <a:off x="5909173" y="117693"/>
            <a:ext cx="6128951" cy="6740307"/>
          </a:xfrm>
          <a:prstGeom prst="rect">
            <a:avLst/>
          </a:prstGeom>
          <a:noFill/>
        </p:spPr>
        <p:txBody>
          <a:bodyPr wrap="square" rtlCol="0">
            <a:spAutoFit/>
          </a:bodyPr>
          <a:lstStyle/>
          <a:p>
            <a:r>
              <a:rPr lang="en-US" sz="1200" b="1" u="sng" dirty="0">
                <a:latin typeface="Bradley Hand ITC" panose="03070402050302030203" pitchFamily="66" charset="0"/>
              </a:rPr>
              <a:t>Outline of Our Turtle Page</a:t>
            </a:r>
            <a:endParaRPr lang="en-US" sz="1200" dirty="0">
              <a:latin typeface="Bradley Hand ITC" panose="03070402050302030203" pitchFamily="66" charset="0"/>
            </a:endParaRPr>
          </a:p>
          <a:p>
            <a:r>
              <a:rPr lang="en-US" sz="1200" b="1" dirty="0">
                <a:latin typeface="Bradley Hand ITC" panose="03070402050302030203" pitchFamily="66" charset="0"/>
              </a:rPr>
              <a:t>Title: </a:t>
            </a:r>
            <a:r>
              <a:rPr lang="en-US" sz="1200" dirty="0">
                <a:latin typeface="Bradley Hand ITC" panose="03070402050302030203" pitchFamily="66" charset="0"/>
              </a:rPr>
              <a:t>The World of Turtles</a:t>
            </a:r>
          </a:p>
          <a:p>
            <a:r>
              <a:rPr lang="en-US" sz="1200" b="1" dirty="0">
                <a:latin typeface="Bradley Hand ITC" panose="03070402050302030203" pitchFamily="66" charset="0"/>
              </a:rPr>
              <a:t>Subtitle: </a:t>
            </a:r>
            <a:r>
              <a:rPr lang="en-US" sz="1200" dirty="0">
                <a:latin typeface="Bradley Hand ITC" panose="03070402050302030203" pitchFamily="66" charset="0"/>
              </a:rPr>
              <a:t>A Highly Abbreviated Primer</a:t>
            </a:r>
          </a:p>
          <a:p>
            <a:r>
              <a:rPr lang="en-US" sz="1200" b="1" dirty="0">
                <a:latin typeface="Bradley Hand ITC" panose="03070402050302030203" pitchFamily="66" charset="0"/>
              </a:rPr>
              <a:t>Image: </a:t>
            </a:r>
            <a:r>
              <a:rPr lang="en-US" sz="1200" dirty="0">
                <a:latin typeface="Bradley Hand ITC" panose="03070402050302030203" pitchFamily="66" charset="0"/>
              </a:rPr>
              <a:t>Picture of a box turtle goes here</a:t>
            </a:r>
          </a:p>
          <a:p>
            <a:endParaRPr lang="en-US" sz="1200" dirty="0">
              <a:latin typeface="Bradley Hand ITC" panose="03070402050302030203" pitchFamily="66" charset="0"/>
            </a:endParaRPr>
          </a:p>
          <a:p>
            <a:r>
              <a:rPr lang="en-US" sz="1200" b="1" dirty="0">
                <a:latin typeface="Bradley Hand ITC" panose="03070402050302030203" pitchFamily="66" charset="0"/>
              </a:rPr>
              <a:t>Introduction</a:t>
            </a:r>
            <a:endParaRPr lang="en-US" sz="1200" dirty="0">
              <a:latin typeface="Bradley Hand ITC" panose="03070402050302030203" pitchFamily="66" charset="0"/>
            </a:endParaRPr>
          </a:p>
          <a:p>
            <a:r>
              <a:rPr lang="en-US" sz="1200" dirty="0">
                <a:latin typeface="Bradley Hand ITC" panose="03070402050302030203" pitchFamily="66" charset="0"/>
              </a:rPr>
              <a:t>Turtles are diapsids of the order Testudines. The earliest known members of this group date from the Middle Jurassic,[1] making turtles one of the oldest reptile groups and a more ancient group than snakes or crocodilians.</a:t>
            </a:r>
          </a:p>
          <a:p>
            <a:endParaRPr lang="en-US" sz="1200" dirty="0">
              <a:latin typeface="Bradley Hand ITC" panose="03070402050302030203" pitchFamily="66" charset="0"/>
            </a:endParaRPr>
          </a:p>
          <a:p>
            <a:r>
              <a:rPr lang="en-US" sz="1200" dirty="0">
                <a:latin typeface="Bradley Hand ITC" panose="03070402050302030203" pitchFamily="66" charset="0"/>
              </a:rPr>
              <a:t>Turtles are ectotherms—animals commonly called cold-blooded—meaning that their internal temperature varies according to the ambient environment. However, because of their high metabolic rate, leatherback sea turtles have a body temperature that is noticeably higher than that of the surrounding water.</a:t>
            </a:r>
          </a:p>
          <a:p>
            <a:endParaRPr lang="en-US" sz="1200" b="1" dirty="0">
              <a:latin typeface="Bradley Hand ITC" panose="03070402050302030203" pitchFamily="66" charset="0"/>
            </a:endParaRPr>
          </a:p>
          <a:p>
            <a:r>
              <a:rPr lang="en-US" sz="1200" b="1" dirty="0">
                <a:latin typeface="Bradley Hand ITC" panose="03070402050302030203" pitchFamily="66" charset="0"/>
              </a:rPr>
              <a:t>Anatomy</a:t>
            </a:r>
            <a:endParaRPr lang="en-US" sz="1200" dirty="0">
              <a:latin typeface="Bradley Hand ITC" panose="03070402050302030203" pitchFamily="66" charset="0"/>
            </a:endParaRPr>
          </a:p>
          <a:p>
            <a:r>
              <a:rPr lang="en-US" sz="1200" dirty="0">
                <a:latin typeface="Bradley Hand ITC" panose="03070402050302030203" pitchFamily="66" charset="0"/>
              </a:rPr>
              <a:t>The largest living chelonian is the leatherback sea turtle (Dermochelys coriacea), which reaches a shell length of 200 cm (6.6 ft) and can reach a weight of over 900 kg (2,000 lb).</a:t>
            </a:r>
          </a:p>
          <a:p>
            <a:pPr lvl="1"/>
            <a:r>
              <a:rPr lang="en-US" sz="1200" b="1" dirty="0">
                <a:latin typeface="Bradley Hand ITC" panose="03070402050302030203" pitchFamily="66" charset="0"/>
              </a:rPr>
              <a:t>Neck Retraction</a:t>
            </a:r>
            <a:endParaRPr lang="en-US" sz="1200" dirty="0">
              <a:latin typeface="Bradley Hand ITC" panose="03070402050302030203" pitchFamily="66" charset="0"/>
            </a:endParaRPr>
          </a:p>
          <a:p>
            <a:pPr lvl="1"/>
            <a:r>
              <a:rPr lang="en-US" sz="1200" dirty="0">
                <a:latin typeface="Bradley Hand ITC" panose="03070402050302030203" pitchFamily="66" charset="0"/>
              </a:rPr>
              <a:t>Turtles are divided into two groups, according to how they retract their necks into their shells (something the ancestral Proganochelys could not do).</a:t>
            </a:r>
          </a:p>
          <a:p>
            <a:pPr lvl="1"/>
            <a:r>
              <a:rPr lang="en-US" sz="1200" b="1" dirty="0">
                <a:latin typeface="Bradley Hand ITC" panose="03070402050302030203" pitchFamily="66" charset="0"/>
              </a:rPr>
              <a:t>Shell</a:t>
            </a:r>
            <a:endParaRPr lang="en-US" sz="1200" dirty="0">
              <a:latin typeface="Bradley Hand ITC" panose="03070402050302030203" pitchFamily="66" charset="0"/>
            </a:endParaRPr>
          </a:p>
          <a:p>
            <a:pPr lvl="1"/>
            <a:r>
              <a:rPr lang="en-US" sz="1200" dirty="0">
                <a:latin typeface="Bradley Hand ITC" panose="03070402050302030203" pitchFamily="66" charset="0"/>
              </a:rPr>
              <a:t>The upper shell of the turtle is called the carapace. The lower shell that encases the belly is called the plastron. The carapace and plastron are joined together on the turtle's sides by bony structures called bridges.</a:t>
            </a:r>
          </a:p>
          <a:p>
            <a:pPr lvl="1"/>
            <a:endParaRPr lang="en-US" sz="1200" dirty="0">
              <a:latin typeface="Bradley Hand ITC" panose="03070402050302030203" pitchFamily="66" charset="0"/>
            </a:endParaRPr>
          </a:p>
          <a:p>
            <a:r>
              <a:rPr lang="en-US" sz="1200" b="1" dirty="0">
                <a:latin typeface="Bradley Hand ITC" panose="03070402050302030203" pitchFamily="66" charset="0"/>
              </a:rPr>
              <a:t>Diet</a:t>
            </a:r>
            <a:endParaRPr lang="en-US" sz="1200" dirty="0">
              <a:latin typeface="Bradley Hand ITC" panose="03070402050302030203" pitchFamily="66" charset="0"/>
            </a:endParaRPr>
          </a:p>
          <a:p>
            <a:r>
              <a:rPr lang="en-US" sz="1200" dirty="0">
                <a:latin typeface="Bradley Hand ITC" panose="03070402050302030203" pitchFamily="66" charset="0"/>
              </a:rPr>
              <a:t>A turtle's diet varies greatly depending on the environment in which it lives.</a:t>
            </a:r>
          </a:p>
          <a:p>
            <a:endParaRPr lang="en-US" sz="1200" i="1" dirty="0">
              <a:latin typeface="Bradley Hand ITC" panose="03070402050302030203" pitchFamily="66" charset="0"/>
            </a:endParaRPr>
          </a:p>
          <a:p>
            <a:r>
              <a:rPr lang="en-US" sz="1200" i="1" dirty="0">
                <a:latin typeface="Bradley Hand ITC" panose="03070402050302030203" pitchFamily="66" charset="0"/>
              </a:rPr>
              <a:t>The text for this page taken from Wikipedia.</a:t>
            </a:r>
            <a:endParaRPr lang="en-US" sz="1200" dirty="0">
              <a:latin typeface="Bradley Hand ITC" panose="03070402050302030203" pitchFamily="66" charset="0"/>
            </a:endParaRPr>
          </a:p>
          <a:p>
            <a:endParaRPr lang="en-US" sz="1200" b="1" dirty="0">
              <a:latin typeface="Bradley Hand ITC" panose="03070402050302030203" pitchFamily="66" charset="0"/>
            </a:endParaRPr>
          </a:p>
          <a:p>
            <a:r>
              <a:rPr lang="en-US" sz="1200" b="1" dirty="0">
                <a:latin typeface="Bradley Hand ITC" panose="03070402050302030203" pitchFamily="66" charset="0"/>
              </a:rPr>
              <a:t>Links to Other Turtle Pages</a:t>
            </a:r>
            <a:endParaRPr lang="en-US" sz="1200" dirty="0">
              <a:latin typeface="Bradley Hand ITC" panose="03070402050302030203" pitchFamily="66" charset="0"/>
            </a:endParaRPr>
          </a:p>
          <a:p>
            <a:pPr marL="171450" lvl="0" indent="-171450">
              <a:buFont typeface="Arial" panose="020B0604020202020204" pitchFamily="34" charset="0"/>
              <a:buChar char="•"/>
            </a:pPr>
            <a:r>
              <a:rPr lang="en-US" sz="1200" dirty="0">
                <a:latin typeface="Bradley Hand ITC" panose="03070402050302030203" pitchFamily="66" charset="0"/>
              </a:rPr>
              <a:t>Encyclopedia Britannica</a:t>
            </a:r>
          </a:p>
          <a:p>
            <a:pPr marL="171450" lvl="0" indent="-171450">
              <a:buFont typeface="Arial" panose="020B0604020202020204" pitchFamily="34" charset="0"/>
              <a:buChar char="•"/>
            </a:pPr>
            <a:r>
              <a:rPr lang="en-US" sz="1200" dirty="0">
                <a:latin typeface="Bradley Hand ITC" panose="03070402050302030203" pitchFamily="66" charset="0"/>
              </a:rPr>
              <a:t>10 Awesome Facts About Turtles</a:t>
            </a:r>
          </a:p>
          <a:p>
            <a:pPr marL="171450" lvl="0" indent="-171450">
              <a:buFont typeface="Arial" panose="020B0604020202020204" pitchFamily="34" charset="0"/>
              <a:buChar char="•"/>
            </a:pPr>
            <a:r>
              <a:rPr lang="en-US" sz="1200" dirty="0">
                <a:latin typeface="Bradley Hand ITC" panose="03070402050302030203" pitchFamily="66" charset="0"/>
              </a:rPr>
              <a:t>Turtle Conservancy</a:t>
            </a:r>
          </a:p>
          <a:p>
            <a:endParaRPr lang="en-US" sz="1200" dirty="0"/>
          </a:p>
        </p:txBody>
      </p:sp>
      <p:sp>
        <p:nvSpPr>
          <p:cNvPr id="5" name="Rectangle: Rounded Corners 4">
            <a:extLst>
              <a:ext uri="{FF2B5EF4-FFF2-40B4-BE49-F238E27FC236}">
                <a16:creationId xmlns:a16="http://schemas.microsoft.com/office/drawing/2014/main" id="{73FAF9AD-45C5-49A3-966B-74119FE3E706}"/>
              </a:ext>
            </a:extLst>
          </p:cNvPr>
          <p:cNvSpPr/>
          <p:nvPr/>
        </p:nvSpPr>
        <p:spPr>
          <a:xfrm>
            <a:off x="6355976" y="304800"/>
            <a:ext cx="1389530"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62763F68-E0C7-4B28-B720-E45BDDC62B0E}"/>
              </a:ext>
            </a:extLst>
          </p:cNvPr>
          <p:cNvSpPr/>
          <p:nvPr/>
        </p:nvSpPr>
        <p:spPr>
          <a:xfrm>
            <a:off x="6508376" y="493059"/>
            <a:ext cx="2097742"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C4D4287A-C99F-4F07-89DD-A83CE3B16754}"/>
              </a:ext>
            </a:extLst>
          </p:cNvPr>
          <p:cNvSpPr/>
          <p:nvPr/>
        </p:nvSpPr>
        <p:spPr>
          <a:xfrm>
            <a:off x="6439281" y="662301"/>
            <a:ext cx="2097741" cy="2308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94D7049C-8E69-452A-BE09-1BB7F8E4B8AB}"/>
              </a:ext>
            </a:extLst>
          </p:cNvPr>
          <p:cNvSpPr/>
          <p:nvPr/>
        </p:nvSpPr>
        <p:spPr>
          <a:xfrm>
            <a:off x="5909173" y="1026503"/>
            <a:ext cx="984686"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D1FC2379-1AC0-43E9-B077-34140D76FC36}"/>
              </a:ext>
            </a:extLst>
          </p:cNvPr>
          <p:cNvSpPr/>
          <p:nvPr/>
        </p:nvSpPr>
        <p:spPr>
          <a:xfrm>
            <a:off x="5909173" y="2855303"/>
            <a:ext cx="984686"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9EF12629-AA24-4209-A3C5-1581D5C6DA87}"/>
              </a:ext>
            </a:extLst>
          </p:cNvPr>
          <p:cNvSpPr/>
          <p:nvPr/>
        </p:nvSpPr>
        <p:spPr>
          <a:xfrm>
            <a:off x="5927510" y="4856651"/>
            <a:ext cx="984686"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0413A621-DD2B-4459-9B9D-BBF80A8E7A10}"/>
              </a:ext>
            </a:extLst>
          </p:cNvPr>
          <p:cNvSpPr/>
          <p:nvPr/>
        </p:nvSpPr>
        <p:spPr>
          <a:xfrm>
            <a:off x="6401516" y="3409939"/>
            <a:ext cx="1237130"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49059F8A-B2F8-4DAC-89E1-F73EA2ED28FE}"/>
              </a:ext>
            </a:extLst>
          </p:cNvPr>
          <p:cNvSpPr/>
          <p:nvPr/>
        </p:nvSpPr>
        <p:spPr>
          <a:xfrm>
            <a:off x="6401516" y="3964575"/>
            <a:ext cx="1237130"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D9A09E9C-FF0C-4749-811F-BE8739D74A0F}"/>
              </a:ext>
            </a:extLst>
          </p:cNvPr>
          <p:cNvSpPr/>
          <p:nvPr/>
        </p:nvSpPr>
        <p:spPr>
          <a:xfrm>
            <a:off x="5909173" y="5438206"/>
            <a:ext cx="3019674" cy="2241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DB959868-A702-499C-AE1A-134F819EFBF0}"/>
              </a:ext>
            </a:extLst>
          </p:cNvPr>
          <p:cNvSpPr/>
          <p:nvPr/>
        </p:nvSpPr>
        <p:spPr>
          <a:xfrm>
            <a:off x="5863632" y="5809109"/>
            <a:ext cx="2473543" cy="8068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79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0" end="10"/>
                                            </p:txEl>
                                          </p:spTgt>
                                        </p:tgtEl>
                                        <p:attrNameLst>
                                          <p:attrName>ppt_c</p:attrName>
                                        </p:attrNameLst>
                                      </p:cBhvr>
                                      <p:to>
                                        <a:schemeClr val="bg2"/>
                                      </p:to>
                                    </p:animClr>
                                  </p:sub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1" end="11"/>
                                            </p:txEl>
                                          </p:spTgt>
                                        </p:tgtEl>
                                        <p:attrNameLst>
                                          <p:attrName>ppt_c</p:attrName>
                                        </p:attrNameLst>
                                      </p:cBhvr>
                                      <p:to>
                                        <a:schemeClr val="bg2"/>
                                      </p:to>
                                    </p:animClr>
                                  </p:sub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12" end="1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37BE93-A3B7-44D3-B902-E7BC6A59C602}"/>
              </a:ext>
            </a:extLst>
          </p:cNvPr>
          <p:cNvSpPr txBox="1"/>
          <p:nvPr/>
        </p:nvSpPr>
        <p:spPr>
          <a:xfrm>
            <a:off x="121800" y="871840"/>
            <a:ext cx="5650349" cy="5755422"/>
          </a:xfrm>
          <a:prstGeom prst="rect">
            <a:avLst/>
          </a:prstGeom>
          <a:noFill/>
        </p:spPr>
        <p:txBody>
          <a:bodyPr wrap="square" rtlCol="0">
            <a:spAutoFit/>
          </a:bodyPr>
          <a:lstStyle/>
          <a:p>
            <a:r>
              <a:rPr lang="en-US" sz="1600" dirty="0"/>
              <a:t>We can already come up with a basic HTML outline for our page:</a:t>
            </a:r>
          </a:p>
          <a:p>
            <a:endParaRPr lang="en-US" sz="1600" dirty="0"/>
          </a:p>
          <a:p>
            <a:pPr marL="285750" indent="-285750">
              <a:buFont typeface="Arial" panose="020B0604020202020204" pitchFamily="34" charset="0"/>
              <a:buChar char="•"/>
            </a:pPr>
            <a:r>
              <a:rPr lang="en-US" sz="1600" dirty="0"/>
              <a:t>The title </a:t>
            </a:r>
          </a:p>
          <a:p>
            <a:pPr marL="742950" lvl="1" indent="-285750">
              <a:buFont typeface="Arial" panose="020B0604020202020204" pitchFamily="34" charset="0"/>
              <a:buChar char="•"/>
            </a:pPr>
            <a:r>
              <a:rPr lang="en-US" sz="1600" dirty="0"/>
              <a:t>The title of a page should almost always be </a:t>
            </a:r>
            <a:r>
              <a:rPr lang="en-US" sz="1600" dirty="0">
                <a:latin typeface="Courier New" panose="02070309020205020404" pitchFamily="49" charset="0"/>
                <a:cs typeface="Courier New" panose="02070309020205020404" pitchFamily="49" charset="0"/>
              </a:rPr>
              <a:t>&lt;h1&gt; </a:t>
            </a:r>
          </a:p>
          <a:p>
            <a:pPr marL="285750" indent="-285750">
              <a:buFont typeface="Arial" panose="020B0604020202020204" pitchFamily="34" charset="0"/>
              <a:buChar char="•"/>
            </a:pPr>
            <a:r>
              <a:rPr lang="en-US" sz="1600" dirty="0"/>
              <a:t>A subtitle</a:t>
            </a:r>
          </a:p>
          <a:p>
            <a:pPr marL="742950" lvl="1" indent="-285750">
              <a:buFont typeface="Arial" panose="020B0604020202020204" pitchFamily="34" charset="0"/>
              <a:buChar char="•"/>
            </a:pPr>
            <a:r>
              <a:rPr lang="en-US" sz="1600" dirty="0"/>
              <a:t>This one is a bit less clear. Perhaps </a:t>
            </a:r>
            <a:r>
              <a:rPr lang="en-US" sz="1600" dirty="0">
                <a:latin typeface="Courier New" panose="02070309020205020404" pitchFamily="49" charset="0"/>
                <a:cs typeface="Courier New" panose="02070309020205020404" pitchFamily="49" charset="0"/>
              </a:rPr>
              <a:t>&lt;h2&gt;</a:t>
            </a:r>
            <a:r>
              <a:rPr lang="en-US" sz="1600" dirty="0"/>
              <a:t> ?</a:t>
            </a:r>
            <a:r>
              <a:rPr lang="en-US" sz="1600" dirty="0">
                <a:latin typeface="Courier New" panose="02070309020205020404" pitchFamily="49" charset="0"/>
                <a:cs typeface="Courier New" panose="02070309020205020404" pitchFamily="49" charset="0"/>
              </a:rPr>
              <a:t> </a:t>
            </a:r>
            <a:r>
              <a:rPr lang="en-US" sz="1600" dirty="0"/>
              <a:t>Perhaps a </a:t>
            </a:r>
            <a:r>
              <a:rPr lang="en-US" sz="1600" dirty="0">
                <a:latin typeface="Courier New" panose="02070309020205020404" pitchFamily="49" charset="0"/>
                <a:cs typeface="Courier New" panose="02070309020205020404" pitchFamily="49" charset="0"/>
              </a:rPr>
              <a:t>&lt;div&gt; </a:t>
            </a:r>
            <a:r>
              <a:rPr lang="en-US" sz="1600" dirty="0"/>
              <a:t>section? Something else? </a:t>
            </a:r>
          </a:p>
          <a:p>
            <a:pPr marL="1200150" lvl="2" indent="-285750">
              <a:buFont typeface="Arial" panose="020B0604020202020204" pitchFamily="34" charset="0"/>
              <a:buChar char="•"/>
            </a:pPr>
            <a:r>
              <a:rPr lang="en-US" sz="1600" dirty="0"/>
              <a:t>Let's go with  for </a:t>
            </a:r>
            <a:r>
              <a:rPr lang="en-US" sz="1400" dirty="0">
                <a:latin typeface="Courier New" panose="02070309020205020404" pitchFamily="49" charset="0"/>
                <a:cs typeface="Courier New" panose="02070309020205020404" pitchFamily="49" charset="0"/>
              </a:rPr>
              <a:t>&lt;h2&gt;</a:t>
            </a:r>
            <a:r>
              <a:rPr lang="en-US" sz="1600" dirty="0">
                <a:latin typeface="Courier New" panose="02070309020205020404" pitchFamily="49" charset="0"/>
                <a:cs typeface="Courier New" panose="02070309020205020404" pitchFamily="49" charset="0"/>
              </a:rPr>
              <a:t> </a:t>
            </a:r>
            <a:r>
              <a:rPr lang="en-US" sz="1600" dirty="0"/>
              <a:t>now.</a:t>
            </a:r>
          </a:p>
          <a:p>
            <a:pPr marL="285750" indent="-285750">
              <a:buFont typeface="Arial" panose="020B0604020202020204" pitchFamily="34" charset="0"/>
              <a:buChar char="•"/>
            </a:pPr>
            <a:r>
              <a:rPr lang="en-US" sz="1600" dirty="0"/>
              <a:t>An image </a:t>
            </a:r>
          </a:p>
          <a:p>
            <a:pPr marL="742950" lvl="1" indent="-285750">
              <a:buFont typeface="Arial" panose="020B0604020202020204" pitchFamily="34" charset="0"/>
              <a:buChar char="•"/>
            </a:pPr>
            <a:r>
              <a:rPr lang="en-US" sz="1600" dirty="0"/>
              <a:t>That's easy: </a:t>
            </a:r>
            <a:r>
              <a:rPr lang="en-US" sz="1600" dirty="0">
                <a:latin typeface="Courier New" panose="02070309020205020404" pitchFamily="49" charset="0"/>
                <a:cs typeface="Courier New" panose="02070309020205020404" pitchFamily="49" charset="0"/>
              </a:rPr>
              <a:t>&lt;img&gt;</a:t>
            </a:r>
          </a:p>
          <a:p>
            <a:pPr marL="285750" indent="-285750">
              <a:buFont typeface="Arial" panose="020B0604020202020204" pitchFamily="34" charset="0"/>
              <a:buChar char="•"/>
            </a:pPr>
            <a:r>
              <a:rPr lang="en-US" sz="1600" dirty="0"/>
              <a:t>Three main topics (Introduction, Anatomy, Diet) </a:t>
            </a:r>
          </a:p>
          <a:p>
            <a:pPr marL="742950" lvl="1" indent="-285750">
              <a:buFont typeface="Arial" panose="020B0604020202020204" pitchFamily="34" charset="0"/>
              <a:buChar char="•"/>
            </a:pPr>
            <a:r>
              <a:rPr lang="en-US" sz="1600" dirty="0"/>
              <a:t>We've already used </a:t>
            </a:r>
            <a:r>
              <a:rPr lang="en-US" sz="1600" dirty="0">
                <a:latin typeface="Courier New" panose="02070309020205020404" pitchFamily="49" charset="0"/>
                <a:cs typeface="Courier New" panose="02070309020205020404" pitchFamily="49" charset="0"/>
              </a:rPr>
              <a:t>&lt;h1&gt; </a:t>
            </a:r>
            <a:r>
              <a:rPr lang="en-US" sz="1600" dirty="0"/>
              <a:t>for our title. So every major topic inside the page should use </a:t>
            </a:r>
            <a:r>
              <a:rPr lang="en-US" sz="1600" dirty="0">
                <a:latin typeface="Courier New" panose="02070309020205020404" pitchFamily="49" charset="0"/>
                <a:cs typeface="Courier New" panose="02070309020205020404" pitchFamily="49" charset="0"/>
              </a:rPr>
              <a:t>&lt;h2&gt; </a:t>
            </a:r>
            <a:r>
              <a:rPr lang="en-US" sz="1600" dirty="0"/>
              <a:t>tags.</a:t>
            </a:r>
          </a:p>
          <a:p>
            <a:pPr marL="285750" indent="-285750">
              <a:buFont typeface="Arial" panose="020B0604020202020204" pitchFamily="34" charset="0"/>
              <a:buChar char="•"/>
            </a:pPr>
            <a:r>
              <a:rPr lang="en-US" sz="1600" dirty="0"/>
              <a:t>One of the main topics, "Anatomy" has two subtopics (Neck retraction, and Shell) </a:t>
            </a:r>
          </a:p>
          <a:p>
            <a:pPr marL="742950" lvl="1" indent="-285750">
              <a:buFont typeface="Arial" panose="020B0604020202020204" pitchFamily="34" charset="0"/>
              <a:buChar char="•"/>
            </a:pPr>
            <a:r>
              <a:rPr lang="en-US" sz="1600" dirty="0"/>
              <a:t>Because these are subtopics of Anatomy for which we used </a:t>
            </a:r>
            <a:r>
              <a:rPr lang="en-US" sz="1600" dirty="0">
                <a:latin typeface="Courier New" panose="02070309020205020404" pitchFamily="49" charset="0"/>
                <a:cs typeface="Courier New" panose="02070309020205020404" pitchFamily="49" charset="0"/>
              </a:rPr>
              <a:t>&lt;h2&gt;</a:t>
            </a:r>
            <a:r>
              <a:rPr lang="en-US" sz="1600" dirty="0"/>
              <a:t>, we should now use </a:t>
            </a:r>
            <a:r>
              <a:rPr lang="en-US" sz="1600" dirty="0">
                <a:latin typeface="Courier New" panose="02070309020205020404" pitchFamily="49" charset="0"/>
                <a:cs typeface="Courier New" panose="02070309020205020404" pitchFamily="49" charset="0"/>
              </a:rPr>
              <a:t>&lt;h3&gt; </a:t>
            </a:r>
            <a:r>
              <a:rPr lang="en-US" sz="1600" dirty="0"/>
              <a:t>tags</a:t>
            </a:r>
          </a:p>
          <a:p>
            <a:pPr marL="285750" indent="-285750">
              <a:buFont typeface="Arial" panose="020B0604020202020204" pitchFamily="34" charset="0"/>
              <a:buChar char="•"/>
            </a:pPr>
            <a:r>
              <a:rPr lang="en-US" sz="1600" dirty="0"/>
              <a:t>A citation</a:t>
            </a:r>
          </a:p>
          <a:p>
            <a:pPr marL="742950" lvl="1" indent="-285750">
              <a:buFont typeface="Arial" panose="020B0604020202020204" pitchFamily="34" charset="0"/>
              <a:buChar char="•"/>
            </a:pPr>
            <a:r>
              <a:rPr lang="en-US" sz="1600" dirty="0"/>
              <a:t>Perhaps </a:t>
            </a:r>
            <a:r>
              <a:rPr lang="en-US" sz="1600" dirty="0">
                <a:latin typeface="Courier New" panose="02070309020205020404" pitchFamily="49" charset="0"/>
                <a:cs typeface="Courier New" panose="02070309020205020404" pitchFamily="49" charset="0"/>
              </a:rPr>
              <a:t>&lt;footer&gt;</a:t>
            </a:r>
            <a:r>
              <a:rPr lang="en-US" sz="1600" dirty="0"/>
              <a:t>? We'll decide momentarily.</a:t>
            </a:r>
          </a:p>
          <a:p>
            <a:pPr marL="285750" indent="-285750">
              <a:buFont typeface="Arial" panose="020B0604020202020204" pitchFamily="34" charset="0"/>
              <a:buChar char="•"/>
            </a:pPr>
            <a:r>
              <a:rPr lang="en-US" sz="1600" dirty="0"/>
              <a:t>A group of links to other turtle-related pages</a:t>
            </a:r>
          </a:p>
          <a:p>
            <a:pPr marL="742950" lvl="1" indent="-285750">
              <a:buFont typeface="Arial" panose="020B0604020202020204" pitchFamily="34" charset="0"/>
              <a:buChar char="•"/>
            </a:pPr>
            <a:r>
              <a:rPr lang="en-US" sz="1600" dirty="0"/>
              <a:t>Perhaps </a:t>
            </a:r>
            <a:r>
              <a:rPr lang="en-US" sz="1600" dirty="0">
                <a:latin typeface="Courier New" panose="02070309020205020404" pitchFamily="49" charset="0"/>
                <a:cs typeface="Courier New" panose="02070309020205020404" pitchFamily="49" charset="0"/>
              </a:rPr>
              <a:t>&lt;aside&gt;</a:t>
            </a:r>
            <a:r>
              <a:rPr lang="en-US" sz="1600" dirty="0"/>
              <a:t> ?</a:t>
            </a:r>
            <a:r>
              <a:rPr lang="en-US" sz="1600" dirty="0">
                <a:latin typeface="Courier New" panose="02070309020205020404" pitchFamily="49" charset="0"/>
                <a:cs typeface="Courier New" panose="02070309020205020404" pitchFamily="49" charset="0"/>
              </a:rPr>
              <a:t> </a:t>
            </a:r>
            <a:r>
              <a:rPr lang="en-US" sz="1600" dirty="0"/>
              <a:t>We'll decide momentarily.</a:t>
            </a:r>
            <a:endParaRPr lang="en-US" sz="1600"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sz="1600" dirty="0"/>
              <a:t>The heading for this section should probably be </a:t>
            </a:r>
            <a:r>
              <a:rPr lang="en-US" sz="1600" dirty="0">
                <a:latin typeface="Courier New" panose="02070309020205020404" pitchFamily="49" charset="0"/>
                <a:cs typeface="Courier New" panose="02070309020205020404" pitchFamily="49" charset="0"/>
              </a:rPr>
              <a:t>&lt;h2&gt;</a:t>
            </a:r>
          </a:p>
          <a:p>
            <a:pPr marL="742950" lvl="1" indent="-285750">
              <a:buFont typeface="Arial" panose="020B0604020202020204" pitchFamily="34" charset="0"/>
              <a:buChar char="•"/>
            </a:pPr>
            <a:endParaRPr lang="en-US" sz="1600" dirty="0"/>
          </a:p>
        </p:txBody>
      </p:sp>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582226"/>
          </a:xfrm>
        </p:spPr>
        <p:style>
          <a:lnRef idx="3">
            <a:schemeClr val="lt1"/>
          </a:lnRef>
          <a:fillRef idx="1">
            <a:schemeClr val="accent1"/>
          </a:fillRef>
          <a:effectRef idx="1">
            <a:schemeClr val="accent1"/>
          </a:effectRef>
          <a:fontRef idx="minor">
            <a:schemeClr val="lt1"/>
          </a:fontRef>
        </p:style>
        <p:txBody>
          <a:bodyPr>
            <a:normAutofit/>
          </a:bodyPr>
          <a:lstStyle/>
          <a:p>
            <a:pPr algn="ctr" eaLnBrk="1" hangingPunct="1"/>
            <a:r>
              <a:rPr lang="en-US" altLang="en-US" sz="3200" b="1" dirty="0"/>
              <a:t>Working Example</a:t>
            </a:r>
          </a:p>
        </p:txBody>
      </p:sp>
      <p:sp>
        <p:nvSpPr>
          <p:cNvPr id="2" name="TextBox 1">
            <a:extLst>
              <a:ext uri="{FF2B5EF4-FFF2-40B4-BE49-F238E27FC236}">
                <a16:creationId xmlns:a16="http://schemas.microsoft.com/office/drawing/2014/main" id="{9EB256AC-F541-4505-8A8C-FB93E0C99CC0}"/>
              </a:ext>
            </a:extLst>
          </p:cNvPr>
          <p:cNvSpPr txBox="1"/>
          <p:nvPr/>
        </p:nvSpPr>
        <p:spPr>
          <a:xfrm>
            <a:off x="5909173" y="117693"/>
            <a:ext cx="6128951" cy="6740307"/>
          </a:xfrm>
          <a:prstGeom prst="rect">
            <a:avLst/>
          </a:prstGeom>
          <a:noFill/>
        </p:spPr>
        <p:txBody>
          <a:bodyPr wrap="square" rtlCol="0">
            <a:spAutoFit/>
          </a:bodyPr>
          <a:lstStyle/>
          <a:p>
            <a:r>
              <a:rPr lang="en-US" sz="1200" b="1" u="sng" dirty="0">
                <a:latin typeface="Bradley Hand ITC" panose="03070402050302030203" pitchFamily="66" charset="0"/>
              </a:rPr>
              <a:t>Outline of Our Turtle Page</a:t>
            </a:r>
            <a:endParaRPr lang="en-US" sz="1200" dirty="0">
              <a:latin typeface="Bradley Hand ITC" panose="03070402050302030203" pitchFamily="66" charset="0"/>
            </a:endParaRPr>
          </a:p>
          <a:p>
            <a:r>
              <a:rPr lang="en-US" sz="1200" b="1" dirty="0">
                <a:latin typeface="Bradley Hand ITC" panose="03070402050302030203" pitchFamily="66" charset="0"/>
              </a:rPr>
              <a:t>Title: </a:t>
            </a:r>
            <a:r>
              <a:rPr lang="en-US" sz="1200" dirty="0">
                <a:latin typeface="Bradley Hand ITC" panose="03070402050302030203" pitchFamily="66" charset="0"/>
              </a:rPr>
              <a:t>The World of Turtles</a:t>
            </a:r>
          </a:p>
          <a:p>
            <a:r>
              <a:rPr lang="en-US" sz="1200" b="1" dirty="0">
                <a:latin typeface="Bradley Hand ITC" panose="03070402050302030203" pitchFamily="66" charset="0"/>
              </a:rPr>
              <a:t>Subtitle: </a:t>
            </a:r>
            <a:r>
              <a:rPr lang="en-US" sz="1200" dirty="0">
                <a:latin typeface="Bradley Hand ITC" panose="03070402050302030203" pitchFamily="66" charset="0"/>
              </a:rPr>
              <a:t>A Highly Abbreviated Primer</a:t>
            </a:r>
          </a:p>
          <a:p>
            <a:r>
              <a:rPr lang="en-US" sz="1200" b="1" dirty="0">
                <a:latin typeface="Bradley Hand ITC" panose="03070402050302030203" pitchFamily="66" charset="0"/>
              </a:rPr>
              <a:t>Image: </a:t>
            </a:r>
            <a:r>
              <a:rPr lang="en-US" sz="1200" dirty="0">
                <a:latin typeface="Bradley Hand ITC" panose="03070402050302030203" pitchFamily="66" charset="0"/>
              </a:rPr>
              <a:t>Picture of a box turtle goes here</a:t>
            </a:r>
          </a:p>
          <a:p>
            <a:endParaRPr lang="en-US" sz="1200" dirty="0">
              <a:latin typeface="Bradley Hand ITC" panose="03070402050302030203" pitchFamily="66" charset="0"/>
            </a:endParaRPr>
          </a:p>
          <a:p>
            <a:r>
              <a:rPr lang="en-US" sz="1200" b="1" dirty="0">
                <a:latin typeface="Bradley Hand ITC" panose="03070402050302030203" pitchFamily="66" charset="0"/>
              </a:rPr>
              <a:t>Introduction</a:t>
            </a:r>
            <a:endParaRPr lang="en-US" sz="1200" dirty="0">
              <a:latin typeface="Bradley Hand ITC" panose="03070402050302030203" pitchFamily="66" charset="0"/>
            </a:endParaRPr>
          </a:p>
          <a:p>
            <a:r>
              <a:rPr lang="en-US" sz="1200" dirty="0">
                <a:latin typeface="Bradley Hand ITC" panose="03070402050302030203" pitchFamily="66" charset="0"/>
              </a:rPr>
              <a:t>Turtles are diapsids of the order Testudines. The earliest known members of this group date from the Middle Jurassic,[1] making turtles one of the oldest reptile groups and a more ancient group than snakes or crocodilians.</a:t>
            </a:r>
          </a:p>
          <a:p>
            <a:endParaRPr lang="en-US" sz="1200" dirty="0">
              <a:latin typeface="Bradley Hand ITC" panose="03070402050302030203" pitchFamily="66" charset="0"/>
            </a:endParaRPr>
          </a:p>
          <a:p>
            <a:r>
              <a:rPr lang="en-US" sz="1200" dirty="0">
                <a:latin typeface="Bradley Hand ITC" panose="03070402050302030203" pitchFamily="66" charset="0"/>
              </a:rPr>
              <a:t>Turtles are ectotherms—animals commonly called cold-blooded—meaning that their internal temperature varies according to the ambient environment. However, because of their high metabolic rate, leatherback sea turtles have a body temperature that is noticeably higher than that of the surrounding water.</a:t>
            </a:r>
          </a:p>
          <a:p>
            <a:endParaRPr lang="en-US" sz="1200" b="1" dirty="0">
              <a:latin typeface="Bradley Hand ITC" panose="03070402050302030203" pitchFamily="66" charset="0"/>
            </a:endParaRPr>
          </a:p>
          <a:p>
            <a:r>
              <a:rPr lang="en-US" sz="1200" b="1" dirty="0">
                <a:latin typeface="Bradley Hand ITC" panose="03070402050302030203" pitchFamily="66" charset="0"/>
              </a:rPr>
              <a:t>Anatomy</a:t>
            </a:r>
            <a:endParaRPr lang="en-US" sz="1200" dirty="0">
              <a:latin typeface="Bradley Hand ITC" panose="03070402050302030203" pitchFamily="66" charset="0"/>
            </a:endParaRPr>
          </a:p>
          <a:p>
            <a:r>
              <a:rPr lang="en-US" sz="1200" dirty="0">
                <a:latin typeface="Bradley Hand ITC" panose="03070402050302030203" pitchFamily="66" charset="0"/>
              </a:rPr>
              <a:t>The largest living chelonian is the leatherback sea turtle (Dermochelys coriacea), which reaches a shell length of 200 cm (6.6 ft) and can reach a weight of over 900 kg (2,000 lb).</a:t>
            </a:r>
          </a:p>
          <a:p>
            <a:pPr lvl="1"/>
            <a:r>
              <a:rPr lang="en-US" sz="1200" b="1" dirty="0">
                <a:latin typeface="Bradley Hand ITC" panose="03070402050302030203" pitchFamily="66" charset="0"/>
              </a:rPr>
              <a:t>Neck Retraction</a:t>
            </a:r>
            <a:endParaRPr lang="en-US" sz="1200" dirty="0">
              <a:latin typeface="Bradley Hand ITC" panose="03070402050302030203" pitchFamily="66" charset="0"/>
            </a:endParaRPr>
          </a:p>
          <a:p>
            <a:pPr lvl="1"/>
            <a:r>
              <a:rPr lang="en-US" sz="1200" dirty="0">
                <a:latin typeface="Bradley Hand ITC" panose="03070402050302030203" pitchFamily="66" charset="0"/>
              </a:rPr>
              <a:t>Turtles are divided into two groups, according to how they retract their necks into their shells (something the ancestral Proganochelys could not do).</a:t>
            </a:r>
          </a:p>
          <a:p>
            <a:pPr lvl="1"/>
            <a:r>
              <a:rPr lang="en-US" sz="1200" b="1" dirty="0">
                <a:latin typeface="Bradley Hand ITC" panose="03070402050302030203" pitchFamily="66" charset="0"/>
              </a:rPr>
              <a:t>Shell</a:t>
            </a:r>
            <a:endParaRPr lang="en-US" sz="1200" dirty="0">
              <a:latin typeface="Bradley Hand ITC" panose="03070402050302030203" pitchFamily="66" charset="0"/>
            </a:endParaRPr>
          </a:p>
          <a:p>
            <a:pPr lvl="1"/>
            <a:r>
              <a:rPr lang="en-US" sz="1200" dirty="0">
                <a:latin typeface="Bradley Hand ITC" panose="03070402050302030203" pitchFamily="66" charset="0"/>
              </a:rPr>
              <a:t>The upper shell of the turtle is called the carapace. The lower shell that encases the belly is called the plastron. The carapace and plastron are joined together on the turtle's sides by bony structures called bridges.</a:t>
            </a:r>
          </a:p>
          <a:p>
            <a:pPr lvl="1"/>
            <a:endParaRPr lang="en-US" sz="1200" dirty="0">
              <a:latin typeface="Bradley Hand ITC" panose="03070402050302030203" pitchFamily="66" charset="0"/>
            </a:endParaRPr>
          </a:p>
          <a:p>
            <a:r>
              <a:rPr lang="en-US" sz="1200" b="1" dirty="0">
                <a:latin typeface="Bradley Hand ITC" panose="03070402050302030203" pitchFamily="66" charset="0"/>
              </a:rPr>
              <a:t>Diet</a:t>
            </a:r>
            <a:endParaRPr lang="en-US" sz="1200" dirty="0">
              <a:latin typeface="Bradley Hand ITC" panose="03070402050302030203" pitchFamily="66" charset="0"/>
            </a:endParaRPr>
          </a:p>
          <a:p>
            <a:r>
              <a:rPr lang="en-US" sz="1200" dirty="0">
                <a:latin typeface="Bradley Hand ITC" panose="03070402050302030203" pitchFamily="66" charset="0"/>
              </a:rPr>
              <a:t>A turtle's diet varies greatly depending on the environment in which it lives.</a:t>
            </a:r>
          </a:p>
          <a:p>
            <a:endParaRPr lang="en-US" sz="1200" i="1" dirty="0">
              <a:latin typeface="Bradley Hand ITC" panose="03070402050302030203" pitchFamily="66" charset="0"/>
            </a:endParaRPr>
          </a:p>
          <a:p>
            <a:r>
              <a:rPr lang="en-US" sz="1200" i="1" dirty="0">
                <a:latin typeface="Bradley Hand ITC" panose="03070402050302030203" pitchFamily="66" charset="0"/>
              </a:rPr>
              <a:t>The text for this page taken from Wikipedia.</a:t>
            </a:r>
            <a:endParaRPr lang="en-US" sz="1200" dirty="0">
              <a:latin typeface="Bradley Hand ITC" panose="03070402050302030203" pitchFamily="66" charset="0"/>
            </a:endParaRPr>
          </a:p>
          <a:p>
            <a:endParaRPr lang="en-US" sz="1200" b="1" dirty="0">
              <a:latin typeface="Bradley Hand ITC" panose="03070402050302030203" pitchFamily="66" charset="0"/>
            </a:endParaRPr>
          </a:p>
          <a:p>
            <a:r>
              <a:rPr lang="en-US" sz="1200" b="1" dirty="0">
                <a:latin typeface="Bradley Hand ITC" panose="03070402050302030203" pitchFamily="66" charset="0"/>
              </a:rPr>
              <a:t>Links to Other Turtle Pages</a:t>
            </a:r>
            <a:endParaRPr lang="en-US" sz="1200" dirty="0">
              <a:latin typeface="Bradley Hand ITC" panose="03070402050302030203" pitchFamily="66" charset="0"/>
            </a:endParaRPr>
          </a:p>
          <a:p>
            <a:pPr marL="171450" lvl="0" indent="-171450">
              <a:buFont typeface="Arial" panose="020B0604020202020204" pitchFamily="34" charset="0"/>
              <a:buChar char="•"/>
            </a:pPr>
            <a:r>
              <a:rPr lang="en-US" sz="1200" dirty="0">
                <a:latin typeface="Bradley Hand ITC" panose="03070402050302030203" pitchFamily="66" charset="0"/>
              </a:rPr>
              <a:t>Encyclopedia Britannica</a:t>
            </a:r>
          </a:p>
          <a:p>
            <a:pPr marL="171450" lvl="0" indent="-171450">
              <a:buFont typeface="Arial" panose="020B0604020202020204" pitchFamily="34" charset="0"/>
              <a:buChar char="•"/>
            </a:pPr>
            <a:r>
              <a:rPr lang="en-US" sz="1200" dirty="0">
                <a:latin typeface="Bradley Hand ITC" panose="03070402050302030203" pitchFamily="66" charset="0"/>
              </a:rPr>
              <a:t>10 Awesome Facts About Turtles</a:t>
            </a:r>
          </a:p>
          <a:p>
            <a:pPr marL="171450" lvl="0" indent="-171450">
              <a:buFont typeface="Arial" panose="020B0604020202020204" pitchFamily="34" charset="0"/>
              <a:buChar char="•"/>
            </a:pPr>
            <a:r>
              <a:rPr lang="en-US" sz="1200" dirty="0">
                <a:latin typeface="Bradley Hand ITC" panose="03070402050302030203" pitchFamily="66" charset="0"/>
              </a:rPr>
              <a:t>Turtle Conservancy</a:t>
            </a:r>
          </a:p>
          <a:p>
            <a:endParaRPr lang="en-US" sz="1200" dirty="0"/>
          </a:p>
        </p:txBody>
      </p:sp>
      <p:sp>
        <p:nvSpPr>
          <p:cNvPr id="3" name="TextBox 2">
            <a:extLst>
              <a:ext uri="{FF2B5EF4-FFF2-40B4-BE49-F238E27FC236}">
                <a16:creationId xmlns:a16="http://schemas.microsoft.com/office/drawing/2014/main" id="{EE7173B5-B2E4-462D-B7E5-5CCDAB65704E}"/>
              </a:ext>
            </a:extLst>
          </p:cNvPr>
          <p:cNvSpPr txBox="1"/>
          <p:nvPr/>
        </p:nvSpPr>
        <p:spPr>
          <a:xfrm>
            <a:off x="7876674" y="268060"/>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&lt;h1&gt;</a:t>
            </a:r>
          </a:p>
        </p:txBody>
      </p:sp>
      <p:sp>
        <p:nvSpPr>
          <p:cNvPr id="22" name="TextBox 21">
            <a:extLst>
              <a:ext uri="{FF2B5EF4-FFF2-40B4-BE49-F238E27FC236}">
                <a16:creationId xmlns:a16="http://schemas.microsoft.com/office/drawing/2014/main" id="{20F976B7-D93A-4D27-B5EF-223489BC6D7F}"/>
              </a:ext>
            </a:extLst>
          </p:cNvPr>
          <p:cNvSpPr txBox="1"/>
          <p:nvPr/>
        </p:nvSpPr>
        <p:spPr>
          <a:xfrm>
            <a:off x="8700932" y="434311"/>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&lt;h2&gt;</a:t>
            </a:r>
          </a:p>
        </p:txBody>
      </p:sp>
      <p:sp>
        <p:nvSpPr>
          <p:cNvPr id="24" name="TextBox 23">
            <a:extLst>
              <a:ext uri="{FF2B5EF4-FFF2-40B4-BE49-F238E27FC236}">
                <a16:creationId xmlns:a16="http://schemas.microsoft.com/office/drawing/2014/main" id="{15D0A988-7898-4C94-A2E2-E3CB5D2C49D2}"/>
              </a:ext>
            </a:extLst>
          </p:cNvPr>
          <p:cNvSpPr txBox="1"/>
          <p:nvPr/>
        </p:nvSpPr>
        <p:spPr>
          <a:xfrm>
            <a:off x="8545956" y="697673"/>
            <a:ext cx="700408"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&lt;img&gt;</a:t>
            </a:r>
          </a:p>
        </p:txBody>
      </p:sp>
      <p:sp>
        <p:nvSpPr>
          <p:cNvPr id="25" name="TextBox 24">
            <a:extLst>
              <a:ext uri="{FF2B5EF4-FFF2-40B4-BE49-F238E27FC236}">
                <a16:creationId xmlns:a16="http://schemas.microsoft.com/office/drawing/2014/main" id="{8D281989-FB19-4083-B897-6BBCC1EC3C8A}"/>
              </a:ext>
            </a:extLst>
          </p:cNvPr>
          <p:cNvSpPr txBox="1"/>
          <p:nvPr/>
        </p:nvSpPr>
        <p:spPr>
          <a:xfrm>
            <a:off x="6968981" y="974672"/>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&lt;h2&gt;</a:t>
            </a:r>
          </a:p>
        </p:txBody>
      </p:sp>
      <p:sp>
        <p:nvSpPr>
          <p:cNvPr id="26" name="TextBox 25">
            <a:extLst>
              <a:ext uri="{FF2B5EF4-FFF2-40B4-BE49-F238E27FC236}">
                <a16:creationId xmlns:a16="http://schemas.microsoft.com/office/drawing/2014/main" id="{7B302838-CDF9-4080-A425-30E4AE57FA2D}"/>
              </a:ext>
            </a:extLst>
          </p:cNvPr>
          <p:cNvSpPr txBox="1"/>
          <p:nvPr/>
        </p:nvSpPr>
        <p:spPr>
          <a:xfrm>
            <a:off x="6983113" y="2792500"/>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&lt;h2&gt;</a:t>
            </a:r>
          </a:p>
        </p:txBody>
      </p:sp>
      <p:sp>
        <p:nvSpPr>
          <p:cNvPr id="27" name="TextBox 26">
            <a:extLst>
              <a:ext uri="{FF2B5EF4-FFF2-40B4-BE49-F238E27FC236}">
                <a16:creationId xmlns:a16="http://schemas.microsoft.com/office/drawing/2014/main" id="{FDA3DBD4-7ABA-4C15-BF99-5FD34808AC29}"/>
              </a:ext>
            </a:extLst>
          </p:cNvPr>
          <p:cNvSpPr txBox="1"/>
          <p:nvPr/>
        </p:nvSpPr>
        <p:spPr>
          <a:xfrm>
            <a:off x="6983113" y="4825250"/>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&lt;h2&gt;</a:t>
            </a:r>
          </a:p>
        </p:txBody>
      </p:sp>
      <p:sp>
        <p:nvSpPr>
          <p:cNvPr id="28" name="TextBox 27">
            <a:extLst>
              <a:ext uri="{FF2B5EF4-FFF2-40B4-BE49-F238E27FC236}">
                <a16:creationId xmlns:a16="http://schemas.microsoft.com/office/drawing/2014/main" id="{C21E9043-17D3-457B-A36A-4ACDEB2B2A5F}"/>
              </a:ext>
            </a:extLst>
          </p:cNvPr>
          <p:cNvSpPr txBox="1"/>
          <p:nvPr/>
        </p:nvSpPr>
        <p:spPr>
          <a:xfrm>
            <a:off x="5818365" y="3349346"/>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&lt;h3&gt;</a:t>
            </a:r>
          </a:p>
        </p:txBody>
      </p:sp>
      <p:sp>
        <p:nvSpPr>
          <p:cNvPr id="29" name="TextBox 28">
            <a:extLst>
              <a:ext uri="{FF2B5EF4-FFF2-40B4-BE49-F238E27FC236}">
                <a16:creationId xmlns:a16="http://schemas.microsoft.com/office/drawing/2014/main" id="{6AE197E9-FF81-4FB1-BD57-5828CD21CFF2}"/>
              </a:ext>
            </a:extLst>
          </p:cNvPr>
          <p:cNvSpPr txBox="1"/>
          <p:nvPr/>
        </p:nvSpPr>
        <p:spPr>
          <a:xfrm>
            <a:off x="5818365" y="3950925"/>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&lt;h3&gt;</a:t>
            </a:r>
          </a:p>
        </p:txBody>
      </p:sp>
      <p:sp>
        <p:nvSpPr>
          <p:cNvPr id="30" name="TextBox 29">
            <a:extLst>
              <a:ext uri="{FF2B5EF4-FFF2-40B4-BE49-F238E27FC236}">
                <a16:creationId xmlns:a16="http://schemas.microsoft.com/office/drawing/2014/main" id="{3C480AF4-EF5F-4A81-9472-8A5DA79735DE}"/>
              </a:ext>
            </a:extLst>
          </p:cNvPr>
          <p:cNvSpPr txBox="1"/>
          <p:nvPr/>
        </p:nvSpPr>
        <p:spPr>
          <a:xfrm>
            <a:off x="7876674" y="5787304"/>
            <a:ext cx="545432"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200" b="1" dirty="0">
                <a:solidFill>
                  <a:srgbClr val="FF0000"/>
                </a:solidFill>
              </a:rPr>
              <a:t>&lt;h2&gt;</a:t>
            </a:r>
          </a:p>
        </p:txBody>
      </p:sp>
      <p:sp>
        <p:nvSpPr>
          <p:cNvPr id="4" name="Rectangle: Rounded Corners 3">
            <a:extLst>
              <a:ext uri="{FF2B5EF4-FFF2-40B4-BE49-F238E27FC236}">
                <a16:creationId xmlns:a16="http://schemas.microsoft.com/office/drawing/2014/main" id="{4A8AA5B6-51FE-4C22-AB17-2B72D3931380}"/>
              </a:ext>
            </a:extLst>
          </p:cNvPr>
          <p:cNvSpPr/>
          <p:nvPr/>
        </p:nvSpPr>
        <p:spPr>
          <a:xfrm>
            <a:off x="5909173" y="5454316"/>
            <a:ext cx="3050343" cy="192505"/>
          </a:xfrm>
          <a:prstGeom prst="round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3221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par>
                                <p:cTn id="9" presetID="21"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par>
                                <p:cTn id="16" presetID="1"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18" presetID="1" presetClass="entr" presetSubtype="0" fill="hold" nodeType="with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20" presetID="21" presetClass="entr" presetSubtype="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29" presetID="21" presetClass="entr" presetSubtype="1"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1)">
                                      <p:cBhvr>
                                        <p:cTn id="31" dur="2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36" presetID="1" presetClass="entr" presetSubtype="0" fill="hold" nodeType="withEffect">
                                  <p:stCondLst>
                                    <p:cond delay="0"/>
                                  </p:stCondLst>
                                  <p:childTnLst>
                                    <p:set>
                                      <p:cBhvr>
                                        <p:cTn id="37" dur="1" fill="hold">
                                          <p:stCondLst>
                                            <p:cond delay="0"/>
                                          </p:stCondLst>
                                        </p:cTn>
                                        <p:tgtEl>
                                          <p:spTgt spid="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0" end="10"/>
                                            </p:txEl>
                                          </p:spTgt>
                                        </p:tgtEl>
                                        <p:attrNameLst>
                                          <p:attrName>ppt_c</p:attrName>
                                        </p:attrNameLst>
                                      </p:cBhvr>
                                      <p:to>
                                        <a:schemeClr val="bg2"/>
                                      </p:to>
                                    </p:animClr>
                                  </p:subTnLst>
                                </p:cTn>
                              </p:par>
                              <p:par>
                                <p:cTn id="38" presetID="21" presetClass="entr" presetSubtype="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heel(1)">
                                      <p:cBhvr>
                                        <p:cTn id="40" dur="2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41" presetID="21" presetClass="entr" presetSubtype="1"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heel(1)">
                                      <p:cBhvr>
                                        <p:cTn id="43"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44" presetID="21" presetClass="entr" presetSubtype="1"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heel(1)">
                                      <p:cBhvr>
                                        <p:cTn id="46" dur="2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1" end="11"/>
                                            </p:txEl>
                                          </p:spTgt>
                                        </p:tgtEl>
                                        <p:attrNameLst>
                                          <p:attrName>ppt_c</p:attrName>
                                        </p:attrNameLst>
                                      </p:cBhvr>
                                      <p:to>
                                        <a:schemeClr val="bg2"/>
                                      </p:to>
                                    </p:animClr>
                                  </p:subTnLst>
                                </p:cTn>
                              </p:par>
                              <p:par>
                                <p:cTn id="51" presetID="1" presetClass="entr" presetSubtype="0" fill="hold" nodeType="withEffect">
                                  <p:stCondLst>
                                    <p:cond delay="0"/>
                                  </p:stCondLst>
                                  <p:childTnLst>
                                    <p:set>
                                      <p:cBhvr>
                                        <p:cTn id="52" dur="1" fill="hold">
                                          <p:stCondLst>
                                            <p:cond delay="0"/>
                                          </p:stCondLst>
                                        </p:cTn>
                                        <p:tgtEl>
                                          <p:spTgt spid="8">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2" end="12"/>
                                            </p:txEl>
                                          </p:spTgt>
                                        </p:tgtEl>
                                        <p:attrNameLst>
                                          <p:attrName>ppt_c</p:attrName>
                                        </p:attrNameLst>
                                      </p:cBhvr>
                                      <p:to>
                                        <a:schemeClr val="bg2"/>
                                      </p:to>
                                    </p:animClr>
                                  </p:subTnLst>
                                </p:cTn>
                              </p:par>
                              <p:par>
                                <p:cTn id="53" presetID="21" presetClass="entr" presetSubtype="1"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heel(1)">
                                      <p:cBhvr>
                                        <p:cTn id="55" dur="2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56" presetID="21" presetClass="entr" presetSubtype="1"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heel(1)">
                                      <p:cBhvr>
                                        <p:cTn id="58" dur="2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3" end="13"/>
                                            </p:txEl>
                                          </p:spTgt>
                                        </p:tgtEl>
                                        <p:attrNameLst>
                                          <p:attrName>ppt_c</p:attrName>
                                        </p:attrNameLst>
                                      </p:cBhvr>
                                      <p:to>
                                        <a:schemeClr val="bg2"/>
                                      </p:to>
                                    </p:animClr>
                                  </p:subTnLst>
                                </p:cTn>
                              </p:par>
                              <p:par>
                                <p:cTn id="63" presetID="1" presetClass="entr" presetSubtype="0" fill="hold" nodeType="withEffect">
                                  <p:stCondLst>
                                    <p:cond delay="0"/>
                                  </p:stCondLst>
                                  <p:childTnLst>
                                    <p:set>
                                      <p:cBhvr>
                                        <p:cTn id="64" dur="1" fill="hold">
                                          <p:stCondLst>
                                            <p:cond delay="0"/>
                                          </p:stCondLst>
                                        </p:cTn>
                                        <p:tgtEl>
                                          <p:spTgt spid="8">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4" end="14"/>
                                            </p:txEl>
                                          </p:spTgt>
                                        </p:tgtEl>
                                        <p:attrNameLst>
                                          <p:attrName>ppt_c</p:attrName>
                                        </p:attrNameLst>
                                      </p:cBhvr>
                                      <p:to>
                                        <a:schemeClr val="bg2"/>
                                      </p:to>
                                    </p:animClr>
                                  </p:subTnLst>
                                </p:cTn>
                              </p:par>
                              <p:par>
                                <p:cTn id="65" presetID="21" presetClass="entr" presetSubtype="1"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heel(1)">
                                      <p:cBhvr>
                                        <p:cTn id="67"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8">
                                            <p:txEl>
                                              <p:pRg st="15" end="15"/>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8">
                                            <p:txEl>
                                              <p:pRg st="16" end="16"/>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8">
                                            <p:txEl>
                                              <p:pRg st="17" end="17"/>
                                            </p:txEl>
                                          </p:spTgt>
                                        </p:tgtEl>
                                        <p:attrNameLst>
                                          <p:attrName>style.visibility</p:attrName>
                                        </p:attrNameLst>
                                      </p:cBhvr>
                                      <p:to>
                                        <p:strVal val="visible"/>
                                      </p:to>
                                    </p:set>
                                  </p:childTnLst>
                                </p:cTn>
                              </p:par>
                              <p:par>
                                <p:cTn id="76" presetID="21" presetClass="entr" presetSubtype="1"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heel(1)">
                                      <p:cBhvr>
                                        <p:cTn id="7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4" grpId="0" animBg="1"/>
      <p:bldP spid="25" grpId="0" animBg="1"/>
      <p:bldP spid="26" grpId="0" animBg="1"/>
      <p:bldP spid="27" grpId="0" animBg="1"/>
      <p:bldP spid="28" grpId="0" animBg="1"/>
      <p:bldP spid="29" grpId="0" animBg="1"/>
      <p:bldP spid="30"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37BE93-A3B7-44D3-B902-E7BC6A59C602}"/>
              </a:ext>
            </a:extLst>
          </p:cNvPr>
          <p:cNvSpPr txBox="1"/>
          <p:nvPr/>
        </p:nvSpPr>
        <p:spPr>
          <a:xfrm>
            <a:off x="121800" y="871840"/>
            <a:ext cx="5650349" cy="4862870"/>
          </a:xfrm>
          <a:prstGeom prst="rect">
            <a:avLst/>
          </a:prstGeom>
          <a:noFill/>
        </p:spPr>
        <p:txBody>
          <a:bodyPr wrap="square" rtlCol="0">
            <a:spAutoFit/>
          </a:bodyPr>
          <a:lstStyle/>
          <a:p>
            <a:r>
              <a:rPr lang="en-US" sz="1600" dirty="0"/>
              <a:t>Let's look at the basic HTML code first, without worrying about the semantic markup yet.  </a:t>
            </a:r>
          </a:p>
          <a:p>
            <a:endParaRPr lang="en-US" sz="1600" dirty="0"/>
          </a:p>
          <a:p>
            <a:r>
              <a:rPr lang="en-US" sz="1600" dirty="0"/>
              <a:t>Starting with the basic HTML code is a good approach.  Once we have the basic HTML markup, specifically involving headings and subheadings, we'll tack on our semantic structure. </a:t>
            </a:r>
          </a:p>
          <a:p>
            <a:endParaRPr lang="en-US" sz="1600" dirty="0"/>
          </a:p>
          <a:p>
            <a:pPr marL="285750" indent="-285750">
              <a:buFont typeface="Arial" panose="020B0604020202020204" pitchFamily="34" charset="0"/>
              <a:buChar char="•"/>
            </a:pPr>
            <a:r>
              <a:rPr lang="en-US" sz="1400" dirty="0"/>
              <a:t>The title  - </a:t>
            </a:r>
            <a:r>
              <a:rPr lang="en-US" sz="1400" dirty="0">
                <a:latin typeface="Courier New" panose="02070309020205020404" pitchFamily="49" charset="0"/>
                <a:cs typeface="Courier New" panose="02070309020205020404" pitchFamily="49" charset="0"/>
              </a:rPr>
              <a:t>&lt;h1&gt;</a:t>
            </a:r>
          </a:p>
          <a:p>
            <a:pPr marL="285750" indent="-285750">
              <a:buFont typeface="Arial" panose="020B0604020202020204" pitchFamily="34" charset="0"/>
              <a:buChar char="•"/>
            </a:pPr>
            <a:r>
              <a:rPr lang="en-US" sz="1400" dirty="0"/>
              <a:t>A subtitle - </a:t>
            </a:r>
            <a:r>
              <a:rPr lang="en-US" sz="1400" dirty="0">
                <a:latin typeface="Courier New" panose="02070309020205020404" pitchFamily="49" charset="0"/>
                <a:cs typeface="Courier New" panose="02070309020205020404" pitchFamily="49" charset="0"/>
              </a:rPr>
              <a:t>&lt;h2&gt;</a:t>
            </a:r>
          </a:p>
          <a:p>
            <a:pPr marL="285750" indent="-285750">
              <a:buFont typeface="Arial" panose="020B0604020202020204" pitchFamily="34" charset="0"/>
              <a:buChar char="•"/>
            </a:pPr>
            <a:r>
              <a:rPr lang="en-US" sz="1400" dirty="0"/>
              <a:t>An image  - </a:t>
            </a:r>
            <a:r>
              <a:rPr lang="en-US" sz="1400" dirty="0">
                <a:latin typeface="Courier New" panose="02070309020205020404" pitchFamily="49" charset="0"/>
                <a:cs typeface="Courier New" panose="02070309020205020404" pitchFamily="49" charset="0"/>
              </a:rPr>
              <a:t>&lt;img&gt;</a:t>
            </a:r>
          </a:p>
          <a:p>
            <a:pPr marL="285750" indent="-285750">
              <a:buFont typeface="Arial" panose="020B0604020202020204" pitchFamily="34" charset="0"/>
              <a:buChar char="•"/>
            </a:pPr>
            <a:r>
              <a:rPr lang="en-US" sz="1400" dirty="0"/>
              <a:t>Three main topics (Intro, Anatomy, Diet)  - </a:t>
            </a:r>
            <a:r>
              <a:rPr lang="en-US" sz="1400" dirty="0">
                <a:latin typeface="Courier New" panose="02070309020205020404" pitchFamily="49" charset="0"/>
                <a:cs typeface="Courier New" panose="02070309020205020404" pitchFamily="49" charset="0"/>
              </a:rPr>
              <a:t>&lt;h2&gt;</a:t>
            </a:r>
          </a:p>
          <a:p>
            <a:pPr marL="285750" indent="-285750">
              <a:buFont typeface="Arial" panose="020B0604020202020204" pitchFamily="34" charset="0"/>
              <a:buChar char="•"/>
            </a:pPr>
            <a:r>
              <a:rPr lang="en-US" sz="1400" dirty="0"/>
              <a:t>Subtopics under "Anatomy" - </a:t>
            </a:r>
            <a:r>
              <a:rPr lang="en-US" sz="1400" dirty="0">
                <a:latin typeface="Courier New" panose="02070309020205020404" pitchFamily="49" charset="0"/>
                <a:cs typeface="Courier New" panose="02070309020205020404" pitchFamily="49" charset="0"/>
              </a:rPr>
              <a:t>&lt;h3&gt;</a:t>
            </a:r>
          </a:p>
          <a:p>
            <a:pPr marL="285750" indent="-285750">
              <a:buFont typeface="Arial" panose="020B0604020202020204" pitchFamily="34" charset="0"/>
              <a:buChar char="•"/>
            </a:pPr>
            <a:r>
              <a:rPr lang="en-US" sz="1400" dirty="0"/>
              <a:t>A citation: I'm undecided as to the appropriate tag for this. Perhaps we will choose </a:t>
            </a:r>
            <a:r>
              <a:rPr lang="en-US" sz="1400" dirty="0">
                <a:latin typeface="Courier New" panose="02070309020205020404" pitchFamily="49" charset="0"/>
                <a:cs typeface="Courier New" panose="02070309020205020404" pitchFamily="49" charset="0"/>
              </a:rPr>
              <a:t>&lt;footer&gt; </a:t>
            </a:r>
            <a:r>
              <a:rPr lang="en-US" sz="1400" dirty="0"/>
              <a:t>when we add our semantic markup.</a:t>
            </a:r>
          </a:p>
          <a:p>
            <a:pPr marL="742950" lvl="1" indent="-285750">
              <a:buFont typeface="Arial" panose="020B0604020202020204" pitchFamily="34" charset="0"/>
              <a:buChar char="•"/>
            </a:pPr>
            <a:r>
              <a:rPr lang="en-US" sz="1400" dirty="0"/>
              <a:t>Again, this is not a hard science.</a:t>
            </a:r>
          </a:p>
          <a:p>
            <a:pPr marL="742950" lvl="1" indent="-285750">
              <a:buFont typeface="Arial" panose="020B0604020202020204" pitchFamily="34" charset="0"/>
              <a:buChar char="•"/>
            </a:pPr>
            <a:r>
              <a:rPr lang="en-US" sz="1400" dirty="0"/>
              <a:t>There is nothing wrong with deferring decisions.</a:t>
            </a:r>
          </a:p>
          <a:p>
            <a:pPr marL="285750" indent="-285750">
              <a:buFont typeface="Arial" panose="020B0604020202020204" pitchFamily="34" charset="0"/>
              <a:buChar char="•"/>
            </a:pPr>
            <a:r>
              <a:rPr lang="en-US" sz="1400" dirty="0"/>
              <a:t>A group of links to other turtle-related pages. I think this will be in an </a:t>
            </a:r>
            <a:r>
              <a:rPr lang="en-US" sz="1400" dirty="0">
                <a:latin typeface="Courier New" panose="02070309020205020404" pitchFamily="49" charset="0"/>
                <a:cs typeface="Courier New" panose="02070309020205020404" pitchFamily="49" charset="0"/>
              </a:rPr>
              <a:t>&lt;aside&gt; </a:t>
            </a:r>
            <a:r>
              <a:rPr lang="en-US" sz="1400" dirty="0"/>
              <a:t>tag, but let's make that decision momentarily when we add our semantic markup. However, the heading for this section should probably be </a:t>
            </a:r>
            <a:r>
              <a:rPr lang="en-US" sz="1400" dirty="0">
                <a:latin typeface="Courier New" panose="02070309020205020404" pitchFamily="49" charset="0"/>
                <a:cs typeface="Courier New" panose="02070309020205020404" pitchFamily="49" charset="0"/>
              </a:rPr>
              <a:t>&lt;h2&gt;</a:t>
            </a:r>
          </a:p>
          <a:p>
            <a:pPr marL="742950" lvl="1" indent="-285750">
              <a:buFont typeface="Arial" panose="020B0604020202020204" pitchFamily="34" charset="0"/>
              <a:buChar char="•"/>
            </a:pPr>
            <a:endParaRPr lang="en-US" sz="1600" dirty="0"/>
          </a:p>
        </p:txBody>
      </p:sp>
      <p:pic>
        <p:nvPicPr>
          <p:cNvPr id="6" name="Picture 5">
            <a:extLst>
              <a:ext uri="{FF2B5EF4-FFF2-40B4-BE49-F238E27FC236}">
                <a16:creationId xmlns:a16="http://schemas.microsoft.com/office/drawing/2014/main" id="{1BE92F76-1615-40D4-B947-A761C1C45D3B}"/>
              </a:ext>
            </a:extLst>
          </p:cNvPr>
          <p:cNvPicPr>
            <a:picLocks noChangeAspect="1"/>
          </p:cNvPicPr>
          <p:nvPr/>
        </p:nvPicPr>
        <p:blipFill>
          <a:blip r:embed="rId2"/>
          <a:stretch>
            <a:fillRect/>
          </a:stretch>
        </p:blipFill>
        <p:spPr>
          <a:xfrm>
            <a:off x="208026" y="996678"/>
            <a:ext cx="5477895" cy="51655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670616"/>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hangingPunct="1"/>
            <a:r>
              <a:rPr lang="en-US" altLang="en-US" sz="3200" b="1" dirty="0"/>
              <a:t>Working Example </a:t>
            </a:r>
            <a:br>
              <a:rPr lang="en-US" altLang="en-US" sz="3200" b="1" dirty="0"/>
            </a:br>
            <a:r>
              <a:rPr lang="en-US" altLang="en-US" sz="2000" b="1" dirty="0"/>
              <a:t>- The HTML Code - </a:t>
            </a:r>
            <a:endParaRPr lang="en-US" altLang="en-US" sz="3200" b="1" dirty="0"/>
          </a:p>
        </p:txBody>
      </p:sp>
      <p:sp>
        <p:nvSpPr>
          <p:cNvPr id="22" name="TextBox 21">
            <a:extLst>
              <a:ext uri="{FF2B5EF4-FFF2-40B4-BE49-F238E27FC236}">
                <a16:creationId xmlns:a16="http://schemas.microsoft.com/office/drawing/2014/main" id="{CB8EB091-FD72-49C5-B9E8-ADCA68023844}"/>
              </a:ext>
            </a:extLst>
          </p:cNvPr>
          <p:cNvSpPr txBox="1"/>
          <p:nvPr/>
        </p:nvSpPr>
        <p:spPr>
          <a:xfrm>
            <a:off x="5909173" y="117693"/>
            <a:ext cx="6128951" cy="6124754"/>
          </a:xfrm>
          <a:prstGeom prst="rect">
            <a:avLst/>
          </a:prstGeom>
          <a:noFill/>
        </p:spPr>
        <p:txBody>
          <a:bodyPr wrap="square" rtlCol="0">
            <a:spAutoFit/>
          </a:bodyPr>
          <a:lstStyle/>
          <a:p>
            <a:r>
              <a:rPr lang="en-US" sz="800" dirty="0">
                <a:latin typeface="Courier New" panose="02070309020205020404" pitchFamily="49" charset="0"/>
                <a:cs typeface="Courier New" panose="02070309020205020404" pitchFamily="49" charset="0"/>
              </a:rPr>
              <a:t>&lt;!DOCTYPE html&gt;</a:t>
            </a:r>
          </a:p>
          <a:p>
            <a:r>
              <a:rPr lang="en-US" sz="800" dirty="0">
                <a:latin typeface="Courier New" panose="02070309020205020404" pitchFamily="49" charset="0"/>
                <a:cs typeface="Courier New" panose="02070309020205020404" pitchFamily="49" charset="0"/>
              </a:rPr>
              <a:t>&lt;html lang="en"&gt;</a:t>
            </a:r>
          </a:p>
          <a:p>
            <a:r>
              <a:rPr lang="en-US" sz="800" dirty="0">
                <a:latin typeface="Courier New" panose="02070309020205020404" pitchFamily="49" charset="0"/>
                <a:cs typeface="Courier New" panose="02070309020205020404" pitchFamily="49" charset="0"/>
              </a:rPr>
              <a:t>&lt;head&gt;</a:t>
            </a:r>
          </a:p>
          <a:p>
            <a:r>
              <a:rPr lang="en-US" sz="800" dirty="0">
                <a:latin typeface="Courier New" panose="02070309020205020404" pitchFamily="49" charset="0"/>
                <a:cs typeface="Courier New" panose="02070309020205020404" pitchFamily="49" charset="0"/>
              </a:rPr>
              <a:t>  &lt;title&gt;All About Turtles&lt;/title&gt;</a:t>
            </a:r>
          </a:p>
          <a:p>
            <a:r>
              <a:rPr lang="en-US" sz="800" dirty="0">
                <a:latin typeface="Courier New" panose="02070309020205020404" pitchFamily="49" charset="0"/>
                <a:cs typeface="Courier New" panose="02070309020205020404" pitchFamily="49" charset="0"/>
              </a:rPr>
              <a:t>  &lt;meta charset="utf-8"&gt;</a:t>
            </a:r>
          </a:p>
          <a:p>
            <a:r>
              <a:rPr lang="en-US" sz="800" dirty="0">
                <a:latin typeface="Courier New" panose="02070309020205020404" pitchFamily="49" charset="0"/>
                <a:cs typeface="Courier New" panose="02070309020205020404" pitchFamily="49" charset="0"/>
              </a:rPr>
              <a:t>&lt;/head&gt;</a:t>
            </a:r>
          </a:p>
          <a:p>
            <a:r>
              <a:rPr lang="en-US" sz="800" dirty="0">
                <a:latin typeface="Courier New" panose="02070309020205020404" pitchFamily="49" charset="0"/>
                <a:cs typeface="Courier New" panose="02070309020205020404" pitchFamily="49" charset="0"/>
              </a:rPr>
              <a:t>&lt;body&gt;</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&lt;h1&gt;</a:t>
            </a:r>
            <a:r>
              <a:rPr lang="en-US" sz="800" dirty="0">
                <a:latin typeface="Courier New" panose="02070309020205020404" pitchFamily="49" charset="0"/>
                <a:cs typeface="Courier New" panose="02070309020205020404" pitchFamily="49" charset="0"/>
              </a:rPr>
              <a:t>The World of Turtles&lt;/h1&gt;</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&lt;h2&gt;</a:t>
            </a:r>
            <a:r>
              <a:rPr lang="en-US" sz="800" dirty="0">
                <a:latin typeface="Courier New" panose="02070309020205020404" pitchFamily="49" charset="0"/>
                <a:cs typeface="Courier New" panose="02070309020205020404" pitchFamily="49" charset="0"/>
              </a:rPr>
              <a:t>A Highly Abbreviated Primer&lt;/h2&gt;</a:t>
            </a:r>
          </a:p>
          <a:p>
            <a:r>
              <a:rPr lang="en-US" sz="800" dirty="0">
                <a:latin typeface="Courier New" panose="02070309020205020404" pitchFamily="49" charset="0"/>
                <a:cs typeface="Courier New" panose="02070309020205020404" pitchFamily="49" charset="0"/>
              </a:rPr>
              <a:t>  &lt;img src="box_turtle_wikipedia.jpg" alt="Picture of a box turtle"&gt;</a:t>
            </a:r>
          </a:p>
          <a:p>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&lt;h2&gt;</a:t>
            </a:r>
            <a:r>
              <a:rPr lang="en-US" sz="800" dirty="0">
                <a:latin typeface="Courier New" panose="02070309020205020404" pitchFamily="49" charset="0"/>
                <a:cs typeface="Courier New" panose="02070309020205020404" pitchFamily="49" charset="0"/>
              </a:rPr>
              <a:t>Introduction&lt;/h2&gt;</a:t>
            </a:r>
          </a:p>
          <a:p>
            <a:r>
              <a:rPr lang="en-US" sz="800" dirty="0">
                <a:latin typeface="Courier New" panose="02070309020205020404" pitchFamily="49" charset="0"/>
                <a:cs typeface="Courier New" panose="02070309020205020404" pitchFamily="49" charset="0"/>
              </a:rPr>
              <a:t>    &lt;p&gt;Turtles are diapsids of the order Testudines. The earliest known members of this group date from the Middle Jurassic,[1] making turtles one of the oldest reptile groups and a more ancient group than snakes or crocodilians.&lt;/p&gt;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&lt;p&gt;Turtles are ectotherms—animals commonly called cold-blooded—meaning that their internal temperature varies according to the ambient environment. However, because of their high metabolic rate, leatherback sea turtles have a body temperature that is noticeably higher than that of the surrounding water.&lt;/p&gt;</a:t>
            </a:r>
          </a:p>
          <a:p>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&lt;h2&gt;</a:t>
            </a:r>
            <a:r>
              <a:rPr lang="en-US" sz="800" dirty="0">
                <a:latin typeface="Courier New" panose="02070309020205020404" pitchFamily="49" charset="0"/>
                <a:cs typeface="Courier New" panose="02070309020205020404" pitchFamily="49" charset="0"/>
              </a:rPr>
              <a:t>Anatomy&lt;/h2&gt;</a:t>
            </a:r>
          </a:p>
          <a:p>
            <a:r>
              <a:rPr lang="en-US" sz="800" dirty="0">
                <a:latin typeface="Courier New" panose="02070309020205020404" pitchFamily="49" charset="0"/>
                <a:cs typeface="Courier New" panose="02070309020205020404" pitchFamily="49" charset="0"/>
              </a:rPr>
              <a:t>    &lt;p&gt;The largest living chelonian is the leatherback sea turtle (Dermochelys coriacea), which reaches a shell length of 200 cm (6.6 ft) and can reach a weight of over 900 kg (2,000 lb).&lt;/p&gt;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&lt;h3&gt;</a:t>
            </a:r>
            <a:r>
              <a:rPr lang="en-US" sz="800" dirty="0">
                <a:latin typeface="Courier New" panose="02070309020205020404" pitchFamily="49" charset="0"/>
                <a:cs typeface="Courier New" panose="02070309020205020404" pitchFamily="49" charset="0"/>
              </a:rPr>
              <a:t>Neck Retraction&lt;/h3&gt;</a:t>
            </a:r>
          </a:p>
          <a:p>
            <a:r>
              <a:rPr lang="en-US" sz="800" dirty="0">
                <a:latin typeface="Courier New" panose="02070309020205020404" pitchFamily="49" charset="0"/>
                <a:cs typeface="Courier New" panose="02070309020205020404" pitchFamily="49" charset="0"/>
              </a:rPr>
              <a:t>    &lt;p&gt;Turtles are divided into two groups, according to how they retract their necks into their shells (something the ancestral Proganochelys could not do).&lt;/p&gt;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&lt;h3&gt;</a:t>
            </a:r>
            <a:r>
              <a:rPr lang="en-US" sz="800" dirty="0">
                <a:latin typeface="Courier New" panose="02070309020205020404" pitchFamily="49" charset="0"/>
                <a:cs typeface="Courier New" panose="02070309020205020404" pitchFamily="49" charset="0"/>
              </a:rPr>
              <a:t>Shell&lt;/h3&gt;</a:t>
            </a:r>
          </a:p>
          <a:p>
            <a:r>
              <a:rPr lang="en-US" sz="800" dirty="0">
                <a:latin typeface="Courier New" panose="02070309020205020404" pitchFamily="49" charset="0"/>
                <a:cs typeface="Courier New" panose="02070309020205020404" pitchFamily="49" charset="0"/>
              </a:rPr>
              <a:t>    &lt;p&gt;The upper shell of the turtle is called the carapace. The lower shell that encases the belly is called the plastron. The carapace and plastron are joined together on the turtle's sides by bony structures called bridges.&lt;/p&gt;</a:t>
            </a:r>
          </a:p>
          <a:p>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&lt;h2&gt;</a:t>
            </a:r>
            <a:r>
              <a:rPr lang="en-US" sz="800" dirty="0">
                <a:latin typeface="Courier New" panose="02070309020205020404" pitchFamily="49" charset="0"/>
                <a:cs typeface="Courier New" panose="02070309020205020404" pitchFamily="49" charset="0"/>
              </a:rPr>
              <a:t>Diet&lt;/h2&gt;</a:t>
            </a:r>
          </a:p>
          <a:p>
            <a:r>
              <a:rPr lang="en-US" sz="800" dirty="0">
                <a:latin typeface="Courier New" panose="02070309020205020404" pitchFamily="49" charset="0"/>
                <a:cs typeface="Courier New" panose="02070309020205020404" pitchFamily="49" charset="0"/>
              </a:rPr>
              <a:t>    &lt;p&gt;A turtle's diet varies greatly depending on the environment in which it lives. &lt;/p&gt;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&lt;p&gt;The text for this page taken from Wikipedia.&lt;/p&gt; </a:t>
            </a:r>
          </a:p>
          <a:p>
            <a:r>
              <a:rPr lang="en-US" sz="800" dirty="0">
                <a:latin typeface="Courier New" panose="02070309020205020404" pitchFamily="49" charset="0"/>
                <a:cs typeface="Courier New" panose="02070309020205020404" pitchFamily="49" charset="0"/>
              </a:rPr>
              <a:t>  </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&lt;h2&gt;</a:t>
            </a:r>
            <a:r>
              <a:rPr lang="en-US" sz="800" dirty="0">
                <a:latin typeface="Courier New" panose="02070309020205020404" pitchFamily="49" charset="0"/>
                <a:cs typeface="Courier New" panose="02070309020205020404" pitchFamily="49" charset="0"/>
              </a:rPr>
              <a:t>Links to Other Turtle Pages&lt;/h2&gt;</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&lt;ol&gt;</a:t>
            </a:r>
          </a:p>
          <a:p>
            <a:r>
              <a:rPr lang="en-US" sz="800" dirty="0">
                <a:latin typeface="Courier New" panose="02070309020205020404" pitchFamily="49" charset="0"/>
                <a:cs typeface="Courier New" panose="02070309020205020404" pitchFamily="49" charset="0"/>
              </a:rPr>
              <a:t>      &lt;li&gt;&lt;a href="https://www.britannica.com/animal/turtle-reptile"&gt;Encyclopedia Britannica&lt;/a&gt;&lt;/li&gt;</a:t>
            </a:r>
          </a:p>
          <a:p>
            <a:r>
              <a:rPr lang="en-US" sz="800" dirty="0">
                <a:latin typeface="Courier New" panose="02070309020205020404" pitchFamily="49" charset="0"/>
                <a:cs typeface="Courier New" panose="02070309020205020404" pitchFamily="49" charset="0"/>
              </a:rPr>
              <a:t>      &lt;li&gt;&lt;a href="https://www.natgeokids.com/</a:t>
            </a:r>
            <a:r>
              <a:rPr lang="en-US" sz="800">
                <a:latin typeface="Courier New" panose="02070309020205020404" pitchFamily="49" charset="0"/>
                <a:cs typeface="Courier New" panose="02070309020205020404" pitchFamily="49" charset="0"/>
              </a:rPr>
              <a:t>nz</a:t>
            </a:r>
            <a:r>
              <a:rPr lang="en-US" sz="800" dirty="0">
                <a:latin typeface="Courier New" panose="02070309020205020404" pitchFamily="49" charset="0"/>
                <a:cs typeface="Courier New" panose="02070309020205020404" pitchFamily="49" charset="0"/>
              </a:rPr>
              <a:t>/discover/animals/sea-life/turtle-facts/"&gt;</a:t>
            </a:r>
          </a:p>
          <a:p>
            <a:r>
              <a:rPr lang="en-US" sz="800" dirty="0">
                <a:latin typeface="Courier New" panose="02070309020205020404" pitchFamily="49" charset="0"/>
                <a:cs typeface="Courier New" panose="02070309020205020404" pitchFamily="49" charset="0"/>
              </a:rPr>
              <a:t>          10 Awesome Facts About Turtles&lt;/a&gt;&lt;/li&gt;</a:t>
            </a:r>
          </a:p>
          <a:p>
            <a:r>
              <a:rPr lang="en-US" sz="800" dirty="0">
                <a:latin typeface="Courier New" panose="02070309020205020404" pitchFamily="49" charset="0"/>
                <a:cs typeface="Courier New" panose="02070309020205020404" pitchFamily="49" charset="0"/>
              </a:rPr>
              <a:t>      &lt;li&gt;&lt;a href="https://www.turtleconservancy.org/"&gt;Turtle Conservancy&lt;/a&gt;&lt;/li&gt;</a:t>
            </a:r>
          </a:p>
          <a:p>
            <a:r>
              <a:rPr lang="en-US" sz="800" dirty="0">
                <a:latin typeface="Courier New" panose="02070309020205020404" pitchFamily="49" charset="0"/>
                <a:cs typeface="Courier New" panose="02070309020205020404" pitchFamily="49" charset="0"/>
              </a:rPr>
              <a:t>    &lt;/ol&gt;  </a:t>
            </a:r>
          </a:p>
          <a:p>
            <a:r>
              <a:rPr lang="en-US" sz="800" dirty="0">
                <a:latin typeface="Courier New" panose="02070309020205020404" pitchFamily="49" charset="0"/>
                <a:cs typeface="Courier New" panose="02070309020205020404" pitchFamily="49" charset="0"/>
              </a:rPr>
              <a:t>&lt;/body&gt;</a:t>
            </a:r>
          </a:p>
          <a:p>
            <a:r>
              <a:rPr lang="en-US" sz="800" dirty="0">
                <a:latin typeface="Courier New" panose="02070309020205020404" pitchFamily="49" charset="0"/>
                <a:cs typeface="Courier New" panose="02070309020205020404" pitchFamily="49" charset="0"/>
              </a:rPr>
              <a:t>&lt;/html&gt;</a:t>
            </a:r>
          </a:p>
        </p:txBody>
      </p:sp>
      <p:sp>
        <p:nvSpPr>
          <p:cNvPr id="3" name="TextBox 2">
            <a:extLst>
              <a:ext uri="{FF2B5EF4-FFF2-40B4-BE49-F238E27FC236}">
                <a16:creationId xmlns:a16="http://schemas.microsoft.com/office/drawing/2014/main" id="{900FD4F8-8479-46CD-A50E-E95D11611471}"/>
              </a:ext>
            </a:extLst>
          </p:cNvPr>
          <p:cNvSpPr txBox="1"/>
          <p:nvPr/>
        </p:nvSpPr>
        <p:spPr>
          <a:xfrm>
            <a:off x="8462211" y="344905"/>
            <a:ext cx="3575913"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File: </a:t>
            </a:r>
            <a:r>
              <a:rPr lang="en-US" sz="1400" dirty="0">
                <a:latin typeface="Courier New" panose="02070309020205020404" pitchFamily="49" charset="0"/>
                <a:cs typeface="Courier New" panose="02070309020205020404" pitchFamily="49" charset="0"/>
              </a:rPr>
              <a:t>turtles_no_semantics.html</a:t>
            </a:r>
          </a:p>
        </p:txBody>
      </p:sp>
      <p:sp>
        <p:nvSpPr>
          <p:cNvPr id="7" name="TextBox 6">
            <a:extLst>
              <a:ext uri="{FF2B5EF4-FFF2-40B4-BE49-F238E27FC236}">
                <a16:creationId xmlns:a16="http://schemas.microsoft.com/office/drawing/2014/main" id="{3798C974-6BD6-4F13-9BF3-93C484AFDE81}"/>
              </a:ext>
            </a:extLst>
          </p:cNvPr>
          <p:cNvSpPr txBox="1"/>
          <p:nvPr/>
        </p:nvSpPr>
        <p:spPr>
          <a:xfrm>
            <a:off x="1343526" y="6388957"/>
            <a:ext cx="950494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a:t>Starting with a simple outline of headings and subheadings </a:t>
            </a:r>
            <a:r>
              <a:rPr lang="en-US" sz="1400" i="1" dirty="0"/>
              <a:t>before</a:t>
            </a:r>
            <a:r>
              <a:rPr lang="en-US" sz="1400" dirty="0"/>
              <a:t> getting into the semantic markup is a often a good idea.</a:t>
            </a:r>
          </a:p>
        </p:txBody>
      </p:sp>
    </p:spTree>
    <p:extLst>
      <p:ext uri="{BB962C8B-B14F-4D97-AF65-F5344CB8AC3E}">
        <p14:creationId xmlns:p14="http://schemas.microsoft.com/office/powerpoint/2010/main" val="300032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737BE93-A3B7-44D3-B902-E7BC6A59C602}"/>
              </a:ext>
            </a:extLst>
          </p:cNvPr>
          <p:cNvSpPr txBox="1"/>
          <p:nvPr/>
        </p:nvSpPr>
        <p:spPr>
          <a:xfrm>
            <a:off x="121800" y="871840"/>
            <a:ext cx="5650349" cy="5755422"/>
          </a:xfrm>
          <a:prstGeom prst="rect">
            <a:avLst/>
          </a:prstGeom>
          <a:noFill/>
        </p:spPr>
        <p:txBody>
          <a:bodyPr wrap="square" rtlCol="0">
            <a:spAutoFit/>
          </a:bodyPr>
          <a:lstStyle/>
          <a:p>
            <a:r>
              <a:rPr lang="en-US" sz="1600" dirty="0"/>
              <a:t>We will now add the semantic tags around our current outline.</a:t>
            </a:r>
          </a:p>
          <a:p>
            <a:endParaRPr lang="en-US" sz="1600" dirty="0"/>
          </a:p>
          <a:p>
            <a:r>
              <a:rPr lang="en-US" sz="1600" dirty="0"/>
              <a:t>NOTE: I have removed much of the text inside the paragraphs to enable us to fit the more relevant HTML code onto the screen. </a:t>
            </a:r>
          </a:p>
          <a:p>
            <a:endParaRPr lang="en-US" sz="1600" dirty="0"/>
          </a:p>
          <a:p>
            <a:r>
              <a:rPr lang="en-US" sz="1600" dirty="0"/>
              <a:t>We have added:</a:t>
            </a:r>
          </a:p>
          <a:p>
            <a:pPr marL="285750" indent="-285750">
              <a:buFont typeface="Arial" panose="020B0604020202020204" pitchFamily="34" charset="0"/>
              <a:buChar char="•"/>
            </a:pPr>
            <a:r>
              <a:rPr lang="en-US" sz="1600" dirty="0"/>
              <a:t>A </a:t>
            </a:r>
            <a:r>
              <a:rPr lang="en-US" sz="1600" dirty="0">
                <a:latin typeface="Courier New" panose="02070309020205020404" pitchFamily="49" charset="0"/>
                <a:cs typeface="Courier New" panose="02070309020205020404" pitchFamily="49" charset="0"/>
              </a:rPr>
              <a:t>&lt;header&gt; </a:t>
            </a:r>
            <a:r>
              <a:rPr lang="en-US" sz="1600" dirty="0"/>
              <a:t>tag around the main title, subtitle, and image.</a:t>
            </a:r>
          </a:p>
          <a:p>
            <a:pPr marL="285750" indent="-285750">
              <a:buFont typeface="Arial" panose="020B0604020202020204" pitchFamily="34" charset="0"/>
              <a:buChar char="•"/>
            </a:pPr>
            <a:r>
              <a:rPr lang="en-US" sz="1600" dirty="0"/>
              <a:t>A </a:t>
            </a:r>
            <a:r>
              <a:rPr lang="en-US" sz="1600" dirty="0">
                <a:latin typeface="Courier New" panose="02070309020205020404" pitchFamily="49" charset="0"/>
                <a:cs typeface="Courier New" panose="02070309020205020404" pitchFamily="49" charset="0"/>
              </a:rPr>
              <a:t>&lt;main&gt; </a:t>
            </a:r>
            <a:r>
              <a:rPr lang="en-US" sz="1600" dirty="0"/>
              <a:t>tag around all of the paragraphs that follow relating to our discussion of turtles.</a:t>
            </a:r>
          </a:p>
          <a:p>
            <a:pPr marL="742950" lvl="1" indent="-285750">
              <a:buFont typeface="Arial" panose="020B0604020202020204" pitchFamily="34" charset="0"/>
              <a:buChar char="•"/>
            </a:pPr>
            <a:r>
              <a:rPr lang="en-US" sz="1600" dirty="0"/>
              <a:t>Note: This </a:t>
            </a:r>
            <a:r>
              <a:rPr lang="en-US" sz="1600" dirty="0">
                <a:latin typeface="Courier New" panose="02070309020205020404" pitchFamily="49" charset="0"/>
                <a:cs typeface="Courier New" panose="02070309020205020404" pitchFamily="49" charset="0"/>
              </a:rPr>
              <a:t>&lt;main&gt; </a:t>
            </a:r>
            <a:r>
              <a:rPr lang="en-US" sz="1600" dirty="0"/>
              <a:t>tag does not enclose the &lt;</a:t>
            </a:r>
            <a:r>
              <a:rPr lang="en-US" sz="1600" dirty="0">
                <a:latin typeface="Courier New" panose="02070309020205020404" pitchFamily="49" charset="0"/>
                <a:cs typeface="Courier New" panose="02070309020205020404" pitchFamily="49" charset="0"/>
              </a:rPr>
              <a:t>footer&gt;</a:t>
            </a:r>
            <a:r>
              <a:rPr lang="en-US" sz="1600" dirty="0"/>
              <a:t> (which contains the citation), and the </a:t>
            </a:r>
            <a:r>
              <a:rPr lang="en-US" sz="1600" dirty="0">
                <a:latin typeface="Courier New" panose="02070309020205020404" pitchFamily="49" charset="0"/>
                <a:cs typeface="Courier New" panose="02070309020205020404" pitchFamily="49" charset="0"/>
              </a:rPr>
              <a:t>&lt;aside&gt; </a:t>
            </a:r>
            <a:r>
              <a:rPr lang="en-US" sz="1600" dirty="0"/>
              <a:t>which contains the links. </a:t>
            </a:r>
          </a:p>
          <a:p>
            <a:pPr marL="285750" indent="-285750">
              <a:buFont typeface="Arial" panose="020B0604020202020204" pitchFamily="34" charset="0"/>
              <a:buChar char="•"/>
            </a:pPr>
            <a:r>
              <a:rPr lang="en-US" sz="1600" dirty="0"/>
              <a:t>Inside our </a:t>
            </a:r>
            <a:r>
              <a:rPr lang="en-US" sz="1600" dirty="0">
                <a:latin typeface="Courier New" panose="02070309020205020404" pitchFamily="49" charset="0"/>
                <a:cs typeface="Courier New" panose="02070309020205020404" pitchFamily="49" charset="0"/>
              </a:rPr>
              <a:t>&lt;main&gt; </a:t>
            </a:r>
            <a:r>
              <a:rPr lang="en-US" sz="1600" dirty="0"/>
              <a:t>section, I divided each major topic into its own </a:t>
            </a:r>
            <a:r>
              <a:rPr lang="en-US" sz="1600" dirty="0">
                <a:latin typeface="Courier New" panose="02070309020205020404" pitchFamily="49" charset="0"/>
                <a:cs typeface="Courier New" panose="02070309020205020404" pitchFamily="49" charset="0"/>
              </a:rPr>
              <a:t>&lt;section&gt; </a:t>
            </a:r>
            <a:r>
              <a:rPr lang="en-US" sz="1600" dirty="0"/>
              <a:t>tag. </a:t>
            </a:r>
          </a:p>
          <a:p>
            <a:pPr marL="285750" indent="-285750">
              <a:buFont typeface="Arial" panose="020B0604020202020204" pitchFamily="34" charset="0"/>
              <a:buChar char="•"/>
            </a:pPr>
            <a:r>
              <a:rPr lang="en-US" sz="1600" dirty="0"/>
              <a:t>The citation went inside a </a:t>
            </a:r>
            <a:r>
              <a:rPr lang="en-US" sz="1600" dirty="0">
                <a:latin typeface="Courier New" panose="02070309020205020404" pitchFamily="49" charset="0"/>
                <a:cs typeface="Courier New" panose="02070309020205020404" pitchFamily="49" charset="0"/>
              </a:rPr>
              <a:t>&lt;footer&gt; </a:t>
            </a:r>
            <a:r>
              <a:rPr lang="en-US" sz="1600" dirty="0"/>
              <a:t>tag. (Reasonable people can disagree on whether or not this was the right choice). Again, not an exact science…</a:t>
            </a:r>
          </a:p>
          <a:p>
            <a:pPr marL="285750" indent="-285750">
              <a:buFont typeface="Arial" panose="020B0604020202020204" pitchFamily="34" charset="0"/>
              <a:buChar char="•"/>
            </a:pPr>
            <a:r>
              <a:rPr lang="en-US" sz="1600" dirty="0"/>
              <a:t>The section containing related links went inside an </a:t>
            </a:r>
            <a:r>
              <a:rPr lang="en-US" sz="1600" dirty="0">
                <a:latin typeface="Courier New" panose="02070309020205020404" pitchFamily="49" charset="0"/>
                <a:cs typeface="Courier New" panose="02070309020205020404" pitchFamily="49" charset="0"/>
              </a:rPr>
              <a:t>&lt;aside&gt; </a:t>
            </a:r>
            <a:r>
              <a:rPr lang="en-US" sz="1600" dirty="0"/>
              <a:t>tag.</a:t>
            </a:r>
          </a:p>
          <a:p>
            <a:pPr marL="742950" lvl="1" indent="-285750">
              <a:buFont typeface="Arial" panose="020B0604020202020204" pitchFamily="34" charset="0"/>
              <a:buChar char="•"/>
            </a:pPr>
            <a:r>
              <a:rPr lang="en-US" sz="1600" dirty="0"/>
              <a:t>Note that we would </a:t>
            </a:r>
            <a:r>
              <a:rPr lang="en-US" sz="1600" i="1" dirty="0"/>
              <a:t>not </a:t>
            </a:r>
            <a:r>
              <a:rPr lang="en-US" sz="1600" dirty="0"/>
              <a:t>use a </a:t>
            </a:r>
            <a:r>
              <a:rPr lang="en-US" sz="1600" dirty="0">
                <a:latin typeface="Courier New" panose="02070309020205020404" pitchFamily="49" charset="0"/>
                <a:cs typeface="Courier New" panose="02070309020205020404" pitchFamily="49" charset="0"/>
              </a:rPr>
              <a:t>&lt;nav&gt; </a:t>
            </a:r>
            <a:r>
              <a:rPr lang="en-US" sz="1600" dirty="0"/>
              <a:t>section here. </a:t>
            </a:r>
            <a:r>
              <a:rPr lang="en-US" sz="1600" dirty="0">
                <a:latin typeface="Courier New" panose="02070309020205020404" pitchFamily="49" charset="0"/>
                <a:cs typeface="Courier New" panose="02070309020205020404" pitchFamily="49" charset="0"/>
              </a:rPr>
              <a:t>&lt;nav&gt; </a:t>
            </a:r>
            <a:r>
              <a:rPr lang="en-US" sz="1600" dirty="0"/>
              <a:t>sections are typically reserved for links to take the user around your web site.</a:t>
            </a:r>
          </a:p>
          <a:p>
            <a:endParaRPr lang="en-US" sz="1600" dirty="0"/>
          </a:p>
        </p:txBody>
      </p:sp>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670616"/>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eaLnBrk="1" hangingPunct="1"/>
            <a:r>
              <a:rPr lang="en-US" altLang="en-US" sz="3200" b="1" dirty="0"/>
              <a:t>Working Example </a:t>
            </a:r>
            <a:br>
              <a:rPr lang="en-US" altLang="en-US" sz="3200" b="1" dirty="0"/>
            </a:br>
            <a:r>
              <a:rPr lang="en-US" altLang="en-US" sz="2000" b="1" dirty="0"/>
              <a:t>- Semantic Markup Added - </a:t>
            </a:r>
            <a:endParaRPr lang="en-US" altLang="en-US" sz="3200" b="1" dirty="0"/>
          </a:p>
        </p:txBody>
      </p:sp>
      <p:sp>
        <p:nvSpPr>
          <p:cNvPr id="22" name="TextBox 21">
            <a:extLst>
              <a:ext uri="{FF2B5EF4-FFF2-40B4-BE49-F238E27FC236}">
                <a16:creationId xmlns:a16="http://schemas.microsoft.com/office/drawing/2014/main" id="{CB8EB091-FD72-49C5-B9E8-ADCA68023844}"/>
              </a:ext>
            </a:extLst>
          </p:cNvPr>
          <p:cNvSpPr txBox="1"/>
          <p:nvPr/>
        </p:nvSpPr>
        <p:spPr>
          <a:xfrm>
            <a:off x="5909173" y="117693"/>
            <a:ext cx="6128951" cy="6740307"/>
          </a:xfrm>
          <a:prstGeom prst="rect">
            <a:avLst/>
          </a:prstGeom>
          <a:noFill/>
        </p:spPr>
        <p:txBody>
          <a:bodyPr wrap="square" rtlCol="0">
            <a:spAutoFit/>
          </a:bodyPr>
          <a:lstStyle/>
          <a:p>
            <a:r>
              <a:rPr lang="en-US" sz="800" dirty="0">
                <a:latin typeface="Courier New" panose="02070309020205020404" pitchFamily="49" charset="0"/>
                <a:cs typeface="Courier New" panose="02070309020205020404" pitchFamily="49" charset="0"/>
              </a:rPr>
              <a:t>&lt;!DOCTYPE html&gt;</a:t>
            </a:r>
          </a:p>
          <a:p>
            <a:r>
              <a:rPr lang="en-US" sz="800" dirty="0">
                <a:latin typeface="Courier New" panose="02070309020205020404" pitchFamily="49" charset="0"/>
                <a:cs typeface="Courier New" panose="02070309020205020404" pitchFamily="49" charset="0"/>
              </a:rPr>
              <a:t>&lt;html lang="en"&gt;</a:t>
            </a:r>
          </a:p>
          <a:p>
            <a:r>
              <a:rPr lang="en-US" sz="800" dirty="0">
                <a:latin typeface="Courier New" panose="02070309020205020404" pitchFamily="49" charset="0"/>
                <a:cs typeface="Courier New" panose="02070309020205020404" pitchFamily="49" charset="0"/>
              </a:rPr>
              <a:t>&lt;head&gt;</a:t>
            </a:r>
          </a:p>
          <a:p>
            <a:r>
              <a:rPr lang="en-US" sz="800" dirty="0">
                <a:latin typeface="Courier New" panose="02070309020205020404" pitchFamily="49" charset="0"/>
                <a:cs typeface="Courier New" panose="02070309020205020404" pitchFamily="49" charset="0"/>
              </a:rPr>
              <a:t>  &lt;title&gt;All About Turtles&lt;/title&gt;</a:t>
            </a:r>
          </a:p>
          <a:p>
            <a:r>
              <a:rPr lang="en-US" sz="800" dirty="0">
                <a:latin typeface="Courier New" panose="02070309020205020404" pitchFamily="49" charset="0"/>
                <a:cs typeface="Courier New" panose="02070309020205020404" pitchFamily="49" charset="0"/>
              </a:rPr>
              <a:t>  &lt;meta charset="utf-8"&gt;</a:t>
            </a:r>
          </a:p>
          <a:p>
            <a:r>
              <a:rPr lang="en-US" sz="800" dirty="0">
                <a:latin typeface="Courier New" panose="02070309020205020404" pitchFamily="49" charset="0"/>
                <a:cs typeface="Courier New" panose="02070309020205020404" pitchFamily="49" charset="0"/>
              </a:rPr>
              <a:t>&lt;/head&gt;</a:t>
            </a:r>
          </a:p>
          <a:p>
            <a:r>
              <a:rPr lang="en-US" sz="800" dirty="0">
                <a:latin typeface="Courier New" panose="02070309020205020404" pitchFamily="49" charset="0"/>
                <a:cs typeface="Courier New" panose="02070309020205020404" pitchFamily="49" charset="0"/>
              </a:rPr>
              <a:t>&lt;body&gt;</a:t>
            </a:r>
          </a:p>
          <a:p>
            <a:r>
              <a:rPr lang="en-US" sz="800" b="1" dirty="0">
                <a:solidFill>
                  <a:srgbClr val="FF0000"/>
                </a:solidFill>
                <a:latin typeface="Courier New" panose="02070309020205020404" pitchFamily="49" charset="0"/>
                <a:cs typeface="Courier New" panose="02070309020205020404" pitchFamily="49" charset="0"/>
              </a:rPr>
              <a:t>  &lt;header&gt;</a:t>
            </a:r>
          </a:p>
          <a:p>
            <a:r>
              <a:rPr lang="en-US" sz="800" dirty="0">
                <a:latin typeface="Courier New" panose="02070309020205020404" pitchFamily="49" charset="0"/>
                <a:cs typeface="Courier New" panose="02070309020205020404" pitchFamily="49" charset="0"/>
              </a:rPr>
              <a:t>    &lt;h1&gt;The World of Turtles&lt;/h1&gt;</a:t>
            </a:r>
          </a:p>
          <a:p>
            <a:r>
              <a:rPr lang="en-US" sz="800" dirty="0">
                <a:latin typeface="Courier New" panose="02070309020205020404" pitchFamily="49" charset="0"/>
                <a:cs typeface="Courier New" panose="02070309020205020404" pitchFamily="49" charset="0"/>
              </a:rPr>
              <a:t>    &lt;h2&gt;A Highly Abbreviated Primer&lt;/h2&gt;</a:t>
            </a:r>
          </a:p>
          <a:p>
            <a:r>
              <a:rPr lang="en-US" sz="800" dirty="0">
                <a:latin typeface="Courier New" panose="02070309020205020404" pitchFamily="49" charset="0"/>
                <a:cs typeface="Courier New" panose="02070309020205020404" pitchFamily="49" charset="0"/>
              </a:rPr>
              <a:t>    &lt;img src="box_turtle_wikipedia.jpg" alt="Picture of a box turtle"&gt;</a:t>
            </a:r>
          </a:p>
          <a:p>
            <a:r>
              <a:rPr lang="en-US" sz="800" b="1" dirty="0">
                <a:solidFill>
                  <a:srgbClr val="FF0000"/>
                </a:solidFill>
                <a:latin typeface="Courier New" panose="02070309020205020404" pitchFamily="49" charset="0"/>
                <a:cs typeface="Courier New" panose="02070309020205020404" pitchFamily="49" charset="0"/>
              </a:rPr>
              <a:t>  &lt;/header&gt;</a:t>
            </a:r>
          </a:p>
          <a:p>
            <a:endParaRPr lang="en-US" sz="800" dirty="0">
              <a:latin typeface="Courier New" panose="02070309020205020404" pitchFamily="49" charset="0"/>
              <a:cs typeface="Courier New" panose="02070309020205020404" pitchFamily="49" charset="0"/>
            </a:endParaRPr>
          </a:p>
          <a:p>
            <a:r>
              <a:rPr lang="en-US" sz="800" b="1" dirty="0">
                <a:solidFill>
                  <a:srgbClr val="FF0000"/>
                </a:solidFill>
                <a:latin typeface="Courier New" panose="02070309020205020404" pitchFamily="49" charset="0"/>
                <a:cs typeface="Courier New" panose="02070309020205020404" pitchFamily="49" charset="0"/>
              </a:rPr>
              <a:t>  &lt;main&gt;</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dirty="0">
                <a:latin typeface="Courier New" panose="02070309020205020404" pitchFamily="49" charset="0"/>
                <a:cs typeface="Courier New" panose="02070309020205020404" pitchFamily="49" charset="0"/>
              </a:rPr>
              <a:t>      &lt;h2&gt;Introduction&lt;/h2&gt;</a:t>
            </a:r>
          </a:p>
          <a:p>
            <a:r>
              <a:rPr lang="en-US" sz="800" dirty="0">
                <a:latin typeface="Courier New" panose="02070309020205020404" pitchFamily="49" charset="0"/>
                <a:cs typeface="Courier New" panose="02070309020205020404" pitchFamily="49" charset="0"/>
              </a:rPr>
              <a:t>        &lt;p&gt;Turtles are diapsids of the order Testudines. &lt;/p&gt;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&lt;p&gt;Turtles are ectotherms—animals commonly called cold-blooded—meaning that...&lt;/p&gt;</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dirty="0">
                <a:latin typeface="Courier New" panose="02070309020205020404" pitchFamily="49" charset="0"/>
                <a:cs typeface="Courier New" panose="02070309020205020404" pitchFamily="49" charset="0"/>
              </a:rPr>
              <a:t>    </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dirty="0">
                <a:latin typeface="Courier New" panose="02070309020205020404" pitchFamily="49" charset="0"/>
                <a:cs typeface="Courier New" panose="02070309020205020404" pitchFamily="49" charset="0"/>
              </a:rPr>
              <a:t>      &lt;h2&gt;Anatomy&lt;/h2&gt;</a:t>
            </a:r>
          </a:p>
          <a:p>
            <a:r>
              <a:rPr lang="en-US" sz="800" dirty="0">
                <a:latin typeface="Courier New" panose="02070309020205020404" pitchFamily="49" charset="0"/>
                <a:cs typeface="Courier New" panose="02070309020205020404" pitchFamily="49" charset="0"/>
              </a:rPr>
              <a:t>        &lt;p&gt;The largest living chelonian is the leatherback sea turtle....&lt;/p&gt;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&lt;h3&gt;Neck Retraction&lt;/h3&gt;</a:t>
            </a:r>
          </a:p>
          <a:p>
            <a:r>
              <a:rPr lang="en-US" sz="800" dirty="0">
                <a:latin typeface="Courier New" panose="02070309020205020404" pitchFamily="49" charset="0"/>
                <a:cs typeface="Courier New" panose="02070309020205020404" pitchFamily="49" charset="0"/>
              </a:rPr>
              <a:t>        &lt;p&gt;Turtles are divided into two groups, according to ...&lt;/p&gt;</a:t>
            </a:r>
          </a:p>
          <a:p>
            <a:endParaRPr lang="en-US" sz="800" dirty="0">
              <a:latin typeface="Courier New" panose="02070309020205020404" pitchFamily="49" charset="0"/>
              <a:cs typeface="Courier New" panose="02070309020205020404" pitchFamily="49" charset="0"/>
            </a:endParaRPr>
          </a:p>
          <a:p>
            <a:r>
              <a:rPr lang="en-US" sz="800" dirty="0">
                <a:latin typeface="Courier New" panose="02070309020205020404" pitchFamily="49" charset="0"/>
                <a:cs typeface="Courier New" panose="02070309020205020404" pitchFamily="49" charset="0"/>
              </a:rPr>
              <a:t>        &lt;h3&gt;Shell&lt;/h3&gt;</a:t>
            </a:r>
          </a:p>
          <a:p>
            <a:r>
              <a:rPr lang="en-US" sz="800" dirty="0">
                <a:latin typeface="Courier New" panose="02070309020205020404" pitchFamily="49" charset="0"/>
                <a:cs typeface="Courier New" panose="02070309020205020404" pitchFamily="49" charset="0"/>
              </a:rPr>
              <a:t>        &lt;p&gt;The upper shell of the turtle is called the carapace...&lt;/p&gt;</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dirty="0">
                <a:latin typeface="Courier New" panose="02070309020205020404" pitchFamily="49" charset="0"/>
                <a:cs typeface="Courier New" panose="02070309020205020404" pitchFamily="49" charset="0"/>
              </a:rPr>
              <a:t>    </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dirty="0">
                <a:latin typeface="Courier New" panose="02070309020205020404" pitchFamily="49" charset="0"/>
                <a:cs typeface="Courier New" panose="02070309020205020404" pitchFamily="49" charset="0"/>
              </a:rPr>
              <a:t>    &lt;h2&gt;Diet&lt;/h2&gt;</a:t>
            </a:r>
          </a:p>
          <a:p>
            <a:r>
              <a:rPr lang="en-US" sz="800" dirty="0">
                <a:latin typeface="Courier New" panose="02070309020205020404" pitchFamily="49" charset="0"/>
                <a:cs typeface="Courier New" panose="02070309020205020404" pitchFamily="49" charset="0"/>
              </a:rPr>
              <a:t>      &lt;p&gt;A turtle's diet varies greatly depending on the environment in which it lives. &lt;/p&gt;</a:t>
            </a:r>
          </a:p>
          <a:p>
            <a:r>
              <a:rPr lang="en-US" sz="800" b="1" dirty="0">
                <a:solidFill>
                  <a:srgbClr val="FF0000"/>
                </a:solidFill>
                <a:latin typeface="Courier New" panose="02070309020205020404" pitchFamily="49" charset="0"/>
                <a:cs typeface="Courier New" panose="02070309020205020404" pitchFamily="49" charset="0"/>
              </a:rPr>
              <a:t>    &lt;/section&gt;</a:t>
            </a:r>
          </a:p>
          <a:p>
            <a:r>
              <a:rPr lang="en-US" sz="800" b="1" dirty="0">
                <a:solidFill>
                  <a:srgbClr val="FF0000"/>
                </a:solidFill>
                <a:latin typeface="Courier New" panose="02070309020205020404" pitchFamily="49" charset="0"/>
                <a:cs typeface="Courier New" panose="02070309020205020404" pitchFamily="49" charset="0"/>
              </a:rPr>
              <a:t>  &lt;/main&gt;</a:t>
            </a:r>
          </a:p>
          <a:p>
            <a:r>
              <a:rPr lang="en-US" sz="800" dirty="0">
                <a:latin typeface="Courier New" panose="02070309020205020404" pitchFamily="49" charset="0"/>
                <a:cs typeface="Courier New" panose="02070309020205020404" pitchFamily="49" charset="0"/>
              </a:rPr>
              <a:t>  </a:t>
            </a:r>
          </a:p>
          <a:p>
            <a:r>
              <a:rPr lang="en-US" sz="800" b="1" dirty="0">
                <a:solidFill>
                  <a:srgbClr val="FF0000"/>
                </a:solidFill>
                <a:latin typeface="Courier New" panose="02070309020205020404" pitchFamily="49" charset="0"/>
                <a:cs typeface="Courier New" panose="02070309020205020404" pitchFamily="49" charset="0"/>
              </a:rPr>
              <a:t>  &lt;footer&gt;</a:t>
            </a:r>
          </a:p>
          <a:p>
            <a:r>
              <a:rPr lang="en-US" sz="800" dirty="0">
                <a:latin typeface="Courier New" panose="02070309020205020404" pitchFamily="49" charset="0"/>
                <a:cs typeface="Courier New" panose="02070309020205020404" pitchFamily="49" charset="0"/>
              </a:rPr>
              <a:t>    &lt;p&gt;The text for this page taken from Wikipedia.&lt;/p&gt; </a:t>
            </a:r>
          </a:p>
          <a:p>
            <a:r>
              <a:rPr lang="en-US" sz="800" b="1" dirty="0">
                <a:solidFill>
                  <a:srgbClr val="FF0000"/>
                </a:solidFill>
                <a:latin typeface="Courier New" panose="02070309020205020404" pitchFamily="49" charset="0"/>
                <a:cs typeface="Courier New" panose="02070309020205020404" pitchFamily="49" charset="0"/>
              </a:rPr>
              <a:t>  &lt;/footer&gt;</a:t>
            </a:r>
          </a:p>
          <a:p>
            <a:r>
              <a:rPr lang="en-US" sz="800" dirty="0">
                <a:latin typeface="Courier New" panose="02070309020205020404" pitchFamily="49" charset="0"/>
                <a:cs typeface="Courier New" panose="02070309020205020404" pitchFamily="49" charset="0"/>
              </a:rPr>
              <a:t>  </a:t>
            </a:r>
          </a:p>
          <a:p>
            <a:r>
              <a:rPr lang="en-US" sz="800" b="1" dirty="0">
                <a:solidFill>
                  <a:srgbClr val="FF0000"/>
                </a:solidFill>
                <a:latin typeface="Courier New" panose="02070309020205020404" pitchFamily="49" charset="0"/>
                <a:cs typeface="Courier New" panose="02070309020205020404" pitchFamily="49" charset="0"/>
              </a:rPr>
              <a:t>  &lt;aside&gt;</a:t>
            </a:r>
          </a:p>
          <a:p>
            <a:r>
              <a:rPr lang="en-US" sz="800" dirty="0">
                <a:latin typeface="Courier New" panose="02070309020205020404" pitchFamily="49" charset="0"/>
                <a:cs typeface="Courier New" panose="02070309020205020404" pitchFamily="49" charset="0"/>
              </a:rPr>
              <a:t>    &lt;h2&gt;Links to Other Turtle Pages&lt;/h2&gt;</a:t>
            </a:r>
          </a:p>
          <a:p>
            <a:r>
              <a:rPr lang="en-US" sz="800" dirty="0">
                <a:latin typeface="Courier New" panose="02070309020205020404" pitchFamily="49" charset="0"/>
                <a:cs typeface="Courier New" panose="02070309020205020404" pitchFamily="49" charset="0"/>
              </a:rPr>
              <a:t>    &lt;ol&gt;</a:t>
            </a:r>
          </a:p>
          <a:p>
            <a:r>
              <a:rPr lang="en-US" sz="800" dirty="0">
                <a:latin typeface="Courier New" panose="02070309020205020404" pitchFamily="49" charset="0"/>
                <a:cs typeface="Courier New" panose="02070309020205020404" pitchFamily="49" charset="0"/>
              </a:rPr>
              <a:t>      &lt;li&gt;&lt;a href="https://www.britannica.com/animal/turtle-reptile"&gt;Encyclopedia </a:t>
            </a:r>
          </a:p>
          <a:p>
            <a:r>
              <a:rPr lang="en-US" sz="800" dirty="0">
                <a:latin typeface="Courier New" panose="02070309020205020404" pitchFamily="49" charset="0"/>
                <a:cs typeface="Courier New" panose="02070309020205020404" pitchFamily="49" charset="0"/>
              </a:rPr>
              <a:t>      &lt;li&gt;&lt;a href="https://www.natgeokids.com/nz/..."&gt;10 Awesome Facts About Turtles&lt;/a&gt;&lt;/li&gt;</a:t>
            </a:r>
          </a:p>
          <a:p>
            <a:r>
              <a:rPr lang="en-US" sz="800" dirty="0">
                <a:latin typeface="Courier New" panose="02070309020205020404" pitchFamily="49" charset="0"/>
                <a:cs typeface="Courier New" panose="02070309020205020404" pitchFamily="49" charset="0"/>
              </a:rPr>
              <a:t>      &lt;li&gt;&lt;a href="https://www.turtleconservancy.org/"&gt;Turtle Conservancy&lt;/a&gt;&lt;/li&gt;</a:t>
            </a:r>
          </a:p>
          <a:p>
            <a:r>
              <a:rPr lang="en-US" sz="800" dirty="0">
                <a:latin typeface="Courier New" panose="02070309020205020404" pitchFamily="49" charset="0"/>
                <a:cs typeface="Courier New" panose="02070309020205020404" pitchFamily="49" charset="0"/>
              </a:rPr>
              <a:t>    &lt;/ol&gt;</a:t>
            </a:r>
          </a:p>
          <a:p>
            <a:r>
              <a:rPr lang="en-US" sz="800" dirty="0">
                <a:latin typeface="Courier New" panose="02070309020205020404" pitchFamily="49" charset="0"/>
                <a:cs typeface="Courier New" panose="02070309020205020404" pitchFamily="49" charset="0"/>
              </a:rPr>
              <a:t>  </a:t>
            </a:r>
            <a:r>
              <a:rPr lang="en-US" sz="800" b="1" dirty="0">
                <a:solidFill>
                  <a:srgbClr val="FF0000"/>
                </a:solidFill>
                <a:latin typeface="Courier New" panose="02070309020205020404" pitchFamily="49" charset="0"/>
                <a:cs typeface="Courier New" panose="02070309020205020404" pitchFamily="49" charset="0"/>
              </a:rPr>
              <a:t>&lt;/aside&gt;</a:t>
            </a:r>
          </a:p>
          <a:p>
            <a:r>
              <a:rPr lang="en-US" sz="800" dirty="0">
                <a:latin typeface="Courier New" panose="02070309020205020404" pitchFamily="49" charset="0"/>
                <a:cs typeface="Courier New" panose="02070309020205020404" pitchFamily="49" charset="0"/>
              </a:rPr>
              <a:t>&lt;/body&gt;</a:t>
            </a:r>
          </a:p>
          <a:p>
            <a:r>
              <a:rPr lang="en-US" sz="800" dirty="0">
                <a:latin typeface="Courier New" panose="02070309020205020404" pitchFamily="49" charset="0"/>
                <a:cs typeface="Courier New" panose="02070309020205020404" pitchFamily="49" charset="0"/>
              </a:rPr>
              <a:t>&lt;/html&gt;</a:t>
            </a:r>
          </a:p>
        </p:txBody>
      </p:sp>
      <p:sp>
        <p:nvSpPr>
          <p:cNvPr id="3" name="TextBox 2">
            <a:extLst>
              <a:ext uri="{FF2B5EF4-FFF2-40B4-BE49-F238E27FC236}">
                <a16:creationId xmlns:a16="http://schemas.microsoft.com/office/drawing/2014/main" id="{900FD4F8-8479-46CD-A50E-E95D11611471}"/>
              </a:ext>
            </a:extLst>
          </p:cNvPr>
          <p:cNvSpPr txBox="1"/>
          <p:nvPr/>
        </p:nvSpPr>
        <p:spPr>
          <a:xfrm>
            <a:off x="9063789" y="344905"/>
            <a:ext cx="2974335"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File: </a:t>
            </a:r>
            <a:r>
              <a:rPr lang="en-US" sz="1400" dirty="0">
                <a:latin typeface="Courier New" panose="02070309020205020404" pitchFamily="49" charset="0"/>
                <a:cs typeface="Courier New" panose="02070309020205020404" pitchFamily="49" charset="0"/>
              </a:rPr>
              <a:t>turtles_semantics.html</a:t>
            </a:r>
          </a:p>
        </p:txBody>
      </p:sp>
    </p:spTree>
    <p:extLst>
      <p:ext uri="{BB962C8B-B14F-4D97-AF65-F5344CB8AC3E}">
        <p14:creationId xmlns:p14="http://schemas.microsoft.com/office/powerpoint/2010/main" val="415910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9" presetID="21" presetClass="entr" presetSubtype="1" fill="hold" nodeType="withEffect">
                                  <p:stCondLst>
                                    <p:cond delay="0"/>
                                  </p:stCondLst>
                                  <p:childTnLst>
                                    <p:set>
                                      <p:cBhvr>
                                        <p:cTn id="10" dur="1" fill="hold">
                                          <p:stCondLst>
                                            <p:cond delay="0"/>
                                          </p:stCondLst>
                                        </p:cTn>
                                        <p:tgtEl>
                                          <p:spTgt spid="22">
                                            <p:txEl>
                                              <p:pRg st="11" end="11"/>
                                            </p:txEl>
                                          </p:spTgt>
                                        </p:tgtEl>
                                        <p:attrNameLst>
                                          <p:attrName>style.visibility</p:attrName>
                                        </p:attrNameLst>
                                      </p:cBhvr>
                                      <p:to>
                                        <p:strVal val="visible"/>
                                      </p:to>
                                    </p:set>
                                    <p:animEffect transition="in" filter="wheel(1)">
                                      <p:cBhvr>
                                        <p:cTn id="11" dur="2000"/>
                                        <p:tgtEl>
                                          <p:spTgt spid="22">
                                            <p:txEl>
                                              <p:pRg st="11" end="11"/>
                                            </p:txEl>
                                          </p:spTgt>
                                        </p:tgtEl>
                                      </p:cBhvr>
                                    </p:animEffect>
                                  </p:childTnLst>
                                </p:cTn>
                              </p:par>
                              <p:par>
                                <p:cTn id="12" presetID="21" presetClass="entr" presetSubtype="1" fill="hold" nodeType="withEffect">
                                  <p:stCondLst>
                                    <p:cond delay="0"/>
                                  </p:stCondLst>
                                  <p:childTnLst>
                                    <p:set>
                                      <p:cBhvr>
                                        <p:cTn id="13" dur="1" fill="hold">
                                          <p:stCondLst>
                                            <p:cond delay="0"/>
                                          </p:stCondLst>
                                        </p:cTn>
                                        <p:tgtEl>
                                          <p:spTgt spid="22">
                                            <p:txEl>
                                              <p:pRg st="7" end="7"/>
                                            </p:txEl>
                                          </p:spTgt>
                                        </p:tgtEl>
                                        <p:attrNameLst>
                                          <p:attrName>style.visibility</p:attrName>
                                        </p:attrNameLst>
                                      </p:cBhvr>
                                      <p:to>
                                        <p:strVal val="visible"/>
                                      </p:to>
                                    </p:set>
                                    <p:animEffect transition="in" filter="wheel(1)">
                                      <p:cBhvr>
                                        <p:cTn id="14" dur="2000"/>
                                        <p:tgtEl>
                                          <p:spTgt spid="22">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19" presetID="21" presetClass="entr" presetSubtype="1" fill="hold" nodeType="withEffect">
                                  <p:stCondLst>
                                    <p:cond delay="0"/>
                                  </p:stCondLst>
                                  <p:childTnLst>
                                    <p:set>
                                      <p:cBhvr>
                                        <p:cTn id="20" dur="1" fill="hold">
                                          <p:stCondLst>
                                            <p:cond delay="0"/>
                                          </p:stCondLst>
                                        </p:cTn>
                                        <p:tgtEl>
                                          <p:spTgt spid="22">
                                            <p:txEl>
                                              <p:pRg st="13" end="13"/>
                                            </p:txEl>
                                          </p:spTgt>
                                        </p:tgtEl>
                                        <p:attrNameLst>
                                          <p:attrName>style.visibility</p:attrName>
                                        </p:attrNameLst>
                                      </p:cBhvr>
                                      <p:to>
                                        <p:strVal val="visible"/>
                                      </p:to>
                                    </p:set>
                                    <p:animEffect transition="in" filter="wheel(1)">
                                      <p:cBhvr>
                                        <p:cTn id="21" dur="2000"/>
                                        <p:tgtEl>
                                          <p:spTgt spid="22">
                                            <p:txEl>
                                              <p:pRg st="13" end="1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22">
                                            <p:txEl>
                                              <p:pRg st="36" end="36"/>
                                            </p:txEl>
                                          </p:spTgt>
                                        </p:tgtEl>
                                        <p:attrNameLst>
                                          <p:attrName>style.visibility</p:attrName>
                                        </p:attrNameLst>
                                      </p:cBhvr>
                                      <p:to>
                                        <p:strVal val="visible"/>
                                      </p:to>
                                    </p:set>
                                    <p:animEffect transition="in" filter="wheel(1)">
                                      <p:cBhvr>
                                        <p:cTn id="24" dur="2000"/>
                                        <p:tgtEl>
                                          <p:spTgt spid="22">
                                            <p:txEl>
                                              <p:pRg st="36" end="3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33" presetID="21" presetClass="entr" presetSubtype="1" fill="hold" nodeType="withEffect">
                                  <p:stCondLst>
                                    <p:cond delay="0"/>
                                  </p:stCondLst>
                                  <p:childTnLst>
                                    <p:set>
                                      <p:cBhvr>
                                        <p:cTn id="34" dur="1" fill="hold">
                                          <p:stCondLst>
                                            <p:cond delay="0"/>
                                          </p:stCondLst>
                                        </p:cTn>
                                        <p:tgtEl>
                                          <p:spTgt spid="22">
                                            <p:txEl>
                                              <p:pRg st="14" end="14"/>
                                            </p:txEl>
                                          </p:spTgt>
                                        </p:tgtEl>
                                        <p:attrNameLst>
                                          <p:attrName>style.visibility</p:attrName>
                                        </p:attrNameLst>
                                      </p:cBhvr>
                                      <p:to>
                                        <p:strVal val="visible"/>
                                      </p:to>
                                    </p:set>
                                    <p:animEffect transition="in" filter="wheel(1)">
                                      <p:cBhvr>
                                        <p:cTn id="35" dur="2000"/>
                                        <p:tgtEl>
                                          <p:spTgt spid="22">
                                            <p:txEl>
                                              <p:pRg st="14" end="14"/>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22">
                                            <p:txEl>
                                              <p:pRg st="19" end="19"/>
                                            </p:txEl>
                                          </p:spTgt>
                                        </p:tgtEl>
                                        <p:attrNameLst>
                                          <p:attrName>style.visibility</p:attrName>
                                        </p:attrNameLst>
                                      </p:cBhvr>
                                      <p:to>
                                        <p:strVal val="visible"/>
                                      </p:to>
                                    </p:set>
                                    <p:animEffect transition="in" filter="wheel(1)">
                                      <p:cBhvr>
                                        <p:cTn id="38" dur="2000"/>
                                        <p:tgtEl>
                                          <p:spTgt spid="22">
                                            <p:txEl>
                                              <p:pRg st="19" end="19"/>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22">
                                            <p:txEl>
                                              <p:pRg st="21" end="21"/>
                                            </p:txEl>
                                          </p:spTgt>
                                        </p:tgtEl>
                                        <p:attrNameLst>
                                          <p:attrName>style.visibility</p:attrName>
                                        </p:attrNameLst>
                                      </p:cBhvr>
                                      <p:to>
                                        <p:strVal val="visible"/>
                                      </p:to>
                                    </p:set>
                                    <p:animEffect transition="in" filter="wheel(1)">
                                      <p:cBhvr>
                                        <p:cTn id="41" dur="2000"/>
                                        <p:tgtEl>
                                          <p:spTgt spid="22">
                                            <p:txEl>
                                              <p:pRg st="21" end="21"/>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22">
                                            <p:txEl>
                                              <p:pRg st="30" end="30"/>
                                            </p:txEl>
                                          </p:spTgt>
                                        </p:tgtEl>
                                        <p:attrNameLst>
                                          <p:attrName>style.visibility</p:attrName>
                                        </p:attrNameLst>
                                      </p:cBhvr>
                                      <p:to>
                                        <p:strVal val="visible"/>
                                      </p:to>
                                    </p:set>
                                    <p:animEffect transition="in" filter="wheel(1)">
                                      <p:cBhvr>
                                        <p:cTn id="44" dur="2000"/>
                                        <p:tgtEl>
                                          <p:spTgt spid="22">
                                            <p:txEl>
                                              <p:pRg st="30" end="30"/>
                                            </p:txEl>
                                          </p:spTgt>
                                        </p:tgtEl>
                                      </p:cBhvr>
                                    </p:animEffect>
                                  </p:childTnLst>
                                </p:cTn>
                              </p:par>
                              <p:par>
                                <p:cTn id="45" presetID="21" presetClass="entr" presetSubtype="1" fill="hold" nodeType="withEffect">
                                  <p:stCondLst>
                                    <p:cond delay="0"/>
                                  </p:stCondLst>
                                  <p:childTnLst>
                                    <p:set>
                                      <p:cBhvr>
                                        <p:cTn id="46" dur="1" fill="hold">
                                          <p:stCondLst>
                                            <p:cond delay="0"/>
                                          </p:stCondLst>
                                        </p:cTn>
                                        <p:tgtEl>
                                          <p:spTgt spid="22">
                                            <p:txEl>
                                              <p:pRg st="32" end="32"/>
                                            </p:txEl>
                                          </p:spTgt>
                                        </p:tgtEl>
                                        <p:attrNameLst>
                                          <p:attrName>style.visibility</p:attrName>
                                        </p:attrNameLst>
                                      </p:cBhvr>
                                      <p:to>
                                        <p:strVal val="visible"/>
                                      </p:to>
                                    </p:set>
                                    <p:animEffect transition="in" filter="wheel(1)">
                                      <p:cBhvr>
                                        <p:cTn id="47" dur="2000"/>
                                        <p:tgtEl>
                                          <p:spTgt spid="22">
                                            <p:txEl>
                                              <p:pRg st="32" end="32"/>
                                            </p:txEl>
                                          </p:spTgt>
                                        </p:tgtEl>
                                      </p:cBhvr>
                                    </p:animEffect>
                                  </p:childTnLst>
                                </p:cTn>
                              </p:par>
                              <p:par>
                                <p:cTn id="48" presetID="21" presetClass="entr" presetSubtype="1" fill="hold" nodeType="withEffect">
                                  <p:stCondLst>
                                    <p:cond delay="0"/>
                                  </p:stCondLst>
                                  <p:childTnLst>
                                    <p:set>
                                      <p:cBhvr>
                                        <p:cTn id="49" dur="1" fill="hold">
                                          <p:stCondLst>
                                            <p:cond delay="0"/>
                                          </p:stCondLst>
                                        </p:cTn>
                                        <p:tgtEl>
                                          <p:spTgt spid="22">
                                            <p:txEl>
                                              <p:pRg st="35" end="35"/>
                                            </p:txEl>
                                          </p:spTgt>
                                        </p:tgtEl>
                                        <p:attrNameLst>
                                          <p:attrName>style.visibility</p:attrName>
                                        </p:attrNameLst>
                                      </p:cBhvr>
                                      <p:to>
                                        <p:strVal val="visible"/>
                                      </p:to>
                                    </p:set>
                                    <p:animEffect transition="in" filter="wheel(1)">
                                      <p:cBhvr>
                                        <p:cTn id="50" dur="2000"/>
                                        <p:tgtEl>
                                          <p:spTgt spid="22">
                                            <p:txEl>
                                              <p:pRg st="35" end="3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55" presetID="21" presetClass="entr" presetSubtype="1" fill="hold" nodeType="withEffect">
                                  <p:stCondLst>
                                    <p:cond delay="0"/>
                                  </p:stCondLst>
                                  <p:childTnLst>
                                    <p:set>
                                      <p:cBhvr>
                                        <p:cTn id="56" dur="1" fill="hold">
                                          <p:stCondLst>
                                            <p:cond delay="0"/>
                                          </p:stCondLst>
                                        </p:cTn>
                                        <p:tgtEl>
                                          <p:spTgt spid="22">
                                            <p:txEl>
                                              <p:pRg st="38" end="38"/>
                                            </p:txEl>
                                          </p:spTgt>
                                        </p:tgtEl>
                                        <p:attrNameLst>
                                          <p:attrName>style.visibility</p:attrName>
                                        </p:attrNameLst>
                                      </p:cBhvr>
                                      <p:to>
                                        <p:strVal val="visible"/>
                                      </p:to>
                                    </p:set>
                                    <p:animEffect transition="in" filter="wheel(1)">
                                      <p:cBhvr>
                                        <p:cTn id="57" dur="2000"/>
                                        <p:tgtEl>
                                          <p:spTgt spid="22">
                                            <p:txEl>
                                              <p:pRg st="38" end="38"/>
                                            </p:txEl>
                                          </p:spTgt>
                                        </p:tgtEl>
                                      </p:cBhvr>
                                    </p:animEffect>
                                  </p:childTnLst>
                                </p:cTn>
                              </p:par>
                              <p:par>
                                <p:cTn id="58" presetID="21" presetClass="entr" presetSubtype="1" fill="hold" nodeType="withEffect">
                                  <p:stCondLst>
                                    <p:cond delay="0"/>
                                  </p:stCondLst>
                                  <p:childTnLst>
                                    <p:set>
                                      <p:cBhvr>
                                        <p:cTn id="59" dur="1" fill="hold">
                                          <p:stCondLst>
                                            <p:cond delay="0"/>
                                          </p:stCondLst>
                                        </p:cTn>
                                        <p:tgtEl>
                                          <p:spTgt spid="22">
                                            <p:txEl>
                                              <p:pRg st="40" end="40"/>
                                            </p:txEl>
                                          </p:spTgt>
                                        </p:tgtEl>
                                        <p:attrNameLst>
                                          <p:attrName>style.visibility</p:attrName>
                                        </p:attrNameLst>
                                      </p:cBhvr>
                                      <p:to>
                                        <p:strVal val="visible"/>
                                      </p:to>
                                    </p:set>
                                    <p:animEffect transition="in" filter="wheel(1)">
                                      <p:cBhvr>
                                        <p:cTn id="60" dur="2000"/>
                                        <p:tgtEl>
                                          <p:spTgt spid="22">
                                            <p:txEl>
                                              <p:pRg st="40" end="4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0" end="10"/>
                                            </p:txEl>
                                          </p:spTgt>
                                        </p:tgtEl>
                                        <p:attrNameLst>
                                          <p:attrName>ppt_c</p:attrName>
                                        </p:attrNameLst>
                                      </p:cBhvr>
                                      <p:to>
                                        <a:schemeClr val="bg2"/>
                                      </p:to>
                                    </p:animClr>
                                  </p:subTnLst>
                                </p:cTn>
                              </p:par>
                              <p:par>
                                <p:cTn id="65" presetID="21" presetClass="entr" presetSubtype="1" fill="hold" nodeType="withEffect">
                                  <p:stCondLst>
                                    <p:cond delay="0"/>
                                  </p:stCondLst>
                                  <p:childTnLst>
                                    <p:set>
                                      <p:cBhvr>
                                        <p:cTn id="66" dur="1" fill="hold">
                                          <p:stCondLst>
                                            <p:cond delay="0"/>
                                          </p:stCondLst>
                                        </p:cTn>
                                        <p:tgtEl>
                                          <p:spTgt spid="22">
                                            <p:txEl>
                                              <p:pRg st="42" end="42"/>
                                            </p:txEl>
                                          </p:spTgt>
                                        </p:tgtEl>
                                        <p:attrNameLst>
                                          <p:attrName>style.visibility</p:attrName>
                                        </p:attrNameLst>
                                      </p:cBhvr>
                                      <p:to>
                                        <p:strVal val="visible"/>
                                      </p:to>
                                    </p:set>
                                    <p:animEffect transition="in" filter="wheel(1)">
                                      <p:cBhvr>
                                        <p:cTn id="67" dur="2000"/>
                                        <p:tgtEl>
                                          <p:spTgt spid="22">
                                            <p:txEl>
                                              <p:pRg st="42" end="42"/>
                                            </p:txEl>
                                          </p:spTgt>
                                        </p:tgtEl>
                                      </p:cBhvr>
                                    </p:animEffect>
                                  </p:childTnLst>
                                </p:cTn>
                              </p:par>
                              <p:par>
                                <p:cTn id="68" presetID="21" presetClass="entr" presetSubtype="1" fill="hold" nodeType="withEffect">
                                  <p:stCondLst>
                                    <p:cond delay="0"/>
                                  </p:stCondLst>
                                  <p:childTnLst>
                                    <p:set>
                                      <p:cBhvr>
                                        <p:cTn id="69" dur="1" fill="hold">
                                          <p:stCondLst>
                                            <p:cond delay="0"/>
                                          </p:stCondLst>
                                        </p:cTn>
                                        <p:tgtEl>
                                          <p:spTgt spid="22">
                                            <p:txEl>
                                              <p:pRg st="49" end="49"/>
                                            </p:txEl>
                                          </p:spTgt>
                                        </p:tgtEl>
                                        <p:attrNameLst>
                                          <p:attrName>style.visibility</p:attrName>
                                        </p:attrNameLst>
                                      </p:cBhvr>
                                      <p:to>
                                        <p:strVal val="visible"/>
                                      </p:to>
                                    </p:set>
                                    <p:animEffect transition="in" filter="wheel(1)">
                                      <p:cBhvr>
                                        <p:cTn id="70" dur="2000"/>
                                        <p:tgtEl>
                                          <p:spTgt spid="22">
                                            <p:txEl>
                                              <p:pRg st="49" end="4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0" y="115447"/>
            <a:ext cx="3707921" cy="670616"/>
          </a:xfrm>
        </p:spPr>
        <p:style>
          <a:lnRef idx="3">
            <a:schemeClr val="lt1"/>
          </a:lnRef>
          <a:fillRef idx="1">
            <a:schemeClr val="accent1"/>
          </a:fillRef>
          <a:effectRef idx="1">
            <a:schemeClr val="accent1"/>
          </a:effectRef>
          <a:fontRef idx="minor">
            <a:schemeClr val="lt1"/>
          </a:fontRef>
        </p:style>
        <p:txBody>
          <a:bodyPr>
            <a:normAutofit/>
          </a:bodyPr>
          <a:lstStyle/>
          <a:p>
            <a:pPr algn="ctr" eaLnBrk="1" hangingPunct="1"/>
            <a:r>
              <a:rPr lang="en-US" altLang="en-US" sz="3200" b="1" dirty="0"/>
              <a:t>Final Version!</a:t>
            </a:r>
          </a:p>
        </p:txBody>
      </p:sp>
      <p:pic>
        <p:nvPicPr>
          <p:cNvPr id="6" name="Picture 5">
            <a:extLst>
              <a:ext uri="{FF2B5EF4-FFF2-40B4-BE49-F238E27FC236}">
                <a16:creationId xmlns:a16="http://schemas.microsoft.com/office/drawing/2014/main" id="{1BE92F76-1615-40D4-B947-A761C1C45D3B}"/>
              </a:ext>
            </a:extLst>
          </p:cNvPr>
          <p:cNvPicPr>
            <a:picLocks noChangeAspect="1"/>
          </p:cNvPicPr>
          <p:nvPr/>
        </p:nvPicPr>
        <p:blipFill>
          <a:blip r:embed="rId2"/>
          <a:stretch>
            <a:fillRect/>
          </a:stretch>
        </p:blipFill>
        <p:spPr>
          <a:xfrm>
            <a:off x="328864" y="1491916"/>
            <a:ext cx="5477895" cy="51655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E770AAD6-9159-4B63-8FED-6072E37F1FBD}"/>
              </a:ext>
            </a:extLst>
          </p:cNvPr>
          <p:cNvSpPr txBox="1"/>
          <p:nvPr/>
        </p:nvSpPr>
        <p:spPr>
          <a:xfrm>
            <a:off x="4066674" y="200526"/>
            <a:ext cx="7595937" cy="461665"/>
          </a:xfrm>
          <a:prstGeom prst="rect">
            <a:avLst/>
          </a:prstGeom>
          <a:noFill/>
        </p:spPr>
        <p:txBody>
          <a:bodyPr wrap="square" rtlCol="0">
            <a:spAutoFit/>
          </a:bodyPr>
          <a:lstStyle/>
          <a:p>
            <a:r>
              <a:rPr lang="en-US" sz="2400" dirty="0"/>
              <a:t>Let's now compare the "before" and "after" versions….</a:t>
            </a:r>
          </a:p>
        </p:txBody>
      </p:sp>
      <p:sp>
        <p:nvSpPr>
          <p:cNvPr id="9" name="TextBox 8">
            <a:extLst>
              <a:ext uri="{FF2B5EF4-FFF2-40B4-BE49-F238E27FC236}">
                <a16:creationId xmlns:a16="http://schemas.microsoft.com/office/drawing/2014/main" id="{08A46A5F-D657-4CC4-B145-D573BDEE1ED0}"/>
              </a:ext>
            </a:extLst>
          </p:cNvPr>
          <p:cNvSpPr txBox="1"/>
          <p:nvPr/>
        </p:nvSpPr>
        <p:spPr>
          <a:xfrm>
            <a:off x="1279116" y="954323"/>
            <a:ext cx="357739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Version without semantic markup</a:t>
            </a:r>
          </a:p>
        </p:txBody>
      </p:sp>
      <p:pic>
        <p:nvPicPr>
          <p:cNvPr id="12" name="Picture 11">
            <a:extLst>
              <a:ext uri="{FF2B5EF4-FFF2-40B4-BE49-F238E27FC236}">
                <a16:creationId xmlns:a16="http://schemas.microsoft.com/office/drawing/2014/main" id="{2DB8CE65-9325-4B8A-BDEE-CB1CBC463659}"/>
              </a:ext>
            </a:extLst>
          </p:cNvPr>
          <p:cNvPicPr>
            <a:picLocks noChangeAspect="1"/>
          </p:cNvPicPr>
          <p:nvPr/>
        </p:nvPicPr>
        <p:blipFill>
          <a:blip r:embed="rId2"/>
          <a:stretch>
            <a:fillRect/>
          </a:stretch>
        </p:blipFill>
        <p:spPr>
          <a:xfrm>
            <a:off x="6385243" y="1491916"/>
            <a:ext cx="5477895" cy="51655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TextBox 13">
            <a:extLst>
              <a:ext uri="{FF2B5EF4-FFF2-40B4-BE49-F238E27FC236}">
                <a16:creationId xmlns:a16="http://schemas.microsoft.com/office/drawing/2014/main" id="{E1F28FC3-D992-413C-97B7-6FA54F15CA53}"/>
              </a:ext>
            </a:extLst>
          </p:cNvPr>
          <p:cNvSpPr txBox="1"/>
          <p:nvPr/>
        </p:nvSpPr>
        <p:spPr>
          <a:xfrm>
            <a:off x="7335494" y="954323"/>
            <a:ext cx="357739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Version with semantic markup</a:t>
            </a:r>
          </a:p>
        </p:txBody>
      </p:sp>
      <p:sp>
        <p:nvSpPr>
          <p:cNvPr id="15" name="TextBox 14">
            <a:extLst>
              <a:ext uri="{FF2B5EF4-FFF2-40B4-BE49-F238E27FC236}">
                <a16:creationId xmlns:a16="http://schemas.microsoft.com/office/drawing/2014/main" id="{42CCAF8B-D052-4E0B-A714-106AA436DBEE}"/>
              </a:ext>
            </a:extLst>
          </p:cNvPr>
          <p:cNvSpPr txBox="1"/>
          <p:nvPr/>
        </p:nvSpPr>
        <p:spPr>
          <a:xfrm>
            <a:off x="2278717" y="1446510"/>
            <a:ext cx="3575913"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File: </a:t>
            </a:r>
            <a:r>
              <a:rPr lang="en-US" sz="1400" dirty="0">
                <a:latin typeface="Courier New" panose="02070309020205020404" pitchFamily="49" charset="0"/>
                <a:cs typeface="Courier New" panose="02070309020205020404" pitchFamily="49" charset="0"/>
              </a:rPr>
              <a:t>turtles_no_semantics.html</a:t>
            </a:r>
          </a:p>
        </p:txBody>
      </p:sp>
      <p:sp>
        <p:nvSpPr>
          <p:cNvPr id="16" name="TextBox 15">
            <a:extLst>
              <a:ext uri="{FF2B5EF4-FFF2-40B4-BE49-F238E27FC236}">
                <a16:creationId xmlns:a16="http://schemas.microsoft.com/office/drawing/2014/main" id="{E96FFBDC-E4A6-4D53-81E1-8104C01A760A}"/>
              </a:ext>
            </a:extLst>
          </p:cNvPr>
          <p:cNvSpPr txBox="1"/>
          <p:nvPr/>
        </p:nvSpPr>
        <p:spPr>
          <a:xfrm>
            <a:off x="8909096" y="1426912"/>
            <a:ext cx="2974335"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File: </a:t>
            </a:r>
            <a:r>
              <a:rPr lang="en-US" sz="1400" dirty="0">
                <a:latin typeface="Courier New" panose="02070309020205020404" pitchFamily="49" charset="0"/>
                <a:cs typeface="Courier New" panose="02070309020205020404" pitchFamily="49" charset="0"/>
              </a:rPr>
              <a:t>turtles_semantics.html</a:t>
            </a:r>
          </a:p>
        </p:txBody>
      </p:sp>
    </p:spTree>
    <p:extLst>
      <p:ext uri="{BB962C8B-B14F-4D97-AF65-F5344CB8AC3E}">
        <p14:creationId xmlns:p14="http://schemas.microsoft.com/office/powerpoint/2010/main" val="6005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30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FFF8F73-98DF-44A9-ACA4-1ADA6D4B0AC2}"/>
              </a:ext>
            </a:extLst>
          </p:cNvPr>
          <p:cNvSpPr>
            <a:spLocks noGrp="1"/>
          </p:cNvSpPr>
          <p:nvPr>
            <p:ph type="title"/>
          </p:nvPr>
        </p:nvSpPr>
        <p:spPr>
          <a:xfrm>
            <a:off x="1676400" y="109539"/>
            <a:ext cx="6400800" cy="852487"/>
          </a:xfrm>
        </p:spPr>
        <p:txBody>
          <a:bodyPr/>
          <a:lstStyle/>
          <a:p>
            <a:pPr eaLnBrk="1" hangingPunct="1"/>
            <a:r>
              <a:rPr lang="en-US" altLang="en-US" sz="3600" dirty="0"/>
              <a:t>Learning Objectives</a:t>
            </a:r>
          </a:p>
        </p:txBody>
      </p:sp>
      <p:sp>
        <p:nvSpPr>
          <p:cNvPr id="3075" name="Content Placeholder 2">
            <a:extLst>
              <a:ext uri="{FF2B5EF4-FFF2-40B4-BE49-F238E27FC236}">
                <a16:creationId xmlns:a16="http://schemas.microsoft.com/office/drawing/2014/main" id="{14D96E68-1046-43DB-832B-52A3277586EA}"/>
              </a:ext>
            </a:extLst>
          </p:cNvPr>
          <p:cNvSpPr>
            <a:spLocks noGrp="1"/>
          </p:cNvSpPr>
          <p:nvPr>
            <p:ph idx="1"/>
          </p:nvPr>
        </p:nvSpPr>
        <p:spPr>
          <a:xfrm>
            <a:off x="1752600" y="1143000"/>
            <a:ext cx="7620000" cy="4876800"/>
          </a:xfrm>
        </p:spPr>
        <p:txBody>
          <a:bodyPr/>
          <a:lstStyle/>
          <a:p>
            <a:pPr marL="57150" indent="0">
              <a:buNone/>
              <a:defRPr/>
            </a:pPr>
            <a:r>
              <a:rPr lang="en-US" sz="2400" dirty="0"/>
              <a:t>By the end of this lecture, you should be able to:</a:t>
            </a:r>
          </a:p>
          <a:p>
            <a:pPr marL="57150" indent="0">
              <a:buNone/>
              <a:defRPr/>
            </a:pPr>
            <a:endParaRPr lang="en-US" sz="2400" dirty="0"/>
          </a:p>
          <a:p>
            <a:pPr lvl="1" eaLnBrk="1" hangingPunct="1">
              <a:buFont typeface="Arial" charset="0"/>
              <a:buChar char="–"/>
              <a:defRPr/>
            </a:pPr>
            <a:r>
              <a:rPr lang="en-US" sz="1800" dirty="0"/>
              <a:t>Explain what is meant by a "semantic tag"</a:t>
            </a:r>
          </a:p>
          <a:p>
            <a:pPr lvl="1" eaLnBrk="1" hangingPunct="1">
              <a:buFont typeface="Arial" charset="0"/>
              <a:buChar char="–"/>
              <a:defRPr/>
            </a:pPr>
            <a:r>
              <a:rPr lang="en-US" sz="1800" dirty="0"/>
              <a:t>Provide reasons for why semantic tags are important</a:t>
            </a:r>
          </a:p>
          <a:p>
            <a:pPr lvl="1" eaLnBrk="1" hangingPunct="1">
              <a:buFont typeface="Arial" charset="0"/>
              <a:buChar char="–"/>
              <a:defRPr/>
            </a:pPr>
            <a:r>
              <a:rPr lang="en-US" sz="1800" dirty="0"/>
              <a:t>Use semantic markup to organize your HTML documents</a:t>
            </a:r>
          </a:p>
          <a:p>
            <a:pPr marL="457200" lvl="1" indent="0" eaLnBrk="1" hangingPunct="1">
              <a:buNone/>
              <a:defRPr/>
            </a:pPr>
            <a:endParaRPr lang="en-US" sz="1800" dirty="0"/>
          </a:p>
          <a:p>
            <a:pPr lvl="1" eaLnBrk="1" hangingPunct="1">
              <a:buFont typeface="Arial" charset="0"/>
              <a:buChar char="–"/>
              <a:defRPr/>
            </a:pPr>
            <a:endParaRPr lang="en-US" sz="1800" dirty="0"/>
          </a:p>
          <a:p>
            <a:pPr marL="457200" lvl="1" indent="0">
              <a:buNone/>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a:p>
            <a:pPr lvl="1" eaLnBrk="1" hangingPunct="1">
              <a:buFont typeface="Arial" charset="0"/>
              <a:buChar char="–"/>
              <a:defRPr/>
            </a:pPr>
            <a:endParaRPr lang="en-US" sz="1800" dirty="0"/>
          </a:p>
        </p:txBody>
      </p:sp>
      <p:pic>
        <p:nvPicPr>
          <p:cNvPr id="5124" name="Picture 4" descr="C:\Users\yosef\Dropbox\130 Expression Web\images\question_mark_learning.jpg">
            <a:extLst>
              <a:ext uri="{FF2B5EF4-FFF2-40B4-BE49-F238E27FC236}">
                <a16:creationId xmlns:a16="http://schemas.microsoft.com/office/drawing/2014/main" id="{9936EDFA-6C2E-401F-B920-5F9802778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4330">
            <a:off x="8959850" y="95250"/>
            <a:ext cx="17335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1136428" y="134343"/>
            <a:ext cx="7474172" cy="1325563"/>
          </a:xfrm>
        </p:spPr>
        <p:txBody>
          <a:bodyPr>
            <a:normAutofit/>
          </a:bodyPr>
          <a:lstStyle/>
          <a:p>
            <a:pPr eaLnBrk="1" hangingPunct="1"/>
            <a:r>
              <a:rPr lang="en-US" altLang="en-US" dirty="0"/>
              <a:t>Well… that was anticlimactic…</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581891" y="2278173"/>
            <a:ext cx="8028709" cy="3490860"/>
          </a:xfrm>
        </p:spPr>
        <p:txBody>
          <a:bodyPr anchor="ctr">
            <a:noAutofit/>
          </a:bodyPr>
          <a:lstStyle/>
          <a:p>
            <a:pPr eaLnBrk="1" hangingPunct="1">
              <a:defRPr/>
            </a:pPr>
            <a:r>
              <a:rPr lang="en-US" altLang="en-US" sz="2000" dirty="0"/>
              <a:t>All that work… and there is absolutely no visual difference.</a:t>
            </a:r>
          </a:p>
          <a:p>
            <a:pPr>
              <a:defRPr/>
            </a:pPr>
            <a:r>
              <a:rPr lang="en-US" altLang="en-US" sz="2000" dirty="0"/>
              <a:t>This is a good time to remind you of a very important fact:  </a:t>
            </a:r>
            <a:r>
              <a:rPr lang="en-US" altLang="en-US" sz="2000" i="1" dirty="0"/>
              <a:t>When creating HTML documents, we </a:t>
            </a:r>
            <a:r>
              <a:rPr lang="en-US" altLang="en-US" sz="2000" i="1" u="sng" dirty="0"/>
              <a:t>always</a:t>
            </a:r>
            <a:r>
              <a:rPr lang="en-US" altLang="en-US" sz="2000" i="1" dirty="0"/>
              <a:t> separate markup from presentation (i.e. visual appearance).  HTML tags are there for structural and organizational purposes.  Any visual "flair" you wish to include in a page must be done via CSS. </a:t>
            </a:r>
          </a:p>
          <a:p>
            <a:pPr eaLnBrk="1" hangingPunct="1">
              <a:defRPr/>
            </a:pPr>
            <a:r>
              <a:rPr lang="en-US" altLang="en-US" sz="2000" dirty="0"/>
              <a:t>Don't get discouraged. We have, in fact, accomplished </a:t>
            </a:r>
            <a:r>
              <a:rPr lang="en-US" altLang="en-US" sz="2000" b="1" i="1" dirty="0"/>
              <a:t>a lot!</a:t>
            </a:r>
          </a:p>
          <a:p>
            <a:pPr lvl="1">
              <a:defRPr/>
            </a:pPr>
            <a:r>
              <a:rPr lang="en-US" altLang="en-US" sz="2000" dirty="0"/>
              <a:t>Best practices have been adhered to.</a:t>
            </a:r>
          </a:p>
          <a:p>
            <a:pPr lvl="1">
              <a:defRPr/>
            </a:pPr>
            <a:r>
              <a:rPr lang="en-US" altLang="en-US" sz="2000" dirty="0"/>
              <a:t>The document is very easy to follow for other programmers.</a:t>
            </a:r>
          </a:p>
          <a:p>
            <a:pPr lvl="1">
              <a:defRPr/>
            </a:pPr>
            <a:r>
              <a:rPr lang="en-US" altLang="en-US" sz="2000" dirty="0"/>
              <a:t>Accessibility is vastly improved.</a:t>
            </a:r>
          </a:p>
          <a:p>
            <a:pPr lvl="1">
              <a:defRPr/>
            </a:pPr>
            <a:r>
              <a:rPr lang="en-US" altLang="en-US" sz="2000" dirty="0"/>
              <a:t>The effective use of semantic tags in this document makes it ready for advanced styling including positioning and layout. </a:t>
            </a:r>
          </a:p>
          <a:p>
            <a:pPr lvl="2">
              <a:defRPr/>
            </a:pPr>
            <a:r>
              <a:rPr lang="en-US" altLang="en-US" sz="1800" dirty="0"/>
              <a:t>For those of you progress to more advanced CSS techniques, these tags will increase your options tremendously.</a:t>
            </a:r>
          </a:p>
        </p:txBody>
      </p:sp>
      <p:sp>
        <p:nvSpPr>
          <p:cNvPr id="199" name="Rectangle 19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BD7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3E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Image result for pfft">
            <a:extLst>
              <a:ext uri="{FF2B5EF4-FFF2-40B4-BE49-F238E27FC236}">
                <a16:creationId xmlns:a16="http://schemas.microsoft.com/office/drawing/2014/main" id="{6D69E4B3-9203-4163-A147-6EE30774D495}"/>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8" b="152"/>
          <a:stretch/>
        </p:blipFill>
        <p:spPr bwMode="auto">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wheel(1)">
                                      <p:cBhvr>
                                        <p:cTn id="11" dur="2000"/>
                                        <p:tgtEl>
                                          <p:spTgt spid="717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454639" y="242553"/>
            <a:ext cx="7474172" cy="1325563"/>
          </a:xfrm>
        </p:spPr>
        <p:txBody>
          <a:bodyPr>
            <a:normAutofit/>
          </a:bodyPr>
          <a:lstStyle/>
          <a:p>
            <a:pPr eaLnBrk="1" hangingPunct="1"/>
            <a:r>
              <a:rPr lang="en-US" altLang="en-US" dirty="0"/>
              <a:t>Organizing the content of your HTML document</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454640" y="1568116"/>
            <a:ext cx="8312372" cy="4824663"/>
          </a:xfrm>
        </p:spPr>
        <p:txBody>
          <a:bodyPr anchor="ctr">
            <a:normAutofit/>
          </a:bodyPr>
          <a:lstStyle/>
          <a:p>
            <a:pPr eaLnBrk="1" hangingPunct="1">
              <a:defRPr/>
            </a:pPr>
            <a:r>
              <a:rPr lang="en-US" altLang="en-US" sz="1400" dirty="0"/>
              <a:t>It is important to organize the content of your HTML document into appropriate sections. </a:t>
            </a:r>
          </a:p>
          <a:p>
            <a:pPr lvl="1">
              <a:defRPr/>
            </a:pPr>
            <a:r>
              <a:rPr lang="en-US" altLang="en-US" sz="1400" dirty="0"/>
              <a:t>By "content" here, we are referring to the information that is displayed to the end-user when they visit your page. </a:t>
            </a:r>
          </a:p>
          <a:p>
            <a:pPr lvl="1">
              <a:defRPr/>
            </a:pPr>
            <a:r>
              <a:rPr lang="en-US" altLang="en-US" sz="1400" dirty="0"/>
              <a:t>Typically, then, "content" refers to the information contained inside the </a:t>
            </a:r>
            <a:r>
              <a:rPr lang="en-US" altLang="en-US" sz="1400" dirty="0">
                <a:latin typeface="Courier New" panose="02070309020205020404" pitchFamily="49" charset="0"/>
                <a:cs typeface="Courier New" panose="02070309020205020404" pitchFamily="49" charset="0"/>
              </a:rPr>
              <a:t>&lt;body&gt; </a:t>
            </a:r>
            <a:r>
              <a:rPr lang="en-US" altLang="en-US" sz="1400" dirty="0"/>
              <a:t>tag.</a:t>
            </a:r>
          </a:p>
          <a:p>
            <a:pPr lvl="1">
              <a:defRPr/>
            </a:pPr>
            <a:r>
              <a:rPr lang="en-US" altLang="en-US" sz="1400" dirty="0"/>
              <a:t>In contrast, much (though not all) of the information inside </a:t>
            </a:r>
            <a:r>
              <a:rPr lang="en-US" altLang="en-US" sz="1400" dirty="0">
                <a:latin typeface="Courier New" panose="02070309020205020404" pitchFamily="49" charset="0"/>
                <a:cs typeface="Courier New" panose="02070309020205020404" pitchFamily="49" charset="0"/>
              </a:rPr>
              <a:t>&lt;head&gt; </a:t>
            </a:r>
            <a:r>
              <a:rPr lang="en-US" altLang="en-US" sz="1400" dirty="0"/>
              <a:t>is usually referred to as "meta" information. That is, information </a:t>
            </a:r>
            <a:r>
              <a:rPr lang="en-US" altLang="en-US" sz="1400" i="1" dirty="0"/>
              <a:t>about</a:t>
            </a:r>
            <a:r>
              <a:rPr lang="en-US" altLang="en-US" sz="1400" dirty="0"/>
              <a:t> the page. </a:t>
            </a:r>
          </a:p>
          <a:p>
            <a:pPr lvl="1">
              <a:defRPr/>
            </a:pPr>
            <a:r>
              <a:rPr lang="en-US" altLang="en-US" sz="1400" dirty="0"/>
              <a:t>That being said, information inside </a:t>
            </a:r>
            <a:r>
              <a:rPr lang="en-US" altLang="en-US" sz="1400" dirty="0">
                <a:latin typeface="Courier New" panose="02070309020205020404" pitchFamily="49" charset="0"/>
                <a:cs typeface="Courier New" panose="02070309020205020404" pitchFamily="49" charset="0"/>
              </a:rPr>
              <a:t>&lt;head&gt; </a:t>
            </a:r>
            <a:r>
              <a:rPr lang="en-US" altLang="en-US" sz="1400" dirty="0"/>
              <a:t>can also include things like CSS scripts and JavaScript. </a:t>
            </a:r>
          </a:p>
          <a:p>
            <a:pPr>
              <a:defRPr/>
            </a:pPr>
            <a:r>
              <a:rPr lang="en-US" altLang="en-US" sz="1400" dirty="0"/>
              <a:t>To this point, we have only used some very general tags to organize our page including</a:t>
            </a:r>
            <a:r>
              <a:rPr lang="en-US" altLang="en-US" sz="1400" dirty="0">
                <a:latin typeface="Courier New" panose="02070309020205020404" pitchFamily="49" charset="0"/>
                <a:cs typeface="Courier New" panose="02070309020205020404" pitchFamily="49" charset="0"/>
              </a:rPr>
              <a:t> &lt;h&gt; </a:t>
            </a:r>
            <a:r>
              <a:rPr lang="en-US" altLang="en-US" sz="1400" dirty="0"/>
              <a:t>tags to set up headings and subheadings, </a:t>
            </a:r>
            <a:r>
              <a:rPr lang="en-US" altLang="en-US" sz="1400" dirty="0">
                <a:latin typeface="Courier New" panose="02070309020205020404" pitchFamily="49" charset="0"/>
                <a:cs typeface="Courier New" panose="02070309020205020404" pitchFamily="49" charset="0"/>
              </a:rPr>
              <a:t>&lt;p&gt; </a:t>
            </a:r>
            <a:r>
              <a:rPr lang="en-US" altLang="en-US" sz="1400" dirty="0"/>
              <a:t>to delineate paragraphs, </a:t>
            </a:r>
            <a:r>
              <a:rPr lang="en-US" altLang="en-US" sz="1400" dirty="0">
                <a:latin typeface="Courier New" panose="02070309020205020404" pitchFamily="49" charset="0"/>
                <a:cs typeface="Courier New" panose="02070309020205020404" pitchFamily="49" charset="0"/>
              </a:rPr>
              <a:t>&lt;ul&gt; </a:t>
            </a:r>
            <a:r>
              <a:rPr lang="en-US" altLang="en-US" sz="1400" dirty="0"/>
              <a:t>or </a:t>
            </a:r>
            <a:r>
              <a:rPr lang="en-US" altLang="en-US" sz="1400" dirty="0">
                <a:latin typeface="Courier New" panose="02070309020205020404" pitchFamily="49" charset="0"/>
                <a:cs typeface="Courier New" panose="02070309020205020404" pitchFamily="49" charset="0"/>
              </a:rPr>
              <a:t>&lt;ol&gt; </a:t>
            </a:r>
            <a:r>
              <a:rPr lang="en-US" altLang="en-US" sz="1400" dirty="0"/>
              <a:t>to delineate lists, and a few others. </a:t>
            </a:r>
          </a:p>
          <a:p>
            <a:pPr>
              <a:defRPr/>
            </a:pPr>
            <a:r>
              <a:rPr lang="en-US" altLang="en-US" sz="1400" b="1" dirty="0"/>
              <a:t>One of the most important concepts introduced by HTML5 was the idea of "semantic tags".  The idea is that every HTML tag should have some kind of </a:t>
            </a:r>
            <a:r>
              <a:rPr lang="en-US" altLang="en-US" sz="1400" b="1" u="sng" dirty="0"/>
              <a:t>meaning</a:t>
            </a:r>
            <a:r>
              <a:rPr lang="en-US" altLang="en-US" sz="1400" b="1" dirty="0"/>
              <a:t> that, hopefully, </a:t>
            </a:r>
            <a:r>
              <a:rPr lang="en-US" altLang="en-US" sz="1400" b="1" u="sng" dirty="0"/>
              <a:t>describes</a:t>
            </a:r>
            <a:r>
              <a:rPr lang="en-US" altLang="en-US" sz="1400" b="1" dirty="0"/>
              <a:t> or at least gives some general idea of what content is contained inside that tag. </a:t>
            </a:r>
          </a:p>
          <a:p>
            <a:pPr>
              <a:defRPr/>
            </a:pPr>
            <a:r>
              <a:rPr lang="en-US" altLang="en-US" sz="1400" dirty="0">
                <a:latin typeface="Courier New" panose="02070309020205020404" pitchFamily="49" charset="0"/>
                <a:cs typeface="Courier New" panose="02070309020205020404" pitchFamily="49" charset="0"/>
              </a:rPr>
              <a:t>&lt;body&gt; </a:t>
            </a:r>
            <a:r>
              <a:rPr lang="en-US" altLang="en-US" sz="1400" dirty="0"/>
              <a:t>is a good example: Web designers, web clients (i.e. browsers), search engines, screen readers, etc. all understand that everything inside the </a:t>
            </a:r>
            <a:r>
              <a:rPr lang="en-US" altLang="en-US" sz="1400" dirty="0">
                <a:latin typeface="Courier New" panose="02070309020205020404" pitchFamily="49" charset="0"/>
                <a:cs typeface="Courier New" panose="02070309020205020404" pitchFamily="49" charset="0"/>
              </a:rPr>
              <a:t>&lt;body&gt; </a:t>
            </a:r>
            <a:r>
              <a:rPr lang="en-US" altLang="en-US" sz="1400" dirty="0"/>
              <a:t>tag makes up the essential content of that HTML document.</a:t>
            </a:r>
          </a:p>
          <a:p>
            <a:pPr>
              <a:defRPr/>
            </a:pPr>
            <a:r>
              <a:rPr lang="en-US" altLang="en-US" sz="1400" dirty="0"/>
              <a:t>In this lecture, we will introduce several other important semantic tags.</a:t>
            </a:r>
          </a:p>
          <a:p>
            <a:pPr lvl="1">
              <a:defRPr/>
            </a:pPr>
            <a:r>
              <a:rPr lang="en-US" altLang="en-US" sz="1400" dirty="0"/>
              <a:t>You may be asked to apply semantic tags to many of the remaining web pages you create in this course!</a:t>
            </a:r>
          </a:p>
          <a:p>
            <a:pPr marL="457200" lvl="1" indent="0" eaLnBrk="1" hangingPunct="1">
              <a:buNone/>
              <a:defRPr/>
            </a:pPr>
            <a:endParaRPr lang="en-US" altLang="en-US" sz="1400" dirty="0"/>
          </a:p>
        </p:txBody>
      </p:sp>
      <p:sp>
        <p:nvSpPr>
          <p:cNvPr id="137" name="Rectangle 136">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Graphic 133" descr="Checkmark">
            <a:extLst>
              <a:ext uri="{FF2B5EF4-FFF2-40B4-BE49-F238E27FC236}">
                <a16:creationId xmlns:a16="http://schemas.microsoft.com/office/drawing/2014/main" id="{D7F8930A-AD13-4D62-A3D4-AA6F2234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1136429" y="170365"/>
            <a:ext cx="7474172" cy="848310"/>
          </a:xfrm>
        </p:spPr>
        <p:txBody>
          <a:bodyPr>
            <a:normAutofit/>
          </a:bodyPr>
          <a:lstStyle/>
          <a:p>
            <a:pPr eaLnBrk="1" hangingPunct="1"/>
            <a:r>
              <a:rPr lang="en-US" altLang="en-US" dirty="0"/>
              <a:t>Semantic Tags</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1104478" y="906379"/>
            <a:ext cx="7694617" cy="5686926"/>
          </a:xfrm>
        </p:spPr>
        <p:txBody>
          <a:bodyPr anchor="ctr">
            <a:noAutofit/>
          </a:bodyPr>
          <a:lstStyle/>
          <a:p>
            <a:pPr eaLnBrk="1" hangingPunct="1">
              <a:defRPr/>
            </a:pPr>
            <a:r>
              <a:rPr lang="en-US" altLang="en-US" sz="1400" dirty="0"/>
              <a:t>A semantic tag gives some idea of the type of content contained inside of it. </a:t>
            </a:r>
          </a:p>
          <a:p>
            <a:pPr eaLnBrk="1" hangingPunct="1">
              <a:defRPr/>
            </a:pPr>
            <a:r>
              <a:rPr lang="en-US" altLang="en-US" sz="1400" dirty="0"/>
              <a:t>HTML5 introduced several tags that are intended to be </a:t>
            </a:r>
            <a:r>
              <a:rPr lang="en-US" altLang="en-US" sz="1400" i="1" dirty="0"/>
              <a:t>purely semantic </a:t>
            </a:r>
            <a:r>
              <a:rPr lang="en-US" altLang="en-US" sz="1400" dirty="0"/>
              <a:t>in nature. These include:</a:t>
            </a:r>
          </a:p>
          <a:p>
            <a:pPr lvl="1">
              <a:defRPr/>
            </a:pPr>
            <a:r>
              <a:rPr lang="en-US" altLang="en-US" sz="1400" dirty="0">
                <a:latin typeface="Courier New" panose="02070309020205020404" pitchFamily="49" charset="0"/>
                <a:cs typeface="Courier New" panose="02070309020205020404" pitchFamily="49" charset="0"/>
              </a:rPr>
              <a:t>&lt;header&gt;</a:t>
            </a:r>
          </a:p>
          <a:p>
            <a:pPr lvl="1">
              <a:defRPr/>
            </a:pPr>
            <a:r>
              <a:rPr lang="en-US" altLang="en-US" sz="1400" dirty="0">
                <a:latin typeface="Courier New" panose="02070309020205020404" pitchFamily="49" charset="0"/>
                <a:cs typeface="Courier New" panose="02070309020205020404" pitchFamily="49" charset="0"/>
              </a:rPr>
              <a:t>&lt;footer&gt;</a:t>
            </a:r>
          </a:p>
          <a:p>
            <a:pPr lvl="1">
              <a:defRPr/>
            </a:pPr>
            <a:r>
              <a:rPr lang="en-US" altLang="en-US" sz="1400" dirty="0">
                <a:latin typeface="Courier New" panose="02070309020205020404" pitchFamily="49" charset="0"/>
                <a:cs typeface="Courier New" panose="02070309020205020404" pitchFamily="49" charset="0"/>
              </a:rPr>
              <a:t>&lt;nav&gt;</a:t>
            </a:r>
          </a:p>
          <a:p>
            <a:pPr lvl="1">
              <a:defRPr/>
            </a:pPr>
            <a:r>
              <a:rPr lang="en-US" altLang="en-US" sz="1400" dirty="0">
                <a:latin typeface="Courier New" panose="02070309020205020404" pitchFamily="49" charset="0"/>
                <a:cs typeface="Courier New" panose="02070309020205020404" pitchFamily="49" charset="0"/>
              </a:rPr>
              <a:t>&lt;section&gt;</a:t>
            </a:r>
          </a:p>
          <a:p>
            <a:pPr lvl="1">
              <a:defRPr/>
            </a:pPr>
            <a:r>
              <a:rPr lang="en-US" altLang="en-US" sz="1400" dirty="0">
                <a:latin typeface="Courier New" panose="02070309020205020404" pitchFamily="49" charset="0"/>
                <a:cs typeface="Courier New" panose="02070309020205020404" pitchFamily="49" charset="0"/>
              </a:rPr>
              <a:t>&lt;article&gt;</a:t>
            </a:r>
          </a:p>
          <a:p>
            <a:pPr lvl="1">
              <a:defRPr/>
            </a:pPr>
            <a:r>
              <a:rPr lang="en-US" altLang="en-US" sz="1400" dirty="0">
                <a:latin typeface="Courier New" panose="02070309020205020404" pitchFamily="49" charset="0"/>
                <a:cs typeface="Courier New" panose="02070309020205020404" pitchFamily="49" charset="0"/>
              </a:rPr>
              <a:t>&lt;aside&gt;</a:t>
            </a:r>
          </a:p>
          <a:p>
            <a:pPr lvl="1">
              <a:defRPr/>
            </a:pPr>
            <a:r>
              <a:rPr lang="en-US" altLang="en-US" sz="1400" dirty="0">
                <a:cs typeface="Courier New" panose="02070309020205020404" pitchFamily="49" charset="0"/>
              </a:rPr>
              <a:t>and many others…</a:t>
            </a:r>
          </a:p>
          <a:p>
            <a:pPr lvl="1">
              <a:defRPr/>
            </a:pPr>
            <a:endParaRPr lang="en-US" altLang="en-US" sz="1400" dirty="0">
              <a:cs typeface="Courier New" panose="02070309020205020404" pitchFamily="49" charset="0"/>
            </a:endParaRPr>
          </a:p>
          <a:p>
            <a:pPr>
              <a:defRPr/>
            </a:pPr>
            <a:r>
              <a:rPr lang="en-US" altLang="en-US" sz="1400" dirty="0"/>
              <a:t>By "purely semantic" we mean that the tag itself does nothing!  All that the tag does is describes what is contained inside.</a:t>
            </a:r>
          </a:p>
          <a:p>
            <a:pPr lvl="1">
              <a:defRPr/>
            </a:pPr>
            <a:r>
              <a:rPr lang="en-US" altLang="en-US" sz="1400" dirty="0"/>
              <a:t>Compare a purely semantic tag with, say, a </a:t>
            </a:r>
            <a:r>
              <a:rPr lang="en-US" altLang="en-US" sz="1400" dirty="0">
                <a:latin typeface="Courier New" panose="02070309020205020404" pitchFamily="49" charset="0"/>
                <a:cs typeface="Courier New" panose="02070309020205020404" pitchFamily="49" charset="0"/>
              </a:rPr>
              <a:t>&lt;p&gt;</a:t>
            </a:r>
            <a:r>
              <a:rPr lang="en-US" altLang="en-US" sz="1400" dirty="0"/>
              <a:t> tag that delineates a paragraph. In addition to wrapping the paragraph of content, the </a:t>
            </a:r>
            <a:r>
              <a:rPr lang="en-US" altLang="en-US" sz="1400" dirty="0">
                <a:latin typeface="Courier New" panose="02070309020205020404" pitchFamily="49" charset="0"/>
                <a:cs typeface="Courier New" panose="02070309020205020404" pitchFamily="49" charset="0"/>
              </a:rPr>
              <a:t>&lt;p&gt; </a:t>
            </a:r>
            <a:r>
              <a:rPr lang="en-US" altLang="en-US" sz="1400" dirty="0"/>
              <a:t>tag </a:t>
            </a:r>
            <a:r>
              <a:rPr lang="en-US" altLang="en-US" sz="1400" i="1" dirty="0"/>
              <a:t>also</a:t>
            </a:r>
            <a:r>
              <a:rPr lang="en-US" altLang="en-US" sz="1400" dirty="0"/>
              <a:t> places a blank line on the web page after the paragraph.</a:t>
            </a:r>
          </a:p>
          <a:p>
            <a:pPr lvl="1">
              <a:defRPr/>
            </a:pPr>
            <a:r>
              <a:rPr lang="en-US" altLang="en-US" sz="1400" dirty="0"/>
              <a:t>Compare a purely semantic tag with the </a:t>
            </a:r>
            <a:r>
              <a:rPr lang="en-US" altLang="en-US" sz="1400" dirty="0">
                <a:latin typeface="Courier New" panose="02070309020205020404" pitchFamily="49" charset="0"/>
                <a:cs typeface="Courier New" panose="02070309020205020404" pitchFamily="49" charset="0"/>
              </a:rPr>
              <a:t>&lt;li&gt; </a:t>
            </a:r>
            <a:r>
              <a:rPr lang="en-US" altLang="en-US" sz="1400" dirty="0"/>
              <a:t>tag  used in bulleted lists. Not only does this tag indicate that we are creating a list item, but the tag also draws a bullet icon (e.g. a filled circle) before the text.</a:t>
            </a:r>
          </a:p>
          <a:p>
            <a:pPr>
              <a:defRPr/>
            </a:pPr>
            <a:r>
              <a:rPr lang="en-US" altLang="en-US" sz="1400" dirty="0"/>
              <a:t>However, while a semantic tag doesn’t  "do" anything, this does not prevent us from styling the tag as much as we like! In fact, one of the key benefits to consistent use of semantic tags is that it allows us to do CSS styling and scripting of semantic sections.</a:t>
            </a:r>
          </a:p>
        </p:txBody>
      </p:sp>
      <p:sp>
        <p:nvSpPr>
          <p:cNvPr id="137" name="Rectangle 136">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Graphic 133" descr="FileHTML">
            <a:extLst>
              <a:ext uri="{FF2B5EF4-FFF2-40B4-BE49-F238E27FC236}">
                <a16:creationId xmlns:a16="http://schemas.microsoft.com/office/drawing/2014/main" id="{A3A56BA0-6712-47EA-A1EB-0D03D51B6B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638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409075" y="128338"/>
            <a:ext cx="7474172" cy="882316"/>
          </a:xfrm>
        </p:spPr>
        <p:txBody>
          <a:bodyPr>
            <a:normAutofit/>
          </a:bodyPr>
          <a:lstStyle/>
          <a:p>
            <a:pPr eaLnBrk="1" hangingPunct="1"/>
            <a:r>
              <a:rPr lang="en-US" altLang="en-US" dirty="0"/>
              <a:t>Commonly Used Semantic Tags</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409074" y="1010654"/>
            <a:ext cx="8506326" cy="5534525"/>
          </a:xfrm>
        </p:spPr>
        <p:txBody>
          <a:bodyPr anchor="ctr">
            <a:noAutofit/>
          </a:bodyPr>
          <a:lstStyle/>
          <a:p>
            <a:pPr>
              <a:defRPr/>
            </a:pPr>
            <a:r>
              <a:rPr lang="en-US" altLang="en-US" sz="1100" dirty="0">
                <a:latin typeface="Courier New" panose="02070309020205020404" pitchFamily="49" charset="0"/>
                <a:cs typeface="Courier New" panose="02070309020205020404" pitchFamily="49" charset="0"/>
              </a:rPr>
              <a:t>&lt;header&gt;</a:t>
            </a:r>
          </a:p>
          <a:p>
            <a:pPr lvl="1">
              <a:defRPr/>
            </a:pPr>
            <a:r>
              <a:rPr lang="en-US" altLang="en-US" sz="1100" dirty="0"/>
              <a:t>Typically used for the header information at the top of a web document (or even of a given </a:t>
            </a:r>
            <a:r>
              <a:rPr lang="en-US" altLang="en-US" sz="1100" dirty="0">
                <a:latin typeface="Courier New" panose="02070309020205020404" pitchFamily="49" charset="0"/>
                <a:cs typeface="Courier New" panose="02070309020205020404" pitchFamily="49" charset="0"/>
              </a:rPr>
              <a:t>&lt;article&gt; </a:t>
            </a:r>
            <a:r>
              <a:rPr lang="en-US" altLang="en-US" sz="1100" dirty="0"/>
              <a:t>within a document).</a:t>
            </a:r>
          </a:p>
          <a:p>
            <a:pPr lvl="1">
              <a:defRPr/>
            </a:pPr>
            <a:r>
              <a:rPr lang="en-US" altLang="en-US" sz="1100" dirty="0"/>
              <a:t>Typically includes things like the title of a page (or name of a company), a logo or image of some kind, and sometimes a navigation section to navigate around that particular website.</a:t>
            </a:r>
          </a:p>
          <a:p>
            <a:pPr>
              <a:defRPr/>
            </a:pPr>
            <a:r>
              <a:rPr lang="en-US" altLang="en-US" sz="1100" dirty="0">
                <a:latin typeface="Courier New" panose="02070309020205020404" pitchFamily="49" charset="0"/>
                <a:cs typeface="Courier New" panose="02070309020205020404" pitchFamily="49" charset="0"/>
              </a:rPr>
              <a:t>&lt;footer&gt;</a:t>
            </a:r>
          </a:p>
          <a:p>
            <a:pPr lvl="1">
              <a:defRPr/>
            </a:pPr>
            <a:r>
              <a:rPr lang="en-US" altLang="en-US" sz="1100" dirty="0"/>
              <a:t>Typically found at the bottom of a web page. </a:t>
            </a:r>
          </a:p>
          <a:p>
            <a:pPr lvl="1">
              <a:defRPr/>
            </a:pPr>
            <a:r>
              <a:rPr lang="en-US" altLang="en-US" sz="1100" dirty="0"/>
              <a:t>Includes things like copyright notices, legal notices, citations.</a:t>
            </a:r>
          </a:p>
          <a:p>
            <a:pPr lvl="1">
              <a:defRPr/>
            </a:pPr>
            <a:r>
              <a:rPr lang="en-US" altLang="en-US" sz="1100" dirty="0"/>
              <a:t>May include its own navigation section with various links to "Contact Us".</a:t>
            </a:r>
          </a:p>
          <a:p>
            <a:pPr>
              <a:defRPr/>
            </a:pPr>
            <a:r>
              <a:rPr lang="en-US" altLang="en-US" sz="1100" dirty="0">
                <a:latin typeface="Courier New" panose="02070309020205020404" pitchFamily="49" charset="0"/>
                <a:cs typeface="Courier New" panose="02070309020205020404" pitchFamily="49" charset="0"/>
              </a:rPr>
              <a:t>&lt;main&gt;</a:t>
            </a:r>
          </a:p>
          <a:p>
            <a:pPr lvl="1">
              <a:defRPr/>
            </a:pPr>
            <a:r>
              <a:rPr lang="en-US" altLang="en-US" sz="1100" dirty="0"/>
              <a:t>Typically used to enclose the main section of your document (i.e. not including things like the header, and footer sections).</a:t>
            </a:r>
            <a:endParaRPr lang="en-US" altLang="en-US" sz="1100" dirty="0">
              <a:latin typeface="Courier New" panose="02070309020205020404" pitchFamily="49" charset="0"/>
              <a:cs typeface="Courier New" panose="02070309020205020404" pitchFamily="49" charset="0"/>
            </a:endParaRPr>
          </a:p>
          <a:p>
            <a:pPr>
              <a:defRPr/>
            </a:pPr>
            <a:r>
              <a:rPr lang="en-US" altLang="en-US" sz="1100" dirty="0">
                <a:latin typeface="Courier New" panose="02070309020205020404" pitchFamily="49" charset="0"/>
                <a:cs typeface="Courier New" panose="02070309020205020404" pitchFamily="49" charset="0"/>
              </a:rPr>
              <a:t>&lt;nav&gt;</a:t>
            </a:r>
          </a:p>
          <a:p>
            <a:pPr lvl="1">
              <a:defRPr/>
            </a:pPr>
            <a:r>
              <a:rPr lang="en-US" altLang="en-US" sz="1100" dirty="0"/>
              <a:t>Typically used for a collection of links around that particular webpage or website.</a:t>
            </a:r>
          </a:p>
          <a:p>
            <a:pPr lvl="1">
              <a:defRPr/>
            </a:pPr>
            <a:r>
              <a:rPr lang="en-US" altLang="en-US" sz="1100" dirty="0"/>
              <a:t>It is </a:t>
            </a:r>
            <a:r>
              <a:rPr lang="en-US" altLang="en-US" sz="1100" i="1" dirty="0"/>
              <a:t>not</a:t>
            </a:r>
            <a:r>
              <a:rPr lang="en-US" altLang="en-US" sz="1100" dirty="0"/>
              <a:t> typically used for, say,  a collection of web links to "Other sites or interest" or things like that. As the name of the tag indicates, tags inside a </a:t>
            </a:r>
            <a:r>
              <a:rPr lang="en-US" altLang="en-US" sz="1100" dirty="0">
                <a:latin typeface="Courier New" panose="02070309020205020404" pitchFamily="49" charset="0"/>
                <a:cs typeface="Courier New" panose="02070309020205020404" pitchFamily="49" charset="0"/>
              </a:rPr>
              <a:t>&lt;nav&gt; </a:t>
            </a:r>
            <a:r>
              <a:rPr lang="en-US" altLang="en-US" sz="1100" dirty="0"/>
              <a:t>are intended to help navigate that particular website. </a:t>
            </a:r>
          </a:p>
          <a:p>
            <a:pPr>
              <a:defRPr/>
            </a:pPr>
            <a:r>
              <a:rPr lang="en-US" altLang="en-US" sz="1100" dirty="0">
                <a:latin typeface="Courier New" panose="02070309020205020404" pitchFamily="49" charset="0"/>
                <a:cs typeface="Courier New" panose="02070309020205020404" pitchFamily="49" charset="0"/>
              </a:rPr>
              <a:t>&lt;section&gt;</a:t>
            </a:r>
          </a:p>
          <a:p>
            <a:pPr lvl="1">
              <a:defRPr/>
            </a:pPr>
            <a:r>
              <a:rPr lang="en-US" altLang="en-US" sz="1100" dirty="0"/>
              <a:t>Often, the </a:t>
            </a:r>
            <a:r>
              <a:rPr lang="en-US" altLang="en-US" sz="1100" dirty="0">
                <a:latin typeface="Courier New" panose="02070309020205020404" pitchFamily="49" charset="0"/>
                <a:cs typeface="Courier New" panose="02070309020205020404" pitchFamily="49" charset="0"/>
              </a:rPr>
              <a:t>&lt;main&gt; </a:t>
            </a:r>
            <a:r>
              <a:rPr lang="en-US" altLang="en-US" sz="1100" dirty="0"/>
              <a:t>section will be divided into at least a few different subsections using this </a:t>
            </a:r>
            <a:r>
              <a:rPr lang="en-US" altLang="en-US" sz="1100" dirty="0">
                <a:latin typeface="Courier New" panose="02070309020205020404" pitchFamily="49" charset="0"/>
                <a:cs typeface="Courier New" panose="02070309020205020404" pitchFamily="49" charset="0"/>
              </a:rPr>
              <a:t>&lt;section&gt; </a:t>
            </a:r>
            <a:r>
              <a:rPr lang="en-US" altLang="en-US" sz="1100" dirty="0"/>
              <a:t>tag. </a:t>
            </a:r>
          </a:p>
          <a:p>
            <a:pPr lvl="1">
              <a:defRPr/>
            </a:pPr>
            <a:r>
              <a:rPr lang="en-US" altLang="en-US" sz="1100" dirty="0"/>
              <a:t>Most sections will have at least one heading tag inside.</a:t>
            </a:r>
          </a:p>
          <a:p>
            <a:pPr>
              <a:defRPr/>
            </a:pPr>
            <a:r>
              <a:rPr lang="en-US" altLang="en-US" sz="1100" dirty="0">
                <a:latin typeface="Courier New" panose="02070309020205020404" pitchFamily="49" charset="0"/>
                <a:cs typeface="Courier New" panose="02070309020205020404" pitchFamily="49" charset="0"/>
              </a:rPr>
              <a:t>&lt;article&gt;</a:t>
            </a:r>
          </a:p>
          <a:p>
            <a:pPr lvl="1">
              <a:defRPr/>
            </a:pPr>
            <a:r>
              <a:rPr lang="en-US" altLang="en-US" sz="1100" dirty="0"/>
              <a:t>Used when there is some stand-alone content on a web page. For example, if your page has a series of mini-topics that are relatively self-contained, you might put them inside this tag.</a:t>
            </a:r>
          </a:p>
          <a:p>
            <a:pPr lvl="1">
              <a:defRPr/>
            </a:pPr>
            <a:r>
              <a:rPr lang="en-US" altLang="en-US" sz="1100" dirty="0"/>
              <a:t>Web programmers sometimes interchange their usage of the </a:t>
            </a:r>
            <a:r>
              <a:rPr lang="en-US" altLang="en-US" sz="1100" dirty="0">
                <a:latin typeface="Courier New" panose="02070309020205020404" pitchFamily="49" charset="0"/>
                <a:cs typeface="Courier New" panose="02070309020205020404" pitchFamily="49" charset="0"/>
              </a:rPr>
              <a:t>&lt;article&gt; </a:t>
            </a:r>
            <a:r>
              <a:rPr lang="en-US" altLang="en-US" sz="1100" dirty="0"/>
              <a:t>tag and </a:t>
            </a:r>
            <a:r>
              <a:rPr lang="en-US" altLang="en-US" sz="1100" dirty="0">
                <a:latin typeface="Courier New" panose="02070309020205020404" pitchFamily="49" charset="0"/>
                <a:cs typeface="Courier New" panose="02070309020205020404" pitchFamily="49" charset="0"/>
              </a:rPr>
              <a:t>&lt;section&gt; </a:t>
            </a:r>
            <a:r>
              <a:rPr lang="en-US" altLang="en-US" sz="1100" dirty="0"/>
              <a:t>tag.</a:t>
            </a:r>
          </a:p>
          <a:p>
            <a:pPr>
              <a:defRPr/>
            </a:pPr>
            <a:r>
              <a:rPr lang="en-US" altLang="en-US" sz="1100" dirty="0">
                <a:latin typeface="Courier New" panose="02070309020205020404" pitchFamily="49" charset="0"/>
                <a:cs typeface="Courier New" panose="02070309020205020404" pitchFamily="49" charset="0"/>
              </a:rPr>
              <a:t>&lt;aside&gt; </a:t>
            </a:r>
          </a:p>
          <a:p>
            <a:pPr lvl="1">
              <a:defRPr/>
            </a:pPr>
            <a:r>
              <a:rPr lang="en-US" altLang="en-US" sz="1100" dirty="0"/>
              <a:t>For some content on the page that the programmer thinks may be of interest to the visitor, but that does not necessarily fit in directly with the other content on the page.</a:t>
            </a:r>
          </a:p>
        </p:txBody>
      </p:sp>
      <p:sp>
        <p:nvSpPr>
          <p:cNvPr id="137" name="Rectangle 136">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Graphic 133" descr="Presentation with Checklist">
            <a:extLst>
              <a:ext uri="{FF2B5EF4-FFF2-40B4-BE49-F238E27FC236}">
                <a16:creationId xmlns:a16="http://schemas.microsoft.com/office/drawing/2014/main" id="{6D30CE15-4FAD-4F7D-8437-76FA6C38FE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2249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1">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71">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71">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71">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171">
                                            <p:txEl>
                                              <p:pRg st="16" end="1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171">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171">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17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1136428" y="627564"/>
            <a:ext cx="7474172" cy="1325563"/>
          </a:xfrm>
        </p:spPr>
        <p:txBody>
          <a:bodyPr>
            <a:normAutofit/>
          </a:bodyPr>
          <a:lstStyle/>
          <a:p>
            <a:pPr eaLnBrk="1" hangingPunct="1"/>
            <a:r>
              <a:rPr lang="en-US" altLang="en-US" dirty="0"/>
              <a:t>Reasonable People Can Disagree…</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1136429" y="2278173"/>
            <a:ext cx="6467867" cy="3450613"/>
          </a:xfrm>
        </p:spPr>
        <p:txBody>
          <a:bodyPr anchor="ctr">
            <a:normAutofit/>
          </a:bodyPr>
          <a:lstStyle/>
          <a:p>
            <a:pPr eaLnBrk="1" hangingPunct="1">
              <a:defRPr/>
            </a:pPr>
            <a:r>
              <a:rPr lang="en-US" altLang="en-US" sz="1800" dirty="0"/>
              <a:t>The "rules" for organizing your HTML code into semantic sections are still somewhat fluid. Even experienced and competent web designers might create essentially identical web pages, yet display numerous differences in how they use their semantic tags.</a:t>
            </a:r>
          </a:p>
          <a:p>
            <a:pPr eaLnBrk="1" hangingPunct="1">
              <a:defRPr/>
            </a:pPr>
            <a:r>
              <a:rPr lang="en-US" altLang="en-US" sz="1800" dirty="0"/>
              <a:t>For example, it is not worth spending hours debating whether a given block should be enclosed in a </a:t>
            </a:r>
            <a:r>
              <a:rPr lang="en-US" altLang="en-US" sz="1800" dirty="0">
                <a:latin typeface="Courier New" panose="02070309020205020404" pitchFamily="49" charset="0"/>
                <a:cs typeface="Courier New" panose="02070309020205020404" pitchFamily="49" charset="0"/>
              </a:rPr>
              <a:t>&lt;section&gt; </a:t>
            </a:r>
            <a:r>
              <a:rPr lang="en-US" altLang="en-US" sz="1800" dirty="0"/>
              <a:t>tag as opposed to an </a:t>
            </a:r>
            <a:r>
              <a:rPr lang="en-US" altLang="en-US" sz="1800" dirty="0">
                <a:latin typeface="Courier New" panose="02070309020205020404" pitchFamily="49" charset="0"/>
                <a:cs typeface="Courier New" panose="02070309020205020404" pitchFamily="49" charset="0"/>
              </a:rPr>
              <a:t>&lt;article&gt; </a:t>
            </a:r>
            <a:r>
              <a:rPr lang="en-US" altLang="en-US" sz="1800" dirty="0"/>
              <a:t>tag. </a:t>
            </a:r>
          </a:p>
          <a:p>
            <a:pPr eaLnBrk="1" hangingPunct="1">
              <a:defRPr/>
            </a:pPr>
            <a:r>
              <a:rPr lang="en-US" altLang="en-US" sz="1800" dirty="0"/>
              <a:t>However, there are certain fundamentals that should be respected.</a:t>
            </a:r>
          </a:p>
          <a:p>
            <a:pPr eaLnBrk="1" hangingPunct="1">
              <a:defRPr/>
            </a:pPr>
            <a:r>
              <a:rPr lang="en-US" altLang="en-US" sz="1800" dirty="0"/>
              <a:t>We will learn about semantic markup by looking at some hypothetical examples.</a:t>
            </a:r>
          </a:p>
        </p:txBody>
      </p:sp>
      <p:sp>
        <p:nvSpPr>
          <p:cNvPr id="10248" name="Rectangle 19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C2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2C4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Image result for agree to disagree">
            <a:extLst>
              <a:ext uri="{FF2B5EF4-FFF2-40B4-BE49-F238E27FC236}">
                <a16:creationId xmlns:a16="http://schemas.microsoft.com/office/drawing/2014/main" id="{99F45F99-1F7E-4E55-BF12-D5A09450F94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1677" r="15199" b="-3"/>
          <a:stretch/>
        </p:blipFill>
        <p:spPr bwMode="auto">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06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B7F9ED-ACA5-45E3-BC4A-1AE5FD809E22}"/>
              </a:ext>
            </a:extLst>
          </p:cNvPr>
          <p:cNvSpPr>
            <a:spLocks noGrp="1"/>
          </p:cNvSpPr>
          <p:nvPr>
            <p:ph type="title"/>
          </p:nvPr>
        </p:nvSpPr>
        <p:spPr>
          <a:xfrm>
            <a:off x="1136429" y="234532"/>
            <a:ext cx="7474172" cy="1325563"/>
          </a:xfrm>
        </p:spPr>
        <p:txBody>
          <a:bodyPr>
            <a:normAutofit/>
          </a:bodyPr>
          <a:lstStyle/>
          <a:p>
            <a:pPr eaLnBrk="1" hangingPunct="1"/>
            <a:r>
              <a:rPr lang="en-US" altLang="en-US" dirty="0"/>
              <a:t>Semantic Tags:  Why bother?</a:t>
            </a:r>
          </a:p>
        </p:txBody>
      </p:sp>
      <p:sp>
        <p:nvSpPr>
          <p:cNvPr id="7171" name="Content Placeholder 2">
            <a:extLst>
              <a:ext uri="{FF2B5EF4-FFF2-40B4-BE49-F238E27FC236}">
                <a16:creationId xmlns:a16="http://schemas.microsoft.com/office/drawing/2014/main" id="{76D8F8C8-72E8-496D-A418-C9CE8EDFAAB8}"/>
              </a:ext>
            </a:extLst>
          </p:cNvPr>
          <p:cNvSpPr>
            <a:spLocks noGrp="1"/>
          </p:cNvSpPr>
          <p:nvPr>
            <p:ph idx="1"/>
          </p:nvPr>
        </p:nvSpPr>
        <p:spPr>
          <a:xfrm>
            <a:off x="1136429" y="2278173"/>
            <a:ext cx="6467867" cy="3450613"/>
          </a:xfrm>
        </p:spPr>
        <p:txBody>
          <a:bodyPr anchor="ctr">
            <a:noAutofit/>
          </a:bodyPr>
          <a:lstStyle/>
          <a:p>
            <a:pPr>
              <a:defRPr/>
            </a:pPr>
            <a:r>
              <a:rPr lang="en-US" altLang="en-US" sz="1200" b="1" dirty="0"/>
              <a:t>Accessibility</a:t>
            </a:r>
          </a:p>
          <a:p>
            <a:pPr lvl="1">
              <a:defRPr/>
            </a:pPr>
            <a:r>
              <a:rPr lang="en-US" altLang="en-US" sz="1200" dirty="0"/>
              <a:t>Many, many people use screen readers to surf the web. Web readers rely on semantic tags in order to enable this process.</a:t>
            </a:r>
          </a:p>
          <a:p>
            <a:pPr lvl="1">
              <a:defRPr/>
            </a:pPr>
            <a:r>
              <a:rPr lang="en-US" altLang="en-US" sz="1200" dirty="0"/>
              <a:t>Many corporate sites, government sites, popular sites </a:t>
            </a:r>
            <a:r>
              <a:rPr lang="en-US" altLang="en-US" sz="1200" i="1" dirty="0"/>
              <a:t>require</a:t>
            </a:r>
            <a:r>
              <a:rPr lang="en-US" altLang="en-US" sz="1200" dirty="0"/>
              <a:t> that their web designers create pages that follow proper accessibility guidelines.</a:t>
            </a:r>
          </a:p>
          <a:p>
            <a:pPr lvl="1">
              <a:defRPr/>
            </a:pPr>
            <a:r>
              <a:rPr lang="en-US" altLang="en-US" sz="1200" dirty="0"/>
              <a:t>In some cases, sites are legally required to follow accessibility guidelines for web design.</a:t>
            </a:r>
          </a:p>
          <a:p>
            <a:pPr eaLnBrk="1" hangingPunct="1">
              <a:defRPr/>
            </a:pPr>
            <a:r>
              <a:rPr lang="en-US" altLang="en-US" sz="1200" b="1" dirty="0"/>
              <a:t>Search Engine Optimization</a:t>
            </a:r>
          </a:p>
          <a:p>
            <a:pPr lvl="1">
              <a:defRPr/>
            </a:pPr>
            <a:r>
              <a:rPr lang="en-US" altLang="en-US" sz="1200" dirty="0"/>
              <a:t>Search engines use the tags on your page as one of the main ways of determining what your page is about.</a:t>
            </a:r>
          </a:p>
          <a:p>
            <a:pPr lvl="1">
              <a:defRPr/>
            </a:pPr>
            <a:r>
              <a:rPr lang="en-US" altLang="en-US" sz="1200" dirty="0"/>
              <a:t>Using properly labeled semantic tags can go a long way to help boost a page's rankings. </a:t>
            </a:r>
          </a:p>
          <a:p>
            <a:pPr eaLnBrk="1" hangingPunct="1">
              <a:defRPr/>
            </a:pPr>
            <a:r>
              <a:rPr lang="en-US" altLang="en-US" sz="1200" b="1" dirty="0"/>
              <a:t>Clarity / Efficiency</a:t>
            </a:r>
          </a:p>
          <a:p>
            <a:pPr lvl="1">
              <a:defRPr/>
            </a:pPr>
            <a:r>
              <a:rPr lang="en-US" altLang="en-US" sz="1200" dirty="0"/>
              <a:t>It makes your code much easier to interpret and follow.</a:t>
            </a:r>
          </a:p>
          <a:p>
            <a:pPr lvl="1">
              <a:defRPr/>
            </a:pPr>
            <a:r>
              <a:rPr lang="en-US" altLang="en-US" sz="1200" dirty="0"/>
              <a:t>Makes it much easier to have a consistent look and flow to your web pages and even entire websites.</a:t>
            </a:r>
          </a:p>
          <a:p>
            <a:pPr lvl="1">
              <a:defRPr/>
            </a:pPr>
            <a:r>
              <a:rPr lang="en-US" altLang="en-US" sz="1200" dirty="0"/>
              <a:t>Allows you to manage your CSS scripting and JavaScript code more effectively by giving you more control over the layout and behavior of your websites.</a:t>
            </a:r>
          </a:p>
          <a:p>
            <a:pPr>
              <a:defRPr/>
            </a:pPr>
            <a:r>
              <a:rPr lang="en-US" altLang="en-US" sz="1200" b="1" dirty="0"/>
              <a:t>It's considered "Best Practice"</a:t>
            </a:r>
          </a:p>
          <a:p>
            <a:pPr lvl="1">
              <a:defRPr/>
            </a:pPr>
            <a:r>
              <a:rPr lang="en-US" altLang="en-US" sz="1200" dirty="0"/>
              <a:t>In programming, it's always a great idea to adhere to "best practices" guidelines. We have been encouraging these throughout the course, and will continue to do so.</a:t>
            </a:r>
          </a:p>
          <a:p>
            <a:pPr lvl="1">
              <a:defRPr/>
            </a:pPr>
            <a:r>
              <a:rPr lang="en-US" altLang="en-US" sz="1200" dirty="0"/>
              <a:t>Use of semantic tags is unquestionably among the "best practices" guidelines for creating web pages.</a:t>
            </a:r>
          </a:p>
          <a:p>
            <a:pPr eaLnBrk="1" hangingPunct="1">
              <a:defRPr/>
            </a:pPr>
            <a:endParaRPr lang="en-US" altLang="en-US" sz="1200" dirty="0"/>
          </a:p>
        </p:txBody>
      </p:sp>
      <p:sp>
        <p:nvSpPr>
          <p:cNvPr id="10244" name="Rectangle 262">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AF6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5" name="Oval 264">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F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Image result for why bother emoji">
            <a:extLst>
              <a:ext uri="{FF2B5EF4-FFF2-40B4-BE49-F238E27FC236}">
                <a16:creationId xmlns:a16="http://schemas.microsoft.com/office/drawing/2014/main" id="{9CC73792-B921-4991-9F3D-D62DDE77235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3657" r="6135" b="1"/>
          <a:stretch/>
        </p:blipFill>
        <p:spPr bwMode="auto">
          <a:xfrm>
            <a:off x="9166737" y="2599202"/>
            <a:ext cx="1662265" cy="165959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1">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1">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1801956-29DE-42A0-8C23-409ED2B8E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155" y="0"/>
            <a:ext cx="8156044" cy="6858000"/>
          </a:xfrm>
          <a:prstGeom prst="rect">
            <a:avLst/>
          </a:prstGeom>
        </p:spPr>
      </p:pic>
      <p:sp>
        <p:nvSpPr>
          <p:cNvPr id="6" name="Rectangle: Rounded Corners 5">
            <a:extLst>
              <a:ext uri="{FF2B5EF4-FFF2-40B4-BE49-F238E27FC236}">
                <a16:creationId xmlns:a16="http://schemas.microsoft.com/office/drawing/2014/main" id="{BE16BC3A-22CB-41AB-876C-6056362E4B2F}"/>
              </a:ext>
            </a:extLst>
          </p:cNvPr>
          <p:cNvSpPr/>
          <p:nvPr/>
        </p:nvSpPr>
        <p:spPr>
          <a:xfrm>
            <a:off x="3914155" y="0"/>
            <a:ext cx="8277845" cy="5025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ECACFEA-6E6C-40D9-B915-405323C006E2}"/>
              </a:ext>
            </a:extLst>
          </p:cNvPr>
          <p:cNvSpPr txBox="1"/>
          <p:nvPr/>
        </p:nvSpPr>
        <p:spPr>
          <a:xfrm>
            <a:off x="7492904" y="502508"/>
            <a:ext cx="1049734"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latin typeface="Courier New" panose="02070309020205020404" pitchFamily="49" charset="0"/>
                <a:cs typeface="Courier New" panose="02070309020205020404" pitchFamily="49" charset="0"/>
              </a:rPr>
              <a:t>&lt;header&gt;</a:t>
            </a:r>
          </a:p>
        </p:txBody>
      </p:sp>
      <p:sp>
        <p:nvSpPr>
          <p:cNvPr id="8" name="TextBox 7">
            <a:extLst>
              <a:ext uri="{FF2B5EF4-FFF2-40B4-BE49-F238E27FC236}">
                <a16:creationId xmlns:a16="http://schemas.microsoft.com/office/drawing/2014/main" id="{6737BE93-A3B7-44D3-B902-E7BC6A59C602}"/>
              </a:ext>
            </a:extLst>
          </p:cNvPr>
          <p:cNvSpPr txBox="1"/>
          <p:nvPr/>
        </p:nvSpPr>
        <p:spPr>
          <a:xfrm>
            <a:off x="121801" y="871840"/>
            <a:ext cx="3792354" cy="4893647"/>
          </a:xfrm>
          <a:prstGeom prst="rect">
            <a:avLst/>
          </a:prstGeom>
          <a:noFill/>
        </p:spPr>
        <p:txBody>
          <a:bodyPr wrap="square" rtlCol="0">
            <a:spAutoFit/>
          </a:bodyPr>
          <a:lstStyle/>
          <a:p>
            <a:pPr marL="285750" indent="-285750">
              <a:buFont typeface="Arial" panose="020B0604020202020204" pitchFamily="34" charset="0"/>
              <a:buChar char="•"/>
            </a:pPr>
            <a:r>
              <a:rPr lang="en-US" sz="1200" dirty="0"/>
              <a:t>First of all, note </a:t>
            </a:r>
            <a:r>
              <a:rPr lang="en-US" sz="1200"/>
              <a:t>that </a:t>
            </a:r>
            <a:r>
              <a:rPr lang="en-US" sz="1200" smtClean="0"/>
              <a:t>all of the following discussion about semantic tags refers to content that  is contained </a:t>
            </a:r>
            <a:r>
              <a:rPr lang="en-US" sz="1200" dirty="0"/>
              <a:t>inside the </a:t>
            </a:r>
            <a:r>
              <a:rPr lang="en-US" sz="1200" dirty="0">
                <a:latin typeface="Courier New" panose="02070309020205020404" pitchFamily="49" charset="0"/>
                <a:cs typeface="Courier New" panose="02070309020205020404" pitchFamily="49" charset="0"/>
              </a:rPr>
              <a:t>&lt;body&gt; </a:t>
            </a:r>
            <a:r>
              <a:rPr lang="en-US" sz="1200" dirty="0"/>
              <a:t>tag. </a:t>
            </a:r>
          </a:p>
          <a:p>
            <a:pPr marL="285750" indent="-285750">
              <a:buFont typeface="Arial" panose="020B0604020202020204" pitchFamily="34" charset="0"/>
              <a:buChar char="•"/>
            </a:pPr>
            <a:r>
              <a:rPr lang="en-US" sz="1200" dirty="0"/>
              <a:t>The bar at the top containing the key identifying information about the company and/or web page would be placed in the </a:t>
            </a:r>
            <a:r>
              <a:rPr lang="en-US" sz="1200" dirty="0">
                <a:latin typeface="Courier New" panose="02070309020205020404" pitchFamily="49" charset="0"/>
                <a:cs typeface="Courier New" panose="02070309020205020404" pitchFamily="49" charset="0"/>
              </a:rPr>
              <a:t>&lt;header&gt; </a:t>
            </a:r>
            <a:r>
              <a:rPr lang="en-US" sz="1200" dirty="0"/>
              <a:t>section.</a:t>
            </a:r>
          </a:p>
          <a:p>
            <a:pPr marL="742950" lvl="1" indent="-285750">
              <a:buFont typeface="Arial" panose="020B0604020202020204" pitchFamily="34" charset="0"/>
              <a:buChar char="•"/>
            </a:pPr>
            <a:r>
              <a:rPr lang="en-US" sz="1200" dirty="0"/>
              <a:t>The </a:t>
            </a:r>
            <a:r>
              <a:rPr lang="en-US" sz="1200" dirty="0">
                <a:latin typeface="Courier New" panose="02070309020205020404" pitchFamily="49" charset="0"/>
                <a:cs typeface="Courier New" panose="02070309020205020404" pitchFamily="49" charset="0"/>
              </a:rPr>
              <a:t>&lt;header&gt;</a:t>
            </a:r>
            <a:r>
              <a:rPr lang="en-US" sz="1200" dirty="0"/>
              <a:t> section may also contain things like a navigation section, a subheading, and other "titular" information.</a:t>
            </a:r>
          </a:p>
          <a:p>
            <a:pPr marL="742950" lvl="1" indent="-285750">
              <a:buFont typeface="Arial" panose="020B0604020202020204" pitchFamily="34" charset="0"/>
              <a:buChar char="•"/>
            </a:pPr>
            <a:r>
              <a:rPr lang="en-US" sz="1200" dirty="0"/>
              <a:t>Note: Do not confuse the </a:t>
            </a:r>
            <a:r>
              <a:rPr lang="en-US" sz="1200" dirty="0">
                <a:latin typeface="Courier New" panose="02070309020205020404" pitchFamily="49" charset="0"/>
                <a:cs typeface="Courier New" panose="02070309020205020404" pitchFamily="49" charset="0"/>
              </a:rPr>
              <a:t>&lt;header&gt; </a:t>
            </a:r>
            <a:r>
              <a:rPr lang="en-US" sz="1200" dirty="0"/>
              <a:t>section with the </a:t>
            </a:r>
            <a:r>
              <a:rPr lang="en-US" sz="1200" dirty="0">
                <a:latin typeface="Courier New" panose="02070309020205020404" pitchFamily="49" charset="0"/>
                <a:cs typeface="Courier New" panose="02070309020205020404" pitchFamily="49" charset="0"/>
              </a:rPr>
              <a:t>&lt;head&gt; </a:t>
            </a:r>
            <a:r>
              <a:rPr lang="en-US" sz="1200" dirty="0"/>
              <a:t>section!</a:t>
            </a:r>
          </a:p>
          <a:p>
            <a:pPr lvl="1"/>
            <a:endParaRPr lang="en-US" sz="1200" dirty="0"/>
          </a:p>
          <a:p>
            <a:pPr marL="285750" indent="-285750">
              <a:buFont typeface="Arial" panose="020B0604020202020204" pitchFamily="34" charset="0"/>
              <a:buChar char="•"/>
            </a:pPr>
            <a:r>
              <a:rPr lang="en-US" sz="1200" dirty="0"/>
              <a:t>Within this </a:t>
            </a:r>
            <a:r>
              <a:rPr lang="en-US" sz="1200" dirty="0">
                <a:latin typeface="Courier New" panose="02070309020205020404" pitchFamily="49" charset="0"/>
                <a:cs typeface="Courier New" panose="02070309020205020404" pitchFamily="49" charset="0"/>
              </a:rPr>
              <a:t>&lt;header&gt; </a:t>
            </a:r>
            <a:r>
              <a:rPr lang="en-US" sz="1200" dirty="0"/>
              <a:t>section, the links shown here should  be grouped inside of a </a:t>
            </a:r>
            <a:r>
              <a:rPr lang="en-US" sz="1200" dirty="0">
                <a:latin typeface="Courier New" panose="02070309020205020404" pitchFamily="49" charset="0"/>
                <a:cs typeface="Courier New" panose="02070309020205020404" pitchFamily="49" charset="0"/>
              </a:rPr>
              <a:t>&lt;nav&gt; </a:t>
            </a:r>
            <a:r>
              <a:rPr lang="en-US" sz="1200" dirty="0"/>
              <a:t>section.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 bulk of the page, i.e. the essential content, is typically placed inside a tag called </a:t>
            </a:r>
            <a:r>
              <a:rPr lang="en-US" sz="1200" dirty="0">
                <a:latin typeface="Courier New" panose="02070309020205020404" pitchFamily="49" charset="0"/>
                <a:cs typeface="Courier New" panose="02070309020205020404" pitchFamily="49" charset="0"/>
              </a:rPr>
              <a:t>&lt;main&gt;.</a:t>
            </a:r>
          </a:p>
          <a:p>
            <a:endParaRPr lang="en-US" sz="1200" dirty="0"/>
          </a:p>
          <a:p>
            <a:pPr marL="285750" indent="-285750">
              <a:buFont typeface="Arial" panose="020B0604020202020204" pitchFamily="34" charset="0"/>
              <a:buChar char="•"/>
            </a:pPr>
            <a:r>
              <a:rPr lang="en-US" sz="1200" dirty="0"/>
              <a:t>This information at the bottom, would probably make sense inside the </a:t>
            </a:r>
            <a:r>
              <a:rPr lang="en-US" sz="1200" dirty="0">
                <a:latin typeface="Courier New" panose="02070309020205020404" pitchFamily="49" charset="0"/>
                <a:cs typeface="Courier New" panose="02070309020205020404" pitchFamily="49" charset="0"/>
              </a:rPr>
              <a:t>&lt;footer&gt; </a:t>
            </a:r>
            <a:r>
              <a:rPr lang="en-US" sz="1200" dirty="0"/>
              <a:t>tag.</a:t>
            </a:r>
          </a:p>
          <a:p>
            <a:endParaRPr lang="en-US" sz="1200" dirty="0"/>
          </a:p>
          <a:p>
            <a:pPr marL="285750" indent="-285750">
              <a:buFont typeface="Arial" panose="020B0604020202020204" pitchFamily="34" charset="0"/>
              <a:buChar char="•"/>
            </a:pPr>
            <a:r>
              <a:rPr lang="en-US" sz="1200" dirty="0"/>
              <a:t>These "related stories" are not directly related to the purpose of this page. This section would probably be placed inside an </a:t>
            </a:r>
            <a:r>
              <a:rPr lang="en-US" sz="1200" dirty="0">
                <a:latin typeface="Courier New" panose="02070309020205020404" pitchFamily="49" charset="0"/>
                <a:cs typeface="Courier New" panose="02070309020205020404" pitchFamily="49" charset="0"/>
              </a:rPr>
              <a:t>&lt;aside&gt; </a:t>
            </a:r>
            <a:r>
              <a:rPr lang="en-US" sz="1200" dirty="0"/>
              <a:t>tag. </a:t>
            </a:r>
          </a:p>
          <a:p>
            <a:pPr marL="285750" indent="-285750">
              <a:buFont typeface="Arial" panose="020B0604020202020204" pitchFamily="34" charset="0"/>
              <a:buChar char="•"/>
            </a:pPr>
            <a:endParaRPr lang="en-US" sz="1200" dirty="0"/>
          </a:p>
        </p:txBody>
      </p:sp>
      <p:sp>
        <p:nvSpPr>
          <p:cNvPr id="9" name="Rectangle 8">
            <a:extLst>
              <a:ext uri="{FF2B5EF4-FFF2-40B4-BE49-F238E27FC236}">
                <a16:creationId xmlns:a16="http://schemas.microsoft.com/office/drawing/2014/main" id="{7DB03418-AE08-4309-8F22-F30F1B9C1F1A}"/>
              </a:ext>
            </a:extLst>
          </p:cNvPr>
          <p:cNvSpPr/>
          <p:nvPr/>
        </p:nvSpPr>
        <p:spPr>
          <a:xfrm>
            <a:off x="10149016" y="6343135"/>
            <a:ext cx="1921183" cy="502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B1EF0A86-4EBF-453C-9398-995FD3ABA088}"/>
              </a:ext>
            </a:extLst>
          </p:cNvPr>
          <p:cNvSpPr/>
          <p:nvPr/>
        </p:nvSpPr>
        <p:spPr>
          <a:xfrm>
            <a:off x="4547286" y="5923005"/>
            <a:ext cx="5272217" cy="8402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294BB91-D2F7-4D62-9647-D49B70787823}"/>
              </a:ext>
            </a:extLst>
          </p:cNvPr>
          <p:cNvSpPr txBox="1"/>
          <p:nvPr/>
        </p:nvSpPr>
        <p:spPr>
          <a:xfrm>
            <a:off x="6656775" y="5615228"/>
            <a:ext cx="1049734"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latin typeface="Courier New" panose="02070309020205020404" pitchFamily="49" charset="0"/>
                <a:cs typeface="Courier New" panose="02070309020205020404" pitchFamily="49" charset="0"/>
              </a:rPr>
              <a:t>&lt;footer&gt;</a:t>
            </a:r>
          </a:p>
        </p:txBody>
      </p:sp>
      <p:sp>
        <p:nvSpPr>
          <p:cNvPr id="10" name="Rectangle 9">
            <a:extLst>
              <a:ext uri="{FF2B5EF4-FFF2-40B4-BE49-F238E27FC236}">
                <a16:creationId xmlns:a16="http://schemas.microsoft.com/office/drawing/2014/main" id="{61A1CDCD-CAA8-4A94-80AE-9D6B488991ED}"/>
              </a:ext>
            </a:extLst>
          </p:cNvPr>
          <p:cNvSpPr/>
          <p:nvPr/>
        </p:nvSpPr>
        <p:spPr>
          <a:xfrm>
            <a:off x="4547286" y="963827"/>
            <a:ext cx="5272217" cy="4864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356EA24-B464-4ED3-A30F-9F90A81379CE}"/>
              </a:ext>
            </a:extLst>
          </p:cNvPr>
          <p:cNvSpPr txBox="1"/>
          <p:nvPr/>
        </p:nvSpPr>
        <p:spPr>
          <a:xfrm>
            <a:off x="6450227" y="654908"/>
            <a:ext cx="878512"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&lt;main&gt;</a:t>
            </a:r>
          </a:p>
        </p:txBody>
      </p:sp>
      <p:sp>
        <p:nvSpPr>
          <p:cNvPr id="17" name="Rectangle: Rounded Corners 16">
            <a:extLst>
              <a:ext uri="{FF2B5EF4-FFF2-40B4-BE49-F238E27FC236}">
                <a16:creationId xmlns:a16="http://schemas.microsoft.com/office/drawing/2014/main" id="{DE75EC89-25B1-48B7-8C82-D0A7D466D7FC}"/>
              </a:ext>
            </a:extLst>
          </p:cNvPr>
          <p:cNvSpPr/>
          <p:nvPr/>
        </p:nvSpPr>
        <p:spPr>
          <a:xfrm>
            <a:off x="9819503" y="3429000"/>
            <a:ext cx="1738183" cy="239927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D581DB0-4370-4EE9-9E6B-1599E68B3385}"/>
              </a:ext>
            </a:extLst>
          </p:cNvPr>
          <p:cNvSpPr txBox="1"/>
          <p:nvPr/>
        </p:nvSpPr>
        <p:spPr>
          <a:xfrm>
            <a:off x="10149016" y="3121223"/>
            <a:ext cx="1049734"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b="1" dirty="0">
                <a:latin typeface="Courier New" panose="02070309020205020404" pitchFamily="49" charset="0"/>
                <a:cs typeface="Courier New" panose="02070309020205020404" pitchFamily="49" charset="0"/>
              </a:rPr>
              <a:t>&lt;aside&gt;</a:t>
            </a:r>
          </a:p>
        </p:txBody>
      </p:sp>
      <p:sp>
        <p:nvSpPr>
          <p:cNvPr id="19" name="Rectangle: Rounded Corners 18">
            <a:extLst>
              <a:ext uri="{FF2B5EF4-FFF2-40B4-BE49-F238E27FC236}">
                <a16:creationId xmlns:a16="http://schemas.microsoft.com/office/drawing/2014/main" id="{689E4FAB-A463-41BB-9037-443236BF9578}"/>
              </a:ext>
            </a:extLst>
          </p:cNvPr>
          <p:cNvSpPr/>
          <p:nvPr/>
        </p:nvSpPr>
        <p:spPr>
          <a:xfrm>
            <a:off x="4007708" y="197708"/>
            <a:ext cx="4263082" cy="214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F60B0E8-7F41-4DB7-BD0E-D1333E6D742B}"/>
              </a:ext>
            </a:extLst>
          </p:cNvPr>
          <p:cNvSpPr txBox="1"/>
          <p:nvPr/>
        </p:nvSpPr>
        <p:spPr>
          <a:xfrm>
            <a:off x="8270790" y="161552"/>
            <a:ext cx="617837" cy="246221"/>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b="1" dirty="0">
                <a:latin typeface="Courier New" panose="02070309020205020404" pitchFamily="49" charset="0"/>
                <a:cs typeface="Courier New" panose="02070309020205020404" pitchFamily="49" charset="0"/>
              </a:rPr>
              <a:t>&lt;nav&gt;</a:t>
            </a:r>
          </a:p>
        </p:txBody>
      </p:sp>
      <p:sp>
        <p:nvSpPr>
          <p:cNvPr id="23" name="Title 1">
            <a:extLst>
              <a:ext uri="{FF2B5EF4-FFF2-40B4-BE49-F238E27FC236}">
                <a16:creationId xmlns:a16="http://schemas.microsoft.com/office/drawing/2014/main" id="{97B18488-AF15-4231-895E-42B4D5237D38}"/>
              </a:ext>
            </a:extLst>
          </p:cNvPr>
          <p:cNvSpPr>
            <a:spLocks noGrp="1"/>
          </p:cNvSpPr>
          <p:nvPr>
            <p:ph type="title"/>
          </p:nvPr>
        </p:nvSpPr>
        <p:spPr>
          <a:xfrm>
            <a:off x="121801" y="115447"/>
            <a:ext cx="2925278" cy="582226"/>
          </a:xfrm>
        </p:spPr>
        <p:style>
          <a:lnRef idx="3">
            <a:schemeClr val="lt1"/>
          </a:lnRef>
          <a:fillRef idx="1">
            <a:schemeClr val="accent1"/>
          </a:fillRef>
          <a:effectRef idx="1">
            <a:schemeClr val="accent1"/>
          </a:effectRef>
          <a:fontRef idx="minor">
            <a:schemeClr val="lt1"/>
          </a:fontRef>
        </p:style>
        <p:txBody>
          <a:bodyPr>
            <a:normAutofit fontScale="90000"/>
          </a:bodyPr>
          <a:lstStyle/>
          <a:p>
            <a:pPr eaLnBrk="1" hangingPunct="1"/>
            <a:r>
              <a:rPr lang="en-US" altLang="en-US" sz="3200" b="1" dirty="0"/>
              <a:t>Example Page #1</a:t>
            </a:r>
          </a:p>
        </p:txBody>
      </p:sp>
    </p:spTree>
    <p:extLst>
      <p:ext uri="{BB962C8B-B14F-4D97-AF65-F5344CB8AC3E}">
        <p14:creationId xmlns:p14="http://schemas.microsoft.com/office/powerpoint/2010/main" val="10269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3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25" presetID="21"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3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3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par>
                                <p:cTn id="35" presetID="21"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3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38" presetID="21"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3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45" presetID="21" presetClass="entr" presetSubtype="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3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48" presetID="21" presetClass="entr" presetSubtype="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1)">
                                      <p:cBhvr>
                                        <p:cTn id="50" dur="3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childTnLst>
                                </p:cTn>
                              </p:par>
                              <p:par>
                                <p:cTn id="55" presetID="21" presetClass="entr" presetSubtype="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3000"/>
                                        <p:tgtEl>
                                          <p:spTgt spid="17"/>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heel(1)">
                                      <p:cBhvr>
                                        <p:cTn id="60"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animBg="1"/>
      <p:bldP spid="10"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91801956-29DE-42A0-8C23-409ED2B8E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155" y="0"/>
            <a:ext cx="8156044" cy="6858000"/>
          </a:xfrm>
          <a:prstGeom prst="rect">
            <a:avLst/>
          </a:prstGeom>
        </p:spPr>
      </p:pic>
      <p:sp>
        <p:nvSpPr>
          <p:cNvPr id="8" name="TextBox 7">
            <a:extLst>
              <a:ext uri="{FF2B5EF4-FFF2-40B4-BE49-F238E27FC236}">
                <a16:creationId xmlns:a16="http://schemas.microsoft.com/office/drawing/2014/main" id="{6737BE93-A3B7-44D3-B902-E7BC6A59C602}"/>
              </a:ext>
            </a:extLst>
          </p:cNvPr>
          <p:cNvSpPr txBox="1"/>
          <p:nvPr/>
        </p:nvSpPr>
        <p:spPr>
          <a:xfrm>
            <a:off x="121801" y="1179617"/>
            <a:ext cx="379235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That's not to say that our usual tags no longer apply – they certainly do! </a:t>
            </a:r>
          </a:p>
          <a:p>
            <a:endParaRPr lang="en-US" dirty="0"/>
          </a:p>
          <a:p>
            <a:pPr marL="285750" indent="-285750">
              <a:buFont typeface="Arial" panose="020B0604020202020204" pitchFamily="34" charset="0"/>
              <a:buChar char="•"/>
            </a:pPr>
            <a:r>
              <a:rPr lang="en-US" dirty="0"/>
              <a:t>We would still have things like our main headline inside an </a:t>
            </a:r>
            <a:r>
              <a:rPr lang="en-US" dirty="0">
                <a:latin typeface="Courier New" panose="02070309020205020404" pitchFamily="49" charset="0"/>
                <a:cs typeface="Courier New" panose="02070309020205020404" pitchFamily="49" charset="0"/>
              </a:rPr>
              <a:t>&lt;h1&gt;</a:t>
            </a:r>
            <a:r>
              <a:rPr lang="en-US" dirty="0"/>
              <a:t>.</a:t>
            </a:r>
          </a:p>
          <a:p>
            <a:endParaRPr lang="en-US" dirty="0"/>
          </a:p>
          <a:p>
            <a:pPr marL="285750" indent="-285750">
              <a:buFont typeface="Arial" panose="020B0604020202020204" pitchFamily="34" charset="0"/>
              <a:buChar char="•"/>
            </a:pPr>
            <a:r>
              <a:rPr lang="en-US" dirty="0"/>
              <a:t>Similarly, individual paragraphs would go inside </a:t>
            </a:r>
            <a:r>
              <a:rPr lang="en-US" dirty="0">
                <a:latin typeface="Courier New" panose="02070309020205020404" pitchFamily="49" charset="0"/>
                <a:cs typeface="Courier New" panose="02070309020205020404" pitchFamily="49" charset="0"/>
              </a:rPr>
              <a:t>&lt;p&gt; </a:t>
            </a:r>
            <a:r>
              <a:rPr lang="en-US" dirty="0"/>
              <a:t>tags.</a:t>
            </a:r>
          </a:p>
          <a:p>
            <a:pPr marL="285750" indent="-285750">
              <a:buFont typeface="Arial" panose="020B0604020202020204" pitchFamily="34" charset="0"/>
              <a:buChar char="•"/>
            </a:pPr>
            <a:endParaRPr lang="en-US" dirty="0"/>
          </a:p>
        </p:txBody>
      </p:sp>
      <p:sp>
        <p:nvSpPr>
          <p:cNvPr id="9" name="Rectangle 8">
            <a:extLst>
              <a:ext uri="{FF2B5EF4-FFF2-40B4-BE49-F238E27FC236}">
                <a16:creationId xmlns:a16="http://schemas.microsoft.com/office/drawing/2014/main" id="{7DB03418-AE08-4309-8F22-F30F1B9C1F1A}"/>
              </a:ext>
            </a:extLst>
          </p:cNvPr>
          <p:cNvSpPr/>
          <p:nvPr/>
        </p:nvSpPr>
        <p:spPr>
          <a:xfrm>
            <a:off x="10149016" y="6343135"/>
            <a:ext cx="1921183" cy="502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4DD244DD-8BB1-4547-94EB-25317E8DE77A}"/>
              </a:ext>
            </a:extLst>
          </p:cNvPr>
          <p:cNvSpPr/>
          <p:nvPr/>
        </p:nvSpPr>
        <p:spPr>
          <a:xfrm>
            <a:off x="4497859" y="1185742"/>
            <a:ext cx="6128952" cy="3876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5DCE678-B838-4E47-8DAA-5010BD7AAEDA}"/>
              </a:ext>
            </a:extLst>
          </p:cNvPr>
          <p:cNvSpPr txBox="1"/>
          <p:nvPr/>
        </p:nvSpPr>
        <p:spPr>
          <a:xfrm>
            <a:off x="7123079" y="871840"/>
            <a:ext cx="878512"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&lt;h1&gt;</a:t>
            </a:r>
          </a:p>
        </p:txBody>
      </p:sp>
      <p:sp>
        <p:nvSpPr>
          <p:cNvPr id="19" name="TextBox 18">
            <a:extLst>
              <a:ext uri="{FF2B5EF4-FFF2-40B4-BE49-F238E27FC236}">
                <a16:creationId xmlns:a16="http://schemas.microsoft.com/office/drawing/2014/main" id="{586E06C7-1331-4892-B06D-6BBD5D85E8E7}"/>
              </a:ext>
            </a:extLst>
          </p:cNvPr>
          <p:cNvSpPr txBox="1"/>
          <p:nvPr/>
        </p:nvSpPr>
        <p:spPr>
          <a:xfrm>
            <a:off x="9852457" y="2638855"/>
            <a:ext cx="516047"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&lt;p&gt;</a:t>
            </a:r>
          </a:p>
        </p:txBody>
      </p:sp>
      <p:sp>
        <p:nvSpPr>
          <p:cNvPr id="22" name="Rectangle: Rounded Corners 21">
            <a:extLst>
              <a:ext uri="{FF2B5EF4-FFF2-40B4-BE49-F238E27FC236}">
                <a16:creationId xmlns:a16="http://schemas.microsoft.com/office/drawing/2014/main" id="{3ACE569E-82C3-4686-953F-794DD82C2D6C}"/>
              </a:ext>
            </a:extLst>
          </p:cNvPr>
          <p:cNvSpPr/>
          <p:nvPr/>
        </p:nvSpPr>
        <p:spPr>
          <a:xfrm>
            <a:off x="6302825" y="2051457"/>
            <a:ext cx="3549629" cy="14825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64C91BC-594A-4AB8-8BB1-593F31F0FA0D}"/>
              </a:ext>
            </a:extLst>
          </p:cNvPr>
          <p:cNvSpPr txBox="1"/>
          <p:nvPr/>
        </p:nvSpPr>
        <p:spPr>
          <a:xfrm>
            <a:off x="9852456" y="3952674"/>
            <a:ext cx="516048"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&lt;p&gt;</a:t>
            </a:r>
          </a:p>
        </p:txBody>
      </p:sp>
      <p:sp>
        <p:nvSpPr>
          <p:cNvPr id="24" name="Rectangle: Rounded Corners 23">
            <a:extLst>
              <a:ext uri="{FF2B5EF4-FFF2-40B4-BE49-F238E27FC236}">
                <a16:creationId xmlns:a16="http://schemas.microsoft.com/office/drawing/2014/main" id="{1B1B308E-156B-402F-A46B-D4C40D7EBF3C}"/>
              </a:ext>
            </a:extLst>
          </p:cNvPr>
          <p:cNvSpPr/>
          <p:nvPr/>
        </p:nvSpPr>
        <p:spPr>
          <a:xfrm>
            <a:off x="4497859" y="3534033"/>
            <a:ext cx="5354596" cy="1145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C067F37-6E0E-49E0-818C-E8E8CD9C1C5C}"/>
              </a:ext>
            </a:extLst>
          </p:cNvPr>
          <p:cNvSpPr txBox="1"/>
          <p:nvPr/>
        </p:nvSpPr>
        <p:spPr>
          <a:xfrm>
            <a:off x="9852456" y="5085377"/>
            <a:ext cx="516048" cy="307777"/>
          </a:xfrm>
          <a:prstGeom prst="rect">
            <a:avLst/>
          </a:prstGeom>
          <a:solidFill>
            <a:srgbClr val="FFFF00"/>
          </a:solid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ourier New" panose="02070309020205020404" pitchFamily="49" charset="0"/>
                <a:cs typeface="Courier New" panose="02070309020205020404" pitchFamily="49" charset="0"/>
              </a:rPr>
              <a:t>&lt;p&gt;</a:t>
            </a:r>
          </a:p>
        </p:txBody>
      </p:sp>
      <p:sp>
        <p:nvSpPr>
          <p:cNvPr id="26" name="Rectangle: Rounded Corners 25">
            <a:extLst>
              <a:ext uri="{FF2B5EF4-FFF2-40B4-BE49-F238E27FC236}">
                <a16:creationId xmlns:a16="http://schemas.microsoft.com/office/drawing/2014/main" id="{ADA618DB-C803-49E1-ACDA-B165F6BA4656}"/>
              </a:ext>
            </a:extLst>
          </p:cNvPr>
          <p:cNvSpPr/>
          <p:nvPr/>
        </p:nvSpPr>
        <p:spPr>
          <a:xfrm>
            <a:off x="4497859" y="4666736"/>
            <a:ext cx="5354596" cy="11450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id="{2D521BF8-1954-4BD3-B94E-CF0A9BB7E73D}"/>
              </a:ext>
            </a:extLst>
          </p:cNvPr>
          <p:cNvSpPr>
            <a:spLocks noGrp="1"/>
          </p:cNvSpPr>
          <p:nvPr>
            <p:ph type="title"/>
          </p:nvPr>
        </p:nvSpPr>
        <p:spPr>
          <a:xfrm>
            <a:off x="121801" y="115446"/>
            <a:ext cx="2925278" cy="756393"/>
          </a:xfrm>
        </p:spPr>
        <p:style>
          <a:lnRef idx="3">
            <a:schemeClr val="lt1"/>
          </a:lnRef>
          <a:fillRef idx="1">
            <a:schemeClr val="accent1"/>
          </a:fillRef>
          <a:effectRef idx="1">
            <a:schemeClr val="accent1"/>
          </a:effectRef>
          <a:fontRef idx="minor">
            <a:schemeClr val="lt1"/>
          </a:fontRef>
        </p:style>
        <p:txBody>
          <a:bodyPr>
            <a:normAutofit fontScale="90000"/>
          </a:bodyPr>
          <a:lstStyle/>
          <a:p>
            <a:pPr eaLnBrk="1" hangingPunct="1"/>
            <a:r>
              <a:rPr lang="en-US" altLang="en-US" sz="3200" b="1" dirty="0"/>
              <a:t>Example Page #1</a:t>
            </a:r>
            <a:br>
              <a:rPr lang="en-US" altLang="en-US" sz="3200" b="1" dirty="0"/>
            </a:br>
            <a:r>
              <a:rPr lang="en-US" altLang="en-US" sz="2000" b="1" dirty="0"/>
              <a:t>continued</a:t>
            </a:r>
            <a:endParaRPr lang="en-US" altLang="en-US" sz="3200" b="1" dirty="0"/>
          </a:p>
        </p:txBody>
      </p:sp>
    </p:spTree>
    <p:extLst>
      <p:ext uri="{BB962C8B-B14F-4D97-AF65-F5344CB8AC3E}">
        <p14:creationId xmlns:p14="http://schemas.microsoft.com/office/powerpoint/2010/main" val="279418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heel(1)">
                                      <p:cBhvr>
                                        <p:cTn id="9" dur="3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0" presetID="21"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3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21"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3000"/>
                                        <p:tgtEl>
                                          <p:spTgt spid="1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3000"/>
                                        <p:tgtEl>
                                          <p:spTgt spid="2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heel(1)">
                                      <p:cBhvr>
                                        <p:cTn id="25" dur="3000"/>
                                        <p:tgtEl>
                                          <p:spTgt spid="2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3000"/>
                                        <p:tgtEl>
                                          <p:spTgt spid="2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heel(1)">
                                      <p:cBhvr>
                                        <p:cTn id="31" dur="3000"/>
                                        <p:tgtEl>
                                          <p:spTgt spid="2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heel(1)">
                                      <p:cBhvr>
                                        <p:cTn id="34"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4550</Words>
  <Application>Microsoft Office PowerPoint</Application>
  <PresentationFormat>Widescreen</PresentationFormat>
  <Paragraphs>401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Bradley Hand ITC</vt:lpstr>
      <vt:lpstr>Calibri</vt:lpstr>
      <vt:lpstr>Calibri Light</vt:lpstr>
      <vt:lpstr>Courier New</vt:lpstr>
      <vt:lpstr>Office Theme</vt:lpstr>
      <vt:lpstr>HTML Document Structure</vt:lpstr>
      <vt:lpstr>Learning Objectives</vt:lpstr>
      <vt:lpstr>Organizing the content of your HTML document</vt:lpstr>
      <vt:lpstr>Semantic Tags</vt:lpstr>
      <vt:lpstr>Commonly Used Semantic Tags</vt:lpstr>
      <vt:lpstr>Reasonable People Can Disagree…</vt:lpstr>
      <vt:lpstr>Semantic Tags:  Why bother?</vt:lpstr>
      <vt:lpstr>Example Page #1</vt:lpstr>
      <vt:lpstr>Example Page #1 continued</vt:lpstr>
      <vt:lpstr>Example Page #2</vt:lpstr>
      <vt:lpstr>Thematic Outline</vt:lpstr>
      <vt:lpstr>Don't overthink it.</vt:lpstr>
      <vt:lpstr>Every item on a page does not have to be inside a semantic tag  (other than &lt;body&gt;)</vt:lpstr>
      <vt:lpstr>Which semantic tags are required?</vt:lpstr>
      <vt:lpstr>Working Example</vt:lpstr>
      <vt:lpstr>Working Example</vt:lpstr>
      <vt:lpstr>Working Example  - The HTML Code - </vt:lpstr>
      <vt:lpstr>Working Example  - Semantic Markup Added - </vt:lpstr>
      <vt:lpstr>Final Version!</vt:lpstr>
      <vt:lpstr>Well… that was anticlimactic…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 Document Structure</dc:title>
  <dc:creator>Mendelsohn, Yoseph</dc:creator>
  <cp:lastModifiedBy>Mendelsohn, Yoseph</cp:lastModifiedBy>
  <cp:revision>101</cp:revision>
  <dcterms:created xsi:type="dcterms:W3CDTF">2019-07-08T16:59:23Z</dcterms:created>
  <dcterms:modified xsi:type="dcterms:W3CDTF">2019-09-13T17:57:20Z</dcterms:modified>
</cp:coreProperties>
</file>