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1" r:id="rId4"/>
    <p:sldId id="262" r:id="rId5"/>
    <p:sldId id="263" r:id="rId6"/>
    <p:sldId id="265" r:id="rId7"/>
    <p:sldId id="270" r:id="rId8"/>
    <p:sldId id="269" r:id="rId9"/>
    <p:sldId id="27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126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006297-0A7C-4BDA-BA74-BECF463A2F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858C6D-0564-419F-A52C-081E1A4679A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A31BE35F-702B-411A-881A-A2340C1081A5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CE1DD49-160C-4FA1-9085-56C9D5FA7FA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5502E4B-0CC3-4234-8F04-21EB27307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A0713-98B6-4F37-90B0-B27E96AFA62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88075-6F99-491F-8A6C-D033487CC3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069033-137F-49A9-B7C4-BF191740D0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5C66DCCB-3D67-4A37-A9C6-C4737E894B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24FF91-9990-4A53-9164-2CB1504A3DFF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DF35C24-FF23-4C23-BE9D-8D94D5FE8C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5EEFB42-1E94-438B-994F-6C48C121B5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C9ABF4B-A15B-4D28-9013-362B848311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4ED205-CD0C-4D53-90D1-D1F0E69C430A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4F22653-0B48-4354-BBEB-952CD2159D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2DEAD67C-C907-448F-B5CB-0B0919C607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8CFEF275-B2C6-4546-A864-88B4AC88B1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BCB33-EBD4-445C-97B2-222B5609FB75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61718D7-EF16-43AA-BB32-16A8115DAA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B10B1ABD-DB5D-4F45-97E6-157D1B9D82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B765B76-2965-4252-B0EE-5D398B5297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C88DDC-E11C-4B69-9BE3-9EB3BF8BABFD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D152D83-096C-4D40-9FC9-FBF4577359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9A75A94-6F19-4B0A-8DAA-CE4739695C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331B9EA8-E15D-4733-8B2E-DF1060F0BB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E186CB-22C6-429E-95EC-C78A2A9D6632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CDF1CCB-36C2-4E82-93AE-3D26CCE9AC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D84ABA1-9E54-49C9-920D-5F659C58B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2DE84CC0-728E-497B-99F6-78AADBF2891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34371308-5242-4886-9016-EF6415791F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12EADF62-8510-443F-981F-A6B610E2DC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4DE6F7-7F58-4F01-A698-F2629DA8E11B}" type="slidenum">
              <a:rPr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EC335-BE4B-4CB4-8294-617A7C531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D6734-A268-4F8A-8070-D31FF056E51B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5F65C-086B-4A3E-A39C-749FBD861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0A4DC-AB24-458C-8CA1-A486C075E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6F5C8-D2EA-46AB-841F-31776323C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2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FDD08-5743-4578-88C4-5FA112F34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11082-CD26-4F97-88C0-FBD505B28E1E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E9A57-90D5-4642-9BD3-D65CAD969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B8735-9056-45BE-83FD-D832D9B1D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8E7AE-4D3C-44BD-A40F-4979886CA9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599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992A5-4831-4A4D-9B69-44CF7559C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EA141-C9F1-4246-BE05-4BBCA9469E99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6E169-AC9D-4855-B2B9-CF432A628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64A6-5706-4389-AB95-8D08B3BC2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D4FB4-BC2E-4776-A7DF-C2C18E9B6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731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71135-DF21-4C30-9FF4-030A52F38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8AADC-5C7D-42DC-A01A-5494DD2CD616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D4141-432C-4A73-B6E2-324A2350E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B70FB-B39F-42A3-BB0D-531D3857B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1F48C-A46F-4B5B-AE80-0FD0A763DE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0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5516F-8DC3-4D46-B37C-B2474383D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85517-802E-4BB9-814E-EF304D47D049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42004-A5D5-4A72-9B61-73BA00531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97A2A-630F-4274-B2AE-031933FFE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0B728-045B-400E-95B0-055D729A94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703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E85B7D-CEE8-4C0D-AD71-D3D7186AE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CD217-E236-4A2E-B0CB-0D3604A73D47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AF08F9-9DA0-4E9D-87FB-322E9AE2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C5A0E8-C1AA-4C5E-B514-6ED12EC7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F013F-C1BF-4E90-A984-DB09B4D9DB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89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9C7455E-F4D7-4279-B09D-6D70BE96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B56C7-66C4-4A6F-BE51-71F08461A8AC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248933A-88E8-4331-AA29-95AD85A69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E4EC889-3BD4-471E-97B9-A69B8922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90795-2BA9-470C-BFDA-ED33D8220B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897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973A448-E7D2-4006-A357-EE45E42A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F03D8-183E-4D53-A7D9-D141D37DC171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960FB16-7C9C-44B4-B9D3-560790ACD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8AF82F8-DB61-4CA8-82E1-EAC3848C0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013A9-6E1B-43CC-B5F5-9A2A8056B6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84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ACB033D-4E81-4C8E-893C-96439D1E7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64267-B3E8-4FE3-A54E-BE39BCF341B1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2EF3FC0-80C4-4960-B3F3-083AAE22A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3179D57-7A9C-42FD-B33C-4A581F893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1DA23-FB03-4E44-8E88-6322E817BB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733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7ADB15-C64A-42BD-9613-6505E592B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F7944-7D58-468D-A074-7F1C3DDDF3C6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85A94F-C844-47D1-AC1C-4D00A3E16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1672E5F-BF3E-4146-A3C7-F28309CC1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CC1DC-A46C-4D12-A571-2532AB9BEA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01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5CA53ED-1D8D-438F-B956-0C949EB94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0463F-2C9F-4BE5-96DD-D9DD103BBEC6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020B38-5699-438B-A170-C3872440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84C39E-4026-46EE-A480-AD8C15EA4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3FD6C-81C0-4368-A4D9-913AF4B305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96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01ADFE8-C580-4341-B939-AD3CE291AD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F5EDAA1-26D8-459C-A486-2E7A113BF3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16FA4-C9E7-4F27-8814-4C3379BF3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D2A6CF-B943-46BC-8B17-97652AEBD50A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88361C-E5E5-441B-9625-A43B47C449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2CD9C-F1D9-476D-8A83-D603D2E70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8CEE73-6529-44CB-BA72-C03EAA138F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0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616" y="0"/>
            <a:ext cx="818271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7" name="Picture 72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le 1">
            <a:extLst>
              <a:ext uri="{FF2B5EF4-FFF2-40B4-BE49-F238E27FC236}">
                <a16:creationId xmlns:a16="http://schemas.microsoft.com/office/drawing/2014/main" id="{610509E0-F7E8-44D8-858A-0B6D8A68B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4026" y="2043663"/>
            <a:ext cx="4578895" cy="203105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>
                <a:solidFill>
                  <a:srgbClr val="FFFFFF"/>
                </a:solidFill>
              </a:rPr>
              <a:t>JavaScript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DBE7ABA1-6CF8-4472-8F74-56D2AEE22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4026" y="3810000"/>
            <a:ext cx="4578895" cy="946797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>
                <a:solidFill>
                  <a:srgbClr val="FFFFFF"/>
                </a:solidFill>
              </a:rPr>
              <a:t>Working with ‘checked’ items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>
                <a:solidFill>
                  <a:srgbClr val="FFFFFF"/>
                </a:solidFill>
              </a:rPr>
              <a:t>Checkboxes and Radio buttons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F84C26A9-9A72-4020-BE11-70E798FBB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/>
              <a:t>Learning Objectives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CA310EB5-0345-4F16-8144-CC7FE2EC4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76800"/>
          </a:xfrm>
        </p:spPr>
        <p:txBody>
          <a:bodyPr/>
          <a:lstStyle/>
          <a:p>
            <a:pPr marL="57150" indent="0" eaLnBrk="1" hangingPunct="1">
              <a:buFont typeface="Arial" panose="020B0604020202020204" pitchFamily="34" charset="0"/>
              <a:buNone/>
            </a:pPr>
            <a:r>
              <a:rPr lang="en-US" altLang="en-US" sz="2400"/>
              <a:t>By the end of this lecture, you should be able to:</a:t>
            </a:r>
          </a:p>
          <a:p>
            <a:pPr marL="57150" indent="0" eaLnBrk="1" hangingPunct="1">
              <a:buFont typeface="Arial" panose="020B0604020202020204" pitchFamily="34" charset="0"/>
              <a:buNone/>
            </a:pPr>
            <a:endParaRPr lang="en-US" altLang="en-US" sz="2400"/>
          </a:p>
          <a:p>
            <a:pPr lvl="1" eaLnBrk="1" hangingPunct="1"/>
            <a:r>
              <a:rPr lang="en-US" altLang="en-US" sz="1800"/>
              <a:t>Determine in your JavaScript code whether or not a checkbox was checked.</a:t>
            </a:r>
          </a:p>
          <a:p>
            <a:pPr lvl="1" eaLnBrk="1" hangingPunct="1"/>
            <a:r>
              <a:rPr lang="en-US" altLang="en-US" sz="1800"/>
              <a:t>Determine in your JS code which button in a group of radio buttons was checked.</a:t>
            </a:r>
          </a:p>
          <a:p>
            <a:pPr lvl="1" eaLnBrk="1" hangingPunct="1"/>
            <a:r>
              <a:rPr lang="en-US" altLang="en-US" sz="1800"/>
              <a:t>Retrieve a value from a checkbox or radio button.</a:t>
            </a:r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  <a:p>
            <a:pPr lvl="1" eaLnBrk="1" hangingPunct="1"/>
            <a:endParaRPr lang="en-US" altLang="en-US" sz="1800"/>
          </a:p>
        </p:txBody>
      </p:sp>
      <p:pic>
        <p:nvPicPr>
          <p:cNvPr id="4100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828CFF96-1670-4138-8425-BD96AD9F47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AF7DBAF-23B6-419B-9F83-C13F100BD3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altLang="en-US" sz="2800"/>
              <a:t>Retreiving info from form elements that contain ‘text’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2C899F0-5CBB-4AEC-A1B4-6260B059EE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46482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/>
              <a:t>Recall the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>
                <a:latin typeface="Courier New" pitchFamily="49" charset="0"/>
              </a:rPr>
              <a:t>   </a:t>
            </a:r>
            <a:r>
              <a:rPr lang="en-US" sz="1800">
                <a:latin typeface="Courier New" pitchFamily="49" charset="0"/>
              </a:rPr>
              <a:t>document.getElementById('elementName').value</a:t>
            </a:r>
            <a:r>
              <a:rPr lang="en-US" sz="2000"/>
              <a:t> 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r>
              <a:rPr lang="en-US" sz="2000"/>
              <a:t>code that we’ve used for textboxes, textareas, and, select boxes. 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  <a:defRPr/>
            </a:pPr>
            <a:endParaRPr lang="en-US" sz="180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800"/>
              <a:t>Example: Suppose you have a select box called  </a:t>
            </a:r>
            <a:r>
              <a:rPr lang="en-US" sz="1800">
                <a:latin typeface="Courier New" pitchFamily="49" charset="0"/>
              </a:rPr>
              <a:t>selNationality</a:t>
            </a:r>
            <a:r>
              <a:rPr lang="en-US" sz="1800"/>
              <a:t>.  To retreive the value you could type: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400" b="1">
              <a:latin typeface="Courier New" pitchFamily="49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400" b="1">
                <a:latin typeface="Courier New" pitchFamily="49" charset="0"/>
              </a:rPr>
              <a:t>var country = document.getElementById('selNationality').value;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800"/>
              <a:t>	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800"/>
              <a:t>The value that gets retreived will be the one you encoded inside the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&lt;option&gt;</a:t>
            </a:r>
            <a:r>
              <a:rPr lang="en-US" sz="1800"/>
              <a:t> tag.  Similarly, for text boxes and textareas, the value retrieved is the information that was typed in by the user. </a:t>
            </a:r>
          </a:p>
          <a:p>
            <a:pPr>
              <a:lnSpc>
                <a:spcPct val="90000"/>
              </a:lnSpc>
              <a:buFont typeface="Arial" charset="0"/>
              <a:buChar char="•"/>
              <a:defRPr/>
            </a:pPr>
            <a:endParaRPr 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DD59764F-F64D-4217-98B2-88A93110E0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 b="1"/>
              <a:t>But what if there is no text? </a:t>
            </a:r>
            <a:r>
              <a:rPr lang="en-US" sz="2000"/>
              <a:t>For example, what if you are simply working with a checkbox or a radio button and simply wish to know if the button was checked or not?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00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00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00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000" b="1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2000" b="1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 b="1"/>
              <a:t>Answer: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/>
              <a:t>We use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/>
              <a:t>   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document.getElementById('element_name')</a:t>
            </a:r>
            <a:r>
              <a:rPr lang="en-US" sz="18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.checked</a:t>
            </a:r>
            <a:endParaRPr lang="en-US" sz="2000" b="1"/>
          </a:p>
          <a:p>
            <a:pPr marL="0" indent="0">
              <a:buFont typeface="Arial" charset="0"/>
              <a:buNone/>
              <a:defRPr/>
            </a:pPr>
            <a:endParaRPr lang="en-US" sz="2000"/>
          </a:p>
          <a:p>
            <a:pPr>
              <a:buFont typeface="Wingdings" pitchFamily="2" charset="2"/>
              <a:buNone/>
              <a:defRPr/>
            </a:pPr>
            <a:endParaRPr lang="en-US"/>
          </a:p>
        </p:txBody>
      </p:sp>
      <p:pic>
        <p:nvPicPr>
          <p:cNvPr id="7170" name="Picture 1">
            <a:extLst>
              <a:ext uri="{FF2B5EF4-FFF2-40B4-BE49-F238E27FC236}">
                <a16:creationId xmlns:a16="http://schemas.microsoft.com/office/drawing/2014/main" id="{DA8CC30B-0075-4F39-BC44-A96F5214BB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17800"/>
            <a:ext cx="2419350" cy="1181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Rectangle 2">
            <a:extLst>
              <a:ext uri="{FF2B5EF4-FFF2-40B4-BE49-F238E27FC236}">
                <a16:creationId xmlns:a16="http://schemas.microsoft.com/office/drawing/2014/main" id="{066FA457-9CFE-4F89-91A0-E673C072D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n-US" altLang="en-US" sz="2800"/>
              <a:t>Determining if a checkbox or radio buton is checked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6ABDC49E-875B-40AA-99BD-BE3CB03D21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&lt;input </a:t>
            </a:r>
            <a:r>
              <a:rPr lang="en-US" altLang="en-US" sz="1600">
                <a:solidFill>
                  <a:srgbClr val="FF0000"/>
                </a:solidFill>
                <a:latin typeface="Courier New" panose="02070309020205020404" pitchFamily="49" charset="0"/>
              </a:rPr>
              <a:t>type="checkbox" id="chkFirst"</a:t>
            </a:r>
            <a:r>
              <a:rPr lang="en-US" altLang="en-US" sz="1600">
                <a:latin typeface="Courier New" panose="02070309020205020404" pitchFamily="49" charset="0"/>
              </a:rPr>
              <a:t>&gt;First Class Only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&lt;input </a:t>
            </a:r>
            <a:r>
              <a:rPr lang="en-US" altLang="en-US" sz="1600">
                <a:solidFill>
                  <a:srgbClr val="FF0000"/>
                </a:solidFill>
                <a:latin typeface="Courier New" panose="02070309020205020404" pitchFamily="49" charset="0"/>
              </a:rPr>
              <a:t>type="checkbox" id="chkPet"</a:t>
            </a:r>
            <a:r>
              <a:rPr lang="en-US" altLang="en-US" sz="1600">
                <a:latin typeface="Courier New" panose="02070309020205020404" pitchFamily="49" charset="0"/>
              </a:rPr>
              <a:t>&gt;Traveling with Pet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&lt;input </a:t>
            </a:r>
            <a:r>
              <a:rPr lang="en-US" altLang="en-US" sz="1600">
                <a:solidFill>
                  <a:srgbClr val="FF0000"/>
                </a:solidFill>
                <a:latin typeface="Courier New" panose="02070309020205020404" pitchFamily="49" charset="0"/>
              </a:rPr>
              <a:t>type="checkbox" id="chkSpouse"</a:t>
            </a:r>
            <a:r>
              <a:rPr lang="en-US" altLang="en-US" sz="1600">
                <a:latin typeface="Courier New" panose="02070309020205020404" pitchFamily="49" charset="0"/>
              </a:rPr>
              <a:t>&gt;Traveling with Spouse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&lt;button type="button" onclick="doStuff()"&gt;Submit Query&lt;/button&gt;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&lt;script&gt;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function doStuff()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if (document.getElementById('chkFirst')</a:t>
            </a:r>
            <a:r>
              <a:rPr lang="en-US" altLang="en-US" sz="1600" b="1">
                <a:solidFill>
                  <a:srgbClr val="FF0000"/>
                </a:solidFill>
                <a:latin typeface="Courier New" panose="02070309020205020404" pitchFamily="49" charset="0"/>
              </a:rPr>
              <a:t>.checked</a:t>
            </a:r>
            <a:r>
              <a:rPr lang="en-US" altLang="en-US" sz="160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alert("Going in style!");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if (document. getElementById('chkPet')</a:t>
            </a:r>
            <a:r>
              <a:rPr lang="en-US" altLang="en-US" sz="1600" b="1">
                <a:solidFill>
                  <a:srgbClr val="FF0000"/>
                </a:solidFill>
                <a:latin typeface="Courier New" panose="02070309020205020404" pitchFamily="49" charset="0"/>
              </a:rPr>
              <a:t>.checked</a:t>
            </a:r>
            <a:r>
              <a:rPr lang="en-US" altLang="en-US" sz="160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alert("Taking your pet!");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if (document. getElementById('chkSpouse')</a:t>
            </a:r>
            <a:r>
              <a:rPr lang="en-US" altLang="en-US" sz="1600" b="1">
                <a:solidFill>
                  <a:srgbClr val="FF0000"/>
                </a:solidFill>
                <a:latin typeface="Courier New" panose="02070309020205020404" pitchFamily="49" charset="0"/>
              </a:rPr>
              <a:t>.checked</a:t>
            </a:r>
            <a:r>
              <a:rPr lang="en-US" altLang="en-US" sz="160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	alert("Taking your spouse");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&lt;/script&gt;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FA3D32B-22AE-437D-A105-9A0FD8638E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425" y="298697"/>
            <a:ext cx="1835150" cy="11257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21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21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21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21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92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92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92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92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92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92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DA27546-C2F6-4677-80BA-13263D0FB6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" y="162560"/>
            <a:ext cx="8458200" cy="304800"/>
          </a:xfrm>
        </p:spPr>
        <p:txBody>
          <a:bodyPr/>
          <a:lstStyle/>
          <a:p>
            <a:r>
              <a:rPr lang="en-US" altLang="en-US" sz="3600"/>
              <a:t>Retrieving the value of a radio button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F5CDFCB-09A0-406D-9720-5E3BD54734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686800" cy="57150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800">
                <a:latin typeface="+mj-lt"/>
              </a:rPr>
              <a:t>With things like text fields and select boxes, we </a:t>
            </a:r>
            <a:r>
              <a:rPr lang="en-US" sz="1800" u="sng">
                <a:latin typeface="+mj-lt"/>
              </a:rPr>
              <a:t>must</a:t>
            </a:r>
            <a:r>
              <a:rPr lang="en-US" sz="1800">
                <a:latin typeface="+mj-lt"/>
              </a:rPr>
              <a:t> ultimately retrieve a 'value'. After all, that is the whole point of those particular types of form elements. 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800">
              <a:latin typeface="+mj-lt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800">
                <a:latin typeface="+mj-lt"/>
              </a:rPr>
              <a:t>However, with checkboxes and radio buttons, this is not necessarily the case. That is, with things like checkboxes / radio buttons, we often only need to know </a:t>
            </a:r>
            <a:r>
              <a:rPr lang="en-US" sz="1800" i="1">
                <a:latin typeface="+mj-lt"/>
              </a:rPr>
              <a:t>if</a:t>
            </a:r>
            <a:r>
              <a:rPr lang="en-US" sz="1800">
                <a:latin typeface="+mj-lt"/>
              </a:rPr>
              <a:t> the box/button was checked.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800">
              <a:latin typeface="+mj-lt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800">
                <a:latin typeface="+mj-lt"/>
              </a:rPr>
              <a:t>However, while your radio buttons and checkboxes do not necessarily </a:t>
            </a:r>
            <a:r>
              <a:rPr lang="en-US" sz="1800" i="1">
                <a:latin typeface="+mj-lt"/>
              </a:rPr>
              <a:t>have</a:t>
            </a:r>
            <a:r>
              <a:rPr lang="en-US" sz="1800">
                <a:latin typeface="+mj-lt"/>
              </a:rPr>
              <a:t> to have a value, it is often very useful to do so. </a:t>
            </a:r>
            <a:r>
              <a:rPr lang="en-US" sz="1800"/>
              <a:t>If your radio button (or checkbox) does contain a value attribute, you can retrieve it using the familiar ‘</a:t>
            </a: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.value</a:t>
            </a:r>
            <a:r>
              <a:rPr lang="en-US" sz="1800"/>
              <a:t>’ syntax. Again, though, whether or not you choose to include a value is a matter of context in terms of how you set up your page.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80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800"/>
              <a:t>For example, in the following radio buttons, we have include a 'value' attribute: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What is your favorite color?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RED   &lt;input type="radio" name="favColor" id="radFavRed" </a:t>
            </a:r>
            <a:r>
              <a:rPr lang="en-US" sz="1400" b="1">
                <a:latin typeface="Courier New" pitchFamily="49" charset="0"/>
              </a:rPr>
              <a:t>value="red"</a:t>
            </a:r>
            <a:r>
              <a:rPr lang="en-US" sz="1400">
                <a:latin typeface="Courier New" pitchFamily="49" charset="0"/>
              </a:rPr>
              <a:t>&gt;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BLUE  &lt;input type="radio" name="favColor" id="radFavBlue" </a:t>
            </a:r>
            <a:r>
              <a:rPr lang="en-US" sz="1400" b="1">
                <a:latin typeface="Courier New" pitchFamily="49" charset="0"/>
              </a:rPr>
              <a:t>value="blue"</a:t>
            </a:r>
            <a:r>
              <a:rPr lang="en-US" sz="1400">
                <a:latin typeface="Courier New" pitchFamily="49" charset="0"/>
              </a:rPr>
              <a:t>&gt;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40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/>
              <a:t>You could retrieve the value of the '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/>
              <a:t>' attribute of any of the buttons as follows:</a:t>
            </a:r>
          </a:p>
          <a:p>
            <a:pPr marL="0" lvl="1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var favoriteColor = document.</a:t>
            </a:r>
            <a:r>
              <a:rPr lang="en-US" altLang="en-US" sz="1400">
                <a:latin typeface="Courier New" panose="02070309020205020404" pitchFamily="49" charset="0"/>
              </a:rPr>
              <a:t>getElementById("radFavRed")</a:t>
            </a:r>
            <a:r>
              <a:rPr lang="en-US" sz="1400">
                <a:latin typeface="Courier New" pitchFamily="49" charset="0"/>
              </a:rPr>
              <a:t>.</a:t>
            </a:r>
            <a:r>
              <a:rPr lang="en-US" sz="1400" u="sng">
                <a:latin typeface="Courier New" pitchFamily="49" charset="0"/>
              </a:rPr>
              <a:t>value</a:t>
            </a:r>
            <a:r>
              <a:rPr lang="en-US" sz="1400">
                <a:latin typeface="Courier New" pitchFamily="49" charset="0"/>
              </a:rPr>
              <a:t>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//favoriteColor will hold the value "red"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0D8D10F-90DF-46D7-9C3B-5FC61DDA3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458200" cy="304800"/>
          </a:xfrm>
        </p:spPr>
        <p:txBody>
          <a:bodyPr/>
          <a:lstStyle/>
          <a:p>
            <a:r>
              <a:rPr lang="en-US" altLang="en-US" sz="3600"/>
              <a:t>Retrieving the value of a radio button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D5C6800-FDF7-4699-9B07-0973CBB17E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What is your favorite color?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40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RED   &lt;input type="radio" name="favColor" id="radFavRed"  </a:t>
            </a:r>
            <a:r>
              <a:rPr lang="en-US" sz="1400" b="1">
                <a:latin typeface="Courier New" pitchFamily="49" charset="0"/>
              </a:rPr>
              <a:t>value="red"</a:t>
            </a:r>
            <a:r>
              <a:rPr lang="en-US" sz="1400">
                <a:latin typeface="Courier New" pitchFamily="49" charset="0"/>
              </a:rPr>
              <a:t>&gt;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BLUE  &lt;input type="radio" name="favColor" id="radFavBlue" </a:t>
            </a:r>
            <a:r>
              <a:rPr lang="en-US" sz="1400" b="1">
                <a:latin typeface="Courier New" pitchFamily="49" charset="0"/>
              </a:rPr>
              <a:t>value="blue"</a:t>
            </a:r>
            <a:r>
              <a:rPr lang="en-US" sz="1400">
                <a:latin typeface="Courier New" pitchFamily="49" charset="0"/>
              </a:rPr>
              <a:t>&gt;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40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/>
              <a:t>You could check to see </a:t>
            </a:r>
            <a:r>
              <a:rPr lang="en-US" sz="1400" u="sng"/>
              <a:t>which</a:t>
            </a:r>
            <a:r>
              <a:rPr lang="en-US" sz="1400"/>
              <a:t> button was selected, 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/>
              <a:t>and then </a:t>
            </a:r>
            <a:r>
              <a:rPr lang="en-US" sz="1400" u="sng"/>
              <a:t>retrieve the value</a:t>
            </a:r>
            <a:r>
              <a:rPr lang="en-US" sz="1400"/>
              <a:t> of its '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/>
              <a:t>' attribute as follows: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40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if (document.getElementById("</a:t>
            </a:r>
            <a:r>
              <a:rPr lang="en-US" sz="1400" b="1">
                <a:latin typeface="Courier New" pitchFamily="49" charset="0"/>
              </a:rPr>
              <a:t>radFavRed</a:t>
            </a:r>
            <a:r>
              <a:rPr lang="en-US" sz="1400">
                <a:latin typeface="Courier New" pitchFamily="49" charset="0"/>
              </a:rPr>
              <a:t>").</a:t>
            </a:r>
            <a:r>
              <a:rPr lang="en-US" sz="1400" b="1">
                <a:latin typeface="Courier New" pitchFamily="49" charset="0"/>
              </a:rPr>
              <a:t>checked</a:t>
            </a:r>
            <a:r>
              <a:rPr lang="en-US" sz="1400">
                <a:latin typeface="Courier New" pitchFamily="49" charset="0"/>
              </a:rPr>
              <a:t>)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{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  favoriteColor = document.</a:t>
            </a:r>
            <a:r>
              <a:rPr lang="en-US" altLang="en-US" sz="1400">
                <a:latin typeface="Courier New" panose="02070309020205020404" pitchFamily="49" charset="0"/>
              </a:rPr>
              <a:t>getElementById("radFavRed")</a:t>
            </a:r>
            <a:r>
              <a:rPr lang="en-US" sz="1400">
                <a:latin typeface="Courier New" pitchFamily="49" charset="0"/>
              </a:rPr>
              <a:t>.</a:t>
            </a:r>
            <a:r>
              <a:rPr lang="en-US" sz="1400" u="sng">
                <a:latin typeface="Courier New" pitchFamily="49" charset="0"/>
              </a:rPr>
              <a:t>value</a:t>
            </a:r>
            <a:r>
              <a:rPr lang="en-US" sz="1400">
                <a:latin typeface="Courier New" pitchFamily="49" charset="0"/>
              </a:rPr>
              <a:t>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}</a:t>
            </a:r>
            <a:endParaRPr lang="en-US" sz="1600" b="1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else if (document.getElementById("</a:t>
            </a:r>
            <a:r>
              <a:rPr lang="en-US" sz="1400" b="1">
                <a:latin typeface="Courier New" pitchFamily="49" charset="0"/>
              </a:rPr>
              <a:t>radFavBlue</a:t>
            </a:r>
            <a:r>
              <a:rPr lang="en-US" sz="1400">
                <a:latin typeface="Courier New" pitchFamily="49" charset="0"/>
              </a:rPr>
              <a:t>").</a:t>
            </a:r>
            <a:r>
              <a:rPr lang="en-US" sz="1400" b="1">
                <a:latin typeface="Courier New" pitchFamily="49" charset="0"/>
              </a:rPr>
              <a:t>checked</a:t>
            </a:r>
            <a:r>
              <a:rPr lang="en-US" sz="1400">
                <a:latin typeface="Courier New" pitchFamily="49" charset="0"/>
              </a:rPr>
              <a:t>)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{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  favoriteColor = document.</a:t>
            </a:r>
            <a:r>
              <a:rPr lang="en-US" altLang="en-US" sz="1400">
                <a:latin typeface="Courier New" panose="02070309020205020404" pitchFamily="49" charset="0"/>
              </a:rPr>
              <a:t>getElementById("radFavRed")</a:t>
            </a:r>
            <a:r>
              <a:rPr lang="en-US" sz="1400">
                <a:latin typeface="Courier New" pitchFamily="49" charset="0"/>
              </a:rPr>
              <a:t>.</a:t>
            </a:r>
            <a:r>
              <a:rPr lang="en-US" sz="1400" u="sng">
                <a:latin typeface="Courier New" pitchFamily="49" charset="0"/>
              </a:rPr>
              <a:t>value</a:t>
            </a:r>
            <a:r>
              <a:rPr lang="en-US" sz="1400">
                <a:latin typeface="Courier New" pitchFamily="49" charset="0"/>
              </a:rPr>
              <a:t>;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}</a:t>
            </a: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400">
              <a:latin typeface="Courier New" pitchFamily="49" charset="0"/>
            </a:endParaRPr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sz="1400">
                <a:latin typeface="Courier New" pitchFamily="49" charset="0"/>
              </a:rPr>
              <a:t>alert("Your favorite color is " + favColor);</a:t>
            </a:r>
            <a:endParaRPr lang="en-US" sz="1600"/>
          </a:p>
          <a:p>
            <a:pPr marL="0" indent="0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sz="1600" b="1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80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12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2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2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2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2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26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>
            <a:extLst>
              <a:ext uri="{FF2B5EF4-FFF2-40B4-BE49-F238E27FC236}">
                <a16:creationId xmlns:a16="http://schemas.microsoft.com/office/drawing/2014/main" id="{165969B5-6903-48B3-9134-D61633204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0"/>
            <a:ext cx="5562600" cy="369332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Example:	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radio_buttons_with_values.html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165319-9A4B-49CE-A58C-417182654C07}"/>
              </a:ext>
            </a:extLst>
          </p:cNvPr>
          <p:cNvSpPr txBox="1"/>
          <p:nvPr/>
        </p:nvSpPr>
        <p:spPr>
          <a:xfrm>
            <a:off x="0" y="333137"/>
            <a:ext cx="89154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Where are you traveling to? &lt;br&gt;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&lt;form id="travelInfo"&gt;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New York: &lt;input type="radio" name="city" id="radNy" 		value="New York"&gt; &lt;br&gt;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Los Angeles: &lt;input type="radio" name="city" id="radLa" 		value="Los Angeles"&gt;&lt;br&gt;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Washington: 	&lt;input type="radio" name="city" id="radWash" 	value="Washington"&gt;&lt;br&gt;</a:t>
            </a:r>
          </a:p>
          <a:p>
            <a:endParaRPr 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&lt;!-- Recall that we give all the radio buttons the same name so as to group them together.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This way, the user can only select one button from this group. --&gt;</a:t>
            </a:r>
          </a:p>
          <a:p>
            <a:endParaRPr 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&lt;button type="button" onclick="checkCity()"&gt;Go!&lt;/button&gt;</a:t>
            </a:r>
          </a:p>
          <a:p>
            <a:endParaRPr 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&lt;div id="output"&gt;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&lt;/div&gt;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&lt;/form&gt;</a:t>
            </a:r>
          </a:p>
          <a:p>
            <a:endParaRPr 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function checkCity()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var outputMessage = "You are going to ";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	var cityChoice;</a:t>
            </a:r>
          </a:p>
          <a:p>
            <a:endParaRPr 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if (document.getElementById('radNy').checked)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  cityChoice = document.getElementById('radNy').value;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else if (document.getElementById('radLa').checked )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  cityChoice = document.getElementById('radLa').value;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else if (document.getElementById('radWash').checked )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  cityChoice = document.getElementById('radWash').value;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sz="11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  outputMessage = outputMessage + cityChoice + ".";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		document.getElementById("output").innerHTML = outputMessage;</a:t>
            </a:r>
          </a:p>
          <a:p>
            <a:r>
              <a:rPr lang="en-US" sz="1100">
                <a:latin typeface="Courier New" panose="02070309020205020404" pitchFamily="49" charset="0"/>
                <a:cs typeface="Courier New" panose="02070309020205020404" pitchFamily="49" charset="0"/>
              </a:rPr>
              <a:t>  } //end of checkCity function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7">
            <a:extLst>
              <a:ext uri="{FF2B5EF4-FFF2-40B4-BE49-F238E27FC236}">
                <a16:creationId xmlns:a16="http://schemas.microsoft.com/office/drawing/2014/main" id="{3CD12207-51D5-4146-81DC-7578FFD5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 #2:</a:t>
            </a:r>
          </a:p>
        </p:txBody>
      </p:sp>
      <p:sp>
        <p:nvSpPr>
          <p:cNvPr id="19459" name="Content Placeholder 8">
            <a:extLst>
              <a:ext uri="{FF2B5EF4-FFF2-40B4-BE49-F238E27FC236}">
                <a16:creationId xmlns:a16="http://schemas.microsoft.com/office/drawing/2014/main" id="{5D90C703-163B-45FC-A12F-C90040A30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1663"/>
          </a:xfrm>
        </p:spPr>
        <p:txBody>
          <a:bodyPr/>
          <a:lstStyle/>
          <a:p>
            <a:pPr eaLnBrk="1" hangingPunct="1"/>
            <a:r>
              <a:rPr lang="en-US" altLang="en-US" sz="2000"/>
              <a:t>Prompt the user for their income over the past year.  Then have radio buttons for the 4 options shown below. Then have a button that says “Calculate my taxes”.  Calculate their tax based on the following criteria:</a:t>
            </a:r>
          </a:p>
          <a:p>
            <a:pPr lvl="1" eaLnBrk="1" hangingPunct="1"/>
            <a:r>
              <a:rPr lang="en-US" altLang="en-US" sz="1600"/>
              <a:t>If the user has an income less than $30K (i.e. $30,000), their tax rate should be 0%.  </a:t>
            </a:r>
          </a:p>
          <a:p>
            <a:pPr lvl="1" eaLnBrk="1" hangingPunct="1"/>
            <a:r>
              <a:rPr lang="en-US" altLang="en-US" sz="1600"/>
              <a:t>If their income is between $30K and below $50K their rate should be 25%.  </a:t>
            </a:r>
          </a:p>
          <a:p>
            <a:pPr lvl="1" eaLnBrk="1" hangingPunct="1"/>
            <a:r>
              <a:rPr lang="en-US" altLang="en-US" sz="1600"/>
              <a:t>If their income is between $50K and below $100K,  use 35%.  </a:t>
            </a:r>
          </a:p>
          <a:p>
            <a:pPr lvl="1" eaLnBrk="1" hangingPunct="1"/>
            <a:r>
              <a:rPr lang="en-US" altLang="en-US" sz="1600"/>
              <a:t>$100,000 and more use 40%.  </a:t>
            </a:r>
          </a:p>
          <a:p>
            <a:pPr lvl="1" eaLnBrk="1" hangingPunct="1"/>
            <a:r>
              <a:rPr lang="en-US" altLang="en-US" sz="1600"/>
              <a:t>Round the result to 0 decimal places. </a:t>
            </a:r>
          </a:p>
          <a:p>
            <a:pPr marL="457200" lvl="1" indent="0" eaLnBrk="1" hangingPunct="1">
              <a:buNone/>
            </a:pPr>
            <a:endParaRPr lang="en-US" altLang="en-US" sz="1600"/>
          </a:p>
          <a:p>
            <a:pPr eaLnBrk="1" hangingPunct="1"/>
            <a:r>
              <a:rPr lang="en-US" altLang="en-US" sz="2000"/>
              <a:t>Output a result that says something like: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/>
              <a:t>		For an income of $64000, you must pay $22400 in taxes.</a:t>
            </a:r>
            <a:endParaRPr lang="en-US" altLang="en-US" sz="2000"/>
          </a:p>
          <a:p>
            <a:pPr eaLnBrk="1" hangingPunct="1"/>
            <a:endParaRPr lang="en-US" altLang="en-US" sz="2000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32AFA330-7AFF-4703-AF20-E5097957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30C22E-DF47-4243-A83A-51D3B2299508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637</Words>
  <Application>Microsoft Office PowerPoint</Application>
  <PresentationFormat>On-screen Show (4:3)</PresentationFormat>
  <Paragraphs>144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Wingdings</vt:lpstr>
      <vt:lpstr>Office Theme</vt:lpstr>
      <vt:lpstr>JavaScript</vt:lpstr>
      <vt:lpstr>Learning Objectives</vt:lpstr>
      <vt:lpstr>Retreiving info from form elements that contain ‘text’</vt:lpstr>
      <vt:lpstr>Determining if a checkbox or radio buton is checked</vt:lpstr>
      <vt:lpstr>PowerPoint Presentation</vt:lpstr>
      <vt:lpstr>Retrieving the value of a radio button</vt:lpstr>
      <vt:lpstr>Retrieving the value of a radio button</vt:lpstr>
      <vt:lpstr>PowerPoint Presentation</vt:lpstr>
      <vt:lpstr>Exercise #2: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</dc:title>
  <dc:creator>Yosef Mendelsohn</dc:creator>
  <cp:lastModifiedBy>Joseph Mendelsohn</cp:lastModifiedBy>
  <cp:revision>111</cp:revision>
  <dcterms:created xsi:type="dcterms:W3CDTF">2012-10-02T18:02:45Z</dcterms:created>
  <dcterms:modified xsi:type="dcterms:W3CDTF">2019-11-13T20:53:01Z</dcterms:modified>
</cp:coreProperties>
</file>