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7"/>
  </p:notesMasterIdLst>
  <p:handoutMasterIdLst>
    <p:handoutMasterId r:id="rId18"/>
  </p:handoutMasterIdLst>
  <p:sldIdLst>
    <p:sldId id="618" r:id="rId2"/>
    <p:sldId id="619" r:id="rId3"/>
    <p:sldId id="662" r:id="rId4"/>
    <p:sldId id="669" r:id="rId5"/>
    <p:sldId id="678" r:id="rId6"/>
    <p:sldId id="679" r:id="rId7"/>
    <p:sldId id="627" r:id="rId8"/>
    <p:sldId id="676" r:id="rId9"/>
    <p:sldId id="670" r:id="rId10"/>
    <p:sldId id="660" r:id="rId11"/>
    <p:sldId id="671" r:id="rId12"/>
    <p:sldId id="672" r:id="rId13"/>
    <p:sldId id="674" r:id="rId14"/>
    <p:sldId id="675" r:id="rId15"/>
    <p:sldId id="673" r:id="rId1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141" d="100"/>
          <a:sy n="141" d="100"/>
        </p:scale>
        <p:origin x="138"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CCC74F52-687D-4486-BB53-E3BE28DB65B5}"/>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5" name="Rectangle 3">
            <a:extLst>
              <a:ext uri="{FF2B5EF4-FFF2-40B4-BE49-F238E27FC236}">
                <a16:creationId xmlns:a16="http://schemas.microsoft.com/office/drawing/2014/main" id="{A95C8A44-7BC3-4473-9290-A005EDB2E9AD}"/>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192516" name="Rectangle 4">
            <a:extLst>
              <a:ext uri="{FF2B5EF4-FFF2-40B4-BE49-F238E27FC236}">
                <a16:creationId xmlns:a16="http://schemas.microsoft.com/office/drawing/2014/main" id="{33811C40-8E9B-40B1-9A26-D833B52FE3D0}"/>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192517" name="Rectangle 5">
            <a:extLst>
              <a:ext uri="{FF2B5EF4-FFF2-40B4-BE49-F238E27FC236}">
                <a16:creationId xmlns:a16="http://schemas.microsoft.com/office/drawing/2014/main" id="{B4ADB26A-B022-475F-BCF4-6BE1E10F91D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6D68BC89-1170-421C-8505-655EE7AAA559}"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E8B6737-8EC9-486E-A92C-AB614734B5D9}"/>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5" name="Rectangle 3">
            <a:extLst>
              <a:ext uri="{FF2B5EF4-FFF2-40B4-BE49-F238E27FC236}">
                <a16:creationId xmlns:a16="http://schemas.microsoft.com/office/drawing/2014/main" id="{E43001FE-9445-4A8F-870C-1F018C7D4D57}"/>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dirty="0"/>
          </a:p>
        </p:txBody>
      </p:sp>
      <p:sp>
        <p:nvSpPr>
          <p:cNvPr id="2052" name="Rectangle 4">
            <a:extLst>
              <a:ext uri="{FF2B5EF4-FFF2-40B4-BE49-F238E27FC236}">
                <a16:creationId xmlns:a16="http://schemas.microsoft.com/office/drawing/2014/main" id="{05AD52BC-93A3-4E14-906A-460B830CC98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5FAE7D60-1129-48FC-91F5-C87C21B936FE}"/>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8262F599-D792-4B56-94B4-8C1E63D964E3}"/>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dirty="0"/>
          </a:p>
        </p:txBody>
      </p:sp>
      <p:sp>
        <p:nvSpPr>
          <p:cNvPr id="38919" name="Rectangle 7">
            <a:extLst>
              <a:ext uri="{FF2B5EF4-FFF2-40B4-BE49-F238E27FC236}">
                <a16:creationId xmlns:a16="http://schemas.microsoft.com/office/drawing/2014/main" id="{EF9B9A15-65D4-4160-8E21-6D00FF296CF7}"/>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6EFFCF6-6642-438A-93B0-19C7AD1FCBA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DB0CCFB7-8257-42D4-9C29-D69243DF252D}"/>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5646B81A-940B-4530-9504-28AF4A90E69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5A2439C-1E99-4A9A-A402-E48E9E4BC17C}"/>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178E07BC-DCDB-4CD6-8849-549001B7DB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903C1F7-C821-44C9-B115-9F761CBA468C}"/>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4EF0BDDE-4C3C-4E80-BAA2-2FCAEA2D5F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F3D3406-47C6-44C3-AF80-7EB742B9315B}"/>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19DCF330-189B-4A15-8D8D-EA09082335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EE6F3EA-0B02-4351-BDA5-1B2C5F64EE1F}"/>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AA363377-0147-4B0A-BA14-791C591155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16C5A40-36F8-47AC-8E4D-35F89840C882}"/>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C326C8E6-1BDC-4DAA-9D07-805EB04BCD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FEC5625-8E20-4547-9BDA-47300810C0BD}"/>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20BDFBD9-CB35-4CC5-BA25-8BF208115A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820298E-BEF4-4FE2-88C1-40A800557E30}"/>
              </a:ext>
            </a:extLst>
          </p:cNvPr>
          <p:cNvSpPr>
            <a:spLocks noGrp="1" noRot="1" noChangeAspect="1" noTextEdit="1"/>
          </p:cNvSpPr>
          <p:nvPr>
            <p:ph type="sldImg"/>
          </p:nvPr>
        </p:nvSpPr>
        <p:spPr>
          <a:ln/>
        </p:spPr>
      </p:sp>
      <p:sp>
        <p:nvSpPr>
          <p:cNvPr id="26627" name="Notes Placeholder 2">
            <a:extLst>
              <a:ext uri="{FF2B5EF4-FFF2-40B4-BE49-F238E27FC236}">
                <a16:creationId xmlns:a16="http://schemas.microsoft.com/office/drawing/2014/main" id="{3F9D4D41-EE74-4704-AEB8-D20AE358D29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Slide Number Placeholder 3">
            <a:extLst>
              <a:ext uri="{FF2B5EF4-FFF2-40B4-BE49-F238E27FC236}">
                <a16:creationId xmlns:a16="http://schemas.microsoft.com/office/drawing/2014/main" id="{673DDB07-9FC3-4D97-B50C-01EB5EBE7D7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anose="020B0604020202020204" pitchFamily="34" charset="0"/>
              </a:defRPr>
            </a:lvl1pPr>
            <a:lvl2pPr marL="742950" indent="-285750" defTabSz="931863">
              <a:defRPr>
                <a:solidFill>
                  <a:schemeClr val="tx1"/>
                </a:solidFill>
                <a:latin typeface="Arial" panose="020B0604020202020204" pitchFamily="34" charset="0"/>
              </a:defRPr>
            </a:lvl2pPr>
            <a:lvl3pPr marL="1143000" indent="-228600" defTabSz="931863">
              <a:defRPr>
                <a:solidFill>
                  <a:schemeClr val="tx1"/>
                </a:solidFill>
                <a:latin typeface="Arial" panose="020B0604020202020204" pitchFamily="34" charset="0"/>
              </a:defRPr>
            </a:lvl3pPr>
            <a:lvl4pPr marL="1600200" indent="-228600" defTabSz="931863">
              <a:defRPr>
                <a:solidFill>
                  <a:schemeClr val="tx1"/>
                </a:solidFill>
                <a:latin typeface="Arial" panose="020B0604020202020204" pitchFamily="34" charset="0"/>
              </a:defRPr>
            </a:lvl4pPr>
            <a:lvl5pPr marL="2057400" indent="-228600" defTabSz="931863">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fld id="{0CFBB9F5-BC37-4898-9EA4-08AB8DDB69AF}" type="slidenum">
              <a:rPr lang="en-US" altLang="en-US" smtClean="0">
                <a:latin typeface="Times New Roman" panose="02020603050405020304" pitchFamily="18" charset="0"/>
              </a:rPr>
              <a:pPr/>
              <a:t>15</a:t>
            </a:fld>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58BFB60-1C0E-41C2-B6F7-67070E3BB9C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CD698E0C-7114-4A0B-B7EE-2553FF66CAD4}"/>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C3D12307-50CE-4024-AC3D-BE3C0461D916}"/>
              </a:ext>
            </a:extLst>
          </p:cNvPr>
          <p:cNvSpPr>
            <a:spLocks noGrp="1"/>
          </p:cNvSpPr>
          <p:nvPr>
            <p:ph type="sldNum" sz="quarter" idx="12"/>
          </p:nvPr>
        </p:nvSpPr>
        <p:spPr/>
        <p:txBody>
          <a:bodyPr/>
          <a:lstStyle>
            <a:lvl1pPr>
              <a:defRPr/>
            </a:lvl1pPr>
          </a:lstStyle>
          <a:p>
            <a:pPr>
              <a:defRPr/>
            </a:pPr>
            <a:fld id="{C86716B5-6DD1-4018-8654-521265685047}" type="slidenum">
              <a:rPr lang="en-US" altLang="en-US"/>
              <a:pPr>
                <a:defRPr/>
              </a:pPr>
              <a:t>‹#›</a:t>
            </a:fld>
            <a:endParaRPr lang="en-US" altLang="en-US" dirty="0"/>
          </a:p>
        </p:txBody>
      </p:sp>
    </p:spTree>
    <p:extLst>
      <p:ext uri="{BB962C8B-B14F-4D97-AF65-F5344CB8AC3E}">
        <p14:creationId xmlns:p14="http://schemas.microsoft.com/office/powerpoint/2010/main" val="309251608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A9AAD-21D9-43D3-802B-DE5CA64D7FF6}"/>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85E79E2E-4510-4901-B360-C6086BECFF2D}"/>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74DB6C84-B134-4463-8C51-26C3C54F9BE5}"/>
              </a:ext>
            </a:extLst>
          </p:cNvPr>
          <p:cNvSpPr>
            <a:spLocks noGrp="1"/>
          </p:cNvSpPr>
          <p:nvPr>
            <p:ph type="sldNum" sz="quarter" idx="12"/>
          </p:nvPr>
        </p:nvSpPr>
        <p:spPr/>
        <p:txBody>
          <a:bodyPr/>
          <a:lstStyle>
            <a:lvl1pPr>
              <a:defRPr/>
            </a:lvl1pPr>
          </a:lstStyle>
          <a:p>
            <a:pPr>
              <a:defRPr/>
            </a:pPr>
            <a:fld id="{455F68F6-8C57-4F29-B12C-61B34BE15160}" type="slidenum">
              <a:rPr lang="en-US" altLang="en-US"/>
              <a:pPr>
                <a:defRPr/>
              </a:pPr>
              <a:t>‹#›</a:t>
            </a:fld>
            <a:endParaRPr lang="en-US" altLang="en-US" dirty="0"/>
          </a:p>
        </p:txBody>
      </p:sp>
    </p:spTree>
    <p:extLst>
      <p:ext uri="{BB962C8B-B14F-4D97-AF65-F5344CB8AC3E}">
        <p14:creationId xmlns:p14="http://schemas.microsoft.com/office/powerpoint/2010/main" val="1483579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BA3458-FF30-47C9-A012-721EB6543D82}"/>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9DACDE66-4560-4F43-B58C-2D168DFA1CF0}"/>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FD0C2812-D859-4946-9F37-C89A7A9B743F}"/>
              </a:ext>
            </a:extLst>
          </p:cNvPr>
          <p:cNvSpPr>
            <a:spLocks noGrp="1"/>
          </p:cNvSpPr>
          <p:nvPr>
            <p:ph type="sldNum" sz="quarter" idx="12"/>
          </p:nvPr>
        </p:nvSpPr>
        <p:spPr/>
        <p:txBody>
          <a:bodyPr/>
          <a:lstStyle>
            <a:lvl1pPr>
              <a:defRPr/>
            </a:lvl1pPr>
          </a:lstStyle>
          <a:p>
            <a:pPr>
              <a:defRPr/>
            </a:pPr>
            <a:fld id="{0C7C0F64-397F-45E6-8386-254FED59185F}" type="slidenum">
              <a:rPr lang="en-US" altLang="en-US"/>
              <a:pPr>
                <a:defRPr/>
              </a:pPr>
              <a:t>‹#›</a:t>
            </a:fld>
            <a:endParaRPr lang="en-US" altLang="en-US" dirty="0"/>
          </a:p>
        </p:txBody>
      </p:sp>
    </p:spTree>
    <p:extLst>
      <p:ext uri="{BB962C8B-B14F-4D97-AF65-F5344CB8AC3E}">
        <p14:creationId xmlns:p14="http://schemas.microsoft.com/office/powerpoint/2010/main" val="429086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418DF-F236-47DA-BB11-AE2B505BF45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0FF999F-8885-4B56-95C9-3640F601438D}"/>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ECE75AD3-E254-48D7-AF81-7F159237BA59}"/>
              </a:ext>
            </a:extLst>
          </p:cNvPr>
          <p:cNvSpPr>
            <a:spLocks noGrp="1"/>
          </p:cNvSpPr>
          <p:nvPr>
            <p:ph type="sldNum" sz="quarter" idx="12"/>
          </p:nvPr>
        </p:nvSpPr>
        <p:spPr/>
        <p:txBody>
          <a:bodyPr/>
          <a:lstStyle>
            <a:lvl1pPr>
              <a:defRPr/>
            </a:lvl1pPr>
          </a:lstStyle>
          <a:p>
            <a:pPr>
              <a:defRPr/>
            </a:pPr>
            <a:fld id="{23E0E451-71B9-4BE4-A2E9-E736AA031646}" type="slidenum">
              <a:rPr lang="en-US" altLang="en-US"/>
              <a:pPr>
                <a:defRPr/>
              </a:pPr>
              <a:t>‹#›</a:t>
            </a:fld>
            <a:endParaRPr lang="en-US" altLang="en-US" dirty="0"/>
          </a:p>
        </p:txBody>
      </p:sp>
    </p:spTree>
    <p:extLst>
      <p:ext uri="{BB962C8B-B14F-4D97-AF65-F5344CB8AC3E}">
        <p14:creationId xmlns:p14="http://schemas.microsoft.com/office/powerpoint/2010/main" val="3079143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31D6E-E4B7-4822-B26C-4F3F4F5CE371}"/>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A5EEB1F5-9DD6-46F5-A768-B5766BB9D27A}"/>
              </a:ext>
            </a:extLst>
          </p:cNvPr>
          <p:cNvSpPr>
            <a:spLocks noGrp="1"/>
          </p:cNvSpPr>
          <p:nvPr>
            <p:ph type="ftr" sz="quarter" idx="11"/>
          </p:nvPr>
        </p:nvSpPr>
        <p:spPr/>
        <p:txBody>
          <a:bodyPr/>
          <a:lstStyle>
            <a:lvl1pPr>
              <a:defRPr/>
            </a:lvl1pPr>
          </a:lstStyle>
          <a:p>
            <a:pPr>
              <a:defRPr/>
            </a:pPr>
            <a:endParaRPr lang="en-US" altLang="en-US" dirty="0"/>
          </a:p>
        </p:txBody>
      </p:sp>
      <p:sp>
        <p:nvSpPr>
          <p:cNvPr id="6" name="Slide Number Placeholder 5">
            <a:extLst>
              <a:ext uri="{FF2B5EF4-FFF2-40B4-BE49-F238E27FC236}">
                <a16:creationId xmlns:a16="http://schemas.microsoft.com/office/drawing/2014/main" id="{9CA1137A-F94D-4DE0-A9BC-8DBB4BE5906E}"/>
              </a:ext>
            </a:extLst>
          </p:cNvPr>
          <p:cNvSpPr>
            <a:spLocks noGrp="1"/>
          </p:cNvSpPr>
          <p:nvPr>
            <p:ph type="sldNum" sz="quarter" idx="12"/>
          </p:nvPr>
        </p:nvSpPr>
        <p:spPr/>
        <p:txBody>
          <a:bodyPr/>
          <a:lstStyle>
            <a:lvl1pPr>
              <a:defRPr/>
            </a:lvl1pPr>
          </a:lstStyle>
          <a:p>
            <a:pPr>
              <a:defRPr/>
            </a:pPr>
            <a:fld id="{4B5A7631-3913-48F8-BF12-0F93AF84EEE5}" type="slidenum">
              <a:rPr lang="en-US" altLang="en-US"/>
              <a:pPr>
                <a:defRPr/>
              </a:pPr>
              <a:t>‹#›</a:t>
            </a:fld>
            <a:endParaRPr lang="en-US" altLang="en-US" dirty="0"/>
          </a:p>
        </p:txBody>
      </p:sp>
    </p:spTree>
    <p:extLst>
      <p:ext uri="{BB962C8B-B14F-4D97-AF65-F5344CB8AC3E}">
        <p14:creationId xmlns:p14="http://schemas.microsoft.com/office/powerpoint/2010/main" val="148947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B7AB09B-3C09-4FC2-83F5-708C2C05A840}"/>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1488DAC-080E-4B5D-B5FA-F47BA67034B1}"/>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E1A45951-74F0-46B2-8C16-6C5B1E1D4CEE}"/>
              </a:ext>
            </a:extLst>
          </p:cNvPr>
          <p:cNvSpPr>
            <a:spLocks noGrp="1"/>
          </p:cNvSpPr>
          <p:nvPr>
            <p:ph type="sldNum" sz="quarter" idx="12"/>
          </p:nvPr>
        </p:nvSpPr>
        <p:spPr/>
        <p:txBody>
          <a:bodyPr/>
          <a:lstStyle>
            <a:lvl1pPr>
              <a:defRPr/>
            </a:lvl1pPr>
          </a:lstStyle>
          <a:p>
            <a:pPr>
              <a:defRPr/>
            </a:pPr>
            <a:fld id="{46551DE5-895B-4448-B5A1-A9AC4D1F50F8}" type="slidenum">
              <a:rPr lang="en-US" altLang="en-US"/>
              <a:pPr>
                <a:defRPr/>
              </a:pPr>
              <a:t>‹#›</a:t>
            </a:fld>
            <a:endParaRPr lang="en-US" altLang="en-US" dirty="0"/>
          </a:p>
        </p:txBody>
      </p:sp>
    </p:spTree>
    <p:extLst>
      <p:ext uri="{BB962C8B-B14F-4D97-AF65-F5344CB8AC3E}">
        <p14:creationId xmlns:p14="http://schemas.microsoft.com/office/powerpoint/2010/main" val="425880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CDD6EFC-7F79-47B8-8AA9-A507023D5F9E}"/>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5D636095-F91E-490D-BA5F-BB5827579153}"/>
              </a:ext>
            </a:extLst>
          </p:cNvPr>
          <p:cNvSpPr>
            <a:spLocks noGrp="1"/>
          </p:cNvSpPr>
          <p:nvPr>
            <p:ph type="ftr" sz="quarter" idx="11"/>
          </p:nvPr>
        </p:nvSpPr>
        <p:spPr/>
        <p:txBody>
          <a:bodyPr/>
          <a:lstStyle>
            <a:lvl1pPr>
              <a:defRPr/>
            </a:lvl1pPr>
          </a:lstStyle>
          <a:p>
            <a:pPr>
              <a:defRPr/>
            </a:pPr>
            <a:endParaRPr lang="en-US" altLang="en-US" dirty="0"/>
          </a:p>
        </p:txBody>
      </p:sp>
      <p:sp>
        <p:nvSpPr>
          <p:cNvPr id="9" name="Slide Number Placeholder 5">
            <a:extLst>
              <a:ext uri="{FF2B5EF4-FFF2-40B4-BE49-F238E27FC236}">
                <a16:creationId xmlns:a16="http://schemas.microsoft.com/office/drawing/2014/main" id="{C43B1B06-52EE-4E7A-AFCC-4318884184E7}"/>
              </a:ext>
            </a:extLst>
          </p:cNvPr>
          <p:cNvSpPr>
            <a:spLocks noGrp="1"/>
          </p:cNvSpPr>
          <p:nvPr>
            <p:ph type="sldNum" sz="quarter" idx="12"/>
          </p:nvPr>
        </p:nvSpPr>
        <p:spPr/>
        <p:txBody>
          <a:bodyPr/>
          <a:lstStyle>
            <a:lvl1pPr>
              <a:defRPr/>
            </a:lvl1pPr>
          </a:lstStyle>
          <a:p>
            <a:pPr>
              <a:defRPr/>
            </a:pPr>
            <a:fld id="{3F10E5E7-88A1-48E8-A60F-0EEB7E0F43C6}" type="slidenum">
              <a:rPr lang="en-US" altLang="en-US"/>
              <a:pPr>
                <a:defRPr/>
              </a:pPr>
              <a:t>‹#›</a:t>
            </a:fld>
            <a:endParaRPr lang="en-US" altLang="en-US" dirty="0"/>
          </a:p>
        </p:txBody>
      </p:sp>
    </p:spTree>
    <p:extLst>
      <p:ext uri="{BB962C8B-B14F-4D97-AF65-F5344CB8AC3E}">
        <p14:creationId xmlns:p14="http://schemas.microsoft.com/office/powerpoint/2010/main" val="386503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23A7B85-F88B-4A96-B42C-0C2EDEEC189B}"/>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EF71A4E6-C230-4B3A-994B-CF9A626D7E14}"/>
              </a:ext>
            </a:extLst>
          </p:cNvPr>
          <p:cNvSpPr>
            <a:spLocks noGrp="1"/>
          </p:cNvSpPr>
          <p:nvPr>
            <p:ph type="ftr" sz="quarter" idx="11"/>
          </p:nvPr>
        </p:nvSpPr>
        <p:spPr/>
        <p:txBody>
          <a:bodyPr/>
          <a:lstStyle>
            <a:lvl1pPr>
              <a:defRPr/>
            </a:lvl1pPr>
          </a:lstStyle>
          <a:p>
            <a:pPr>
              <a:defRPr/>
            </a:pPr>
            <a:endParaRPr lang="en-US" altLang="en-US" dirty="0"/>
          </a:p>
        </p:txBody>
      </p:sp>
      <p:sp>
        <p:nvSpPr>
          <p:cNvPr id="5" name="Slide Number Placeholder 5">
            <a:extLst>
              <a:ext uri="{FF2B5EF4-FFF2-40B4-BE49-F238E27FC236}">
                <a16:creationId xmlns:a16="http://schemas.microsoft.com/office/drawing/2014/main" id="{24EE1B06-3A46-40F7-A5AA-80647682F9A5}"/>
              </a:ext>
            </a:extLst>
          </p:cNvPr>
          <p:cNvSpPr>
            <a:spLocks noGrp="1"/>
          </p:cNvSpPr>
          <p:nvPr>
            <p:ph type="sldNum" sz="quarter" idx="12"/>
          </p:nvPr>
        </p:nvSpPr>
        <p:spPr/>
        <p:txBody>
          <a:bodyPr/>
          <a:lstStyle>
            <a:lvl1pPr>
              <a:defRPr/>
            </a:lvl1pPr>
          </a:lstStyle>
          <a:p>
            <a:pPr>
              <a:defRPr/>
            </a:pPr>
            <a:fld id="{2DD10099-63DF-4415-8314-1DA21EA2FA18}" type="slidenum">
              <a:rPr lang="en-US" altLang="en-US"/>
              <a:pPr>
                <a:defRPr/>
              </a:pPr>
              <a:t>‹#›</a:t>
            </a:fld>
            <a:endParaRPr lang="en-US" altLang="en-US" dirty="0"/>
          </a:p>
        </p:txBody>
      </p:sp>
    </p:spTree>
    <p:extLst>
      <p:ext uri="{BB962C8B-B14F-4D97-AF65-F5344CB8AC3E}">
        <p14:creationId xmlns:p14="http://schemas.microsoft.com/office/powerpoint/2010/main" val="14533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3068ADD-891E-42A2-8508-8A28AC446663}"/>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18BE1489-5682-4297-909F-299090A1BAFC}"/>
              </a:ext>
            </a:extLst>
          </p:cNvPr>
          <p:cNvSpPr>
            <a:spLocks noGrp="1"/>
          </p:cNvSpPr>
          <p:nvPr>
            <p:ph type="ftr" sz="quarter" idx="11"/>
          </p:nvPr>
        </p:nvSpPr>
        <p:spPr/>
        <p:txBody>
          <a:bodyPr/>
          <a:lstStyle>
            <a:lvl1pPr>
              <a:defRPr/>
            </a:lvl1pPr>
          </a:lstStyle>
          <a:p>
            <a:pPr>
              <a:defRPr/>
            </a:pPr>
            <a:endParaRPr lang="en-US" altLang="en-US" dirty="0"/>
          </a:p>
        </p:txBody>
      </p:sp>
      <p:sp>
        <p:nvSpPr>
          <p:cNvPr id="4" name="Slide Number Placeholder 5">
            <a:extLst>
              <a:ext uri="{FF2B5EF4-FFF2-40B4-BE49-F238E27FC236}">
                <a16:creationId xmlns:a16="http://schemas.microsoft.com/office/drawing/2014/main" id="{87F57E4C-AFD6-4FAA-8BAD-5A2F8C7117CB}"/>
              </a:ext>
            </a:extLst>
          </p:cNvPr>
          <p:cNvSpPr>
            <a:spLocks noGrp="1"/>
          </p:cNvSpPr>
          <p:nvPr>
            <p:ph type="sldNum" sz="quarter" idx="12"/>
          </p:nvPr>
        </p:nvSpPr>
        <p:spPr/>
        <p:txBody>
          <a:bodyPr/>
          <a:lstStyle>
            <a:lvl1pPr>
              <a:defRPr/>
            </a:lvl1pPr>
          </a:lstStyle>
          <a:p>
            <a:pPr>
              <a:defRPr/>
            </a:pPr>
            <a:fld id="{04ADB707-7EDE-439D-B60B-84B1FDBC5580}" type="slidenum">
              <a:rPr lang="en-US" altLang="en-US"/>
              <a:pPr>
                <a:defRPr/>
              </a:pPr>
              <a:t>‹#›</a:t>
            </a:fld>
            <a:endParaRPr lang="en-US" altLang="en-US" dirty="0"/>
          </a:p>
        </p:txBody>
      </p:sp>
    </p:spTree>
    <p:extLst>
      <p:ext uri="{BB962C8B-B14F-4D97-AF65-F5344CB8AC3E}">
        <p14:creationId xmlns:p14="http://schemas.microsoft.com/office/powerpoint/2010/main" val="253255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EA15C23-C805-4339-8036-5CD83E4F0EDD}"/>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38001083-BC1D-4BCC-8168-8DAD17F61884}"/>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147D3333-E579-4647-ABBF-F045FE549058}"/>
              </a:ext>
            </a:extLst>
          </p:cNvPr>
          <p:cNvSpPr>
            <a:spLocks noGrp="1"/>
          </p:cNvSpPr>
          <p:nvPr>
            <p:ph type="sldNum" sz="quarter" idx="12"/>
          </p:nvPr>
        </p:nvSpPr>
        <p:spPr/>
        <p:txBody>
          <a:bodyPr/>
          <a:lstStyle>
            <a:lvl1pPr>
              <a:defRPr/>
            </a:lvl1pPr>
          </a:lstStyle>
          <a:p>
            <a:pPr>
              <a:defRPr/>
            </a:pPr>
            <a:fld id="{4CE65329-5EAB-44E6-A042-1B052960CFC9}" type="slidenum">
              <a:rPr lang="en-US" altLang="en-US"/>
              <a:pPr>
                <a:defRPr/>
              </a:pPr>
              <a:t>‹#›</a:t>
            </a:fld>
            <a:endParaRPr lang="en-US" altLang="en-US" dirty="0"/>
          </a:p>
        </p:txBody>
      </p:sp>
    </p:spTree>
    <p:extLst>
      <p:ext uri="{BB962C8B-B14F-4D97-AF65-F5344CB8AC3E}">
        <p14:creationId xmlns:p14="http://schemas.microsoft.com/office/powerpoint/2010/main" val="763363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0B3E62-306F-4067-A646-D55C03DD09EA}"/>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B7934036-F90B-4C66-ABE1-7CE0AE00F403}"/>
              </a:ext>
            </a:extLst>
          </p:cNvPr>
          <p:cNvSpPr>
            <a:spLocks noGrp="1"/>
          </p:cNvSpPr>
          <p:nvPr>
            <p:ph type="ftr" sz="quarter" idx="11"/>
          </p:nvPr>
        </p:nvSpPr>
        <p:spPr/>
        <p:txBody>
          <a:bodyPr/>
          <a:lstStyle>
            <a:lvl1pPr>
              <a:defRPr/>
            </a:lvl1pPr>
          </a:lstStyle>
          <a:p>
            <a:pPr>
              <a:defRPr/>
            </a:pPr>
            <a:endParaRPr lang="en-US" altLang="en-US" dirty="0"/>
          </a:p>
        </p:txBody>
      </p:sp>
      <p:sp>
        <p:nvSpPr>
          <p:cNvPr id="7" name="Slide Number Placeholder 5">
            <a:extLst>
              <a:ext uri="{FF2B5EF4-FFF2-40B4-BE49-F238E27FC236}">
                <a16:creationId xmlns:a16="http://schemas.microsoft.com/office/drawing/2014/main" id="{F9F5827E-02B8-461E-902A-B0FB94DC32E8}"/>
              </a:ext>
            </a:extLst>
          </p:cNvPr>
          <p:cNvSpPr>
            <a:spLocks noGrp="1"/>
          </p:cNvSpPr>
          <p:nvPr>
            <p:ph type="sldNum" sz="quarter" idx="12"/>
          </p:nvPr>
        </p:nvSpPr>
        <p:spPr/>
        <p:txBody>
          <a:bodyPr/>
          <a:lstStyle>
            <a:lvl1pPr>
              <a:defRPr/>
            </a:lvl1pPr>
          </a:lstStyle>
          <a:p>
            <a:pPr>
              <a:defRPr/>
            </a:pPr>
            <a:fld id="{963DB56E-0C9A-4608-A152-70698CF1B2D5}" type="slidenum">
              <a:rPr lang="en-US" altLang="en-US"/>
              <a:pPr>
                <a:defRPr/>
              </a:pPr>
              <a:t>‹#›</a:t>
            </a:fld>
            <a:endParaRPr lang="en-US" altLang="en-US" dirty="0"/>
          </a:p>
        </p:txBody>
      </p:sp>
    </p:spTree>
    <p:extLst>
      <p:ext uri="{BB962C8B-B14F-4D97-AF65-F5344CB8AC3E}">
        <p14:creationId xmlns:p14="http://schemas.microsoft.com/office/powerpoint/2010/main" val="101101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D70F2CF-73EC-49F5-B9D9-68115B39D89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C93909CB-638B-41F1-A1F6-66165CEC439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94515A6-0FA1-4682-A64F-57DC047B213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4AB7F500-B0A6-42CD-B980-7E9A52E5329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p:txBody>
      </p:sp>
      <p:sp>
        <p:nvSpPr>
          <p:cNvPr id="6" name="Slide Number Placeholder 5">
            <a:extLst>
              <a:ext uri="{FF2B5EF4-FFF2-40B4-BE49-F238E27FC236}">
                <a16:creationId xmlns:a16="http://schemas.microsoft.com/office/drawing/2014/main" id="{F7A0468C-EF7E-4D1C-843F-FFD8795B514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7022715-E349-41A5-9CB8-8D75131BC05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D1A877B-CF41-4C7A-8457-288139A22596}"/>
              </a:ext>
            </a:extLst>
          </p:cNvPr>
          <p:cNvSpPr>
            <a:spLocks noGrp="1"/>
          </p:cNvSpPr>
          <p:nvPr>
            <p:ph type="ctrTitle"/>
          </p:nvPr>
        </p:nvSpPr>
        <p:spPr>
          <a:xfrm>
            <a:off x="685800" y="1143000"/>
            <a:ext cx="7772400" cy="1470025"/>
          </a:xfrm>
        </p:spPr>
        <p:txBody>
          <a:bodyPr/>
          <a:lstStyle/>
          <a:p>
            <a:pPr eaLnBrk="1" hangingPunct="1"/>
            <a:r>
              <a:rPr lang="en-US" altLang="en-US" dirty="0"/>
              <a:t>JavaScript</a:t>
            </a:r>
          </a:p>
        </p:txBody>
      </p:sp>
      <p:sp>
        <p:nvSpPr>
          <p:cNvPr id="2" name="Subtitle 1">
            <a:extLst>
              <a:ext uri="{FF2B5EF4-FFF2-40B4-BE49-F238E27FC236}">
                <a16:creationId xmlns:a16="http://schemas.microsoft.com/office/drawing/2014/main" id="{492C189B-6F8A-43C4-B55C-9BA914D739BF}"/>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dirty="0"/>
              <a:t>Predefined Functions</a:t>
            </a:r>
          </a:p>
          <a:p>
            <a:pPr eaLnBrk="1" fontAlgn="auto" hangingPunct="1">
              <a:spcAft>
                <a:spcPts val="0"/>
              </a:spcAft>
              <a:buFont typeface="Arial" charset="0"/>
              <a:buNone/>
              <a:defRPr/>
            </a:pPr>
            <a:r>
              <a:rPr lang="en-US" dirty="0"/>
              <a:t>Using the JavaScript Documentation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E4E7ACAC-AFCE-4D1D-9EDC-DDA345F24B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DAE101-0978-4000-9C2A-A6A5E67C2F9E}"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dirty="0">
              <a:solidFill>
                <a:srgbClr val="898989"/>
              </a:solidFill>
              <a:latin typeface="Arial" panose="020B0604020202020204" pitchFamily="34" charset="0"/>
            </a:endParaRPr>
          </a:p>
        </p:txBody>
      </p:sp>
      <p:sp>
        <p:nvSpPr>
          <p:cNvPr id="16387" name="TextBox 4">
            <a:extLst>
              <a:ext uri="{FF2B5EF4-FFF2-40B4-BE49-F238E27FC236}">
                <a16:creationId xmlns:a16="http://schemas.microsoft.com/office/drawing/2014/main" id="{55981D07-E798-4796-BC16-7C70F34DC985}"/>
              </a:ext>
            </a:extLst>
          </p:cNvPr>
          <p:cNvSpPr txBox="1">
            <a:spLocks noChangeArrowheads="1"/>
          </p:cNvSpPr>
          <p:nvPr/>
        </p:nvSpPr>
        <p:spPr bwMode="auto">
          <a:xfrm>
            <a:off x="228600" y="520511"/>
            <a:ext cx="8534400"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&lt;meta charset="utf-8"&gt;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&lt;title&gt;Dice Roller&lt;/title&gt;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&lt;h1&gt;Dice Roll Game&lt;/h1&gt;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&lt;button type="button" onclick="dieRoll()"&gt;Roll the Die!&lt;/button&gt;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&lt;div id="results"&gt;&lt;/div&gt;&lt;!-- end of results div --&gt;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function dieRoll()</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var die1, die2;</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var resultsString;</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die1 = (Math.random()*6)+1; //die1 holds a float between 1.0 and 6.9999</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die2 = (Math.random()*6)+1; </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die1 = parseInt(die1);</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die2 = parseInt(die2);</a:t>
            </a:r>
          </a:p>
          <a:p>
            <a:pPr eaLnBrk="1" hangingPunct="1">
              <a:spcBef>
                <a:spcPct val="0"/>
              </a:spcBef>
              <a:buFontTx/>
              <a:buNone/>
            </a:pPr>
            <a:endParaRPr lang="en-US" altLang="en-US" sz="1200" dirty="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resultsString = "Your first die was a " + die1</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 ", and your second die was a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 die2 +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document.getElementById("results").innerHTML = resultsString;</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200" dirty="0">
                <a:latin typeface="Courier New" panose="02070309020205020404" pitchFamily="49" charset="0"/>
                <a:cs typeface="Courier New" panose="02070309020205020404" pitchFamily="49" charset="0"/>
              </a:rPr>
              <a:t>&lt;/html&gt;</a:t>
            </a:r>
          </a:p>
        </p:txBody>
      </p:sp>
      <p:sp>
        <p:nvSpPr>
          <p:cNvPr id="16388" name="Title 1">
            <a:extLst>
              <a:ext uri="{FF2B5EF4-FFF2-40B4-BE49-F238E27FC236}">
                <a16:creationId xmlns:a16="http://schemas.microsoft.com/office/drawing/2014/main" id="{1EB607A7-F359-4640-A5FF-14688E073B87}"/>
              </a:ext>
            </a:extLst>
          </p:cNvPr>
          <p:cNvSpPr>
            <a:spLocks noGrp="1"/>
          </p:cNvSpPr>
          <p:nvPr>
            <p:ph type="title"/>
          </p:nvPr>
        </p:nvSpPr>
        <p:spPr>
          <a:xfrm>
            <a:off x="2752725" y="76200"/>
            <a:ext cx="3638550" cy="457200"/>
          </a:xfrm>
          <a:ln>
            <a:solidFill>
              <a:schemeClr val="tx2"/>
            </a:solidFill>
            <a:miter lim="800000"/>
            <a:headEnd/>
            <a:tailEnd/>
          </a:ln>
        </p:spPr>
        <p:txBody>
          <a:bodyPr/>
          <a:lstStyle/>
          <a:p>
            <a:r>
              <a:rPr lang="en-US" altLang="en-US" sz="2400" dirty="0"/>
              <a:t>File: </a:t>
            </a:r>
            <a:r>
              <a:rPr lang="en-US" altLang="en-US" sz="2400" dirty="0">
                <a:latin typeface="Courier New" panose="02070309020205020404" pitchFamily="49" charset="0"/>
                <a:cs typeface="Courier New" panose="02070309020205020404" pitchFamily="49" charset="0"/>
              </a:rPr>
              <a:t>die_roll.html</a:t>
            </a:r>
          </a:p>
        </p:txBody>
      </p:sp>
      <p:sp>
        <p:nvSpPr>
          <p:cNvPr id="3" name="TextBox 2">
            <a:extLst>
              <a:ext uri="{FF2B5EF4-FFF2-40B4-BE49-F238E27FC236}">
                <a16:creationId xmlns:a16="http://schemas.microsoft.com/office/drawing/2014/main" id="{0D3107FE-53D2-424F-B742-8946982AD4CD}"/>
              </a:ext>
            </a:extLst>
          </p:cNvPr>
          <p:cNvSpPr txBox="1"/>
          <p:nvPr/>
        </p:nvSpPr>
        <p:spPr>
          <a:xfrm>
            <a:off x="2181225" y="5926138"/>
            <a:ext cx="4781550" cy="647700"/>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p>
            <a:pPr eaLnBrk="1" hangingPunct="1">
              <a:defRPr/>
            </a:pPr>
            <a:r>
              <a:rPr lang="en-US" sz="1200" b="1" dirty="0">
                <a:latin typeface="Arial" charset="0"/>
              </a:rPr>
              <a:t>NOTE</a:t>
            </a:r>
            <a:r>
              <a:rPr lang="en-US" sz="1200" dirty="0">
                <a:latin typeface="Arial" charset="0"/>
              </a:rPr>
              <a:t>: Every time you click the button, you are re-invoking the </a:t>
            </a:r>
            <a:r>
              <a:rPr lang="en-US" sz="1200" dirty="0">
                <a:latin typeface="Courier New" panose="02070309020205020404" pitchFamily="49" charset="0"/>
                <a:cs typeface="Courier New" panose="02070309020205020404" pitchFamily="49" charset="0"/>
              </a:rPr>
              <a:t>dieRoll()</a:t>
            </a:r>
            <a:r>
              <a:rPr lang="en-US" sz="1200" dirty="0">
                <a:latin typeface="Arial" charset="0"/>
              </a:rPr>
              <a:t> function. So each time you click, you will see the results of a new roll of the die. You do </a:t>
            </a:r>
            <a:r>
              <a:rPr lang="en-US" sz="1200" u="sng" dirty="0">
                <a:latin typeface="Arial" charset="0"/>
              </a:rPr>
              <a:t>not</a:t>
            </a:r>
            <a:r>
              <a:rPr lang="en-US" sz="1200" dirty="0">
                <a:latin typeface="Arial" charset="0"/>
              </a:rPr>
              <a:t> need to refresh the page.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6387">
                                            <p:txEl>
                                              <p:pRg st="9" end="9"/>
                                            </p:txEl>
                                          </p:spTgt>
                                        </p:tgtEl>
                                        <p:attrNameLst>
                                          <p:attrName>style.visibility</p:attrName>
                                        </p:attrNameLst>
                                      </p:cBhvr>
                                      <p:to>
                                        <p:strVal val="visible"/>
                                      </p:to>
                                    </p:set>
                                    <p:animEffect transition="in" filter="fade">
                                      <p:cBhvr>
                                        <p:cTn id="15" dur="2000"/>
                                        <p:tgtEl>
                                          <p:spTgt spid="16387">
                                            <p:txEl>
                                              <p:pRg st="9" end="9"/>
                                            </p:txEl>
                                          </p:spTgt>
                                        </p:tgtEl>
                                      </p:cBhvr>
                                    </p:animEffect>
                                    <p:anim calcmode="lin" valueType="num">
                                      <p:cBhvr>
                                        <p:cTn id="16" dur="20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p:cTn id="17" dur="2000" fill="hold"/>
                                        <p:tgtEl>
                                          <p:spTgt spid="1638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6387">
                                            <p:txEl>
                                              <p:pRg st="10" end="10"/>
                                            </p:txEl>
                                          </p:spTgt>
                                        </p:tgtEl>
                                        <p:attrNameLst>
                                          <p:attrName>style.visibility</p:attrName>
                                        </p:attrNameLst>
                                      </p:cBhvr>
                                      <p:to>
                                        <p:strVal val="visible"/>
                                      </p:to>
                                    </p:set>
                                    <p:animEffect transition="in" filter="fade">
                                      <p:cBhvr>
                                        <p:cTn id="22" dur="2000"/>
                                        <p:tgtEl>
                                          <p:spTgt spid="16387">
                                            <p:txEl>
                                              <p:pRg st="10" end="10"/>
                                            </p:txEl>
                                          </p:spTgt>
                                        </p:tgtEl>
                                      </p:cBhvr>
                                    </p:animEffect>
                                    <p:anim calcmode="lin" valueType="num">
                                      <p:cBhvr>
                                        <p:cTn id="23" dur="20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p:cTn id="24" dur="2000" fill="hold"/>
                                        <p:tgtEl>
                                          <p:spTgt spid="16387">
                                            <p:txEl>
                                              <p:pRg st="10" end="1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6387">
                                            <p:txEl>
                                              <p:pRg st="11" end="11"/>
                                            </p:txEl>
                                          </p:spTgt>
                                        </p:tgtEl>
                                        <p:attrNameLst>
                                          <p:attrName>style.visibility</p:attrName>
                                        </p:attrNameLst>
                                      </p:cBhvr>
                                      <p:to>
                                        <p:strVal val="visible"/>
                                      </p:to>
                                    </p:set>
                                    <p:animEffect transition="in" filter="fade">
                                      <p:cBhvr>
                                        <p:cTn id="27" dur="2000"/>
                                        <p:tgtEl>
                                          <p:spTgt spid="16387">
                                            <p:txEl>
                                              <p:pRg st="11" end="11"/>
                                            </p:txEl>
                                          </p:spTgt>
                                        </p:tgtEl>
                                      </p:cBhvr>
                                    </p:animEffect>
                                    <p:anim calcmode="lin" valueType="num">
                                      <p:cBhvr>
                                        <p:cTn id="28" dur="20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p:cTn id="29" dur="2000" fill="hold"/>
                                        <p:tgtEl>
                                          <p:spTgt spid="16387">
                                            <p:txEl>
                                              <p:pRg st="11" end="11"/>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6387">
                                            <p:txEl>
                                              <p:pRg st="12" end="12"/>
                                            </p:txEl>
                                          </p:spTgt>
                                        </p:tgtEl>
                                        <p:attrNameLst>
                                          <p:attrName>style.visibility</p:attrName>
                                        </p:attrNameLst>
                                      </p:cBhvr>
                                      <p:to>
                                        <p:strVal val="visible"/>
                                      </p:to>
                                    </p:set>
                                    <p:animEffect transition="in" filter="fade">
                                      <p:cBhvr>
                                        <p:cTn id="32" dur="2000"/>
                                        <p:tgtEl>
                                          <p:spTgt spid="16387">
                                            <p:txEl>
                                              <p:pRg st="12" end="12"/>
                                            </p:txEl>
                                          </p:spTgt>
                                        </p:tgtEl>
                                      </p:cBhvr>
                                    </p:animEffect>
                                    <p:anim calcmode="lin" valueType="num">
                                      <p:cBhvr>
                                        <p:cTn id="33" dur="2000" fill="hold"/>
                                        <p:tgtEl>
                                          <p:spTgt spid="16387">
                                            <p:txEl>
                                              <p:pRg st="12" end="12"/>
                                            </p:txEl>
                                          </p:spTgt>
                                        </p:tgtEl>
                                        <p:attrNameLst>
                                          <p:attrName>ppt_x</p:attrName>
                                        </p:attrNameLst>
                                      </p:cBhvr>
                                      <p:tavLst>
                                        <p:tav tm="0">
                                          <p:val>
                                            <p:strVal val="#ppt_x"/>
                                          </p:val>
                                        </p:tav>
                                        <p:tav tm="100000">
                                          <p:val>
                                            <p:strVal val="#ppt_x"/>
                                          </p:val>
                                        </p:tav>
                                      </p:tavLst>
                                    </p:anim>
                                    <p:anim calcmode="lin" valueType="num">
                                      <p:cBhvr>
                                        <p:cTn id="34" dur="2000" fill="hold"/>
                                        <p:tgtEl>
                                          <p:spTgt spid="16387">
                                            <p:txEl>
                                              <p:pRg st="12" end="12"/>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6387">
                                            <p:txEl>
                                              <p:pRg st="27" end="27"/>
                                            </p:txEl>
                                          </p:spTgt>
                                        </p:tgtEl>
                                        <p:attrNameLst>
                                          <p:attrName>style.visibility</p:attrName>
                                        </p:attrNameLst>
                                      </p:cBhvr>
                                      <p:to>
                                        <p:strVal val="visible"/>
                                      </p:to>
                                    </p:set>
                                    <p:animEffect transition="in" filter="fade">
                                      <p:cBhvr>
                                        <p:cTn id="37" dur="2000"/>
                                        <p:tgtEl>
                                          <p:spTgt spid="16387">
                                            <p:txEl>
                                              <p:pRg st="27" end="27"/>
                                            </p:txEl>
                                          </p:spTgt>
                                        </p:tgtEl>
                                      </p:cBhvr>
                                    </p:animEffect>
                                    <p:anim calcmode="lin" valueType="num">
                                      <p:cBhvr>
                                        <p:cTn id="38" dur="2000" fill="hold"/>
                                        <p:tgtEl>
                                          <p:spTgt spid="16387">
                                            <p:txEl>
                                              <p:pRg st="27" end="27"/>
                                            </p:txEl>
                                          </p:spTgt>
                                        </p:tgtEl>
                                        <p:attrNameLst>
                                          <p:attrName>ppt_x</p:attrName>
                                        </p:attrNameLst>
                                      </p:cBhvr>
                                      <p:tavLst>
                                        <p:tav tm="0">
                                          <p:val>
                                            <p:strVal val="#ppt_x"/>
                                          </p:val>
                                        </p:tav>
                                        <p:tav tm="100000">
                                          <p:val>
                                            <p:strVal val="#ppt_x"/>
                                          </p:val>
                                        </p:tav>
                                      </p:tavLst>
                                    </p:anim>
                                    <p:anim calcmode="lin" valueType="num">
                                      <p:cBhvr>
                                        <p:cTn id="39" dur="2000" fill="hold"/>
                                        <p:tgtEl>
                                          <p:spTgt spid="16387">
                                            <p:txEl>
                                              <p:pRg st="27" end="2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6387">
                                            <p:txEl>
                                              <p:pRg st="28" end="28"/>
                                            </p:txEl>
                                          </p:spTgt>
                                        </p:tgtEl>
                                        <p:attrNameLst>
                                          <p:attrName>style.visibility</p:attrName>
                                        </p:attrNameLst>
                                      </p:cBhvr>
                                      <p:to>
                                        <p:strVal val="visible"/>
                                      </p:to>
                                    </p:set>
                                    <p:animEffect transition="in" filter="fade">
                                      <p:cBhvr>
                                        <p:cTn id="42" dur="2000"/>
                                        <p:tgtEl>
                                          <p:spTgt spid="16387">
                                            <p:txEl>
                                              <p:pRg st="28" end="28"/>
                                            </p:txEl>
                                          </p:spTgt>
                                        </p:tgtEl>
                                      </p:cBhvr>
                                    </p:animEffect>
                                    <p:anim calcmode="lin" valueType="num">
                                      <p:cBhvr>
                                        <p:cTn id="43" dur="2000" fill="hold"/>
                                        <p:tgtEl>
                                          <p:spTgt spid="16387">
                                            <p:txEl>
                                              <p:pRg st="28" end="28"/>
                                            </p:txEl>
                                          </p:spTgt>
                                        </p:tgtEl>
                                        <p:attrNameLst>
                                          <p:attrName>ppt_x</p:attrName>
                                        </p:attrNameLst>
                                      </p:cBhvr>
                                      <p:tavLst>
                                        <p:tav tm="0">
                                          <p:val>
                                            <p:strVal val="#ppt_x"/>
                                          </p:val>
                                        </p:tav>
                                        <p:tav tm="100000">
                                          <p:val>
                                            <p:strVal val="#ppt_x"/>
                                          </p:val>
                                        </p:tav>
                                      </p:tavLst>
                                    </p:anim>
                                    <p:anim calcmode="lin" valueType="num">
                                      <p:cBhvr>
                                        <p:cTn id="44" dur="2000" fill="hold"/>
                                        <p:tgtEl>
                                          <p:spTgt spid="16387">
                                            <p:txEl>
                                              <p:pRg st="28" end="28"/>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6387">
                                            <p:txEl>
                                              <p:pRg st="13" end="13"/>
                                            </p:txEl>
                                          </p:spTgt>
                                        </p:tgtEl>
                                        <p:attrNameLst>
                                          <p:attrName>style.visibility</p:attrName>
                                        </p:attrNameLst>
                                      </p:cBhvr>
                                      <p:to>
                                        <p:strVal val="visible"/>
                                      </p:to>
                                    </p:set>
                                    <p:animEffect transition="in" filter="fade">
                                      <p:cBhvr>
                                        <p:cTn id="49" dur="2000"/>
                                        <p:tgtEl>
                                          <p:spTgt spid="16387">
                                            <p:txEl>
                                              <p:pRg st="13" end="13"/>
                                            </p:txEl>
                                          </p:spTgt>
                                        </p:tgtEl>
                                      </p:cBhvr>
                                    </p:animEffect>
                                    <p:anim calcmode="lin" valueType="num">
                                      <p:cBhvr>
                                        <p:cTn id="50" dur="2000" fill="hold"/>
                                        <p:tgtEl>
                                          <p:spTgt spid="16387">
                                            <p:txEl>
                                              <p:pRg st="13" end="13"/>
                                            </p:txEl>
                                          </p:spTgt>
                                        </p:tgtEl>
                                        <p:attrNameLst>
                                          <p:attrName>ppt_x</p:attrName>
                                        </p:attrNameLst>
                                      </p:cBhvr>
                                      <p:tavLst>
                                        <p:tav tm="0">
                                          <p:val>
                                            <p:strVal val="#ppt_x"/>
                                          </p:val>
                                        </p:tav>
                                        <p:tav tm="100000">
                                          <p:val>
                                            <p:strVal val="#ppt_x"/>
                                          </p:val>
                                        </p:tav>
                                      </p:tavLst>
                                    </p:anim>
                                    <p:anim calcmode="lin" valueType="num">
                                      <p:cBhvr>
                                        <p:cTn id="51" dur="2000" fill="hold"/>
                                        <p:tgtEl>
                                          <p:spTgt spid="16387">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16387">
                                            <p:txEl>
                                              <p:pRg st="16" end="16"/>
                                            </p:txEl>
                                          </p:spTgt>
                                        </p:tgtEl>
                                        <p:attrNameLst>
                                          <p:attrName>style.visibility</p:attrName>
                                        </p:attrNameLst>
                                      </p:cBhvr>
                                      <p:to>
                                        <p:strVal val="visible"/>
                                      </p:to>
                                    </p:set>
                                    <p:animEffect transition="in" filter="fade">
                                      <p:cBhvr>
                                        <p:cTn id="56" dur="2000"/>
                                        <p:tgtEl>
                                          <p:spTgt spid="16387">
                                            <p:txEl>
                                              <p:pRg st="16" end="16"/>
                                            </p:txEl>
                                          </p:spTgt>
                                        </p:tgtEl>
                                      </p:cBhvr>
                                    </p:animEffect>
                                    <p:anim calcmode="lin" valueType="num">
                                      <p:cBhvr>
                                        <p:cTn id="57" dur="2000" fill="hold"/>
                                        <p:tgtEl>
                                          <p:spTgt spid="16387">
                                            <p:txEl>
                                              <p:pRg st="16" end="16"/>
                                            </p:txEl>
                                          </p:spTgt>
                                        </p:tgtEl>
                                        <p:attrNameLst>
                                          <p:attrName>ppt_x</p:attrName>
                                        </p:attrNameLst>
                                      </p:cBhvr>
                                      <p:tavLst>
                                        <p:tav tm="0">
                                          <p:val>
                                            <p:strVal val="#ppt_x"/>
                                          </p:val>
                                        </p:tav>
                                        <p:tav tm="100000">
                                          <p:val>
                                            <p:strVal val="#ppt_x"/>
                                          </p:val>
                                        </p:tav>
                                      </p:tavLst>
                                    </p:anim>
                                    <p:anim calcmode="lin" valueType="num">
                                      <p:cBhvr>
                                        <p:cTn id="58" dur="2000" fill="hold"/>
                                        <p:tgtEl>
                                          <p:spTgt spid="16387">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6387">
                                            <p:txEl>
                                              <p:pRg st="17" end="17"/>
                                            </p:txEl>
                                          </p:spTgt>
                                        </p:tgtEl>
                                        <p:attrNameLst>
                                          <p:attrName>style.visibility</p:attrName>
                                        </p:attrNameLst>
                                      </p:cBhvr>
                                      <p:to>
                                        <p:strVal val="visible"/>
                                      </p:to>
                                    </p:set>
                                    <p:animEffect transition="in" filter="fade">
                                      <p:cBhvr>
                                        <p:cTn id="63" dur="2000"/>
                                        <p:tgtEl>
                                          <p:spTgt spid="16387">
                                            <p:txEl>
                                              <p:pRg st="17" end="17"/>
                                            </p:txEl>
                                          </p:spTgt>
                                        </p:tgtEl>
                                      </p:cBhvr>
                                    </p:animEffect>
                                    <p:anim calcmode="lin" valueType="num">
                                      <p:cBhvr>
                                        <p:cTn id="64" dur="2000" fill="hold"/>
                                        <p:tgtEl>
                                          <p:spTgt spid="16387">
                                            <p:txEl>
                                              <p:pRg st="17" end="17"/>
                                            </p:txEl>
                                          </p:spTgt>
                                        </p:tgtEl>
                                        <p:attrNameLst>
                                          <p:attrName>ppt_x</p:attrName>
                                        </p:attrNameLst>
                                      </p:cBhvr>
                                      <p:tavLst>
                                        <p:tav tm="0">
                                          <p:val>
                                            <p:strVal val="#ppt_x"/>
                                          </p:val>
                                        </p:tav>
                                        <p:tav tm="100000">
                                          <p:val>
                                            <p:strVal val="#ppt_x"/>
                                          </p:val>
                                        </p:tav>
                                      </p:tavLst>
                                    </p:anim>
                                    <p:anim calcmode="lin" valueType="num">
                                      <p:cBhvr>
                                        <p:cTn id="65" dur="2000" fill="hold"/>
                                        <p:tgtEl>
                                          <p:spTgt spid="16387">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6387">
                                            <p:txEl>
                                              <p:pRg st="19" end="19"/>
                                            </p:txEl>
                                          </p:spTgt>
                                        </p:tgtEl>
                                        <p:attrNameLst>
                                          <p:attrName>style.visibility</p:attrName>
                                        </p:attrNameLst>
                                      </p:cBhvr>
                                      <p:to>
                                        <p:strVal val="visible"/>
                                      </p:to>
                                    </p:set>
                                    <p:animEffect transition="in" filter="fade">
                                      <p:cBhvr>
                                        <p:cTn id="70" dur="2000"/>
                                        <p:tgtEl>
                                          <p:spTgt spid="16387">
                                            <p:txEl>
                                              <p:pRg st="19" end="19"/>
                                            </p:txEl>
                                          </p:spTgt>
                                        </p:tgtEl>
                                      </p:cBhvr>
                                    </p:animEffect>
                                    <p:anim calcmode="lin" valueType="num">
                                      <p:cBhvr>
                                        <p:cTn id="71" dur="2000" fill="hold"/>
                                        <p:tgtEl>
                                          <p:spTgt spid="16387">
                                            <p:txEl>
                                              <p:pRg st="19" end="19"/>
                                            </p:txEl>
                                          </p:spTgt>
                                        </p:tgtEl>
                                        <p:attrNameLst>
                                          <p:attrName>ppt_x</p:attrName>
                                        </p:attrNameLst>
                                      </p:cBhvr>
                                      <p:tavLst>
                                        <p:tav tm="0">
                                          <p:val>
                                            <p:strVal val="#ppt_x"/>
                                          </p:val>
                                        </p:tav>
                                        <p:tav tm="100000">
                                          <p:val>
                                            <p:strVal val="#ppt_x"/>
                                          </p:val>
                                        </p:tav>
                                      </p:tavLst>
                                    </p:anim>
                                    <p:anim calcmode="lin" valueType="num">
                                      <p:cBhvr>
                                        <p:cTn id="72" dur="2000" fill="hold"/>
                                        <p:tgtEl>
                                          <p:spTgt spid="16387">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6387">
                                            <p:txEl>
                                              <p:pRg st="20" end="20"/>
                                            </p:txEl>
                                          </p:spTgt>
                                        </p:tgtEl>
                                        <p:attrNameLst>
                                          <p:attrName>style.visibility</p:attrName>
                                        </p:attrNameLst>
                                      </p:cBhvr>
                                      <p:to>
                                        <p:strVal val="visible"/>
                                      </p:to>
                                    </p:set>
                                    <p:animEffect transition="in" filter="fade">
                                      <p:cBhvr>
                                        <p:cTn id="77" dur="2000"/>
                                        <p:tgtEl>
                                          <p:spTgt spid="16387">
                                            <p:txEl>
                                              <p:pRg st="20" end="20"/>
                                            </p:txEl>
                                          </p:spTgt>
                                        </p:tgtEl>
                                      </p:cBhvr>
                                    </p:animEffect>
                                    <p:anim calcmode="lin" valueType="num">
                                      <p:cBhvr>
                                        <p:cTn id="78" dur="2000" fill="hold"/>
                                        <p:tgtEl>
                                          <p:spTgt spid="16387">
                                            <p:txEl>
                                              <p:pRg st="20" end="20"/>
                                            </p:txEl>
                                          </p:spTgt>
                                        </p:tgtEl>
                                        <p:attrNameLst>
                                          <p:attrName>ppt_x</p:attrName>
                                        </p:attrNameLst>
                                      </p:cBhvr>
                                      <p:tavLst>
                                        <p:tav tm="0">
                                          <p:val>
                                            <p:strVal val="#ppt_x"/>
                                          </p:val>
                                        </p:tav>
                                        <p:tav tm="100000">
                                          <p:val>
                                            <p:strVal val="#ppt_x"/>
                                          </p:val>
                                        </p:tav>
                                      </p:tavLst>
                                    </p:anim>
                                    <p:anim calcmode="lin" valueType="num">
                                      <p:cBhvr>
                                        <p:cTn id="79" dur="2000" fill="hold"/>
                                        <p:tgtEl>
                                          <p:spTgt spid="16387">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16387">
                                            <p:txEl>
                                              <p:pRg st="14" end="14"/>
                                            </p:txEl>
                                          </p:spTgt>
                                        </p:tgtEl>
                                        <p:attrNameLst>
                                          <p:attrName>style.visibility</p:attrName>
                                        </p:attrNameLst>
                                      </p:cBhvr>
                                      <p:to>
                                        <p:strVal val="visible"/>
                                      </p:to>
                                    </p:set>
                                    <p:animEffect transition="in" filter="fade">
                                      <p:cBhvr>
                                        <p:cTn id="84" dur="2000"/>
                                        <p:tgtEl>
                                          <p:spTgt spid="16387">
                                            <p:txEl>
                                              <p:pRg st="14" end="14"/>
                                            </p:txEl>
                                          </p:spTgt>
                                        </p:tgtEl>
                                      </p:cBhvr>
                                    </p:animEffect>
                                    <p:anim calcmode="lin" valueType="num">
                                      <p:cBhvr>
                                        <p:cTn id="85" dur="2000" fill="hold"/>
                                        <p:tgtEl>
                                          <p:spTgt spid="16387">
                                            <p:txEl>
                                              <p:pRg st="14" end="14"/>
                                            </p:txEl>
                                          </p:spTgt>
                                        </p:tgtEl>
                                        <p:attrNameLst>
                                          <p:attrName>ppt_x</p:attrName>
                                        </p:attrNameLst>
                                      </p:cBhvr>
                                      <p:tavLst>
                                        <p:tav tm="0">
                                          <p:val>
                                            <p:strVal val="#ppt_x"/>
                                          </p:val>
                                        </p:tav>
                                        <p:tav tm="100000">
                                          <p:val>
                                            <p:strVal val="#ppt_x"/>
                                          </p:val>
                                        </p:tav>
                                      </p:tavLst>
                                    </p:anim>
                                    <p:anim calcmode="lin" valueType="num">
                                      <p:cBhvr>
                                        <p:cTn id="86" dur="2000" fill="hold"/>
                                        <p:tgtEl>
                                          <p:spTgt spid="16387">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6387">
                                            <p:txEl>
                                              <p:pRg st="22" end="22"/>
                                            </p:txEl>
                                          </p:spTgt>
                                        </p:tgtEl>
                                        <p:attrNameLst>
                                          <p:attrName>style.visibility</p:attrName>
                                        </p:attrNameLst>
                                      </p:cBhvr>
                                      <p:to>
                                        <p:strVal val="visible"/>
                                      </p:to>
                                    </p:set>
                                    <p:animEffect transition="in" filter="fade">
                                      <p:cBhvr>
                                        <p:cTn id="91" dur="2000"/>
                                        <p:tgtEl>
                                          <p:spTgt spid="16387">
                                            <p:txEl>
                                              <p:pRg st="22" end="22"/>
                                            </p:txEl>
                                          </p:spTgt>
                                        </p:tgtEl>
                                      </p:cBhvr>
                                    </p:animEffect>
                                    <p:anim calcmode="lin" valueType="num">
                                      <p:cBhvr>
                                        <p:cTn id="92" dur="2000" fill="hold"/>
                                        <p:tgtEl>
                                          <p:spTgt spid="16387">
                                            <p:txEl>
                                              <p:pRg st="22" end="22"/>
                                            </p:txEl>
                                          </p:spTgt>
                                        </p:tgtEl>
                                        <p:attrNameLst>
                                          <p:attrName>ppt_x</p:attrName>
                                        </p:attrNameLst>
                                      </p:cBhvr>
                                      <p:tavLst>
                                        <p:tav tm="0">
                                          <p:val>
                                            <p:strVal val="#ppt_x"/>
                                          </p:val>
                                        </p:tav>
                                        <p:tav tm="100000">
                                          <p:val>
                                            <p:strVal val="#ppt_x"/>
                                          </p:val>
                                        </p:tav>
                                      </p:tavLst>
                                    </p:anim>
                                    <p:anim calcmode="lin" valueType="num">
                                      <p:cBhvr>
                                        <p:cTn id="93" dur="2000" fill="hold"/>
                                        <p:tgtEl>
                                          <p:spTgt spid="16387">
                                            <p:txEl>
                                              <p:pRg st="22" end="22"/>
                                            </p:txEl>
                                          </p:spTgt>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16387">
                                            <p:txEl>
                                              <p:pRg st="23" end="23"/>
                                            </p:txEl>
                                          </p:spTgt>
                                        </p:tgtEl>
                                        <p:attrNameLst>
                                          <p:attrName>style.visibility</p:attrName>
                                        </p:attrNameLst>
                                      </p:cBhvr>
                                      <p:to>
                                        <p:strVal val="visible"/>
                                      </p:to>
                                    </p:set>
                                    <p:animEffect transition="in" filter="fade">
                                      <p:cBhvr>
                                        <p:cTn id="96" dur="2000"/>
                                        <p:tgtEl>
                                          <p:spTgt spid="16387">
                                            <p:txEl>
                                              <p:pRg st="23" end="23"/>
                                            </p:txEl>
                                          </p:spTgt>
                                        </p:tgtEl>
                                      </p:cBhvr>
                                    </p:animEffect>
                                    <p:anim calcmode="lin" valueType="num">
                                      <p:cBhvr>
                                        <p:cTn id="97" dur="2000" fill="hold"/>
                                        <p:tgtEl>
                                          <p:spTgt spid="16387">
                                            <p:txEl>
                                              <p:pRg st="23" end="23"/>
                                            </p:txEl>
                                          </p:spTgt>
                                        </p:tgtEl>
                                        <p:attrNameLst>
                                          <p:attrName>ppt_x</p:attrName>
                                        </p:attrNameLst>
                                      </p:cBhvr>
                                      <p:tavLst>
                                        <p:tav tm="0">
                                          <p:val>
                                            <p:strVal val="#ppt_x"/>
                                          </p:val>
                                        </p:tav>
                                        <p:tav tm="100000">
                                          <p:val>
                                            <p:strVal val="#ppt_x"/>
                                          </p:val>
                                        </p:tav>
                                      </p:tavLst>
                                    </p:anim>
                                    <p:anim calcmode="lin" valueType="num">
                                      <p:cBhvr>
                                        <p:cTn id="98" dur="2000" fill="hold"/>
                                        <p:tgtEl>
                                          <p:spTgt spid="16387">
                                            <p:txEl>
                                              <p:pRg st="23" end="23"/>
                                            </p:txEl>
                                          </p:spTgt>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16387">
                                            <p:txEl>
                                              <p:pRg st="24" end="24"/>
                                            </p:txEl>
                                          </p:spTgt>
                                        </p:tgtEl>
                                        <p:attrNameLst>
                                          <p:attrName>style.visibility</p:attrName>
                                        </p:attrNameLst>
                                      </p:cBhvr>
                                      <p:to>
                                        <p:strVal val="visible"/>
                                      </p:to>
                                    </p:set>
                                    <p:animEffect transition="in" filter="fade">
                                      <p:cBhvr>
                                        <p:cTn id="101" dur="2000"/>
                                        <p:tgtEl>
                                          <p:spTgt spid="16387">
                                            <p:txEl>
                                              <p:pRg st="24" end="24"/>
                                            </p:txEl>
                                          </p:spTgt>
                                        </p:tgtEl>
                                      </p:cBhvr>
                                    </p:animEffect>
                                    <p:anim calcmode="lin" valueType="num">
                                      <p:cBhvr>
                                        <p:cTn id="102" dur="2000" fill="hold"/>
                                        <p:tgtEl>
                                          <p:spTgt spid="16387">
                                            <p:txEl>
                                              <p:pRg st="24" end="24"/>
                                            </p:txEl>
                                          </p:spTgt>
                                        </p:tgtEl>
                                        <p:attrNameLst>
                                          <p:attrName>ppt_x</p:attrName>
                                        </p:attrNameLst>
                                      </p:cBhvr>
                                      <p:tavLst>
                                        <p:tav tm="0">
                                          <p:val>
                                            <p:strVal val="#ppt_x"/>
                                          </p:val>
                                        </p:tav>
                                        <p:tav tm="100000">
                                          <p:val>
                                            <p:strVal val="#ppt_x"/>
                                          </p:val>
                                        </p:tav>
                                      </p:tavLst>
                                    </p:anim>
                                    <p:anim calcmode="lin" valueType="num">
                                      <p:cBhvr>
                                        <p:cTn id="103" dur="2000" fill="hold"/>
                                        <p:tgtEl>
                                          <p:spTgt spid="16387">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2" presetClass="entr" presetSubtype="0" fill="hold" nodeType="clickEffect">
                                  <p:stCondLst>
                                    <p:cond delay="0"/>
                                  </p:stCondLst>
                                  <p:childTnLst>
                                    <p:set>
                                      <p:cBhvr>
                                        <p:cTn id="107" dur="1" fill="hold">
                                          <p:stCondLst>
                                            <p:cond delay="0"/>
                                          </p:stCondLst>
                                        </p:cTn>
                                        <p:tgtEl>
                                          <p:spTgt spid="16387">
                                            <p:txEl>
                                              <p:pRg st="26" end="26"/>
                                            </p:txEl>
                                          </p:spTgt>
                                        </p:tgtEl>
                                        <p:attrNameLst>
                                          <p:attrName>style.visibility</p:attrName>
                                        </p:attrNameLst>
                                      </p:cBhvr>
                                      <p:to>
                                        <p:strVal val="visible"/>
                                      </p:to>
                                    </p:set>
                                    <p:animEffect transition="in" filter="fade">
                                      <p:cBhvr>
                                        <p:cTn id="108" dur="2000"/>
                                        <p:tgtEl>
                                          <p:spTgt spid="16387">
                                            <p:txEl>
                                              <p:pRg st="26" end="26"/>
                                            </p:txEl>
                                          </p:spTgt>
                                        </p:tgtEl>
                                      </p:cBhvr>
                                    </p:animEffect>
                                    <p:anim calcmode="lin" valueType="num">
                                      <p:cBhvr>
                                        <p:cTn id="109" dur="2000" fill="hold"/>
                                        <p:tgtEl>
                                          <p:spTgt spid="16387">
                                            <p:txEl>
                                              <p:pRg st="26" end="26"/>
                                            </p:txEl>
                                          </p:spTgt>
                                        </p:tgtEl>
                                        <p:attrNameLst>
                                          <p:attrName>ppt_x</p:attrName>
                                        </p:attrNameLst>
                                      </p:cBhvr>
                                      <p:tavLst>
                                        <p:tav tm="0">
                                          <p:val>
                                            <p:strVal val="#ppt_x"/>
                                          </p:val>
                                        </p:tav>
                                        <p:tav tm="100000">
                                          <p:val>
                                            <p:strVal val="#ppt_x"/>
                                          </p:val>
                                        </p:tav>
                                      </p:tavLst>
                                    </p:anim>
                                    <p:anim calcmode="lin" valueType="num">
                                      <p:cBhvr>
                                        <p:cTn id="110" dur="2000" fill="hold"/>
                                        <p:tgtEl>
                                          <p:spTgt spid="16387">
                                            <p:txEl>
                                              <p:pRg st="26" end="26"/>
                                            </p:txEl>
                                          </p:spTgt>
                                        </p:tgtEl>
                                        <p:attrNameLst>
                                          <p:attrName>ppt_y</p:attrName>
                                        </p:attrNameLst>
                                      </p:cBhvr>
                                      <p:tavLst>
                                        <p:tav tm="0">
                                          <p:val>
                                            <p:strVal val="#ppt_y+.1"/>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31" presetClass="entr" presetSubtype="0" fill="hold" grpId="0" nodeType="clickEffect">
                                  <p:stCondLst>
                                    <p:cond delay="0"/>
                                  </p:stCondLst>
                                  <p:childTnLst>
                                    <p:set>
                                      <p:cBhvr>
                                        <p:cTn id="114" dur="1" fill="hold">
                                          <p:stCondLst>
                                            <p:cond delay="0"/>
                                          </p:stCondLst>
                                        </p:cTn>
                                        <p:tgtEl>
                                          <p:spTgt spid="3"/>
                                        </p:tgtEl>
                                        <p:attrNameLst>
                                          <p:attrName>style.visibility</p:attrName>
                                        </p:attrNameLst>
                                      </p:cBhvr>
                                      <p:to>
                                        <p:strVal val="visible"/>
                                      </p:to>
                                    </p:set>
                                    <p:anim calcmode="lin" valueType="num">
                                      <p:cBhvr>
                                        <p:cTn id="115" dur="2000" fill="hold"/>
                                        <p:tgtEl>
                                          <p:spTgt spid="3"/>
                                        </p:tgtEl>
                                        <p:attrNameLst>
                                          <p:attrName>ppt_w</p:attrName>
                                        </p:attrNameLst>
                                      </p:cBhvr>
                                      <p:tavLst>
                                        <p:tav tm="0">
                                          <p:val>
                                            <p:fltVal val="0"/>
                                          </p:val>
                                        </p:tav>
                                        <p:tav tm="100000">
                                          <p:val>
                                            <p:strVal val="#ppt_w"/>
                                          </p:val>
                                        </p:tav>
                                      </p:tavLst>
                                    </p:anim>
                                    <p:anim calcmode="lin" valueType="num">
                                      <p:cBhvr>
                                        <p:cTn id="116" dur="2000" fill="hold"/>
                                        <p:tgtEl>
                                          <p:spTgt spid="3"/>
                                        </p:tgtEl>
                                        <p:attrNameLst>
                                          <p:attrName>ppt_h</p:attrName>
                                        </p:attrNameLst>
                                      </p:cBhvr>
                                      <p:tavLst>
                                        <p:tav tm="0">
                                          <p:val>
                                            <p:fltVal val="0"/>
                                          </p:val>
                                        </p:tav>
                                        <p:tav tm="100000">
                                          <p:val>
                                            <p:strVal val="#ppt_h"/>
                                          </p:val>
                                        </p:tav>
                                      </p:tavLst>
                                    </p:anim>
                                    <p:anim calcmode="lin" valueType="num">
                                      <p:cBhvr>
                                        <p:cTn id="117" dur="2000" fill="hold"/>
                                        <p:tgtEl>
                                          <p:spTgt spid="3"/>
                                        </p:tgtEl>
                                        <p:attrNameLst>
                                          <p:attrName>style.rotation</p:attrName>
                                        </p:attrNameLst>
                                      </p:cBhvr>
                                      <p:tavLst>
                                        <p:tav tm="0">
                                          <p:val>
                                            <p:fltVal val="90"/>
                                          </p:val>
                                        </p:tav>
                                        <p:tav tm="100000">
                                          <p:val>
                                            <p:fltVal val="0"/>
                                          </p:val>
                                        </p:tav>
                                      </p:tavLst>
                                    </p:anim>
                                    <p:animEffect transition="in" filter="fade">
                                      <p:cBhvr>
                                        <p:cTn id="1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63B38DB-E258-44DC-99AC-17770187ED74}"/>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Date </a:t>
            </a:r>
            <a:r>
              <a:rPr lang="en-US" altLang="en-US" sz="3200" dirty="0"/>
              <a:t>object</a:t>
            </a:r>
          </a:p>
        </p:txBody>
      </p:sp>
      <p:sp>
        <p:nvSpPr>
          <p:cNvPr id="17411" name="Rectangle 3">
            <a:extLst>
              <a:ext uri="{FF2B5EF4-FFF2-40B4-BE49-F238E27FC236}">
                <a16:creationId xmlns:a16="http://schemas.microsoft.com/office/drawing/2014/main" id="{3B6A44B1-5248-4032-A289-2FF324E9BE63}"/>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600" dirty="0"/>
              <a:t>We haven't discussed "objects" as that is beyond the scope of this course. However, try to follow along with this example and the ones on the upcoming slide(s):</a:t>
            </a:r>
          </a:p>
          <a:p>
            <a:pPr marL="0" indent="0" eaLnBrk="1" hangingPunct="1">
              <a:lnSpc>
                <a:spcPct val="90000"/>
              </a:lnSpc>
              <a:buFont typeface="Arial" panose="020B0604020202020204" pitchFamily="34" charset="0"/>
              <a:buNone/>
            </a:pPr>
            <a:endParaRPr lang="en-US" altLang="en-US" sz="1600" dirty="0"/>
          </a:p>
          <a:p>
            <a:pPr marL="0" lvl="2" indent="0" eaLnBrk="1" hangingPunct="1">
              <a:lnSpc>
                <a:spcPct val="90000"/>
              </a:lnSpc>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	var today = new Date();</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The variable '</a:t>
            </a:r>
            <a:r>
              <a:rPr lang="en-US" altLang="en-US" sz="1600" dirty="0">
                <a:latin typeface="Courier New" panose="02070309020205020404" pitchFamily="49" charset="0"/>
                <a:cs typeface="Courier New" panose="02070309020205020404" pitchFamily="49" charset="0"/>
              </a:rPr>
              <a:t>today</a:t>
            </a:r>
            <a:r>
              <a:rPr lang="en-US" altLang="en-US" sz="1600" dirty="0"/>
              <a:t>' is an object that holds </a:t>
            </a:r>
            <a:r>
              <a:rPr lang="en-US" altLang="en-US" sz="1600" u="sng" dirty="0"/>
              <a:t>all kinds</a:t>
            </a:r>
            <a:r>
              <a:rPr lang="en-US" altLang="en-US" sz="1600" dirty="0"/>
              <a:t> of information about the current date including the current hour, minute, second, month, day of the month, year, etc.</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If we were to output the </a:t>
            </a:r>
            <a:r>
              <a:rPr lang="en-US" altLang="en-US" sz="1600" dirty="0">
                <a:latin typeface="Courier New" panose="02070309020205020404" pitchFamily="49" charset="0"/>
                <a:cs typeface="Courier New" panose="02070309020205020404" pitchFamily="49" charset="0"/>
              </a:rPr>
              <a:t>today </a:t>
            </a:r>
            <a:r>
              <a:rPr lang="en-US" altLang="en-US" sz="1600" dirty="0"/>
              <a:t>variable like so:</a:t>
            </a:r>
          </a:p>
          <a:p>
            <a:pPr marL="0" indent="0" eaLnBrk="1" hangingPunct="1">
              <a:lnSpc>
                <a:spcPct val="90000"/>
              </a:lnSpc>
              <a:buFont typeface="Arial" panose="020B0604020202020204" pitchFamily="34" charset="0"/>
              <a:buNone/>
            </a:pPr>
            <a:r>
              <a:rPr lang="en-US" altLang="en-US" sz="1600" dirty="0"/>
              <a:t>	</a:t>
            </a:r>
            <a:r>
              <a:rPr lang="en-US" altLang="en-US" sz="1600" b="1" dirty="0">
                <a:latin typeface="Courier New" panose="02070309020205020404" pitchFamily="49" charset="0"/>
                <a:cs typeface="Courier New" panose="02070309020205020404" pitchFamily="49" charset="0"/>
              </a:rPr>
              <a:t> alert(today);</a:t>
            </a:r>
            <a:endParaRPr lang="en-US" altLang="en-US" sz="1600" dirty="0"/>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we would get something like the following:</a:t>
            </a:r>
          </a:p>
          <a:p>
            <a:pPr marL="0" indent="0" eaLnBrk="1" hangingPunct="1">
              <a:lnSpc>
                <a:spcPct val="90000"/>
              </a:lnSpc>
              <a:buFont typeface="Arial" panose="020B0604020202020204" pitchFamily="34" charset="0"/>
              <a:buNone/>
            </a:pPr>
            <a:endParaRPr lang="en-US" altLang="en-US" sz="1600" dirty="0"/>
          </a:p>
        </p:txBody>
      </p:sp>
      <p:pic>
        <p:nvPicPr>
          <p:cNvPr id="2" name="Picture 1">
            <a:extLst>
              <a:ext uri="{FF2B5EF4-FFF2-40B4-BE49-F238E27FC236}">
                <a16:creationId xmlns:a16="http://schemas.microsoft.com/office/drawing/2014/main" id="{CF251D41-35E5-4572-B422-D37BA96B987E}"/>
              </a:ext>
            </a:extLst>
          </p:cNvPr>
          <p:cNvPicPr>
            <a:picLocks noChangeAspect="1"/>
          </p:cNvPicPr>
          <p:nvPr/>
        </p:nvPicPr>
        <p:blipFill>
          <a:blip r:embed="rId3"/>
          <a:stretch>
            <a:fillRect/>
          </a:stretch>
        </p:blipFill>
        <p:spPr>
          <a:xfrm>
            <a:off x="2486025" y="4648200"/>
            <a:ext cx="4171950" cy="11334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9" end="9"/>
                                            </p:txEl>
                                          </p:spTgt>
                                        </p:tgtEl>
                                        <p:attrNameLst>
                                          <p:attrName>style.visibility</p:attrName>
                                        </p:attrNameLst>
                                      </p:cBhvr>
                                      <p:to>
                                        <p:strVal val="visible"/>
                                      </p:to>
                                    </p:set>
                                  </p:childTnLst>
                                </p:cTn>
                              </p:par>
                              <p:par>
                                <p:cTn id="23" presetID="42"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1000"/>
                                        <p:tgtEl>
                                          <p:spTgt spid="2"/>
                                        </p:tgtEl>
                                      </p:cBhvr>
                                    </p:animEffect>
                                    <p:anim calcmode="lin" valueType="num">
                                      <p:cBhvr>
                                        <p:cTn id="26" dur="1000" fill="hold"/>
                                        <p:tgtEl>
                                          <p:spTgt spid="2"/>
                                        </p:tgtEl>
                                        <p:attrNameLst>
                                          <p:attrName>ppt_x</p:attrName>
                                        </p:attrNameLst>
                                      </p:cBhvr>
                                      <p:tavLst>
                                        <p:tav tm="0">
                                          <p:val>
                                            <p:strVal val="#ppt_x"/>
                                          </p:val>
                                        </p:tav>
                                        <p:tav tm="100000">
                                          <p:val>
                                            <p:strVal val="#ppt_x"/>
                                          </p:val>
                                        </p:tav>
                                      </p:tavLst>
                                    </p:anim>
                                    <p:anim calcmode="lin" valueType="num">
                                      <p:cBhvr>
                                        <p:cTn id="2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A36D8D4-4248-429F-9654-CA62BD842E12}"/>
              </a:ext>
            </a:extLst>
          </p:cNvPr>
          <p:cNvSpPr>
            <a:spLocks noGrp="1" noChangeArrowheads="1"/>
          </p:cNvSpPr>
          <p:nvPr>
            <p:ph type="title"/>
          </p:nvPr>
        </p:nvSpPr>
        <p:spPr>
          <a:xfrm>
            <a:off x="457200" y="152400"/>
            <a:ext cx="8229600" cy="457200"/>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Date </a:t>
            </a:r>
            <a:r>
              <a:rPr lang="en-US" altLang="en-US" sz="3200" dirty="0"/>
              <a:t>object</a:t>
            </a:r>
          </a:p>
        </p:txBody>
      </p:sp>
      <p:sp>
        <p:nvSpPr>
          <p:cNvPr id="12291" name="Rectangle 3">
            <a:extLst>
              <a:ext uri="{FF2B5EF4-FFF2-40B4-BE49-F238E27FC236}">
                <a16:creationId xmlns:a16="http://schemas.microsoft.com/office/drawing/2014/main" id="{AF9EF343-AA67-4828-9B2C-DF472D69B2AC}"/>
              </a:ext>
            </a:extLst>
          </p:cNvPr>
          <p:cNvSpPr>
            <a:spLocks noGrp="1" noChangeArrowheads="1"/>
          </p:cNvSpPr>
          <p:nvPr>
            <p:ph idx="1"/>
          </p:nvPr>
        </p:nvSpPr>
        <p:spPr>
          <a:xfrm>
            <a:off x="228600" y="762000"/>
            <a:ext cx="8382000" cy="4800600"/>
          </a:xfrm>
        </p:spPr>
        <p:txBody>
          <a:bodyPr/>
          <a:lstStyle/>
          <a:p>
            <a:pPr marL="0" indent="0" eaLnBrk="1" hangingPunct="1">
              <a:lnSpc>
                <a:spcPct val="90000"/>
              </a:lnSpc>
              <a:buFont typeface="Arial" panose="020B0604020202020204" pitchFamily="34" charset="0"/>
              <a:buNone/>
              <a:defRPr/>
            </a:pPr>
            <a:r>
              <a:rPr lang="en-US" sz="1400" dirty="0"/>
              <a:t>Given the  </a:t>
            </a:r>
            <a:r>
              <a:rPr lang="en-US" sz="1400" dirty="0">
                <a:latin typeface="Courier New" panose="02070309020205020404" pitchFamily="49" charset="0"/>
                <a:cs typeface="Courier New" panose="02070309020205020404" pitchFamily="49" charset="0"/>
              </a:rPr>
              <a:t>today </a:t>
            </a:r>
            <a:r>
              <a:rPr lang="en-US" sz="1400" dirty="0"/>
              <a:t>object as shown below:</a:t>
            </a:r>
          </a:p>
          <a:p>
            <a:pPr marL="0" lvl="2" indent="0" eaLnBrk="1" hangingPunct="1">
              <a:lnSpc>
                <a:spcPct val="90000"/>
              </a:lnSpc>
              <a:buFont typeface="Arial" panose="020B0604020202020204" pitchFamily="34" charset="0"/>
              <a:buNone/>
              <a:defRPr/>
            </a:pPr>
            <a:r>
              <a:rPr lang="en-US" sz="1400" b="1" dirty="0">
                <a:latin typeface="Courier New" panose="02070309020205020404" pitchFamily="49" charset="0"/>
                <a:cs typeface="Courier New" panose="02070309020205020404" pitchFamily="49" charset="0"/>
              </a:rPr>
              <a:t>	var </a:t>
            </a:r>
            <a:r>
              <a:rPr lang="en-US" sz="1400" b="1" dirty="0">
                <a:solidFill>
                  <a:srgbClr val="FF0000"/>
                </a:solidFill>
                <a:latin typeface="Courier New" panose="02070309020205020404" pitchFamily="49" charset="0"/>
                <a:cs typeface="Courier New" panose="02070309020205020404" pitchFamily="49" charset="0"/>
              </a:rPr>
              <a:t>today</a:t>
            </a:r>
            <a:r>
              <a:rPr lang="en-US" sz="1400" b="1" dirty="0">
                <a:latin typeface="Courier New" panose="02070309020205020404" pitchFamily="49" charset="0"/>
                <a:cs typeface="Courier New" panose="02070309020205020404" pitchFamily="49" charset="0"/>
              </a:rPr>
              <a:t> = new Date();</a:t>
            </a:r>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We can invoke various </a:t>
            </a:r>
            <a:r>
              <a:rPr lang="en-US" sz="1400" dirty="0">
                <a:latin typeface="Courier New" panose="02070309020205020404" pitchFamily="49" charset="0"/>
                <a:cs typeface="Courier New" panose="02070309020205020404" pitchFamily="49" charset="0"/>
              </a:rPr>
              <a:t>Date() </a:t>
            </a:r>
            <a:r>
              <a:rPr lang="en-US" sz="1400" dirty="0"/>
              <a:t>functions using our  </a:t>
            </a:r>
            <a:r>
              <a:rPr lang="en-US" sz="1400" b="1" dirty="0">
                <a:solidFill>
                  <a:srgbClr val="FF0000"/>
                </a:solidFill>
                <a:latin typeface="Courier New" panose="02070309020205020404" pitchFamily="49" charset="0"/>
                <a:cs typeface="Courier New" panose="02070309020205020404" pitchFamily="49" charset="0"/>
              </a:rPr>
              <a:t>today</a:t>
            </a:r>
            <a:r>
              <a:rPr lang="en-US" sz="1400" b="1" dirty="0">
                <a:latin typeface="Courier New" panose="02070309020205020404" pitchFamily="49" charset="0"/>
                <a:cs typeface="Courier New" panose="02070309020205020404" pitchFamily="49" charset="0"/>
              </a:rPr>
              <a:t> </a:t>
            </a:r>
            <a:r>
              <a:rPr lang="en-US" sz="1400" dirty="0"/>
              <a:t>variable like so:</a:t>
            </a:r>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	</a:t>
            </a:r>
            <a:r>
              <a:rPr lang="en-US" sz="1200" b="1" dirty="0">
                <a:latin typeface="Courier New" pitchFamily="49" charset="0"/>
                <a:cs typeface="Courier New" pitchFamily="49" charset="0"/>
              </a:rPr>
              <a:t>currentYear = </a:t>
            </a:r>
            <a:r>
              <a:rPr lang="en-US" sz="1200" b="1" dirty="0">
                <a:solidFill>
                  <a:srgbClr val="FF0000"/>
                </a:solidFill>
                <a:latin typeface="Courier New" pitchFamily="49" charset="0"/>
                <a:cs typeface="Courier New" pitchFamily="49" charset="0"/>
              </a:rPr>
              <a:t>today.getFullYear(); </a:t>
            </a:r>
          </a:p>
          <a:p>
            <a:pPr marL="0" indent="0" eaLnBrk="1" hangingPunct="1">
              <a:lnSpc>
                <a:spcPct val="90000"/>
              </a:lnSpc>
              <a:buFont typeface="Arial" panose="020B0604020202020204" pitchFamily="34" charset="0"/>
              <a:buNone/>
              <a:defRPr/>
            </a:pPr>
            <a:r>
              <a:rPr lang="en-US" sz="1200" b="1" dirty="0">
                <a:latin typeface="Courier New" pitchFamily="49" charset="0"/>
                <a:cs typeface="Courier New" pitchFamily="49" charset="0"/>
              </a:rPr>
              <a:t>	//currentYear holds the current year, e.g. 2021</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currentHour = </a:t>
            </a:r>
            <a:r>
              <a:rPr lang="en-US" sz="1200" b="1" dirty="0">
                <a:solidFill>
                  <a:srgbClr val="FF0000"/>
                </a:solidFill>
                <a:latin typeface="Courier New" pitchFamily="49" charset="0"/>
                <a:cs typeface="Courier New" pitchFamily="49" charset="0"/>
              </a:rPr>
              <a:t>today.getHours();</a:t>
            </a:r>
          </a:p>
          <a:p>
            <a:pPr lvl="2" eaLnBrk="1" hangingPunct="1">
              <a:lnSpc>
                <a:spcPct val="90000"/>
              </a:lnSpc>
              <a:buFont typeface="Arial" charset="0"/>
              <a:buNone/>
              <a:defRPr/>
            </a:pPr>
            <a:r>
              <a:rPr lang="en-US" sz="1200" b="1" dirty="0">
                <a:latin typeface="Courier New" pitchFamily="49" charset="0"/>
                <a:cs typeface="Courier New" pitchFamily="49" charset="0"/>
              </a:rPr>
              <a:t>//currentHour holds the hour as a number between 0 and 23</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alert("The current year is: " + currentYear);</a:t>
            </a:r>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eaLnBrk="1" hangingPunct="1">
              <a:lnSpc>
                <a:spcPct val="90000"/>
              </a:lnSpc>
              <a:buFont typeface="Arial"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endParaRPr lang="en-US" sz="1400" dirty="0"/>
          </a:p>
          <a:p>
            <a:pPr marL="0" indent="0" eaLnBrk="1" hangingPunct="1">
              <a:lnSpc>
                <a:spcPct val="90000"/>
              </a:lnSpc>
              <a:buFont typeface="Arial" panose="020B0604020202020204" pitchFamily="34" charset="0"/>
              <a:buNone/>
              <a:defRPr/>
            </a:pPr>
            <a:r>
              <a:rPr lang="en-US" sz="1400" dirty="0"/>
              <a:t>We have just discussed a couple of the functions that you can invoke on a </a:t>
            </a:r>
            <a:r>
              <a:rPr lang="en-US" sz="1400" dirty="0">
                <a:latin typeface="Courier New" panose="02070309020205020404" pitchFamily="49" charset="0"/>
                <a:cs typeface="Courier New" panose="02070309020205020404" pitchFamily="49" charset="0"/>
              </a:rPr>
              <a:t>Date() </a:t>
            </a:r>
            <a:r>
              <a:rPr lang="en-US" sz="1400" dirty="0"/>
              <a:t>object. There are several other useful functions such as </a:t>
            </a:r>
            <a:r>
              <a:rPr lang="en-US" sz="1400" dirty="0">
                <a:latin typeface="Courier New" panose="02070309020205020404" pitchFamily="49" charset="0"/>
                <a:cs typeface="Courier New" panose="02070309020205020404" pitchFamily="49" charset="0"/>
              </a:rPr>
              <a:t>getMinutes()</a:t>
            </a:r>
            <a:r>
              <a:rPr lang="en-US" sz="1400" dirty="0"/>
              <a:t>, </a:t>
            </a:r>
            <a:r>
              <a:rPr lang="en-US" sz="1400" dirty="0">
                <a:latin typeface="Courier New" panose="02070309020205020404" pitchFamily="49" charset="0"/>
                <a:cs typeface="Courier New" panose="02070309020205020404" pitchFamily="49" charset="0"/>
              </a:rPr>
              <a:t>getSeconds()</a:t>
            </a:r>
            <a:r>
              <a:rPr lang="en-US" sz="1400" dirty="0"/>
              <a:t>, etc. etc.</a:t>
            </a:r>
          </a:p>
          <a:p>
            <a:pPr eaLnBrk="1" hangingPunct="1">
              <a:lnSpc>
                <a:spcPct val="90000"/>
              </a:lnSpc>
              <a:buFont typeface="Arial" charset="0"/>
              <a:buNone/>
              <a:defRPr/>
            </a:pPr>
            <a:endParaRPr lang="en-US" sz="1400" dirty="0"/>
          </a:p>
          <a:p>
            <a:pPr eaLnBrk="1" hangingPunct="1">
              <a:lnSpc>
                <a:spcPct val="90000"/>
              </a:lnSpc>
              <a:buFont typeface="Arial" charset="0"/>
              <a:buNone/>
              <a:defRPr/>
            </a:pPr>
            <a:r>
              <a:rPr lang="en-US" sz="1400" b="1" dirty="0"/>
              <a:t>Pop-Quiz: </a:t>
            </a:r>
            <a:r>
              <a:rPr lang="en-US" sz="1400" dirty="0"/>
              <a:t>How do you find out about other </a:t>
            </a:r>
            <a:r>
              <a:rPr lang="en-US" sz="1400" dirty="0">
                <a:latin typeface="Courier New" panose="02070309020205020404" pitchFamily="49" charset="0"/>
                <a:cs typeface="Courier New" panose="02070309020205020404" pitchFamily="49" charset="0"/>
              </a:rPr>
              <a:t>Date() </a:t>
            </a:r>
            <a:r>
              <a:rPr lang="en-US" sz="1400" dirty="0"/>
              <a:t>functions that are available to you? </a:t>
            </a:r>
          </a:p>
          <a:p>
            <a:pPr eaLnBrk="1" hangingPunct="1">
              <a:lnSpc>
                <a:spcPct val="90000"/>
              </a:lnSpc>
              <a:buFont typeface="Arial" charset="0"/>
              <a:buNone/>
              <a:defRPr/>
            </a:pPr>
            <a:r>
              <a:rPr lang="en-US" sz="1400" b="1" dirty="0"/>
              <a:t>Answer: </a:t>
            </a:r>
            <a:r>
              <a:rPr lang="en-US" sz="1400" dirty="0"/>
              <a:t>You look it up in the documentation! Practice by looking up the documentation and trying out some of the other </a:t>
            </a:r>
            <a:r>
              <a:rPr lang="en-US" sz="1400" dirty="0">
                <a:latin typeface="Courier New" panose="02070309020205020404" pitchFamily="49" charset="0"/>
                <a:cs typeface="Courier New" panose="02070309020205020404" pitchFamily="49" charset="0"/>
              </a:rPr>
              <a:t>Date()</a:t>
            </a:r>
            <a:r>
              <a:rPr lang="en-US" sz="1400" dirty="0"/>
              <a:t> functions.</a:t>
            </a:r>
          </a:p>
        </p:txBody>
      </p:sp>
      <p:pic>
        <p:nvPicPr>
          <p:cNvPr id="2" name="Picture 1">
            <a:extLst>
              <a:ext uri="{FF2B5EF4-FFF2-40B4-BE49-F238E27FC236}">
                <a16:creationId xmlns:a16="http://schemas.microsoft.com/office/drawing/2014/main" id="{5DDF80A8-DE44-417A-B65E-515134031362}"/>
              </a:ext>
            </a:extLst>
          </p:cNvPr>
          <p:cNvPicPr>
            <a:picLocks noChangeAspect="1"/>
          </p:cNvPicPr>
          <p:nvPr/>
        </p:nvPicPr>
        <p:blipFill>
          <a:blip r:embed="rId3"/>
          <a:stretch>
            <a:fillRect/>
          </a:stretch>
        </p:blipFill>
        <p:spPr>
          <a:xfrm>
            <a:off x="2057400" y="3657600"/>
            <a:ext cx="4564380" cy="125625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2291">
                                            <p:txEl>
                                              <p:pRg st="20" end="2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12291">
                                            <p:txEl>
                                              <p:pRg st="22" end="22"/>
                                            </p:txEl>
                                          </p:spTgt>
                                        </p:tgtEl>
                                        <p:attrNameLst>
                                          <p:attrName>style.visibility</p:attrName>
                                        </p:attrNameLst>
                                      </p:cBhvr>
                                      <p:to>
                                        <p:strVal val="visible"/>
                                      </p:to>
                                    </p:set>
                                    <p:animEffect transition="in" filter="wheel(1)">
                                      <p:cBhvr>
                                        <p:cTn id="42" dur="2000"/>
                                        <p:tgtEl>
                                          <p:spTgt spid="12291">
                                            <p:txEl>
                                              <p:pRg st="22" end="2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12291">
                                            <p:txEl>
                                              <p:pRg st="23" end="23"/>
                                            </p:txEl>
                                          </p:spTgt>
                                        </p:tgtEl>
                                        <p:attrNameLst>
                                          <p:attrName>style.visibility</p:attrName>
                                        </p:attrNameLst>
                                      </p:cBhvr>
                                      <p:to>
                                        <p:strVal val="visible"/>
                                      </p:to>
                                    </p:set>
                                    <p:animEffect transition="in" filter="wheel(1)">
                                      <p:cBhvr>
                                        <p:cTn id="47" dur="2000"/>
                                        <p:tgtEl>
                                          <p:spTgt spid="12291">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1AB596C-D64B-4A6D-B894-D5394998C03E}"/>
              </a:ext>
            </a:extLst>
          </p:cNvPr>
          <p:cNvSpPr>
            <a:spLocks noGrp="1" noChangeArrowheads="1"/>
          </p:cNvSpPr>
          <p:nvPr>
            <p:ph type="title"/>
          </p:nvPr>
        </p:nvSpPr>
        <p:spPr>
          <a:xfrm>
            <a:off x="457200" y="152400"/>
            <a:ext cx="8229600" cy="792163"/>
          </a:xfrm>
        </p:spPr>
        <p:txBody>
          <a:bodyPr/>
          <a:lstStyle/>
          <a:p>
            <a:pPr eaLnBrk="1" hangingPunct="1"/>
            <a:r>
              <a:rPr lang="en-US" altLang="en-US" sz="2400" dirty="0"/>
              <a:t>Checking for “NaN” (Not a Number)</a:t>
            </a:r>
          </a:p>
        </p:txBody>
      </p:sp>
      <p:sp>
        <p:nvSpPr>
          <p:cNvPr id="17411" name="Rectangle 3">
            <a:extLst>
              <a:ext uri="{FF2B5EF4-FFF2-40B4-BE49-F238E27FC236}">
                <a16:creationId xmlns:a16="http://schemas.microsoft.com/office/drawing/2014/main" id="{F33FE911-6CA5-44B8-BF59-904B3A504C21}"/>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400" dirty="0"/>
              <a:t>Recall </a:t>
            </a:r>
            <a:r>
              <a:rPr lang="en-US" altLang="en-US" sz="1400"/>
              <a:t>that if </a:t>
            </a:r>
            <a:r>
              <a:rPr lang="en-US" altLang="en-US" sz="1400" dirty="0"/>
              <a:t>JavaScript expects a number and does not get one, it will return the error:  </a:t>
            </a:r>
            <a:r>
              <a:rPr lang="en-US" altLang="en-US" sz="1600" b="1" dirty="0">
                <a:latin typeface="Courier"/>
              </a:rPr>
              <a:t>NaN</a:t>
            </a: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dirty="0"/>
              <a:t>For example:</a:t>
            </a:r>
          </a:p>
          <a:p>
            <a:pPr marL="0" lvl="2"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 parseInt("hello") );  </a:t>
            </a:r>
            <a:endParaRPr lang="en-US" altLang="en-US" sz="14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400"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dirty="0"/>
              <a:t>There is a useful predefined JavaScript function that allows you to test for this particular error:  </a:t>
            </a:r>
            <a:r>
              <a:rPr lang="en-US" altLang="en-US" sz="1400" b="1" dirty="0">
                <a:latin typeface="Courier New" panose="02070309020205020404" pitchFamily="49" charset="0"/>
                <a:cs typeface="Courier New" panose="02070309020205020404" pitchFamily="49" charset="0"/>
              </a:rPr>
              <a:t>isNaN()</a:t>
            </a: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var age = document.getElementById('txtAge').value;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age = parseInt(age);</a:t>
            </a:r>
          </a:p>
          <a:p>
            <a:pPr marL="0" indent="0"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if ( </a:t>
            </a:r>
            <a:r>
              <a:rPr lang="en-US" altLang="en-US" sz="1400" b="1" dirty="0">
                <a:solidFill>
                  <a:srgbClr val="FF0000"/>
                </a:solidFill>
                <a:latin typeface="Courier New" panose="02070309020205020404" pitchFamily="49" charset="0"/>
                <a:cs typeface="Courier New" panose="02070309020205020404" pitchFamily="49" charset="0"/>
              </a:rPr>
              <a:t>isNaN(</a:t>
            </a:r>
            <a:r>
              <a:rPr lang="en-US" altLang="en-US" sz="1400" dirty="0">
                <a:solidFill>
                  <a:srgbClr val="FF0000"/>
                </a:solidFill>
                <a:latin typeface="Courier New" panose="02070309020205020404" pitchFamily="49" charset="0"/>
                <a:cs typeface="Courier New" panose="02070309020205020404" pitchFamily="49" charset="0"/>
              </a:rPr>
              <a:t>age</a:t>
            </a:r>
            <a:r>
              <a:rPr lang="en-US" altLang="en-US" sz="1400" b="1" dirty="0">
                <a:solidFill>
                  <a:srgbClr val="FF0000"/>
                </a:solidFill>
                <a:latin typeface="Courier New" panose="02070309020205020404" pitchFamily="49" charset="0"/>
                <a:cs typeface="Courier New" panose="02070309020205020404" pitchFamily="49" charset="0"/>
              </a:rPr>
              <a:t>)</a:t>
            </a:r>
            <a:r>
              <a:rPr lang="en-US" altLang="en-US" sz="1400" b="1" dirty="0">
                <a:latin typeface="Courier New" panose="02070309020205020404" pitchFamily="49" charset="0"/>
                <a:cs typeface="Courier New" panose="02070309020205020404" pitchFamily="49" charset="0"/>
              </a:rPr>
              <a:t> )</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alert("Please enter a valid age.");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else</a:t>
            </a:r>
          </a:p>
          <a:p>
            <a:pPr marL="0" indent="0"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   alert("You are " + age + " years old!");</a:t>
            </a:r>
          </a:p>
          <a:p>
            <a:pPr marL="0" indent="0" eaLnBrk="1" hangingPunct="1">
              <a:lnSpc>
                <a:spcPct val="90000"/>
              </a:lnSpc>
              <a:buFont typeface="Arial" panose="020B0604020202020204" pitchFamily="34" charset="0"/>
              <a:buNone/>
            </a:pPr>
            <a:endParaRPr lang="en-US" altLang="en-US" sz="1400" dirty="0"/>
          </a:p>
          <a:p>
            <a:pPr marL="0" indent="0" eaLnBrk="1" hangingPunct="1">
              <a:lnSpc>
                <a:spcPct val="90000"/>
              </a:lnSpc>
              <a:buFont typeface="Arial" panose="020B0604020202020204" pitchFamily="34" charset="0"/>
              <a:buNone/>
            </a:pPr>
            <a:endParaRPr lang="en-US" altLang="en-US" sz="1400" dirty="0"/>
          </a:p>
          <a:p>
            <a:pPr marL="0" indent="0" algn="ctr" eaLnBrk="1" hangingPunct="1">
              <a:lnSpc>
                <a:spcPct val="90000"/>
              </a:lnSpc>
              <a:buFont typeface="Arial" panose="020B0604020202020204" pitchFamily="34" charset="0"/>
              <a:buNone/>
            </a:pPr>
            <a:endParaRPr lang="en-US" altLang="en-US" sz="1400" dirty="0"/>
          </a:p>
          <a:p>
            <a:pPr marL="0" indent="0" algn="ctr" eaLnBrk="1" hangingPunct="1">
              <a:lnSpc>
                <a:spcPct val="90000"/>
              </a:lnSpc>
              <a:buFont typeface="Arial" panose="020B0604020202020204" pitchFamily="34" charset="0"/>
              <a:buNone/>
            </a:pPr>
            <a:r>
              <a:rPr lang="en-US" altLang="en-US" sz="2000" dirty="0"/>
              <a:t>File:  </a:t>
            </a:r>
            <a:r>
              <a:rPr lang="en-US" altLang="en-US" sz="2000" b="1" dirty="0">
                <a:latin typeface="Courier New" panose="02070309020205020404" pitchFamily="49" charset="0"/>
                <a:cs typeface="Courier New" panose="02070309020205020404" pitchFamily="49" charset="0"/>
              </a:rPr>
              <a:t>nan_test.html</a:t>
            </a:r>
          </a:p>
          <a:p>
            <a:pPr marL="0" indent="0" eaLnBrk="1" hangingPunct="1">
              <a:lnSpc>
                <a:spcPct val="90000"/>
              </a:lnSpc>
              <a:buFont typeface="Arial" panose="020B0604020202020204" pitchFamily="34" charset="0"/>
              <a:buNone/>
            </a:pPr>
            <a:endParaRPr lang="en-US" altLang="en-US" sz="1400" dirty="0"/>
          </a:p>
        </p:txBody>
      </p:sp>
      <p:pic>
        <p:nvPicPr>
          <p:cNvPr id="21508" name="Picture 1">
            <a:extLst>
              <a:ext uri="{FF2B5EF4-FFF2-40B4-BE49-F238E27FC236}">
                <a16:creationId xmlns:a16="http://schemas.microsoft.com/office/drawing/2014/main" id="{6DE077EB-FB3B-4453-BD47-25E6B9DF0A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447800"/>
            <a:ext cx="18097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1508"/>
                                        </p:tgtEl>
                                        <p:attrNameLst>
                                          <p:attrName>style.visibility</p:attrName>
                                        </p:attrNameLst>
                                      </p:cBhvr>
                                      <p:to>
                                        <p:strVal val="visible"/>
                                      </p:to>
                                    </p:set>
                                    <p:animEffect transition="in" filter="fade">
                                      <p:cBhvr>
                                        <p:cTn id="13" dur="2000"/>
                                        <p:tgtEl>
                                          <p:spTgt spid="21508"/>
                                        </p:tgtEl>
                                      </p:cBhvr>
                                    </p:animEffect>
                                    <p:anim calcmode="lin" valueType="num">
                                      <p:cBhvr>
                                        <p:cTn id="14" dur="2000" fill="hold"/>
                                        <p:tgtEl>
                                          <p:spTgt spid="21508"/>
                                        </p:tgtEl>
                                        <p:attrNameLst>
                                          <p:attrName>ppt_x</p:attrName>
                                        </p:attrNameLst>
                                      </p:cBhvr>
                                      <p:tavLst>
                                        <p:tav tm="0">
                                          <p:val>
                                            <p:strVal val="#ppt_x"/>
                                          </p:val>
                                        </p:tav>
                                        <p:tav tm="100000">
                                          <p:val>
                                            <p:strVal val="#ppt_x"/>
                                          </p:val>
                                        </p:tav>
                                      </p:tavLst>
                                    </p:anim>
                                    <p:anim calcmode="lin" valueType="num">
                                      <p:cBhvr>
                                        <p:cTn id="15" dur="2000" fill="hold"/>
                                        <p:tgtEl>
                                          <p:spTgt spid="2150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7411">
                                            <p:txEl>
                                              <p:pRg st="10" end="10"/>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7411">
                                            <p:txEl>
                                              <p:pRg st="12" end="12"/>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7411">
                                            <p:txEl>
                                              <p:pRg st="13" end="1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7411">
                                            <p:txEl>
                                              <p:pRg st="15" end="1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7411">
                                            <p:txEl>
                                              <p:pRg st="16" end="1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7411">
                                            <p:txEl>
                                              <p:pRg st="17" end="1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17411">
                                            <p:txEl>
                                              <p:pRg st="18" end="18"/>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7411">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7DF3D5A-DE60-4D22-8868-524C91B15591}"/>
              </a:ext>
            </a:extLst>
          </p:cNvPr>
          <p:cNvSpPr>
            <a:spLocks noGrp="1" noChangeArrowheads="1"/>
          </p:cNvSpPr>
          <p:nvPr>
            <p:ph type="title"/>
          </p:nvPr>
        </p:nvSpPr>
        <p:spPr>
          <a:xfrm>
            <a:off x="457200" y="152400"/>
            <a:ext cx="8229600" cy="792163"/>
          </a:xfrm>
        </p:spPr>
        <p:txBody>
          <a:bodyPr/>
          <a:lstStyle/>
          <a:p>
            <a:pPr eaLnBrk="1" hangingPunct="1"/>
            <a:r>
              <a:rPr lang="en-US" altLang="en-US" sz="2400" dirty="0"/>
              <a:t>The </a:t>
            </a:r>
            <a:r>
              <a:rPr lang="en-US" altLang="en-US" sz="2400" dirty="0">
                <a:latin typeface="Courier New" panose="02070309020205020404" pitchFamily="49" charset="0"/>
                <a:cs typeface="Courier New" panose="02070309020205020404" pitchFamily="49" charset="0"/>
              </a:rPr>
              <a:t>toFixed()</a:t>
            </a:r>
            <a:r>
              <a:rPr lang="en-US" altLang="en-US" sz="2400" dirty="0"/>
              <a:t> function</a:t>
            </a:r>
          </a:p>
        </p:txBody>
      </p:sp>
      <p:sp>
        <p:nvSpPr>
          <p:cNvPr id="19459" name="Rectangle 3">
            <a:extLst>
              <a:ext uri="{FF2B5EF4-FFF2-40B4-BE49-F238E27FC236}">
                <a16:creationId xmlns:a16="http://schemas.microsoft.com/office/drawing/2014/main" id="{79A1284D-3E69-4A26-AF5E-F93B8E61AD13}"/>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pPr>
            <a:r>
              <a:rPr lang="en-US" altLang="en-US" sz="1600" dirty="0"/>
              <a:t>This useful function allows you to specify the number of decimal places displayed by a numeric value in a variable:</a:t>
            </a:r>
          </a:p>
          <a:p>
            <a:pPr marL="0" indent="0" eaLnBrk="1" hangingPunct="1">
              <a:lnSpc>
                <a:spcPct val="90000"/>
              </a:lnSpc>
              <a:buFont typeface="Arial" panose="020B0604020202020204" pitchFamily="34" charset="0"/>
              <a:buNone/>
            </a:pPr>
            <a:endParaRPr lang="en-US" altLang="en-US" sz="1600" dirty="0"/>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var number = 26.666666666667;</a:t>
            </a: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alert( number );</a:t>
            </a: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endParaRPr lang="en-US" altLang="en-US" sz="1600" dirty="0">
              <a:latin typeface="Courier New" panose="02070309020205020404" pitchFamily="49" charset="0"/>
              <a:cs typeface="Courier New" panose="02070309020205020404" pitchFamily="49" charset="0"/>
            </a:endParaRP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number = </a:t>
            </a:r>
            <a:r>
              <a:rPr lang="en-US" altLang="en-US" sz="1600" b="1" dirty="0">
                <a:latin typeface="Courier New" panose="02070309020205020404" pitchFamily="49" charset="0"/>
                <a:cs typeface="Courier New" panose="02070309020205020404" pitchFamily="49" charset="0"/>
              </a:rPr>
              <a:t>number.toFixed(2);</a:t>
            </a:r>
          </a:p>
          <a:p>
            <a:pPr marL="0" lvl="2"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  alert(number);  </a:t>
            </a:r>
          </a:p>
          <a:p>
            <a:pPr marL="0" indent="0" eaLnBrk="1" hangingPunct="1">
              <a:lnSpc>
                <a:spcPct val="90000"/>
              </a:lnSpc>
              <a:buFont typeface="Arial" panose="020B0604020202020204" pitchFamily="34" charset="0"/>
              <a:buNone/>
            </a:pPr>
            <a:endParaRPr lang="en-US" altLang="en-US" sz="1600" dirty="0"/>
          </a:p>
        </p:txBody>
      </p:sp>
      <p:pic>
        <p:nvPicPr>
          <p:cNvPr id="23556" name="Picture 1">
            <a:extLst>
              <a:ext uri="{FF2B5EF4-FFF2-40B4-BE49-F238E27FC236}">
                <a16:creationId xmlns:a16="http://schemas.microsoft.com/office/drawing/2014/main" id="{501F0F37-1DDC-4DC3-89A2-C5A06EE520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47800"/>
            <a:ext cx="19637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A3E4EA74-22E0-44AA-8E62-C3A99D33036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60963" y="3581400"/>
            <a:ext cx="2036762"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55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9">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9459">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AD8717FA-CC97-47DE-94DB-FCE6B08EAAD3}"/>
              </a:ext>
            </a:extLst>
          </p:cNvPr>
          <p:cNvSpPr>
            <a:spLocks noGrp="1"/>
          </p:cNvSpPr>
          <p:nvPr>
            <p:ph type="title"/>
          </p:nvPr>
        </p:nvSpPr>
        <p:spPr>
          <a:xfrm>
            <a:off x="457200" y="274638"/>
            <a:ext cx="8229600" cy="334962"/>
          </a:xfrm>
        </p:spPr>
        <p:txBody>
          <a:bodyPr/>
          <a:lstStyle/>
          <a:p>
            <a:r>
              <a:rPr lang="en-US" altLang="en-US" sz="3200" dirty="0"/>
              <a:t>Explore!</a:t>
            </a:r>
          </a:p>
        </p:txBody>
      </p:sp>
      <p:sp>
        <p:nvSpPr>
          <p:cNvPr id="25603" name="Content Placeholder 2">
            <a:extLst>
              <a:ext uri="{FF2B5EF4-FFF2-40B4-BE49-F238E27FC236}">
                <a16:creationId xmlns:a16="http://schemas.microsoft.com/office/drawing/2014/main" id="{1DC94A47-7D1C-4C80-8968-8A55236F26ED}"/>
              </a:ext>
            </a:extLst>
          </p:cNvPr>
          <p:cNvSpPr>
            <a:spLocks noGrp="1"/>
          </p:cNvSpPr>
          <p:nvPr>
            <p:ph idx="1"/>
          </p:nvPr>
        </p:nvSpPr>
        <p:spPr>
          <a:xfrm>
            <a:off x="457200" y="914400"/>
            <a:ext cx="8229600" cy="2286000"/>
          </a:xfrm>
        </p:spPr>
        <p:txBody>
          <a:bodyPr/>
          <a:lstStyle/>
          <a:p>
            <a:pPr marL="0" indent="0">
              <a:buFont typeface="Arial" panose="020B0604020202020204" pitchFamily="34" charset="0"/>
              <a:buNone/>
            </a:pPr>
            <a:r>
              <a:rPr lang="en-US" altLang="en-US" sz="1200" dirty="0"/>
              <a:t>The best way to get acquainted with the various objects and functions available to you is simply to explore the documentation. As mentioned earlier, don’t get discouraged if most of what you see / read in the docs looks unfamiliar and is confusing. This is entirely normal when you are new to a programming language. Over time you will come to understand more and more of it.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For now, be sure to practice and experiment by playing around with the various functions from the  </a:t>
            </a:r>
            <a:r>
              <a:rPr lang="en-US" altLang="en-US" sz="1200" dirty="0">
                <a:latin typeface="Courier New" panose="02070309020205020404" pitchFamily="49" charset="0"/>
                <a:cs typeface="Courier New" panose="02070309020205020404" pitchFamily="49" charset="0"/>
              </a:rPr>
              <a:t>Math</a:t>
            </a:r>
            <a:r>
              <a:rPr lang="en-US" altLang="en-US" sz="1200" dirty="0"/>
              <a:t> and </a:t>
            </a:r>
            <a:r>
              <a:rPr lang="en-US" altLang="en-US" sz="1200" dirty="0">
                <a:latin typeface="Courier New" panose="02070309020205020404" pitchFamily="49" charset="0"/>
                <a:cs typeface="Courier New" panose="02070309020205020404" pitchFamily="49" charset="0"/>
              </a:rPr>
              <a:t>Date</a:t>
            </a:r>
            <a:r>
              <a:rPr lang="en-US" altLang="en-US" sz="1200" dirty="0"/>
              <a:t> classes. Be sure to look at the examples provided by the documentation as they can really help give an idea of how things work.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Perhaps the two best sites for JavaScript documentation are MDN (Mozilla Developer Network) and W3 Schools.	</a:t>
            </a:r>
          </a:p>
          <a:p>
            <a:pPr marL="0" indent="0">
              <a:buFont typeface="Arial" panose="020B0604020202020204" pitchFamily="34" charset="0"/>
              <a:buNone/>
            </a:pPr>
            <a:endParaRPr lang="en-US" altLang="en-US" sz="1200" dirty="0"/>
          </a:p>
          <a:p>
            <a:pPr marL="0" indent="0">
              <a:buFont typeface="Arial" panose="020B0604020202020204" pitchFamily="34" charset="0"/>
              <a:buNone/>
            </a:pPr>
            <a:r>
              <a:rPr lang="en-US" altLang="en-US" sz="1200" dirty="0"/>
              <a:t>Here is a screen capture showing the overview JavaScript reference page from W3 Schools:</a:t>
            </a:r>
          </a:p>
        </p:txBody>
      </p:sp>
      <p:sp>
        <p:nvSpPr>
          <p:cNvPr id="25604" name="Slide Number Placeholder 3">
            <a:extLst>
              <a:ext uri="{FF2B5EF4-FFF2-40B4-BE49-F238E27FC236}">
                <a16:creationId xmlns:a16="http://schemas.microsoft.com/office/drawing/2014/main" id="{F3F77F12-EC03-4467-A68E-F2800A139D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011C89F-FB60-4241-B22F-F835301E93E1}"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pic>
        <p:nvPicPr>
          <p:cNvPr id="25605" name="Picture 4">
            <a:extLst>
              <a:ext uri="{FF2B5EF4-FFF2-40B4-BE49-F238E27FC236}">
                <a16:creationId xmlns:a16="http://schemas.microsoft.com/office/drawing/2014/main" id="{48BF54F3-CAF9-4103-86CB-7592978E72D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8125" y="3409950"/>
            <a:ext cx="8667750" cy="329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09CF57A-8992-4004-A40E-F4394A24CFFC}"/>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19429201-1071-40D8-AFDD-10B2FDE72E57}"/>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Understand the difference between "user-defined" functions and "predefined" (a.k.a. 'built-in') functions</a:t>
            </a:r>
          </a:p>
          <a:p>
            <a:pPr lvl="1" eaLnBrk="1" hangingPunct="1">
              <a:buFont typeface="Arial" charset="0"/>
              <a:buChar char="–"/>
              <a:defRPr/>
            </a:pPr>
            <a:r>
              <a:rPr lang="en-US" sz="1800" dirty="0"/>
              <a:t>Understand how to look up and investigate the documentation for predefined JavaScript functions</a:t>
            </a:r>
          </a:p>
          <a:p>
            <a:pPr lvl="1" eaLnBrk="1" hangingPunct="1">
              <a:buFont typeface="Arial" charset="0"/>
              <a:buChar char="–"/>
              <a:defRPr/>
            </a:pPr>
            <a:r>
              <a:rPr lang="en-US" sz="1800" dirty="0"/>
              <a:t>Be able to comfortably work with built-in functions, especially:</a:t>
            </a:r>
          </a:p>
          <a:p>
            <a:pPr lvl="2" eaLnBrk="1" hangingPunct="1">
              <a:buFont typeface="Arial" charset="0"/>
              <a:buChar char="–"/>
              <a:defRPr/>
            </a:pPr>
            <a:r>
              <a:rPr lang="en-US" sz="1400" dirty="0"/>
              <a:t>The functions in the </a:t>
            </a:r>
            <a:r>
              <a:rPr lang="en-US" sz="1400" dirty="0">
                <a:latin typeface="Courier New" panose="02070309020205020404" pitchFamily="49" charset="0"/>
                <a:cs typeface="Courier New" panose="02070309020205020404" pitchFamily="49" charset="0"/>
              </a:rPr>
              <a:t>Date</a:t>
            </a:r>
            <a:r>
              <a:rPr lang="en-US" sz="1400" dirty="0"/>
              <a:t> class</a:t>
            </a:r>
          </a:p>
          <a:p>
            <a:pPr lvl="2" eaLnBrk="1" hangingPunct="1">
              <a:buFont typeface="Arial" charset="0"/>
              <a:buChar char="–"/>
              <a:defRPr/>
            </a:pPr>
            <a:r>
              <a:rPr lang="en-US" sz="1400" dirty="0"/>
              <a:t>The functions in the </a:t>
            </a:r>
            <a:r>
              <a:rPr lang="en-US" sz="1400" dirty="0">
                <a:latin typeface="Courier New" panose="02070309020205020404" pitchFamily="49" charset="0"/>
                <a:cs typeface="Courier New" panose="02070309020205020404" pitchFamily="49" charset="0"/>
              </a:rPr>
              <a:t>Math</a:t>
            </a:r>
            <a:r>
              <a:rPr lang="en-US" sz="1400" dirty="0"/>
              <a:t> class</a:t>
            </a:r>
          </a:p>
          <a:p>
            <a:pPr lvl="3" eaLnBrk="1" hangingPunct="1">
              <a:buFont typeface="Arial" charset="0"/>
              <a:buChar char="–"/>
              <a:defRPr/>
            </a:pPr>
            <a:r>
              <a:rPr lang="en-US" sz="1000" dirty="0">
                <a:latin typeface="Courier New" panose="02070309020205020404" pitchFamily="49" charset="0"/>
                <a:cs typeface="Courier New" panose="02070309020205020404" pitchFamily="49" charset="0"/>
              </a:rPr>
              <a:t>Math.random()</a:t>
            </a:r>
          </a:p>
          <a:p>
            <a:pPr lvl="3" eaLnBrk="1" hangingPunct="1">
              <a:buFont typeface="Arial" charset="0"/>
              <a:buChar char="–"/>
              <a:defRPr/>
            </a:pPr>
            <a:r>
              <a:rPr lang="en-US" sz="1000" dirty="0">
                <a:latin typeface="Courier New" panose="02070309020205020404" pitchFamily="49" charset="0"/>
                <a:cs typeface="Courier New" panose="02070309020205020404" pitchFamily="49" charset="0"/>
              </a:rPr>
              <a:t>Math.sqrt()</a:t>
            </a:r>
          </a:p>
          <a:p>
            <a:pPr lvl="3" eaLnBrk="1" hangingPunct="1">
              <a:buFont typeface="Arial" charset="0"/>
              <a:buChar char="–"/>
              <a:defRPr/>
            </a:pPr>
            <a:r>
              <a:rPr lang="en-US" sz="1000" dirty="0"/>
              <a:t>Be able to look up and apply other functions in this class</a:t>
            </a:r>
          </a:p>
          <a:p>
            <a:pPr lvl="2" eaLnBrk="1" hangingPunct="1">
              <a:buFont typeface="Arial" charset="0"/>
              <a:buChar char="–"/>
              <a:defRPr/>
            </a:pPr>
            <a:r>
              <a:rPr lang="en-US" sz="1400" dirty="0"/>
              <a:t>The </a:t>
            </a:r>
            <a:r>
              <a:rPr lang="en-US" sz="1400" dirty="0">
                <a:latin typeface="Courier New" panose="02070309020205020404" pitchFamily="49" charset="0"/>
                <a:cs typeface="Courier New" panose="02070309020205020404" pitchFamily="49" charset="0"/>
              </a:rPr>
              <a:t>toFixed() </a:t>
            </a:r>
            <a:r>
              <a:rPr lang="en-US" sz="1400" dirty="0"/>
              <a:t>function</a:t>
            </a:r>
          </a:p>
          <a:p>
            <a:pPr marL="457200" lvl="1" indent="0" eaLnBrk="1" hangingPunct="1">
              <a:buNone/>
              <a:defRPr/>
            </a:pPr>
            <a:endParaRPr lang="en-US" sz="1800" dirty="0"/>
          </a:p>
          <a:p>
            <a:pPr marL="457200" lvl="1" indent="0" eaLnBrk="1" hangingPunct="1">
              <a:buFont typeface="Arial" panose="020B0604020202020204" pitchFamily="34" charset="0"/>
              <a:buNone/>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83EB4D87-C53A-4368-8E24-5532C3B0B9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CC6A156-0F74-436E-BAB3-7E39D847CCD7}"/>
              </a:ext>
            </a:extLst>
          </p:cNvPr>
          <p:cNvSpPr>
            <a:spLocks noGrp="1"/>
          </p:cNvSpPr>
          <p:nvPr>
            <p:ph type="title"/>
          </p:nvPr>
        </p:nvSpPr>
        <p:spPr>
          <a:xfrm>
            <a:off x="381000" y="11113"/>
            <a:ext cx="8229600" cy="762000"/>
          </a:xfrm>
        </p:spPr>
        <p:txBody>
          <a:bodyPr/>
          <a:lstStyle/>
          <a:p>
            <a:r>
              <a:rPr lang="en-US" altLang="en-US" sz="3200" dirty="0"/>
              <a:t>'Predefined' (aka 'Built-In‘) Functions</a:t>
            </a:r>
            <a:endParaRPr lang="en-US" altLang="en-US" sz="3200" dirty="0">
              <a:latin typeface="Courier New" panose="02070309020205020404" pitchFamily="49" charset="0"/>
              <a:cs typeface="Courier New" panose="02070309020205020404" pitchFamily="49" charset="0"/>
            </a:endParaRPr>
          </a:p>
        </p:txBody>
      </p:sp>
      <p:sp>
        <p:nvSpPr>
          <p:cNvPr id="6147" name="Content Placeholder 2">
            <a:extLst>
              <a:ext uri="{FF2B5EF4-FFF2-40B4-BE49-F238E27FC236}">
                <a16:creationId xmlns:a16="http://schemas.microsoft.com/office/drawing/2014/main" id="{8DE4256F-AE22-4E76-BC72-96E0D75E440A}"/>
              </a:ext>
            </a:extLst>
          </p:cNvPr>
          <p:cNvSpPr>
            <a:spLocks noGrp="1"/>
          </p:cNvSpPr>
          <p:nvPr>
            <p:ph idx="1"/>
          </p:nvPr>
        </p:nvSpPr>
        <p:spPr>
          <a:xfrm>
            <a:off x="228600" y="773113"/>
            <a:ext cx="8382000" cy="4941887"/>
          </a:xfrm>
        </p:spPr>
        <p:txBody>
          <a:bodyPr/>
          <a:lstStyle/>
          <a:p>
            <a:pPr marL="0" indent="0">
              <a:buFont typeface="Arial" panose="020B0604020202020204" pitchFamily="34" charset="0"/>
              <a:buNone/>
              <a:defRPr/>
            </a:pPr>
            <a:r>
              <a:rPr lang="en-US" altLang="en-US" sz="1400" dirty="0"/>
              <a:t>Think back to the </a:t>
            </a:r>
            <a:r>
              <a:rPr lang="en-US" altLang="en-US" sz="1400" u="sng" dirty="0"/>
              <a:t>user-defined</a:t>
            </a:r>
            <a:r>
              <a:rPr lang="en-US" altLang="en-US" sz="1400" dirty="0"/>
              <a:t> functions we have been creating. For example: </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function greetUser()</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  alert("Hello");</a:t>
            </a:r>
          </a:p>
          <a:p>
            <a:pPr marL="400050" lvl="1" indent="0">
              <a:buFont typeface="Arial" panose="020B0604020202020204" pitchFamily="34" charset="0"/>
              <a:buNone/>
              <a:defRPr/>
            </a:pPr>
            <a:r>
              <a:rPr lang="en-US" altLang="en-US" sz="1100" dirty="0">
                <a:latin typeface="Courier New" panose="02070309020205020404" pitchFamily="49" charset="0"/>
                <a:cs typeface="Courier New" panose="02070309020205020404" pitchFamily="49" charset="0"/>
              </a:rPr>
              <a:t>}</a:t>
            </a:r>
          </a:p>
          <a:p>
            <a:pPr>
              <a:defRPr/>
            </a:pPr>
            <a:endParaRPr lang="en-US" altLang="en-US" sz="1400" dirty="0"/>
          </a:p>
          <a:p>
            <a:pPr marL="0" indent="0">
              <a:buFont typeface="Arial" panose="020B0604020202020204" pitchFamily="34" charset="0"/>
              <a:buNone/>
              <a:defRPr/>
            </a:pPr>
            <a:r>
              <a:rPr lang="en-US" altLang="en-US" sz="1400" dirty="0"/>
              <a:t>In addition to the infinite variety of user-defined functions that we could write ourselves, JavaScript also comes with many, many 'built-in' or ‘predefined’ functions. The  </a:t>
            </a:r>
            <a:r>
              <a:rPr lang="en-US" altLang="en-US" sz="1400" b="1" dirty="0">
                <a:latin typeface="Courier New" panose="02070309020205020404" pitchFamily="49" charset="0"/>
                <a:cs typeface="Courier New" panose="02070309020205020404" pitchFamily="49" charset="0"/>
              </a:rPr>
              <a:t>parseInt() </a:t>
            </a:r>
            <a:r>
              <a:rPr lang="en-US" altLang="en-US" sz="1400" dirty="0"/>
              <a:t>and  </a:t>
            </a:r>
            <a:r>
              <a:rPr lang="en-US" altLang="en-US" sz="1400" b="1" dirty="0">
                <a:latin typeface="Courier New" panose="02070309020205020404" pitchFamily="49" charset="0"/>
                <a:cs typeface="Courier New" panose="02070309020205020404" pitchFamily="49" charset="0"/>
              </a:rPr>
              <a:t>parseFloat() </a:t>
            </a:r>
            <a:r>
              <a:rPr lang="en-US" altLang="en-US" sz="1400" dirty="0"/>
              <a:t>functions are examples of such built-in functions. </a:t>
            </a:r>
          </a:p>
          <a:p>
            <a:pPr>
              <a:defRPr/>
            </a:pPr>
            <a:endParaRPr lang="en-US" altLang="en-US" sz="1400" dirty="0"/>
          </a:p>
          <a:p>
            <a:pPr marL="0" indent="0">
              <a:buFont typeface="Arial" panose="020B0604020202020204" pitchFamily="34" charset="0"/>
              <a:buNone/>
              <a:defRPr/>
            </a:pPr>
            <a:r>
              <a:rPr lang="en-US" altLang="en-US" sz="1400" dirty="0"/>
              <a:t>Predefined functions are written by the creators of a programming language in order to solve many common or anticipated coding situations that may arise. For example, the people who created JavaScript recognized that programmers would quite likely need to access the date or time in their code, or that they would need to do various mathematical operations. For this reason, the creators wrote a series of predefined functions to accomplish these tasks. </a:t>
            </a:r>
          </a:p>
          <a:p>
            <a:pPr>
              <a:defRPr/>
            </a:pPr>
            <a:endParaRPr lang="en-US" altLang="en-US" sz="1400" dirty="0"/>
          </a:p>
          <a:p>
            <a:pPr marL="0" indent="0">
              <a:buFont typeface="Arial" panose="020B0604020202020204" pitchFamily="34" charset="0"/>
              <a:buNone/>
              <a:defRPr/>
            </a:pPr>
            <a:r>
              <a:rPr lang="en-US" altLang="en-US" sz="1400" dirty="0"/>
              <a:t>We have seen and used several predefined functions already. Examples include:</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alert()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getElementById()</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Date()</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Math.sqrt()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parseInt()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parseFloat()</a:t>
            </a:r>
          </a:p>
          <a:p>
            <a:pPr lvl="1">
              <a:buFont typeface="Arial" panose="020B0604020202020204" pitchFamily="34" charset="0"/>
              <a:buChar char="•"/>
              <a:defRPr/>
            </a:pPr>
            <a:r>
              <a:rPr lang="en-US" altLang="en-US" sz="1100" b="1" dirty="0">
                <a:latin typeface="Courier New" panose="02070309020205020404" pitchFamily="49" charset="0"/>
                <a:cs typeface="Courier New" panose="02070309020205020404" pitchFamily="49" charset="0"/>
              </a:rPr>
              <a:t>toFixed()</a:t>
            </a:r>
          </a:p>
        </p:txBody>
      </p:sp>
      <p:sp>
        <p:nvSpPr>
          <p:cNvPr id="6148" name="Slide Number Placeholder 3">
            <a:extLst>
              <a:ext uri="{FF2B5EF4-FFF2-40B4-BE49-F238E27FC236}">
                <a16:creationId xmlns:a16="http://schemas.microsoft.com/office/drawing/2014/main" id="{010FBDA9-2297-4877-8B59-26CD17A74A8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4F10942-2BDD-4B9F-93E3-2B0C80D8EE63}" type="slidenum">
              <a:rPr lang="en-US" altLang="en-US" sz="1200" smtClean="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7">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7">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7">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7">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147">
                                            <p:txEl>
                                              <p:pRg st="16" end="1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147">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id="{0873E9C4-EA4C-4D2F-BE19-807CBAA7922F}"/>
              </a:ext>
            </a:extLst>
          </p:cNvPr>
          <p:cNvSpPr>
            <a:spLocks noGrp="1"/>
          </p:cNvSpPr>
          <p:nvPr>
            <p:ph idx="1"/>
          </p:nvPr>
        </p:nvSpPr>
        <p:spPr>
          <a:xfrm>
            <a:off x="457200" y="762000"/>
            <a:ext cx="8229600" cy="5673725"/>
          </a:xfrm>
        </p:spPr>
        <p:txBody>
          <a:bodyPr/>
          <a:lstStyle/>
          <a:p>
            <a:pPr marL="0" indent="0" eaLnBrk="1" hangingPunct="1">
              <a:buFont typeface="Arial" panose="020B0604020202020204" pitchFamily="34" charset="0"/>
              <a:buNone/>
            </a:pPr>
            <a:r>
              <a:rPr lang="en-US" altLang="en-US" sz="1600" dirty="0"/>
              <a:t>As you learn more about a given programming language, you will encounter many of these functions. In addition, every language out there makes its documentation available online.  </a:t>
            </a:r>
          </a:p>
          <a:p>
            <a:pPr marL="0" indent="0" eaLnBrk="1" hangingPunct="1">
              <a:buFont typeface="Arial" panose="020B0604020202020204" pitchFamily="34" charset="0"/>
              <a:buNone/>
            </a:pPr>
            <a:endParaRPr lang="en-US" altLang="en-US" sz="1600" dirty="0"/>
          </a:p>
          <a:p>
            <a:pPr marL="0" indent="0" eaLnBrk="1" hangingPunct="1">
              <a:buNone/>
            </a:pPr>
            <a:r>
              <a:rPr lang="en-US" altLang="en-US" sz="1600" dirty="0"/>
              <a:t>Programmers often refer to references that describe a language’s built-in functions and other tools as “the docs”. </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For example, you can find JavaScript documentation all over the web. The Mozilla Developer's Network (MDN) and has a very good set of JavaScript documentation, as does W3 Schools. One great way to learn about the various functions available to you is to simply explore the  docs on websites such as these. </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Don't be discouraged if you look something up in the docs and find that much of it makes no sense. This is very typical for people who are still early in their programming careers. Over time you will become more and more proficient at interpreting them.</a:t>
            </a:r>
          </a:p>
          <a:p>
            <a:pPr marL="0" indent="0" eaLnBrk="1" hangingPunct="1">
              <a:buFont typeface="Arial" panose="020B0604020202020204" pitchFamily="34" charset="0"/>
              <a:buNone/>
            </a:pPr>
            <a:endParaRPr lang="en-US" altLang="en-US" sz="1600" dirty="0"/>
          </a:p>
          <a:p>
            <a:pPr marL="0" indent="0" eaLnBrk="1" hangingPunct="1">
              <a:buFont typeface="Arial" panose="020B0604020202020204" pitchFamily="34" charset="0"/>
              <a:buNone/>
            </a:pPr>
            <a:r>
              <a:rPr lang="en-US" altLang="en-US" sz="1600" dirty="0"/>
              <a:t>For the time being, try to focus on picking out the parts that </a:t>
            </a:r>
            <a:r>
              <a:rPr lang="en-US" altLang="en-US" sz="1600" i="1" dirty="0"/>
              <a:t>do </a:t>
            </a:r>
            <a:r>
              <a:rPr lang="en-US" altLang="en-US" sz="1600" dirty="0"/>
              <a:t>make sense to you. As another learning tool, docs often contain examples which are often one of the best ways to get the hang of how a function works. </a:t>
            </a:r>
          </a:p>
          <a:p>
            <a:pPr marL="0" indent="0" eaLnBrk="1" hangingPunct="1">
              <a:buFont typeface="Arial" panose="020B0604020202020204" pitchFamily="34" charset="0"/>
              <a:buNone/>
            </a:pPr>
            <a:endParaRPr lang="en-US" altLang="en-US" sz="1600" dirty="0"/>
          </a:p>
        </p:txBody>
      </p:sp>
      <p:sp>
        <p:nvSpPr>
          <p:cNvPr id="7171" name="Slide Number Placeholder 3">
            <a:extLst>
              <a:ext uri="{FF2B5EF4-FFF2-40B4-BE49-F238E27FC236}">
                <a16:creationId xmlns:a16="http://schemas.microsoft.com/office/drawing/2014/main" id="{5C1B13B3-58E0-4273-A4AF-B2458CACC5E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E74737-43F4-4C4A-B132-B7B4E3F48587}"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
        <p:nvSpPr>
          <p:cNvPr id="7172" name="Title 1">
            <a:extLst>
              <a:ext uri="{FF2B5EF4-FFF2-40B4-BE49-F238E27FC236}">
                <a16:creationId xmlns:a16="http://schemas.microsoft.com/office/drawing/2014/main" id="{92224AD2-8309-4CAE-B6AE-D751B39CE6AD}"/>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How do I learn about these predefined functions?</a:t>
            </a:r>
            <a:endParaRPr lang="en-US" altLang="en-US" sz="2800"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C485A5A8-91C8-48A3-B129-5DFFF030280B}"/>
              </a:ext>
            </a:extLst>
          </p:cNvPr>
          <p:cNvSpPr>
            <a:spLocks noGrp="1"/>
          </p:cNvSpPr>
          <p:nvPr>
            <p:ph idx="1"/>
          </p:nvPr>
        </p:nvSpPr>
        <p:spPr>
          <a:xfrm>
            <a:off x="685800" y="2514600"/>
            <a:ext cx="3200400" cy="1524000"/>
          </a:xfrm>
        </p:spPr>
        <p:txBody>
          <a:bodyPr/>
          <a:lstStyle/>
          <a:p>
            <a:pPr marL="0" indent="0" eaLnBrk="1" hangingPunct="1">
              <a:buFont typeface="Arial" panose="020B0604020202020204" pitchFamily="34" charset="0"/>
              <a:buNone/>
            </a:pPr>
            <a:r>
              <a:rPr lang="en-US" altLang="en-US" sz="1600" dirty="0"/>
              <a:t>Here is a partial screen capture from the MDN documentation showing some of the predefined functions that allow us to do various mathematical calculations.</a:t>
            </a:r>
          </a:p>
        </p:txBody>
      </p:sp>
      <p:sp>
        <p:nvSpPr>
          <p:cNvPr id="8195" name="Slide Number Placeholder 3">
            <a:extLst>
              <a:ext uri="{FF2B5EF4-FFF2-40B4-BE49-F238E27FC236}">
                <a16:creationId xmlns:a16="http://schemas.microsoft.com/office/drawing/2014/main" id="{CF5072F0-5654-4F3B-845E-C091F1C4615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E547D60-E952-4D63-9B14-0C9E2736A8F9}"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
        <p:nvSpPr>
          <p:cNvPr id="8196" name="Title 1">
            <a:extLst>
              <a:ext uri="{FF2B5EF4-FFF2-40B4-BE49-F238E27FC236}">
                <a16:creationId xmlns:a16="http://schemas.microsoft.com/office/drawing/2014/main" id="{80BA68EE-9267-4385-B110-749D8F4DAFEA}"/>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Example: Predefined functions in the </a:t>
            </a:r>
            <a:r>
              <a:rPr lang="en-US" altLang="en-US" sz="2800" dirty="0">
                <a:latin typeface="Courier New" panose="02070309020205020404" pitchFamily="49" charset="0"/>
                <a:cs typeface="Courier New" panose="02070309020205020404" pitchFamily="49" charset="0"/>
              </a:rPr>
              <a:t>Math</a:t>
            </a:r>
            <a:r>
              <a:rPr lang="en-US" altLang="en-US" sz="2800" dirty="0"/>
              <a:t> class</a:t>
            </a:r>
            <a:endParaRPr lang="en-US" altLang="en-US" sz="2800" dirty="0">
              <a:latin typeface="Courier New" panose="02070309020205020404" pitchFamily="49" charset="0"/>
              <a:cs typeface="Courier New" panose="02070309020205020404" pitchFamily="49" charset="0"/>
            </a:endParaRPr>
          </a:p>
        </p:txBody>
      </p:sp>
      <p:pic>
        <p:nvPicPr>
          <p:cNvPr id="8197" name="Picture 4">
            <a:extLst>
              <a:ext uri="{FF2B5EF4-FFF2-40B4-BE49-F238E27FC236}">
                <a16:creationId xmlns:a16="http://schemas.microsoft.com/office/drawing/2014/main" id="{1E775231-2AB0-478A-A3BB-C10A7D68685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65688" y="614363"/>
            <a:ext cx="3375025" cy="60102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BF7C0226-9D5D-4012-BFF1-6A17F08E0EC6}"/>
              </a:ext>
            </a:extLst>
          </p:cNvPr>
          <p:cNvSpPr>
            <a:spLocks noGrp="1"/>
          </p:cNvSpPr>
          <p:nvPr>
            <p:ph idx="1"/>
          </p:nvPr>
        </p:nvSpPr>
        <p:spPr>
          <a:xfrm>
            <a:off x="381000" y="685800"/>
            <a:ext cx="8001000" cy="304800"/>
          </a:xfrm>
        </p:spPr>
        <p:txBody>
          <a:bodyPr/>
          <a:lstStyle/>
          <a:p>
            <a:pPr marL="0" indent="0" eaLnBrk="1" hangingPunct="1">
              <a:buFont typeface="Arial" panose="020B0604020202020204" pitchFamily="34" charset="0"/>
              <a:buNone/>
            </a:pPr>
            <a:r>
              <a:rPr lang="en-US" altLang="en-US" sz="1600" dirty="0"/>
              <a:t>Clicking on the </a:t>
            </a:r>
            <a:r>
              <a:rPr lang="en-US" altLang="en-US" sz="1600" dirty="0">
                <a:latin typeface="Courier New" panose="02070309020205020404" pitchFamily="49" charset="0"/>
                <a:cs typeface="Courier New" panose="02070309020205020404" pitchFamily="49" charset="0"/>
              </a:rPr>
              <a:t>Math.sqrt(x)</a:t>
            </a:r>
            <a:r>
              <a:rPr lang="en-US" altLang="en-US" sz="1600" dirty="0"/>
              <a:t> function brings us to this page:</a:t>
            </a:r>
          </a:p>
        </p:txBody>
      </p:sp>
      <p:sp>
        <p:nvSpPr>
          <p:cNvPr id="9219" name="Slide Number Placeholder 3">
            <a:extLst>
              <a:ext uri="{FF2B5EF4-FFF2-40B4-BE49-F238E27FC236}">
                <a16:creationId xmlns:a16="http://schemas.microsoft.com/office/drawing/2014/main" id="{5242DFA6-571D-4544-8DE8-C260417C965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0F36965-8EB1-410F-9C20-7C7DA790E2C1}"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
        <p:nvSpPr>
          <p:cNvPr id="9220" name="Title 1">
            <a:extLst>
              <a:ext uri="{FF2B5EF4-FFF2-40B4-BE49-F238E27FC236}">
                <a16:creationId xmlns:a16="http://schemas.microsoft.com/office/drawing/2014/main" id="{E51F1CC2-9235-45A0-BEDD-2240B693998F}"/>
              </a:ext>
            </a:extLst>
          </p:cNvPr>
          <p:cNvSpPr txBox="1">
            <a:spLocks/>
          </p:cNvSpPr>
          <p:nvPr/>
        </p:nvSpPr>
        <p:spPr bwMode="auto">
          <a:xfrm>
            <a:off x="533400" y="762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dirty="0"/>
              <a:t>Example: Predefined functions in the </a:t>
            </a:r>
            <a:r>
              <a:rPr lang="en-US" altLang="en-US" sz="2800" dirty="0">
                <a:latin typeface="Courier New" panose="02070309020205020404" pitchFamily="49" charset="0"/>
                <a:cs typeface="Courier New" panose="02070309020205020404" pitchFamily="49" charset="0"/>
              </a:rPr>
              <a:t>Math</a:t>
            </a:r>
            <a:r>
              <a:rPr lang="en-US" altLang="en-US" sz="2800" dirty="0"/>
              <a:t> class</a:t>
            </a:r>
            <a:endParaRPr lang="en-US" altLang="en-US" sz="2800" dirty="0">
              <a:latin typeface="Courier New" panose="02070309020205020404" pitchFamily="49" charset="0"/>
              <a:cs typeface="Courier New" panose="02070309020205020404" pitchFamily="49" charset="0"/>
            </a:endParaRPr>
          </a:p>
        </p:txBody>
      </p:sp>
      <p:pic>
        <p:nvPicPr>
          <p:cNvPr id="9221" name="Picture 2">
            <a:extLst>
              <a:ext uri="{FF2B5EF4-FFF2-40B4-BE49-F238E27FC236}">
                <a16:creationId xmlns:a16="http://schemas.microsoft.com/office/drawing/2014/main" id="{2B100B0D-F42F-40EC-A93B-D46D26E7F0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6513" y="1447800"/>
            <a:ext cx="6707187" cy="495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D7C3C9A-D784-480F-81A7-26AB6A8863B5}"/>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0243" name="Rectangle 3">
            <a:extLst>
              <a:ext uri="{FF2B5EF4-FFF2-40B4-BE49-F238E27FC236}">
                <a16:creationId xmlns:a16="http://schemas.microsoft.com/office/drawing/2014/main" id="{44A62D17-F71F-4F3E-93E7-EAA464A2AE58}"/>
              </a:ext>
            </a:extLst>
          </p:cNvPr>
          <p:cNvSpPr>
            <a:spLocks noGrp="1" noChangeArrowheads="1"/>
          </p:cNvSpPr>
          <p:nvPr>
            <p:ph idx="1"/>
          </p:nvPr>
        </p:nvSpPr>
        <p:spPr>
          <a:xfrm>
            <a:off x="228600" y="914400"/>
            <a:ext cx="8686800" cy="5715000"/>
          </a:xfrm>
        </p:spPr>
        <p:txBody>
          <a:bodyPr/>
          <a:lstStyle/>
          <a:p>
            <a:pPr marL="0" indent="0" eaLnBrk="1" hangingPunct="1">
              <a:lnSpc>
                <a:spcPct val="90000"/>
              </a:lnSpc>
              <a:buFont typeface="Arial" panose="020B0604020202020204" pitchFamily="34" charset="0"/>
              <a:buNone/>
            </a:pPr>
            <a:r>
              <a:rPr lang="en-US" altLang="en-US" sz="1600" dirty="0">
                <a:latin typeface="Courier New" panose="02070309020205020404" pitchFamily="49" charset="0"/>
                <a:cs typeface="Courier New" panose="02070309020205020404" pitchFamily="49" charset="0"/>
              </a:rPr>
              <a:t>Math.random() </a:t>
            </a:r>
            <a:r>
              <a:rPr lang="en-US" altLang="en-US" sz="1600" dirty="0"/>
              <a:t>returns a random number between 0 and 0.9999999 (i.e. a value just below 1). This may not seem all that useful at first glance. However, with a little bit of coding magic, we can make this seemingly pointless function do some very useful things. </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For example, suppose you wanted to simulate a random roll of a dice. To do so, you would want to randomly generate a random number between 1 and 6. Here is how we would use the </a:t>
            </a:r>
            <a:r>
              <a:rPr lang="en-US" altLang="en-US" sz="1600" dirty="0">
                <a:latin typeface="Courier New" panose="02070309020205020404" pitchFamily="49" charset="0"/>
                <a:cs typeface="Courier New" panose="02070309020205020404" pitchFamily="49" charset="0"/>
              </a:rPr>
              <a:t>Math.random() </a:t>
            </a:r>
            <a:r>
              <a:rPr lang="en-US" altLang="en-US" sz="1600" dirty="0"/>
              <a:t>function to do so:</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r>
              <a:rPr lang="en-US" altLang="en-US" sz="1600" dirty="0"/>
              <a:t>The following line of code:</a:t>
            </a:r>
          </a:p>
          <a:p>
            <a:pPr lvl="2" eaLnBrk="1" hangingPunct="1">
              <a:lnSpc>
                <a:spcPct val="90000"/>
              </a:lnSpc>
              <a:buFont typeface="Arial" panose="020B0604020202020204" pitchFamily="34" charset="0"/>
              <a:buNone/>
            </a:pPr>
            <a:r>
              <a:rPr lang="en-US" altLang="en-US" sz="1600" b="1" dirty="0">
                <a:latin typeface="Courier New" panose="02070309020205020404" pitchFamily="49" charset="0"/>
                <a:cs typeface="Courier New" panose="02070309020205020404" pitchFamily="49" charset="0"/>
              </a:rPr>
              <a:t>(Math.random()*</a:t>
            </a:r>
            <a:r>
              <a:rPr lang="en-US" altLang="en-US" sz="1600" b="1" u="sng" dirty="0">
                <a:latin typeface="Courier New" panose="02070309020205020404" pitchFamily="49" charset="0"/>
                <a:cs typeface="Courier New" panose="02070309020205020404" pitchFamily="49" charset="0"/>
              </a:rPr>
              <a:t>6</a:t>
            </a:r>
            <a:r>
              <a:rPr lang="en-US" altLang="en-US" sz="1600" b="1" dirty="0">
                <a:latin typeface="Courier New" panose="02070309020205020404" pitchFamily="49" charset="0"/>
                <a:cs typeface="Courier New" panose="02070309020205020404" pitchFamily="49" charset="0"/>
              </a:rPr>
              <a:t>)  +  1;</a:t>
            </a:r>
          </a:p>
          <a:p>
            <a:pPr lvl="1" eaLnBrk="1" hangingPunct="1">
              <a:lnSpc>
                <a:spcPct val="90000"/>
              </a:lnSpc>
            </a:pPr>
            <a:r>
              <a:rPr lang="en-US" altLang="en-US" sz="1200" dirty="0"/>
              <a:t>Will generate a random number between 1 and 6.99999</a:t>
            </a:r>
          </a:p>
          <a:p>
            <a:pPr lvl="1" eaLnBrk="1" hangingPunct="1">
              <a:lnSpc>
                <a:spcPct val="90000"/>
              </a:lnSpc>
            </a:pPr>
            <a:r>
              <a:rPr lang="en-US" altLang="en-US" sz="1200" dirty="0"/>
              <a:t>You can replace the number 6 with any other number you like. For example, if you replace it with a 10, you would get a random integer number between 1 and 10.99999</a:t>
            </a:r>
          </a:p>
          <a:p>
            <a:pPr lvl="1" eaLnBrk="1" hangingPunct="1">
              <a:lnSpc>
                <a:spcPct val="90000"/>
              </a:lnSpc>
            </a:pPr>
            <a:r>
              <a:rPr lang="en-US" altLang="en-US" sz="1200" dirty="0"/>
              <a:t>All of the parentheses are necessary</a:t>
            </a:r>
          </a:p>
          <a:p>
            <a:pPr marL="0" indent="0" eaLnBrk="1" hangingPunct="1">
              <a:lnSpc>
                <a:spcPct val="90000"/>
              </a:lnSpc>
              <a:buFont typeface="Arial" panose="020B0604020202020204" pitchFamily="34" charset="0"/>
              <a:buNone/>
            </a:pPr>
            <a:endParaRPr lang="en-US" altLang="en-US" sz="1600" dirty="0"/>
          </a:p>
          <a:p>
            <a:pPr marL="0" indent="0" eaLnBrk="1" hangingPunct="1">
              <a:lnSpc>
                <a:spcPct val="90000"/>
              </a:lnSpc>
              <a:buFont typeface="Arial" panose="020B0604020202020204" pitchFamily="34" charset="0"/>
              <a:buNone/>
            </a:pPr>
            <a:endParaRPr lang="en-US" altLang="en-US" sz="1200"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var diceRoll = (Math.random()*6)+1; </a:t>
            </a:r>
          </a:p>
          <a:p>
            <a:pPr lvl="2"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//The random() function includes decimals, </a:t>
            </a: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//so we must remove the them: </a:t>
            </a:r>
          </a:p>
          <a:p>
            <a:pPr lvl="2" eaLnBrk="1" hangingPunct="1">
              <a:lnSpc>
                <a:spcPct val="90000"/>
              </a:lnSpc>
              <a:buFont typeface="Arial" panose="020B0604020202020204" pitchFamily="34" charset="0"/>
              <a:buNone/>
            </a:pPr>
            <a:r>
              <a:rPr lang="en-US" altLang="en-US" sz="1400" b="1">
                <a:latin typeface="Courier New" panose="02070309020205020404" pitchFamily="49" charset="0"/>
                <a:cs typeface="Courier New" panose="02070309020205020404" pitchFamily="49" charset="0"/>
              </a:rPr>
              <a:t>diceRoll </a:t>
            </a:r>
            <a:r>
              <a:rPr lang="en-US" altLang="en-US" sz="1400" b="1" dirty="0">
                <a:latin typeface="Courier New" panose="02070309020205020404" pitchFamily="49" charset="0"/>
                <a:cs typeface="Courier New" panose="02070309020205020404" pitchFamily="49" charset="0"/>
              </a:rPr>
              <a:t>= </a:t>
            </a:r>
            <a:r>
              <a:rPr lang="en-US" altLang="en-US" sz="1400" b="1">
                <a:latin typeface="Courier New" panose="02070309020205020404" pitchFamily="49" charset="0"/>
                <a:cs typeface="Courier New" panose="02070309020205020404" pitchFamily="49" charset="0"/>
              </a:rPr>
              <a:t>parseInt(diceRoll);  </a:t>
            </a: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endParaRPr lang="en-US" altLang="en-US" sz="1400" b="1" dirty="0">
              <a:latin typeface="Courier New" panose="02070309020205020404" pitchFamily="49" charset="0"/>
              <a:cs typeface="Courier New" panose="02070309020205020404" pitchFamily="49" charset="0"/>
            </a:endParaRPr>
          </a:p>
          <a:p>
            <a:pPr lvl="2" eaLnBrk="1" hangingPunct="1">
              <a:lnSpc>
                <a:spcPct val="90000"/>
              </a:lnSpc>
              <a:buFont typeface="Arial" panose="020B0604020202020204" pitchFamily="34" charset="0"/>
              <a:buNone/>
            </a:pPr>
            <a:r>
              <a:rPr lang="en-US" altLang="en-US" sz="1400" b="1" dirty="0">
                <a:latin typeface="Courier New" panose="02070309020205020404" pitchFamily="49" charset="0"/>
                <a:cs typeface="Courier New" panose="02070309020205020404" pitchFamily="49" charset="0"/>
              </a:rPr>
              <a:t>alert("You rolled a: "  + diceRoll);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10243">
                                            <p:txEl>
                                              <p:pRg st="11" end="11"/>
                                            </p:txEl>
                                          </p:spTgt>
                                        </p:tgtEl>
                                        <p:attrNameLst>
                                          <p:attrName>style.visibility</p:attrName>
                                        </p:attrNameLst>
                                      </p:cBhvr>
                                      <p:to>
                                        <p:strVal val="visible"/>
                                      </p:to>
                                    </p:set>
                                    <p:animEffect transition="in" filter="fade">
                                      <p:cBhvr>
                                        <p:cTn id="29" dur="2000"/>
                                        <p:tgtEl>
                                          <p:spTgt spid="10243">
                                            <p:txEl>
                                              <p:pRg st="11" end="11"/>
                                            </p:txEl>
                                          </p:spTgt>
                                        </p:tgtEl>
                                      </p:cBhvr>
                                    </p:animEffect>
                                    <p:anim calcmode="lin" valueType="num">
                                      <p:cBhvr>
                                        <p:cTn id="30" dur="2000" fill="hold"/>
                                        <p:tgtEl>
                                          <p:spTgt spid="10243">
                                            <p:txEl>
                                              <p:pRg st="11" end="11"/>
                                            </p:txEl>
                                          </p:spTgt>
                                        </p:tgtEl>
                                        <p:attrNameLst>
                                          <p:attrName>ppt_x</p:attrName>
                                        </p:attrNameLst>
                                      </p:cBhvr>
                                      <p:tavLst>
                                        <p:tav tm="0">
                                          <p:val>
                                            <p:strVal val="#ppt_x"/>
                                          </p:val>
                                        </p:tav>
                                        <p:tav tm="100000">
                                          <p:val>
                                            <p:strVal val="#ppt_x"/>
                                          </p:val>
                                        </p:tav>
                                      </p:tavLst>
                                    </p:anim>
                                    <p:anim calcmode="lin" valueType="num">
                                      <p:cBhvr>
                                        <p:cTn id="31" dur="2000" fill="hold"/>
                                        <p:tgtEl>
                                          <p:spTgt spid="1024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43">
                                            <p:txEl>
                                              <p:pRg st="13" end="13"/>
                                            </p:txEl>
                                          </p:spTgt>
                                        </p:tgtEl>
                                        <p:attrNameLst>
                                          <p:attrName>style.visibility</p:attrName>
                                        </p:attrNameLst>
                                      </p:cBhvr>
                                      <p:to>
                                        <p:strVal val="visible"/>
                                      </p:to>
                                    </p:set>
                                    <p:animEffect transition="in" filter="fade">
                                      <p:cBhvr>
                                        <p:cTn id="36" dur="2000"/>
                                        <p:tgtEl>
                                          <p:spTgt spid="10243">
                                            <p:txEl>
                                              <p:pRg st="13" end="13"/>
                                            </p:txEl>
                                          </p:spTgt>
                                        </p:tgtEl>
                                      </p:cBhvr>
                                    </p:animEffect>
                                    <p:anim calcmode="lin" valueType="num">
                                      <p:cBhvr>
                                        <p:cTn id="37" dur="2000" fill="hold"/>
                                        <p:tgtEl>
                                          <p:spTgt spid="10243">
                                            <p:txEl>
                                              <p:pRg st="13" end="13"/>
                                            </p:txEl>
                                          </p:spTgt>
                                        </p:tgtEl>
                                        <p:attrNameLst>
                                          <p:attrName>ppt_x</p:attrName>
                                        </p:attrNameLst>
                                      </p:cBhvr>
                                      <p:tavLst>
                                        <p:tav tm="0">
                                          <p:val>
                                            <p:strVal val="#ppt_x"/>
                                          </p:val>
                                        </p:tav>
                                        <p:tav tm="100000">
                                          <p:val>
                                            <p:strVal val="#ppt_x"/>
                                          </p:val>
                                        </p:tav>
                                      </p:tavLst>
                                    </p:anim>
                                    <p:anim calcmode="lin" valueType="num">
                                      <p:cBhvr>
                                        <p:cTn id="38" dur="2000" fill="hold"/>
                                        <p:tgtEl>
                                          <p:spTgt spid="10243">
                                            <p:txEl>
                                              <p:pRg st="13" end="1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0243">
                                            <p:txEl>
                                              <p:pRg st="14" end="14"/>
                                            </p:txEl>
                                          </p:spTgt>
                                        </p:tgtEl>
                                        <p:attrNameLst>
                                          <p:attrName>style.visibility</p:attrName>
                                        </p:attrNameLst>
                                      </p:cBhvr>
                                      <p:to>
                                        <p:strVal val="visible"/>
                                      </p:to>
                                    </p:set>
                                    <p:animEffect transition="in" filter="fade">
                                      <p:cBhvr>
                                        <p:cTn id="41" dur="2000"/>
                                        <p:tgtEl>
                                          <p:spTgt spid="10243">
                                            <p:txEl>
                                              <p:pRg st="14" end="14"/>
                                            </p:txEl>
                                          </p:spTgt>
                                        </p:tgtEl>
                                      </p:cBhvr>
                                    </p:animEffect>
                                    <p:anim calcmode="lin" valueType="num">
                                      <p:cBhvr>
                                        <p:cTn id="42" dur="2000" fill="hold"/>
                                        <p:tgtEl>
                                          <p:spTgt spid="10243">
                                            <p:txEl>
                                              <p:pRg st="14" end="14"/>
                                            </p:txEl>
                                          </p:spTgt>
                                        </p:tgtEl>
                                        <p:attrNameLst>
                                          <p:attrName>ppt_x</p:attrName>
                                        </p:attrNameLst>
                                      </p:cBhvr>
                                      <p:tavLst>
                                        <p:tav tm="0">
                                          <p:val>
                                            <p:strVal val="#ppt_x"/>
                                          </p:val>
                                        </p:tav>
                                        <p:tav tm="100000">
                                          <p:val>
                                            <p:strVal val="#ppt_x"/>
                                          </p:val>
                                        </p:tav>
                                      </p:tavLst>
                                    </p:anim>
                                    <p:anim calcmode="lin" valueType="num">
                                      <p:cBhvr>
                                        <p:cTn id="43" dur="2000" fill="hold"/>
                                        <p:tgtEl>
                                          <p:spTgt spid="1024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10243">
                                            <p:txEl>
                                              <p:pRg st="15" end="15"/>
                                            </p:txEl>
                                          </p:spTgt>
                                        </p:tgtEl>
                                        <p:attrNameLst>
                                          <p:attrName>style.visibility</p:attrName>
                                        </p:attrNameLst>
                                      </p:cBhvr>
                                      <p:to>
                                        <p:strVal val="visible"/>
                                      </p:to>
                                    </p:set>
                                    <p:animEffect transition="in" filter="fade">
                                      <p:cBhvr>
                                        <p:cTn id="48" dur="2000"/>
                                        <p:tgtEl>
                                          <p:spTgt spid="10243">
                                            <p:txEl>
                                              <p:pRg st="15" end="15"/>
                                            </p:txEl>
                                          </p:spTgt>
                                        </p:tgtEl>
                                      </p:cBhvr>
                                    </p:animEffect>
                                    <p:anim calcmode="lin" valueType="num">
                                      <p:cBhvr>
                                        <p:cTn id="49" dur="2000" fill="hold"/>
                                        <p:tgtEl>
                                          <p:spTgt spid="10243">
                                            <p:txEl>
                                              <p:pRg st="15" end="15"/>
                                            </p:txEl>
                                          </p:spTgt>
                                        </p:tgtEl>
                                        <p:attrNameLst>
                                          <p:attrName>ppt_x</p:attrName>
                                        </p:attrNameLst>
                                      </p:cBhvr>
                                      <p:tavLst>
                                        <p:tav tm="0">
                                          <p:val>
                                            <p:strVal val="#ppt_x"/>
                                          </p:val>
                                        </p:tav>
                                        <p:tav tm="100000">
                                          <p:val>
                                            <p:strVal val="#ppt_x"/>
                                          </p:val>
                                        </p:tav>
                                      </p:tavLst>
                                    </p:anim>
                                    <p:anim calcmode="lin" valueType="num">
                                      <p:cBhvr>
                                        <p:cTn id="50" dur="2000" fill="hold"/>
                                        <p:tgtEl>
                                          <p:spTgt spid="1024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10243">
                                            <p:txEl>
                                              <p:pRg st="17" end="17"/>
                                            </p:txEl>
                                          </p:spTgt>
                                        </p:tgtEl>
                                        <p:attrNameLst>
                                          <p:attrName>style.visibility</p:attrName>
                                        </p:attrNameLst>
                                      </p:cBhvr>
                                      <p:to>
                                        <p:strVal val="visible"/>
                                      </p:to>
                                    </p:set>
                                    <p:animEffect transition="in" filter="fade">
                                      <p:cBhvr>
                                        <p:cTn id="55" dur="2000"/>
                                        <p:tgtEl>
                                          <p:spTgt spid="10243">
                                            <p:txEl>
                                              <p:pRg st="17" end="17"/>
                                            </p:txEl>
                                          </p:spTgt>
                                        </p:tgtEl>
                                      </p:cBhvr>
                                    </p:animEffect>
                                    <p:anim calcmode="lin" valueType="num">
                                      <p:cBhvr>
                                        <p:cTn id="56" dur="2000" fill="hold"/>
                                        <p:tgtEl>
                                          <p:spTgt spid="10243">
                                            <p:txEl>
                                              <p:pRg st="17" end="17"/>
                                            </p:txEl>
                                          </p:spTgt>
                                        </p:tgtEl>
                                        <p:attrNameLst>
                                          <p:attrName>ppt_x</p:attrName>
                                        </p:attrNameLst>
                                      </p:cBhvr>
                                      <p:tavLst>
                                        <p:tav tm="0">
                                          <p:val>
                                            <p:strVal val="#ppt_x"/>
                                          </p:val>
                                        </p:tav>
                                        <p:tav tm="100000">
                                          <p:val>
                                            <p:strVal val="#ppt_x"/>
                                          </p:val>
                                        </p:tav>
                                      </p:tavLst>
                                    </p:anim>
                                    <p:anim calcmode="lin" valueType="num">
                                      <p:cBhvr>
                                        <p:cTn id="57" dur="2000" fill="hold"/>
                                        <p:tgtEl>
                                          <p:spTgt spid="10243">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588E460-0694-4293-A908-B84CB8D3F212}"/>
              </a:ext>
            </a:extLst>
          </p:cNvPr>
          <p:cNvSpPr>
            <a:spLocks noGrp="1" noChangeArrowheads="1"/>
          </p:cNvSpPr>
          <p:nvPr>
            <p:ph type="title"/>
          </p:nvPr>
        </p:nvSpPr>
        <p:spPr>
          <a:xfrm>
            <a:off x="457200" y="152400"/>
            <a:ext cx="8229600" cy="457200"/>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2291" name="Rectangle 3">
            <a:extLst>
              <a:ext uri="{FF2B5EF4-FFF2-40B4-BE49-F238E27FC236}">
                <a16:creationId xmlns:a16="http://schemas.microsoft.com/office/drawing/2014/main" id="{7FCC08C0-1D95-46DD-B42E-E7FE17E8C4F2}"/>
              </a:ext>
            </a:extLst>
          </p:cNvPr>
          <p:cNvSpPr>
            <a:spLocks noGrp="1" noChangeArrowheads="1"/>
          </p:cNvSpPr>
          <p:nvPr>
            <p:ph idx="1"/>
          </p:nvPr>
        </p:nvSpPr>
        <p:spPr>
          <a:xfrm>
            <a:off x="287334" y="838200"/>
            <a:ext cx="8569325" cy="609600"/>
          </a:xfrm>
        </p:spPr>
        <p:txBody>
          <a:bodyPr/>
          <a:lstStyle/>
          <a:p>
            <a:pPr marL="0" indent="0" eaLnBrk="1" hangingPunct="1">
              <a:lnSpc>
                <a:spcPct val="90000"/>
              </a:lnSpc>
              <a:buFont typeface="Arial" panose="020B0604020202020204" pitchFamily="34" charset="0"/>
              <a:buNone/>
            </a:pPr>
            <a:r>
              <a:rPr lang="en-US" altLang="en-US" sz="1400" dirty="0"/>
              <a:t>We will likely be using this </a:t>
            </a:r>
            <a:r>
              <a:rPr lang="en-US" altLang="en-US" sz="1400" dirty="0">
                <a:latin typeface="Courier New" panose="02070309020205020404" pitchFamily="49" charset="0"/>
                <a:cs typeface="Courier New" panose="02070309020205020404" pitchFamily="49" charset="0"/>
              </a:rPr>
              <a:t>random() </a:t>
            </a:r>
            <a:r>
              <a:rPr lang="en-US" altLang="en-US" sz="1400" dirty="0"/>
              <a:t>function several times. Whenever you know that you are going to use a function frequently, it is well worth the time to study the documentation to really get a sense of how it works. Here is a partial screen grab from Mozilla’s JavaScript documentation:</a:t>
            </a:r>
          </a:p>
        </p:txBody>
      </p:sp>
      <p:pic>
        <p:nvPicPr>
          <p:cNvPr id="12292" name="Picture 1">
            <a:extLst>
              <a:ext uri="{FF2B5EF4-FFF2-40B4-BE49-F238E27FC236}">
                <a16:creationId xmlns:a16="http://schemas.microsoft.com/office/drawing/2014/main" id="{D2233E03-5A48-40A6-A53D-33C4663D50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43414" y="1676400"/>
            <a:ext cx="6457167" cy="4910138"/>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05AC494-74F2-453E-9258-771C216FC9C6}"/>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The  </a:t>
            </a:r>
            <a:r>
              <a:rPr lang="en-US" altLang="en-US" sz="3200" b="1" dirty="0">
                <a:latin typeface="Courier New" panose="02070309020205020404" pitchFamily="49" charset="0"/>
                <a:cs typeface="Courier New" panose="02070309020205020404" pitchFamily="49" charset="0"/>
              </a:rPr>
              <a:t>Math.random()</a:t>
            </a:r>
            <a:r>
              <a:rPr lang="en-US" altLang="en-US" sz="3200" dirty="0"/>
              <a:t>function</a:t>
            </a:r>
          </a:p>
        </p:txBody>
      </p:sp>
      <p:sp>
        <p:nvSpPr>
          <p:cNvPr id="12291" name="Rectangle 3">
            <a:extLst>
              <a:ext uri="{FF2B5EF4-FFF2-40B4-BE49-F238E27FC236}">
                <a16:creationId xmlns:a16="http://schemas.microsoft.com/office/drawing/2014/main" id="{A321B1A1-B123-46F5-9D1D-3A1332E82F1E}"/>
              </a:ext>
            </a:extLst>
          </p:cNvPr>
          <p:cNvSpPr>
            <a:spLocks noGrp="1" noChangeArrowheads="1"/>
          </p:cNvSpPr>
          <p:nvPr>
            <p:ph idx="1"/>
          </p:nvPr>
        </p:nvSpPr>
        <p:spPr>
          <a:xfrm>
            <a:off x="228600" y="914400"/>
            <a:ext cx="8382000" cy="4800600"/>
          </a:xfrm>
        </p:spPr>
        <p:txBody>
          <a:bodyPr/>
          <a:lstStyle/>
          <a:p>
            <a:pPr marL="0" indent="0" eaLnBrk="1" hangingPunct="1">
              <a:lnSpc>
                <a:spcPct val="90000"/>
              </a:lnSpc>
              <a:buFont typeface="Arial" panose="020B0604020202020204" pitchFamily="34" charset="0"/>
              <a:buNone/>
              <a:defRPr/>
            </a:pPr>
            <a:r>
              <a:rPr lang="en-US" sz="1600" dirty="0"/>
              <a:t>As you can see, the documentation can be a bit confusing if you are new to programming.  Over time, more and more of it will make sense. However, even novice programmers can usually make sense of straight-forward functions. (Some highly specialized functions are only meant to be used in certain contexts.)</a:t>
            </a:r>
          </a:p>
          <a:p>
            <a:pPr marL="0" indent="0" eaLnBrk="1" hangingPunct="1">
              <a:lnSpc>
                <a:spcPct val="90000"/>
              </a:lnSpc>
              <a:buFont typeface="Arial" panose="020B0604020202020204" pitchFamily="34" charset="0"/>
              <a:buNone/>
              <a:defRPr/>
            </a:pPr>
            <a:endParaRPr lang="en-US" sz="1600" dirty="0"/>
          </a:p>
          <a:p>
            <a:pPr marL="0" indent="0" eaLnBrk="1" hangingPunct="1">
              <a:lnSpc>
                <a:spcPct val="90000"/>
              </a:lnSpc>
              <a:buFont typeface="Arial" panose="020B0604020202020204" pitchFamily="34" charset="0"/>
              <a:buNone/>
              <a:defRPr/>
            </a:pPr>
            <a:r>
              <a:rPr lang="en-US" sz="1600" dirty="0"/>
              <a:t>I will provide my own summary of </a:t>
            </a:r>
            <a:r>
              <a:rPr lang="en-US" sz="1600" dirty="0">
                <a:latin typeface="Courier New" panose="02070309020205020404" pitchFamily="49" charset="0"/>
                <a:cs typeface="Courier New" panose="02070309020205020404" pitchFamily="49" charset="0"/>
              </a:rPr>
              <a:t>Math.random() </a:t>
            </a:r>
            <a:r>
              <a:rPr lang="en-US" sz="1600" dirty="0"/>
              <a:t>here:</a:t>
            </a:r>
          </a:p>
          <a:p>
            <a:pPr eaLnBrk="1" hangingPunct="1">
              <a:lnSpc>
                <a:spcPct val="90000"/>
              </a:lnSpc>
              <a:buFont typeface="Arial" charset="0"/>
              <a:buChar char="•"/>
              <a:defRPr/>
            </a:pPr>
            <a:r>
              <a:rPr lang="en-US" sz="1600" dirty="0"/>
              <a:t>The function returns a numeric value up to several decimal places.  </a:t>
            </a:r>
          </a:p>
          <a:p>
            <a:pPr eaLnBrk="1" hangingPunct="1">
              <a:lnSpc>
                <a:spcPct val="90000"/>
              </a:lnSpc>
              <a:buFont typeface="Arial" charset="0"/>
              <a:buChar char="•"/>
              <a:defRPr/>
            </a:pPr>
            <a:r>
              <a:rPr lang="en-US" sz="1600" dirty="0"/>
              <a:t>The value ranges from a low of 0, to a high of </a:t>
            </a:r>
            <a:r>
              <a:rPr lang="en-US" sz="1600" i="1" dirty="0"/>
              <a:t>just </a:t>
            </a:r>
            <a:r>
              <a:rPr lang="en-US" sz="1600" dirty="0"/>
              <a:t>below (but not including) 1. i.e. Between 0 and 0.99999999.</a:t>
            </a:r>
          </a:p>
          <a:p>
            <a:pPr eaLnBrk="1" hangingPunct="1">
              <a:lnSpc>
                <a:spcPct val="90000"/>
              </a:lnSpc>
              <a:buFont typeface="Arial" charset="0"/>
              <a:buChar char="•"/>
              <a:defRPr/>
            </a:pPr>
            <a:r>
              <a:rPr lang="en-US" sz="1600" dirty="0"/>
              <a:t>While the number is “somewhat” random, if there are some highly sensitive (e.g. cybersecure) situations in which you want a </a:t>
            </a:r>
            <a:r>
              <a:rPr lang="en-US" sz="1600" i="1" dirty="0"/>
              <a:t>truly</a:t>
            </a:r>
            <a:r>
              <a:rPr lang="en-US" sz="1600" dirty="0"/>
              <a:t> random number, you should not use this function. </a:t>
            </a:r>
          </a:p>
          <a:p>
            <a:pPr marL="0" indent="0" eaLnBrk="1" hangingPunct="1">
              <a:lnSpc>
                <a:spcPct val="90000"/>
              </a:lnSpc>
              <a:buFont typeface="Arial" panose="020B0604020202020204" pitchFamily="34" charset="0"/>
              <a:buNone/>
              <a:defRPr/>
            </a:pPr>
            <a:endParaRPr lang="en-US" sz="1600" dirty="0"/>
          </a:p>
          <a:p>
            <a:pPr marL="0" indent="0" eaLnBrk="1" hangingPunct="1">
              <a:lnSpc>
                <a:spcPct val="90000"/>
              </a:lnSpc>
              <a:buFont typeface="Arial" panose="020B0604020202020204" pitchFamily="34" charset="0"/>
              <a:buNone/>
              <a:defRPr/>
            </a:pPr>
            <a:r>
              <a:rPr lang="en-US" sz="1600" dirty="0"/>
              <a:t>As we have also discussed, often, the best way to see how a function works is to look at examples. Let’s do so now:</a:t>
            </a:r>
          </a:p>
          <a:p>
            <a:pPr marL="0" indent="0" eaLnBrk="1" hangingPunct="1">
              <a:lnSpc>
                <a:spcPct val="90000"/>
              </a:lnSpc>
              <a:buFont typeface="Arial" charset="0"/>
              <a:buNone/>
              <a:defRPr/>
            </a:pPr>
            <a:endParaRPr lang="en-US" sz="1200"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var random = (Math.random()*10)+1; //all of the parentheses are required </a:t>
            </a:r>
          </a:p>
          <a:p>
            <a:pPr lvl="2" eaLnBrk="1" hangingPunct="1">
              <a:lnSpc>
                <a:spcPct val="90000"/>
              </a:lnSpc>
              <a:buFont typeface="Arial" charset="0"/>
              <a:buNone/>
              <a:defRPr/>
            </a:pPr>
            <a:r>
              <a:rPr lang="en-US" sz="1200" b="1" dirty="0">
                <a:latin typeface="Courier New" pitchFamily="49" charset="0"/>
                <a:cs typeface="Courier New" pitchFamily="49" charset="0"/>
              </a:rPr>
              <a:t>random = parseInt(random);  	     //remove the decimals</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lvl="2" eaLnBrk="1" hangingPunct="1">
              <a:lnSpc>
                <a:spcPct val="90000"/>
              </a:lnSpc>
              <a:buFont typeface="Arial" charset="0"/>
              <a:buNone/>
              <a:defRPr/>
            </a:pPr>
            <a:r>
              <a:rPr lang="en-US" sz="1200" b="1" dirty="0">
                <a:latin typeface="Courier New" pitchFamily="49" charset="0"/>
                <a:cs typeface="Courier New" pitchFamily="49" charset="0"/>
              </a:rPr>
              <a:t>alert("A random number between 1 and 10: "  + random);</a:t>
            </a:r>
          </a:p>
          <a:p>
            <a:pPr lvl="2" eaLnBrk="1" hangingPunct="1">
              <a:lnSpc>
                <a:spcPct val="90000"/>
              </a:lnSpc>
              <a:buFont typeface="Arial" charset="0"/>
              <a:buNone/>
              <a:defRPr/>
            </a:pPr>
            <a:endParaRPr lang="en-US" sz="1200" b="1" dirty="0">
              <a:latin typeface="Courier New" pitchFamily="49" charset="0"/>
              <a:cs typeface="Courier New" pitchFamily="49" charset="0"/>
            </a:endParaRPr>
          </a:p>
          <a:p>
            <a:pPr marL="0" indent="0" eaLnBrk="1" hangingPunct="1">
              <a:lnSpc>
                <a:spcPct val="90000"/>
              </a:lnSpc>
              <a:buFont typeface="Arial" panose="020B0604020202020204" pitchFamily="34" charset="0"/>
              <a:buNone/>
              <a:defRPr/>
            </a:pPr>
            <a:r>
              <a:rPr lang="en-US" sz="1600" dirty="0"/>
              <a:t>The number ‘10’ in the example above can be replaced by any integer number. In that case, ‘random’ will be set to a random value between 1 and the number you chose. For example, </a:t>
            </a:r>
            <a:r>
              <a:rPr lang="en-US" sz="1600" b="1" dirty="0">
                <a:latin typeface="Courier New" pitchFamily="49" charset="0"/>
                <a:cs typeface="Courier New" pitchFamily="49" charset="0"/>
              </a:rPr>
              <a:t>(Math.random()*7)+1</a:t>
            </a:r>
            <a:r>
              <a:rPr lang="en-US" sz="1600" dirty="0"/>
              <a:t> will generate a random </a:t>
            </a:r>
            <a:r>
              <a:rPr lang="en-US" sz="1600" u="sng" dirty="0"/>
              <a:t>float</a:t>
            </a:r>
            <a:r>
              <a:rPr lang="en-US" sz="1600" dirty="0"/>
              <a:t> number between 1.0 </a:t>
            </a:r>
            <a:r>
              <a:rPr lang="en-US" sz="1600"/>
              <a:t>and 7.999999</a:t>
            </a:r>
            <a:r>
              <a:rPr lang="en-US" sz="1600" dirty="0"/>
              <a:t>. </a:t>
            </a:r>
            <a:endParaRPr lang="en-US" sz="16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1">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91">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291">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7452</TotalTime>
  <Words>1654</Words>
  <Application>Microsoft Office PowerPoint</Application>
  <PresentationFormat>On-screen Show (4:3)</PresentationFormat>
  <Paragraphs>215</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vt:lpstr>
      <vt:lpstr>Courier New</vt:lpstr>
      <vt:lpstr>Times New Roman</vt:lpstr>
      <vt:lpstr>Office Theme</vt:lpstr>
      <vt:lpstr>JavaScript</vt:lpstr>
      <vt:lpstr>Learning Objectives</vt:lpstr>
      <vt:lpstr>'Predefined' (aka 'Built-In‘) Functions</vt:lpstr>
      <vt:lpstr>PowerPoint Presentation</vt:lpstr>
      <vt:lpstr>PowerPoint Presentation</vt:lpstr>
      <vt:lpstr>PowerPoint Presentation</vt:lpstr>
      <vt:lpstr>The  Math.random()function</vt:lpstr>
      <vt:lpstr>The  Math.random()function</vt:lpstr>
      <vt:lpstr>The  Math.random()function</vt:lpstr>
      <vt:lpstr>File: die_roll.html</vt:lpstr>
      <vt:lpstr>The  Date object</vt:lpstr>
      <vt:lpstr>The  Date object</vt:lpstr>
      <vt:lpstr>Checking for “NaN” (Not a Number)</vt:lpstr>
      <vt:lpstr>The toFixed() function</vt:lpstr>
      <vt:lpstr>Explore!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130 – Internet and the Web Louis Ibarra Winter 2008</dc:title>
  <dc:creator>Mendelsohn, Yoseph</dc:creator>
  <cp:lastModifiedBy>Joseph Mendelsohn</cp:lastModifiedBy>
  <cp:revision>1450</cp:revision>
  <dcterms:created xsi:type="dcterms:W3CDTF">2000-04-04T21:22:54Z</dcterms:created>
  <dcterms:modified xsi:type="dcterms:W3CDTF">2019-10-23T20:54:59Z</dcterms:modified>
</cp:coreProperties>
</file>