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61" r:id="rId4"/>
    <p:sldId id="275" r:id="rId5"/>
    <p:sldId id="270" r:id="rId6"/>
    <p:sldId id="262" r:id="rId7"/>
    <p:sldId id="271" r:id="rId8"/>
    <p:sldId id="276" r:id="rId9"/>
    <p:sldId id="272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26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fld id="{7AA3F8E8-4D3C-4E42-8C11-F60770F66812}" type="datetimeFigureOut">
              <a:rPr lang="en-US"/>
              <a:pPr>
                <a:defRPr/>
              </a:pPr>
              <a:t>9/26/2019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542CCBF-D7CE-465C-A8F1-FC4DBEA8713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35347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E13F338-366C-4DAB-A287-622774494827}" type="slidenum">
              <a:rPr lang="en-US" altLang="en-US">
                <a:latin typeface="Times New Roman" panose="02020603050405020304" pitchFamily="18" charset="0"/>
              </a:rPr>
              <a:pPr eaLnBrk="1" hangingPunct="1"/>
              <a:t>3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152439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5F8175D-82C9-4135-9D50-28FE680881F3}" type="slidenum">
              <a:rPr lang="en-US" altLang="en-US">
                <a:latin typeface="Times New Roman" panose="02020603050405020304" pitchFamily="18" charset="0"/>
              </a:rPr>
              <a:pPr eaLnBrk="1" hangingPunct="1"/>
              <a:t>4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437745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5F8175D-82C9-4135-9D50-28FE680881F3}" type="slidenum">
              <a:rPr lang="en-US" altLang="en-US">
                <a:latin typeface="Times New Roman" panose="02020603050405020304" pitchFamily="18" charset="0"/>
              </a:rPr>
              <a:pPr eaLnBrk="1" hangingPunct="1"/>
              <a:t>5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077020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5F8175D-82C9-4135-9D50-28FE680881F3}" type="slidenum">
              <a:rPr lang="en-US" altLang="en-US">
                <a:latin typeface="Times New Roman" panose="02020603050405020304" pitchFamily="18" charset="0"/>
              </a:rPr>
              <a:pPr eaLnBrk="1" hangingPunct="1"/>
              <a:t>6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701099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5F8175D-82C9-4135-9D50-28FE680881F3}" type="slidenum">
              <a:rPr lang="en-US" altLang="en-US">
                <a:latin typeface="Times New Roman" panose="02020603050405020304" pitchFamily="18" charset="0"/>
              </a:rPr>
              <a:pPr eaLnBrk="1" hangingPunct="1"/>
              <a:t>7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377265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5F8175D-82C9-4135-9D50-28FE680881F3}" type="slidenum">
              <a:rPr lang="en-US" altLang="en-US">
                <a:latin typeface="Times New Roman" panose="02020603050405020304" pitchFamily="18" charset="0"/>
              </a:rPr>
              <a:pPr eaLnBrk="1" hangingPunct="1"/>
              <a:t>9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25877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8D42D8-E30F-423B-A18E-A33BF55F1D0C}" type="datetimeFigureOut">
              <a:rPr lang="en-US"/>
              <a:pPr>
                <a:defRPr/>
              </a:pPr>
              <a:t>9/26/2019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50C8BF-2F9F-4A23-918C-49FFE35237E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11105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C8D297-A3AC-4C2A-9B57-701904440C47}" type="datetimeFigureOut">
              <a:rPr lang="en-US"/>
              <a:pPr>
                <a:defRPr/>
              </a:pPr>
              <a:t>9/26/2019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5758F-3D51-492C-8F2D-1B7FC641E06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3057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4FE3B4-DA53-4A23-B17C-691D53E69D62}" type="datetimeFigureOut">
              <a:rPr lang="en-US"/>
              <a:pPr>
                <a:defRPr/>
              </a:pPr>
              <a:t>9/26/2019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5053D2-7FF8-4E2B-8C95-4440A7F5CFC9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17975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364CBC-7946-4ECA-AB37-F36839E5AE7D}" type="datetimeFigureOut">
              <a:rPr lang="en-US"/>
              <a:pPr>
                <a:defRPr/>
              </a:pPr>
              <a:t>9/26/2019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CF90CA-1298-4CE1-BD7C-0103FB0EA68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22290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4118C-5662-42D5-94E8-0BD65E754767}" type="datetimeFigureOut">
              <a:rPr lang="en-US"/>
              <a:pPr>
                <a:defRPr/>
              </a:pPr>
              <a:t>9/26/2019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D12488-E0DE-461E-AC6A-33542BA8D93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55960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2E142D-D242-44A7-BE15-1EE1EAD308F3}" type="datetimeFigureOut">
              <a:rPr lang="en-US"/>
              <a:pPr>
                <a:defRPr/>
              </a:pPr>
              <a:t>9/26/2019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518E64-3845-4E13-A002-E85EA2D1577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87578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72E59F-2F19-436C-B4F5-1BC85EE90DF6}" type="datetimeFigureOut">
              <a:rPr lang="en-US"/>
              <a:pPr>
                <a:defRPr/>
              </a:pPr>
              <a:t>9/26/2019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9DDE01-C367-49E4-A96E-3A10CCF5511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72613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5F808F-F669-4F13-A7E6-DC7B4E1DBB6D}" type="datetimeFigureOut">
              <a:rPr lang="en-US"/>
              <a:pPr>
                <a:defRPr/>
              </a:pPr>
              <a:t>9/26/2019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3B7B28-01B1-418A-A86A-6DF3515DB59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51336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53646-8BF5-4534-8F48-B9D26A221993}" type="datetimeFigureOut">
              <a:rPr lang="en-US"/>
              <a:pPr>
                <a:defRPr/>
              </a:pPr>
              <a:t>9/26/2019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BC7CC4-89BB-4ED4-BF47-CD70E7D353E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55149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61F8C2-6732-447B-BEB9-F1304F718BA8}" type="datetimeFigureOut">
              <a:rPr lang="en-US"/>
              <a:pPr>
                <a:defRPr/>
              </a:pPr>
              <a:t>9/26/2019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915423-6ECA-43B0-86A7-9BAC38CEA0D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48169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CE17E-6628-477B-BAC1-540BBF9FF73D}" type="datetimeFigureOut">
              <a:rPr lang="en-US"/>
              <a:pPr>
                <a:defRPr/>
              </a:pPr>
              <a:t>9/26/2019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E2E7CE-A103-4F45-8EA8-BD67E2BF81D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57788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440A023-A8C6-4F12-8092-E1B6220D1BA8}" type="datetimeFigureOut">
              <a:rPr lang="en-US"/>
              <a:pPr>
                <a:defRPr/>
              </a:pPr>
              <a:t>9/26/2019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23D2AD75-F9CF-4064-A9EA-D0ACAC1EB9F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dirty="0"/>
              <a:t>JavaScript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143000" y="2667000"/>
            <a:ext cx="716280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Adios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alert()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Using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innerHTML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Using an empty section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152400" y="109538"/>
            <a:ext cx="6400800" cy="852487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Learning Objectives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7620000" cy="4876800"/>
          </a:xfrm>
        </p:spPr>
        <p:txBody>
          <a:bodyPr/>
          <a:lstStyle/>
          <a:p>
            <a:pPr marL="57150" indent="0" eaLnBrk="1" hangingPunct="1">
              <a:buFont typeface="Arial" panose="020B0604020202020204" pitchFamily="34" charset="0"/>
              <a:buNone/>
            </a:pPr>
            <a:r>
              <a:rPr lang="en-US" altLang="en-US" sz="2400" dirty="0"/>
              <a:t>By the end of this lecture, you should be able to:</a:t>
            </a:r>
          </a:p>
          <a:p>
            <a:pPr marL="57150" indent="0" eaLnBrk="1" hangingPunct="1">
              <a:buFont typeface="Arial" panose="020B0604020202020204" pitchFamily="34" charset="0"/>
              <a:buNone/>
            </a:pPr>
            <a:endParaRPr lang="en-US" altLang="en-US" sz="2400" dirty="0"/>
          </a:p>
          <a:p>
            <a:pPr lvl="1" eaLnBrk="1" hangingPunct="1"/>
            <a:r>
              <a:rPr lang="en-US" altLang="en-US" sz="1800" dirty="0"/>
              <a:t>Learn a </a:t>
            </a:r>
            <a:r>
              <a:rPr lang="en-US" altLang="en-US" sz="1800" u="sng" dirty="0"/>
              <a:t>much</a:t>
            </a:r>
            <a:r>
              <a:rPr lang="en-US" altLang="en-US" sz="1800" dirty="0"/>
              <a:t> better technique than 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alert() </a:t>
            </a:r>
            <a:r>
              <a:rPr lang="en-US" altLang="en-US" sz="1800" dirty="0"/>
              <a:t>to output information to a web page</a:t>
            </a:r>
          </a:p>
          <a:p>
            <a:pPr lvl="1" eaLnBrk="1" hangingPunct="1"/>
            <a:r>
              <a:rPr lang="en-US" altLang="en-US" sz="1800" dirty="0"/>
              <a:t>Learn how to use a blank section as a placeholder for information you wish to output</a:t>
            </a:r>
          </a:p>
          <a:p>
            <a:pPr lvl="1" eaLnBrk="1" hangingPunct="1"/>
            <a:endParaRPr lang="en-US" altLang="en-US" sz="1800" dirty="0"/>
          </a:p>
          <a:p>
            <a:pPr lvl="1" eaLnBrk="1" hangingPunct="1"/>
            <a:endParaRPr lang="en-US" altLang="en-US" sz="1800" dirty="0"/>
          </a:p>
          <a:p>
            <a:pPr lvl="1" eaLnBrk="1" hangingPunct="1"/>
            <a:endParaRPr lang="en-US" altLang="en-US" sz="1800" dirty="0"/>
          </a:p>
          <a:p>
            <a:pPr lvl="1" eaLnBrk="1" hangingPunct="1"/>
            <a:endParaRPr lang="en-US" altLang="en-US" sz="1800" dirty="0"/>
          </a:p>
          <a:p>
            <a:pPr lvl="1" eaLnBrk="1" hangingPunct="1"/>
            <a:endParaRPr lang="en-US" altLang="en-US" sz="1800" dirty="0"/>
          </a:p>
          <a:p>
            <a:pPr lvl="1" eaLnBrk="1" hangingPunct="1"/>
            <a:endParaRPr lang="en-US" altLang="en-US" sz="1800" dirty="0"/>
          </a:p>
          <a:p>
            <a:pPr lvl="1" eaLnBrk="1" hangingPunct="1"/>
            <a:endParaRPr lang="en-US" altLang="en-US" sz="1800" dirty="0"/>
          </a:p>
        </p:txBody>
      </p:sp>
      <p:pic>
        <p:nvPicPr>
          <p:cNvPr id="3076" name="Picture 4" descr="C:\Users\yosef\Dropbox\130 Expression Web\images\question_mark_learni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844330">
            <a:off x="7435850" y="95250"/>
            <a:ext cx="1733550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en-US" altLang="en-US" sz="2800" dirty="0"/>
              <a:t>Bye-bye </a:t>
            </a:r>
            <a:r>
              <a:rPr lang="en-US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alert()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458200" cy="4648200"/>
          </a:xfrm>
        </p:spPr>
        <p:txBody>
          <a:bodyPr/>
          <a:lstStyle/>
          <a:p>
            <a:pPr marL="0" indent="0">
              <a:lnSpc>
                <a:spcPct val="90000"/>
              </a:lnSpc>
              <a:buFont typeface="Arial" charset="0"/>
              <a:buNone/>
              <a:defRPr/>
            </a:pPr>
            <a:r>
              <a:rPr lang="en-US" sz="1800" dirty="0"/>
              <a:t>It is time to say goodbye to an old friend. Though the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alert() </a:t>
            </a:r>
            <a:r>
              <a:rPr lang="en-US" sz="1800" dirty="0"/>
              <a:t>function has served us well, it should </a:t>
            </a:r>
            <a:r>
              <a:rPr lang="en-US" sz="1800" u="sng" dirty="0"/>
              <a:t>not</a:t>
            </a:r>
            <a:r>
              <a:rPr lang="en-US" sz="1800" dirty="0"/>
              <a:t> typically be used in the “real world”. At the very least,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alert()</a:t>
            </a:r>
            <a:r>
              <a:rPr lang="en-US" sz="1800" dirty="0"/>
              <a:t> should be reserved for only a few particular situations.</a:t>
            </a:r>
          </a:p>
          <a:p>
            <a:pPr marL="0" indent="0">
              <a:lnSpc>
                <a:spcPct val="90000"/>
              </a:lnSpc>
              <a:buFont typeface="Arial" charset="0"/>
              <a:buNone/>
              <a:defRPr/>
            </a:pPr>
            <a:endParaRPr lang="en-US" sz="1800" dirty="0"/>
          </a:p>
          <a:p>
            <a:pPr marL="0" indent="0">
              <a:lnSpc>
                <a:spcPct val="90000"/>
              </a:lnSpc>
              <a:buFont typeface="Arial" charset="0"/>
              <a:buNone/>
              <a:defRPr/>
            </a:pPr>
            <a:r>
              <a:rPr lang="en-US" sz="1800" dirty="0"/>
              <a:t>Some limitations of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alert() </a:t>
            </a:r>
            <a:r>
              <a:rPr lang="en-US" sz="1800" dirty="0"/>
              <a:t>include – but are not limited to:</a:t>
            </a:r>
          </a:p>
          <a:p>
            <a:pPr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sz="1800" dirty="0"/>
              <a:t>The alert box can not display HTML markup.</a:t>
            </a:r>
          </a:p>
          <a:p>
            <a:pPr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sz="1800" dirty="0"/>
              <a:t>The alert box can not display images.</a:t>
            </a:r>
          </a:p>
          <a:p>
            <a:pPr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sz="1800" dirty="0"/>
              <a:t>The alert box disappears (along with any information inside) when the user clicks the ‘OK’ button. </a:t>
            </a:r>
          </a:p>
          <a:p>
            <a:pPr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sz="1800" dirty="0"/>
              <a:t>The user must click 'OK' in order to make the alert box disappear.</a:t>
            </a:r>
          </a:p>
          <a:p>
            <a:pPr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sz="1800" dirty="0"/>
              <a:t>Information in an existing alert box can not be modified.</a:t>
            </a:r>
          </a:p>
          <a:p>
            <a:pPr>
              <a:lnSpc>
                <a:spcPct val="90000"/>
              </a:lnSpc>
              <a:buFont typeface="Arial" charset="0"/>
              <a:buChar char="•"/>
              <a:defRPr/>
            </a:pPr>
            <a:endParaRPr lang="en-US" sz="1800" dirty="0"/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sz="1800" dirty="0"/>
              <a:t>Therefore, we are going to pretty much retire alert boxes, we are now going to learn how to use a different JavaScript command to output content directly into an existing web page.</a:t>
            </a:r>
          </a:p>
          <a:p>
            <a:pPr marL="0" indent="0">
              <a:lnSpc>
                <a:spcPct val="90000"/>
              </a:lnSpc>
              <a:buNone/>
              <a:defRPr/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229600" cy="381000"/>
          </a:xfrm>
        </p:spPr>
        <p:txBody>
          <a:bodyPr/>
          <a:lstStyle/>
          <a:p>
            <a:r>
              <a:rPr lang="en-US" altLang="en-US" sz="2800" dirty="0"/>
              <a:t>Outputting using </a:t>
            </a:r>
            <a:r>
              <a:rPr lang="en-US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innerHTML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914400"/>
            <a:ext cx="8763000" cy="4648200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sz="1800" dirty="0"/>
              <a:t>The following JavaScript code will output the words: </a:t>
            </a:r>
            <a:r>
              <a:rPr lang="en-US" sz="1800" b="1" dirty="0"/>
              <a:t>Look at me!  </a:t>
            </a:r>
            <a:r>
              <a:rPr lang="en-US" sz="1800" dirty="0"/>
              <a:t>(in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&lt;h1&gt;</a:t>
            </a:r>
            <a:r>
              <a:rPr lang="en-US" sz="1800" dirty="0"/>
              <a:t> markup) into a section on the page that has a ID named </a:t>
            </a:r>
            <a:r>
              <a:rPr lang="en-US" sz="2400" dirty="0"/>
              <a:t>'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output</a:t>
            </a:r>
            <a:r>
              <a:rPr lang="en-US" sz="2400" dirty="0"/>
              <a:t>'</a:t>
            </a:r>
            <a:r>
              <a:rPr lang="en-US" sz="1800" dirty="0"/>
              <a:t>:</a:t>
            </a:r>
          </a:p>
          <a:p>
            <a:pPr marL="0" indent="0">
              <a:buNone/>
              <a:defRPr/>
            </a:pPr>
            <a:endParaRPr lang="en-US" sz="1800" dirty="0"/>
          </a:p>
          <a:p>
            <a:pPr marL="0" indent="0">
              <a:buNone/>
              <a:defRPr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var someText = "&lt;h1&gt;Hello World!&lt;/h1&gt;";</a:t>
            </a:r>
          </a:p>
          <a:p>
            <a:pPr marL="0" indent="0">
              <a:buNone/>
              <a:defRPr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document.getElementById("output")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.innerHTML = someText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buFont typeface="Wingdings" pitchFamily="2" charset="2"/>
              <a:buNone/>
              <a:defRPr/>
            </a:pPr>
            <a:endParaRPr lang="en-US" sz="1800" dirty="0"/>
          </a:p>
          <a:p>
            <a:pPr marL="0" indent="0">
              <a:buNone/>
              <a:defRPr/>
            </a:pPr>
            <a:r>
              <a:rPr lang="en-US" sz="1800" dirty="0"/>
              <a:t>This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innerHTML </a:t>
            </a:r>
            <a:r>
              <a:rPr lang="en-US" sz="1800" dirty="0"/>
              <a:t>command is extremely helpful and widely used. </a:t>
            </a:r>
          </a:p>
          <a:p>
            <a:pPr marL="0" indent="0">
              <a:buNone/>
              <a:defRPr/>
            </a:pPr>
            <a:endParaRPr lang="en-US" sz="1800" dirty="0"/>
          </a:p>
          <a:p>
            <a:pPr marL="0" indent="0">
              <a:buNone/>
              <a:defRPr/>
            </a:pPr>
            <a:r>
              <a:rPr lang="en-US" sz="1800" b="1" dirty="0"/>
              <a:t>IMPORTANT: </a:t>
            </a:r>
            <a:r>
              <a:rPr lang="en-US" sz="1800" dirty="0"/>
              <a:t>It is very important to note that the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innerHTML</a:t>
            </a:r>
            <a:r>
              <a:rPr lang="en-US" sz="1800" dirty="0"/>
              <a:t> command </a:t>
            </a:r>
            <a:r>
              <a:rPr lang="en-US" sz="1800" u="sng" dirty="0"/>
              <a:t>replaces everything</a:t>
            </a:r>
            <a:r>
              <a:rPr lang="en-US" sz="1800" dirty="0"/>
              <a:t> that was in that section before. So in this case, the above command would replace everything that was previously inside '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output</a:t>
            </a:r>
            <a:r>
              <a:rPr lang="en-US" sz="1800" dirty="0"/>
              <a:t>' with the words  </a:t>
            </a:r>
            <a:r>
              <a:rPr lang="en-US" sz="1800" i="1" dirty="0"/>
              <a:t>Hello World!</a:t>
            </a:r>
            <a:r>
              <a:rPr lang="en-US" sz="1800" dirty="0"/>
              <a:t>. </a:t>
            </a:r>
          </a:p>
          <a:p>
            <a:pPr marL="0" indent="0">
              <a:buNone/>
              <a:defRPr/>
            </a:pPr>
            <a:endParaRPr lang="en-US" sz="1800" dirty="0"/>
          </a:p>
          <a:p>
            <a:pPr marL="0" indent="0">
              <a:buNone/>
              <a:defRPr/>
            </a:pPr>
            <a:r>
              <a:rPr lang="en-US" sz="1800" dirty="0"/>
              <a:t>Imagine if that 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output </a:t>
            </a:r>
            <a:r>
              <a:rPr lang="en-US" sz="1800" dirty="0"/>
              <a:t>section contained a whole bunch of important information that was there earlier.  If you then issued the innerHTML command, all of that existing content would be replaced with the words "</a:t>
            </a:r>
            <a:r>
              <a:rPr lang="en-US" sz="1800" i="1" dirty="0"/>
              <a:t>Hello World!</a:t>
            </a:r>
            <a:r>
              <a:rPr lang="en-US" sz="1800" dirty="0"/>
              <a:t>". This is clearly not a desirable result.</a:t>
            </a:r>
          </a:p>
          <a:p>
            <a:pPr marL="0" indent="0">
              <a:buNone/>
              <a:defRPr/>
            </a:pPr>
            <a:endParaRPr lang="en-US" sz="1800" dirty="0"/>
          </a:p>
          <a:p>
            <a:pPr marL="0" indent="0">
              <a:buNone/>
              <a:defRPr/>
            </a:pPr>
            <a:r>
              <a:rPr lang="en-US" sz="1800" dirty="0"/>
              <a:t>Fortunately, there are various easy fixes.  We will discuss one option next.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14300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229600" cy="381000"/>
          </a:xfrm>
        </p:spPr>
        <p:txBody>
          <a:bodyPr/>
          <a:lstStyle/>
          <a:p>
            <a:r>
              <a:rPr lang="en-US" altLang="en-US" sz="2800" dirty="0"/>
              <a:t>Creating an empty section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229600" cy="5029200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sz="1800" dirty="0"/>
              <a:t>We will place an </a:t>
            </a:r>
            <a:r>
              <a:rPr lang="en-US" sz="1800" u="sng" dirty="0"/>
              <a:t>empty</a:t>
            </a:r>
            <a:r>
              <a:rPr lang="en-US" sz="1800" dirty="0"/>
              <a:t>  section in our document. The one and only job of this section is to hold the output of the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innerHTML </a:t>
            </a:r>
            <a:r>
              <a:rPr lang="en-US" sz="1800" dirty="0"/>
              <a:t>command:</a:t>
            </a:r>
          </a:p>
          <a:p>
            <a:pPr marL="0" indent="0">
              <a:buNone/>
              <a:defRPr/>
            </a:pPr>
            <a:endParaRPr lang="en-US" sz="1800" dirty="0"/>
          </a:p>
          <a:p>
            <a:pPr marL="0" indent="0">
              <a:buNone/>
              <a:defRPr/>
            </a:pPr>
            <a:r>
              <a:rPr lang="en-US" sz="1800" dirty="0"/>
              <a:t>	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&lt;div id="results"&gt;</a:t>
            </a:r>
          </a:p>
          <a:p>
            <a:pPr marL="0" indent="0">
              <a:buNone/>
              <a:defRPr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&lt;/div&gt;</a:t>
            </a:r>
          </a:p>
          <a:p>
            <a:pPr marL="0" indent="0">
              <a:buNone/>
              <a:defRPr/>
            </a:pPr>
            <a:endParaRPr lang="en-US" sz="1800" dirty="0"/>
          </a:p>
          <a:p>
            <a:pPr marL="0" indent="0">
              <a:buNone/>
              <a:defRPr/>
            </a:pPr>
            <a:r>
              <a:rPr lang="en-US" sz="1800" dirty="0"/>
              <a:t>The following JavaScript code will output the words: </a:t>
            </a:r>
            <a:r>
              <a:rPr lang="en-US" sz="1800" i="1" dirty="0"/>
              <a:t>Look at me!</a:t>
            </a:r>
            <a:r>
              <a:rPr lang="en-US" sz="1800" dirty="0"/>
              <a:t> in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&lt;h1&gt;</a:t>
            </a:r>
            <a:r>
              <a:rPr lang="en-US" sz="1800" dirty="0"/>
              <a:t> markup into our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results </a:t>
            </a:r>
            <a:r>
              <a:rPr lang="en-US" sz="1800" dirty="0"/>
              <a:t>div section:</a:t>
            </a:r>
          </a:p>
          <a:p>
            <a:pPr marL="0" indent="0">
              <a:buNone/>
              <a:defRPr/>
            </a:pPr>
            <a:endParaRPr lang="en-US" sz="1800" dirty="0"/>
          </a:p>
          <a:p>
            <a:pPr marL="0" indent="0">
              <a:buNone/>
              <a:defRPr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var someText = "&lt;h1&gt;Look at me!&lt;/h1&gt;";</a:t>
            </a:r>
          </a:p>
          <a:p>
            <a:pPr marL="0" indent="0">
              <a:buNone/>
              <a:defRPr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document.getElementById("results").innerHTML = someText;</a:t>
            </a:r>
          </a:p>
          <a:p>
            <a:pPr>
              <a:buFont typeface="Wingdings" pitchFamily="2" charset="2"/>
              <a:buNone/>
              <a:defRPr/>
            </a:pPr>
            <a:endParaRPr lang="en-US" sz="1800" dirty="0"/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1800" dirty="0"/>
              <a:t>The first line of code simply creates a variable that holds a string containing the content we want to insert into our web document.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1800" dirty="0"/>
              <a:t>The second line inserts the string into the '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results</a:t>
            </a:r>
            <a:r>
              <a:rPr lang="en-US" sz="1800" dirty="0"/>
              <a:t>'  section.</a:t>
            </a:r>
          </a:p>
          <a:p>
            <a:pPr>
              <a:buFont typeface="Wingdings" pitchFamily="2" charset="2"/>
              <a:buNone/>
              <a:defRPr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11193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229600" cy="533400"/>
          </a:xfrm>
        </p:spPr>
        <p:txBody>
          <a:bodyPr/>
          <a:lstStyle/>
          <a:p>
            <a:r>
              <a:rPr lang="en-US" altLang="en-US" sz="2800" dirty="0"/>
              <a:t>Restated: Creating an empty </a:t>
            </a:r>
            <a:r>
              <a:rPr lang="en-US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&lt;div&gt;</a:t>
            </a:r>
            <a:r>
              <a:rPr lang="en-US" altLang="en-US" sz="2800" dirty="0"/>
              <a:t> section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359228" y="838200"/>
            <a:ext cx="8556172" cy="5410200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sz="1800" dirty="0"/>
              <a:t>Suppose that we are writing a conversion function of some kind (e.g. convert pounds to kilograms), and we want to output the information into our HTML document. I will start by creating an </a:t>
            </a:r>
            <a:r>
              <a:rPr lang="en-US" sz="1800" u="sng" dirty="0"/>
              <a:t>empty</a:t>
            </a:r>
            <a:r>
              <a:rPr lang="en-US" sz="1800" dirty="0"/>
              <a:t> section like so:</a:t>
            </a:r>
          </a:p>
          <a:p>
            <a:pPr marL="0" indent="0">
              <a:buNone/>
              <a:defRPr/>
            </a:pP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  <a:defRPr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&lt;div id="conversionResults"&gt;</a:t>
            </a:r>
          </a:p>
          <a:p>
            <a:pPr marL="0" indent="0">
              <a:buNone/>
              <a:defRPr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&lt;/div&gt;</a:t>
            </a:r>
          </a:p>
          <a:p>
            <a:pPr marL="0" indent="0">
              <a:buNone/>
              <a:defRPr/>
            </a:pPr>
            <a:endParaRPr lang="en-US" sz="1800" dirty="0"/>
          </a:p>
          <a:p>
            <a:pPr marL="0" indent="0">
              <a:buNone/>
              <a:defRPr/>
            </a:pPr>
            <a:r>
              <a:rPr lang="en-US" sz="1800" b="1" dirty="0"/>
              <a:t>NOTE:  When the page first loads, this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&lt;div&gt;</a:t>
            </a:r>
            <a:r>
              <a:rPr lang="en-US" sz="1800" b="1" dirty="0"/>
              <a:t> section is </a:t>
            </a:r>
            <a:r>
              <a:rPr lang="en-US" sz="1800" b="1" u="sng" dirty="0"/>
              <a:t>invisible</a:t>
            </a:r>
            <a:r>
              <a:rPr lang="en-US" sz="1800" b="1" dirty="0"/>
              <a:t> since there is nothing inside of it.</a:t>
            </a:r>
          </a:p>
          <a:p>
            <a:pPr marL="0" indent="0">
              <a:buNone/>
              <a:defRPr/>
            </a:pPr>
            <a:endParaRPr lang="en-US" sz="1800" dirty="0"/>
          </a:p>
          <a:p>
            <a:pPr marL="0" indent="0">
              <a:buNone/>
              <a:defRPr/>
            </a:pPr>
            <a:r>
              <a:rPr lang="en-US" sz="1800" dirty="0"/>
              <a:t>Instead of using the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alert()</a:t>
            </a:r>
            <a:r>
              <a:rPr lang="en-US" sz="1800" dirty="0"/>
              <a:t>function to output results like we've been doing up to this point: </a:t>
            </a:r>
          </a:p>
          <a:p>
            <a:pPr marL="0" indent="0">
              <a:buNone/>
              <a:defRPr/>
            </a:pPr>
            <a:r>
              <a:rPr lang="en-US" sz="1600" dirty="0"/>
              <a:t>   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alert(kilograms)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  <a:defRPr/>
            </a:pPr>
            <a:endParaRPr lang="en-US" sz="1800" dirty="0"/>
          </a:p>
          <a:p>
            <a:pPr marL="0" indent="0">
              <a:buNone/>
              <a:defRPr/>
            </a:pPr>
            <a:r>
              <a:rPr lang="en-US" sz="1800" dirty="0"/>
              <a:t>we will </a:t>
            </a:r>
            <a:r>
              <a:rPr lang="en-US" sz="1800" u="sng" dirty="0"/>
              <a:t>from this point forward</a:t>
            </a:r>
            <a:r>
              <a:rPr lang="en-US" sz="1800" dirty="0"/>
              <a:t> use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innerHTML </a:t>
            </a:r>
            <a:r>
              <a:rPr lang="en-US" sz="1800" dirty="0"/>
              <a:t>like so:</a:t>
            </a:r>
          </a:p>
          <a:p>
            <a:pPr marL="0" indent="0">
              <a:buNone/>
              <a:defRPr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document.getElementById("conversionResults").innerHTML = kilograms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buFont typeface="Wingdings" pitchFamily="2" charset="2"/>
              <a:buNone/>
              <a:defRPr/>
            </a:pPr>
            <a:endParaRPr lang="en-US" sz="1800" dirty="0"/>
          </a:p>
          <a:p>
            <a:pPr>
              <a:buFont typeface="Wingdings" pitchFamily="2" charset="2"/>
              <a:buNone/>
              <a:defRPr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229600" cy="457200"/>
          </a:xfrm>
        </p:spPr>
        <p:txBody>
          <a:bodyPr/>
          <a:lstStyle/>
          <a:p>
            <a:r>
              <a:rPr lang="en-US" altLang="en-US" sz="2800" dirty="0"/>
              <a:t>The steps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sz="2000" dirty="0"/>
              <a:t>Here are the steps as I would recommend doing them:</a:t>
            </a:r>
          </a:p>
          <a:p>
            <a:pPr marL="0" indent="0">
              <a:buNone/>
              <a:defRPr/>
            </a:pPr>
            <a:endParaRPr lang="en-US" sz="2000" dirty="0"/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dirty="0"/>
              <a:t>Begin by creating an empty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&lt;div&gt;</a:t>
            </a:r>
            <a:r>
              <a:rPr lang="en-US" sz="2000" dirty="0"/>
              <a:t> section (or a semantic section if there is one that "fits") in which you will later output your information. Give an identifier to this section using the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id </a:t>
            </a:r>
            <a:r>
              <a:rPr lang="en-US" sz="2000" dirty="0"/>
              <a:t>attribute. Obviously, you should choose an identifier that gives some idea of what is supposed to be inside. For example: '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conversionResults</a:t>
            </a:r>
            <a:r>
              <a:rPr lang="en-US" sz="2000" dirty="0"/>
              <a:t>' or '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greetingOutput</a:t>
            </a:r>
            <a:r>
              <a:rPr lang="en-US" sz="2000" dirty="0"/>
              <a:t>'. </a:t>
            </a:r>
          </a:p>
          <a:p>
            <a:pPr marL="457200" indent="-457200">
              <a:buFont typeface="+mj-lt"/>
              <a:buAutoNum type="arabicPeriod"/>
              <a:defRPr/>
            </a:pPr>
            <a:endParaRPr lang="en-US" sz="2000" dirty="0"/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dirty="0"/>
              <a:t>Create a variable to hold the content you wish to output.  Place your entire string inside that variable. You may find yourself doing a certain amount of concatenation (i.e. joining strings together) here.</a:t>
            </a:r>
            <a:endParaRPr lang="en-US" sz="1600" dirty="0"/>
          </a:p>
          <a:p>
            <a:pPr marL="457200" indent="-457200">
              <a:buFont typeface="+mj-lt"/>
              <a:buAutoNum type="arabicPeriod"/>
              <a:defRPr/>
            </a:pPr>
            <a:endParaRPr lang="en-US" sz="2000" dirty="0"/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dirty="0"/>
              <a:t>Output that variable into the section using JavaScript's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innerHTML </a:t>
            </a:r>
            <a:r>
              <a:rPr lang="en-US" sz="2000" dirty="0"/>
              <a:t>command.</a:t>
            </a:r>
          </a:p>
        </p:txBody>
      </p:sp>
    </p:spTree>
    <p:extLst>
      <p:ext uri="{BB962C8B-B14F-4D97-AF65-F5344CB8AC3E}">
        <p14:creationId xmlns:p14="http://schemas.microsoft.com/office/powerpoint/2010/main" val="2400911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B70E205-366D-40DF-AE04-7C74D9E1AB0F}"/>
              </a:ext>
            </a:extLst>
          </p:cNvPr>
          <p:cNvSpPr txBox="1"/>
          <p:nvPr/>
        </p:nvSpPr>
        <p:spPr>
          <a:xfrm>
            <a:off x="228600" y="304800"/>
            <a:ext cx="8458200" cy="63401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&lt;!DOCTYPE html&gt;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&lt;html lang="en"&gt;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&lt;head&gt;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&lt;meta charset="utf-8"&gt;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&lt;title&gt;Greeting with innerHTML&lt;/title&gt;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&lt;/head&gt;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&lt;body&gt;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&lt;h1&gt;innerHTML Example&lt;/h1&gt;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&lt;p&gt;What is your name?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&lt;input type="text" id="txtName"&gt;</a:t>
            </a:r>
          </a:p>
          <a:p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&lt;p&gt;&lt;input type="button" value="Say Hello to Me!" onclick="greetUser()" &gt;</a:t>
            </a:r>
          </a:p>
          <a:p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&lt;div id="greetingOutput"&gt;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&lt;/div&gt; &lt;!-- end of greetingOutput div --&gt;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&lt;script&gt;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function greetUser()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var userName 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document.getElementById("txtName").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value;</a:t>
            </a:r>
          </a:p>
          <a:p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var greeting = "Hello, " + userName;  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//Recall that you can join 2 strings together with the + operator</a:t>
            </a:r>
          </a:p>
          <a:p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document.getElementById("greetingOutput").innerHTML = greeting;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&lt;/script&gt;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&lt;/body&gt;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&lt;/html&gt;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656A40F-9B64-4362-A8D5-595742DE7D78}"/>
              </a:ext>
            </a:extLst>
          </p:cNvPr>
          <p:cNvSpPr txBox="1"/>
          <p:nvPr/>
        </p:nvSpPr>
        <p:spPr>
          <a:xfrm>
            <a:off x="5105400" y="304800"/>
            <a:ext cx="3581400" cy="369332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innerHTML_greeting.html</a:t>
            </a:r>
          </a:p>
        </p:txBody>
      </p:sp>
    </p:spTree>
    <p:extLst>
      <p:ext uri="{BB962C8B-B14F-4D97-AF65-F5344CB8AC3E}">
        <p14:creationId xmlns:p14="http://schemas.microsoft.com/office/powerpoint/2010/main" val="645110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4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4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4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4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533400"/>
          </a:xfrm>
        </p:spPr>
        <p:txBody>
          <a:bodyPr/>
          <a:lstStyle/>
          <a:p>
            <a:r>
              <a:rPr lang="en-US" altLang="en-US" sz="2800" dirty="0"/>
              <a:t>Bug alert!!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040605"/>
            <a:ext cx="8435236" cy="4648200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sz="1800" dirty="0"/>
              <a:t>Recall that the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innerHTML </a:t>
            </a:r>
            <a:r>
              <a:rPr lang="en-US" sz="1800" dirty="0"/>
              <a:t>command </a:t>
            </a:r>
            <a:r>
              <a:rPr lang="en-US" sz="1800" u="sng" dirty="0"/>
              <a:t>replaces</a:t>
            </a:r>
            <a:r>
              <a:rPr lang="en-US" sz="1800" dirty="0"/>
              <a:t> any content that was inside that section before. </a:t>
            </a:r>
          </a:p>
          <a:p>
            <a:pPr marL="0" indent="0">
              <a:buNone/>
              <a:defRPr/>
            </a:pPr>
            <a:endParaRPr lang="en-US" sz="1800" dirty="0"/>
          </a:p>
          <a:p>
            <a:pPr marL="0" indent="0">
              <a:buNone/>
              <a:defRPr/>
            </a:pPr>
            <a:r>
              <a:rPr lang="en-US" sz="1800" dirty="0"/>
              <a:t>Suppose that we want to greet the user and print the date.  Here is some code: </a:t>
            </a:r>
          </a:p>
          <a:p>
            <a:pPr marL="0" indent="0">
              <a:buNone/>
              <a:defRPr/>
            </a:pP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  <a:defRPr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var greeting = "Hello, how are you?"</a:t>
            </a:r>
          </a:p>
          <a:p>
            <a:pPr marL="0" indent="0">
              <a:buNone/>
              <a:defRPr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var todaysDate = "Today is " + Date();</a:t>
            </a:r>
          </a:p>
          <a:p>
            <a:pPr marL="0" indent="0">
              <a:buNone/>
              <a:defRPr/>
            </a:pP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  <a:defRPr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document.getElementById("output").innerHTML = greeting;</a:t>
            </a:r>
          </a:p>
          <a:p>
            <a:pPr marL="0" indent="0">
              <a:buNone/>
              <a:defRPr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document.getElementById("output").innerHTML = todaysDate;</a:t>
            </a:r>
          </a:p>
          <a:p>
            <a:pPr marL="0" indent="0">
              <a:buNone/>
              <a:defRPr/>
            </a:pPr>
            <a:endParaRPr lang="en-US" sz="1800" dirty="0"/>
          </a:p>
          <a:p>
            <a:pPr marL="0" indent="0">
              <a:buNone/>
              <a:defRPr/>
            </a:pPr>
            <a:r>
              <a:rPr lang="en-US" sz="1800" dirty="0"/>
              <a:t>What do you predict will happen?</a:t>
            </a:r>
          </a:p>
          <a:p>
            <a:pPr marL="0" indent="0">
              <a:buNone/>
              <a:defRPr/>
            </a:pPr>
            <a:endParaRPr lang="en-US" sz="1800" dirty="0"/>
          </a:p>
          <a:p>
            <a:pPr marL="0" indent="0">
              <a:buNone/>
              <a:defRPr/>
            </a:pPr>
            <a:r>
              <a:rPr lang="en-US" sz="1800" b="1" dirty="0"/>
              <a:t>Answer</a:t>
            </a:r>
            <a:r>
              <a:rPr lang="en-US" sz="1800" dirty="0"/>
              <a:t>: The second innerHTML command will </a:t>
            </a:r>
            <a:r>
              <a:rPr lang="en-US" sz="1800" u="sng" dirty="0"/>
              <a:t>replace</a:t>
            </a:r>
            <a:r>
              <a:rPr lang="en-US" sz="1800" dirty="0"/>
              <a:t> whatever was previously inside the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output </a:t>
            </a:r>
            <a:r>
              <a:rPr lang="en-US" sz="1800" dirty="0"/>
              <a:t>section. Since the second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innerHTML</a:t>
            </a:r>
            <a:r>
              <a:rPr lang="en-US" sz="1800" dirty="0"/>
              <a:t> command is executed by JavaScript essentially instantly after the first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innerHTML</a:t>
            </a:r>
            <a:r>
              <a:rPr lang="en-US" sz="1800" dirty="0"/>
              <a:t> command, the visitor to our page will never see the first line (the greeting).   </a:t>
            </a:r>
          </a:p>
          <a:p>
            <a:pPr marL="0" indent="0">
              <a:buNone/>
              <a:defRPr/>
            </a:pPr>
            <a:endParaRPr lang="en-US" sz="1400" dirty="0"/>
          </a:p>
          <a:p>
            <a:pPr marL="0" indent="0" algn="ctr">
              <a:buNone/>
              <a:defRPr/>
            </a:pPr>
            <a:r>
              <a:rPr lang="en-US" sz="1400" dirty="0"/>
              <a:t>(This would make for a good exam question…)</a:t>
            </a:r>
          </a:p>
          <a:p>
            <a:pPr marL="0" indent="0">
              <a:buNone/>
              <a:defRPr/>
            </a:pPr>
            <a:r>
              <a:rPr lang="en-US" sz="1800" dirty="0"/>
              <a:t> </a:t>
            </a:r>
          </a:p>
          <a:p>
            <a:pPr marL="0" indent="0">
              <a:buNone/>
              <a:defRPr/>
            </a:pPr>
            <a:endParaRPr lang="en-US" sz="1800" dirty="0"/>
          </a:p>
          <a:p>
            <a:pPr>
              <a:buFont typeface="Wingdings" pitchFamily="2" charset="2"/>
              <a:buNone/>
              <a:defRPr/>
            </a:pPr>
            <a:endParaRPr lang="en-US" sz="1800" dirty="0"/>
          </a:p>
          <a:p>
            <a:pPr>
              <a:buFont typeface="Wingdings" pitchFamily="2" charset="2"/>
              <a:buNone/>
              <a:defRPr/>
            </a:pPr>
            <a:endParaRPr lang="en-US" sz="2800" dirty="0"/>
          </a:p>
        </p:txBody>
      </p:sp>
      <p:pic>
        <p:nvPicPr>
          <p:cNvPr id="1028" name="Picture 4" descr="Image result for computer bug">
            <a:extLst>
              <a:ext uri="{FF2B5EF4-FFF2-40B4-BE49-F238E27FC236}">
                <a16:creationId xmlns:a16="http://schemas.microsoft.com/office/drawing/2014/main" id="{B1299F4A-7BC1-4318-AFB3-B88C14EECE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15491"/>
            <a:ext cx="874353" cy="785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Image result for computer bug">
            <a:extLst>
              <a:ext uri="{FF2B5EF4-FFF2-40B4-BE49-F238E27FC236}">
                <a16:creationId xmlns:a16="http://schemas.microsoft.com/office/drawing/2014/main" id="{7C8AEAA3-36C5-4331-8785-F82F75076F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7449" y="102394"/>
            <a:ext cx="874353" cy="785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6546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611</TotalTime>
  <Words>906</Words>
  <Application>Microsoft Office PowerPoint</Application>
  <PresentationFormat>On-screen Show (4:3)</PresentationFormat>
  <Paragraphs>126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Courier New</vt:lpstr>
      <vt:lpstr>Times New Roman</vt:lpstr>
      <vt:lpstr>Wingdings</vt:lpstr>
      <vt:lpstr>Office Theme</vt:lpstr>
      <vt:lpstr>JavaScript</vt:lpstr>
      <vt:lpstr>Learning Objectives</vt:lpstr>
      <vt:lpstr>Bye-bye alert()</vt:lpstr>
      <vt:lpstr>Outputting using innerHTML</vt:lpstr>
      <vt:lpstr>Creating an empty section</vt:lpstr>
      <vt:lpstr>Restated: Creating an empty &lt;div&gt; section</vt:lpstr>
      <vt:lpstr>The steps</vt:lpstr>
      <vt:lpstr>PowerPoint Presentation</vt:lpstr>
      <vt:lpstr>Bug alert!!</vt:lpstr>
    </vt:vector>
  </TitlesOfParts>
  <Company>DePaul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JavaScript</dc:title>
  <dc:creator>Yosef Mendelsohn</dc:creator>
  <cp:lastModifiedBy>Mendelsohn, Yoseph</cp:lastModifiedBy>
  <cp:revision>228</cp:revision>
  <dcterms:created xsi:type="dcterms:W3CDTF">2012-10-02T18:02:45Z</dcterms:created>
  <dcterms:modified xsi:type="dcterms:W3CDTF">2019-09-26T14:55:26Z</dcterms:modified>
</cp:coreProperties>
</file>