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1"/>
  </p:sldMasterIdLst>
  <p:notesMasterIdLst>
    <p:notesMasterId r:id="rId26"/>
  </p:notesMasterIdLst>
  <p:handoutMasterIdLst>
    <p:handoutMasterId r:id="rId27"/>
  </p:handoutMasterIdLst>
  <p:sldIdLst>
    <p:sldId id="633" r:id="rId2"/>
    <p:sldId id="619" r:id="rId3"/>
    <p:sldId id="620" r:id="rId4"/>
    <p:sldId id="621" r:id="rId5"/>
    <p:sldId id="622" r:id="rId6"/>
    <p:sldId id="632" r:id="rId7"/>
    <p:sldId id="623" r:id="rId8"/>
    <p:sldId id="529" r:id="rId9"/>
    <p:sldId id="637" r:id="rId10"/>
    <p:sldId id="610" r:id="rId11"/>
    <p:sldId id="638" r:id="rId12"/>
    <p:sldId id="611" r:id="rId13"/>
    <p:sldId id="629" r:id="rId14"/>
    <p:sldId id="552" r:id="rId15"/>
    <p:sldId id="639" r:id="rId16"/>
    <p:sldId id="575" r:id="rId17"/>
    <p:sldId id="545" r:id="rId18"/>
    <p:sldId id="640" r:id="rId19"/>
    <p:sldId id="635" r:id="rId20"/>
    <p:sldId id="636" r:id="rId21"/>
    <p:sldId id="634" r:id="rId22"/>
    <p:sldId id="630" r:id="rId23"/>
    <p:sldId id="547" r:id="rId24"/>
    <p:sldId id="272" r:id="rId25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6600"/>
    <a:srgbClr val="00CC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9" autoAdjust="0"/>
    <p:restoredTop sz="92904" autoAdjust="0"/>
  </p:normalViewPr>
  <p:slideViewPr>
    <p:cSldViewPr>
      <p:cViewPr varScale="1">
        <p:scale>
          <a:sx n="128" d="100"/>
          <a:sy n="128" d="100"/>
        </p:scale>
        <p:origin x="126" y="6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6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>
            <a:extLst>
              <a:ext uri="{FF2B5EF4-FFF2-40B4-BE49-F238E27FC236}">
                <a16:creationId xmlns:a16="http://schemas.microsoft.com/office/drawing/2014/main" id="{BA71688D-D0DB-4B98-B302-3F3FEA34137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2515" name="Rectangle 3">
            <a:extLst>
              <a:ext uri="{FF2B5EF4-FFF2-40B4-BE49-F238E27FC236}">
                <a16:creationId xmlns:a16="http://schemas.microsoft.com/office/drawing/2014/main" id="{A7803FD0-7FB0-4046-B9A8-D81AFB8EAFB6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2516" name="Rectangle 4">
            <a:extLst>
              <a:ext uri="{FF2B5EF4-FFF2-40B4-BE49-F238E27FC236}">
                <a16:creationId xmlns:a16="http://schemas.microsoft.com/office/drawing/2014/main" id="{3649D1F8-8BBA-4FEF-B3DC-3C8F4512AEC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92517" name="Rectangle 5">
            <a:extLst>
              <a:ext uri="{FF2B5EF4-FFF2-40B4-BE49-F238E27FC236}">
                <a16:creationId xmlns:a16="http://schemas.microsoft.com/office/drawing/2014/main" id="{654CD4BA-3272-48E8-8BBC-DFCCFE1E3E9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6FF164E4-4541-496F-8300-F1DF05E57BC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C4929793-EEBF-4EE5-B79A-34A410B33C4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ACC12CAE-9EA1-4FD7-99B0-44D3F95EF12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2F2DF5B7-6BBA-42DA-8FE9-09A13A6BFB0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4E7F5877-77F7-4DB1-B7E4-BD36CD0E92E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64C74A60-C9D5-481B-A445-96CD4628FD1C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1C3BCEEF-E929-4C52-807F-0985A24BD13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7FD058-9EA1-4E80-B5DC-56D198E4289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18AB3FB1-3453-493B-9385-1C71603390A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0D1CDD27-1426-43AC-B26D-2047528B8C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8674EE2-2CA4-4668-AE43-06A0B1F084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101246B-6D39-473F-9F3F-4135A8FEB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532557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8674EE2-2CA4-4668-AE43-06A0B1F084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101246B-6D39-473F-9F3F-4135A8FEB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481076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8674EE2-2CA4-4668-AE43-06A0B1F084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101246B-6D39-473F-9F3F-4135A8FEB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5283516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8674EE2-2CA4-4668-AE43-06A0B1F084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101246B-6D39-473F-9F3F-4135A8FEB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009861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8724EE2D-EEE6-49AF-B1B6-66A1C83148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BA328D93-DD52-4432-BE8A-B5C0CD94B0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688BBE1-3695-4BE9-B4EC-0DBD3E4CDA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54B4A13-8E44-45C9-B7A5-36AF2DFE7B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688BBE1-3695-4BE9-B4EC-0DBD3E4CDA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54B4A13-8E44-45C9-B7A5-36AF2DFE7B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4881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389921B1-910A-483F-9CC3-72C8BC54BC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358DF90-6BF8-4446-B87B-72386CC060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7FD058-9EA1-4E80-B5DC-56D198E4289B}" type="slidenum">
              <a:rPr lang="en-US" altLang="en-US" smtClean="0"/>
              <a:pPr>
                <a:defRPr/>
              </a:pPr>
              <a:t>13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18361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276301E6-567F-4583-A5FE-B3D3C4E5BB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6B22C3A9-41F1-4665-893E-1E99A7B0C4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C688BBE1-3695-4BE9-B4EC-0DBD3E4CDA2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454B4A13-8E44-45C9-B7A5-36AF2DFE7B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82558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C73F9CF5-0CEB-4288-BFA1-1F83DD47447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20E46E52-C2D3-4C56-AD6B-6BDA3F881B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38674EE2-2CA4-4668-AE43-06A0B1F0841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9101246B-6D39-473F-9F3F-4135A8FEBF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092B5-7175-4C1F-91B7-6CDE5355C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82E04B-117A-452C-BABB-346279510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B378D-B792-4239-9606-BA68E9FCF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6D5F0-3F37-4391-A6D3-EE64436E42A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2491598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9591E3-7E39-4037-BFA0-F270A7512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1C938-DA72-4013-9594-CDA746382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366A83-8F20-4EC6-93A2-2C34A4E84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B5EA0-4B56-4352-AD64-2F5356271C0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70638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02592-2A6D-4106-AD16-8CED2A3C1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3F33D7-1A85-43DC-B36F-0F3E1A163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17CF63-0417-4803-A624-2F928F79B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072F4-C3BB-4282-8284-10196AC9138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6442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F4A65C-6A86-4E8E-B3CB-1E51F85410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4FAB3-B624-4F4D-8537-44CF6A60A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A8D3D-5742-47C6-B47A-A5B7ECE52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9789F-6F9E-4B68-9A40-6150CDFA53F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20330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B13B7C-8E0C-4BD9-8349-330927FF1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67890-72E2-45B6-A721-E951F758C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2AD08-8E22-466C-A956-08FA601B4F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847116-A449-4E50-BA38-D25DEFA90336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88769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F8882DF-5775-46D0-8BFE-D7F72E655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362FC2A-3A58-4AF8-9925-685DD15BC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F2E06A4-0D5E-4D15-B352-6360266FDA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FCD5A-DA84-4B30-8306-AB4B0B43D30D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88705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904E8CF-509C-4804-9EE7-A8E1D3B6B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BCA29C8-0399-401A-A4BC-5F2900E86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BE14943-5F16-400C-ACE6-976E873EE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BB4B6-79CC-40CA-BE1E-D1DA554C571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16114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70CAA576-E739-4B30-A035-EC928AA24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CD34EB9-2CC3-42C5-90FB-925D11B9D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3C0F9D9-45B7-485C-8148-78849ACF4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5F4861-B701-47CB-9061-1C12922367B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44971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9B3C34B-B9C4-412D-9DAC-3AA660915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5AD875D-515C-42C7-A7A6-C8E7647DE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0B07A98-AE01-41BB-98F7-4E7168D469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46F2BE-D5EF-4D40-8E8E-76071C6ADE0E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85692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4AFD4E9-45E1-4D0B-AC64-926C8A5F4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458FFB9-21C2-4329-9C52-CC7201E88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5E7E599-6F2D-48A0-A275-FCF30834F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6FEC33-08C2-4754-8646-3D0DEE440FB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57965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F5CC48A-CEFD-4C5B-9BEF-B38F3EDA2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B342E39-26D1-4700-8F58-1708C7F8B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AE755F-5031-438A-897B-DF65CC018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D0CA9-7A0B-4871-B20C-EA36CA195DA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60181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1D219A8E-7CE6-4A64-B3D9-A2A9846C366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2330579-1F35-4E90-B6D1-8B47C18C3EB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74DDB1-F654-455D-A489-B033B070F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CB9A29-E852-49C1-8B58-9936D7AB222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FEE9F3-D0E5-408C-B3F4-C0C0D9A4E5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14506CF0-2B23-4FB1-9984-653B57B6AD7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05FF877B-414E-4B62-A5BC-77FB1AF83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DBD94B67-39D7-461B-8B13-159482D65995}"/>
              </a:ext>
            </a:extLst>
          </p:cNvPr>
          <p:cNvSpPr txBox="1">
            <a:spLocks/>
          </p:cNvSpPr>
          <p:nvPr/>
        </p:nvSpPr>
        <p:spPr bwMode="auto">
          <a:xfrm>
            <a:off x="5059971" y="1783959"/>
            <a:ext cx="3483937" cy="28891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 eaLnBrk="1" hangingPunct="1"/>
            <a:r>
              <a:rPr lang="en-US" altLang="en-US" sz="3600" dirty="0">
                <a:solidFill>
                  <a:schemeClr val="bg1"/>
                </a:solidFill>
              </a:rPr>
              <a:t>JavaScript</a:t>
            </a:r>
          </a:p>
        </p:txBody>
      </p:sp>
      <p:sp>
        <p:nvSpPr>
          <p:cNvPr id="7" name="Subtitle 1">
            <a:extLst>
              <a:ext uri="{FF2B5EF4-FFF2-40B4-BE49-F238E27FC236}">
                <a16:creationId xmlns:a16="http://schemas.microsoft.com/office/drawing/2014/main" id="{8A4BE697-36D8-43E6-99AB-D5C37988333A}"/>
              </a:ext>
            </a:extLst>
          </p:cNvPr>
          <p:cNvSpPr txBox="1">
            <a:spLocks/>
          </p:cNvSpPr>
          <p:nvPr/>
        </p:nvSpPr>
        <p:spPr bwMode="auto">
          <a:xfrm>
            <a:off x="5059970" y="4750893"/>
            <a:ext cx="3483937" cy="114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charset="0"/>
              <a:buNone/>
              <a:defRPr/>
            </a:pPr>
            <a:r>
              <a:rPr lang="en-US" sz="5400" dirty="0">
                <a:solidFill>
                  <a:schemeClr val="bg1"/>
                </a:solidFill>
              </a:rPr>
              <a:t>Variables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48F6283-6B35-42C4-84AA-B19D20747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629586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275EA02C-97DF-4027-BFF6-A55BA4D539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18115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" name="Picture 4" descr="Image result for javascript">
            <a:extLst>
              <a:ext uri="{FF2B5EF4-FFF2-40B4-BE49-F238E27FC236}">
                <a16:creationId xmlns:a16="http://schemas.microsoft.com/office/drawing/2014/main" id="{9247053E-399F-4AF3-903B-07DF226D8E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14536" y="1023993"/>
            <a:ext cx="3035882" cy="3441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09869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F63AA1D-26DF-4BB9-A256-2F27F2D61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STRINGS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89AD11A-F3BB-422F-96B6-C2F3130F5F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" y="691662"/>
            <a:ext cx="89154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000" i="1" dirty="0"/>
              <a:t>Strings are one of the very most important data types in programming. </a:t>
            </a:r>
          </a:p>
          <a:p>
            <a:pPr eaLnBrk="1" hangingPunct="1">
              <a:defRPr/>
            </a:pPr>
            <a:r>
              <a:rPr lang="en-US" altLang="en-US" sz="2000" dirty="0"/>
              <a:t>A combination of letters / words / symbols, etc is called a “String”.  </a:t>
            </a:r>
          </a:p>
          <a:p>
            <a:pPr eaLnBrk="1" hangingPunct="1">
              <a:defRPr/>
            </a:pPr>
            <a:endParaRPr lang="en-US" altLang="en-US" sz="2000" dirty="0"/>
          </a:p>
          <a:p>
            <a:pPr eaLnBrk="1" hangingPunct="1">
              <a:defRPr/>
            </a:pPr>
            <a:r>
              <a:rPr lang="en-US" altLang="en-US" sz="2000" dirty="0"/>
              <a:t>Strings are </a:t>
            </a:r>
            <a:r>
              <a:rPr lang="en-US" altLang="en-US" sz="2000" u="sng" dirty="0"/>
              <a:t>always placed in quotes</a:t>
            </a:r>
            <a:r>
              <a:rPr lang="en-US" altLang="en-US" sz="2000" dirty="0"/>
              <a:t>.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2000" dirty="0"/>
          </a:p>
          <a:p>
            <a:pPr eaLnBrk="1" hangingPunct="1">
              <a:defRPr/>
            </a:pPr>
            <a:r>
              <a:rPr lang="en-US" altLang="en-US" sz="2000" dirty="0"/>
              <a:t>Some examples of Strings – be sure to understand them!</a:t>
            </a:r>
          </a:p>
          <a:p>
            <a:pPr marL="0" indent="0" eaLnBrk="1" hangingPunct="1">
              <a:buNone/>
              <a:defRPr/>
            </a:pPr>
            <a:endParaRPr lang="en-US" altLang="en-US" sz="2000" dirty="0"/>
          </a:p>
          <a:p>
            <a:pPr lvl="1" eaLnBrk="1" hangingPunct="1">
              <a:defRPr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"Robert Smith Johnson" </a:t>
            </a:r>
            <a:r>
              <a:rPr lang="en-US" altLang="en-US" sz="1800" dirty="0"/>
              <a:t>	</a:t>
            </a:r>
            <a:r>
              <a:rPr lang="en-US" altLang="en-US" sz="1800" dirty="0">
                <a:sym typeface="Wingdings" panose="05000000000000000000" pitchFamily="2" charset="2"/>
              </a:rPr>
              <a:t> a simple string</a:t>
            </a:r>
            <a:endParaRPr lang="en-US" altLang="en-US" sz="1800" dirty="0"/>
          </a:p>
          <a:p>
            <a:pPr lvl="1" eaLnBrk="1" hangingPunct="1">
              <a:defRPr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"273"    </a:t>
            </a:r>
            <a:r>
              <a:rPr lang="en-US" altLang="en-US" sz="1800" dirty="0"/>
              <a:t>			</a:t>
            </a:r>
            <a:r>
              <a:rPr lang="en-US" altLang="en-US" sz="1800" dirty="0">
                <a:sym typeface="Wingdings" panose="05000000000000000000" pitchFamily="2" charset="2"/>
              </a:rPr>
              <a:t> </a:t>
            </a:r>
            <a:r>
              <a:rPr lang="en-US" altLang="en-US" sz="1800" dirty="0"/>
              <a:t>a string of digits – </a:t>
            </a:r>
            <a:r>
              <a:rPr lang="en-US" altLang="en-US" sz="1800" b="1" i="1" dirty="0"/>
              <a:t>NOT a number</a:t>
            </a:r>
            <a:r>
              <a:rPr lang="en-US" altLang="en-US" sz="1800" dirty="0"/>
              <a:t>!!</a:t>
            </a:r>
          </a:p>
          <a:p>
            <a:pPr lvl="1" eaLnBrk="1" hangingPunct="1">
              <a:defRPr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"#$@(~?%(*^%#$"</a:t>
            </a:r>
            <a:r>
              <a:rPr lang="en-US" altLang="en-US" sz="1800" dirty="0"/>
              <a:t>    		</a:t>
            </a:r>
            <a:r>
              <a:rPr lang="en-US" altLang="en-US" sz="1800" dirty="0">
                <a:sym typeface="Wingdings" panose="05000000000000000000" pitchFamily="2" charset="2"/>
              </a:rPr>
              <a:t> a string of random characters</a:t>
            </a:r>
            <a:endParaRPr lang="en-US" altLang="en-US" sz="1800" dirty="0"/>
          </a:p>
          <a:p>
            <a:pPr lvl="1" eaLnBrk="1" hangingPunct="1">
              <a:defRPr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""  </a:t>
            </a:r>
            <a:r>
              <a:rPr lang="en-US" altLang="en-US" sz="1800" dirty="0"/>
              <a:t> 				</a:t>
            </a:r>
            <a:r>
              <a:rPr lang="en-US" altLang="en-US" sz="1800" dirty="0">
                <a:sym typeface="Wingdings" panose="05000000000000000000" pitchFamily="2" charset="2"/>
              </a:rPr>
              <a:t> </a:t>
            </a:r>
            <a:r>
              <a:rPr lang="en-US" altLang="en-US" sz="1800" dirty="0"/>
              <a:t>an empty string</a:t>
            </a:r>
          </a:p>
          <a:p>
            <a:pPr lvl="1" eaLnBrk="1" hangingPunct="1">
              <a:defRPr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" "  </a:t>
            </a:r>
            <a:r>
              <a:rPr lang="en-US" altLang="en-US" sz="1800" dirty="0"/>
              <a:t> 				</a:t>
            </a:r>
            <a:r>
              <a:rPr lang="en-US" altLang="en-US" sz="1800" dirty="0">
                <a:sym typeface="Wingdings" panose="05000000000000000000" pitchFamily="2" charset="2"/>
              </a:rPr>
              <a:t> </a:t>
            </a:r>
            <a:r>
              <a:rPr lang="en-US" altLang="en-US" sz="1800" dirty="0"/>
              <a:t>a string containing a single space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en-US" altLang="en-US" sz="1600" b="1" dirty="0"/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userName, phoneNumber,  favoriteBand;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userName = </a:t>
            </a:r>
            <a:r>
              <a:rPr lang="en-US" altLang="en-US" sz="1600" dirty="0"/>
              <a:t>" 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John Doe</a:t>
            </a:r>
            <a:r>
              <a:rPr lang="en-US" altLang="en-US" sz="1600" dirty="0"/>
              <a:t> "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phoneNumber = </a:t>
            </a:r>
            <a:r>
              <a:rPr lang="en-US" altLang="en-US" sz="1600" dirty="0"/>
              <a:t>" 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3124445555</a:t>
            </a:r>
            <a:r>
              <a:rPr lang="en-US" altLang="en-US" sz="1600" dirty="0"/>
              <a:t> "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favoriteBand = </a:t>
            </a:r>
            <a:r>
              <a:rPr lang="en-US" altLang="en-US" sz="1600" dirty="0"/>
              <a:t>" 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Spinal Tap</a:t>
            </a:r>
            <a:r>
              <a:rPr lang="en-US" altLang="en-US" sz="1600" dirty="0"/>
              <a:t>"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en-US" altLang="en-US" sz="2000" dirty="0"/>
          </a:p>
          <a:p>
            <a:pPr lvl="3" eaLnBrk="1" hangingPunct="1">
              <a:buFont typeface="Wingdings" panose="05000000000000000000" pitchFamily="2" charset="2"/>
              <a:buNone/>
              <a:defRPr/>
            </a:pPr>
            <a:endParaRPr lang="en-US" altLang="en-US" sz="1600" dirty="0"/>
          </a:p>
          <a:p>
            <a:pPr lvl="3" eaLnBrk="1" hangingPunct="1">
              <a:buFont typeface="Wingdings" panose="05000000000000000000" pitchFamily="2" charset="2"/>
              <a:buNone/>
              <a:defRPr/>
            </a:pPr>
            <a:endParaRPr lang="en-US" altLang="en-US" sz="16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000" dirty="0"/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9A8F535E-F7FF-47E9-BC3B-99DC42CFE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1ECBE5-6648-442F-8840-B7AE9952A625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F63AA1D-26DF-4BB9-A256-2F27F2D61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Pop-Quiz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89AD11A-F3BB-422F-96B6-C2F3130F5F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14300" y="691662"/>
            <a:ext cx="89154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000" dirty="0"/>
              <a:t>Suppose that in the example below, we had not placed the phone number 3124445555 inside quotes. Can you explain the significance of this error?</a:t>
            </a:r>
          </a:p>
          <a:p>
            <a:pPr eaLnBrk="1" hangingPunct="1">
              <a:defRPr/>
            </a:pPr>
            <a:endParaRPr lang="en-US" altLang="en-US" sz="2000" dirty="0"/>
          </a:p>
          <a:p>
            <a:pPr eaLnBrk="1" hangingPunct="1">
              <a:defRPr/>
            </a:pPr>
            <a:r>
              <a:rPr lang="en-US" altLang="en-US" sz="2000" b="1" dirty="0"/>
              <a:t>Answer</a:t>
            </a:r>
            <a:r>
              <a:rPr lang="en-US" altLang="en-US" sz="2000" dirty="0"/>
              <a:t>: The value stored inside the variable phoneNumber would be holding the </a:t>
            </a:r>
            <a:r>
              <a:rPr lang="en-US" altLang="en-US" sz="2000" u="sng" dirty="0"/>
              <a:t>quantity</a:t>
            </a:r>
            <a:r>
              <a:rPr lang="en-US" altLang="en-US" sz="2000" dirty="0"/>
              <a:t> 312 million, 444 hundred thousand and 5555. </a:t>
            </a:r>
          </a:p>
          <a:p>
            <a:pPr lvl="1" eaLnBrk="1" hangingPunct="1">
              <a:defRPr/>
            </a:pPr>
            <a:r>
              <a:rPr lang="en-US" altLang="en-US" sz="1600" dirty="0"/>
              <a:t>This is a </a:t>
            </a:r>
            <a:r>
              <a:rPr lang="en-US" altLang="en-US" sz="1600" u="sng" dirty="0"/>
              <a:t>very</a:t>
            </a:r>
            <a:r>
              <a:rPr lang="en-US" altLang="en-US" sz="1600" dirty="0"/>
              <a:t> important detail. It is important to be aware of whether or not a variable is holding a string or a number.  </a:t>
            </a:r>
          </a:p>
          <a:p>
            <a:pPr lvl="1" eaLnBrk="1" hangingPunct="1">
              <a:defRPr/>
            </a:pPr>
            <a:r>
              <a:rPr lang="en-US" altLang="en-US" sz="1600" dirty="0"/>
              <a:t>There are also various other datatypes besides strings and numbers. We will discuss them.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2000" dirty="0"/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en-US" altLang="en-US" sz="1600" b="1" dirty="0"/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userName, phoneNumber,  favoriteBand;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phoneNumber = 3124445555;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en-US" altLang="en-US" sz="2000" dirty="0"/>
          </a:p>
          <a:p>
            <a:pPr lvl="3" eaLnBrk="1" hangingPunct="1">
              <a:buFont typeface="Wingdings" panose="05000000000000000000" pitchFamily="2" charset="2"/>
              <a:buNone/>
              <a:defRPr/>
            </a:pPr>
            <a:endParaRPr lang="en-US" altLang="en-US" sz="1600" dirty="0"/>
          </a:p>
          <a:p>
            <a:pPr lvl="3" eaLnBrk="1" hangingPunct="1">
              <a:buFont typeface="Wingdings" panose="05000000000000000000" pitchFamily="2" charset="2"/>
              <a:buNone/>
              <a:defRPr/>
            </a:pPr>
            <a:endParaRPr lang="en-US" altLang="en-US" sz="16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000" dirty="0"/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9A8F535E-F7FF-47E9-BC3B-99DC42CFE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1ECBE5-6648-442F-8840-B7AE9952A625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069264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8144C7D2-A218-47AD-B27F-3E66863453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Doing Math with JavaScript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1A21BAF2-6A38-4FE2-9D2C-744DF84AD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295400"/>
            <a:ext cx="8229600" cy="41910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var  temperatureCelcius, temperatureFahrenheit;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var  mathResult;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temperatureCelcius = 33;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temperatureFahrenheit = (9/5* </a:t>
            </a:r>
            <a:r>
              <a:rPr lang="en-US" altLang="en-US" sz="1800" i="1" dirty="0">
                <a:latin typeface="Courier New" panose="02070309020205020404" pitchFamily="49" charset="0"/>
                <a:cs typeface="Courier New" panose="02070309020205020404" pitchFamily="49" charset="0"/>
              </a:rPr>
              <a:t>temperatureCelcius </a:t>
            </a: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)+32;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alert(</a:t>
            </a:r>
            <a:r>
              <a:rPr lang="en-US" altLang="en-US" sz="1800">
                <a:latin typeface="Courier New" panose="02070309020205020404" pitchFamily="49" charset="0"/>
                <a:cs typeface="Courier New" panose="02070309020205020404" pitchFamily="49" charset="0"/>
              </a:rPr>
              <a:t>temperatureFahrenheit);</a:t>
            </a: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mathResult = Math.sqrt(25) + 5;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alert(mathResult); </a:t>
            </a:r>
            <a:endParaRPr lang="en-US" altLang="en-US" sz="2400" dirty="0"/>
          </a:p>
        </p:txBody>
      </p:sp>
      <p:sp>
        <p:nvSpPr>
          <p:cNvPr id="16388" name="Slide Number Placeholder 5">
            <a:extLst>
              <a:ext uri="{FF2B5EF4-FFF2-40B4-BE49-F238E27FC236}">
                <a16:creationId xmlns:a16="http://schemas.microsoft.com/office/drawing/2014/main" id="{0B41D89F-DD5A-4463-AB10-3F1B36C020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2FCADD-41B8-417A-A2DE-335BA157BAE3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>
            <a:extLst>
              <a:ext uri="{FF2B5EF4-FFF2-40B4-BE49-F238E27FC236}">
                <a16:creationId xmlns:a16="http://schemas.microsoft.com/office/drawing/2014/main" id="{5BB3FC50-2845-4C62-B030-835A2C764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2227DCA-32E3-4008-8869-CC9619736FCA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19459" name="TextBox 4">
            <a:extLst>
              <a:ext uri="{FF2B5EF4-FFF2-40B4-BE49-F238E27FC236}">
                <a16:creationId xmlns:a16="http://schemas.microsoft.com/office/drawing/2014/main" id="{83BDBEE5-D330-470D-BAEC-03C8EC28BC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877888"/>
            <a:ext cx="8382000" cy="547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&lt;html lang="en"&gt;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&lt;meta charset="utf-8"&gt;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&lt;title&gt;Practice Makes Perfect&lt;/title&gt;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&lt;h1&gt;It Takes Practice...&lt;/h1&gt;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&lt;hr&gt;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&lt;input type="button" value="Convert 40 Celcius to Farhenheit"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		   id="btnSubmit" onclick="</a:t>
            </a:r>
            <a:r>
              <a:rPr lang="en-US" altLang="en-US" sz="1400">
                <a:latin typeface="Courier New" panose="02070309020205020404" pitchFamily="49" charset="0"/>
                <a:cs typeface="Courier New" panose="02070309020205020404" pitchFamily="49" charset="0"/>
              </a:rPr>
              <a:t>celciusToFahrenheit()"&gt;</a:t>
            </a: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function celciusToFahrenheit()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var fahrTemperature;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var celciusTemperature;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celciusTemp = 40;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fahrTemp = 9/5*celciusTemp +32;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alert(fahrTemp);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19460" name="TextBox 1">
            <a:extLst>
              <a:ext uri="{FF2B5EF4-FFF2-40B4-BE49-F238E27FC236}">
                <a16:creationId xmlns:a16="http://schemas.microsoft.com/office/drawing/2014/main" id="{A37A63EE-4890-49EF-B28A-8294F00FE7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76200"/>
            <a:ext cx="4419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File:  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temperature_conversion.html</a:t>
            </a: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482" name="Rectangle 2">
            <a:extLst>
              <a:ext uri="{FF2B5EF4-FFF2-40B4-BE49-F238E27FC236}">
                <a16:creationId xmlns:a16="http://schemas.microsoft.com/office/drawing/2014/main" id="{4B8EAA6B-7A76-4F72-82BC-AF5979A15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1825"/>
            <a:ext cx="788670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Review: Declaring Variables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092F3904-8BFE-409C-A379-D36393DD8E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28650" y="2057400"/>
            <a:ext cx="7886700" cy="3871762"/>
          </a:xfrm>
        </p:spPr>
        <p:txBody>
          <a:bodyPr>
            <a:normAutofit fontScale="92500" lnSpcReduction="10000"/>
          </a:bodyPr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000" dirty="0"/>
              <a:t>You must always </a:t>
            </a:r>
            <a:r>
              <a:rPr lang="en-US" altLang="en-US" sz="2000" u="sng" dirty="0"/>
              <a:t>declare</a:t>
            </a:r>
            <a:r>
              <a:rPr lang="en-US" altLang="en-US" sz="2000" dirty="0"/>
              <a:t> a variable before you can use it.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In JavaScript, a variable is declared by using the </a:t>
            </a:r>
            <a:r>
              <a:rPr lang="en-US" alt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sz="2000" dirty="0"/>
              <a:t> command.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JS </a:t>
            </a:r>
            <a:r>
              <a:rPr lang="en-US" altLang="en-US" sz="2000" i="1" dirty="0"/>
              <a:t>will</a:t>
            </a:r>
            <a:r>
              <a:rPr lang="en-US" altLang="en-US" sz="2000" dirty="0"/>
              <a:t> work if you forget to declare your variables, however, many languages absolutely require that you declare your variables.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Because I want you to use best practices at all times, this course requires that you always declare your variables. </a:t>
            </a:r>
          </a:p>
          <a:p>
            <a:pPr eaLnBrk="1" hangingPunct="1">
              <a:lnSpc>
                <a:spcPct val="90000"/>
              </a:lnSpc>
              <a:defRPr/>
            </a:pPr>
            <a:endParaRPr lang="en-US" altLang="en-US" sz="2000" dirty="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2000" dirty="0"/>
              <a:t>You only declare a variable </a:t>
            </a:r>
            <a:r>
              <a:rPr lang="en-US" altLang="en-US" sz="2000" u="sng" dirty="0"/>
              <a:t>once</a:t>
            </a:r>
            <a:r>
              <a:rPr lang="en-US" altLang="en-US" sz="2000" dirty="0"/>
              <a:t> in a function.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Once a variable has been declared, you can use it as many times as you want. You must </a:t>
            </a:r>
            <a:r>
              <a:rPr lang="en-US" altLang="en-US" sz="2000" i="1" dirty="0"/>
              <a:t>not </a:t>
            </a:r>
            <a:r>
              <a:rPr lang="en-US" altLang="en-US" sz="2000" dirty="0"/>
              <a:t>re-declare a variable within the same function.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You MAY (and often will) assign a different </a:t>
            </a:r>
            <a:r>
              <a:rPr lang="en-US" altLang="en-US" sz="2000" u="sng" dirty="0"/>
              <a:t>value</a:t>
            </a:r>
            <a:r>
              <a:rPr lang="en-US" altLang="en-US" sz="2000" dirty="0"/>
              <a:t> to an existing variable. However, you only declare the variable once!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2000" dirty="0"/>
              <a:t>Think of declaring the variable as "creating" it. Once it is created, you do not need to do so again. </a:t>
            </a:r>
          </a:p>
        </p:txBody>
      </p:sp>
      <p:sp>
        <p:nvSpPr>
          <p:cNvPr id="20484" name="Slide Number Placeholder 5">
            <a:extLst>
              <a:ext uri="{FF2B5EF4-FFF2-40B4-BE49-F238E27FC236}">
                <a16:creationId xmlns:a16="http://schemas.microsoft.com/office/drawing/2014/main" id="{E949C8B1-F34B-4B82-8834-14C52072E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457950" y="6077585"/>
            <a:ext cx="20574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fld id="{5B4C46F5-23E0-4EEA-BA43-E46A4B5A222E}" type="slidenum">
              <a:rPr lang="en-US" altLang="en-US" sz="1800" smtClean="0">
                <a:latin typeface="Arial" panose="020B0604020202020204" pitchFamily="34" charset="0"/>
              </a:rPr>
              <a:pPr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14</a:t>
            </a:fld>
            <a:endParaRPr lang="en-US" altLang="en-US" sz="1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6F63AA1D-26DF-4BB9-A256-2F27F2D61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Review: Declaring v.s. Assigning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089AD11A-F3BB-422F-96B6-C2F3130F5F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5900" y="1600200"/>
            <a:ext cx="8915400" cy="525780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000" dirty="0"/>
              <a:t>In the example below, we </a:t>
            </a:r>
            <a:r>
              <a:rPr lang="en-US" altLang="en-US" sz="2000" u="sng" dirty="0"/>
              <a:t>declare</a:t>
            </a:r>
            <a:r>
              <a:rPr lang="en-US" altLang="en-US" sz="2000" dirty="0"/>
              <a:t> the variable only once. </a:t>
            </a:r>
          </a:p>
          <a:p>
            <a:pPr eaLnBrk="1" hangingPunct="1">
              <a:defRPr/>
            </a:pPr>
            <a:r>
              <a:rPr lang="en-US" altLang="en-US" sz="2000" dirty="0"/>
              <a:t>However, we can </a:t>
            </a:r>
            <a:r>
              <a:rPr lang="en-US" altLang="en-US" sz="2000" u="sng" dirty="0"/>
              <a:t>assign</a:t>
            </a:r>
            <a:r>
              <a:rPr lang="en-US" altLang="en-US" sz="2000" dirty="0"/>
              <a:t> different values to that variable as many times as we like. </a:t>
            </a:r>
          </a:p>
          <a:p>
            <a:pPr eaLnBrk="1" hangingPunct="1">
              <a:defRPr/>
            </a:pPr>
            <a:endParaRPr lang="en-US" altLang="en-US" sz="2000" dirty="0"/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favComposer;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favComposer = "Mozart";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alert(favComposer);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favComposer = "Beethoven";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alert(favComposer);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favComposer = "Mahler";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alert(favComposer);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en-US" altLang="en-US" sz="2000" dirty="0"/>
          </a:p>
          <a:p>
            <a:pPr lvl="3" eaLnBrk="1" hangingPunct="1">
              <a:buFont typeface="Wingdings" panose="05000000000000000000" pitchFamily="2" charset="2"/>
              <a:buNone/>
              <a:defRPr/>
            </a:pPr>
            <a:endParaRPr lang="en-US" altLang="en-US" sz="1600" dirty="0"/>
          </a:p>
          <a:p>
            <a:pPr lvl="3" eaLnBrk="1" hangingPunct="1">
              <a:buFont typeface="Wingdings" panose="05000000000000000000" pitchFamily="2" charset="2"/>
              <a:buNone/>
              <a:defRPr/>
            </a:pPr>
            <a:endParaRPr lang="en-US" altLang="en-US" sz="16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2000" dirty="0"/>
          </a:p>
        </p:txBody>
      </p:sp>
      <p:sp>
        <p:nvSpPr>
          <p:cNvPr id="14340" name="Slide Number Placeholder 5">
            <a:extLst>
              <a:ext uri="{FF2B5EF4-FFF2-40B4-BE49-F238E27FC236}">
                <a16:creationId xmlns:a16="http://schemas.microsoft.com/office/drawing/2014/main" id="{9A8F535E-F7FF-47E9-BC3B-99DC42CFEE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1ECBE5-6648-442F-8840-B7AE9952A625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938018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8BBDF487-92ED-4BB6-B655-7BCF5DE97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/>
              <a:t>A very common shortcut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4F1EEC2-F2AE-4844-B643-AA7672CAD4A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52400" y="1524000"/>
            <a:ext cx="8686800" cy="4757738"/>
          </a:xfrm>
        </p:spPr>
        <p:txBody>
          <a:bodyPr/>
          <a:lstStyle/>
          <a:p>
            <a:pPr lvl="1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200" dirty="0"/>
          </a:p>
          <a:p>
            <a:pPr marL="0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sz="2600" dirty="0"/>
              <a:t>We can declare a variable and assign it a value in the same line: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en-US" sz="2600" b="1" dirty="0"/>
          </a:p>
          <a:p>
            <a:pPr marL="45720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sz="2200" dirty="0">
                <a:solidFill>
                  <a:srgbClr val="FF0000"/>
                </a:solidFill>
              </a:rPr>
              <a:t>	</a:t>
            </a:r>
            <a:r>
              <a:rPr lang="en-US" sz="22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age = 34; </a:t>
            </a:r>
          </a:p>
          <a:p>
            <a:pPr marL="457200" lvl="1" indent="0" eaLnBrk="1" hangingPunct="1">
              <a:lnSpc>
                <a:spcPct val="80000"/>
              </a:lnSpc>
              <a:buFont typeface="Arial" charset="0"/>
              <a:buNone/>
              <a:defRPr/>
            </a:pPr>
            <a:endParaRPr lang="en-US" sz="1900" b="1" dirty="0"/>
          </a:p>
          <a:p>
            <a:pPr marL="457200" lvl="1" indent="0" eaLnBrk="1" hangingPunct="1">
              <a:lnSpc>
                <a:spcPct val="80000"/>
              </a:lnSpc>
              <a:buFont typeface="Arial" panose="020B0604020202020204" pitchFamily="34" charset="0"/>
              <a:buNone/>
              <a:defRPr/>
            </a:pPr>
            <a:r>
              <a:rPr lang="en-US" sz="2400" dirty="0"/>
              <a:t>This is a very commonly used syntax, so you should be comfortable with it.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DF7B725-68C0-4BF0-8FAE-60EAA7C3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9219"/>
            <a:ext cx="8229600" cy="563562"/>
          </a:xfrm>
        </p:spPr>
        <p:txBody>
          <a:bodyPr/>
          <a:lstStyle/>
          <a:p>
            <a:pPr eaLnBrk="1" hangingPunct="1"/>
            <a:r>
              <a:rPr lang="en-US" altLang="en-US" dirty="0"/>
              <a:t>"Identifiers"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057E813-F959-4D96-8E46-92F6E32F22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723900"/>
            <a:ext cx="8686800" cy="5410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600" b="1" dirty="0"/>
              <a:t>Identifiers:  </a:t>
            </a:r>
            <a:r>
              <a:rPr lang="en-US" altLang="en-US" sz="1600" dirty="0"/>
              <a:t>The name we give to something such as a form element name (e.g.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txtFirstName</a:t>
            </a:r>
            <a:r>
              <a:rPr lang="en-US" altLang="en-US" sz="1600" dirty="0"/>
              <a:t>,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selMonthBorn</a:t>
            </a:r>
            <a:r>
              <a:rPr lang="en-US" altLang="en-US" sz="1600" dirty="0"/>
              <a:t>, etc), a function (e.g.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dollarsToPesos(), greetUser(), </a:t>
            </a:r>
            <a:r>
              <a:rPr lang="en-US" altLang="en-US" sz="1600" dirty="0"/>
              <a:t>etc)  or a variable (e.g.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gallons</a:t>
            </a:r>
            <a:r>
              <a:rPr lang="en-US" altLang="en-US" sz="1600" dirty="0"/>
              <a:t>,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dollars</a:t>
            </a:r>
            <a:r>
              <a:rPr lang="en-US" altLang="en-US" sz="1600" dirty="0"/>
              <a:t>,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firstName</a:t>
            </a:r>
            <a:r>
              <a:rPr lang="en-US" altLang="en-US" sz="1600" dirty="0"/>
              <a:t>, etc) is called an identifier. 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en-US" sz="1600" dirty="0"/>
          </a:p>
          <a:p>
            <a:pPr marL="57150" indent="0" algn="ctr" eaLnBrk="1" hangingPunct="1">
              <a:lnSpc>
                <a:spcPct val="90000"/>
              </a:lnSpc>
              <a:buNone/>
              <a:defRPr/>
            </a:pPr>
            <a:r>
              <a:rPr lang="en-US" altLang="en-US" sz="2400" b="1" dirty="0"/>
              <a:t>You should know this term!</a:t>
            </a: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endParaRPr lang="en-US" altLang="en-US" sz="1600" dirty="0"/>
          </a:p>
          <a:p>
            <a:pPr algn="ctr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/>
              <a:t>It is VITAL to come up with identifiers that give a clear idea of what is going on.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2000" b="1" dirty="0"/>
              <a:t>Examples: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firstName; 	--&gt; good!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fn			--&gt; bad!</a:t>
            </a: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name;		--&gt; might be okay depending on context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theUsersFirstName	--&gt; too much!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temperature;	--&gt; might be okay – but what if we were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				    doing a conversion?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tempCelcius	--&gt; good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tempFarhenheit	--&gt; good</a:t>
            </a:r>
          </a:p>
        </p:txBody>
      </p:sp>
      <p:sp>
        <p:nvSpPr>
          <p:cNvPr id="24580" name="Slide Number Placeholder 5">
            <a:extLst>
              <a:ext uri="{FF2B5EF4-FFF2-40B4-BE49-F238E27FC236}">
                <a16:creationId xmlns:a16="http://schemas.microsoft.com/office/drawing/2014/main" id="{D70C48BE-E385-4CDE-961A-8E076508E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641619-59AF-4F88-88C7-F17199B4CC70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DF7B725-68C0-4BF0-8FAE-60EAA7C3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"Identifiers" applies to anything you name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057E813-F959-4D96-8E46-92F6E32F22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2000" b="1" dirty="0"/>
              <a:t>NOTE:  </a:t>
            </a:r>
            <a:r>
              <a:rPr lang="en-US" altLang="en-US" sz="2000" dirty="0"/>
              <a:t>The term </a:t>
            </a:r>
            <a:r>
              <a:rPr lang="en-US" altLang="en-US" sz="2000" i="1" dirty="0"/>
              <a:t>identifiers </a:t>
            </a:r>
            <a:r>
              <a:rPr lang="en-US" altLang="en-US" sz="2000" dirty="0"/>
              <a:t>applies to anything for which you must choose a name. For example, the name you choose for a function, or for a variable, or for a form element, etc. etc.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en-US" sz="2000" dirty="0"/>
          </a:p>
        </p:txBody>
      </p:sp>
      <p:sp>
        <p:nvSpPr>
          <p:cNvPr id="24580" name="Slide Number Placeholder 5">
            <a:extLst>
              <a:ext uri="{FF2B5EF4-FFF2-40B4-BE49-F238E27FC236}">
                <a16:creationId xmlns:a16="http://schemas.microsoft.com/office/drawing/2014/main" id="{D70C48BE-E385-4CDE-961A-8E076508E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641619-59AF-4F88-88C7-F17199B4CC70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1142427"/>
      </p:ext>
    </p:extLst>
  </p:cSld>
  <p:clrMapOvr>
    <a:masterClrMapping/>
  </p:clrMapOvr>
  <p:transition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DF7B725-68C0-4BF0-8FAE-60EAA7C3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58763"/>
            <a:ext cx="8229600" cy="563562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Examples of good and not-so-good identifiers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057E813-F959-4D96-8E46-92F6E32F22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66700" y="1126578"/>
            <a:ext cx="8610600" cy="5410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600"/>
              <a:t>Let's </a:t>
            </a:r>
            <a:r>
              <a:rPr lang="en-US" altLang="en-US" sz="1600" dirty="0"/>
              <a:t>look at some more examples using function names:</a:t>
            </a:r>
            <a:endParaRPr lang="en-US" altLang="en-US" sz="2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convert()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altLang="en-US" sz="1600" dirty="0"/>
              <a:t>Not good! This identifier gives absolutely no idea of what the function is supposed to do.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convertFarhenheitToCelcius()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altLang="en-US" sz="1600" dirty="0"/>
              <a:t>This is much better. A bit long perhaps, but there is </a:t>
            </a:r>
            <a:r>
              <a:rPr lang="en-US" altLang="en-US" sz="1600" u="sng" dirty="0"/>
              <a:t>nothing</a:t>
            </a:r>
            <a:r>
              <a:rPr lang="en-US" altLang="en-US" sz="1600" dirty="0"/>
              <a:t> wrong with having a slightly long-ish identifier if that identifier really explains what is going on. 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altLang="en-US" sz="1600" dirty="0"/>
              <a:t>Don't overdo it though!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function convertFahrToCel()</a:t>
            </a: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altLang="en-US" sz="1600" dirty="0"/>
              <a:t>Also good</a:t>
            </a:r>
            <a:r>
              <a:rPr lang="en-US" altLang="en-US" sz="1600"/>
              <a:t>. Given the context, most programmers would agree that this is pretty clear. </a:t>
            </a:r>
            <a:endParaRPr lang="en-US" altLang="en-US" sz="16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fToC()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altLang="en-US" sz="1600" dirty="0"/>
              <a:t>Hopefully we can all agree that this is also a terrible identifier!</a:t>
            </a: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580" name="Slide Number Placeholder 5">
            <a:extLst>
              <a:ext uri="{FF2B5EF4-FFF2-40B4-BE49-F238E27FC236}">
                <a16:creationId xmlns:a16="http://schemas.microsoft.com/office/drawing/2014/main" id="{D70C48BE-E385-4CDE-961A-8E076508E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641619-59AF-4F88-88C7-F17199B4CC70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7863275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8F20577-0351-4CD6-A4C7-BE2B6CBED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109538"/>
            <a:ext cx="6400800" cy="852487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Learning Objectives</a:t>
            </a:r>
          </a:p>
        </p:txBody>
      </p:sp>
      <p:sp>
        <p:nvSpPr>
          <p:cNvPr id="3075" name="Content Placeholder 2">
            <a:extLst>
              <a:ext uri="{FF2B5EF4-FFF2-40B4-BE49-F238E27FC236}">
                <a16:creationId xmlns:a16="http://schemas.microsoft.com/office/drawing/2014/main" id="{9463288B-FF6A-44C6-90F3-D7000F663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143000"/>
            <a:ext cx="7620000" cy="4876800"/>
          </a:xfrm>
        </p:spPr>
        <p:txBody>
          <a:bodyPr/>
          <a:lstStyle/>
          <a:p>
            <a:pPr marL="57150" indent="0" eaLnBrk="1" hangingPunct="1">
              <a:buFont typeface="Arial" charset="0"/>
              <a:buNone/>
              <a:defRPr/>
            </a:pPr>
            <a:r>
              <a:rPr lang="en-US" sz="2400" dirty="0"/>
              <a:t>By the end of this lecture, you should be able to:</a:t>
            </a:r>
          </a:p>
          <a:p>
            <a:pPr marL="57150" indent="0" eaLnBrk="1" hangingPunct="1">
              <a:buFont typeface="Arial" charset="0"/>
              <a:buNone/>
              <a:defRPr/>
            </a:pPr>
            <a:endParaRPr lang="en-US" sz="2400" dirty="0"/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1800" dirty="0"/>
              <a:t>Understand what it means to "declare" a variable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1800" dirty="0"/>
              <a:t>Appreciate the importance of giving a clear and useful identifiers to variables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1800" dirty="0"/>
              <a:t> Apply a basic mathematical formula and assign the resulting value to a variable</a:t>
            </a:r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1800" dirty="0"/>
              <a:t>Become more comfortable with the use </a:t>
            </a:r>
            <a:r>
              <a:rPr lang="en-US" sz="1800"/>
              <a:t>of strings</a:t>
            </a: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r>
              <a:rPr lang="en-US" sz="1800" b="1" dirty="0"/>
              <a:t>FROM MEMORY: Be able to create a simple conversion page such as a conversion between fahrenheit and celcius.</a:t>
            </a:r>
          </a:p>
          <a:p>
            <a:pPr marL="457200" lvl="1" indent="0" eaLnBrk="1" hangingPunct="1">
              <a:buFont typeface="Arial" charset="0"/>
              <a:buNone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  <a:p>
            <a:pPr lvl="1" eaLnBrk="1" hangingPunct="1">
              <a:buFont typeface="Arial" charset="0"/>
              <a:buChar char="–"/>
              <a:defRPr/>
            </a:pPr>
            <a:endParaRPr lang="en-US" sz="1800" dirty="0"/>
          </a:p>
        </p:txBody>
      </p:sp>
      <p:pic>
        <p:nvPicPr>
          <p:cNvPr id="5124" name="Picture 4" descr="C:\Users\yosef\Dropbox\130 Expression Web\images\question_mark_learning.jpg">
            <a:extLst>
              <a:ext uri="{FF2B5EF4-FFF2-40B4-BE49-F238E27FC236}">
                <a16:creationId xmlns:a16="http://schemas.microsoft.com/office/drawing/2014/main" id="{643EA08B-3300-4D16-93D5-E305FFF053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844330">
            <a:off x="7435850" y="95250"/>
            <a:ext cx="1733550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DF7B725-68C0-4BF0-8FAE-60EAA7C3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Examples of good and not-so-good identifiers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057E813-F959-4D96-8E46-92F6E32F22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en-US" sz="1600" b="1" dirty="0"/>
              <a:t>And a few more…  Suppose we are writing a function that will ask the user for their birthday:</a:t>
            </a: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getDate()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altLang="en-US" sz="1600" dirty="0"/>
              <a:t>Not good. Are we looking up the current date? The date of the invasion of Normandy?!</a:t>
            </a: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userBirthday()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altLang="en-US" sz="1600" dirty="0"/>
              <a:t>Definitely better, though the identifier we can't tell whether the function is reacting to a known birthday (e.g. determining if the user is 21 or over), or if it is planning on doing something based on their birthday such as reveal their horoscope, etc.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getUserBirthday()</a:t>
            </a:r>
          </a:p>
          <a:p>
            <a:pPr eaLnBrk="1" hangingPunct="1">
              <a:lnSpc>
                <a:spcPct val="90000"/>
              </a:lnSpc>
              <a:buFontTx/>
              <a:buChar char="-"/>
              <a:defRPr/>
            </a:pPr>
            <a:r>
              <a:rPr lang="en-US" altLang="en-US" sz="1600" dirty="0"/>
              <a:t>Much better! It's not an overly long identifier, but gives a pretty good idea of what the function is supposed to do.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4580" name="Slide Number Placeholder 5">
            <a:extLst>
              <a:ext uri="{FF2B5EF4-FFF2-40B4-BE49-F238E27FC236}">
                <a16:creationId xmlns:a16="http://schemas.microsoft.com/office/drawing/2014/main" id="{D70C48BE-E385-4CDE-961A-8E076508E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641619-59AF-4F88-88C7-F17199B4CC70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798800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DF7B725-68C0-4BF0-8FAE-60EAA7C3A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/>
            <a:r>
              <a:rPr lang="en-US" altLang="en-US" sz="3600" dirty="0"/>
              <a:t>Some rules for identifiers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A057E813-F959-4D96-8E46-92F6E32F22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b="1" dirty="0"/>
              <a:t>When choosing your identifier, keep the following in mind: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/>
              <a:t>An identifier must </a:t>
            </a:r>
            <a:r>
              <a:rPr lang="en-US" altLang="en-US" sz="1600" dirty="0"/>
              <a:t>be a sequence of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letters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digits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 dirty="0"/>
              <a:t>It should typically begin with a lower-case letter, and then use camel case for subsequent words.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en-US" sz="1600"/>
              <a:t>An identifier can </a:t>
            </a:r>
            <a:r>
              <a:rPr lang="en-US" altLang="en-US" sz="1600" dirty="0"/>
              <a:t>NOT: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Begin with a digit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Have a space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Have mathematical operators such as:  +, -, /, *, %, etc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Be a ‘reserved’ word (discussed on the next slide)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Have various other characters such as  </a:t>
            </a:r>
            <a:r>
              <a:rPr lang="en-US" altLang="en-US" sz="2000" dirty="0"/>
              <a:t>&amp; </a:t>
            </a:r>
            <a:r>
              <a:rPr lang="en-US" altLang="en-US" sz="2000" b="1" dirty="0"/>
              <a:t>:</a:t>
            </a:r>
            <a:r>
              <a:rPr lang="en-US" altLang="en-US" sz="2000" dirty="0"/>
              <a:t> ^ #  </a:t>
            </a:r>
            <a:endParaRPr lang="en-US" altLang="en-US" sz="20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en-US" sz="1600" dirty="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1600" b="1" dirty="0"/>
              <a:t>Don't forget</a:t>
            </a:r>
            <a:r>
              <a:rPr lang="en-US" altLang="en-US" sz="1600" dirty="0"/>
              <a:t>:  JavaScript is </a:t>
            </a:r>
            <a:r>
              <a:rPr lang="en-US" altLang="en-US" sz="1600" i="1" dirty="0"/>
              <a:t>case sensitive</a:t>
            </a:r>
            <a:r>
              <a:rPr lang="en-US" altLang="en-US" sz="1600" dirty="0"/>
              <a:t> so “firstName” and “FirstName” are different variables. </a:t>
            </a:r>
          </a:p>
        </p:txBody>
      </p:sp>
      <p:sp>
        <p:nvSpPr>
          <p:cNvPr id="24580" name="Slide Number Placeholder 5">
            <a:extLst>
              <a:ext uri="{FF2B5EF4-FFF2-40B4-BE49-F238E27FC236}">
                <a16:creationId xmlns:a16="http://schemas.microsoft.com/office/drawing/2014/main" id="{D70C48BE-E385-4CDE-961A-8E076508E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6641619-59AF-4F88-88C7-F17199B4CC70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163914"/>
      </p:ext>
    </p:extLst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8D8CC030-812F-4EDF-89D8-9A3F5EB79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228600"/>
            <a:ext cx="4876800" cy="715963"/>
          </a:xfrm>
        </p:spPr>
        <p:txBody>
          <a:bodyPr/>
          <a:lstStyle/>
          <a:p>
            <a:pPr algn="l"/>
            <a:r>
              <a:rPr lang="en-US" altLang="en-US" sz="3600" dirty="0"/>
              <a:t>Reserved Words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78505D81-5EE0-4E5C-95C8-9BC5C0CFD7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066800"/>
            <a:ext cx="3429000" cy="5105400"/>
          </a:xfrm>
        </p:spPr>
        <p:txBody>
          <a:bodyPr/>
          <a:lstStyle/>
          <a:p>
            <a:r>
              <a:rPr lang="en-US" altLang="en-US" sz="2000" dirty="0"/>
              <a:t>Here is a list of words that can not be used as an identifier. </a:t>
            </a:r>
          </a:p>
          <a:p>
            <a:r>
              <a:rPr lang="en-US" altLang="en-US" sz="2000" dirty="0"/>
              <a:t>We call these 'reserved keywords'. </a:t>
            </a:r>
          </a:p>
          <a:p>
            <a:r>
              <a:rPr lang="en-US" altLang="en-US" sz="2000" dirty="0"/>
              <a:t>Most of these are words that 'mean something' in JavaScript, e.g. 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</a:t>
            </a:r>
            <a:r>
              <a:rPr lang="en-US" altLang="en-US" sz="2000" dirty="0"/>
              <a:t> or </a:t>
            </a:r>
            <a:r>
              <a:rPr lang="en-US" alt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altLang="en-US" sz="2000" dirty="0"/>
              <a:t>.</a:t>
            </a:r>
          </a:p>
          <a:p>
            <a:r>
              <a:rPr lang="en-US" altLang="en-US" sz="2000" dirty="0"/>
              <a:t>You do </a:t>
            </a:r>
            <a:r>
              <a:rPr lang="en-US" altLang="en-US" sz="2000" i="1" dirty="0"/>
              <a:t>not </a:t>
            </a:r>
            <a:r>
              <a:rPr lang="en-US" altLang="en-US" sz="2000" dirty="0"/>
              <a:t>need to memorize this list. It's just something you should keep in the back of your mind when you are choosing an identifier.</a:t>
            </a:r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DEFD78C5-512E-476B-9210-308788C20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61D33AC-48CE-44B7-B7E7-C1D5638EB5B1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pic>
        <p:nvPicPr>
          <p:cNvPr id="26629" name="Picture 2" descr="C:\Users\ymendels\Dropbox\130\images\js_reserved_words.jpg">
            <a:extLst>
              <a:ext uri="{FF2B5EF4-FFF2-40B4-BE49-F238E27FC236}">
                <a16:creationId xmlns:a16="http://schemas.microsoft.com/office/drawing/2014/main" id="{73C1DA87-DEE8-4A59-857C-B6249A415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3538" y="1066800"/>
            <a:ext cx="4675187" cy="525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A8BEFAC1-577B-4BF3-BB0D-08ECBA9CF1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1826"/>
            <a:ext cx="7886700" cy="515152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Quick Review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8BE9291C-4C6B-43C2-8ADE-FB7791F7FBA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11065" y="1458764"/>
            <a:ext cx="7886700" cy="3871762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600" dirty="0">
                <a:cs typeface="Times New Roman" pitchFamily="18" charset="0"/>
              </a:rPr>
              <a:t>Which of the following are </a:t>
            </a:r>
            <a:r>
              <a:rPr lang="en-US" sz="1600">
                <a:cs typeface="Times New Roman" pitchFamily="18" charset="0"/>
              </a:rPr>
              <a:t>legal identifiers?  </a:t>
            </a:r>
            <a:endParaRPr lang="en-US" sz="16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1600" dirty="0">
                <a:cs typeface="Times New Roman" pitchFamily="18" charset="0"/>
              </a:rPr>
              <a:t>	Why/Why Not?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600" dirty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>
                <a:latin typeface="Courier New" pitchFamily="49" charset="0"/>
              </a:rPr>
              <a:t>fav_movie			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>
                <a:latin typeface="+mj-lt"/>
              </a:rPr>
              <a:t>Legal – but we should use camel case by convention</a:t>
            </a: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>
                <a:latin typeface="Courier New" pitchFamily="49" charset="0"/>
              </a:rPr>
              <a:t>You&amp;I				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>
                <a:latin typeface="+mj-lt"/>
              </a:rPr>
              <a:t>Illegal: contains &amp;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>
                <a:latin typeface="+mj-lt"/>
              </a:rPr>
              <a:t>Also violates naming convention by beginning with a capital letter</a:t>
            </a: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>
                <a:latin typeface="Courier New" pitchFamily="49" charset="0"/>
              </a:rPr>
              <a:t>first Name			</a:t>
            </a:r>
            <a:r>
              <a:rPr lang="en-US" sz="1600" dirty="0"/>
              <a:t> 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/>
              <a:t>Illegal: has a space</a:t>
            </a:r>
            <a:endParaRPr lang="en-US" sz="1600" dirty="0">
              <a:latin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3rdNumber			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/>
              <a:t>Illegal: begins with a digit</a:t>
            </a: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birthCity 		</a:t>
            </a:r>
            <a:r>
              <a:rPr lang="en-US" sz="1600" dirty="0"/>
              <a:t> 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/>
              <a:t>Legal 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>
                <a:latin typeface="Courier New" pitchFamily="49" charset="0"/>
                <a:cs typeface="Courier New" pitchFamily="49" charset="0"/>
              </a:rPr>
              <a:t>x					</a:t>
            </a:r>
            <a:r>
              <a:rPr lang="en-US" sz="1600" dirty="0"/>
              <a:t> 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  <a:defRPr/>
            </a:pPr>
            <a:r>
              <a:rPr lang="en-US" sz="1600" dirty="0"/>
              <a:t>Legal (but not very clear!)</a:t>
            </a:r>
            <a:endParaRPr lang="en-US" sz="1600" dirty="0"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sz="1600" dirty="0"/>
          </a:p>
        </p:txBody>
      </p:sp>
      <p:sp>
        <p:nvSpPr>
          <p:cNvPr id="27652" name="Slide Number Placeholder 5">
            <a:extLst>
              <a:ext uri="{FF2B5EF4-FFF2-40B4-BE49-F238E27FC236}">
                <a16:creationId xmlns:a16="http://schemas.microsoft.com/office/drawing/2014/main" id="{8EB861FE-3436-4CEC-8D85-74846B451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457950" y="6077585"/>
            <a:ext cx="20574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fld id="{D9460418-85FC-4444-A48B-593E0DE599D4}" type="slidenum">
              <a:rPr lang="en-US" altLang="en-US" sz="1800" smtClean="0">
                <a:latin typeface="Arial" panose="020B0604020202020204" pitchFamily="34" charset="0"/>
              </a:rPr>
              <a:pPr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23</a:t>
            </a:fld>
            <a:endParaRPr lang="en-US" altLang="en-US" sz="1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84044379-7787-4C98-BA3B-B95F2BDDA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0578" y="1257300"/>
            <a:ext cx="3988849" cy="1381125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dirty="0">
                <a:solidFill>
                  <a:srgbClr val="000000"/>
                </a:solidFill>
              </a:rPr>
              <a:t>Pop-Quiz: What do I do now?</a:t>
            </a:r>
          </a:p>
        </p:txBody>
      </p:sp>
      <p:pic>
        <p:nvPicPr>
          <p:cNvPr id="70" name="Graphic 69" descr="Pencil">
            <a:extLst>
              <a:ext uri="{FF2B5EF4-FFF2-40B4-BE49-F238E27FC236}">
                <a16:creationId xmlns:a16="http://schemas.microsoft.com/office/drawing/2014/main" id="{C663C8C1-0300-473F-B3B8-7B7B8443D6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39490" y="2079067"/>
            <a:ext cx="3026740" cy="302674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07D0941C-72D2-4415-8030-0E14DABF8BD8}"/>
              </a:ext>
            </a:extLst>
          </p:cNvPr>
          <p:cNvSpPr/>
          <p:nvPr/>
        </p:nvSpPr>
        <p:spPr>
          <a:xfrm>
            <a:off x="4648201" y="3229866"/>
            <a:ext cx="3810000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Practice!</a:t>
            </a:r>
            <a:endParaRPr lang="en-US" sz="66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1DDAC4-993F-406F-9B85-74932B7A64D5}"/>
              </a:ext>
            </a:extLst>
          </p:cNvPr>
          <p:cNvSpPr txBox="1"/>
          <p:nvPr/>
        </p:nvSpPr>
        <p:spPr>
          <a:xfrm>
            <a:off x="4570578" y="4419600"/>
            <a:ext cx="4233932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600" dirty="0"/>
              <a:t>Be </a:t>
            </a:r>
            <a:r>
              <a:rPr lang="en-US" sz="1600" u="sng" dirty="0"/>
              <a:t>sure</a:t>
            </a:r>
            <a:r>
              <a:rPr lang="en-US" sz="1600" dirty="0"/>
              <a:t> to go back and get very comfortable declaring variables (bearing in mind choosing good identifiers), assigning them values, modifying those values, doing conversions on them (e.g. a mathematical conversion), outputting them, etc.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72">
            <a:extLst>
              <a:ext uri="{FF2B5EF4-FFF2-40B4-BE49-F238E27FC236}">
                <a16:creationId xmlns:a16="http://schemas.microsoft.com/office/drawing/2014/main" id="{F98ED85F-DCEE-4B50-802E-71A6E3E12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241173" y="320040"/>
            <a:ext cx="8661654" cy="6217920"/>
          </a:xfrm>
          <a:prstGeom prst="rect">
            <a:avLst/>
          </a:prstGeom>
          <a:solidFill>
            <a:schemeClr val="tx1">
              <a:alpha val="14000"/>
            </a:schemeClr>
          </a:solidFill>
          <a:ln w="127000" cap="sq" cmpd="thinThick">
            <a:solidFill>
              <a:schemeClr val="tx1">
                <a:lumMod val="85000"/>
                <a:lumOff val="15000"/>
                <a:alpha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70" name="Title 1">
            <a:extLst>
              <a:ext uri="{FF2B5EF4-FFF2-40B4-BE49-F238E27FC236}">
                <a16:creationId xmlns:a16="http://schemas.microsoft.com/office/drawing/2014/main" id="{8AC57952-D232-4ED1-8299-1A9FF21224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31825"/>
            <a:ext cx="7886700" cy="13255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3600" dirty="0"/>
              <a:t> Using “</a:t>
            </a:r>
            <a:r>
              <a:rPr lang="en-US" altLang="en-US" sz="3600" b="1" i="1" dirty="0"/>
              <a:t>variables</a:t>
            </a:r>
            <a:r>
              <a:rPr lang="en-US" altLang="en-US" sz="3600" i="1" dirty="0"/>
              <a:t>”</a:t>
            </a:r>
            <a:r>
              <a:rPr lang="en-US" altLang="en-US" sz="3600" dirty="0"/>
              <a:t> to store information</a:t>
            </a:r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id="{575F7701-F9C5-4AE1-81D0-FF55526EE0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676401"/>
            <a:ext cx="7886700" cy="4401184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1600" b="1" dirty="0"/>
              <a:t>What is a variable?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Often (</a:t>
            </a:r>
            <a:r>
              <a:rPr lang="en-US" altLang="en-US" sz="1600" i="1" dirty="0"/>
              <a:t>very</a:t>
            </a:r>
            <a:r>
              <a:rPr lang="en-US" altLang="en-US" sz="1600" dirty="0"/>
              <a:t> often) in programming, we need to temporarily store information. For example, suppose you want to retrieve the user’s name and email address from a web form so that you can enter it into a database. Where will you store this information in the short term?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You can store this information inside something called a ‘variable’. A variable is a tiny space in your computer’s memory that you reserve in order to store a piece of information. 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altLang="en-US" sz="1600" dirty="0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r>
              <a:rPr lang="en-US" altLang="en-US" sz="1600" b="1" dirty="0"/>
              <a:t>How to we create a variable?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In order to create a variable we simply “declare” it. Here is an example of declaring a variable called ‘userName’:     </a:t>
            </a:r>
          </a:p>
          <a:p>
            <a:pPr marL="457200" lvl="1" indent="0" eaLnBrk="1" hangingPunct="1">
              <a:lnSpc>
                <a:spcPct val="90000"/>
              </a:lnSpc>
              <a:buNone/>
              <a:defRPr/>
            </a:pPr>
            <a:r>
              <a:rPr lang="en-US" altLang="en-US" sz="1600" dirty="0"/>
              <a:t>			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userName;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400" dirty="0"/>
              <a:t>That’s it!! You can now store any information in this variable that you want.   </a:t>
            </a:r>
            <a:endParaRPr lang="en-US" altLang="en-US" sz="1200" dirty="0"/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Example:</a:t>
            </a: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userName; 	  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Declaring the variable</a:t>
            </a: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userName = "Robert"; 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Assigning a value to the variable</a:t>
            </a: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093DE978-7D84-4627-9FDB-7A0A7F2D8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6457950" y="6077585"/>
            <a:ext cx="20574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fld id="{7236B781-3ED1-40F0-8194-D0DEC5149031}" type="slidenum">
              <a:rPr lang="en-US" altLang="en-US" sz="1800" smtClean="0">
                <a:latin typeface="Arial" panose="020B0604020202020204" pitchFamily="34" charset="0"/>
              </a:rPr>
              <a:pPr>
                <a:lnSpc>
                  <a:spcPct val="90000"/>
                </a:lnSpc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3</a:t>
            </a:fld>
            <a:endParaRPr lang="en-US" altLang="en-US" sz="18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id="{71310E2A-6097-435F-A1CC-64D69F36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447675"/>
          </a:xfrm>
        </p:spPr>
        <p:txBody>
          <a:bodyPr/>
          <a:lstStyle/>
          <a:p>
            <a:pPr eaLnBrk="1" hangingPunct="1"/>
            <a:r>
              <a:rPr lang="en-US" altLang="en-US" sz="3200" dirty="0"/>
              <a:t>Variables cont.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A2B1B43E-DADF-4B7B-9FA1-CA49B6BEB5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709831"/>
            <a:ext cx="8839200" cy="308451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1600" dirty="0"/>
              <a:t>You can create</a:t>
            </a:r>
            <a:r>
              <a:rPr lang="en-US" altLang="en-US" sz="1600" i="1" dirty="0"/>
              <a:t> as many variables as you want </a:t>
            </a:r>
            <a:r>
              <a:rPr lang="en-US" altLang="en-US" sz="1600" dirty="0"/>
              <a:t>in a script.</a:t>
            </a:r>
          </a:p>
          <a:p>
            <a:pPr eaLnBrk="1" hangingPunct="1">
              <a:defRPr/>
            </a:pPr>
            <a:r>
              <a:rPr lang="en-US" altLang="en-US" sz="1600" dirty="0"/>
              <a:t>A variable must only be declared </a:t>
            </a:r>
            <a:r>
              <a:rPr lang="en-US" altLang="en-US" sz="1600" u="sng" dirty="0"/>
              <a:t>once</a:t>
            </a:r>
            <a:r>
              <a:rPr lang="en-US" altLang="en-US" sz="1600" dirty="0"/>
              <a:t> in </a:t>
            </a:r>
            <a:r>
              <a:rPr lang="en-US" altLang="en-US" sz="1600"/>
              <a:t>a function. </a:t>
            </a:r>
            <a:r>
              <a:rPr lang="en-US" altLang="en-US" sz="1600" dirty="0"/>
              <a:t>In other words, once you’ve declared a variable, you do not declare it again. </a:t>
            </a:r>
          </a:p>
          <a:p>
            <a:pPr eaLnBrk="1" hangingPunct="1">
              <a:defRPr/>
            </a:pPr>
            <a:r>
              <a:rPr lang="en-US" altLang="en-US" sz="1600" dirty="0"/>
              <a:t>However, you can </a:t>
            </a:r>
            <a:r>
              <a:rPr lang="en-US" altLang="en-US" sz="1600" u="sng" dirty="0"/>
              <a:t>assign</a:t>
            </a:r>
            <a:r>
              <a:rPr lang="en-US" altLang="en-US" sz="1600" dirty="0"/>
              <a:t> a different value to a variable over and over again.</a:t>
            </a:r>
          </a:p>
          <a:p>
            <a:pPr lvl="1" eaLnBrk="1" hangingPunct="1">
              <a:defRPr/>
            </a:pPr>
            <a:r>
              <a:rPr lang="en-US" altLang="en-US" sz="1400" dirty="0"/>
              <a:t>Every time you assign a value to a variable, the previous value that was stored in that variable </a:t>
            </a:r>
            <a:r>
              <a:rPr lang="en-US" altLang="en-US" sz="1400" u="sng" dirty="0"/>
              <a:t>replaced</a:t>
            </a:r>
            <a:r>
              <a:rPr lang="en-US" altLang="en-US" sz="1400" dirty="0"/>
              <a:t> by the new value. </a:t>
            </a:r>
          </a:p>
          <a:p>
            <a:pPr marL="0" indent="0" eaLnBrk="1" hangingPunct="1">
              <a:buNone/>
              <a:defRPr/>
            </a:pPr>
            <a:endParaRPr lang="en-US" altLang="en-US" sz="1600" dirty="0"/>
          </a:p>
          <a:p>
            <a:pPr eaLnBrk="1" hangingPunct="1">
              <a:defRPr/>
            </a:pPr>
            <a:r>
              <a:rPr lang="en-US" altLang="en-US" sz="1600" dirty="0"/>
              <a:t>Here is an example of a simple script that declares two variables, one to store a quantity in U.S. Dollars, and second to store a value in Mexican Pesos. We will then do a very simple mathematical conversion and output the result in an alert box.</a:t>
            </a:r>
          </a:p>
          <a:p>
            <a:pPr lvl="1" eaLnBrk="1" hangingPunct="1">
              <a:defRPr/>
            </a:pPr>
            <a:r>
              <a:rPr lang="en-US" altLang="en-US" sz="1400" b="1" dirty="0"/>
              <a:t>Convention Alert!  </a:t>
            </a:r>
            <a:r>
              <a:rPr lang="en-US" altLang="en-US" sz="1400" dirty="0"/>
              <a:t>Note the naming convention we use when we name our variables. We use the same camel-case naming that we used when naming functions.</a:t>
            </a:r>
          </a:p>
          <a:p>
            <a:pPr eaLnBrk="1" hangingPunct="1">
              <a:defRPr/>
            </a:pPr>
            <a:endParaRPr lang="en-US" altLang="en-US" sz="16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600" dirty="0"/>
              <a:t>Examine the following code. The full script is on the next slide.  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en-US" altLang="en-US" sz="1400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13B5BD9D-D970-4D78-86B0-86EE7C655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A9EEBCA-D819-4483-80E0-E25A7625B36C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8197" name="TextBox 4">
            <a:extLst>
              <a:ext uri="{FF2B5EF4-FFF2-40B4-BE49-F238E27FC236}">
                <a16:creationId xmlns:a16="http://schemas.microsoft.com/office/drawing/2014/main" id="{DE5CEE97-2310-4F40-9F43-BBA1123F60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4540468"/>
            <a:ext cx="5105400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usDollars;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mexicanPesos;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usDollars = 50;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mexicanPesos = usDollars * 12.87;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alert(mexicanPesos);</a:t>
            </a:r>
            <a:endParaRPr lang="en-US" altLang="en-US" sz="12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>
            <a:extLst>
              <a:ext uri="{FF2B5EF4-FFF2-40B4-BE49-F238E27FC236}">
                <a16:creationId xmlns:a16="http://schemas.microsoft.com/office/drawing/2014/main" id="{59815CBB-780D-4CE4-A5FD-56AAB84C3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8D9263-0E01-49BB-B534-FF5465471F21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9219" name="TextBox 4">
            <a:extLst>
              <a:ext uri="{FF2B5EF4-FFF2-40B4-BE49-F238E27FC236}">
                <a16:creationId xmlns:a16="http://schemas.microsoft.com/office/drawing/2014/main" id="{CC346EDD-519D-41B7-82A7-9756AC0C49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28600"/>
            <a:ext cx="8382000" cy="649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&lt;html lang="en"&gt;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&lt;meta charset="utf-8"&gt;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&lt;title&gt;Practice Makes Perfect&lt;/title&gt;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&lt;h1&gt;It Takes Practice...&lt;/h1&gt;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&lt;input type="button" value="Convert Dollars to Pesos"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id="btnSubmit" onclick="</a:t>
            </a:r>
            <a:r>
              <a:rPr lang="en-US" alt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dollarsToPesos()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" 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function dollarsToPesos()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var usDollars;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var mexicanPesos;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usDollars = 50;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mexicanPesos = usDollars * 12.87;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alert(mexicanPesos);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1" name="Rectangle 141">
            <a:extLst>
              <a:ext uri="{FF2B5EF4-FFF2-40B4-BE49-F238E27FC236}">
                <a16:creationId xmlns:a16="http://schemas.microsoft.com/office/drawing/2014/main" id="{A6EF38B9-FE6A-4D7B-80AA-C5A4D408DA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65470" y="321733"/>
            <a:ext cx="8661654" cy="6214534"/>
          </a:xfrm>
          <a:prstGeom prst="rect">
            <a:avLst/>
          </a:prstGeom>
          <a:solidFill>
            <a:schemeClr val="tx1">
              <a:alpha val="1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242" name="Title 1">
            <a:extLst>
              <a:ext uri="{FF2B5EF4-FFF2-40B4-BE49-F238E27FC236}">
                <a16:creationId xmlns:a16="http://schemas.microsoft.com/office/drawing/2014/main" id="{39705921-8706-4E44-BF97-CE8F07419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28600"/>
            <a:ext cx="7696453" cy="125857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100" dirty="0"/>
              <a:t>What is the best way to practice?</a:t>
            </a:r>
          </a:p>
        </p:txBody>
      </p:sp>
      <p:pic>
        <p:nvPicPr>
          <p:cNvPr id="72" name="Graphic 71" descr="Checkmark">
            <a:extLst>
              <a:ext uri="{FF2B5EF4-FFF2-40B4-BE49-F238E27FC236}">
                <a16:creationId xmlns:a16="http://schemas.microsoft.com/office/drawing/2014/main" id="{98CCE046-AEC5-47DE-A23F-FE2C4DDE6F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9903" y="2839792"/>
            <a:ext cx="2409541" cy="2409541"/>
          </a:xfrm>
          <a:prstGeom prst="rect">
            <a:avLst/>
          </a:prstGeom>
        </p:spPr>
      </p:pic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3A4E4345-5D03-4E77-8AAB-D3B174ADB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06950" y="1364721"/>
            <a:ext cx="4651502" cy="3759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Do not copy and paste code. Unless you are fully comfortable and familiar with the code, you should always </a:t>
            </a:r>
            <a:r>
              <a:rPr lang="en-US" altLang="en-US" sz="1600" u="sng" dirty="0"/>
              <a:t>type it out</a:t>
            </a:r>
            <a:r>
              <a:rPr lang="en-US" altLang="en-US" sz="1600" dirty="0"/>
              <a:t> yourself.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  <a:defRPr/>
            </a:pPr>
            <a:endParaRPr lang="en-US" altLang="en-US" sz="1600" dirty="0"/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Experiment with the code examples.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dirty="0"/>
              <a:t>Start by typing out the exact example from lecture. (It's okay to copy and paste "old" stuff, e.g. the HTML code).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dirty="0"/>
              <a:t>Then experiment by changing the value of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usDollars</a:t>
            </a:r>
            <a:r>
              <a:rPr lang="en-US" altLang="en-US" sz="1600" dirty="0"/>
              <a:t> to something other than 50. Make sure your code works!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dirty="0"/>
              <a:t>Then write a page that does something similar. For example, in our conversion code, look up the conversion between a different currency (e.g. Euros), and write a program that outputs an example of that conversion.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altLang="en-US" sz="1600" dirty="0"/>
              <a:t>Then look up the conversion between pounds and kilograms and create a page that does that conversion.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9CE68EC5-6F8B-40AD-839E-01F65822D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757261" y="6016752"/>
            <a:ext cx="687261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fld id="{9C247091-2838-436A-B3B9-E361AAD48F8B}" type="slidenum">
              <a:rPr lang="en-US" altLang="en-US" sz="100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6</a:t>
            </a:fld>
            <a:endParaRPr lang="en-US" altLang="en-US" sz="1000" dirty="0">
              <a:solidFill>
                <a:prstClr val="black">
                  <a:lumMod val="50000"/>
                  <a:lumOff val="50000"/>
                </a:prstClr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6CA43118-22C3-4CB9-B5EA-191EFF294D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988"/>
            <a:ext cx="8229600" cy="792162"/>
          </a:xfrm>
        </p:spPr>
        <p:txBody>
          <a:bodyPr/>
          <a:lstStyle/>
          <a:p>
            <a:r>
              <a:rPr lang="en-US" altLang="en-US" sz="3600" dirty="0"/>
              <a:t>Some Important Notes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id="{94217589-C8BD-4DCD-9C43-E7D984F69B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838200"/>
            <a:ext cx="8610600" cy="52578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1600" b="1" dirty="0"/>
              <a:t>Naming convention</a:t>
            </a:r>
            <a:r>
              <a:rPr lang="en-US" sz="1600" dirty="0"/>
              <a:t>: Note that we use the same naming convention for our variable identifiers as we’ve used for our function identifiers, i.e. camel-case.</a:t>
            </a:r>
          </a:p>
          <a:p>
            <a:pPr marL="0" indent="0">
              <a:buFont typeface="Arial" charset="0"/>
              <a:buNone/>
              <a:defRPr/>
            </a:pPr>
            <a:endParaRPr lang="en-US" sz="16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1600" b="1" dirty="0"/>
              <a:t>Declaring variables: </a:t>
            </a:r>
            <a:r>
              <a:rPr lang="en-US" sz="1600" dirty="0"/>
              <a:t>We typically declare one variable per line. However, if you have related variables, we often will group them together on the same line with commas in between:     </a:t>
            </a:r>
          </a:p>
          <a:p>
            <a:pPr marL="457200" lvl="1" indent="0">
              <a:buFont typeface="Arial" charset="0"/>
              <a:buNone/>
              <a:defRPr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var firstName, middleName, lastName; </a:t>
            </a:r>
          </a:p>
          <a:p>
            <a:pPr marL="0" indent="0">
              <a:buFont typeface="Arial" charset="0"/>
              <a:buNone/>
              <a:defRPr/>
            </a:pPr>
            <a:endParaRPr lang="en-US" sz="1600" dirty="0"/>
          </a:p>
          <a:p>
            <a:pPr marL="0" indent="0">
              <a:buFont typeface="Arial" charset="0"/>
              <a:buNone/>
              <a:defRPr/>
            </a:pPr>
            <a:r>
              <a:rPr lang="en-US" sz="1600" b="1" dirty="0"/>
              <a:t>Declare at the top: </a:t>
            </a:r>
            <a:r>
              <a:rPr lang="en-US" sz="1600" dirty="0"/>
              <a:t>We typically declare our variables at the top of a function, even if we are only using them several lines below.</a:t>
            </a:r>
          </a:p>
          <a:p>
            <a:pPr marL="0" indent="0">
              <a:buFont typeface="Arial" charset="0"/>
              <a:buNone/>
              <a:defRPr/>
            </a:pPr>
            <a:endParaRPr lang="en-US" sz="1600" dirty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en-US" sz="2000" b="1" dirty="0"/>
              <a:t>Assigning values to our variables</a:t>
            </a:r>
          </a:p>
          <a:p>
            <a:pPr>
              <a:defRPr/>
            </a:pPr>
            <a:r>
              <a:rPr lang="en-US" sz="1600" dirty="0"/>
              <a:t>Notice how we assigned a value to our variable:  </a:t>
            </a:r>
          </a:p>
          <a:p>
            <a:pPr marL="457200" lvl="1" indent="0">
              <a:buFont typeface="Arial" panose="020B0604020202020204" pitchFamily="34" charset="0"/>
              <a:buNone/>
              <a:defRPr/>
            </a:pPr>
            <a:r>
              <a:rPr lang="en-US" sz="1800" b="1" dirty="0">
                <a:latin typeface="Courier New" panose="02070309020205020404" pitchFamily="49" charset="0"/>
                <a:cs typeface="Courier New" pitchFamily="49" charset="0"/>
              </a:rPr>
              <a:t>	usDollars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=50</a:t>
            </a:r>
            <a:r>
              <a:rPr lang="en-US" sz="1800" b="1" dirty="0">
                <a:latin typeface="Courier New" pitchFamily="49" charset="0"/>
                <a:cs typeface="Courier New" pitchFamily="49" charset="0"/>
              </a:rPr>
              <a:t>;</a:t>
            </a:r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>
              <a:defRPr/>
            </a:pPr>
            <a:r>
              <a:rPr lang="en-US" sz="1600" dirty="0"/>
              <a:t>At the moment, the only way we can assign a value inside our variable is by putting it there </a:t>
            </a:r>
            <a:r>
              <a:rPr lang="en-US" sz="1600" u="sng" dirty="0"/>
              <a:t>ourselves</a:t>
            </a:r>
            <a:r>
              <a:rPr lang="en-US" sz="1600" dirty="0"/>
              <a:t>. For example, in the example above, we manually typed in the value of '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50</a:t>
            </a:r>
            <a:r>
              <a:rPr lang="en-US" sz="1600" dirty="0"/>
              <a:t>' to the variable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usDollars</a:t>
            </a:r>
            <a:r>
              <a:rPr lang="en-US" sz="1600" dirty="0"/>
              <a:t>. 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1600" dirty="0"/>
              <a:t>However, we will soon learn how to </a:t>
            </a:r>
            <a:r>
              <a:rPr lang="en-US" sz="1600" u="sng" dirty="0"/>
              <a:t>retrieve these values from our HTML forms</a:t>
            </a:r>
            <a:r>
              <a:rPr lang="en-US" sz="1600" dirty="0"/>
              <a:t>. At this point, our code becomes much more powerful. When we reach that point, we will allow the </a:t>
            </a:r>
            <a:r>
              <a:rPr lang="en-US" sz="1600" u="sng" dirty="0"/>
              <a:t>user</a:t>
            </a:r>
            <a:r>
              <a:rPr lang="en-US" sz="1600" dirty="0"/>
              <a:t> to enter the value via the form. </a:t>
            </a:r>
          </a:p>
          <a:p>
            <a:pPr lvl="1">
              <a:buFont typeface="Arial" charset="0"/>
              <a:buChar char="–"/>
              <a:defRPr/>
            </a:pPr>
            <a:r>
              <a:rPr lang="en-US" sz="1600" dirty="0"/>
              <a:t>For example, we will create a form that asks the user to enter an amount in US Dollars. Our script will then </a:t>
            </a:r>
            <a:r>
              <a:rPr lang="en-US" sz="1600" u="sng" dirty="0"/>
              <a:t>retrieve that value from the form</a:t>
            </a:r>
            <a:r>
              <a:rPr lang="en-US" sz="1600" dirty="0"/>
              <a:t>, and assign it to the variable </a:t>
            </a:r>
            <a:r>
              <a:rPr lang="en-US" sz="16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usDollars</a:t>
            </a:r>
            <a:r>
              <a:rPr lang="en-US" sz="1600" dirty="0"/>
              <a:t>. </a:t>
            </a:r>
          </a:p>
        </p:txBody>
      </p:sp>
      <p:sp>
        <p:nvSpPr>
          <p:cNvPr id="11268" name="Slide Number Placeholder 3">
            <a:extLst>
              <a:ext uri="{FF2B5EF4-FFF2-40B4-BE49-F238E27FC236}">
                <a16:creationId xmlns:a16="http://schemas.microsoft.com/office/drawing/2014/main" id="{1DE99156-2308-44A1-BD62-C00A78A7F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F2BFDB-137E-48C8-8F29-A085771EF479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D0D49761-CA23-41A3-9994-8474051F3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/>
              <a:t>Variables can store just about anything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3F264EB0-0ECE-4E5E-BC52-168D459B466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839200" cy="4876800"/>
          </a:xfrm>
        </p:spPr>
        <p:txBody>
          <a:bodyPr/>
          <a:lstStyle/>
          <a:p>
            <a:pPr marL="0" indent="0" algn="ctr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i="1" dirty="0"/>
              <a:t>Variables will be used in pretty much every single piece of code that you will ever write!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1800" dirty="0"/>
          </a:p>
          <a:p>
            <a:pPr marL="0" indent="0" eaLnBrk="1" hangingPunct="1">
              <a:buNone/>
              <a:defRPr/>
            </a:pPr>
            <a:r>
              <a:rPr lang="en-US" altLang="en-US" sz="1800" dirty="0"/>
              <a:t>We can store any type of data into a variable such as numbers or strings (i.e. text). </a:t>
            </a:r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endParaRPr lang="en-US" altLang="en-US" sz="1800" dirty="0"/>
          </a:p>
          <a:p>
            <a:pPr marL="0" indent="0" eaLnBrk="1" hangingPunct="1">
              <a:buFont typeface="Arial" panose="020B0604020202020204" pitchFamily="34" charset="0"/>
              <a:buNone/>
              <a:defRPr/>
            </a:pPr>
            <a:r>
              <a:rPr lang="en-US" altLang="en-US" sz="1800" dirty="0"/>
              <a:t>Some examples: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 temperatureCelcius, temperatureFarenheit;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 userName, userAddress;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en-US" alt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temperatureCelcius = 33;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temperatureFarenheit = </a:t>
            </a:r>
            <a:r>
              <a:rPr lang="en-US" alt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(9 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/ 5 * temperatureCelcius)+32;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userName = </a:t>
            </a:r>
            <a:r>
              <a:rPr lang="en-US" altLang="en-US" sz="1400" dirty="0"/>
              <a:t>"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John Doe</a:t>
            </a:r>
            <a:r>
              <a:rPr lang="en-US" altLang="en-US" sz="1400" dirty="0"/>
              <a:t>"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userAddress = "222 Memory Lane"; </a:t>
            </a:r>
          </a:p>
          <a:p>
            <a:pPr lvl="3" eaLnBrk="1" hangingPunct="1">
              <a:buFont typeface="Wingdings" panose="05000000000000000000" pitchFamily="2" charset="2"/>
              <a:buNone/>
              <a:defRPr/>
            </a:pPr>
            <a:endParaRPr lang="en-US" altLang="en-US" sz="1200" dirty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altLang="en-US" sz="1600" dirty="0"/>
          </a:p>
        </p:txBody>
      </p:sp>
      <p:sp>
        <p:nvSpPr>
          <p:cNvPr id="12292" name="Slide Number Placeholder 5">
            <a:extLst>
              <a:ext uri="{FF2B5EF4-FFF2-40B4-BE49-F238E27FC236}">
                <a16:creationId xmlns:a16="http://schemas.microsoft.com/office/drawing/2014/main" id="{9342D995-C360-41A2-B135-2D830F48E9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5886123-C929-4553-8497-A8B9A6217239}" type="slidenum">
              <a:rPr lang="en-US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39705921-8706-4E44-BF97-CE8F07419D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50" y="-271220"/>
            <a:ext cx="7696453" cy="1258574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4100" dirty="0"/>
              <a:t>STOP!</a:t>
            </a:r>
          </a:p>
        </p:txBody>
      </p:sp>
      <p:pic>
        <p:nvPicPr>
          <p:cNvPr id="72" name="Graphic 71" descr="Checkmark">
            <a:extLst>
              <a:ext uri="{FF2B5EF4-FFF2-40B4-BE49-F238E27FC236}">
                <a16:creationId xmlns:a16="http://schemas.microsoft.com/office/drawing/2014/main" id="{98CCE046-AEC5-47DE-A23F-FE2C4DDE6F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0600" y="358067"/>
            <a:ext cx="1913002" cy="1913002"/>
          </a:xfrm>
          <a:prstGeom prst="rect">
            <a:avLst/>
          </a:prstGeom>
        </p:spPr>
      </p:pic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3A4E4345-5D03-4E77-8AAB-D3B174ADB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6200" y="864901"/>
            <a:ext cx="4651502" cy="1995533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Are you practicing???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Take the code from the previous example and place it in a web page.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Using an </a:t>
            </a:r>
            <a:r>
              <a:rPr lang="en-US" alt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alert() </a:t>
            </a:r>
            <a:r>
              <a:rPr lang="en-US" altLang="en-US" sz="1600" dirty="0"/>
              <a:t>function, output one or more of the variables.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Modify a value, and run again.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altLang="en-US" sz="1600" dirty="0"/>
              <a:t>Etc. Etc.</a:t>
            </a:r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9CE68EC5-6F8B-40AD-839E-01F65822DE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757261" y="6016752"/>
            <a:ext cx="687261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ts val="600"/>
              </a:spcAft>
              <a:buFontTx/>
              <a:buNone/>
            </a:pPr>
            <a:fld id="{9C247091-2838-436A-B3B9-E361AAD48F8B}" type="slidenum">
              <a:rPr lang="en-US" altLang="en-US" sz="1000">
                <a:solidFill>
                  <a:prstClr val="black">
                    <a:lumMod val="50000"/>
                    <a:lumOff val="50000"/>
                  </a:prstClr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spcAft>
                  <a:spcPts val="600"/>
                </a:spcAft>
                <a:buFontTx/>
                <a:buNone/>
              </a:pPr>
              <a:t>9</a:t>
            </a:fld>
            <a:endParaRPr lang="en-US" altLang="en-US" sz="1000" dirty="0">
              <a:solidFill>
                <a:prstClr val="black">
                  <a:lumMod val="50000"/>
                  <a:lumOff val="50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7" name="TextBox 4">
            <a:extLst>
              <a:ext uri="{FF2B5EF4-FFF2-40B4-BE49-F238E27FC236}">
                <a16:creationId xmlns:a16="http://schemas.microsoft.com/office/drawing/2014/main" id="{16869791-0368-47FB-BE08-DDDF72A1AC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3557266"/>
            <a:ext cx="8382000" cy="2850011"/>
          </a:xfrm>
          <a:prstGeom prst="rect">
            <a:avLst/>
          </a:prstGeom>
          <a:ln/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&lt;input type="button" value="Convert Dollars to Pesos"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     id="btnSubmit" onclick="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practice()" 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alt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practice() {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var  userName, userAddress, userAge;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userName = </a:t>
            </a:r>
            <a:r>
              <a:rPr lang="en-US" altLang="en-US" sz="1400" dirty="0"/>
              <a:t>"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John Doe</a:t>
            </a:r>
            <a:r>
              <a:rPr lang="en-US" altLang="en-US" sz="1400" dirty="0"/>
              <a:t>"</a:t>
            </a: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;  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userAddress = "222 Memory Lane"; 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userAge = 52;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   alert(userAge);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</a:p>
        </p:txBody>
      </p:sp>
    </p:spTree>
    <p:extLst>
      <p:ext uri="{BB962C8B-B14F-4D97-AF65-F5344CB8AC3E}">
        <p14:creationId xmlns:p14="http://schemas.microsoft.com/office/powerpoint/2010/main" val="973880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2014</Words>
  <Application>Microsoft Office PowerPoint</Application>
  <PresentationFormat>On-screen Show (4:3)</PresentationFormat>
  <Paragraphs>338</Paragraphs>
  <Slides>24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Courier New</vt:lpstr>
      <vt:lpstr>Times New Roman</vt:lpstr>
      <vt:lpstr>Wingdings</vt:lpstr>
      <vt:lpstr>Office Theme</vt:lpstr>
      <vt:lpstr>PowerPoint Presentation</vt:lpstr>
      <vt:lpstr>Learning Objectives</vt:lpstr>
      <vt:lpstr> Using “variables” to store information</vt:lpstr>
      <vt:lpstr>Variables cont.</vt:lpstr>
      <vt:lpstr>PowerPoint Presentation</vt:lpstr>
      <vt:lpstr>What is the best way to practice?</vt:lpstr>
      <vt:lpstr>Some Important Notes</vt:lpstr>
      <vt:lpstr>Variables can store just about anything</vt:lpstr>
      <vt:lpstr>STOP!</vt:lpstr>
      <vt:lpstr>STRINGS</vt:lpstr>
      <vt:lpstr>Pop-Quiz</vt:lpstr>
      <vt:lpstr>Doing Math with JavaScript</vt:lpstr>
      <vt:lpstr>PowerPoint Presentation</vt:lpstr>
      <vt:lpstr>Review: Declaring Variables</vt:lpstr>
      <vt:lpstr>Review: Declaring v.s. Assigning</vt:lpstr>
      <vt:lpstr>A very common shortcut</vt:lpstr>
      <vt:lpstr>"Identifiers"</vt:lpstr>
      <vt:lpstr>"Identifiers" applies to anything you name</vt:lpstr>
      <vt:lpstr>Examples of good and not-so-good identifiers</vt:lpstr>
      <vt:lpstr>Examples of good and not-so-good identifiers</vt:lpstr>
      <vt:lpstr>Some rules for identifiers</vt:lpstr>
      <vt:lpstr>Reserved Words</vt:lpstr>
      <vt:lpstr>Quick Review</vt:lpstr>
      <vt:lpstr>Pop-Quiz: What do I do now?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Mendelsohn, Yoseph</dc:creator>
  <cp:lastModifiedBy>Joseph Mendelsohn</cp:lastModifiedBy>
  <cp:revision>109</cp:revision>
  <dcterms:created xsi:type="dcterms:W3CDTF">2019-07-05T13:26:21Z</dcterms:created>
  <dcterms:modified xsi:type="dcterms:W3CDTF">2019-09-15T19:53:37Z</dcterms:modified>
</cp:coreProperties>
</file>