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6"/>
  </p:notesMasterIdLst>
  <p:sldIdLst>
    <p:sldId id="330" r:id="rId2"/>
    <p:sldId id="331" r:id="rId3"/>
    <p:sldId id="257" r:id="rId4"/>
    <p:sldId id="258" r:id="rId5"/>
    <p:sldId id="260" r:id="rId6"/>
    <p:sldId id="336" r:id="rId7"/>
    <p:sldId id="261" r:id="rId8"/>
    <p:sldId id="332" r:id="rId9"/>
    <p:sldId id="343" r:id="rId10"/>
    <p:sldId id="264" r:id="rId11"/>
    <p:sldId id="337" r:id="rId12"/>
    <p:sldId id="340" r:id="rId13"/>
    <p:sldId id="342" r:id="rId14"/>
    <p:sldId id="34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31" autoAdjust="0"/>
    <p:restoredTop sz="94660"/>
  </p:normalViewPr>
  <p:slideViewPr>
    <p:cSldViewPr>
      <p:cViewPr varScale="1">
        <p:scale>
          <a:sx n="100" d="100"/>
          <a:sy n="100" d="100"/>
        </p:scale>
        <p:origin x="62" y="31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B24BA59-90AC-4B01-B63D-814ADAB060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FC57CD0-D6E9-4283-B2E7-AFBAAAC65B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5368435-5A84-42F6-90EB-3AB98298A4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81954F1-50A0-4AB6-B743-801D017970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5EF39FE-598E-40D2-9FD1-B1EDBC7BA1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9053F36-25CE-4C93-907D-C5C2230A34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FB1458E-3FAF-4349-B161-BB061B2AC9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29C3169-D468-49B5-9FB4-7D5AEE57F9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33EC2449-E51C-48EE-95F9-B27C20C14F17}" type="slidenum">
              <a:rPr lang="en-US" altLang="en-US" smtClean="0">
                <a:latin typeface="Arial" panose="020B0604020202020204" pitchFamily="34" charset="0"/>
              </a:rPr>
              <a:pPr/>
              <a:t>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0CCA2DE-DE03-4625-B467-033C6DA5B5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613F8B5-3552-4FC8-A957-ED7998CC1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4E841ECA-2C53-4638-865E-D99BA28FA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B466EBF9-1544-4584-B566-2B553F373F66}" type="slidenum">
              <a:rPr lang="en-US" altLang="en-US" smtClean="0">
                <a:latin typeface="Arial" panose="020B0604020202020204" pitchFamily="34" charset="0"/>
              </a:rPr>
              <a:pPr/>
              <a:t>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2572188-1345-4324-AADC-CB9F4A172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02EB1F8-58E2-4C91-A2B7-A9E41D9C0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7777368-B44B-41B3-BEFC-1353D99C4B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8AF42D9C-222D-4E31-9A63-5BFD26BC9410}" type="slidenum">
              <a:rPr lang="en-US" altLang="en-US" smtClean="0">
                <a:latin typeface="Arial" panose="020B0604020202020204" pitchFamily="34" charset="0"/>
              </a:rPr>
              <a:pPr/>
              <a:t>5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FA32900-02FF-468E-98FC-5AF3907A2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830522A-D532-4EFF-A995-82363A7B2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E2AE644-BC35-4544-B9AC-B5E1FA6C8C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055E92F4-37A5-4668-98B9-C8AE6A4F49FE}" type="slidenum">
              <a:rPr lang="en-US" altLang="en-US" smtClean="0">
                <a:latin typeface="Arial" panose="020B0604020202020204" pitchFamily="34" charset="0"/>
              </a:rPr>
              <a:pPr/>
              <a:t>7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05AF6-00E1-47C4-B223-860173A5A8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3C3FB85-040F-4E7E-8791-41EDDA7C6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2A59699-931A-4980-B835-6C41E0D418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9E23F2A9-12CF-4413-A644-F790927E515C}" type="slidenum">
              <a:rPr lang="en-US" altLang="en-US" smtClean="0">
                <a:latin typeface="Arial" panose="020B0604020202020204" pitchFamily="34" charset="0"/>
              </a:rPr>
              <a:pPr/>
              <a:t>10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5F8C850-C1D3-421C-8161-A79EAAB0CB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C5E001E-36AE-4534-8ECA-6714D0D37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7D6A1-C84B-41DD-8AC3-256CAF0E2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E0E81-6E0E-4125-B2C8-34C497BD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43959-4D85-412E-B05A-B358238F1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2C95D-888A-4FF6-A59D-A2561BDB6D7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384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C1F82-1E3F-4A9C-91F9-24C80E3A2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11E71-0EB0-4D15-8FD9-D5F6C531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F072D-CE81-4083-82F8-70B66D8C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0726A-97C7-4284-8951-FD9901FBFBF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220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E0D74-477E-487D-927F-44CF7A420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0A05C-310C-4FB3-9CB9-F8076335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DE73E-F056-4D59-B4B8-D4775F9A2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5C2D6-66E3-4D96-9780-1E871F874E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563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3ACA3-06B8-4FDB-A646-8A5C4ED8F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A3CD6-CDFD-4BF0-9E1B-9067EBF6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20FCF-6149-4A4B-9545-12E36CC11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60A7-C2F6-420F-A0FB-BF2E0C2FA8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63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F236D-BD3D-4228-BA74-07E4D093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E3106-E709-4957-9718-01209930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EA9BF-4363-4AEF-9B9F-04D5CA07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F38E-3BD1-4C7B-ACB0-4C30B032F9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607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DD6E98-BBE7-4650-8457-275FCE66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8942FE-9BD4-4C74-926D-84C9B58D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2ECB50-FF4C-4B10-A9D1-833A65F76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9EA13-6545-4769-9D31-5F2DDFF5592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400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11512A1-5A5E-4BCA-9F74-032E5723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B1E0FF5-DC57-4165-94D0-742B2416D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59150A9-32DC-4B1E-BFFB-D8ACBBB4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D50CD-DFFE-46A7-A5BA-66CAD41678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473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BE5778-562A-49AB-8EB1-13FA8085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5820BB-23A2-4AF7-95B2-D770BE8F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A8197F-EECB-4DA3-98D5-01C0C7952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47260-8970-4FBD-9BFF-47FDF461931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26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D324A4-6DCC-4461-A575-6F0A934D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AED658B-C631-4A51-BB8F-D1E03E57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7746F8-A34C-44B8-A3BE-61460ED1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7FCB-BF58-4F7E-88B8-CCB4ABDA43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484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9702886-4A4B-4AF8-AF33-5EB655473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661CF44-AEDB-43C1-A814-0BAC1B86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5BC418-723A-4C3E-A498-992D786B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1AFB4-F8BA-4A4C-B4E5-07E75CFE5A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52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DC1FD7-64D0-4521-9EDB-2319068C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2566B3-559F-482E-9EA7-CFCA05516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0FAEDF-25E9-4A18-A862-D5AE832A9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7A58D-BA09-4271-98E5-99F4A4263D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577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EFACFE7-9BD7-4B96-A323-8E65F789E24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85D5231-4EBF-461A-B43A-D2AF87C030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1809D-A5A8-48DA-9CAF-3D4C54864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C68C-E75F-43E3-BF81-FBA604D3E9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2A0A4-7C60-4F36-9D7C-BA8519F81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61CA853-2E40-457C-B4AA-83B70105DA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id="{40089F06-7932-43C9-993A-CAB0F48E9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9971" y="1783959"/>
            <a:ext cx="3483937" cy="2889114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altLang="en-US" sz="3600" dirty="0">
                <a:solidFill>
                  <a:schemeClr val="bg1"/>
                </a:solidFill>
              </a:rPr>
              <a:t>JavaScript Part 1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3F79CE9-CF03-4D82-93A0-57B5A4380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9970" y="4750893"/>
            <a:ext cx="3483937" cy="1147863"/>
          </a:xfrm>
        </p:spPr>
        <p:txBody>
          <a:bodyPr anchor="t">
            <a:normAutofit/>
          </a:bodyPr>
          <a:lstStyle/>
          <a:p>
            <a:pPr algn="l">
              <a:buFont typeface="Arial" charset="0"/>
              <a:buNone/>
              <a:defRPr/>
            </a:pPr>
            <a:r>
              <a:rPr lang="en-US" sz="1700" dirty="0">
                <a:solidFill>
                  <a:schemeClr val="bg1"/>
                </a:solidFill>
              </a:rPr>
              <a:t>Introduction </a:t>
            </a:r>
            <a:r>
              <a:rPr lang="en-US" sz="1700">
                <a:solidFill>
                  <a:schemeClr val="bg1"/>
                </a:solidFill>
              </a:rPr>
              <a:t>to scripting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Image result for javascript">
            <a:extLst>
              <a:ext uri="{FF2B5EF4-FFF2-40B4-BE49-F238E27FC236}">
                <a16:creationId xmlns:a16="http://schemas.microsoft.com/office/drawing/2014/main" id="{C29CB440-A126-4B9A-BFD4-898F10AA8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536" y="1023993"/>
            <a:ext cx="3035882" cy="344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6A9101B-8696-4D4A-8858-D83B7C3A1BA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Only script </a:t>
            </a:r>
            <a:r>
              <a:rPr lang="en-US" sz="2800"/>
              <a:t>code should be present in </a:t>
            </a:r>
            <a:r>
              <a:rPr lang="en-US" sz="2800" dirty="0"/>
              <a:t>the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  <a:r>
              <a:rPr lang="en-US" sz="2800" dirty="0"/>
              <a:t> tag</a:t>
            </a:r>
            <a:br>
              <a:rPr lang="en-US" sz="2800" dirty="0"/>
            </a:br>
            <a:r>
              <a:rPr lang="en-US" sz="2000" dirty="0"/>
              <a:t>(i.e. no </a:t>
            </a:r>
            <a:r>
              <a:rPr lang="en-US" sz="2000"/>
              <a:t>HTML or </a:t>
            </a:r>
            <a:r>
              <a:rPr lang="en-US" sz="2000" dirty="0"/>
              <a:t>CSS code should be present)</a:t>
            </a:r>
            <a:endParaRPr 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7B8CC6A-3FF4-49E8-AC6D-53F508536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&lt;title&gt;First JS&lt;/title&gt;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&lt;script&gt;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   &lt;h1&gt;My First JavaScript&lt;/h1&gt;  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   alert("Hello World");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7C8AF5A1-746B-47A4-99F8-94625F3465EB}"/>
              </a:ext>
            </a:extLst>
          </p:cNvPr>
          <p:cNvSpPr/>
          <p:nvPr/>
        </p:nvSpPr>
        <p:spPr>
          <a:xfrm>
            <a:off x="4343400" y="2438400"/>
            <a:ext cx="1404937" cy="685800"/>
          </a:xfrm>
          <a:prstGeom prst="wedgeRectCallout">
            <a:avLst>
              <a:gd name="adj1" fmla="val -40975"/>
              <a:gd name="adj2" fmla="val 101225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Bad!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D156E43-1E71-4B7B-8DFF-C355E0966AC9}"/>
              </a:ext>
            </a:extLst>
          </p:cNvPr>
          <p:cNvCxnSpPr>
            <a:cxnSpLocks/>
          </p:cNvCxnSpPr>
          <p:nvPr/>
        </p:nvCxnSpPr>
        <p:spPr>
          <a:xfrm>
            <a:off x="1752600" y="3581400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39811A71-CF05-4CE3-A1DB-CAD91A11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3505200"/>
          </a:xfrm>
        </p:spPr>
        <p:txBody>
          <a:bodyPr/>
          <a:lstStyle/>
          <a:p>
            <a:pPr marL="400050"/>
            <a:r>
              <a:rPr lang="en-US" altLang="en-US" sz="2200">
                <a:cs typeface="Courier New" panose="02070309020205020404" pitchFamily="49" charset="0"/>
                <a:sym typeface="Wingdings" panose="05000000000000000000" pitchFamily="2" charset="2"/>
              </a:rPr>
              <a:t>We can place a variety of information inside the </a:t>
            </a:r>
            <a:r>
              <a:rPr lang="en-US" altLang="en-US" sz="220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alert() </a:t>
            </a:r>
            <a:r>
              <a:rPr lang="en-US" altLang="en-US" sz="2200">
                <a:cs typeface="Courier New" panose="02070309020205020404" pitchFamily="49" charset="0"/>
                <a:sym typeface="Wingdings" panose="05000000000000000000" pitchFamily="2" charset="2"/>
              </a:rPr>
              <a:t>function’s parentheses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. Here are some </a:t>
            </a:r>
            <a:r>
              <a:rPr lang="en-US" altLang="en-US" sz="2200">
                <a:cs typeface="Courier New" panose="02070309020205020404" pitchFamily="49" charset="0"/>
                <a:sym typeface="Wingdings" panose="05000000000000000000" pitchFamily="2" charset="2"/>
              </a:rPr>
              <a:t>examples.</a:t>
            </a:r>
          </a:p>
          <a:p>
            <a:pPr marL="400050"/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en-US" sz="18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</a:t>
            </a:r>
            <a:r>
              <a:rPr lang="en-US" altLang="en-US" sz="1800">
                <a:cs typeface="Courier New" panose="02070309020205020404" pitchFamily="49" charset="0"/>
                <a:sym typeface="Wingdings" panose="05000000000000000000" pitchFamily="2" charset="2"/>
              </a:rPr>
              <a:t>the string: </a:t>
            </a:r>
            <a:r>
              <a:rPr lang="en-US" altLang="en-US" sz="1800" b="1">
                <a:cs typeface="Courier New" panose="02070309020205020404" pitchFamily="49" charset="0"/>
                <a:sym typeface="Wingdings" panose="05000000000000000000" pitchFamily="2" charset="2"/>
              </a:rPr>
              <a:t>Hello</a:t>
            </a:r>
            <a:endParaRPr lang="en-US" altLang="en-US" sz="1800" b="1" dirty="0">
              <a:cs typeface="Courier New" panose="02070309020205020404" pitchFamily="49" charset="0"/>
            </a:endParaRPr>
          </a:p>
          <a:p>
            <a:pPr lvl="1"/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alert( </a:t>
            </a:r>
            <a:r>
              <a:rPr lang="en-US" alt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5+5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>
                <a:cs typeface="Courier New" panose="02070309020205020404" pitchFamily="49" charset="0"/>
                <a:sym typeface="Wingdings" panose="05000000000000000000" pitchFamily="2" charset="2"/>
              </a:rPr>
              <a:t> will output: </a:t>
            </a:r>
            <a:r>
              <a:rPr lang="en-US" altLang="en-US" sz="1800" b="1">
                <a:cs typeface="Courier New" panose="02070309020205020404" pitchFamily="49" charset="0"/>
                <a:sym typeface="Wingdings" panose="05000000000000000000" pitchFamily="2" charset="2"/>
              </a:rPr>
              <a:t>10</a:t>
            </a:r>
            <a:r>
              <a:rPr lang="en-US" altLang="en-US" sz="1800">
                <a:cs typeface="Courier New" panose="02070309020205020404" pitchFamily="49" charset="0"/>
                <a:sym typeface="Wingdings" panose="05000000000000000000" pitchFamily="2" charset="2"/>
              </a:rPr>
              <a:t> (discussed shortly)</a:t>
            </a:r>
            <a:endParaRPr lang="en-US" altLang="en-US" sz="1800" dirty="0"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"5+5"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>
                <a:cs typeface="Courier New" panose="02070309020205020404" pitchFamily="49" charset="0"/>
                <a:sym typeface="Wingdings" panose="05000000000000000000" pitchFamily="2" charset="2"/>
              </a:rPr>
              <a:t> will output the string: </a:t>
            </a:r>
            <a:r>
              <a:rPr lang="en-US" altLang="en-US" sz="1800" b="1">
                <a:cs typeface="Courier New" panose="02070309020205020404" pitchFamily="49" charset="0"/>
                <a:sym typeface="Wingdings" panose="05000000000000000000" pitchFamily="2" charset="2"/>
              </a:rPr>
              <a:t>5+5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 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Date()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);	</a:t>
            </a:r>
            <a:r>
              <a:rPr lang="en-US" altLang="en-US" sz="1800" dirty="0">
                <a:cs typeface="Courier New" panose="02070309020205020404" pitchFamily="49" charset="0"/>
                <a:sym typeface="Wingdings" panose="05000000000000000000" pitchFamily="2" charset="2"/>
              </a:rPr>
              <a:t>  will output the date and time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 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Math.sqrt(25.0)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en-US" sz="18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the square root of 25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"5+5 equals " + (5+5) + "."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914400" lvl="2" indent="0">
              <a:buFont typeface="Arial" panose="020B0604020202020204" pitchFamily="34" charset="0"/>
              <a:buNone/>
            </a:pPr>
            <a:r>
              <a:rPr lang="en-US" altLang="en-US" sz="1400" dirty="0">
                <a:cs typeface="Courier New" panose="02070309020205020404" pitchFamily="49" charset="0"/>
                <a:sym typeface="Wingdings" panose="05000000000000000000" pitchFamily="2" charset="2"/>
              </a:rPr>
              <a:t>	 Uses a technique called ‘concatenation’. We will discuss this later.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1371600" lvl="3" indent="0">
              <a:buFont typeface="Arial" panose="020B0604020202020204" pitchFamily="34" charset="0"/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AAD9C2F-BD7D-48BC-95E2-BC923E37402D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810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/>
              <a:t>Fun &amp; Games with the </a:t>
            </a:r>
            <a:r>
              <a:rPr lang="en-US" alt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altLang="en-US" sz="3600" dirty="0"/>
              <a:t>function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93B957-319E-49FD-9945-11AC41D8DCF7}"/>
              </a:ext>
            </a:extLst>
          </p:cNvPr>
          <p:cNvSpPr txBox="1"/>
          <p:nvPr/>
        </p:nvSpPr>
        <p:spPr>
          <a:xfrm>
            <a:off x="876300" y="5172891"/>
            <a:ext cx="7620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en-US" dirty="0">
                <a:cs typeface="Courier New" panose="02070309020205020404" pitchFamily="49" charset="0"/>
                <a:sym typeface="Wingdings" panose="05000000000000000000" pitchFamily="2" charset="2"/>
              </a:rPr>
              <a:t>Note: The alert box is a JavaScript window, it is NOT a miniature web browser. For this reason, you can not place HTML code inside an alert function.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6557284A-F712-4075-9F0A-BB63B998E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25963"/>
          </a:xfrm>
        </p:spPr>
        <p:txBody>
          <a:bodyPr/>
          <a:lstStyle/>
          <a:p>
            <a:r>
              <a:rPr lang="en-US" altLang="en-US" sz="1800" dirty="0"/>
              <a:t>If you put information inside quotation marks, we call that text a ‘String’.  </a:t>
            </a:r>
          </a:p>
          <a:p>
            <a:pPr lvl="1"/>
            <a:r>
              <a:rPr lang="en-US" altLang="en-US" sz="1400" dirty="0"/>
              <a:t>You should know this term.</a:t>
            </a:r>
          </a:p>
          <a:p>
            <a:endParaRPr lang="en-US" altLang="en-US" sz="1800" dirty="0"/>
          </a:p>
          <a:p>
            <a:r>
              <a:rPr lang="en-US" altLang="en-US" sz="1800" dirty="0"/>
              <a:t>A String gets output literally on the screen:</a:t>
            </a: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World"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en-US" sz="16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“Hello World”</a:t>
            </a:r>
            <a:endParaRPr lang="en-US" altLang="en-US" sz="1600" dirty="0">
              <a:cs typeface="Courier New" panose="02070309020205020404" pitchFamily="49" charset="0"/>
            </a:endParaRP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"5+5"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		</a:t>
            </a:r>
            <a:r>
              <a:rPr lang="en-US" altLang="en-US" sz="16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“5+5”</a:t>
            </a:r>
          </a:p>
          <a:p>
            <a:endParaRPr lang="en-US" altLang="en-US" sz="1800" dirty="0"/>
          </a:p>
          <a:p>
            <a:r>
              <a:rPr lang="en-US" altLang="en-US" sz="1800" dirty="0"/>
              <a:t>Now notice what happens when we remove the quotes:</a:t>
            </a: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alert(5+5); 	</a:t>
            </a:r>
            <a:r>
              <a:rPr lang="en-US" altLang="en-US" sz="1600" dirty="0">
                <a:cs typeface="Courier New" panose="02070309020205020404" pitchFamily="49" charset="0"/>
                <a:sym typeface="Wingdings" panose="05000000000000000000" pitchFamily="2" charset="2"/>
              </a:rPr>
              <a:t> Will output 10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600" dirty="0"/>
              <a:t>Because it is no longer a String, the literal text will NOT be output to the screen. Instead, the JS engine will attempt to treat that text as a JS command.  In this case, JS recognizes the ‘+’ symbol as an addition character and will respond accordingly. This will be discussed in more detail later.</a:t>
            </a:r>
          </a:p>
          <a:p>
            <a:endParaRPr lang="en-US" altLang="en-US" sz="1800" dirty="0"/>
          </a:p>
          <a:p>
            <a:r>
              <a:rPr lang="en-US" altLang="en-US" sz="1800" dirty="0"/>
              <a:t>Another example:</a:t>
            </a: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alert("Date</a:t>
            </a: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()");  --&gt; Can you figure out what will appear?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altLang="en-US" sz="1200"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altLang="en-US" sz="1200" b="1">
                <a:cs typeface="Courier New" panose="02070309020205020404" pitchFamily="49" charset="0"/>
                <a:sym typeface="Wingdings" panose="05000000000000000000" pitchFamily="2" charset="2"/>
              </a:rPr>
              <a:t>Answer: </a:t>
            </a:r>
            <a:r>
              <a:rPr lang="en-US" altLang="en-US" sz="1200">
                <a:cs typeface="Courier New" panose="02070309020205020404" pitchFamily="49" charset="0"/>
                <a:sym typeface="Wingdings" panose="05000000000000000000" pitchFamily="2" charset="2"/>
              </a:rPr>
              <a:t>The </a:t>
            </a:r>
            <a:r>
              <a:rPr lang="en-US" altLang="en-US" sz="1200" dirty="0">
                <a:cs typeface="Courier New" panose="02070309020205020404" pitchFamily="49" charset="0"/>
                <a:sym typeface="Wingdings" panose="05000000000000000000" pitchFamily="2" charset="2"/>
              </a:rPr>
              <a:t>alert() function will output the </a:t>
            </a:r>
            <a:r>
              <a:rPr lang="en-US" altLang="en-US" sz="1200" i="1" dirty="0">
                <a:cs typeface="Courier New" panose="02070309020205020404" pitchFamily="49" charset="0"/>
                <a:sym typeface="Wingdings" panose="05000000000000000000" pitchFamily="2" charset="2"/>
              </a:rPr>
              <a:t>string</a:t>
            </a:r>
            <a:r>
              <a:rPr lang="en-US" altLang="en-US" sz="1200" dirty="0">
                <a:cs typeface="Courier New" panose="02070309020205020404" pitchFamily="49" charset="0"/>
                <a:sym typeface="Wingdings" panose="05000000000000000000" pitchFamily="2" charset="2"/>
              </a:rPr>
              <a:t> “Date()”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alert(Date()); </a:t>
            </a:r>
          </a:p>
          <a:p>
            <a:pPr marL="914400" lvl="2" indent="0">
              <a:buNone/>
            </a:pPr>
            <a:r>
              <a:rPr lang="en-US" altLang="en-US" sz="1200" dirty="0">
                <a:cs typeface="Courier New" panose="02070309020205020404" pitchFamily="49" charset="0"/>
                <a:sym typeface="Wingdings" panose="05000000000000000000" pitchFamily="2" charset="2"/>
              </a:rPr>
              <a:t> JS will attempt to execute the </a:t>
            </a:r>
            <a:r>
              <a:rPr lang="en-US" altLang="en-US" sz="1200" i="1" dirty="0">
                <a:cs typeface="Courier New" panose="02070309020205020404" pitchFamily="49" charset="0"/>
                <a:sym typeface="Wingdings" panose="05000000000000000000" pitchFamily="2" charset="2"/>
              </a:rPr>
              <a:t>JS function called</a:t>
            </a:r>
            <a:r>
              <a:rPr lang="en-US" altLang="en-US" sz="1200" dirty="0">
                <a:cs typeface="Courier New" panose="02070309020205020404" pitchFamily="49" charset="0"/>
                <a:sym typeface="Wingdings" panose="05000000000000000000" pitchFamily="2" charset="2"/>
              </a:rPr>
              <a:t> Date() 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F5CE903-0F40-42B3-9F90-844A104C1F8D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810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/>
              <a:t>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2C7C7F7-6EB1-4C3F-ACBD-E4146AF10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r>
              <a:rPr lang="en-US" altLang="en-US" sz="4000" dirty="0"/>
              <a:t>Fluency 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72B935D-FECE-4962-AB14-0B6AAB0F8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r>
              <a:rPr lang="en-US" altLang="en-US" sz="1800" dirty="0"/>
              <a:t>It's not enough to be vaguely / barely able to execute this code. You must be </a:t>
            </a:r>
            <a:r>
              <a:rPr lang="en-US" altLang="en-US" sz="1800" u="sng" dirty="0"/>
              <a:t>comfortable</a:t>
            </a:r>
            <a:r>
              <a:rPr lang="en-US" altLang="en-US" sz="1800" dirty="0"/>
              <a:t> with it. </a:t>
            </a:r>
          </a:p>
          <a:p>
            <a:endParaRPr lang="en-US" altLang="en-US" sz="1800" dirty="0"/>
          </a:p>
          <a:p>
            <a:r>
              <a:rPr lang="en-US" altLang="en-US" sz="1800" dirty="0"/>
              <a:t>We will be building on these skills quite a bit over the next few weeks. If you don’t get the ‘basics’ </a:t>
            </a:r>
            <a:r>
              <a:rPr lang="en-US" altLang="en-US" sz="1800" i="1" dirty="0"/>
              <a:t>down</a:t>
            </a:r>
            <a:r>
              <a:rPr lang="en-US" altLang="en-US" sz="1800" dirty="0"/>
              <a:t>, life is going to be stressful and rough for the duration of the course! </a:t>
            </a:r>
          </a:p>
          <a:p>
            <a:endParaRPr lang="en-US" altLang="en-US" sz="1800" dirty="0"/>
          </a:p>
          <a:p>
            <a:r>
              <a:rPr lang="en-US" altLang="en-US" sz="1800" dirty="0"/>
              <a:t>It’s not easy to catch up with JavaScript, so be sure and stay on top of it! </a:t>
            </a:r>
          </a:p>
          <a:p>
            <a:endParaRPr lang="en-US" altLang="en-US" sz="1800" dirty="0"/>
          </a:p>
          <a:p>
            <a:r>
              <a:rPr lang="en-US" altLang="en-US" sz="1800" dirty="0"/>
              <a:t>Look at the code in the file specified here. Type it out for yourself a few times, until you can type it out without looking at your notes. </a:t>
            </a:r>
          </a:p>
          <a:p>
            <a:endParaRPr lang="en-US" altLang="en-US" sz="1800" dirty="0"/>
          </a:p>
          <a:p>
            <a:endParaRPr lang="en-US" altLang="en-US" sz="1800" dirty="0"/>
          </a:p>
        </p:txBody>
      </p:sp>
      <p:sp>
        <p:nvSpPr>
          <p:cNvPr id="22532" name="TextBox 3">
            <a:extLst>
              <a:ext uri="{FF2B5EF4-FFF2-40B4-BE49-F238E27FC236}">
                <a16:creationId xmlns:a16="http://schemas.microsoft.com/office/drawing/2014/main" id="{52EF9755-1D57-4A6A-9B51-AABDB8B1F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528468"/>
            <a:ext cx="8458200" cy="830263"/>
          </a:xfrm>
          <a:prstGeom prst="rect">
            <a:avLst/>
          </a:prstGeom>
          <a:noFill/>
          <a:ln w="38100" cmpd="thickThin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Garamond" panose="02020404030301010803" pitchFamily="18" charset="0"/>
              </a:rPr>
              <a:t>If you are not able to create a page with some simple alert statements from memory, than you have not practiced enough!</a:t>
            </a:r>
          </a:p>
        </p:txBody>
      </p:sp>
      <p:sp>
        <p:nvSpPr>
          <p:cNvPr id="22533" name="TextBox 1">
            <a:extLst>
              <a:ext uri="{FF2B5EF4-FFF2-40B4-BE49-F238E27FC236}">
                <a16:creationId xmlns:a16="http://schemas.microsoft.com/office/drawing/2014/main" id="{205CB8A2-26A9-4869-9263-900BFB4C7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495800"/>
            <a:ext cx="419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Garamond" panose="02020404030301010803" pitchFamily="18" charset="0"/>
              </a:rPr>
              <a:t>Example</a:t>
            </a:r>
            <a:r>
              <a:rPr lang="en-US" altLang="en-US" sz="1800" dirty="0">
                <a:latin typeface="Garamond" panose="02020404030301010803" pitchFamily="18" charset="0"/>
              </a:rPr>
              <a:t>: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first_javascript.html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1506" name="Title 1">
            <a:extLst>
              <a:ext uri="{FF2B5EF4-FFF2-40B4-BE49-F238E27FC236}">
                <a16:creationId xmlns:a16="http://schemas.microsoft.com/office/drawing/2014/main" id="{27009C8E-F5EE-4797-820C-9EF12985E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369" y="263905"/>
            <a:ext cx="3988849" cy="138112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Your Turn!</a:t>
            </a:r>
          </a:p>
        </p:txBody>
      </p:sp>
      <p:sp>
        <p:nvSpPr>
          <p:cNvPr id="78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71" name="Graphic 70" descr="Head with Gears">
            <a:extLst>
              <a:ext uri="{FF2B5EF4-FFF2-40B4-BE49-F238E27FC236}">
                <a16:creationId xmlns:a16="http://schemas.microsoft.com/office/drawing/2014/main" id="{453E47CB-18B3-48AD-89A9-DC1109A8D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8C5F01A7-B6A6-4C24-B841-A0F6F88F2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579" y="1468363"/>
            <a:ext cx="4003614" cy="493243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Remember: It takes practice!!!</a:t>
            </a:r>
          </a:p>
          <a:p>
            <a:pPr>
              <a:lnSpc>
                <a:spcPct val="90000"/>
              </a:lnSpc>
            </a:pPr>
            <a:r>
              <a:rPr lang="en-US" altLang="en-US" sz="1800" b="1" i="1" dirty="0">
                <a:solidFill>
                  <a:srgbClr val="000000"/>
                </a:solidFill>
              </a:rPr>
              <a:t>In programming there is a HUGE difference between “understanding” and actually being able to “do it”.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Trust me on this one… ya gotta practice.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Go back through every (and I </a:t>
            </a:r>
            <a:r>
              <a:rPr lang="en-US" altLang="en-US" sz="1800" i="1" dirty="0">
                <a:solidFill>
                  <a:srgbClr val="000000"/>
                </a:solidFill>
              </a:rPr>
              <a:t>mean</a:t>
            </a:r>
            <a:r>
              <a:rPr lang="en-US" altLang="en-US" sz="1800" dirty="0">
                <a:solidFill>
                  <a:srgbClr val="000000"/>
                </a:solidFill>
              </a:rPr>
              <a:t> every) JavaScript example in this lecture and try them out for yourself.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Simply feeling like you “got it” isn’t enough. It is very different when you start typing things out on your own.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0000"/>
                </a:solidFill>
              </a:rPr>
              <a:t>Do it… You do not want to fall behind in JavaScript – trust me!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CA572894-D544-4929-A4A0-03238080A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EF090F0F-1C53-4386-BE1D-A4C4AF76C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By the end of this lecture, you should be able to:</a:t>
            </a:r>
          </a:p>
          <a:p>
            <a:pPr marL="57150" indent="0"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lvl="1" eaLnBrk="1" hangingPunct="1"/>
            <a:r>
              <a:rPr lang="en-US" altLang="en-US" sz="1800"/>
              <a:t>Understand the basics of what a scripting language is and does</a:t>
            </a:r>
          </a:p>
          <a:p>
            <a:pPr lvl="1" eaLnBrk="1" hangingPunct="1"/>
            <a:r>
              <a:rPr lang="en-US" altLang="en-US" sz="1800"/>
              <a:t>List </a:t>
            </a:r>
            <a:r>
              <a:rPr lang="en-US" altLang="en-US" sz="1800" dirty="0"/>
              <a:t>the three </a:t>
            </a:r>
            <a:r>
              <a:rPr lang="en-US" altLang="en-US" sz="1800"/>
              <a:t>locations where </a:t>
            </a:r>
            <a:r>
              <a:rPr lang="en-US" altLang="en-US" sz="1800" dirty="0"/>
              <a:t>you can place your JavaScripts</a:t>
            </a:r>
          </a:p>
          <a:p>
            <a:pPr lvl="1" eaLnBrk="1" hangingPunct="1"/>
            <a:r>
              <a:rPr lang="en-US" altLang="en-US" sz="1800" dirty="0"/>
              <a:t>Describe what is meant by “case sensitive”</a:t>
            </a:r>
          </a:p>
          <a:p>
            <a:pPr lvl="1" eaLnBrk="1" hangingPunct="1"/>
            <a:r>
              <a:rPr lang="en-US" altLang="en-US" sz="1800" dirty="0"/>
              <a:t>Demonstrate familiarity with the various ways the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altLang="en-US" sz="1800" dirty="0"/>
              <a:t>function can be used including when and when not to use quotes</a:t>
            </a:r>
          </a:p>
          <a:p>
            <a:pPr lvl="1" eaLnBrk="1" hangingPunct="1"/>
            <a:r>
              <a:rPr lang="en-US" altLang="en-US" sz="1800" dirty="0"/>
              <a:t>Describe what a string is</a:t>
            </a:r>
          </a:p>
          <a:p>
            <a:pPr lvl="1" eaLnBrk="1" hangingPunct="1"/>
            <a:r>
              <a:rPr lang="en-US" altLang="en-US" sz="1800" dirty="0"/>
              <a:t>FROM MEMORY, be able to type out a short, but </a:t>
            </a:r>
            <a:r>
              <a:rPr lang="en-US" altLang="en-US" sz="1800" u="sng" dirty="0"/>
              <a:t>complete</a:t>
            </a:r>
            <a:r>
              <a:rPr lang="en-US" altLang="en-US" sz="1800" dirty="0"/>
              <a:t> web document that includes some simple line(s) of JavaScript code</a:t>
            </a:r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057B6294-033C-4A2B-AAA4-701260E56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216BCFA4-78C3-4313-9291-C314ECAA2D4F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</a:rPr>
              <a:t>About Scripting Languages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E670BA0-2F56-4B00-B9D5-FC1E9E375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A scripting language provides a set of instructions for the computer to follow.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Do a calculation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Change an image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Store some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JavaScript is by far the most widely-used client-side scripting language on the web.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We'll explain </a:t>
            </a:r>
            <a:r>
              <a:rPr lang="en-US" altLang="en-US" sz="1900">
                <a:solidFill>
                  <a:srgbClr val="000000"/>
                </a:solidFill>
              </a:rPr>
              <a:t>"client-side” </a:t>
            </a:r>
            <a:r>
              <a:rPr lang="en-US" altLang="en-US" sz="1900" dirty="0">
                <a:solidFill>
                  <a:srgbClr val="000000"/>
                </a:solidFill>
              </a:rPr>
              <a:t>later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There are several other languages commonly used for web scripting. Some of the best known are PHP and Ruby.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900" dirty="0">
                <a:solidFill>
                  <a:srgbClr val="000000"/>
                </a:solidFill>
              </a:rPr>
              <a:t>Full-fledged programming languages including Python, C#, Java and others are also used.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99A6C9E-46C2-4BB0-992C-B7B23349ABED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 dirty="0">
                <a:solidFill>
                  <a:srgbClr val="FFFFFF"/>
                </a:solidFill>
              </a:rPr>
              <a:t>JavaScript is not Java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75789C6-57EC-4900-8ED3-FC4ADFCF0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This is not a particularly important point – I only bring it up here to avoid potential confusion.  </a:t>
            </a:r>
          </a:p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One is a scripting language, the other is a full programming language.  </a:t>
            </a:r>
          </a:p>
          <a:p>
            <a:pPr lvl="1" eaLnBrk="1" hangingPunct="1"/>
            <a:r>
              <a:rPr lang="en-US" altLang="en-US" sz="1700" dirty="0">
                <a:solidFill>
                  <a:srgbClr val="000000"/>
                </a:solidFill>
              </a:rPr>
              <a:t>The distinction between a scripting vs a programming language is also not particularly important at this point. </a:t>
            </a:r>
          </a:p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They do share quite a lot of syntax, however.</a:t>
            </a:r>
          </a:p>
          <a:p>
            <a:pPr eaLnBrk="1" hangingPunct="1"/>
            <a:r>
              <a:rPr lang="en-US" altLang="en-US" sz="1700" dirty="0">
                <a:solidFill>
                  <a:srgbClr val="000000"/>
                </a:solidFill>
              </a:rPr>
              <a:t>Java is not easily embedded inside web pages. JavaScript is very easy to embed inside a web page.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B240B62A-713F-440E-9494-C4BCD8EEADBF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 dirty="0">
                <a:solidFill>
                  <a:srgbClr val="FFFFFF"/>
                </a:solidFill>
              </a:rPr>
              <a:t>Where do you put your scripts?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66E817E-5CBD-45B8-A18F-8A930FB2C9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1" y="2733195"/>
            <a:ext cx="8229600" cy="269397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In an HTML document, any script code </a:t>
            </a:r>
            <a:r>
              <a:rPr lang="en-US" sz="1600" i="1" dirty="0">
                <a:solidFill>
                  <a:srgbClr val="000000"/>
                </a:solidFill>
              </a:rPr>
              <a:t>must</a:t>
            </a:r>
            <a:r>
              <a:rPr lang="en-US" sz="1600" dirty="0">
                <a:solidFill>
                  <a:srgbClr val="000000"/>
                </a:solidFill>
              </a:rPr>
              <a:t> be placed inside a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&lt;script&gt; </a:t>
            </a:r>
            <a:r>
              <a:rPr lang="en-US" sz="1600" dirty="0">
                <a:solidFill>
                  <a:srgbClr val="000000"/>
                </a:solidFill>
              </a:rPr>
              <a:t>tag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sz="1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You can place your scripting code anywhere inside the HTML document as long as it is inside the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&lt;script&gt; </a:t>
            </a:r>
            <a:r>
              <a:rPr lang="en-US" sz="1600" dirty="0">
                <a:solidFill>
                  <a:srgbClr val="000000"/>
                </a:solidFill>
              </a:rPr>
              <a:t>tag.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1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dirty="0">
                <a:solidFill>
                  <a:srgbClr val="000000"/>
                </a:solidFill>
              </a:rPr>
              <a:t>However, most scripting code is grouped together at the very end of the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 </a:t>
            </a:r>
            <a:r>
              <a:rPr lang="en-US" sz="1600" dirty="0">
                <a:solidFill>
                  <a:srgbClr val="000000"/>
                </a:solidFill>
              </a:rPr>
              <a:t>section.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16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Scripts may be placed </a:t>
            </a:r>
            <a:r>
              <a:rPr lang="en-US" sz="1600" b="1" dirty="0">
                <a:solidFill>
                  <a:srgbClr val="000000"/>
                </a:solidFill>
              </a:rPr>
              <a:t>in an entirely separate file </a:t>
            </a:r>
            <a:r>
              <a:rPr lang="en-US" sz="1600" dirty="0">
                <a:solidFill>
                  <a:srgbClr val="000000"/>
                </a:solidFill>
              </a:rPr>
              <a:t>(e.g.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my_favorite_scripts.js</a:t>
            </a:r>
            <a:r>
              <a:rPr lang="en-US" sz="1600" dirty="0">
                <a:solidFill>
                  <a:srgbClr val="000000"/>
                </a:solidFill>
              </a:rPr>
              <a:t>). That file is then referenced from inside your HTML document.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This is analogous to external CSS files.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Many web programmers consider it good form to use external JavaScript documents.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We link to our external script in the same we that was demonstrated for external CSS files. 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</a:rPr>
              <a:t>This link is also typically placed at the very end of the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 </a:t>
            </a:r>
            <a:r>
              <a:rPr lang="en-US" sz="1600" dirty="0">
                <a:solidFill>
                  <a:srgbClr val="000000"/>
                </a:solidFill>
              </a:rPr>
              <a:t>section.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40D7B11-3563-477B-A4AE-B1D94067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75" y="978102"/>
            <a:ext cx="7941325" cy="1062644"/>
          </a:xfrm>
        </p:spPr>
        <p:txBody>
          <a:bodyPr anchor="b">
            <a:normAutofit/>
          </a:bodyPr>
          <a:lstStyle/>
          <a:p>
            <a:pPr algn="l"/>
            <a:r>
              <a:rPr lang="en-US" altLang="en-US" dirty="0"/>
              <a:t>Your first JS function: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  <a:endParaRPr lang="en-US" altLang="en-US" dirty="0"/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718" y="2265037"/>
            <a:ext cx="7593759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8" name="Picture 2">
            <a:extLst>
              <a:ext uri="{FF2B5EF4-FFF2-40B4-BE49-F238E27FC236}">
                <a16:creationId xmlns:a16="http://schemas.microsoft.com/office/drawing/2014/main" id="{CB48FDE7-7695-4655-BDD1-1EE0C47AF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429000"/>
            <a:ext cx="2524860" cy="15435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DE692C6-0A35-4482-A2D3-D618AF66E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515" y="2682433"/>
            <a:ext cx="4711627" cy="387076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1800" dirty="0"/>
              <a:t>This is the tool we will use early on in this course to output information back to the user.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We will soon learn a far better way of outputting information to a web document.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The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  <a:r>
              <a:rPr lang="en-US" altLang="en-US" sz="1800" dirty="0"/>
              <a:t>function can accept all kinds of information inside the parentheses. 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The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  <a:r>
              <a:rPr lang="en-US" altLang="en-US" sz="1800" dirty="0"/>
              <a:t>function displays information inside a dialog box that has an ‘OK’ button. When the user clicks this 'OK' button, the box goes away.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8CA9849-2891-4A7A-825C-69841942B006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57200" y="181874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Your first JS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16F7638-BD13-4871-8B38-027A20FC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914400"/>
            <a:ext cx="5791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&lt;title&gt;JS Practice&lt;/title&gt;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&lt;h1&gt;Welcome to my first JS Page!&lt;/h1&gt;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Let me greet you: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&lt;script&gt;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alert( "Hello World!" );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F3DCF-F4F7-464A-AE50-E797736CA1D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5334000"/>
            <a:ext cx="8474015" cy="13421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eaLnBrk="1" hangingPunct="1">
              <a:lnSpc>
                <a:spcPct val="90000"/>
              </a:lnSpc>
              <a:buNone/>
              <a:defRPr/>
            </a:pPr>
            <a:r>
              <a:rPr lang="en-US" sz="2000" dirty="0"/>
              <a:t>Note the</a:t>
            </a:r>
            <a:r>
              <a:rPr lang="en-US" sz="2000" b="1" dirty="0">
                <a:solidFill>
                  <a:srgbClr val="FF0000"/>
                </a:solidFill>
              </a:rPr>
              <a:t> ;  </a:t>
            </a:r>
            <a:r>
              <a:rPr lang="en-US" sz="2000" dirty="0">
                <a:sym typeface="Wingdings" pitchFamily="2" charset="2"/>
              </a:rPr>
              <a:t> Semicolons are </a:t>
            </a:r>
            <a:r>
              <a:rPr lang="en-US" sz="2000" dirty="0"/>
              <a:t>required at the end of </a:t>
            </a:r>
            <a:r>
              <a:rPr lang="en-US" sz="2000" u="sng" dirty="0"/>
              <a:t>nearly ALL</a:t>
            </a:r>
            <a:r>
              <a:rPr lang="en-US" sz="2000" dirty="0"/>
              <a:t> lines of JS code.</a:t>
            </a:r>
          </a:p>
          <a:p>
            <a:pPr marL="57150" indent="0" eaLnBrk="1" hangingPunct="1">
              <a:lnSpc>
                <a:spcPct val="90000"/>
              </a:lnSpc>
              <a:buNone/>
              <a:defRPr/>
            </a:pPr>
            <a:endParaRPr lang="en-US" sz="2000" dirty="0"/>
          </a:p>
          <a:p>
            <a:pPr marL="57150" indent="0" eaLnBrk="1" hangingPunct="1">
              <a:lnSpc>
                <a:spcPct val="90000"/>
              </a:lnSpc>
              <a:buNone/>
              <a:defRPr/>
            </a:pPr>
            <a:r>
              <a:rPr lang="en-US" sz="2000" dirty="0"/>
              <a:t>Your code will often work without them, but it is good practice to include them. In this course, they are </a:t>
            </a:r>
            <a:r>
              <a:rPr lang="en-US" sz="2000" u="sng" dirty="0"/>
              <a:t>required</a:t>
            </a:r>
            <a:r>
              <a:rPr lang="en-US" sz="2000" dirty="0"/>
              <a:t>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C7F0647-8CFA-4842-B7FE-019484540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3231" y="1066800"/>
            <a:ext cx="2524860" cy="15435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324B7-3DE5-449B-832A-5A5CB4A9C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Case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7942-8CF7-4C40-84F0-84B01693D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219201"/>
            <a:ext cx="8001000" cy="33528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400" dirty="0"/>
              <a:t>Many programming languages – including JavaScript— are “case sensitive”.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This means that upper case and lower case letters can </a:t>
            </a:r>
            <a:r>
              <a:rPr lang="en-US" sz="2400" u="sng" dirty="0"/>
              <a:t>not </a:t>
            </a:r>
            <a:r>
              <a:rPr lang="en-US" sz="2400" dirty="0"/>
              <a:t>be interchanged – they  are considered to be </a:t>
            </a:r>
            <a:r>
              <a:rPr lang="en-US" sz="2400" i="1" dirty="0"/>
              <a:t>completely</a:t>
            </a:r>
            <a:r>
              <a:rPr lang="en-US" sz="2400" dirty="0"/>
              <a:t> different letters!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E.g.: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alert("Hello World"); </a:t>
            </a:r>
            <a:r>
              <a:rPr lang="en-US" sz="2000" dirty="0">
                <a:sym typeface="Wingdings" pitchFamily="2" charset="2"/>
              </a:rPr>
              <a:t> no problem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Alert("Hello World");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FF0000"/>
                </a:solidFill>
                <a:sym typeface="Wingdings" pitchFamily="2" charset="2"/>
              </a:rPr>
              <a:t>will not display!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Font typeface="Arial" charset="0"/>
              <a:buNone/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013472-078E-46B1-AB39-73D15BF4638F}"/>
              </a:ext>
            </a:extLst>
          </p:cNvPr>
          <p:cNvSpPr txBox="1"/>
          <p:nvPr/>
        </p:nvSpPr>
        <p:spPr>
          <a:xfrm>
            <a:off x="952500" y="4800600"/>
            <a:ext cx="7239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For this reason, whenever you look up code in a reference, be sure to pay attention to case!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ED324B7-3DE5-449B-832A-5A5CB4A9C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Case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B7942-8CF7-4C40-84F0-84B01693D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219201"/>
            <a:ext cx="8001000" cy="33528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400" dirty="0"/>
              <a:t>Here is an example from the MDN reference page showing a function that returns the square root of a number.</a:t>
            </a:r>
          </a:p>
          <a:p>
            <a:pPr>
              <a:buFont typeface="Arial" charset="0"/>
              <a:buChar char="•"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>
              <a:buFont typeface="Arial" charset="0"/>
              <a:buChar char="•"/>
              <a:defRPr/>
            </a:pPr>
            <a:r>
              <a:rPr lang="en-US" sz="2400" dirty="0"/>
              <a:t>Note that the 'M' (in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sz="2400" dirty="0"/>
              <a:t>) is capitalized, while the 's' (in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dirty="0"/>
              <a:t>) is not.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000" dirty="0"/>
              <a:t>In other words, when typing out this command, be sure to respect these distinctions. Your code will end up with errors if you do not!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56355B-4B22-4BBC-888B-2E79325CD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372265"/>
            <a:ext cx="4099358" cy="9096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4548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1463</Words>
  <Application>Microsoft Office PowerPoint</Application>
  <PresentationFormat>On-screen Show (4:3)</PresentationFormat>
  <Paragraphs>145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Garamond</vt:lpstr>
      <vt:lpstr>Wingdings</vt:lpstr>
      <vt:lpstr>Office Theme</vt:lpstr>
      <vt:lpstr>JavaScript Part 1</vt:lpstr>
      <vt:lpstr>Learning Objectives</vt:lpstr>
      <vt:lpstr>About Scripting Languages</vt:lpstr>
      <vt:lpstr>JavaScript is not Java</vt:lpstr>
      <vt:lpstr>Where do you put your scripts?</vt:lpstr>
      <vt:lpstr>Your first JS function: alert()</vt:lpstr>
      <vt:lpstr>Your first JS</vt:lpstr>
      <vt:lpstr>Case Sensitivity</vt:lpstr>
      <vt:lpstr>Case Sensitivity</vt:lpstr>
      <vt:lpstr>Only script code should be present in the &lt;script&gt; tag (i.e. no HTML or CSS code should be present)</vt:lpstr>
      <vt:lpstr>PowerPoint Presentation</vt:lpstr>
      <vt:lpstr>PowerPoint Presentation</vt:lpstr>
      <vt:lpstr>Fluency </vt:lpstr>
      <vt:lpstr>Your Turn!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Part 1</dc:title>
  <dc:creator>Joseph Mendelsohn</dc:creator>
  <cp:lastModifiedBy>Mendelsohn, Yosef</cp:lastModifiedBy>
  <cp:revision>37</cp:revision>
  <dcterms:created xsi:type="dcterms:W3CDTF">2019-09-11T21:41:54Z</dcterms:created>
  <dcterms:modified xsi:type="dcterms:W3CDTF">2024-12-08T19:51:27Z</dcterms:modified>
</cp:coreProperties>
</file>