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93" r:id="rId2"/>
    <p:sldId id="294" r:id="rId3"/>
    <p:sldId id="292" r:id="rId4"/>
    <p:sldId id="295" r:id="rId5"/>
    <p:sldId id="271" r:id="rId6"/>
    <p:sldId id="273" r:id="rId7"/>
    <p:sldId id="274" r:id="rId8"/>
    <p:sldId id="275" r:id="rId9"/>
    <p:sldId id="276" r:id="rId10"/>
    <p:sldId id="277" r:id="rId11"/>
    <p:sldId id="297" r:id="rId12"/>
    <p:sldId id="281" r:id="rId13"/>
    <p:sldId id="296"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3" autoAdjust="0"/>
    <p:restoredTop sz="94660"/>
  </p:normalViewPr>
  <p:slideViewPr>
    <p:cSldViewPr>
      <p:cViewPr varScale="1">
        <p:scale>
          <a:sx n="133" d="100"/>
          <a:sy n="133" d="100"/>
        </p:scale>
        <p:origin x="132" y="5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FFF4FA-FD9F-41E2-AFBB-931ACECAFAA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8185758C-9404-4FEF-8EE4-9EB6DF13303C}"/>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F60418EA-A15D-4CBF-849A-9DD0EC65B488}" type="datetimeFigureOut">
              <a:rPr lang="en-US"/>
              <a:pPr>
                <a:defRPr/>
              </a:pPr>
              <a:t>9/8/2019</a:t>
            </a:fld>
            <a:endParaRPr lang="en-US" dirty="0"/>
          </a:p>
        </p:txBody>
      </p:sp>
      <p:sp>
        <p:nvSpPr>
          <p:cNvPr id="4" name="Slide Image Placeholder 3">
            <a:extLst>
              <a:ext uri="{FF2B5EF4-FFF2-40B4-BE49-F238E27FC236}">
                <a16:creationId xmlns:a16="http://schemas.microsoft.com/office/drawing/2014/main" id="{02A81498-DD75-4AAA-AE11-083746C9390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454E1924-C6B6-4EB5-B976-7A405B7339D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728E709-936E-4FE8-8E06-79DFD9497AF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CCFBD13F-3A12-4D92-A8D1-6B1D1859488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1F79CCB-F2F5-4C30-BE4B-1ADF7555B49A}"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EAAC422F-F3BC-43DA-A00A-45F7C8E0C0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E0412222-3EAD-4575-AD37-A10590CC32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124" name="Slide Number Placeholder 3">
            <a:extLst>
              <a:ext uri="{FF2B5EF4-FFF2-40B4-BE49-F238E27FC236}">
                <a16:creationId xmlns:a16="http://schemas.microsoft.com/office/drawing/2014/main" id="{2DAEAADF-98CA-4E00-B3C0-0E66932255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022204-47C2-4DF1-8069-7CB31C904DA7}" type="slidenum">
              <a:rPr lang="en-US" altLang="en-US" smtClean="0"/>
              <a:pPr>
                <a:spcBef>
                  <a:spcPct val="0"/>
                </a:spcBef>
              </a:pPr>
              <a:t>2</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4E045FC-C96B-41A7-9F6A-D300F780B3A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a:extLst>
              <a:ext uri="{FF2B5EF4-FFF2-40B4-BE49-F238E27FC236}">
                <a16:creationId xmlns:a16="http://schemas.microsoft.com/office/drawing/2014/main" id="{3D7BE7A9-D7FE-4B90-97F5-295178FDBDF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1C5FB67-B4B2-4603-ACB8-88DEF810FE6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a:extLst>
              <a:ext uri="{FF2B5EF4-FFF2-40B4-BE49-F238E27FC236}">
                <a16:creationId xmlns:a16="http://schemas.microsoft.com/office/drawing/2014/main" id="{395270C0-005E-4FEA-BE8C-6A0E320A9FF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0FEFF7DF-214F-47AA-BF1A-E5823B5242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4E65C0D-E136-4A76-A410-85E04A415F66}" type="slidenum">
              <a:rPr lang="en-US" altLang="en-US" smtClean="0"/>
              <a:pPr>
                <a:spcBef>
                  <a:spcPct val="0"/>
                </a:spcBef>
              </a:pPr>
              <a:t>6</a:t>
            </a:fld>
            <a:endParaRPr lang="en-US" altLang="en-US" dirty="0"/>
          </a:p>
        </p:txBody>
      </p:sp>
      <p:sp>
        <p:nvSpPr>
          <p:cNvPr id="16387" name="Rectangle 2">
            <a:extLst>
              <a:ext uri="{FF2B5EF4-FFF2-40B4-BE49-F238E27FC236}">
                <a16:creationId xmlns:a16="http://schemas.microsoft.com/office/drawing/2014/main" id="{A7334D80-A3E0-4570-80E1-EECD6F32EBF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a:extLst>
              <a:ext uri="{FF2B5EF4-FFF2-40B4-BE49-F238E27FC236}">
                <a16:creationId xmlns:a16="http://schemas.microsoft.com/office/drawing/2014/main" id="{787F90B1-DED9-400F-80FC-C0F5609A9AF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A68E116-60E0-4D4B-8AEB-D668BD1A352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a:extLst>
              <a:ext uri="{FF2B5EF4-FFF2-40B4-BE49-F238E27FC236}">
                <a16:creationId xmlns:a16="http://schemas.microsoft.com/office/drawing/2014/main" id="{07997B4F-52CA-422E-93BC-4B52698F093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772B19FE-3230-43CF-BC59-62764FA83C7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65FB8A-13A2-40E1-9721-132C66B6FCF0}" type="slidenum">
              <a:rPr lang="en-US" altLang="en-US" smtClean="0"/>
              <a:pPr>
                <a:spcBef>
                  <a:spcPct val="0"/>
                </a:spcBef>
              </a:pPr>
              <a:t>8</a:t>
            </a:fld>
            <a:endParaRPr lang="en-US" altLang="en-US" dirty="0"/>
          </a:p>
        </p:txBody>
      </p:sp>
      <p:sp>
        <p:nvSpPr>
          <p:cNvPr id="20483" name="Rectangle 2">
            <a:extLst>
              <a:ext uri="{FF2B5EF4-FFF2-40B4-BE49-F238E27FC236}">
                <a16:creationId xmlns:a16="http://schemas.microsoft.com/office/drawing/2014/main" id="{D72DD79A-DB9C-4878-B0FE-53A678AAB09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a:extLst>
              <a:ext uri="{FF2B5EF4-FFF2-40B4-BE49-F238E27FC236}">
                <a16:creationId xmlns:a16="http://schemas.microsoft.com/office/drawing/2014/main" id="{ECC1D263-CDFD-465E-938F-DEC3D5EF773E}"/>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39A409A9-9F5C-40C8-A5FA-41A29E75556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D0E284-3D03-4BDD-9B07-D360DCDAFC31}" type="slidenum">
              <a:rPr lang="en-US" altLang="en-US" smtClean="0"/>
              <a:pPr>
                <a:spcBef>
                  <a:spcPct val="0"/>
                </a:spcBef>
              </a:pPr>
              <a:t>9</a:t>
            </a:fld>
            <a:endParaRPr lang="en-US" altLang="en-US" dirty="0"/>
          </a:p>
        </p:txBody>
      </p:sp>
      <p:sp>
        <p:nvSpPr>
          <p:cNvPr id="22531" name="Rectangle 2">
            <a:extLst>
              <a:ext uri="{FF2B5EF4-FFF2-40B4-BE49-F238E27FC236}">
                <a16:creationId xmlns:a16="http://schemas.microsoft.com/office/drawing/2014/main" id="{C30A3EAB-F978-43A9-A6F4-FB34F7E49AE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a:extLst>
              <a:ext uri="{FF2B5EF4-FFF2-40B4-BE49-F238E27FC236}">
                <a16:creationId xmlns:a16="http://schemas.microsoft.com/office/drawing/2014/main" id="{AFDB01F6-3C22-4933-9D48-2175429C5ACC}"/>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AF0714D-8895-4A6D-9CF8-4F5C055680A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a:extLst>
              <a:ext uri="{FF2B5EF4-FFF2-40B4-BE49-F238E27FC236}">
                <a16:creationId xmlns:a16="http://schemas.microsoft.com/office/drawing/2014/main" id="{AFD7DCEC-099E-44BF-9DD1-3880B7B7C22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7D81633F-888C-4210-8874-2A50C44F913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a:extLst>
              <a:ext uri="{FF2B5EF4-FFF2-40B4-BE49-F238E27FC236}">
                <a16:creationId xmlns:a16="http://schemas.microsoft.com/office/drawing/2014/main" id="{1CE88BB5-0355-4980-B542-D8611D6C962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321F034-3173-4BEB-B4ED-3B48B4491AFB}"/>
              </a:ext>
            </a:extLst>
          </p:cNvPr>
          <p:cNvSpPr>
            <a:spLocks noGrp="1"/>
          </p:cNvSpPr>
          <p:nvPr>
            <p:ph type="dt" sz="half" idx="10"/>
          </p:nvPr>
        </p:nvSpPr>
        <p:spPr/>
        <p:txBody>
          <a:bodyPr/>
          <a:lstStyle>
            <a:lvl1pPr>
              <a:defRPr/>
            </a:lvl1pPr>
          </a:lstStyle>
          <a:p>
            <a:pPr>
              <a:defRPr/>
            </a:pPr>
            <a:fld id="{D9B5F505-EDFC-46AA-8DA1-80DCB39E49B6}" type="datetimeFigureOut">
              <a:rPr lang="en-US"/>
              <a:pPr>
                <a:defRPr/>
              </a:pPr>
              <a:t>9/8/2019</a:t>
            </a:fld>
            <a:endParaRPr lang="en-US" dirty="0"/>
          </a:p>
        </p:txBody>
      </p:sp>
      <p:sp>
        <p:nvSpPr>
          <p:cNvPr id="5" name="Footer Placeholder 4">
            <a:extLst>
              <a:ext uri="{FF2B5EF4-FFF2-40B4-BE49-F238E27FC236}">
                <a16:creationId xmlns:a16="http://schemas.microsoft.com/office/drawing/2014/main" id="{B30B2EB7-83C3-48CF-9BA7-6C03CED0401C}"/>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B2C584B1-27BF-4738-9F6C-A5AF4477C97D}"/>
              </a:ext>
            </a:extLst>
          </p:cNvPr>
          <p:cNvSpPr>
            <a:spLocks noGrp="1"/>
          </p:cNvSpPr>
          <p:nvPr>
            <p:ph type="sldNum" sz="quarter" idx="12"/>
          </p:nvPr>
        </p:nvSpPr>
        <p:spPr/>
        <p:txBody>
          <a:bodyPr/>
          <a:lstStyle>
            <a:lvl1pPr>
              <a:defRPr/>
            </a:lvl1pPr>
          </a:lstStyle>
          <a:p>
            <a:pPr>
              <a:defRPr/>
            </a:pPr>
            <a:fld id="{708DC9F8-54DA-4889-AAC5-19E52A22E497}" type="slidenum">
              <a:rPr lang="en-US" altLang="en-US"/>
              <a:pPr>
                <a:defRPr/>
              </a:pPr>
              <a:t>‹#›</a:t>
            </a:fld>
            <a:endParaRPr lang="en-US" altLang="en-US" dirty="0"/>
          </a:p>
        </p:txBody>
      </p:sp>
    </p:spTree>
    <p:extLst>
      <p:ext uri="{BB962C8B-B14F-4D97-AF65-F5344CB8AC3E}">
        <p14:creationId xmlns:p14="http://schemas.microsoft.com/office/powerpoint/2010/main" val="2527196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A702CD-86DA-4F26-9AF4-0B2B0DFC83F3}"/>
              </a:ext>
            </a:extLst>
          </p:cNvPr>
          <p:cNvSpPr>
            <a:spLocks noGrp="1"/>
          </p:cNvSpPr>
          <p:nvPr>
            <p:ph type="dt" sz="half" idx="10"/>
          </p:nvPr>
        </p:nvSpPr>
        <p:spPr/>
        <p:txBody>
          <a:bodyPr/>
          <a:lstStyle>
            <a:lvl1pPr>
              <a:defRPr/>
            </a:lvl1pPr>
          </a:lstStyle>
          <a:p>
            <a:pPr>
              <a:defRPr/>
            </a:pPr>
            <a:fld id="{C1FA23E8-B85C-4934-B461-5330B20C01A7}" type="datetimeFigureOut">
              <a:rPr lang="en-US"/>
              <a:pPr>
                <a:defRPr/>
              </a:pPr>
              <a:t>9/8/2019</a:t>
            </a:fld>
            <a:endParaRPr lang="en-US" dirty="0"/>
          </a:p>
        </p:txBody>
      </p:sp>
      <p:sp>
        <p:nvSpPr>
          <p:cNvPr id="5" name="Footer Placeholder 4">
            <a:extLst>
              <a:ext uri="{FF2B5EF4-FFF2-40B4-BE49-F238E27FC236}">
                <a16:creationId xmlns:a16="http://schemas.microsoft.com/office/drawing/2014/main" id="{08F9DB43-0FEF-4EE2-BE59-AB9D522A2980}"/>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5E18704-68B1-4EDA-89F9-5CF16B0D0FF2}"/>
              </a:ext>
            </a:extLst>
          </p:cNvPr>
          <p:cNvSpPr>
            <a:spLocks noGrp="1"/>
          </p:cNvSpPr>
          <p:nvPr>
            <p:ph type="sldNum" sz="quarter" idx="12"/>
          </p:nvPr>
        </p:nvSpPr>
        <p:spPr/>
        <p:txBody>
          <a:bodyPr/>
          <a:lstStyle>
            <a:lvl1pPr>
              <a:defRPr/>
            </a:lvl1pPr>
          </a:lstStyle>
          <a:p>
            <a:pPr>
              <a:defRPr/>
            </a:pPr>
            <a:fld id="{9640436B-446B-4B31-A011-98964D8A99E7}" type="slidenum">
              <a:rPr lang="en-US" altLang="en-US"/>
              <a:pPr>
                <a:defRPr/>
              </a:pPr>
              <a:t>‹#›</a:t>
            </a:fld>
            <a:endParaRPr lang="en-US" altLang="en-US" dirty="0"/>
          </a:p>
        </p:txBody>
      </p:sp>
    </p:spTree>
    <p:extLst>
      <p:ext uri="{BB962C8B-B14F-4D97-AF65-F5344CB8AC3E}">
        <p14:creationId xmlns:p14="http://schemas.microsoft.com/office/powerpoint/2010/main" val="84558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925937-2D06-4680-9917-4E3B70059C50}"/>
              </a:ext>
            </a:extLst>
          </p:cNvPr>
          <p:cNvSpPr>
            <a:spLocks noGrp="1"/>
          </p:cNvSpPr>
          <p:nvPr>
            <p:ph type="dt" sz="half" idx="10"/>
          </p:nvPr>
        </p:nvSpPr>
        <p:spPr/>
        <p:txBody>
          <a:bodyPr/>
          <a:lstStyle>
            <a:lvl1pPr>
              <a:defRPr/>
            </a:lvl1pPr>
          </a:lstStyle>
          <a:p>
            <a:pPr>
              <a:defRPr/>
            </a:pPr>
            <a:fld id="{927E247B-5683-4097-81AC-16B636276AA8}" type="datetimeFigureOut">
              <a:rPr lang="en-US"/>
              <a:pPr>
                <a:defRPr/>
              </a:pPr>
              <a:t>9/8/2019</a:t>
            </a:fld>
            <a:endParaRPr lang="en-US" dirty="0"/>
          </a:p>
        </p:txBody>
      </p:sp>
      <p:sp>
        <p:nvSpPr>
          <p:cNvPr id="5" name="Footer Placeholder 4">
            <a:extLst>
              <a:ext uri="{FF2B5EF4-FFF2-40B4-BE49-F238E27FC236}">
                <a16:creationId xmlns:a16="http://schemas.microsoft.com/office/drawing/2014/main" id="{DA360F88-3336-4365-8A64-91B4764BCFC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B948F18-6F53-45F6-AE60-795ECD9B741D}"/>
              </a:ext>
            </a:extLst>
          </p:cNvPr>
          <p:cNvSpPr>
            <a:spLocks noGrp="1"/>
          </p:cNvSpPr>
          <p:nvPr>
            <p:ph type="sldNum" sz="quarter" idx="12"/>
          </p:nvPr>
        </p:nvSpPr>
        <p:spPr/>
        <p:txBody>
          <a:bodyPr/>
          <a:lstStyle>
            <a:lvl1pPr>
              <a:defRPr/>
            </a:lvl1pPr>
          </a:lstStyle>
          <a:p>
            <a:pPr>
              <a:defRPr/>
            </a:pPr>
            <a:fld id="{979716DE-3AD9-4F32-9C3B-B06953C08936}" type="slidenum">
              <a:rPr lang="en-US" altLang="en-US"/>
              <a:pPr>
                <a:defRPr/>
              </a:pPr>
              <a:t>‹#›</a:t>
            </a:fld>
            <a:endParaRPr lang="en-US" altLang="en-US" dirty="0"/>
          </a:p>
        </p:txBody>
      </p:sp>
    </p:spTree>
    <p:extLst>
      <p:ext uri="{BB962C8B-B14F-4D97-AF65-F5344CB8AC3E}">
        <p14:creationId xmlns:p14="http://schemas.microsoft.com/office/powerpoint/2010/main" val="203212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544E4-8262-4AF8-B6DB-3489FCBDFABB}"/>
              </a:ext>
            </a:extLst>
          </p:cNvPr>
          <p:cNvSpPr>
            <a:spLocks noGrp="1"/>
          </p:cNvSpPr>
          <p:nvPr>
            <p:ph type="dt" sz="half" idx="10"/>
          </p:nvPr>
        </p:nvSpPr>
        <p:spPr/>
        <p:txBody>
          <a:bodyPr/>
          <a:lstStyle>
            <a:lvl1pPr>
              <a:defRPr/>
            </a:lvl1pPr>
          </a:lstStyle>
          <a:p>
            <a:pPr>
              <a:defRPr/>
            </a:pPr>
            <a:fld id="{F7D81A5A-84BA-4BBB-ADF0-51B21B522A1E}" type="datetimeFigureOut">
              <a:rPr lang="en-US"/>
              <a:pPr>
                <a:defRPr/>
              </a:pPr>
              <a:t>9/8/2019</a:t>
            </a:fld>
            <a:endParaRPr lang="en-US" dirty="0"/>
          </a:p>
        </p:txBody>
      </p:sp>
      <p:sp>
        <p:nvSpPr>
          <p:cNvPr id="5" name="Footer Placeholder 4">
            <a:extLst>
              <a:ext uri="{FF2B5EF4-FFF2-40B4-BE49-F238E27FC236}">
                <a16:creationId xmlns:a16="http://schemas.microsoft.com/office/drawing/2014/main" id="{AEBB0ED7-825B-4D16-8488-342635D1D07E}"/>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D19491C5-E092-4F11-A14F-6D15325B4B97}"/>
              </a:ext>
            </a:extLst>
          </p:cNvPr>
          <p:cNvSpPr>
            <a:spLocks noGrp="1"/>
          </p:cNvSpPr>
          <p:nvPr>
            <p:ph type="sldNum" sz="quarter" idx="12"/>
          </p:nvPr>
        </p:nvSpPr>
        <p:spPr/>
        <p:txBody>
          <a:bodyPr/>
          <a:lstStyle>
            <a:lvl1pPr>
              <a:defRPr/>
            </a:lvl1pPr>
          </a:lstStyle>
          <a:p>
            <a:pPr>
              <a:defRPr/>
            </a:pPr>
            <a:fld id="{2637CFCD-D15D-4912-A1CD-C534F77815D9}" type="slidenum">
              <a:rPr lang="en-US" altLang="en-US"/>
              <a:pPr>
                <a:defRPr/>
              </a:pPr>
              <a:t>‹#›</a:t>
            </a:fld>
            <a:endParaRPr lang="en-US" altLang="en-US" dirty="0"/>
          </a:p>
        </p:txBody>
      </p:sp>
    </p:spTree>
    <p:extLst>
      <p:ext uri="{BB962C8B-B14F-4D97-AF65-F5344CB8AC3E}">
        <p14:creationId xmlns:p14="http://schemas.microsoft.com/office/powerpoint/2010/main" val="299479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874F4A-7CEA-44CE-A609-061626929373}"/>
              </a:ext>
            </a:extLst>
          </p:cNvPr>
          <p:cNvSpPr>
            <a:spLocks noGrp="1"/>
          </p:cNvSpPr>
          <p:nvPr>
            <p:ph type="dt" sz="half" idx="10"/>
          </p:nvPr>
        </p:nvSpPr>
        <p:spPr/>
        <p:txBody>
          <a:bodyPr/>
          <a:lstStyle>
            <a:lvl1pPr>
              <a:defRPr/>
            </a:lvl1pPr>
          </a:lstStyle>
          <a:p>
            <a:pPr>
              <a:defRPr/>
            </a:pPr>
            <a:fld id="{E5A0C303-0459-4218-A010-BD5B6A1DBCDC}" type="datetimeFigureOut">
              <a:rPr lang="en-US"/>
              <a:pPr>
                <a:defRPr/>
              </a:pPr>
              <a:t>9/8/2019</a:t>
            </a:fld>
            <a:endParaRPr lang="en-US" dirty="0"/>
          </a:p>
        </p:txBody>
      </p:sp>
      <p:sp>
        <p:nvSpPr>
          <p:cNvPr id="5" name="Footer Placeholder 4">
            <a:extLst>
              <a:ext uri="{FF2B5EF4-FFF2-40B4-BE49-F238E27FC236}">
                <a16:creationId xmlns:a16="http://schemas.microsoft.com/office/drawing/2014/main" id="{E2276392-7342-4952-A21E-322A887DA4A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9BE4EE90-9E12-459A-8DC8-AE3C12C59C4E}"/>
              </a:ext>
            </a:extLst>
          </p:cNvPr>
          <p:cNvSpPr>
            <a:spLocks noGrp="1"/>
          </p:cNvSpPr>
          <p:nvPr>
            <p:ph type="sldNum" sz="quarter" idx="12"/>
          </p:nvPr>
        </p:nvSpPr>
        <p:spPr/>
        <p:txBody>
          <a:bodyPr/>
          <a:lstStyle>
            <a:lvl1pPr>
              <a:defRPr/>
            </a:lvl1pPr>
          </a:lstStyle>
          <a:p>
            <a:pPr>
              <a:defRPr/>
            </a:pPr>
            <a:fld id="{3ECAB05B-456E-4A9F-9CC0-A59285177527}" type="slidenum">
              <a:rPr lang="en-US" altLang="en-US"/>
              <a:pPr>
                <a:defRPr/>
              </a:pPr>
              <a:t>‹#›</a:t>
            </a:fld>
            <a:endParaRPr lang="en-US" altLang="en-US" dirty="0"/>
          </a:p>
        </p:txBody>
      </p:sp>
    </p:spTree>
    <p:extLst>
      <p:ext uri="{BB962C8B-B14F-4D97-AF65-F5344CB8AC3E}">
        <p14:creationId xmlns:p14="http://schemas.microsoft.com/office/powerpoint/2010/main" val="120200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FA681C5-1FE0-4066-AD26-DC323085BA26}"/>
              </a:ext>
            </a:extLst>
          </p:cNvPr>
          <p:cNvSpPr>
            <a:spLocks noGrp="1"/>
          </p:cNvSpPr>
          <p:nvPr>
            <p:ph type="dt" sz="half" idx="10"/>
          </p:nvPr>
        </p:nvSpPr>
        <p:spPr/>
        <p:txBody>
          <a:bodyPr/>
          <a:lstStyle>
            <a:lvl1pPr>
              <a:defRPr/>
            </a:lvl1pPr>
          </a:lstStyle>
          <a:p>
            <a:pPr>
              <a:defRPr/>
            </a:pPr>
            <a:fld id="{4B3A4BF1-80D4-4651-B120-610EA638EECD}" type="datetimeFigureOut">
              <a:rPr lang="en-US"/>
              <a:pPr>
                <a:defRPr/>
              </a:pPr>
              <a:t>9/8/2019</a:t>
            </a:fld>
            <a:endParaRPr lang="en-US" dirty="0"/>
          </a:p>
        </p:txBody>
      </p:sp>
      <p:sp>
        <p:nvSpPr>
          <p:cNvPr id="6" name="Footer Placeholder 4">
            <a:extLst>
              <a:ext uri="{FF2B5EF4-FFF2-40B4-BE49-F238E27FC236}">
                <a16:creationId xmlns:a16="http://schemas.microsoft.com/office/drawing/2014/main" id="{3BC00451-B962-487B-AE26-0442422DF7F6}"/>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607902EE-C63A-4017-BF98-0D51FE5B7726}"/>
              </a:ext>
            </a:extLst>
          </p:cNvPr>
          <p:cNvSpPr>
            <a:spLocks noGrp="1"/>
          </p:cNvSpPr>
          <p:nvPr>
            <p:ph type="sldNum" sz="quarter" idx="12"/>
          </p:nvPr>
        </p:nvSpPr>
        <p:spPr/>
        <p:txBody>
          <a:bodyPr/>
          <a:lstStyle>
            <a:lvl1pPr>
              <a:defRPr/>
            </a:lvl1pPr>
          </a:lstStyle>
          <a:p>
            <a:pPr>
              <a:defRPr/>
            </a:pPr>
            <a:fld id="{A0E8CF21-E47C-4EF2-AD68-04B735D4FCFC}" type="slidenum">
              <a:rPr lang="en-US" altLang="en-US"/>
              <a:pPr>
                <a:defRPr/>
              </a:pPr>
              <a:t>‹#›</a:t>
            </a:fld>
            <a:endParaRPr lang="en-US" altLang="en-US" dirty="0"/>
          </a:p>
        </p:txBody>
      </p:sp>
    </p:spTree>
    <p:extLst>
      <p:ext uri="{BB962C8B-B14F-4D97-AF65-F5344CB8AC3E}">
        <p14:creationId xmlns:p14="http://schemas.microsoft.com/office/powerpoint/2010/main" val="929696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53E0B05-4A1E-45C5-9419-57696C770AEF}"/>
              </a:ext>
            </a:extLst>
          </p:cNvPr>
          <p:cNvSpPr>
            <a:spLocks noGrp="1"/>
          </p:cNvSpPr>
          <p:nvPr>
            <p:ph type="dt" sz="half" idx="10"/>
          </p:nvPr>
        </p:nvSpPr>
        <p:spPr/>
        <p:txBody>
          <a:bodyPr/>
          <a:lstStyle>
            <a:lvl1pPr>
              <a:defRPr/>
            </a:lvl1pPr>
          </a:lstStyle>
          <a:p>
            <a:pPr>
              <a:defRPr/>
            </a:pPr>
            <a:fld id="{BC0EB9D0-C789-495E-85FD-43CA31901D8B}" type="datetimeFigureOut">
              <a:rPr lang="en-US"/>
              <a:pPr>
                <a:defRPr/>
              </a:pPr>
              <a:t>9/8/2019</a:t>
            </a:fld>
            <a:endParaRPr lang="en-US" dirty="0"/>
          </a:p>
        </p:txBody>
      </p:sp>
      <p:sp>
        <p:nvSpPr>
          <p:cNvPr id="8" name="Footer Placeholder 4">
            <a:extLst>
              <a:ext uri="{FF2B5EF4-FFF2-40B4-BE49-F238E27FC236}">
                <a16:creationId xmlns:a16="http://schemas.microsoft.com/office/drawing/2014/main" id="{53719381-5281-4136-BF8F-E0B14AF9DB0D}"/>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C7ACB983-02C2-41A9-BAFE-8FF17528CD18}"/>
              </a:ext>
            </a:extLst>
          </p:cNvPr>
          <p:cNvSpPr>
            <a:spLocks noGrp="1"/>
          </p:cNvSpPr>
          <p:nvPr>
            <p:ph type="sldNum" sz="quarter" idx="12"/>
          </p:nvPr>
        </p:nvSpPr>
        <p:spPr/>
        <p:txBody>
          <a:bodyPr/>
          <a:lstStyle>
            <a:lvl1pPr>
              <a:defRPr/>
            </a:lvl1pPr>
          </a:lstStyle>
          <a:p>
            <a:pPr>
              <a:defRPr/>
            </a:pPr>
            <a:fld id="{1AE7CC29-5A94-4C12-8CEB-C4CCCE4077FE}" type="slidenum">
              <a:rPr lang="en-US" altLang="en-US"/>
              <a:pPr>
                <a:defRPr/>
              </a:pPr>
              <a:t>‹#›</a:t>
            </a:fld>
            <a:endParaRPr lang="en-US" altLang="en-US" dirty="0"/>
          </a:p>
        </p:txBody>
      </p:sp>
    </p:spTree>
    <p:extLst>
      <p:ext uri="{BB962C8B-B14F-4D97-AF65-F5344CB8AC3E}">
        <p14:creationId xmlns:p14="http://schemas.microsoft.com/office/powerpoint/2010/main" val="3930139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19B6FBB-D591-438B-B524-50AF2C06FA22}"/>
              </a:ext>
            </a:extLst>
          </p:cNvPr>
          <p:cNvSpPr>
            <a:spLocks noGrp="1"/>
          </p:cNvSpPr>
          <p:nvPr>
            <p:ph type="dt" sz="half" idx="10"/>
          </p:nvPr>
        </p:nvSpPr>
        <p:spPr/>
        <p:txBody>
          <a:bodyPr/>
          <a:lstStyle>
            <a:lvl1pPr>
              <a:defRPr/>
            </a:lvl1pPr>
          </a:lstStyle>
          <a:p>
            <a:pPr>
              <a:defRPr/>
            </a:pPr>
            <a:fld id="{73A0F9B9-B173-4401-9773-046A3502553B}" type="datetimeFigureOut">
              <a:rPr lang="en-US"/>
              <a:pPr>
                <a:defRPr/>
              </a:pPr>
              <a:t>9/8/2019</a:t>
            </a:fld>
            <a:endParaRPr lang="en-US" dirty="0"/>
          </a:p>
        </p:txBody>
      </p:sp>
      <p:sp>
        <p:nvSpPr>
          <p:cNvPr id="4" name="Footer Placeholder 4">
            <a:extLst>
              <a:ext uri="{FF2B5EF4-FFF2-40B4-BE49-F238E27FC236}">
                <a16:creationId xmlns:a16="http://schemas.microsoft.com/office/drawing/2014/main" id="{414F765F-9F40-4AED-BD6F-2E649CC23FA0}"/>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6AE4D053-4B2E-4836-93D1-ED879F1D28E6}"/>
              </a:ext>
            </a:extLst>
          </p:cNvPr>
          <p:cNvSpPr>
            <a:spLocks noGrp="1"/>
          </p:cNvSpPr>
          <p:nvPr>
            <p:ph type="sldNum" sz="quarter" idx="12"/>
          </p:nvPr>
        </p:nvSpPr>
        <p:spPr/>
        <p:txBody>
          <a:bodyPr/>
          <a:lstStyle>
            <a:lvl1pPr>
              <a:defRPr/>
            </a:lvl1pPr>
          </a:lstStyle>
          <a:p>
            <a:pPr>
              <a:defRPr/>
            </a:pPr>
            <a:fld id="{AC9E2399-2CCA-4E1A-8CE0-9F08559944CE}" type="slidenum">
              <a:rPr lang="en-US" altLang="en-US"/>
              <a:pPr>
                <a:defRPr/>
              </a:pPr>
              <a:t>‹#›</a:t>
            </a:fld>
            <a:endParaRPr lang="en-US" altLang="en-US" dirty="0"/>
          </a:p>
        </p:txBody>
      </p:sp>
    </p:spTree>
    <p:extLst>
      <p:ext uri="{BB962C8B-B14F-4D97-AF65-F5344CB8AC3E}">
        <p14:creationId xmlns:p14="http://schemas.microsoft.com/office/powerpoint/2010/main" val="238332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2E40DB9-DDE7-46A9-A795-419CF360C69F}"/>
              </a:ext>
            </a:extLst>
          </p:cNvPr>
          <p:cNvSpPr>
            <a:spLocks noGrp="1"/>
          </p:cNvSpPr>
          <p:nvPr>
            <p:ph type="dt" sz="half" idx="10"/>
          </p:nvPr>
        </p:nvSpPr>
        <p:spPr/>
        <p:txBody>
          <a:bodyPr/>
          <a:lstStyle>
            <a:lvl1pPr>
              <a:defRPr/>
            </a:lvl1pPr>
          </a:lstStyle>
          <a:p>
            <a:pPr>
              <a:defRPr/>
            </a:pPr>
            <a:fld id="{91120F16-B3D6-4D3E-8CCD-957C6607A7C9}" type="datetimeFigureOut">
              <a:rPr lang="en-US"/>
              <a:pPr>
                <a:defRPr/>
              </a:pPr>
              <a:t>9/8/2019</a:t>
            </a:fld>
            <a:endParaRPr lang="en-US" dirty="0"/>
          </a:p>
        </p:txBody>
      </p:sp>
      <p:sp>
        <p:nvSpPr>
          <p:cNvPr id="3" name="Footer Placeholder 4">
            <a:extLst>
              <a:ext uri="{FF2B5EF4-FFF2-40B4-BE49-F238E27FC236}">
                <a16:creationId xmlns:a16="http://schemas.microsoft.com/office/drawing/2014/main" id="{1ACFE3B9-EBD1-4500-8D73-2DD88E0B2EAC}"/>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808FC51D-60D3-4D00-92A0-46378D28E52B}"/>
              </a:ext>
            </a:extLst>
          </p:cNvPr>
          <p:cNvSpPr>
            <a:spLocks noGrp="1"/>
          </p:cNvSpPr>
          <p:nvPr>
            <p:ph type="sldNum" sz="quarter" idx="12"/>
          </p:nvPr>
        </p:nvSpPr>
        <p:spPr/>
        <p:txBody>
          <a:bodyPr/>
          <a:lstStyle>
            <a:lvl1pPr>
              <a:defRPr/>
            </a:lvl1pPr>
          </a:lstStyle>
          <a:p>
            <a:pPr>
              <a:defRPr/>
            </a:pPr>
            <a:fld id="{52C15462-196C-4AD3-AA17-C7FEBCB1CE12}" type="slidenum">
              <a:rPr lang="en-US" altLang="en-US"/>
              <a:pPr>
                <a:defRPr/>
              </a:pPr>
              <a:t>‹#›</a:t>
            </a:fld>
            <a:endParaRPr lang="en-US" altLang="en-US" dirty="0"/>
          </a:p>
        </p:txBody>
      </p:sp>
    </p:spTree>
    <p:extLst>
      <p:ext uri="{BB962C8B-B14F-4D97-AF65-F5344CB8AC3E}">
        <p14:creationId xmlns:p14="http://schemas.microsoft.com/office/powerpoint/2010/main" val="1146686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3DFAAB1-0252-446D-A127-53394EE22337}"/>
              </a:ext>
            </a:extLst>
          </p:cNvPr>
          <p:cNvSpPr>
            <a:spLocks noGrp="1"/>
          </p:cNvSpPr>
          <p:nvPr>
            <p:ph type="dt" sz="half" idx="10"/>
          </p:nvPr>
        </p:nvSpPr>
        <p:spPr/>
        <p:txBody>
          <a:bodyPr/>
          <a:lstStyle>
            <a:lvl1pPr>
              <a:defRPr/>
            </a:lvl1pPr>
          </a:lstStyle>
          <a:p>
            <a:pPr>
              <a:defRPr/>
            </a:pPr>
            <a:fld id="{E65A8F79-64F1-4228-BB8D-4DB7822371F4}" type="datetimeFigureOut">
              <a:rPr lang="en-US"/>
              <a:pPr>
                <a:defRPr/>
              </a:pPr>
              <a:t>9/8/2019</a:t>
            </a:fld>
            <a:endParaRPr lang="en-US" dirty="0"/>
          </a:p>
        </p:txBody>
      </p:sp>
      <p:sp>
        <p:nvSpPr>
          <p:cNvPr id="6" name="Footer Placeholder 4">
            <a:extLst>
              <a:ext uri="{FF2B5EF4-FFF2-40B4-BE49-F238E27FC236}">
                <a16:creationId xmlns:a16="http://schemas.microsoft.com/office/drawing/2014/main" id="{9EFB768E-C613-4008-A031-A5A792737324}"/>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207D953C-F197-4D74-9A73-AA7EFB1713D0}"/>
              </a:ext>
            </a:extLst>
          </p:cNvPr>
          <p:cNvSpPr>
            <a:spLocks noGrp="1"/>
          </p:cNvSpPr>
          <p:nvPr>
            <p:ph type="sldNum" sz="quarter" idx="12"/>
          </p:nvPr>
        </p:nvSpPr>
        <p:spPr/>
        <p:txBody>
          <a:bodyPr/>
          <a:lstStyle>
            <a:lvl1pPr>
              <a:defRPr/>
            </a:lvl1pPr>
          </a:lstStyle>
          <a:p>
            <a:pPr>
              <a:defRPr/>
            </a:pPr>
            <a:fld id="{962F46F1-6AD7-4E28-A167-7326AD776993}" type="slidenum">
              <a:rPr lang="en-US" altLang="en-US"/>
              <a:pPr>
                <a:defRPr/>
              </a:pPr>
              <a:t>‹#›</a:t>
            </a:fld>
            <a:endParaRPr lang="en-US" altLang="en-US" dirty="0"/>
          </a:p>
        </p:txBody>
      </p:sp>
    </p:spTree>
    <p:extLst>
      <p:ext uri="{BB962C8B-B14F-4D97-AF65-F5344CB8AC3E}">
        <p14:creationId xmlns:p14="http://schemas.microsoft.com/office/powerpoint/2010/main" val="4274093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B758897-7ABA-42BF-9262-ECFA9865B15C}"/>
              </a:ext>
            </a:extLst>
          </p:cNvPr>
          <p:cNvSpPr>
            <a:spLocks noGrp="1"/>
          </p:cNvSpPr>
          <p:nvPr>
            <p:ph type="dt" sz="half" idx="10"/>
          </p:nvPr>
        </p:nvSpPr>
        <p:spPr/>
        <p:txBody>
          <a:bodyPr/>
          <a:lstStyle>
            <a:lvl1pPr>
              <a:defRPr/>
            </a:lvl1pPr>
          </a:lstStyle>
          <a:p>
            <a:pPr>
              <a:defRPr/>
            </a:pPr>
            <a:fld id="{5237BE88-B303-41A6-8184-E50BFDF8CB24}" type="datetimeFigureOut">
              <a:rPr lang="en-US"/>
              <a:pPr>
                <a:defRPr/>
              </a:pPr>
              <a:t>9/8/2019</a:t>
            </a:fld>
            <a:endParaRPr lang="en-US" dirty="0"/>
          </a:p>
        </p:txBody>
      </p:sp>
      <p:sp>
        <p:nvSpPr>
          <p:cNvPr id="6" name="Footer Placeholder 4">
            <a:extLst>
              <a:ext uri="{FF2B5EF4-FFF2-40B4-BE49-F238E27FC236}">
                <a16:creationId xmlns:a16="http://schemas.microsoft.com/office/drawing/2014/main" id="{19136BC9-EDE4-4E62-A458-59BE0D5351F3}"/>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D4739101-B759-4436-BE38-7C5237E21F92}"/>
              </a:ext>
            </a:extLst>
          </p:cNvPr>
          <p:cNvSpPr>
            <a:spLocks noGrp="1"/>
          </p:cNvSpPr>
          <p:nvPr>
            <p:ph type="sldNum" sz="quarter" idx="12"/>
          </p:nvPr>
        </p:nvSpPr>
        <p:spPr/>
        <p:txBody>
          <a:bodyPr/>
          <a:lstStyle>
            <a:lvl1pPr>
              <a:defRPr/>
            </a:lvl1pPr>
          </a:lstStyle>
          <a:p>
            <a:pPr>
              <a:defRPr/>
            </a:pPr>
            <a:fld id="{8D0D212E-90AA-4807-BE75-B1B267654D23}" type="slidenum">
              <a:rPr lang="en-US" altLang="en-US"/>
              <a:pPr>
                <a:defRPr/>
              </a:pPr>
              <a:t>‹#›</a:t>
            </a:fld>
            <a:endParaRPr lang="en-US" altLang="en-US" dirty="0"/>
          </a:p>
        </p:txBody>
      </p:sp>
    </p:spTree>
    <p:extLst>
      <p:ext uri="{BB962C8B-B14F-4D97-AF65-F5344CB8AC3E}">
        <p14:creationId xmlns:p14="http://schemas.microsoft.com/office/powerpoint/2010/main" val="286790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3C0348A-28AD-42DD-AC5B-97D5D2F1D87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D5CE325-C7A7-4526-9A28-D21933AB978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30780EA-BE5C-4F34-81C9-256A653AF437}"/>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29BBF5D-E13D-441C-88FE-054376BD8C99}" type="datetimeFigureOut">
              <a:rPr lang="en-US"/>
              <a:pPr>
                <a:defRPr/>
              </a:pPr>
              <a:t>9/8/2019</a:t>
            </a:fld>
            <a:endParaRPr lang="en-US" dirty="0"/>
          </a:p>
        </p:txBody>
      </p:sp>
      <p:sp>
        <p:nvSpPr>
          <p:cNvPr id="5" name="Footer Placeholder 4">
            <a:extLst>
              <a:ext uri="{FF2B5EF4-FFF2-40B4-BE49-F238E27FC236}">
                <a16:creationId xmlns:a16="http://schemas.microsoft.com/office/drawing/2014/main" id="{4FC01ECF-38FA-44EC-BC07-7649F487F33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0964D263-81B7-464C-A02D-AD6CB807B0D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0C6AA01-F4C5-4699-806A-3AEDB2A964B4}"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9EF5710C-F80C-41BC-81E9-C726E59C0099}"/>
              </a:ext>
            </a:extLst>
          </p:cNvPr>
          <p:cNvSpPr>
            <a:spLocks noGrp="1"/>
          </p:cNvSpPr>
          <p:nvPr>
            <p:ph type="ctrTitle"/>
          </p:nvPr>
        </p:nvSpPr>
        <p:spPr>
          <a:xfrm>
            <a:off x="685800" y="1143000"/>
            <a:ext cx="7772400" cy="1470025"/>
          </a:xfrm>
        </p:spPr>
        <p:txBody>
          <a:bodyPr/>
          <a:lstStyle/>
          <a:p>
            <a:pPr eaLnBrk="1" hangingPunct="1"/>
            <a:r>
              <a:rPr lang="en-US" altLang="en-US" dirty="0"/>
              <a:t>Intro to HTML – Part IV</a:t>
            </a:r>
          </a:p>
        </p:txBody>
      </p:sp>
      <p:sp>
        <p:nvSpPr>
          <p:cNvPr id="3" name="Subtitle 2">
            <a:extLst>
              <a:ext uri="{FF2B5EF4-FFF2-40B4-BE49-F238E27FC236}">
                <a16:creationId xmlns:a16="http://schemas.microsoft.com/office/drawing/2014/main" id="{D1D80118-5935-4F6B-9A08-EE551C006127}"/>
              </a:ext>
            </a:extLst>
          </p:cNvPr>
          <p:cNvSpPr>
            <a:spLocks noGrp="1"/>
          </p:cNvSpPr>
          <p:nvPr>
            <p:ph type="subTitle" idx="1"/>
          </p:nvPr>
        </p:nvSpPr>
        <p:spPr>
          <a:xfrm>
            <a:off x="1371600" y="2898775"/>
            <a:ext cx="6400800" cy="1752600"/>
          </a:xfrm>
        </p:spPr>
        <p:txBody>
          <a:bodyPr rtlCol="0">
            <a:noAutofit/>
          </a:bodyPr>
          <a:lstStyle/>
          <a:p>
            <a:pPr eaLnBrk="1" fontAlgn="auto" hangingPunct="1">
              <a:spcAft>
                <a:spcPts val="0"/>
              </a:spcAft>
              <a:buFont typeface="Arial" charset="0"/>
              <a:buNone/>
              <a:defRPr/>
            </a:pPr>
            <a:r>
              <a:rPr lang="en-US" sz="2000" dirty="0"/>
              <a:t>The W3C</a:t>
            </a:r>
          </a:p>
          <a:p>
            <a:pPr eaLnBrk="1" fontAlgn="auto" hangingPunct="1">
              <a:spcAft>
                <a:spcPts val="0"/>
              </a:spcAft>
              <a:buFont typeface="Arial" charset="0"/>
              <a:buNone/>
              <a:defRPr/>
            </a:pPr>
            <a:r>
              <a:rPr lang="en-US" sz="2000" dirty="0"/>
              <a:t>More on images</a:t>
            </a:r>
          </a:p>
          <a:p>
            <a:pPr eaLnBrk="1" fontAlgn="auto" hangingPunct="1">
              <a:spcAft>
                <a:spcPts val="0"/>
              </a:spcAft>
              <a:buFont typeface="Arial" charset="0"/>
              <a:buNone/>
              <a:defRPr/>
            </a:pPr>
            <a:r>
              <a:rPr lang="en-US" sz="2000" dirty="0"/>
              <a:t>Entity codes</a:t>
            </a:r>
          </a:p>
          <a:p>
            <a:pPr eaLnBrk="1" fontAlgn="auto" hangingPunct="1">
              <a:spcAft>
                <a:spcPts val="0"/>
              </a:spcAft>
              <a:buFont typeface="Arial" charset="0"/>
              <a:buNone/>
              <a:defRPr/>
            </a:pPr>
            <a:r>
              <a:rPr lang="en-US" sz="2000" dirty="0"/>
              <a:t>Remote vs Local Computers</a:t>
            </a:r>
          </a:p>
          <a:p>
            <a:pPr eaLnBrk="1" fontAlgn="auto" hangingPunct="1">
              <a:spcAft>
                <a:spcPts val="0"/>
              </a:spcAft>
              <a:defRPr/>
            </a:pP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a:extLst>
              <a:ext uri="{FF2B5EF4-FFF2-40B4-BE49-F238E27FC236}">
                <a16:creationId xmlns:a16="http://schemas.microsoft.com/office/drawing/2014/main" id="{D13EEA0E-BCF8-414C-99B6-D38F09FDF5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981200"/>
            <a:ext cx="4772025" cy="1771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3555" name="TextBox 2">
            <a:extLst>
              <a:ext uri="{FF2B5EF4-FFF2-40B4-BE49-F238E27FC236}">
                <a16:creationId xmlns:a16="http://schemas.microsoft.com/office/drawing/2014/main" id="{46A4CF07-91C3-4D2B-BCB7-8C1EEDD54D17}"/>
              </a:ext>
            </a:extLst>
          </p:cNvPr>
          <p:cNvSpPr txBox="1">
            <a:spLocks noChangeArrowheads="1"/>
          </p:cNvSpPr>
          <p:nvPr/>
        </p:nvSpPr>
        <p:spPr bwMode="auto">
          <a:xfrm>
            <a:off x="381000" y="4495800"/>
            <a:ext cx="86106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dirty="0">
                <a:latin typeface="Courier New" panose="02070309020205020404" pitchFamily="49" charset="0"/>
                <a:cs typeface="Courier New" panose="02070309020205020404" pitchFamily="49" charset="0"/>
              </a:rPr>
              <a:t>The Chicago Cubs&lt;</a:t>
            </a:r>
            <a:r>
              <a:rPr lang="en-US" altLang="en-US" sz="2400" b="1">
                <a:latin typeface="Courier New" panose="02070309020205020404" pitchFamily="49" charset="0"/>
                <a:cs typeface="Courier New" panose="02070309020205020404" pitchFamily="49" charset="0"/>
              </a:rPr>
              <a:t>sup&gt;</a:t>
            </a:r>
            <a:r>
              <a:rPr lang="en-US" altLang="en-US" sz="2000" b="1">
                <a:solidFill>
                  <a:srgbClr val="FF0000"/>
                </a:solidFill>
                <a:latin typeface="Courier New" panose="02070309020205020404" pitchFamily="49" charset="0"/>
                <a:cs typeface="Courier New" panose="02070309020205020404" pitchFamily="49" charset="0"/>
              </a:rPr>
              <a:t>&amp;copy;</a:t>
            </a:r>
            <a:r>
              <a:rPr lang="en-US" altLang="en-US" sz="2400" b="1">
                <a:latin typeface="Courier New" panose="02070309020205020404" pitchFamily="49" charset="0"/>
                <a:cs typeface="Courier New" panose="02070309020205020404" pitchFamily="49" charset="0"/>
              </a:rPr>
              <a:t>&lt;/</a:t>
            </a:r>
            <a:r>
              <a:rPr lang="en-US" altLang="en-US" sz="2400" b="1" dirty="0">
                <a:latin typeface="Courier New" panose="02070309020205020404" pitchFamily="49" charset="0"/>
                <a:cs typeface="Courier New" panose="02070309020205020404" pitchFamily="49" charset="0"/>
              </a:rPr>
              <a:t>sup&gt;</a:t>
            </a:r>
          </a:p>
          <a:p>
            <a:pPr algn="ctr" eaLnBrk="1" hangingPunct="1">
              <a:spcBef>
                <a:spcPct val="0"/>
              </a:spcBef>
              <a:buFontTx/>
              <a:buNone/>
            </a:pPr>
            <a:r>
              <a:rPr lang="en-US" altLang="en-US" sz="1400" dirty="0"/>
              <a:t>(Can you guess the purpose of the </a:t>
            </a:r>
            <a:r>
              <a:rPr lang="en-US" altLang="en-US" sz="1400" dirty="0">
                <a:latin typeface="Courier New" panose="02070309020205020404" pitchFamily="49" charset="0"/>
                <a:cs typeface="Courier New" panose="02070309020205020404" pitchFamily="49" charset="0"/>
              </a:rPr>
              <a:t>&lt;sup&gt;</a:t>
            </a:r>
            <a:r>
              <a:rPr lang="en-US" altLang="en-US" sz="1400" dirty="0"/>
              <a:t> tag?)</a:t>
            </a:r>
            <a:endParaRPr lang="en-US" altLang="en-US" sz="1400" b="1" dirty="0">
              <a:latin typeface="Courier New" panose="02070309020205020404" pitchFamily="49" charset="0"/>
              <a:cs typeface="Courier New" panose="02070309020205020404" pitchFamily="49" charset="0"/>
            </a:endParaRPr>
          </a:p>
        </p:txBody>
      </p:sp>
      <p:sp>
        <p:nvSpPr>
          <p:cNvPr id="23556" name="TextBox 5">
            <a:extLst>
              <a:ext uri="{FF2B5EF4-FFF2-40B4-BE49-F238E27FC236}">
                <a16:creationId xmlns:a16="http://schemas.microsoft.com/office/drawing/2014/main" id="{A0A4A725-82BA-46AC-BFA0-81A3DDEEBB03}"/>
              </a:ext>
            </a:extLst>
          </p:cNvPr>
          <p:cNvSpPr txBox="1">
            <a:spLocks noChangeArrowheads="1"/>
          </p:cNvSpPr>
          <p:nvPr/>
        </p:nvSpPr>
        <p:spPr bwMode="auto">
          <a:xfrm>
            <a:off x="381000" y="685800"/>
            <a:ext cx="538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a:t>Using an entity code to display a symbol: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30B144E1-B157-48C4-8025-F8BFB360EEA6}"/>
              </a:ext>
            </a:extLst>
          </p:cNvPr>
          <p:cNvSpPr>
            <a:spLocks noGrp="1"/>
          </p:cNvSpPr>
          <p:nvPr>
            <p:ph type="title"/>
          </p:nvPr>
        </p:nvSpPr>
        <p:spPr>
          <a:xfrm>
            <a:off x="457200" y="76200"/>
            <a:ext cx="8229600" cy="685800"/>
          </a:xfrm>
        </p:spPr>
        <p:txBody>
          <a:bodyPr/>
          <a:lstStyle/>
          <a:p>
            <a:r>
              <a:rPr lang="en-US" altLang="en-US" dirty="0">
                <a:solidFill>
                  <a:srgbClr val="FF0000"/>
                </a:solidFill>
              </a:rPr>
              <a:t>Practice Time</a:t>
            </a:r>
          </a:p>
        </p:txBody>
      </p:sp>
      <p:sp>
        <p:nvSpPr>
          <p:cNvPr id="3" name="Content Placeholder 2">
            <a:extLst>
              <a:ext uri="{FF2B5EF4-FFF2-40B4-BE49-F238E27FC236}">
                <a16:creationId xmlns:a16="http://schemas.microsoft.com/office/drawing/2014/main" id="{B58C73DB-ECC7-4487-B266-384AF8C95A09}"/>
              </a:ext>
            </a:extLst>
          </p:cNvPr>
          <p:cNvSpPr>
            <a:spLocks noGrp="1"/>
          </p:cNvSpPr>
          <p:nvPr>
            <p:ph idx="1"/>
          </p:nvPr>
        </p:nvSpPr>
        <p:spPr>
          <a:xfrm>
            <a:off x="457200" y="762000"/>
            <a:ext cx="8229600" cy="4525963"/>
          </a:xfrm>
        </p:spPr>
        <p:txBody>
          <a:bodyPr/>
          <a:lstStyle/>
          <a:p>
            <a:pPr marL="0" indent="0">
              <a:buFont typeface="Arial" charset="0"/>
              <a:buNone/>
              <a:defRPr/>
            </a:pPr>
            <a:r>
              <a:rPr lang="en-US" sz="2000" dirty="0"/>
              <a:t>Practice the following until you get to the point where you can type the HTML code from memory:</a:t>
            </a:r>
          </a:p>
          <a:p>
            <a:pPr marL="457200" indent="-457200">
              <a:buFont typeface="+mj-lt"/>
              <a:buAutoNum type="arabicPeriod"/>
              <a:defRPr/>
            </a:pPr>
            <a:r>
              <a:rPr lang="en-US" sz="2000" dirty="0"/>
              <a:t>Inserting images</a:t>
            </a:r>
          </a:p>
          <a:p>
            <a:pPr marL="457200" indent="-457200">
              <a:buFont typeface="+mj-lt"/>
              <a:buAutoNum type="arabicPeriod"/>
              <a:defRPr/>
            </a:pPr>
            <a:r>
              <a:rPr lang="en-US" sz="2000" dirty="0"/>
              <a:t>Creating hyperlinks</a:t>
            </a:r>
          </a:p>
          <a:p>
            <a:pPr marL="457200" indent="-457200">
              <a:buFont typeface="+mj-lt"/>
              <a:buAutoNum type="arabicPeriod"/>
              <a:defRPr/>
            </a:pPr>
            <a:r>
              <a:rPr lang="en-US" sz="2000" dirty="0"/>
              <a:t>Hyperlinking images</a:t>
            </a:r>
          </a:p>
          <a:p>
            <a:pPr marL="0" indent="0">
              <a:buFont typeface="Arial" charset="0"/>
              <a:buNone/>
              <a:defRPr/>
            </a:pPr>
            <a:endParaRPr lang="en-US" sz="2000" dirty="0"/>
          </a:p>
          <a:p>
            <a:pPr marL="0" indent="0">
              <a:buFont typeface="Arial" charset="0"/>
              <a:buNone/>
              <a:defRPr/>
            </a:pPr>
            <a:r>
              <a:rPr lang="en-US" sz="2000" b="1" dirty="0"/>
              <a:t>Your goal is to be able to create the following page </a:t>
            </a:r>
            <a:r>
              <a:rPr lang="en-US" sz="2000" b="1" i="1" dirty="0"/>
              <a:t>without referring to your notes</a:t>
            </a:r>
            <a:r>
              <a:rPr lang="en-US" sz="2000" b="1" dirty="0"/>
              <a:t>:</a:t>
            </a:r>
          </a:p>
          <a:p>
            <a:pPr marL="457200" indent="-457200">
              <a:buFont typeface="+mj-lt"/>
              <a:buAutoNum type="arabicPeriod"/>
              <a:defRPr/>
            </a:pPr>
            <a:r>
              <a:rPr lang="en-US" sz="2000" dirty="0"/>
              <a:t>Download an image from the web on a favorite musician, sports team, hobby, etc.</a:t>
            </a:r>
          </a:p>
          <a:p>
            <a:pPr marL="457200" indent="-457200">
              <a:buFont typeface="+mj-lt"/>
              <a:buAutoNum type="arabicPeriod"/>
              <a:defRPr/>
            </a:pPr>
            <a:r>
              <a:rPr lang="en-US" sz="2000" dirty="0"/>
              <a:t> Then create a very short HTML document in which you talk about it. (For practice purposes, just make it just a single sentence or so). </a:t>
            </a:r>
          </a:p>
          <a:p>
            <a:pPr marL="457200" indent="-457200">
              <a:buFont typeface="+mj-lt"/>
              <a:buAutoNum type="arabicPeriod"/>
              <a:defRPr/>
            </a:pPr>
            <a:r>
              <a:rPr lang="en-US" sz="2000" dirty="0"/>
              <a:t>Have the image link to the Wikipedia web page about the topic.</a:t>
            </a:r>
          </a:p>
          <a:p>
            <a:pPr marL="457200" indent="-457200">
              <a:buFont typeface="+mj-lt"/>
              <a:buAutoNum type="arabicPeriod"/>
              <a:defRPr/>
            </a:pPr>
            <a:endParaRPr lang="en-US" sz="2000" dirty="0"/>
          </a:p>
          <a:p>
            <a:pPr marL="0" indent="0">
              <a:buNone/>
              <a:defRPr/>
            </a:pPr>
            <a:r>
              <a:rPr lang="en-US" sz="2000" b="1" dirty="0"/>
              <a:t>NOTE</a:t>
            </a:r>
            <a:r>
              <a:rPr lang="en-US" sz="2000" dirty="0"/>
              <a:t>: This exercise is absolutely NOT about memory per se! Rather, by typing things out by memory, it will mean that you are getting many of these details under your "mental fingertips".  Believe me – it helps. A lot.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6A79C08A-59B7-43CB-ADC1-BA27EE3E450C}"/>
              </a:ext>
            </a:extLst>
          </p:cNvPr>
          <p:cNvSpPr>
            <a:spLocks noGrp="1"/>
          </p:cNvSpPr>
          <p:nvPr>
            <p:ph type="sldNum" sz="quarter" idx="12"/>
          </p:nvPr>
        </p:nvSpPr>
        <p:spPr bwMode="auto">
          <a:xfrm>
            <a:off x="6553200" y="6243638"/>
            <a:ext cx="2133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3759358-818C-4F3F-9E92-BF142546DED9}" type="slidenum">
              <a:rPr lang="en-US" altLang="en-US" sz="1200" smtClean="0">
                <a:latin typeface="Arial" panose="020B0604020202020204" pitchFamily="34" charset="0"/>
              </a:rPr>
              <a:pPr>
                <a:spcBef>
                  <a:spcPct val="0"/>
                </a:spcBef>
                <a:buFontTx/>
                <a:buNone/>
              </a:pPr>
              <a:t>12</a:t>
            </a:fld>
            <a:endParaRPr lang="en-US" altLang="en-US" sz="1200" dirty="0">
              <a:latin typeface="Arial" panose="020B0604020202020204" pitchFamily="34" charset="0"/>
            </a:endParaRPr>
          </a:p>
        </p:txBody>
      </p:sp>
      <p:sp>
        <p:nvSpPr>
          <p:cNvPr id="25603" name="Rectangle 2">
            <a:extLst>
              <a:ext uri="{FF2B5EF4-FFF2-40B4-BE49-F238E27FC236}">
                <a16:creationId xmlns:a16="http://schemas.microsoft.com/office/drawing/2014/main" id="{70D86B1A-72EC-406E-B399-BFEE8A7A60AB}"/>
              </a:ext>
            </a:extLst>
          </p:cNvPr>
          <p:cNvSpPr>
            <a:spLocks noGrp="1"/>
          </p:cNvSpPr>
          <p:nvPr>
            <p:ph type="title" idx="4294967295"/>
          </p:nvPr>
        </p:nvSpPr>
        <p:spPr>
          <a:xfrm>
            <a:off x="304800" y="1"/>
            <a:ext cx="8229600" cy="685800"/>
          </a:xfrm>
        </p:spPr>
        <p:txBody>
          <a:bodyPr/>
          <a:lstStyle/>
          <a:p>
            <a:pPr eaLnBrk="1" hangingPunct="1"/>
            <a:r>
              <a:rPr lang="en-US" altLang="en-US" sz="2400" dirty="0"/>
              <a:t>The next step in creating web pages, contd:</a:t>
            </a:r>
            <a:br>
              <a:rPr lang="en-US" altLang="en-US" sz="2400" dirty="0"/>
            </a:br>
            <a:r>
              <a:rPr lang="en-US" altLang="en-US" sz="2400" b="1" dirty="0"/>
              <a:t>Secure File Transfer Protocol (SFTP)</a:t>
            </a:r>
          </a:p>
        </p:txBody>
      </p:sp>
      <p:sp>
        <p:nvSpPr>
          <p:cNvPr id="25604" name="Rectangle 3">
            <a:extLst>
              <a:ext uri="{FF2B5EF4-FFF2-40B4-BE49-F238E27FC236}">
                <a16:creationId xmlns:a16="http://schemas.microsoft.com/office/drawing/2014/main" id="{BB6B27B3-A909-4FB3-A353-F75F3DD0D0C9}"/>
              </a:ext>
            </a:extLst>
          </p:cNvPr>
          <p:cNvSpPr>
            <a:spLocks noGrp="1"/>
          </p:cNvSpPr>
          <p:nvPr>
            <p:ph type="body" idx="4294967295"/>
          </p:nvPr>
        </p:nvSpPr>
        <p:spPr>
          <a:xfrm>
            <a:off x="304800" y="838200"/>
            <a:ext cx="8534400" cy="5562600"/>
          </a:xfrm>
        </p:spPr>
        <p:txBody>
          <a:bodyPr/>
          <a:lstStyle/>
          <a:p>
            <a:pPr eaLnBrk="1" hangingPunct="1">
              <a:buFont typeface="Wingdings" panose="05000000000000000000" pitchFamily="2" charset="2"/>
              <a:buNone/>
            </a:pPr>
            <a:r>
              <a:rPr lang="en-US" altLang="en-US" sz="1800" dirty="0"/>
              <a:t>Type up the HTML document</a:t>
            </a:r>
          </a:p>
          <a:p>
            <a:pPr lvl="1" eaLnBrk="1" hangingPunct="1"/>
            <a:r>
              <a:rPr lang="en-US" altLang="en-US" sz="1800" dirty="0"/>
              <a:t>text file (i.e. do not write in Word)</a:t>
            </a:r>
          </a:p>
          <a:p>
            <a:pPr lvl="1" eaLnBrk="1" hangingPunct="1"/>
            <a:r>
              <a:rPr lang="en-US" altLang="en-US" sz="1800" dirty="0"/>
              <a:t>View on a browser on your local machine (File </a:t>
            </a:r>
            <a:r>
              <a:rPr lang="en-US" altLang="en-US" sz="1800" dirty="0">
                <a:sym typeface="Wingdings" panose="05000000000000000000" pitchFamily="2" charset="2"/>
              </a:rPr>
              <a:t> Open)</a:t>
            </a:r>
            <a:endParaRPr lang="en-US" altLang="en-US" sz="1800" dirty="0"/>
          </a:p>
          <a:p>
            <a:pPr marL="57150" indent="0" eaLnBrk="1" hangingPunct="1">
              <a:buNone/>
            </a:pPr>
            <a:endParaRPr lang="en-US" altLang="en-US" sz="2200" dirty="0"/>
          </a:p>
          <a:p>
            <a:pPr marL="57150" indent="0" eaLnBrk="1" hangingPunct="1">
              <a:buNone/>
            </a:pPr>
            <a:r>
              <a:rPr lang="en-US" altLang="en-US" sz="2000" dirty="0"/>
              <a:t>However, the document is not yet available to the world. It currently exists only on the "local" computer – i.e. the computer in front of you. In order to make this document available on the web, it must be uploaded to a web server. </a:t>
            </a:r>
          </a:p>
          <a:p>
            <a:pPr marL="57150" indent="0" eaLnBrk="1" hangingPunct="1">
              <a:buNone/>
            </a:pPr>
            <a:endParaRPr lang="en-US" altLang="en-US" sz="2200" dirty="0"/>
          </a:p>
          <a:p>
            <a:pPr eaLnBrk="1" hangingPunct="1">
              <a:buFont typeface="Wingdings" panose="05000000000000000000" pitchFamily="2" charset="2"/>
              <a:buNone/>
            </a:pPr>
            <a:r>
              <a:rPr lang="en-US" altLang="en-US" sz="2400" b="1">
                <a:solidFill>
                  <a:srgbClr val="FF0000"/>
                </a:solidFill>
              </a:rPr>
              <a:t>New Step: </a:t>
            </a:r>
            <a:r>
              <a:rPr lang="en-US" altLang="en-US" sz="2400" dirty="0">
                <a:solidFill>
                  <a:srgbClr val="FF0000"/>
                </a:solidFill>
              </a:rPr>
              <a:t>Upload your file(s) to the server</a:t>
            </a:r>
          </a:p>
          <a:p>
            <a:pPr lvl="1" eaLnBrk="1" hangingPunct="1"/>
            <a:r>
              <a:rPr lang="en-US" altLang="en-US" sz="1800" dirty="0"/>
              <a:t>There is a protocol used to copy the file(s) from the local computer (i.e. the computer in front of you) to another computer (e.g. a web server) located elsewhere on the internet, the "remote computer". This protocol is called “Secure File Transfer Protocol” or “SFTP”. </a:t>
            </a:r>
          </a:p>
          <a:p>
            <a:pPr lvl="2" eaLnBrk="1" hangingPunct="1"/>
            <a:r>
              <a:rPr lang="en-US" altLang="en-US" sz="1400" dirty="0"/>
              <a:t>Often, for short, we simply say:  “FTP”. You will sometimes hear people say “SSH” which is a similar protocol used to accomplish the same task. </a:t>
            </a:r>
          </a:p>
          <a:p>
            <a:pPr lvl="1" eaLnBrk="1" hangingPunct="1"/>
            <a:r>
              <a:rPr lang="en-US" altLang="en-US" sz="1800" dirty="0"/>
              <a:t>Don't forget that in addition to the HTML documents that you create, you must also upload any additional files you wish to make available on the web. For example, if your page has images, you must also upload those images to the web server.</a:t>
            </a:r>
          </a:p>
          <a:p>
            <a:pPr eaLnBrk="1" hangingPunct="1"/>
            <a:endParaRPr lang="en-US" alt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4">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4">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4">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60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8814BBB-85E3-4952-B8AF-82287BB87EF1}"/>
              </a:ext>
            </a:extLst>
          </p:cNvPr>
          <p:cNvSpPr>
            <a:spLocks noGrp="1"/>
          </p:cNvSpPr>
          <p:nvPr>
            <p:ph type="title"/>
          </p:nvPr>
        </p:nvSpPr>
        <p:spPr>
          <a:xfrm>
            <a:off x="533400" y="0"/>
            <a:ext cx="8229600" cy="457200"/>
          </a:xfrm>
        </p:spPr>
        <p:txBody>
          <a:bodyPr/>
          <a:lstStyle/>
          <a:p>
            <a:pPr eaLnBrk="1" hangingPunct="1"/>
            <a:r>
              <a:rPr lang="en-US" altLang="en-US" sz="3600" dirty="0"/>
              <a:t>Review of the process</a:t>
            </a:r>
          </a:p>
        </p:txBody>
      </p:sp>
      <p:sp>
        <p:nvSpPr>
          <p:cNvPr id="36867" name="Rectangle 3">
            <a:extLst>
              <a:ext uri="{FF2B5EF4-FFF2-40B4-BE49-F238E27FC236}">
                <a16:creationId xmlns:a16="http://schemas.microsoft.com/office/drawing/2014/main" id="{741F2335-3FAB-4CDC-A65C-5CD31A5E36F3}"/>
              </a:ext>
            </a:extLst>
          </p:cNvPr>
          <p:cNvSpPr>
            <a:spLocks noGrp="1" noChangeArrowheads="1"/>
          </p:cNvSpPr>
          <p:nvPr>
            <p:ph idx="1"/>
          </p:nvPr>
        </p:nvSpPr>
        <p:spPr>
          <a:xfrm>
            <a:off x="228600" y="838200"/>
            <a:ext cx="4953000" cy="5486400"/>
          </a:xfrm>
        </p:spPr>
        <p:txBody>
          <a:bodyPr/>
          <a:lstStyle/>
          <a:p>
            <a:pPr eaLnBrk="1" hangingPunct="1">
              <a:buFont typeface="Arial" charset="0"/>
              <a:buChar char="•"/>
              <a:defRPr/>
            </a:pPr>
            <a:r>
              <a:rPr lang="en-US" sz="1800" dirty="0"/>
              <a:t>Create your HTML document and test/edit/modify as needed on the computer in front of you.</a:t>
            </a:r>
          </a:p>
          <a:p>
            <a:pPr lvl="1" eaLnBrk="1" hangingPunct="1">
              <a:buFont typeface="Arial" charset="0"/>
              <a:buChar char="–"/>
              <a:defRPr/>
            </a:pPr>
            <a:r>
              <a:rPr lang="en-US" sz="1400" dirty="0"/>
              <a:t>We typically refer to the computer in front of you as the </a:t>
            </a:r>
            <a:r>
              <a:rPr lang="en-US" sz="1400" b="1" dirty="0"/>
              <a:t>“local” computer</a:t>
            </a:r>
            <a:r>
              <a:rPr lang="en-US" sz="1400" dirty="0"/>
              <a:t>.</a:t>
            </a:r>
          </a:p>
          <a:p>
            <a:pPr eaLnBrk="1" hangingPunct="1">
              <a:buFont typeface="Arial" charset="0"/>
              <a:buChar char="•"/>
              <a:defRPr/>
            </a:pPr>
            <a:r>
              <a:rPr lang="en-US" sz="1800" dirty="0"/>
              <a:t>Click on File </a:t>
            </a:r>
            <a:r>
              <a:rPr lang="en-US" sz="1800" dirty="0">
                <a:sym typeface="Wingdings" pitchFamily="2" charset="2"/>
              </a:rPr>
              <a:t> Open and navigate to your file.  Or, simply type the name of the file in the URL box.</a:t>
            </a:r>
          </a:p>
          <a:p>
            <a:pPr marL="0" indent="0" eaLnBrk="1" hangingPunct="1">
              <a:buFont typeface="Arial" charset="0"/>
              <a:buNone/>
              <a:defRPr/>
            </a:pPr>
            <a:endParaRPr lang="en-US" sz="1800" dirty="0">
              <a:sym typeface="Wingdings" pitchFamily="2" charset="2"/>
            </a:endParaRPr>
          </a:p>
          <a:p>
            <a:pPr marL="0" indent="0" eaLnBrk="1" hangingPunct="1">
              <a:buFont typeface="Arial" charset="0"/>
              <a:buNone/>
              <a:defRPr/>
            </a:pPr>
            <a:endParaRPr lang="en-US" sz="1800" dirty="0">
              <a:sym typeface="Wingdings" pitchFamily="2" charset="2"/>
            </a:endParaRPr>
          </a:p>
          <a:p>
            <a:pPr eaLnBrk="1" hangingPunct="1">
              <a:buFont typeface="Arial" charset="0"/>
              <a:buChar char="•"/>
              <a:defRPr/>
            </a:pPr>
            <a:r>
              <a:rPr lang="en-US" sz="1800" dirty="0">
                <a:sym typeface="Wingdings" pitchFamily="2" charset="2"/>
              </a:rPr>
              <a:t>Once you are happy with the version on your computer and are ready to make go live on the web, you must upload it to the server using a protocol such as SFTP. </a:t>
            </a:r>
          </a:p>
          <a:p>
            <a:pPr lvl="1" eaLnBrk="1" hangingPunct="1">
              <a:buFont typeface="Arial" charset="0"/>
              <a:buChar char="–"/>
              <a:defRPr/>
            </a:pPr>
            <a:r>
              <a:rPr lang="en-US" sz="1400" dirty="0">
                <a:sym typeface="Wingdings" pitchFamily="2" charset="2"/>
              </a:rPr>
              <a:t>We typically refer to the computer you are moving your file(s) to as the </a:t>
            </a:r>
            <a:r>
              <a:rPr lang="en-US" sz="1400" b="1" dirty="0">
                <a:sym typeface="Wingdings" pitchFamily="2" charset="2"/>
              </a:rPr>
              <a:t>“remote” computer</a:t>
            </a:r>
            <a:r>
              <a:rPr lang="en-US" sz="1400" dirty="0">
                <a:sym typeface="Wingdings" pitchFamily="2" charset="2"/>
              </a:rPr>
              <a:t>.</a:t>
            </a:r>
          </a:p>
          <a:p>
            <a:pPr eaLnBrk="1" hangingPunct="1">
              <a:defRPr/>
            </a:pPr>
            <a:r>
              <a:rPr lang="en-US" sz="1800" dirty="0">
                <a:sym typeface="Wingdings" pitchFamily="2" charset="2"/>
              </a:rPr>
              <a:t>We will discuss how to do this in an upcoming lecture.</a:t>
            </a:r>
            <a:endParaRPr lang="en-US" sz="1800" dirty="0"/>
          </a:p>
        </p:txBody>
      </p:sp>
      <p:pic>
        <p:nvPicPr>
          <p:cNvPr id="27652" name="Picture 4">
            <a:extLst>
              <a:ext uri="{FF2B5EF4-FFF2-40B4-BE49-F238E27FC236}">
                <a16:creationId xmlns:a16="http://schemas.microsoft.com/office/drawing/2014/main" id="{CC7132C8-3D4F-44B2-8722-2468F31D97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8202" y="815400"/>
            <a:ext cx="2514600" cy="2173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BECFA3C-2B82-4DE8-873F-F7D9CE99FBA8}"/>
              </a:ext>
            </a:extLst>
          </p:cNvPr>
          <p:cNvPicPr>
            <a:picLocks noChangeAspect="1"/>
          </p:cNvPicPr>
          <p:nvPr/>
        </p:nvPicPr>
        <p:blipFill>
          <a:blip r:embed="rId4"/>
          <a:stretch>
            <a:fillRect/>
          </a:stretch>
        </p:blipFill>
        <p:spPr>
          <a:xfrm>
            <a:off x="5678202" y="3846329"/>
            <a:ext cx="3301611" cy="171627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86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9F4BF689-9B0E-4D4F-9A11-9CF0622D3F3E}"/>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4099" name="Content Placeholder 2">
            <a:extLst>
              <a:ext uri="{FF2B5EF4-FFF2-40B4-BE49-F238E27FC236}">
                <a16:creationId xmlns:a16="http://schemas.microsoft.com/office/drawing/2014/main" id="{8F128A0A-56FE-4497-9779-DE1911A7C749}"/>
              </a:ext>
            </a:extLst>
          </p:cNvPr>
          <p:cNvSpPr>
            <a:spLocks noGrp="1"/>
          </p:cNvSpPr>
          <p:nvPr>
            <p:ph idx="1"/>
          </p:nvPr>
        </p:nvSpPr>
        <p:spPr>
          <a:xfrm>
            <a:off x="228600" y="1143000"/>
            <a:ext cx="7620000" cy="4876800"/>
          </a:xfrm>
        </p:spPr>
        <p:txBody>
          <a:bodyPr/>
          <a:lstStyle/>
          <a:p>
            <a:pPr marL="57150" indent="0" eaLnBrk="1" hangingPunct="1">
              <a:buFont typeface="Arial" panose="020B0604020202020204" pitchFamily="34" charset="0"/>
              <a:buNone/>
            </a:pPr>
            <a:r>
              <a:rPr lang="en-US" altLang="en-US" sz="2400" dirty="0"/>
              <a:t>By the end of this lecture, you should be able to:</a:t>
            </a:r>
          </a:p>
          <a:p>
            <a:pPr marL="57150" indent="0" eaLnBrk="1" hangingPunct="1">
              <a:buFont typeface="Arial" panose="020B0604020202020204" pitchFamily="34" charset="0"/>
              <a:buNone/>
            </a:pPr>
            <a:endParaRPr lang="en-US" altLang="en-US" sz="2400" dirty="0"/>
          </a:p>
          <a:p>
            <a:pPr lvl="1" eaLnBrk="1" hangingPunct="1"/>
            <a:r>
              <a:rPr lang="en-US" altLang="en-US" sz="1800" dirty="0"/>
              <a:t>Identify the organization responsible for creating the “rules” of the web</a:t>
            </a:r>
          </a:p>
          <a:p>
            <a:pPr lvl="1" eaLnBrk="1" hangingPunct="1"/>
            <a:r>
              <a:rPr lang="en-US" altLang="en-US" sz="1800" dirty="0"/>
              <a:t>Understand a little more about images</a:t>
            </a:r>
          </a:p>
          <a:p>
            <a:pPr lvl="1" eaLnBrk="1" hangingPunct="1"/>
            <a:r>
              <a:rPr lang="en-US" altLang="en-US" sz="1800" dirty="0"/>
              <a:t>Use entity codes to display non-standard characters</a:t>
            </a:r>
          </a:p>
          <a:p>
            <a:pPr lvl="1" eaLnBrk="1" hangingPunct="1"/>
            <a:r>
              <a:rPr lang="en-US" altLang="en-US" sz="1800" dirty="0"/>
              <a:t>Explain what is meant by ‘uploading your file to the server’ and the name of the protocol used to accomplish this task.</a:t>
            </a:r>
          </a:p>
          <a:p>
            <a:pPr lvl="1" eaLnBrk="1" hangingPunct="1"/>
            <a:r>
              <a:rPr lang="en-US" altLang="en-US" sz="1800" dirty="0"/>
              <a:t>Explain what is meant by a "local" vs. "remote" computer</a:t>
            </a:r>
          </a:p>
        </p:txBody>
      </p:sp>
      <p:pic>
        <p:nvPicPr>
          <p:cNvPr id="4100" name="Picture 4" descr="C:\Users\yosef\Dropbox\130 Expression Web\images\question_mark_learning.jpg">
            <a:extLst>
              <a:ext uri="{FF2B5EF4-FFF2-40B4-BE49-F238E27FC236}">
                <a16:creationId xmlns:a16="http://schemas.microsoft.com/office/drawing/2014/main" id="{7FFC6B12-B805-4456-8D0B-1315837F60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a:extLst>
              <a:ext uri="{FF2B5EF4-FFF2-40B4-BE49-F238E27FC236}">
                <a16:creationId xmlns:a16="http://schemas.microsoft.com/office/drawing/2014/main" id="{6E3B8632-5FC8-4107-9248-85E362EECA1F}"/>
              </a:ext>
            </a:extLst>
          </p:cNvPr>
          <p:cNvSpPr>
            <a:spLocks noGrp="1"/>
          </p:cNvSpPr>
          <p:nvPr>
            <p:ph type="title"/>
          </p:nvPr>
        </p:nvSpPr>
        <p:spPr>
          <a:xfrm>
            <a:off x="457200" y="0"/>
            <a:ext cx="8229600" cy="792163"/>
          </a:xfrm>
        </p:spPr>
        <p:txBody>
          <a:bodyPr/>
          <a:lstStyle/>
          <a:p>
            <a:pPr eaLnBrk="1" hangingPunct="1"/>
            <a:r>
              <a:rPr lang="en-US" altLang="en-US" sz="2800" dirty="0"/>
              <a:t>The World Wide Web Consortium (W3C)</a:t>
            </a:r>
          </a:p>
        </p:txBody>
      </p:sp>
      <p:sp>
        <p:nvSpPr>
          <p:cNvPr id="6147" name="Content Placeholder 4">
            <a:extLst>
              <a:ext uri="{FF2B5EF4-FFF2-40B4-BE49-F238E27FC236}">
                <a16:creationId xmlns:a16="http://schemas.microsoft.com/office/drawing/2014/main" id="{1BF632BE-E130-4087-A85B-5030733B4BFD}"/>
              </a:ext>
            </a:extLst>
          </p:cNvPr>
          <p:cNvSpPr>
            <a:spLocks noGrp="1"/>
          </p:cNvSpPr>
          <p:nvPr>
            <p:ph idx="1"/>
          </p:nvPr>
        </p:nvSpPr>
        <p:spPr>
          <a:xfrm>
            <a:off x="381000" y="990600"/>
            <a:ext cx="8229600" cy="4525963"/>
          </a:xfrm>
        </p:spPr>
        <p:txBody>
          <a:bodyPr/>
          <a:lstStyle/>
          <a:p>
            <a:pPr eaLnBrk="1" hangingPunct="1">
              <a:defRPr/>
            </a:pPr>
            <a:r>
              <a:rPr lang="en-US" altLang="en-US" sz="2000" dirty="0"/>
              <a:t>The </a:t>
            </a:r>
            <a:r>
              <a:rPr lang="en-US" altLang="en-US" sz="2000" b="1" dirty="0"/>
              <a:t>WWW Consortium </a:t>
            </a:r>
            <a:r>
              <a:rPr lang="en-US" altLang="en-US" sz="2000" dirty="0"/>
              <a:t>(W3C) is the group that establishes the “rules” of HTML and related standards.</a:t>
            </a:r>
          </a:p>
          <a:p>
            <a:pPr eaLnBrk="1" hangingPunct="1">
              <a:defRPr/>
            </a:pPr>
            <a:endParaRPr lang="en-US" altLang="en-US" sz="2000" dirty="0"/>
          </a:p>
          <a:p>
            <a:pPr eaLnBrk="1" hangingPunct="1">
              <a:defRPr/>
            </a:pPr>
            <a:r>
              <a:rPr lang="en-US" altLang="en-US" sz="2000" dirty="0"/>
              <a:t>It is a collection of organizations and experienced individuals tasked with agreeing upon and documenting the standards for use with the world wide web.</a:t>
            </a:r>
          </a:p>
          <a:p>
            <a:pPr eaLnBrk="1" hangingPunct="1">
              <a:defRPr/>
            </a:pPr>
            <a:endParaRPr lang="en-US" altLang="en-US" sz="2000" dirty="0"/>
          </a:p>
          <a:p>
            <a:pPr eaLnBrk="1" hangingPunct="1">
              <a:defRPr/>
            </a:pPr>
            <a:r>
              <a:rPr lang="en-US" altLang="en-US" sz="2000" dirty="0"/>
              <a:t>Long, long ago (i.e. the 90s and 00s!) there were numerous issues involving inconsistency in how different browsers displayed the same HTML code. In addition, many browsers implemented their own "specialized" tags and functionality. This quickly became a nightmare, and was one of the reasons that the W3C has taken a major role in HTML and related web standards.</a:t>
            </a:r>
          </a:p>
          <a:p>
            <a:pPr marL="0" indent="0" eaLnBrk="1" hangingPunct="1">
              <a:buFont typeface="Arial" panose="020B0604020202020204" pitchFamily="34" charset="0"/>
              <a:buNone/>
              <a:defRPr/>
            </a:pPr>
            <a:endParaRPr lang="en-US" altLang="en-US" sz="2000" dirty="0"/>
          </a:p>
          <a:p>
            <a:pPr eaLnBrk="1" hangingPunct="1">
              <a:defRPr/>
            </a:pPr>
            <a:r>
              <a:rPr lang="en-US" altLang="en-US" sz="2000" dirty="0"/>
              <a:t>As an example, if a new tag or attribute is to be approved (or an old one to be deprecated), it is the W3C that will investigate and discuss the reasons for doing so.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85F85AD-37DD-48DB-9E1B-92CD894AD009}"/>
              </a:ext>
            </a:extLst>
          </p:cNvPr>
          <p:cNvSpPr>
            <a:spLocks noGrp="1"/>
          </p:cNvSpPr>
          <p:nvPr>
            <p:ph type="title"/>
          </p:nvPr>
        </p:nvSpPr>
        <p:spPr/>
        <p:txBody>
          <a:bodyPr/>
          <a:lstStyle/>
          <a:p>
            <a:pPr eaLnBrk="1" hangingPunct="1"/>
            <a:r>
              <a:rPr lang="en-US" altLang="en-US" sz="3600" dirty="0"/>
              <a:t>Reminder: “URL” = Web Address</a:t>
            </a:r>
          </a:p>
        </p:txBody>
      </p:sp>
      <p:sp>
        <p:nvSpPr>
          <p:cNvPr id="7171" name="Rectangle 3">
            <a:extLst>
              <a:ext uri="{FF2B5EF4-FFF2-40B4-BE49-F238E27FC236}">
                <a16:creationId xmlns:a16="http://schemas.microsoft.com/office/drawing/2014/main" id="{E1F6AC55-9066-4CC6-952E-1595EDDBB546}"/>
              </a:ext>
            </a:extLst>
          </p:cNvPr>
          <p:cNvSpPr>
            <a:spLocks noGrp="1"/>
          </p:cNvSpPr>
          <p:nvPr>
            <p:ph idx="1"/>
          </p:nvPr>
        </p:nvSpPr>
        <p:spPr/>
        <p:txBody>
          <a:bodyPr/>
          <a:lstStyle/>
          <a:p>
            <a:pPr eaLnBrk="1" hangingPunct="1"/>
            <a:r>
              <a:rPr lang="en-US" altLang="en-US" sz="2400" dirty="0"/>
              <a:t>URL: Uniform Resource Locator.  It is an address that specifies the location of a file on the Internet.</a:t>
            </a:r>
          </a:p>
          <a:p>
            <a:pPr eaLnBrk="1" hangingPunct="1"/>
            <a:r>
              <a:rPr lang="en-US" altLang="en-US" sz="2400" dirty="0"/>
              <a:t>That is if someone says to you: “What is the URL of that page?”, they are asking you for the web address.  </a:t>
            </a:r>
          </a:p>
          <a:p>
            <a:pPr lvl="2" eaLnBrk="1" hangingPunct="1"/>
            <a:r>
              <a:rPr lang="en-US" altLang="en-US" sz="1800" dirty="0"/>
              <a:t>E.g. http://www.nytimes.com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7CC672D-8C0D-4E84-9BED-DEC212B3184D}"/>
              </a:ext>
            </a:extLst>
          </p:cNvPr>
          <p:cNvSpPr>
            <a:spLocks noGrp="1"/>
          </p:cNvSpPr>
          <p:nvPr>
            <p:ph type="title"/>
          </p:nvPr>
        </p:nvSpPr>
        <p:spPr/>
        <p:txBody>
          <a:bodyPr/>
          <a:lstStyle/>
          <a:p>
            <a:pPr eaLnBrk="1" hangingPunct="1"/>
            <a:r>
              <a:rPr lang="en-US" altLang="en-US" dirty="0"/>
              <a:t>Images: Bandwidth limitations</a:t>
            </a:r>
          </a:p>
        </p:txBody>
      </p:sp>
      <p:sp>
        <p:nvSpPr>
          <p:cNvPr id="13315" name="Rectangle 3">
            <a:extLst>
              <a:ext uri="{FF2B5EF4-FFF2-40B4-BE49-F238E27FC236}">
                <a16:creationId xmlns:a16="http://schemas.microsoft.com/office/drawing/2014/main" id="{A04D364F-D985-4E8A-804F-D5A58736D5BD}"/>
              </a:ext>
            </a:extLst>
          </p:cNvPr>
          <p:cNvSpPr>
            <a:spLocks noGrp="1"/>
          </p:cNvSpPr>
          <p:nvPr>
            <p:ph idx="1"/>
          </p:nvPr>
        </p:nvSpPr>
        <p:spPr>
          <a:xfrm>
            <a:off x="455613" y="1598613"/>
            <a:ext cx="8077200" cy="4572000"/>
          </a:xfrm>
        </p:spPr>
        <p:txBody>
          <a:bodyPr/>
          <a:lstStyle/>
          <a:p>
            <a:pPr marL="0" indent="0" eaLnBrk="1" hangingPunct="1">
              <a:buNone/>
            </a:pPr>
            <a:r>
              <a:rPr lang="en-US" altLang="en-US" sz="2400" dirty="0"/>
              <a:t>Image files consume more bandwidth than text files since they are usually considerably larger.</a:t>
            </a:r>
            <a:endParaRPr lang="en-US" altLang="en-US" sz="2400" b="1" dirty="0"/>
          </a:p>
          <a:p>
            <a:pPr marL="0" indent="0" eaLnBrk="1" hangingPunct="1">
              <a:buNone/>
            </a:pPr>
            <a:endParaRPr lang="en-US" altLang="en-US" sz="2400" dirty="0"/>
          </a:p>
          <a:p>
            <a:pPr marL="0" indent="0" eaLnBrk="1" hangingPunct="1">
              <a:buNone/>
            </a:pPr>
            <a:r>
              <a:rPr lang="en-US" altLang="en-US" sz="2400" dirty="0"/>
              <a:t>Users who access the Internet via slower connections will have to wait (sometimes for quite a while).</a:t>
            </a:r>
          </a:p>
          <a:p>
            <a:pPr marL="0" indent="0" eaLnBrk="1" hangingPunct="1">
              <a:buNone/>
            </a:pPr>
            <a:endParaRPr lang="en-US" altLang="en-US" sz="2400" dirty="0"/>
          </a:p>
          <a:p>
            <a:pPr marL="0" indent="0" eaLnBrk="1" hangingPunct="1">
              <a:buNone/>
            </a:pPr>
            <a:r>
              <a:rPr lang="en-US" altLang="en-US" sz="2400" dirty="0"/>
              <a:t>Therefore, for purposes of usability, try to avoid/minimize use of large images.</a:t>
            </a:r>
          </a:p>
          <a:p>
            <a:pPr eaLnBrk="1" hangingPunct="1">
              <a:buFont typeface="Wingdings" panose="05000000000000000000" pitchFamily="2" charset="2"/>
              <a:buNone/>
            </a:pPr>
            <a:endParaRPr lang="en-US" altLang="en-US" sz="2400" dirty="0"/>
          </a:p>
        </p:txBody>
      </p:sp>
      <p:sp>
        <p:nvSpPr>
          <p:cNvPr id="13316" name="Slide Number Placeholder 5">
            <a:extLst>
              <a:ext uri="{FF2B5EF4-FFF2-40B4-BE49-F238E27FC236}">
                <a16:creationId xmlns:a16="http://schemas.microsoft.com/office/drawing/2014/main" id="{D1439322-33D0-42D9-9115-42E8D923AE3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2CEE0F7-E6AF-4EC5-8CC6-56E323A7DF60}" type="slidenum">
              <a:rPr lang="en-US" altLang="en-US" sz="1200" smtClean="0">
                <a:solidFill>
                  <a:srgbClr val="898989"/>
                </a:solidFill>
              </a:rPr>
              <a:pPr>
                <a:spcBef>
                  <a:spcPct val="0"/>
                </a:spcBef>
                <a:buFontTx/>
                <a:buNone/>
              </a:pPr>
              <a:t>5</a:t>
            </a:fld>
            <a:endParaRPr lang="en-US" altLang="en-US" sz="1200" dirty="0">
              <a:solidFill>
                <a:srgbClr val="898989"/>
              </a:solidFill>
            </a:endParaRPr>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F596A07-4BE0-4C08-91E8-268CE12D82E2}"/>
              </a:ext>
            </a:extLst>
          </p:cNvPr>
          <p:cNvSpPr>
            <a:spLocks noGrp="1"/>
          </p:cNvSpPr>
          <p:nvPr>
            <p:ph type="title"/>
          </p:nvPr>
        </p:nvSpPr>
        <p:spPr>
          <a:xfrm>
            <a:off x="457200" y="274638"/>
            <a:ext cx="8229600" cy="700087"/>
          </a:xfrm>
        </p:spPr>
        <p:txBody>
          <a:bodyPr/>
          <a:lstStyle/>
          <a:p>
            <a:pPr eaLnBrk="1" hangingPunct="1"/>
            <a:r>
              <a:rPr lang="en-US" altLang="en-US" sz="3600" dirty="0"/>
              <a:t>Images: Using thumbnails</a:t>
            </a:r>
          </a:p>
        </p:txBody>
      </p:sp>
      <p:sp>
        <p:nvSpPr>
          <p:cNvPr id="49155" name="Rectangle 3">
            <a:extLst>
              <a:ext uri="{FF2B5EF4-FFF2-40B4-BE49-F238E27FC236}">
                <a16:creationId xmlns:a16="http://schemas.microsoft.com/office/drawing/2014/main" id="{C78FAF58-ABF5-4396-8CC0-B68A16EE68B5}"/>
              </a:ext>
            </a:extLst>
          </p:cNvPr>
          <p:cNvSpPr>
            <a:spLocks noGrp="1" noChangeArrowheads="1"/>
          </p:cNvSpPr>
          <p:nvPr>
            <p:ph idx="1"/>
          </p:nvPr>
        </p:nvSpPr>
        <p:spPr>
          <a:xfrm>
            <a:off x="381000" y="1143000"/>
            <a:ext cx="8534400" cy="5410200"/>
          </a:xfrm>
        </p:spPr>
        <p:txBody>
          <a:bodyPr rtlCol="0">
            <a:normAutofit fontScale="85000" lnSpcReduction="20000"/>
          </a:bodyPr>
          <a:lstStyle/>
          <a:p>
            <a:pPr marL="0" indent="0" eaLnBrk="1" fontAlgn="auto" hangingPunct="1">
              <a:spcAft>
                <a:spcPts val="0"/>
              </a:spcAft>
              <a:buNone/>
              <a:defRPr/>
            </a:pPr>
            <a:r>
              <a:rPr lang="en-US" sz="2400" dirty="0"/>
              <a:t>If you do want to make very large images available, one option is to use </a:t>
            </a:r>
            <a:r>
              <a:rPr lang="en-US" sz="2400" i="1" dirty="0"/>
              <a:t>thumbnails</a:t>
            </a:r>
            <a:r>
              <a:rPr lang="en-US" sz="2400" dirty="0"/>
              <a:t>, which are reduced versions of your images. Those thumbnails can then be hyperlinked to the larger versions.</a:t>
            </a:r>
          </a:p>
          <a:p>
            <a:pPr eaLnBrk="1" fontAlgn="auto" hangingPunct="1">
              <a:spcAft>
                <a:spcPts val="0"/>
              </a:spcAft>
              <a:buFont typeface="Wingdings" pitchFamily="2" charset="2"/>
              <a:buNone/>
              <a:defRPr/>
            </a:pPr>
            <a:endParaRPr lang="en-US" sz="2400" dirty="0"/>
          </a:p>
          <a:p>
            <a:pPr lvl="1" eaLnBrk="1" fontAlgn="auto" hangingPunct="1">
              <a:spcAft>
                <a:spcPts val="0"/>
              </a:spcAft>
              <a:buFont typeface="Wingdings" pitchFamily="2" charset="2"/>
              <a:buNone/>
              <a:defRPr/>
            </a:pPr>
            <a:r>
              <a:rPr lang="en-US" sz="2000" dirty="0">
                <a:latin typeface="Courier New" pitchFamily="49" charset="0"/>
              </a:rPr>
              <a:t>&lt;a href="</a:t>
            </a:r>
            <a:r>
              <a:rPr lang="en-US" sz="2000" b="1" dirty="0">
                <a:latin typeface="Courier New" pitchFamily="49" charset="0"/>
              </a:rPr>
              <a:t>high_resolution_photo.jpg</a:t>
            </a:r>
            <a:r>
              <a:rPr lang="en-US" sz="2000" dirty="0">
                <a:latin typeface="Courier New" pitchFamily="49" charset="0"/>
              </a:rPr>
              <a:t>"&gt;</a:t>
            </a:r>
          </a:p>
          <a:p>
            <a:pPr lvl="1" eaLnBrk="1" fontAlgn="auto" hangingPunct="1">
              <a:spcAft>
                <a:spcPts val="0"/>
              </a:spcAft>
              <a:buFont typeface="Wingdings" pitchFamily="2" charset="2"/>
              <a:buNone/>
              <a:defRPr/>
            </a:pPr>
            <a:r>
              <a:rPr lang="en-US" sz="2000" dirty="0">
                <a:latin typeface="Courier New" pitchFamily="49" charset="0"/>
              </a:rPr>
              <a:t>	  &lt;img src="</a:t>
            </a:r>
            <a:r>
              <a:rPr lang="en-US" sz="2000" b="1" dirty="0">
                <a:latin typeface="Courier New" pitchFamily="49" charset="0"/>
              </a:rPr>
              <a:t>low_resolution_photo.jpg</a:t>
            </a:r>
            <a:r>
              <a:rPr lang="en-US" sz="2000" dirty="0">
                <a:latin typeface="Courier New" pitchFamily="49" charset="0"/>
              </a:rPr>
              <a:t>"&gt; </a:t>
            </a:r>
          </a:p>
          <a:p>
            <a:pPr lvl="1" eaLnBrk="1" fontAlgn="auto" hangingPunct="1">
              <a:spcAft>
                <a:spcPts val="0"/>
              </a:spcAft>
              <a:buFont typeface="Wingdings" pitchFamily="2" charset="2"/>
              <a:buNone/>
              <a:defRPr/>
            </a:pPr>
            <a:r>
              <a:rPr lang="en-US" sz="2000" dirty="0">
                <a:latin typeface="Courier New" pitchFamily="49" charset="0"/>
              </a:rPr>
              <a:t>&lt;/a&gt;</a:t>
            </a:r>
          </a:p>
          <a:p>
            <a:pPr eaLnBrk="1" fontAlgn="auto" hangingPunct="1">
              <a:spcAft>
                <a:spcPts val="0"/>
              </a:spcAft>
              <a:buFont typeface="Wingdings" pitchFamily="2" charset="2"/>
              <a:buNone/>
              <a:defRPr/>
            </a:pPr>
            <a:endParaRPr lang="en-US" sz="1800" dirty="0"/>
          </a:p>
          <a:p>
            <a:pPr marL="0" indent="0" eaLnBrk="1" fontAlgn="auto" hangingPunct="1">
              <a:spcAft>
                <a:spcPts val="0"/>
              </a:spcAft>
              <a:buNone/>
              <a:defRPr/>
            </a:pPr>
            <a:r>
              <a:rPr lang="en-US" sz="1800" dirty="0"/>
              <a:t>* Note: To save space, I've left out the </a:t>
            </a:r>
            <a:r>
              <a:rPr lang="en-US" sz="1800" dirty="0">
                <a:latin typeface="Courier New" panose="02070309020205020404" pitchFamily="49" charset="0"/>
                <a:cs typeface="Courier New" panose="02070309020205020404" pitchFamily="49" charset="0"/>
              </a:rPr>
              <a:t>alt </a:t>
            </a:r>
            <a:r>
              <a:rPr lang="en-US" sz="1800" dirty="0"/>
              <a:t>attribute from this example. </a:t>
            </a:r>
          </a:p>
          <a:p>
            <a:pPr marL="0" indent="0" eaLnBrk="1" fontAlgn="auto" hangingPunct="1">
              <a:spcAft>
                <a:spcPts val="0"/>
              </a:spcAft>
              <a:buNone/>
              <a:defRPr/>
            </a:pPr>
            <a:endParaRPr lang="en-US" sz="1900" dirty="0"/>
          </a:p>
          <a:p>
            <a:pPr marL="0" indent="0" eaLnBrk="1" fontAlgn="auto" hangingPunct="1">
              <a:spcAft>
                <a:spcPts val="0"/>
              </a:spcAft>
              <a:buNone/>
              <a:defRPr/>
            </a:pPr>
            <a:r>
              <a:rPr lang="en-US" sz="1900" dirty="0"/>
              <a:t>In this example, the photo called: </a:t>
            </a:r>
            <a:r>
              <a:rPr lang="en-US" sz="1800" b="1" dirty="0">
                <a:latin typeface="Courier New" pitchFamily="49" charset="0"/>
              </a:rPr>
              <a:t>low_resolution_photo.jpg </a:t>
            </a:r>
            <a:r>
              <a:rPr lang="en-US" sz="1900" dirty="0"/>
              <a:t>is initially displayed However, it is hyperlinked to the image </a:t>
            </a:r>
            <a:r>
              <a:rPr lang="en-US" sz="1800" b="1" dirty="0">
                <a:latin typeface="Courier New" pitchFamily="49" charset="0"/>
              </a:rPr>
              <a:t>high_resolution_photo.jpg</a:t>
            </a:r>
            <a:r>
              <a:rPr lang="en-US" sz="1900" dirty="0"/>
              <a:t>.  If the user clicks on the initial image, the larger one will then display.</a:t>
            </a:r>
          </a:p>
          <a:p>
            <a:pPr eaLnBrk="1" fontAlgn="auto" hangingPunct="1">
              <a:spcAft>
                <a:spcPts val="0"/>
              </a:spcAft>
              <a:buFont typeface="Wingdings" pitchFamily="2" charset="2"/>
              <a:buNone/>
              <a:defRPr/>
            </a:pPr>
            <a:endParaRPr lang="en-US" sz="2400" dirty="0"/>
          </a:p>
          <a:p>
            <a:pPr eaLnBrk="1" fontAlgn="auto" hangingPunct="1">
              <a:spcAft>
                <a:spcPts val="0"/>
              </a:spcAft>
              <a:buFont typeface="Wingdings" pitchFamily="2" charset="2"/>
              <a:buNone/>
              <a:defRPr/>
            </a:pPr>
            <a:r>
              <a:rPr lang="en-US" sz="2000" dirty="0"/>
              <a:t>Several freeware and shareware graphic programs can create thumbnails</a:t>
            </a:r>
          </a:p>
          <a:p>
            <a:pPr eaLnBrk="1" fontAlgn="auto" hangingPunct="1">
              <a:spcAft>
                <a:spcPts val="0"/>
              </a:spcAft>
              <a:buFont typeface="Wingdings" pitchFamily="2" charset="2"/>
              <a:buNone/>
              <a:defRPr/>
            </a:pPr>
            <a:endParaRPr lang="en-US" sz="2000" dirty="0"/>
          </a:p>
          <a:p>
            <a:pPr eaLnBrk="1" fontAlgn="auto" hangingPunct="1">
              <a:spcAft>
                <a:spcPts val="0"/>
              </a:spcAft>
              <a:buFont typeface="Wingdings" pitchFamily="2" charset="2"/>
              <a:buNone/>
              <a:defRPr/>
            </a:pPr>
            <a:endParaRPr lang="en-US" sz="2400" dirty="0"/>
          </a:p>
          <a:p>
            <a:pPr marL="0" indent="0" eaLnBrk="1" fontAlgn="auto" hangingPunct="1">
              <a:spcAft>
                <a:spcPts val="0"/>
              </a:spcAft>
              <a:buNone/>
              <a:defRPr/>
            </a:pPr>
            <a:r>
              <a:rPr lang="en-US" sz="2400" b="1" dirty="0"/>
              <a:t>Guess What</a:t>
            </a:r>
            <a:r>
              <a:rPr lang="en-US" sz="2400" dirty="0"/>
              <a:t>: This particular example is </a:t>
            </a:r>
            <a:r>
              <a:rPr lang="en-US" sz="2400" i="1" dirty="0"/>
              <a:t>not </a:t>
            </a:r>
            <a:r>
              <a:rPr lang="en-US" sz="2400" dirty="0"/>
              <a:t>meant to teach you about the use of thumbnails! Rather, it is about "usability". Always bear in mind that there are many, many users out there using different devices, different browsers, and at different bandwidths. This fact must </a:t>
            </a:r>
            <a:r>
              <a:rPr lang="en-US" sz="2400" u="sng" dirty="0"/>
              <a:t>always</a:t>
            </a:r>
            <a:r>
              <a:rPr lang="en-US" sz="2400" dirty="0"/>
              <a:t> be kept in mind by web developers. </a:t>
            </a:r>
          </a:p>
          <a:p>
            <a:pPr eaLnBrk="1" fontAlgn="auto" hangingPunct="1">
              <a:spcAft>
                <a:spcPts val="0"/>
              </a:spcAft>
              <a:buFont typeface="Wingdings" pitchFamily="2" charset="2"/>
              <a:buNone/>
              <a:defRPr/>
            </a:pPr>
            <a:endParaRPr lang="en-US" sz="2400" dirty="0"/>
          </a:p>
        </p:txBody>
      </p:sp>
      <p:sp>
        <p:nvSpPr>
          <p:cNvPr id="15364" name="Slide Number Placeholder 5">
            <a:extLst>
              <a:ext uri="{FF2B5EF4-FFF2-40B4-BE49-F238E27FC236}">
                <a16:creationId xmlns:a16="http://schemas.microsoft.com/office/drawing/2014/main" id="{FC33B02E-1A49-4D3D-881C-46B1950019E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A370560-FB68-41C1-847B-69446CC0082E}" type="slidenum">
              <a:rPr lang="en-US" altLang="en-US" sz="1200" smtClean="0">
                <a:solidFill>
                  <a:srgbClr val="898989"/>
                </a:solidFill>
              </a:rPr>
              <a:pPr>
                <a:spcBef>
                  <a:spcPct val="0"/>
                </a:spcBef>
                <a:buFontTx/>
                <a:buNone/>
              </a:pPr>
              <a:t>6</a:t>
            </a:fld>
            <a:endParaRPr lang="en-US" altLang="en-US" sz="1200" dirty="0">
              <a:solidFill>
                <a:srgbClr val="898989"/>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9155">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9155">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9155">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915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1E7A6E3-74FC-4185-AAFD-5453D3A85985}"/>
              </a:ext>
            </a:extLst>
          </p:cNvPr>
          <p:cNvSpPr>
            <a:spLocks noGrp="1"/>
          </p:cNvSpPr>
          <p:nvPr>
            <p:ph type="title"/>
          </p:nvPr>
        </p:nvSpPr>
        <p:spPr>
          <a:xfrm>
            <a:off x="457200" y="274638"/>
            <a:ext cx="8229600" cy="106362"/>
          </a:xfrm>
        </p:spPr>
        <p:txBody>
          <a:bodyPr/>
          <a:lstStyle/>
          <a:p>
            <a:pPr eaLnBrk="1" hangingPunct="1"/>
            <a:r>
              <a:rPr lang="en-US" altLang="en-US" dirty="0"/>
              <a:t>Images: Rescaling images</a:t>
            </a:r>
          </a:p>
        </p:txBody>
      </p:sp>
      <p:sp>
        <p:nvSpPr>
          <p:cNvPr id="28675" name="Rectangle 3">
            <a:extLst>
              <a:ext uri="{FF2B5EF4-FFF2-40B4-BE49-F238E27FC236}">
                <a16:creationId xmlns:a16="http://schemas.microsoft.com/office/drawing/2014/main" id="{E7ED2108-9D17-427D-93A6-6778CCB1C33E}"/>
              </a:ext>
            </a:extLst>
          </p:cNvPr>
          <p:cNvSpPr>
            <a:spLocks noGrp="1" noChangeArrowheads="1"/>
          </p:cNvSpPr>
          <p:nvPr>
            <p:ph idx="1"/>
          </p:nvPr>
        </p:nvSpPr>
        <p:spPr>
          <a:xfrm>
            <a:off x="457200" y="914400"/>
            <a:ext cx="8229600" cy="4525963"/>
          </a:xfrm>
        </p:spPr>
        <p:txBody>
          <a:bodyPr/>
          <a:lstStyle/>
          <a:p>
            <a:pPr marL="0" indent="0" eaLnBrk="1" hangingPunct="1">
              <a:buNone/>
              <a:defRPr/>
            </a:pPr>
            <a:r>
              <a:rPr lang="en-US" altLang="en-US" sz="2000" dirty="0"/>
              <a:t>It is possible to rescale an image by changing its WIDTH and HEIGHT attributes:</a:t>
            </a:r>
          </a:p>
          <a:p>
            <a:pPr eaLnBrk="1" hangingPunct="1">
              <a:buFont typeface="Wingdings" panose="05000000000000000000" pitchFamily="2" charset="2"/>
              <a:buNone/>
              <a:defRPr/>
            </a:pPr>
            <a:r>
              <a:rPr lang="en-US" altLang="en-US" sz="2000" dirty="0">
                <a:latin typeface="Courier New" panose="02070309020205020404" pitchFamily="49" charset="0"/>
              </a:rPr>
              <a:t>	&lt;img	src="mozart.jpg" </a:t>
            </a:r>
          </a:p>
          <a:p>
            <a:pPr eaLnBrk="1" hangingPunct="1">
              <a:buFont typeface="Wingdings" panose="05000000000000000000" pitchFamily="2" charset="2"/>
              <a:buNone/>
              <a:defRPr/>
            </a:pPr>
            <a:r>
              <a:rPr lang="en-US" altLang="en-US" sz="2000" b="1" dirty="0">
                <a:latin typeface="Courier New" panose="02070309020205020404" pitchFamily="49" charset="0"/>
              </a:rPr>
              <a:t>         	height="100" width="100"</a:t>
            </a:r>
          </a:p>
          <a:p>
            <a:pPr eaLnBrk="1" hangingPunct="1">
              <a:buFont typeface="Wingdings" panose="05000000000000000000" pitchFamily="2" charset="2"/>
              <a:buNone/>
              <a:defRPr/>
            </a:pPr>
            <a:r>
              <a:rPr lang="en-US" altLang="en-US" sz="2000" dirty="0">
                <a:latin typeface="Courier New" panose="02070309020205020404" pitchFamily="49" charset="0"/>
              </a:rPr>
              <a:t>		     	alt="Picture of Mozart" &gt;</a:t>
            </a:r>
          </a:p>
          <a:p>
            <a:pPr eaLnBrk="1" hangingPunct="1">
              <a:buFont typeface="Wingdings" panose="05000000000000000000" pitchFamily="2" charset="2"/>
              <a:buNone/>
              <a:defRPr/>
            </a:pPr>
            <a:endParaRPr lang="en-US" altLang="en-US" sz="2000" dirty="0"/>
          </a:p>
          <a:p>
            <a:pPr marL="0" indent="0" eaLnBrk="1" hangingPunct="1">
              <a:buFont typeface="Arial" panose="020B0604020202020204" pitchFamily="34" charset="0"/>
              <a:buNone/>
              <a:defRPr/>
            </a:pPr>
            <a:r>
              <a:rPr lang="en-US" altLang="en-US" sz="2000" dirty="0"/>
              <a:t>Important: If you wish to rescale an image, be sure to preserve the aspect ratio (height-to-width ratio) otherwise the image gets distorted. Divide or multiple the dimensions by the same factor. In the example above, the original image of Mozart was 300x300 pixels. So in this example, while we have reduced the display on the screen to 1/3 its original size, we have also preserved the original dimensions.</a:t>
            </a:r>
          </a:p>
          <a:p>
            <a:pPr eaLnBrk="1" hangingPunct="1">
              <a:buFont typeface="Wingdings" panose="05000000000000000000" pitchFamily="2" charset="2"/>
              <a:buNone/>
              <a:defRPr/>
            </a:pPr>
            <a:endParaRPr lang="en-US" altLang="en-US" sz="2000" dirty="0"/>
          </a:p>
          <a:p>
            <a:pPr marL="0" indent="0" eaLnBrk="1" hangingPunct="1">
              <a:buFont typeface="Arial" panose="020B0604020202020204" pitchFamily="34" charset="0"/>
              <a:buNone/>
              <a:defRPr/>
            </a:pPr>
            <a:r>
              <a:rPr lang="en-US" altLang="en-US" sz="2000" b="1" dirty="0"/>
              <a:t>Important: </a:t>
            </a:r>
            <a:r>
              <a:rPr lang="en-US" altLang="en-US" sz="2000" dirty="0"/>
              <a:t>Scaling down an image </a:t>
            </a:r>
            <a:r>
              <a:rPr lang="en-US" altLang="en-US" sz="2000" b="1" dirty="0"/>
              <a:t>DOES NOT</a:t>
            </a:r>
            <a:r>
              <a:rPr lang="en-US" altLang="en-US" sz="2000" dirty="0"/>
              <a:t> reduce its file size (bandwidth requirements). To reduce the file size, you need to compress the image.</a:t>
            </a:r>
          </a:p>
          <a:p>
            <a:pPr eaLnBrk="1" hangingPunct="1">
              <a:buFont typeface="Wingdings" panose="05000000000000000000" pitchFamily="2" charset="2"/>
              <a:buNone/>
              <a:defRPr/>
            </a:pPr>
            <a:endParaRPr lang="en-US" altLang="en-US" sz="2000" dirty="0"/>
          </a:p>
        </p:txBody>
      </p:sp>
      <p:sp>
        <p:nvSpPr>
          <p:cNvPr id="17412" name="Slide Number Placeholder 5">
            <a:extLst>
              <a:ext uri="{FF2B5EF4-FFF2-40B4-BE49-F238E27FC236}">
                <a16:creationId xmlns:a16="http://schemas.microsoft.com/office/drawing/2014/main" id="{FB2152B8-997A-422C-A3DC-4A487074FEC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C61991-2E46-4E46-A7A4-9096B86291A9}" type="slidenum">
              <a:rPr lang="en-US" altLang="en-US" sz="1200" smtClean="0">
                <a:solidFill>
                  <a:srgbClr val="898989"/>
                </a:solidFill>
              </a:rPr>
              <a:pPr>
                <a:spcBef>
                  <a:spcPct val="0"/>
                </a:spcBef>
                <a:buFontTx/>
                <a:buNone/>
              </a:pPr>
              <a:t>7</a:t>
            </a:fld>
            <a:endParaRPr lang="en-US" altLang="en-US" sz="1200" dirty="0">
              <a:solidFill>
                <a:srgbClr val="898989"/>
              </a:solidFill>
            </a:endParaRPr>
          </a:p>
        </p:txBody>
      </p:sp>
      <p:sp>
        <p:nvSpPr>
          <p:cNvPr id="2" name="TextBox 1">
            <a:extLst>
              <a:ext uri="{FF2B5EF4-FFF2-40B4-BE49-F238E27FC236}">
                <a16:creationId xmlns:a16="http://schemas.microsoft.com/office/drawing/2014/main" id="{2F43B965-A7D1-4666-8ED0-28CE4556835A}"/>
              </a:ext>
            </a:extLst>
          </p:cNvPr>
          <p:cNvSpPr txBox="1"/>
          <p:nvPr/>
        </p:nvSpPr>
        <p:spPr>
          <a:xfrm>
            <a:off x="6477000" y="1752600"/>
            <a:ext cx="2286000"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a:t>This should really be done using CSS!!!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8947A87-2E66-4B00-A846-9CA42ED67DCC}"/>
              </a:ext>
            </a:extLst>
          </p:cNvPr>
          <p:cNvSpPr>
            <a:spLocks noGrp="1"/>
          </p:cNvSpPr>
          <p:nvPr>
            <p:ph type="title"/>
          </p:nvPr>
        </p:nvSpPr>
        <p:spPr>
          <a:xfrm>
            <a:off x="457200" y="0"/>
            <a:ext cx="8229600" cy="1143000"/>
          </a:xfrm>
        </p:spPr>
        <p:txBody>
          <a:bodyPr/>
          <a:lstStyle/>
          <a:p>
            <a:pPr eaLnBrk="1" hangingPunct="1"/>
            <a:r>
              <a:rPr lang="en-US" altLang="en-US" sz="3600" dirty="0"/>
              <a:t>Special Characters</a:t>
            </a:r>
            <a:br>
              <a:rPr lang="en-US" altLang="en-US" sz="3600" dirty="0"/>
            </a:br>
            <a:r>
              <a:rPr lang="en-US" altLang="en-US" sz="2800" dirty="0"/>
              <a:t>aka “Entities”</a:t>
            </a:r>
          </a:p>
        </p:txBody>
      </p:sp>
      <p:sp>
        <p:nvSpPr>
          <p:cNvPr id="41987" name="Content Placeholder 4">
            <a:extLst>
              <a:ext uri="{FF2B5EF4-FFF2-40B4-BE49-F238E27FC236}">
                <a16:creationId xmlns:a16="http://schemas.microsoft.com/office/drawing/2014/main" id="{B4553FDC-9822-408D-9598-B31C29154596}"/>
              </a:ext>
            </a:extLst>
          </p:cNvPr>
          <p:cNvSpPr>
            <a:spLocks noGrp="1"/>
          </p:cNvSpPr>
          <p:nvPr>
            <p:ph idx="1"/>
          </p:nvPr>
        </p:nvSpPr>
        <p:spPr>
          <a:xfrm>
            <a:off x="457200" y="1295400"/>
            <a:ext cx="8229600" cy="5060950"/>
          </a:xfrm>
        </p:spPr>
        <p:txBody>
          <a:bodyPr rtlCol="0">
            <a:normAutofit fontScale="92500" lnSpcReduction="10000"/>
          </a:bodyPr>
          <a:lstStyle/>
          <a:p>
            <a:pPr eaLnBrk="1" fontAlgn="auto" hangingPunct="1">
              <a:spcAft>
                <a:spcPts val="0"/>
              </a:spcAft>
              <a:defRPr/>
            </a:pPr>
            <a:r>
              <a:rPr lang="en-US" sz="2400" dirty="0"/>
              <a:t>Suppose you wanted to insert the copyright symbol – how would you do it?</a:t>
            </a:r>
          </a:p>
          <a:p>
            <a:pPr marL="0" indent="0" eaLnBrk="1" fontAlgn="auto" hangingPunct="1">
              <a:spcAft>
                <a:spcPts val="0"/>
              </a:spcAft>
              <a:buFont typeface="Arial" panose="020B0604020202020204" pitchFamily="34" charset="0"/>
              <a:buNone/>
              <a:defRPr/>
            </a:pPr>
            <a:endParaRPr lang="en-US" sz="2400" dirty="0"/>
          </a:p>
          <a:p>
            <a:pPr eaLnBrk="1" fontAlgn="auto" hangingPunct="1">
              <a:spcAft>
                <a:spcPts val="0"/>
              </a:spcAft>
              <a:defRPr/>
            </a:pPr>
            <a:r>
              <a:rPr lang="en-US" sz="2400" dirty="0"/>
              <a:t>Suppose you wanted display the  </a:t>
            </a:r>
            <a:r>
              <a:rPr lang="en-US" sz="2400" b="1" dirty="0">
                <a:solidFill>
                  <a:srgbClr val="FF0000"/>
                </a:solidFill>
              </a:rPr>
              <a:t>&lt;</a:t>
            </a:r>
            <a:r>
              <a:rPr lang="en-US" sz="2400" b="1" dirty="0"/>
              <a:t> </a:t>
            </a:r>
            <a:r>
              <a:rPr lang="en-US" sz="2400" dirty="0"/>
              <a:t> symbol on a web page – how would you do it?</a:t>
            </a:r>
          </a:p>
          <a:p>
            <a:pPr lvl="1" eaLnBrk="1" fontAlgn="auto" hangingPunct="1">
              <a:spcAft>
                <a:spcPts val="0"/>
              </a:spcAft>
              <a:defRPr/>
            </a:pPr>
            <a:r>
              <a:rPr lang="en-US" sz="2000" dirty="0"/>
              <a:t>Recall that this symbol will make some browsers think you are about to create a tag. </a:t>
            </a:r>
          </a:p>
          <a:p>
            <a:pPr marL="0" indent="0" eaLnBrk="1" fontAlgn="auto" hangingPunct="1">
              <a:spcAft>
                <a:spcPts val="0"/>
              </a:spcAft>
              <a:buFont typeface="Arial" panose="020B0604020202020204" pitchFamily="34" charset="0"/>
              <a:buNone/>
              <a:defRPr/>
            </a:pPr>
            <a:endParaRPr lang="en-US" sz="2400" dirty="0"/>
          </a:p>
          <a:p>
            <a:pPr eaLnBrk="1" fontAlgn="auto" hangingPunct="1">
              <a:spcAft>
                <a:spcPts val="0"/>
              </a:spcAft>
              <a:defRPr/>
            </a:pPr>
            <a:r>
              <a:rPr lang="en-US" sz="2400" dirty="0"/>
              <a:t>Answer: There are special codes we can use to display special characters. I.e. Characters that are either not available on conventional keyboards, or are reserved because they are used as HTML syntax.</a:t>
            </a:r>
          </a:p>
          <a:p>
            <a:pPr lvl="1" eaLnBrk="1" fontAlgn="auto" hangingPunct="1">
              <a:spcAft>
                <a:spcPts val="0"/>
              </a:spcAft>
              <a:defRPr/>
            </a:pPr>
            <a:r>
              <a:rPr lang="en-US" sz="2000" dirty="0"/>
              <a:t>HTML provides us with special codes to display such characters. </a:t>
            </a:r>
          </a:p>
          <a:p>
            <a:pPr lvl="1" eaLnBrk="1" fontAlgn="auto" hangingPunct="1">
              <a:spcAft>
                <a:spcPts val="0"/>
              </a:spcAft>
              <a:defRPr/>
            </a:pPr>
            <a:r>
              <a:rPr lang="en-US" sz="2000" dirty="0"/>
              <a:t>Look up “HTML Entities” in an HTML reference to find a detailed list.</a:t>
            </a:r>
          </a:p>
          <a:p>
            <a:pPr lvl="1" eaLnBrk="1" fontAlgn="auto" hangingPunct="1">
              <a:spcAft>
                <a:spcPts val="0"/>
              </a:spcAft>
              <a:defRPr/>
            </a:pPr>
            <a:r>
              <a:rPr lang="en-US" sz="2000" dirty="0"/>
              <a:t>A few examples are provided on the next slide.</a:t>
            </a:r>
          </a:p>
        </p:txBody>
      </p:sp>
      <p:sp>
        <p:nvSpPr>
          <p:cNvPr id="19460" name="Slide Number Placeholder 5">
            <a:extLst>
              <a:ext uri="{FF2B5EF4-FFF2-40B4-BE49-F238E27FC236}">
                <a16:creationId xmlns:a16="http://schemas.microsoft.com/office/drawing/2014/main" id="{C17C8FF1-C000-4A5A-8F57-85A1B65CBD3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C2FCE13-6ACB-4145-B869-201BB8E90FD7}" type="slidenum">
              <a:rPr lang="en-US" altLang="en-US" sz="1200" smtClean="0">
                <a:solidFill>
                  <a:srgbClr val="898989"/>
                </a:solidFill>
              </a:rPr>
              <a:pPr>
                <a:spcBef>
                  <a:spcPct val="0"/>
                </a:spcBef>
                <a:buFontTx/>
                <a:buNone/>
              </a:pPr>
              <a:t>8</a:t>
            </a:fld>
            <a:endParaRPr lang="en-US" altLang="en-US" sz="1200" dirty="0">
              <a:solidFill>
                <a:srgbClr val="898989"/>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98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98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198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19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9B3189BA-23D5-4263-9C15-5F7BE0A23FCC}"/>
              </a:ext>
            </a:extLst>
          </p:cNvPr>
          <p:cNvSpPr>
            <a:spLocks noGrp="1"/>
          </p:cNvSpPr>
          <p:nvPr>
            <p:ph type="sldNum" sz="quarter" idx="12"/>
          </p:nvPr>
        </p:nvSpPr>
        <p:spPr bwMode="auto">
          <a:xfrm>
            <a:off x="6553200" y="6243638"/>
            <a:ext cx="2133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AAC71E7-46CD-4427-A75C-9750DF552DD2}" type="slidenum">
              <a:rPr lang="en-US" altLang="en-US" sz="1200" smtClean="0">
                <a:solidFill>
                  <a:srgbClr val="898989"/>
                </a:solidFill>
              </a:rPr>
              <a:pPr>
                <a:spcBef>
                  <a:spcPct val="0"/>
                </a:spcBef>
                <a:buFontTx/>
                <a:buNone/>
              </a:pPr>
              <a:t>9</a:t>
            </a:fld>
            <a:endParaRPr lang="en-US" altLang="en-US" sz="1200" dirty="0">
              <a:solidFill>
                <a:srgbClr val="898989"/>
              </a:solidFill>
            </a:endParaRPr>
          </a:p>
        </p:txBody>
      </p:sp>
      <p:sp>
        <p:nvSpPr>
          <p:cNvPr id="21507" name="Rectangle 2">
            <a:extLst>
              <a:ext uri="{FF2B5EF4-FFF2-40B4-BE49-F238E27FC236}">
                <a16:creationId xmlns:a16="http://schemas.microsoft.com/office/drawing/2014/main" id="{20694960-625B-4079-B008-704E96050013}"/>
              </a:ext>
            </a:extLst>
          </p:cNvPr>
          <p:cNvSpPr>
            <a:spLocks noGrp="1"/>
          </p:cNvSpPr>
          <p:nvPr>
            <p:ph type="title" idx="4294967295"/>
          </p:nvPr>
        </p:nvSpPr>
        <p:spPr>
          <a:xfrm>
            <a:off x="228600" y="3175"/>
            <a:ext cx="8229600" cy="788988"/>
          </a:xfrm>
        </p:spPr>
        <p:txBody>
          <a:bodyPr/>
          <a:lstStyle/>
          <a:p>
            <a:pPr eaLnBrk="1" hangingPunct="1"/>
            <a:r>
              <a:rPr lang="en-US" altLang="en-US" sz="3600" dirty="0"/>
              <a:t>A Few Entity Codes</a:t>
            </a:r>
          </a:p>
        </p:txBody>
      </p:sp>
      <p:graphicFrame>
        <p:nvGraphicFramePr>
          <p:cNvPr id="151618" name="Group 66">
            <a:extLst>
              <a:ext uri="{FF2B5EF4-FFF2-40B4-BE49-F238E27FC236}">
                <a16:creationId xmlns:a16="http://schemas.microsoft.com/office/drawing/2014/main" id="{49B1989E-045E-4D57-B579-06C105C12048}"/>
              </a:ext>
            </a:extLst>
          </p:cNvPr>
          <p:cNvGraphicFramePr>
            <a:graphicFrameLocks noGrp="1"/>
          </p:cNvGraphicFramePr>
          <p:nvPr>
            <p:ph idx="4294967295"/>
            <p:extLst>
              <p:ext uri="{D42A27DB-BD31-4B8C-83A1-F6EECF244321}">
                <p14:modId xmlns:p14="http://schemas.microsoft.com/office/powerpoint/2010/main" val="3544777397"/>
              </p:ext>
            </p:extLst>
          </p:nvPr>
        </p:nvGraphicFramePr>
        <p:xfrm>
          <a:off x="457200" y="813148"/>
          <a:ext cx="8229600" cy="4027490"/>
        </p:xfrm>
        <a:graphic>
          <a:graphicData uri="http://schemas.openxmlformats.org/drawingml/2006/table">
            <a:tbl>
              <a:tblPr/>
              <a:tblGrid>
                <a:gridCol w="2236788">
                  <a:extLst>
                    <a:ext uri="{9D8B030D-6E8A-4147-A177-3AD203B41FA5}">
                      <a16:colId xmlns:a16="http://schemas.microsoft.com/office/drawing/2014/main" val="20000"/>
                    </a:ext>
                  </a:extLst>
                </a:gridCol>
                <a:gridCol w="1966912">
                  <a:extLst>
                    <a:ext uri="{9D8B030D-6E8A-4147-A177-3AD203B41FA5}">
                      <a16:colId xmlns:a16="http://schemas.microsoft.com/office/drawing/2014/main" val="20001"/>
                    </a:ext>
                  </a:extLst>
                </a:gridCol>
                <a:gridCol w="4025900">
                  <a:extLst>
                    <a:ext uri="{9D8B030D-6E8A-4147-A177-3AD203B41FA5}">
                      <a16:colId xmlns:a16="http://schemas.microsoft.com/office/drawing/2014/main" val="20002"/>
                    </a:ext>
                  </a:extLst>
                </a:gridCol>
              </a:tblGrid>
              <a:tr h="4365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rgbClr val="006600"/>
                          </a:solidFill>
                          <a:effectLst/>
                          <a:latin typeface="Arial" charset="0"/>
                        </a:rPr>
                        <a:t>Code name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rgbClr val="006600"/>
                          </a:solidFill>
                          <a:effectLst/>
                          <a:latin typeface="Arial" charset="0"/>
                        </a:rPr>
                        <a:t>Code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rgbClr val="006600"/>
                          </a:solidFill>
                          <a:effectLst/>
                          <a:latin typeface="Arial" charset="0"/>
                        </a:rPr>
                        <a:t>Symbol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&amp;nbsp;</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&amp;#160;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1" i="0" u="none" strike="noStrike" cap="none" normalizeH="0" baseline="0" dirty="0">
                          <a:ln>
                            <a:noFill/>
                          </a:ln>
                          <a:solidFill>
                            <a:srgbClr val="0000FF"/>
                          </a:solidFill>
                          <a:effectLst/>
                          <a:latin typeface="Arial" charset="0"/>
                        </a:rPr>
                        <a:t>non-breaking space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&amp;lt;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&amp;#60;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1" i="0" u="none" strike="noStrike" cap="none" normalizeH="0" baseline="0" dirty="0">
                          <a:ln>
                            <a:noFill/>
                          </a:ln>
                          <a:solidFill>
                            <a:srgbClr val="0000FF"/>
                          </a:solidFill>
                          <a:effectLst/>
                          <a:latin typeface="Arial" charset="0"/>
                        </a:rPr>
                        <a:t>&lt;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30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&amp;gt;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&amp;#62;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1" i="0" u="none" strike="noStrike" cap="none" normalizeH="0" baseline="0" dirty="0">
                          <a:ln>
                            <a:noFill/>
                          </a:ln>
                          <a:solidFill>
                            <a:srgbClr val="0000FF"/>
                          </a:solidFill>
                          <a:effectLst/>
                          <a:latin typeface="Arial" charset="0"/>
                        </a:rPr>
                        <a:t>&gt;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&amp;amp;</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&amp;#38;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1" i="0" u="none" strike="noStrike" cap="none" normalizeH="0" baseline="0" dirty="0">
                          <a:ln>
                            <a:noFill/>
                          </a:ln>
                          <a:solidFill>
                            <a:srgbClr val="0000FF"/>
                          </a:solidFill>
                          <a:effectLst/>
                          <a:latin typeface="Arial" charset="0"/>
                        </a:rPr>
                        <a:t>&amp;</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48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&amp;copy;</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&amp;#169;</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1" i="0" u="none" strike="noStrike" cap="none" normalizeH="0" baseline="0" dirty="0">
                          <a:ln>
                            <a:noFill/>
                          </a:ln>
                          <a:solidFill>
                            <a:srgbClr val="0000FF"/>
                          </a:solidFill>
                          <a:effectLst/>
                          <a:latin typeface="Arial"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16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&amp;reg;</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&amp;#174;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1" i="0" u="none" strike="noStrike" cap="none" normalizeH="0" baseline="0" dirty="0">
                          <a:ln>
                            <a:noFill/>
                          </a:ln>
                          <a:solidFill>
                            <a:srgbClr val="0000FF"/>
                          </a:solidFill>
                          <a:effectLst/>
                          <a:latin typeface="Arial"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2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dirty="0">
                          <a:ln>
                            <a:noFill/>
                          </a:ln>
                          <a:solidFill>
                            <a:schemeClr val="tx1"/>
                          </a:solidFill>
                          <a:effectLst/>
                          <a:latin typeface="Arial" charset="0"/>
                        </a:rPr>
                        <a:t>&amp;#64;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1" i="0" u="none" strike="noStrike" cap="none" normalizeH="0" baseline="0" dirty="0">
                          <a:ln>
                            <a:noFill/>
                          </a:ln>
                          <a:solidFill>
                            <a:srgbClr val="0000FF"/>
                          </a:solidFill>
                          <a:effectLst/>
                          <a:latin typeface="Arial"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1546" name="TextBox 1">
            <a:extLst>
              <a:ext uri="{FF2B5EF4-FFF2-40B4-BE49-F238E27FC236}">
                <a16:creationId xmlns:a16="http://schemas.microsoft.com/office/drawing/2014/main" id="{77DB0B6F-E7CD-4AA6-B51A-30B0C923F20B}"/>
              </a:ext>
            </a:extLst>
          </p:cNvPr>
          <p:cNvSpPr txBox="1">
            <a:spLocks noChangeArrowheads="1"/>
          </p:cNvSpPr>
          <p:nvPr/>
        </p:nvSpPr>
        <p:spPr bwMode="auto">
          <a:xfrm>
            <a:off x="304800" y="5103813"/>
            <a:ext cx="82296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t>For some entities, in addition to the </a:t>
            </a:r>
            <a:r>
              <a:rPr lang="en-US" altLang="en-US" sz="1800" i="1" dirty="0"/>
              <a:t>numeric </a:t>
            </a:r>
            <a:r>
              <a:rPr lang="en-US" altLang="en-US" sz="1800" dirty="0"/>
              <a:t>entity codes, the W3C has given us “friendlier” versions that can also be used.</a:t>
            </a:r>
          </a:p>
          <a:p>
            <a:pPr eaLnBrk="1" hangingPunct="1">
              <a:spcBef>
                <a:spcPct val="0"/>
              </a:spcBef>
              <a:buFontTx/>
              <a:buNone/>
            </a:pPr>
            <a:r>
              <a:rPr lang="en-US" altLang="en-US" sz="1800" dirty="0">
                <a:latin typeface="Courier New" panose="02070309020205020404" pitchFamily="49" charset="0"/>
              </a:rPr>
              <a:t>	Chicago Cubs</a:t>
            </a:r>
            <a:r>
              <a:rPr lang="en-US" altLang="en-US" sz="1800" b="1" dirty="0">
                <a:latin typeface="Courier New" panose="02070309020205020404" pitchFamily="49" charset="0"/>
              </a:rPr>
              <a:t>&amp;#169;</a:t>
            </a:r>
          </a:p>
          <a:p>
            <a:pPr eaLnBrk="1" hangingPunct="1">
              <a:spcBef>
                <a:spcPct val="0"/>
              </a:spcBef>
              <a:buFontTx/>
              <a:buNone/>
            </a:pPr>
            <a:r>
              <a:rPr lang="en-US" altLang="en-US" sz="1800" dirty="0">
                <a:latin typeface="Courier New" panose="02070309020205020404" pitchFamily="49" charset="0"/>
              </a:rPr>
              <a:t>	Chicago Cubs</a:t>
            </a:r>
            <a:r>
              <a:rPr lang="en-US" altLang="en-US" sz="1800" b="1" dirty="0">
                <a:latin typeface="Courier New" panose="02070309020205020404" pitchFamily="49" charset="0"/>
              </a:rPr>
              <a:t>&amp;copy;</a:t>
            </a:r>
          </a:p>
          <a:p>
            <a:pPr eaLnBrk="1" hangingPunct="1">
              <a:spcBef>
                <a:spcPct val="0"/>
              </a:spcBef>
              <a:buFontTx/>
              <a:buNone/>
            </a:pPr>
            <a:endParaRPr lang="en-US" altLang="en-US" sz="1800" dirty="0"/>
          </a:p>
        </p:txBody>
      </p:sp>
      <p:sp>
        <p:nvSpPr>
          <p:cNvPr id="2" name="Rectangle 1">
            <a:extLst>
              <a:ext uri="{FF2B5EF4-FFF2-40B4-BE49-F238E27FC236}">
                <a16:creationId xmlns:a16="http://schemas.microsoft.com/office/drawing/2014/main" id="{C3A41C18-682D-4040-8ADE-549D71AA6502}"/>
              </a:ext>
            </a:extLst>
          </p:cNvPr>
          <p:cNvSpPr/>
          <p:nvPr/>
        </p:nvSpPr>
        <p:spPr>
          <a:xfrm>
            <a:off x="2743200" y="813148"/>
            <a:ext cx="1828800" cy="3987452"/>
          </a:xfrm>
          <a:prstGeom prst="rect">
            <a:avLst/>
          </a:prstGeom>
          <a:noFill/>
          <a:ln w="762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7" name="Rectangle 6">
            <a:extLst>
              <a:ext uri="{FF2B5EF4-FFF2-40B4-BE49-F238E27FC236}">
                <a16:creationId xmlns:a16="http://schemas.microsoft.com/office/drawing/2014/main" id="{FCD48722-2044-4FFA-A31C-E2A01942F707}"/>
              </a:ext>
            </a:extLst>
          </p:cNvPr>
          <p:cNvSpPr/>
          <p:nvPr/>
        </p:nvSpPr>
        <p:spPr>
          <a:xfrm>
            <a:off x="685800" y="792163"/>
            <a:ext cx="1828800" cy="3551237"/>
          </a:xfrm>
          <a:prstGeom prst="rect">
            <a:avLst/>
          </a:prstGeom>
          <a:noFill/>
          <a:ln w="762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46">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46">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4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1256</Words>
  <Application>Microsoft Office PowerPoint</Application>
  <PresentationFormat>On-screen Show (4:3)</PresentationFormat>
  <Paragraphs>138</Paragraphs>
  <Slides>13</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Intro to HTML – Part IV</vt:lpstr>
      <vt:lpstr>Learning Objectives</vt:lpstr>
      <vt:lpstr>The World Wide Web Consortium (W3C)</vt:lpstr>
      <vt:lpstr>Reminder: “URL” = Web Address</vt:lpstr>
      <vt:lpstr>Images: Bandwidth limitations</vt:lpstr>
      <vt:lpstr>Images: Using thumbnails</vt:lpstr>
      <vt:lpstr>Images: Rescaling images</vt:lpstr>
      <vt:lpstr>Special Characters aka “Entities”</vt:lpstr>
      <vt:lpstr>A Few Entity Codes</vt:lpstr>
      <vt:lpstr>PowerPoint Presentation</vt:lpstr>
      <vt:lpstr>Practice Time</vt:lpstr>
      <vt:lpstr>The next step in creating web pages, contd: Secure File Transfer Protocol (SFTP)</vt:lpstr>
      <vt:lpstr>Review of the process</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a URL</dc:title>
  <dc:creator>Yosef Mendelsohn</dc:creator>
  <cp:lastModifiedBy>Joseph Mendelsohn</cp:lastModifiedBy>
  <cp:revision>167</cp:revision>
  <dcterms:created xsi:type="dcterms:W3CDTF">2012-09-09T12:52:01Z</dcterms:created>
  <dcterms:modified xsi:type="dcterms:W3CDTF">2019-09-08T19:35:50Z</dcterms:modified>
</cp:coreProperties>
</file>