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323" r:id="rId2"/>
    <p:sldId id="319" r:id="rId3"/>
    <p:sldId id="320" r:id="rId4"/>
    <p:sldId id="321" r:id="rId5"/>
    <p:sldId id="325" r:id="rId6"/>
    <p:sldId id="294" r:id="rId7"/>
    <p:sldId id="296" r:id="rId8"/>
    <p:sldId id="297" r:id="rId9"/>
    <p:sldId id="324" r:id="rId10"/>
    <p:sldId id="298" r:id="rId11"/>
    <p:sldId id="299" r:id="rId12"/>
    <p:sldId id="322" r:id="rId13"/>
    <p:sldId id="302" r:id="rId14"/>
    <p:sldId id="303" r:id="rId15"/>
    <p:sldId id="304" r:id="rId16"/>
    <p:sldId id="305" r:id="rId17"/>
    <p:sldId id="306" r:id="rId18"/>
    <p:sldId id="307" r:id="rId19"/>
    <p:sldId id="311" r:id="rId20"/>
    <p:sldId id="312" r:id="rId21"/>
    <p:sldId id="313" r:id="rId22"/>
    <p:sldId id="316" r:id="rId23"/>
    <p:sldId id="315" r:id="rId24"/>
    <p:sldId id="317" r:id="rId25"/>
    <p:sldId id="318" r:id="rId2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226"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F4238CF-EBE7-4F05-93DB-DE1F8688545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3" name="Date Placeholder 2">
            <a:extLst>
              <a:ext uri="{FF2B5EF4-FFF2-40B4-BE49-F238E27FC236}">
                <a16:creationId xmlns:a16="http://schemas.microsoft.com/office/drawing/2014/main" id="{B86E8B4D-0ED2-49A9-8AB7-E462237D40C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634DF173-37A9-4F74-8E47-E7460588B340}" type="datetimeFigureOut">
              <a:rPr lang="en-US"/>
              <a:pPr>
                <a:defRPr/>
              </a:pPr>
              <a:t>9/22/2024</a:t>
            </a:fld>
            <a:endParaRPr lang="en-US" dirty="0"/>
          </a:p>
        </p:txBody>
      </p:sp>
      <p:sp>
        <p:nvSpPr>
          <p:cNvPr id="4" name="Slide Image Placeholder 3">
            <a:extLst>
              <a:ext uri="{FF2B5EF4-FFF2-40B4-BE49-F238E27FC236}">
                <a16:creationId xmlns:a16="http://schemas.microsoft.com/office/drawing/2014/main" id="{C845A61E-4585-400A-846B-769AB6669ED0}"/>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6C667B12-62BD-4C9E-A3CA-96467192E35F}"/>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0091EA45-14FE-46A2-8D83-4DC5DA602CCC}"/>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id="{5CCA4F7C-370F-4B1C-8EAD-FE66BB6CA24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7FA8A88-E7F6-46F7-8356-868A86237E98}"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EC3EC9A-4D49-42D5-963C-F952D96C3AD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Rectangle 3">
            <a:extLst>
              <a:ext uri="{FF2B5EF4-FFF2-40B4-BE49-F238E27FC236}">
                <a16:creationId xmlns:a16="http://schemas.microsoft.com/office/drawing/2014/main" id="{C79B09F5-C22C-4E9F-987C-27839D6AF14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78EFEA7D-8630-45F9-BF10-CF8C1B2A668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Rectangle 3">
            <a:extLst>
              <a:ext uri="{FF2B5EF4-FFF2-40B4-BE49-F238E27FC236}">
                <a16:creationId xmlns:a16="http://schemas.microsoft.com/office/drawing/2014/main" id="{167E2EC2-ED65-40BA-B2E9-32110A903C7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DFA83EFF-0434-490C-B3C0-18C7EB68A0C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a:extLst>
              <a:ext uri="{FF2B5EF4-FFF2-40B4-BE49-F238E27FC236}">
                <a16:creationId xmlns:a16="http://schemas.microsoft.com/office/drawing/2014/main" id="{0C21F09D-8F79-479B-B6E6-C9DDBE9A801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FCEBF279-7C99-4670-8E3B-B493975227B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Rectangle 3">
            <a:extLst>
              <a:ext uri="{FF2B5EF4-FFF2-40B4-BE49-F238E27FC236}">
                <a16:creationId xmlns:a16="http://schemas.microsoft.com/office/drawing/2014/main" id="{229C9082-867A-49C9-8594-460902016DE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87CD9C2D-23D7-4250-8A3E-B87B370E8BC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Rectangle 3">
            <a:extLst>
              <a:ext uri="{FF2B5EF4-FFF2-40B4-BE49-F238E27FC236}">
                <a16:creationId xmlns:a16="http://schemas.microsoft.com/office/drawing/2014/main" id="{BC5B8256-B391-41B4-8AF5-7497C23C4EC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6015E647-91DC-4AEC-B832-6A91BA160D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7DAE49A1-D297-4B6A-9F09-261919A305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4820" name="Slide Number Placeholder 3">
            <a:extLst>
              <a:ext uri="{FF2B5EF4-FFF2-40B4-BE49-F238E27FC236}">
                <a16:creationId xmlns:a16="http://schemas.microsoft.com/office/drawing/2014/main" id="{CE0AF776-3333-4846-8B2D-A2CE0AFCA6A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0EE1E5D-E626-4032-B7BB-3570A3A9B8B5}" type="slidenum">
              <a:rPr lang="en-US" altLang="en-US" smtClean="0"/>
              <a:pPr>
                <a:spcBef>
                  <a:spcPct val="0"/>
                </a:spcBef>
              </a:pPr>
              <a:t>16</a:t>
            </a:fld>
            <a:endParaRPr lang="en-US"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69513E4C-6F94-47C9-833F-225561E25DA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Rectangle 3">
            <a:extLst>
              <a:ext uri="{FF2B5EF4-FFF2-40B4-BE49-F238E27FC236}">
                <a16:creationId xmlns:a16="http://schemas.microsoft.com/office/drawing/2014/main" id="{01E63D65-00B1-474C-BEFD-90261906040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EE649071-551A-4E28-8F5C-E2E307FABFD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Rectangle 3">
            <a:extLst>
              <a:ext uri="{FF2B5EF4-FFF2-40B4-BE49-F238E27FC236}">
                <a16:creationId xmlns:a16="http://schemas.microsoft.com/office/drawing/2014/main" id="{DC49668D-0340-4195-9B81-E8BC4A5D225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4DCEAB61-8A6B-420F-82CD-50394E8988D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Rectangle 3">
            <a:extLst>
              <a:ext uri="{FF2B5EF4-FFF2-40B4-BE49-F238E27FC236}">
                <a16:creationId xmlns:a16="http://schemas.microsoft.com/office/drawing/2014/main" id="{AF1EA0C6-EEA4-4E93-B452-AB75FEC6F48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1768BFD3-8238-4DC2-9551-6276D2DADED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0924A38-2772-44F8-8EC8-605D065CA23B}" type="slidenum">
              <a:rPr lang="en-US" altLang="en-US" smtClean="0"/>
              <a:pPr>
                <a:spcBef>
                  <a:spcPct val="0"/>
                </a:spcBef>
              </a:pPr>
              <a:t>20</a:t>
            </a:fld>
            <a:endParaRPr lang="en-US" altLang="en-US" dirty="0"/>
          </a:p>
        </p:txBody>
      </p:sp>
      <p:sp>
        <p:nvSpPr>
          <p:cNvPr id="43011" name="Rectangle 2">
            <a:extLst>
              <a:ext uri="{FF2B5EF4-FFF2-40B4-BE49-F238E27FC236}">
                <a16:creationId xmlns:a16="http://schemas.microsoft.com/office/drawing/2014/main" id="{E9737068-DF5D-4F3B-B22E-160070A79B2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2" name="Rectangle 3">
            <a:extLst>
              <a:ext uri="{FF2B5EF4-FFF2-40B4-BE49-F238E27FC236}">
                <a16:creationId xmlns:a16="http://schemas.microsoft.com/office/drawing/2014/main" id="{933332FC-18DE-46E3-A338-FBAB6D7D24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http://en.wikipedia.org/wiki/Raster_graphics shows an example of raster graphics made of pixels.  Vector graphics are another type of graphics that are handled differently.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60217DC5-2B1D-493E-AA01-9F75DB7FC91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Rectangle 3">
            <a:extLst>
              <a:ext uri="{FF2B5EF4-FFF2-40B4-BE49-F238E27FC236}">
                <a16:creationId xmlns:a16="http://schemas.microsoft.com/office/drawing/2014/main" id="{874D5078-C715-4205-B8B9-5AAE1F9A08D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49F8576E-FA81-49E9-9B68-2263CC4DDE1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Rectangle 3">
            <a:extLst>
              <a:ext uri="{FF2B5EF4-FFF2-40B4-BE49-F238E27FC236}">
                <a16:creationId xmlns:a16="http://schemas.microsoft.com/office/drawing/2014/main" id="{F1E767ED-5A5C-4060-A45E-2FE6F05A2E5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E65D1310-705B-412B-B4CB-DDA556B9C8D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Rectangle 3">
            <a:extLst>
              <a:ext uri="{FF2B5EF4-FFF2-40B4-BE49-F238E27FC236}">
                <a16:creationId xmlns:a16="http://schemas.microsoft.com/office/drawing/2014/main" id="{65E32F82-9ABF-4001-8D32-86D282E6D9E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886FBB73-7D54-4E1D-89A7-FE0BA75BDF6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Rectangle 3">
            <a:extLst>
              <a:ext uri="{FF2B5EF4-FFF2-40B4-BE49-F238E27FC236}">
                <a16:creationId xmlns:a16="http://schemas.microsoft.com/office/drawing/2014/main" id="{FF649369-AB87-4E59-9700-CB767A233DC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49F8576E-FA81-49E9-9B68-2263CC4DDE1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Rectangle 3">
            <a:extLst>
              <a:ext uri="{FF2B5EF4-FFF2-40B4-BE49-F238E27FC236}">
                <a16:creationId xmlns:a16="http://schemas.microsoft.com/office/drawing/2014/main" id="{F1E767ED-5A5C-4060-A45E-2FE6F05A2E5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12991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ABA89BFE-E215-46BD-AB62-8C65A715376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Rectangle 3">
            <a:extLst>
              <a:ext uri="{FF2B5EF4-FFF2-40B4-BE49-F238E27FC236}">
                <a16:creationId xmlns:a16="http://schemas.microsoft.com/office/drawing/2014/main" id="{4032E92E-B628-4C6D-B59C-CECFBD66D0D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315742E-B23A-43D2-AF9C-91AED326627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Rectangle 3">
            <a:extLst>
              <a:ext uri="{FF2B5EF4-FFF2-40B4-BE49-F238E27FC236}">
                <a16:creationId xmlns:a16="http://schemas.microsoft.com/office/drawing/2014/main" id="{74FE1B18-05A7-4206-A0CD-F87282E8853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5A3A9D6-5C64-481B-8478-483E44ACA37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Rectangle 3">
            <a:extLst>
              <a:ext uri="{FF2B5EF4-FFF2-40B4-BE49-F238E27FC236}">
                <a16:creationId xmlns:a16="http://schemas.microsoft.com/office/drawing/2014/main" id="{FE68B483-326D-4C13-B593-C7186C01D58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844B9C80-2647-4D91-89FC-F4BD23B29BD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Rectangle 3">
            <a:extLst>
              <a:ext uri="{FF2B5EF4-FFF2-40B4-BE49-F238E27FC236}">
                <a16:creationId xmlns:a16="http://schemas.microsoft.com/office/drawing/2014/main" id="{104AC41E-49F2-4DE9-866A-9987F334F0D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819707F-97CD-4E1C-A60E-DC1303B9B80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Rectangle 3">
            <a:extLst>
              <a:ext uri="{FF2B5EF4-FFF2-40B4-BE49-F238E27FC236}">
                <a16:creationId xmlns:a16="http://schemas.microsoft.com/office/drawing/2014/main" id="{7EF4FDF3-3AF8-4637-BF19-DCFDA19A13C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96898607-8CB6-4081-A32B-298434CBD2A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Rectangle 3">
            <a:extLst>
              <a:ext uri="{FF2B5EF4-FFF2-40B4-BE49-F238E27FC236}">
                <a16:creationId xmlns:a16="http://schemas.microsoft.com/office/drawing/2014/main" id="{53EB1F50-96EC-4C03-945E-84D644A2AC7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6A8949F2-9A1F-4C0F-A72E-A57D342DDDA0}"/>
              </a:ext>
            </a:extLst>
          </p:cNvPr>
          <p:cNvSpPr>
            <a:spLocks noGrp="1"/>
          </p:cNvSpPr>
          <p:nvPr>
            <p:ph type="dt" sz="half" idx="10"/>
          </p:nvPr>
        </p:nvSpPr>
        <p:spPr/>
        <p:txBody>
          <a:bodyPr/>
          <a:lstStyle>
            <a:lvl1pPr>
              <a:defRPr/>
            </a:lvl1pPr>
          </a:lstStyle>
          <a:p>
            <a:pPr>
              <a:defRPr/>
            </a:pPr>
            <a:fld id="{D673D2DE-535A-483E-92E8-FA88CC45A0F0}" type="datetimeFigureOut">
              <a:rPr lang="en-US"/>
              <a:pPr>
                <a:defRPr/>
              </a:pPr>
              <a:t>9/22/2024</a:t>
            </a:fld>
            <a:endParaRPr lang="en-US" dirty="0"/>
          </a:p>
        </p:txBody>
      </p:sp>
      <p:sp>
        <p:nvSpPr>
          <p:cNvPr id="5" name="Footer Placeholder 4">
            <a:extLst>
              <a:ext uri="{FF2B5EF4-FFF2-40B4-BE49-F238E27FC236}">
                <a16:creationId xmlns:a16="http://schemas.microsoft.com/office/drawing/2014/main" id="{C12BE72B-648A-442C-846A-6B76A06F0C72}"/>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35281DDD-1E84-41B8-BA5F-BD113B320237}"/>
              </a:ext>
            </a:extLst>
          </p:cNvPr>
          <p:cNvSpPr>
            <a:spLocks noGrp="1"/>
          </p:cNvSpPr>
          <p:nvPr>
            <p:ph type="sldNum" sz="quarter" idx="12"/>
          </p:nvPr>
        </p:nvSpPr>
        <p:spPr/>
        <p:txBody>
          <a:bodyPr/>
          <a:lstStyle>
            <a:lvl1pPr>
              <a:defRPr/>
            </a:lvl1pPr>
          </a:lstStyle>
          <a:p>
            <a:pPr>
              <a:defRPr/>
            </a:pPr>
            <a:fld id="{00C92794-B33F-46E8-A286-B0551373346A}" type="slidenum">
              <a:rPr lang="en-US" altLang="en-US"/>
              <a:pPr>
                <a:defRPr/>
              </a:pPr>
              <a:t>‹#›</a:t>
            </a:fld>
            <a:endParaRPr lang="en-US" altLang="en-US" dirty="0"/>
          </a:p>
        </p:txBody>
      </p:sp>
    </p:spTree>
    <p:extLst>
      <p:ext uri="{BB962C8B-B14F-4D97-AF65-F5344CB8AC3E}">
        <p14:creationId xmlns:p14="http://schemas.microsoft.com/office/powerpoint/2010/main" val="117845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6065EF-AC77-4978-8322-676536F07531}"/>
              </a:ext>
            </a:extLst>
          </p:cNvPr>
          <p:cNvSpPr>
            <a:spLocks noGrp="1"/>
          </p:cNvSpPr>
          <p:nvPr>
            <p:ph type="dt" sz="half" idx="10"/>
          </p:nvPr>
        </p:nvSpPr>
        <p:spPr/>
        <p:txBody>
          <a:bodyPr/>
          <a:lstStyle>
            <a:lvl1pPr>
              <a:defRPr/>
            </a:lvl1pPr>
          </a:lstStyle>
          <a:p>
            <a:pPr>
              <a:defRPr/>
            </a:pPr>
            <a:fld id="{4960BA53-9EFA-481F-BE71-CB175D0ECAE7}" type="datetimeFigureOut">
              <a:rPr lang="en-US"/>
              <a:pPr>
                <a:defRPr/>
              </a:pPr>
              <a:t>9/22/2024</a:t>
            </a:fld>
            <a:endParaRPr lang="en-US" dirty="0"/>
          </a:p>
        </p:txBody>
      </p:sp>
      <p:sp>
        <p:nvSpPr>
          <p:cNvPr id="5" name="Footer Placeholder 4">
            <a:extLst>
              <a:ext uri="{FF2B5EF4-FFF2-40B4-BE49-F238E27FC236}">
                <a16:creationId xmlns:a16="http://schemas.microsoft.com/office/drawing/2014/main" id="{9254B5A1-0534-43D2-8934-695B1B2D5BA5}"/>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F6ED4929-F87F-49D3-B3CB-FC1707940F8E}"/>
              </a:ext>
            </a:extLst>
          </p:cNvPr>
          <p:cNvSpPr>
            <a:spLocks noGrp="1"/>
          </p:cNvSpPr>
          <p:nvPr>
            <p:ph type="sldNum" sz="quarter" idx="12"/>
          </p:nvPr>
        </p:nvSpPr>
        <p:spPr/>
        <p:txBody>
          <a:bodyPr/>
          <a:lstStyle>
            <a:lvl1pPr>
              <a:defRPr/>
            </a:lvl1pPr>
          </a:lstStyle>
          <a:p>
            <a:pPr>
              <a:defRPr/>
            </a:pPr>
            <a:fld id="{EC4419CE-7495-4CC6-820F-D27868A9D6D7}" type="slidenum">
              <a:rPr lang="en-US" altLang="en-US"/>
              <a:pPr>
                <a:defRPr/>
              </a:pPr>
              <a:t>‹#›</a:t>
            </a:fld>
            <a:endParaRPr lang="en-US" altLang="en-US" dirty="0"/>
          </a:p>
        </p:txBody>
      </p:sp>
    </p:spTree>
    <p:extLst>
      <p:ext uri="{BB962C8B-B14F-4D97-AF65-F5344CB8AC3E}">
        <p14:creationId xmlns:p14="http://schemas.microsoft.com/office/powerpoint/2010/main" val="2778893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67524F-CF8D-42BB-AC3A-7E3A2611FEFE}"/>
              </a:ext>
            </a:extLst>
          </p:cNvPr>
          <p:cNvSpPr>
            <a:spLocks noGrp="1"/>
          </p:cNvSpPr>
          <p:nvPr>
            <p:ph type="dt" sz="half" idx="10"/>
          </p:nvPr>
        </p:nvSpPr>
        <p:spPr/>
        <p:txBody>
          <a:bodyPr/>
          <a:lstStyle>
            <a:lvl1pPr>
              <a:defRPr/>
            </a:lvl1pPr>
          </a:lstStyle>
          <a:p>
            <a:pPr>
              <a:defRPr/>
            </a:pPr>
            <a:fld id="{952256F9-72DF-462C-B199-9E34BBFF1631}" type="datetimeFigureOut">
              <a:rPr lang="en-US"/>
              <a:pPr>
                <a:defRPr/>
              </a:pPr>
              <a:t>9/22/2024</a:t>
            </a:fld>
            <a:endParaRPr lang="en-US" dirty="0"/>
          </a:p>
        </p:txBody>
      </p:sp>
      <p:sp>
        <p:nvSpPr>
          <p:cNvPr id="5" name="Footer Placeholder 4">
            <a:extLst>
              <a:ext uri="{FF2B5EF4-FFF2-40B4-BE49-F238E27FC236}">
                <a16:creationId xmlns:a16="http://schemas.microsoft.com/office/drawing/2014/main" id="{FE7B5317-B2FB-4CCB-82F3-9BB3635F9121}"/>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8AD1124D-52EB-4801-8B4B-40349B8CBC97}"/>
              </a:ext>
            </a:extLst>
          </p:cNvPr>
          <p:cNvSpPr>
            <a:spLocks noGrp="1"/>
          </p:cNvSpPr>
          <p:nvPr>
            <p:ph type="sldNum" sz="quarter" idx="12"/>
          </p:nvPr>
        </p:nvSpPr>
        <p:spPr/>
        <p:txBody>
          <a:bodyPr/>
          <a:lstStyle>
            <a:lvl1pPr>
              <a:defRPr/>
            </a:lvl1pPr>
          </a:lstStyle>
          <a:p>
            <a:pPr>
              <a:defRPr/>
            </a:pPr>
            <a:fld id="{32963140-FBEB-44C5-897B-15CE8CD9A3EB}" type="slidenum">
              <a:rPr lang="en-US" altLang="en-US"/>
              <a:pPr>
                <a:defRPr/>
              </a:pPr>
              <a:t>‹#›</a:t>
            </a:fld>
            <a:endParaRPr lang="en-US" altLang="en-US" dirty="0"/>
          </a:p>
        </p:txBody>
      </p:sp>
    </p:spTree>
    <p:extLst>
      <p:ext uri="{BB962C8B-B14F-4D97-AF65-F5344CB8AC3E}">
        <p14:creationId xmlns:p14="http://schemas.microsoft.com/office/powerpoint/2010/main" val="3364152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877401-73E1-4CB5-A5C4-D74002060D28}"/>
              </a:ext>
            </a:extLst>
          </p:cNvPr>
          <p:cNvSpPr>
            <a:spLocks noGrp="1"/>
          </p:cNvSpPr>
          <p:nvPr>
            <p:ph type="dt" sz="half" idx="10"/>
          </p:nvPr>
        </p:nvSpPr>
        <p:spPr/>
        <p:txBody>
          <a:bodyPr/>
          <a:lstStyle>
            <a:lvl1pPr>
              <a:defRPr/>
            </a:lvl1pPr>
          </a:lstStyle>
          <a:p>
            <a:pPr>
              <a:defRPr/>
            </a:pPr>
            <a:fld id="{D9604C16-A987-4F93-89F0-E9F6A5F53DD5}" type="datetimeFigureOut">
              <a:rPr lang="en-US"/>
              <a:pPr>
                <a:defRPr/>
              </a:pPr>
              <a:t>9/22/2024</a:t>
            </a:fld>
            <a:endParaRPr lang="en-US" dirty="0"/>
          </a:p>
        </p:txBody>
      </p:sp>
      <p:sp>
        <p:nvSpPr>
          <p:cNvPr id="5" name="Footer Placeholder 4">
            <a:extLst>
              <a:ext uri="{FF2B5EF4-FFF2-40B4-BE49-F238E27FC236}">
                <a16:creationId xmlns:a16="http://schemas.microsoft.com/office/drawing/2014/main" id="{91C14F51-9977-4CEA-A3B1-5B92442A97AF}"/>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F18D322C-B7C8-4CEA-ACC7-605083ABF2C3}"/>
              </a:ext>
            </a:extLst>
          </p:cNvPr>
          <p:cNvSpPr>
            <a:spLocks noGrp="1"/>
          </p:cNvSpPr>
          <p:nvPr>
            <p:ph type="sldNum" sz="quarter" idx="12"/>
          </p:nvPr>
        </p:nvSpPr>
        <p:spPr/>
        <p:txBody>
          <a:bodyPr/>
          <a:lstStyle>
            <a:lvl1pPr>
              <a:defRPr/>
            </a:lvl1pPr>
          </a:lstStyle>
          <a:p>
            <a:pPr>
              <a:defRPr/>
            </a:pPr>
            <a:fld id="{F617373F-70F8-4AAA-9DBF-A09BB73A1E73}" type="slidenum">
              <a:rPr lang="en-US" altLang="en-US"/>
              <a:pPr>
                <a:defRPr/>
              </a:pPr>
              <a:t>‹#›</a:t>
            </a:fld>
            <a:endParaRPr lang="en-US" altLang="en-US" dirty="0"/>
          </a:p>
        </p:txBody>
      </p:sp>
    </p:spTree>
    <p:extLst>
      <p:ext uri="{BB962C8B-B14F-4D97-AF65-F5344CB8AC3E}">
        <p14:creationId xmlns:p14="http://schemas.microsoft.com/office/powerpoint/2010/main" val="3043470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00E3A7-0996-4610-B0D0-D6E7B1B13740}"/>
              </a:ext>
            </a:extLst>
          </p:cNvPr>
          <p:cNvSpPr>
            <a:spLocks noGrp="1"/>
          </p:cNvSpPr>
          <p:nvPr>
            <p:ph type="dt" sz="half" idx="10"/>
          </p:nvPr>
        </p:nvSpPr>
        <p:spPr/>
        <p:txBody>
          <a:bodyPr/>
          <a:lstStyle>
            <a:lvl1pPr>
              <a:defRPr/>
            </a:lvl1pPr>
          </a:lstStyle>
          <a:p>
            <a:pPr>
              <a:defRPr/>
            </a:pPr>
            <a:fld id="{80A55919-AAFA-4BFF-81E0-BB2BDF2FD541}" type="datetimeFigureOut">
              <a:rPr lang="en-US"/>
              <a:pPr>
                <a:defRPr/>
              </a:pPr>
              <a:t>9/22/2024</a:t>
            </a:fld>
            <a:endParaRPr lang="en-US" dirty="0"/>
          </a:p>
        </p:txBody>
      </p:sp>
      <p:sp>
        <p:nvSpPr>
          <p:cNvPr id="5" name="Footer Placeholder 4">
            <a:extLst>
              <a:ext uri="{FF2B5EF4-FFF2-40B4-BE49-F238E27FC236}">
                <a16:creationId xmlns:a16="http://schemas.microsoft.com/office/drawing/2014/main" id="{AB60DC2E-04AE-4338-9B88-33C75234B177}"/>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91848F23-00A9-4218-AA22-C6DC59ECBA82}"/>
              </a:ext>
            </a:extLst>
          </p:cNvPr>
          <p:cNvSpPr>
            <a:spLocks noGrp="1"/>
          </p:cNvSpPr>
          <p:nvPr>
            <p:ph type="sldNum" sz="quarter" idx="12"/>
          </p:nvPr>
        </p:nvSpPr>
        <p:spPr/>
        <p:txBody>
          <a:bodyPr/>
          <a:lstStyle>
            <a:lvl1pPr>
              <a:defRPr/>
            </a:lvl1pPr>
          </a:lstStyle>
          <a:p>
            <a:pPr>
              <a:defRPr/>
            </a:pPr>
            <a:fld id="{A549FB4A-0F47-4D3B-AC25-651ED8C887C0}" type="slidenum">
              <a:rPr lang="en-US" altLang="en-US"/>
              <a:pPr>
                <a:defRPr/>
              </a:pPr>
              <a:t>‹#›</a:t>
            </a:fld>
            <a:endParaRPr lang="en-US" altLang="en-US" dirty="0"/>
          </a:p>
        </p:txBody>
      </p:sp>
    </p:spTree>
    <p:extLst>
      <p:ext uri="{BB962C8B-B14F-4D97-AF65-F5344CB8AC3E}">
        <p14:creationId xmlns:p14="http://schemas.microsoft.com/office/powerpoint/2010/main" val="291620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2D69829-1DF5-4419-B239-8D92D25EC4A0}"/>
              </a:ext>
            </a:extLst>
          </p:cNvPr>
          <p:cNvSpPr>
            <a:spLocks noGrp="1"/>
          </p:cNvSpPr>
          <p:nvPr>
            <p:ph type="dt" sz="half" idx="10"/>
          </p:nvPr>
        </p:nvSpPr>
        <p:spPr/>
        <p:txBody>
          <a:bodyPr/>
          <a:lstStyle>
            <a:lvl1pPr>
              <a:defRPr/>
            </a:lvl1pPr>
          </a:lstStyle>
          <a:p>
            <a:pPr>
              <a:defRPr/>
            </a:pPr>
            <a:fld id="{E960610F-9E09-4056-B867-7DA764E1043C}" type="datetimeFigureOut">
              <a:rPr lang="en-US"/>
              <a:pPr>
                <a:defRPr/>
              </a:pPr>
              <a:t>9/22/2024</a:t>
            </a:fld>
            <a:endParaRPr lang="en-US" dirty="0"/>
          </a:p>
        </p:txBody>
      </p:sp>
      <p:sp>
        <p:nvSpPr>
          <p:cNvPr id="6" name="Footer Placeholder 4">
            <a:extLst>
              <a:ext uri="{FF2B5EF4-FFF2-40B4-BE49-F238E27FC236}">
                <a16:creationId xmlns:a16="http://schemas.microsoft.com/office/drawing/2014/main" id="{1D577149-83EA-4B2A-BE33-B8522526806F}"/>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1959999F-355A-4032-B752-FB1E285B63C9}"/>
              </a:ext>
            </a:extLst>
          </p:cNvPr>
          <p:cNvSpPr>
            <a:spLocks noGrp="1"/>
          </p:cNvSpPr>
          <p:nvPr>
            <p:ph type="sldNum" sz="quarter" idx="12"/>
          </p:nvPr>
        </p:nvSpPr>
        <p:spPr/>
        <p:txBody>
          <a:bodyPr/>
          <a:lstStyle>
            <a:lvl1pPr>
              <a:defRPr/>
            </a:lvl1pPr>
          </a:lstStyle>
          <a:p>
            <a:pPr>
              <a:defRPr/>
            </a:pPr>
            <a:fld id="{23FE804F-9BC7-4B70-BD7A-2EAA980D76C7}" type="slidenum">
              <a:rPr lang="en-US" altLang="en-US"/>
              <a:pPr>
                <a:defRPr/>
              </a:pPr>
              <a:t>‹#›</a:t>
            </a:fld>
            <a:endParaRPr lang="en-US" altLang="en-US" dirty="0"/>
          </a:p>
        </p:txBody>
      </p:sp>
    </p:spTree>
    <p:extLst>
      <p:ext uri="{BB962C8B-B14F-4D97-AF65-F5344CB8AC3E}">
        <p14:creationId xmlns:p14="http://schemas.microsoft.com/office/powerpoint/2010/main" val="3450171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BA32135A-DE78-476C-9A62-6A1184FB9CBE}"/>
              </a:ext>
            </a:extLst>
          </p:cNvPr>
          <p:cNvSpPr>
            <a:spLocks noGrp="1"/>
          </p:cNvSpPr>
          <p:nvPr>
            <p:ph type="dt" sz="half" idx="10"/>
          </p:nvPr>
        </p:nvSpPr>
        <p:spPr/>
        <p:txBody>
          <a:bodyPr/>
          <a:lstStyle>
            <a:lvl1pPr>
              <a:defRPr/>
            </a:lvl1pPr>
          </a:lstStyle>
          <a:p>
            <a:pPr>
              <a:defRPr/>
            </a:pPr>
            <a:fld id="{12993A34-0682-45CC-A7D6-2912926BEB95}" type="datetimeFigureOut">
              <a:rPr lang="en-US"/>
              <a:pPr>
                <a:defRPr/>
              </a:pPr>
              <a:t>9/22/2024</a:t>
            </a:fld>
            <a:endParaRPr lang="en-US" dirty="0"/>
          </a:p>
        </p:txBody>
      </p:sp>
      <p:sp>
        <p:nvSpPr>
          <p:cNvPr id="8" name="Footer Placeholder 4">
            <a:extLst>
              <a:ext uri="{FF2B5EF4-FFF2-40B4-BE49-F238E27FC236}">
                <a16:creationId xmlns:a16="http://schemas.microsoft.com/office/drawing/2014/main" id="{D8865C1E-FD9C-492A-9AD6-6F7CB4176B9D}"/>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5">
            <a:extLst>
              <a:ext uri="{FF2B5EF4-FFF2-40B4-BE49-F238E27FC236}">
                <a16:creationId xmlns:a16="http://schemas.microsoft.com/office/drawing/2014/main" id="{753C49E9-3FE2-40A3-B922-EE5CC8F0F611}"/>
              </a:ext>
            </a:extLst>
          </p:cNvPr>
          <p:cNvSpPr>
            <a:spLocks noGrp="1"/>
          </p:cNvSpPr>
          <p:nvPr>
            <p:ph type="sldNum" sz="quarter" idx="12"/>
          </p:nvPr>
        </p:nvSpPr>
        <p:spPr/>
        <p:txBody>
          <a:bodyPr/>
          <a:lstStyle>
            <a:lvl1pPr>
              <a:defRPr/>
            </a:lvl1pPr>
          </a:lstStyle>
          <a:p>
            <a:pPr>
              <a:defRPr/>
            </a:pPr>
            <a:fld id="{26EF3D1D-F0F4-4513-9FDC-856537662D5B}" type="slidenum">
              <a:rPr lang="en-US" altLang="en-US"/>
              <a:pPr>
                <a:defRPr/>
              </a:pPr>
              <a:t>‹#›</a:t>
            </a:fld>
            <a:endParaRPr lang="en-US" altLang="en-US" dirty="0"/>
          </a:p>
        </p:txBody>
      </p:sp>
    </p:spTree>
    <p:extLst>
      <p:ext uri="{BB962C8B-B14F-4D97-AF65-F5344CB8AC3E}">
        <p14:creationId xmlns:p14="http://schemas.microsoft.com/office/powerpoint/2010/main" val="1908828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7BA1A931-02DC-4C68-A4E5-9D7349A4C94C}"/>
              </a:ext>
            </a:extLst>
          </p:cNvPr>
          <p:cNvSpPr>
            <a:spLocks noGrp="1"/>
          </p:cNvSpPr>
          <p:nvPr>
            <p:ph type="dt" sz="half" idx="10"/>
          </p:nvPr>
        </p:nvSpPr>
        <p:spPr/>
        <p:txBody>
          <a:bodyPr/>
          <a:lstStyle>
            <a:lvl1pPr>
              <a:defRPr/>
            </a:lvl1pPr>
          </a:lstStyle>
          <a:p>
            <a:pPr>
              <a:defRPr/>
            </a:pPr>
            <a:fld id="{5079DB93-C857-49A1-9E0A-5FE173970569}" type="datetimeFigureOut">
              <a:rPr lang="en-US"/>
              <a:pPr>
                <a:defRPr/>
              </a:pPr>
              <a:t>9/22/2024</a:t>
            </a:fld>
            <a:endParaRPr lang="en-US" dirty="0"/>
          </a:p>
        </p:txBody>
      </p:sp>
      <p:sp>
        <p:nvSpPr>
          <p:cNvPr id="4" name="Footer Placeholder 4">
            <a:extLst>
              <a:ext uri="{FF2B5EF4-FFF2-40B4-BE49-F238E27FC236}">
                <a16:creationId xmlns:a16="http://schemas.microsoft.com/office/drawing/2014/main" id="{508951EA-37CE-482F-B9E7-CFCAD57A581E}"/>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5">
            <a:extLst>
              <a:ext uri="{FF2B5EF4-FFF2-40B4-BE49-F238E27FC236}">
                <a16:creationId xmlns:a16="http://schemas.microsoft.com/office/drawing/2014/main" id="{1F40D089-2866-4ED3-BB06-1D0A1A1091EF}"/>
              </a:ext>
            </a:extLst>
          </p:cNvPr>
          <p:cNvSpPr>
            <a:spLocks noGrp="1"/>
          </p:cNvSpPr>
          <p:nvPr>
            <p:ph type="sldNum" sz="quarter" idx="12"/>
          </p:nvPr>
        </p:nvSpPr>
        <p:spPr/>
        <p:txBody>
          <a:bodyPr/>
          <a:lstStyle>
            <a:lvl1pPr>
              <a:defRPr/>
            </a:lvl1pPr>
          </a:lstStyle>
          <a:p>
            <a:pPr>
              <a:defRPr/>
            </a:pPr>
            <a:fld id="{6E3EB71A-2765-4DC6-9413-7BC9A3631EEE}" type="slidenum">
              <a:rPr lang="en-US" altLang="en-US"/>
              <a:pPr>
                <a:defRPr/>
              </a:pPr>
              <a:t>‹#›</a:t>
            </a:fld>
            <a:endParaRPr lang="en-US" altLang="en-US" dirty="0"/>
          </a:p>
        </p:txBody>
      </p:sp>
    </p:spTree>
    <p:extLst>
      <p:ext uri="{BB962C8B-B14F-4D97-AF65-F5344CB8AC3E}">
        <p14:creationId xmlns:p14="http://schemas.microsoft.com/office/powerpoint/2010/main" val="104472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6C8609C-F5B4-4FA2-9A3D-B8E842647F82}"/>
              </a:ext>
            </a:extLst>
          </p:cNvPr>
          <p:cNvSpPr>
            <a:spLocks noGrp="1"/>
          </p:cNvSpPr>
          <p:nvPr>
            <p:ph type="dt" sz="half" idx="10"/>
          </p:nvPr>
        </p:nvSpPr>
        <p:spPr/>
        <p:txBody>
          <a:bodyPr/>
          <a:lstStyle>
            <a:lvl1pPr>
              <a:defRPr/>
            </a:lvl1pPr>
          </a:lstStyle>
          <a:p>
            <a:pPr>
              <a:defRPr/>
            </a:pPr>
            <a:fld id="{4FF0780E-84F9-4C4C-83A3-C459B8C6582B}" type="datetimeFigureOut">
              <a:rPr lang="en-US"/>
              <a:pPr>
                <a:defRPr/>
              </a:pPr>
              <a:t>9/22/2024</a:t>
            </a:fld>
            <a:endParaRPr lang="en-US" dirty="0"/>
          </a:p>
        </p:txBody>
      </p:sp>
      <p:sp>
        <p:nvSpPr>
          <p:cNvPr id="3" name="Footer Placeholder 4">
            <a:extLst>
              <a:ext uri="{FF2B5EF4-FFF2-40B4-BE49-F238E27FC236}">
                <a16:creationId xmlns:a16="http://schemas.microsoft.com/office/drawing/2014/main" id="{8700684D-93C4-4DC3-94AD-98B8F75B6236}"/>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5">
            <a:extLst>
              <a:ext uri="{FF2B5EF4-FFF2-40B4-BE49-F238E27FC236}">
                <a16:creationId xmlns:a16="http://schemas.microsoft.com/office/drawing/2014/main" id="{A9906FEE-EEE2-46FF-9817-549FB831C12B}"/>
              </a:ext>
            </a:extLst>
          </p:cNvPr>
          <p:cNvSpPr>
            <a:spLocks noGrp="1"/>
          </p:cNvSpPr>
          <p:nvPr>
            <p:ph type="sldNum" sz="quarter" idx="12"/>
          </p:nvPr>
        </p:nvSpPr>
        <p:spPr/>
        <p:txBody>
          <a:bodyPr/>
          <a:lstStyle>
            <a:lvl1pPr>
              <a:defRPr/>
            </a:lvl1pPr>
          </a:lstStyle>
          <a:p>
            <a:pPr>
              <a:defRPr/>
            </a:pPr>
            <a:fld id="{9613B03E-490C-4A78-820E-58534FCCE201}" type="slidenum">
              <a:rPr lang="en-US" altLang="en-US"/>
              <a:pPr>
                <a:defRPr/>
              </a:pPr>
              <a:t>‹#›</a:t>
            </a:fld>
            <a:endParaRPr lang="en-US" altLang="en-US" dirty="0"/>
          </a:p>
        </p:txBody>
      </p:sp>
    </p:spTree>
    <p:extLst>
      <p:ext uri="{BB962C8B-B14F-4D97-AF65-F5344CB8AC3E}">
        <p14:creationId xmlns:p14="http://schemas.microsoft.com/office/powerpoint/2010/main" val="1502422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52514991-BF0C-4D15-ADCB-F014852527AB}"/>
              </a:ext>
            </a:extLst>
          </p:cNvPr>
          <p:cNvSpPr>
            <a:spLocks noGrp="1"/>
          </p:cNvSpPr>
          <p:nvPr>
            <p:ph type="dt" sz="half" idx="10"/>
          </p:nvPr>
        </p:nvSpPr>
        <p:spPr/>
        <p:txBody>
          <a:bodyPr/>
          <a:lstStyle>
            <a:lvl1pPr>
              <a:defRPr/>
            </a:lvl1pPr>
          </a:lstStyle>
          <a:p>
            <a:pPr>
              <a:defRPr/>
            </a:pPr>
            <a:fld id="{97F9D824-E275-4022-8054-0761EDE5CF91}" type="datetimeFigureOut">
              <a:rPr lang="en-US"/>
              <a:pPr>
                <a:defRPr/>
              </a:pPr>
              <a:t>9/22/2024</a:t>
            </a:fld>
            <a:endParaRPr lang="en-US" dirty="0"/>
          </a:p>
        </p:txBody>
      </p:sp>
      <p:sp>
        <p:nvSpPr>
          <p:cNvPr id="6" name="Footer Placeholder 4">
            <a:extLst>
              <a:ext uri="{FF2B5EF4-FFF2-40B4-BE49-F238E27FC236}">
                <a16:creationId xmlns:a16="http://schemas.microsoft.com/office/drawing/2014/main" id="{E2A82894-07F1-4A81-B84A-21BB3E631DA3}"/>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F4051E67-A21C-468F-9F4A-6920359841B6}"/>
              </a:ext>
            </a:extLst>
          </p:cNvPr>
          <p:cNvSpPr>
            <a:spLocks noGrp="1"/>
          </p:cNvSpPr>
          <p:nvPr>
            <p:ph type="sldNum" sz="quarter" idx="12"/>
          </p:nvPr>
        </p:nvSpPr>
        <p:spPr/>
        <p:txBody>
          <a:bodyPr/>
          <a:lstStyle>
            <a:lvl1pPr>
              <a:defRPr/>
            </a:lvl1pPr>
          </a:lstStyle>
          <a:p>
            <a:pPr>
              <a:defRPr/>
            </a:pPr>
            <a:fld id="{DDE7554A-5293-419E-952A-7E3E3E4E6634}" type="slidenum">
              <a:rPr lang="en-US" altLang="en-US"/>
              <a:pPr>
                <a:defRPr/>
              </a:pPr>
              <a:t>‹#›</a:t>
            </a:fld>
            <a:endParaRPr lang="en-US" altLang="en-US" dirty="0"/>
          </a:p>
        </p:txBody>
      </p:sp>
    </p:spTree>
    <p:extLst>
      <p:ext uri="{BB962C8B-B14F-4D97-AF65-F5344CB8AC3E}">
        <p14:creationId xmlns:p14="http://schemas.microsoft.com/office/powerpoint/2010/main" val="2086105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45B31DA-1B5E-4EB8-A476-7A834BC6A7B8}"/>
              </a:ext>
            </a:extLst>
          </p:cNvPr>
          <p:cNvSpPr>
            <a:spLocks noGrp="1"/>
          </p:cNvSpPr>
          <p:nvPr>
            <p:ph type="dt" sz="half" idx="10"/>
          </p:nvPr>
        </p:nvSpPr>
        <p:spPr/>
        <p:txBody>
          <a:bodyPr/>
          <a:lstStyle>
            <a:lvl1pPr>
              <a:defRPr/>
            </a:lvl1pPr>
          </a:lstStyle>
          <a:p>
            <a:pPr>
              <a:defRPr/>
            </a:pPr>
            <a:fld id="{FE599BDF-1289-49F8-B4A0-62FFAB2AFC79}" type="datetimeFigureOut">
              <a:rPr lang="en-US"/>
              <a:pPr>
                <a:defRPr/>
              </a:pPr>
              <a:t>9/22/2024</a:t>
            </a:fld>
            <a:endParaRPr lang="en-US" dirty="0"/>
          </a:p>
        </p:txBody>
      </p:sp>
      <p:sp>
        <p:nvSpPr>
          <p:cNvPr id="6" name="Footer Placeholder 4">
            <a:extLst>
              <a:ext uri="{FF2B5EF4-FFF2-40B4-BE49-F238E27FC236}">
                <a16:creationId xmlns:a16="http://schemas.microsoft.com/office/drawing/2014/main" id="{B8412055-51BA-42CA-8D09-72D556066CF4}"/>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E30DD4A2-97B0-4CC8-95A1-EFBE1CBC307F}"/>
              </a:ext>
            </a:extLst>
          </p:cNvPr>
          <p:cNvSpPr>
            <a:spLocks noGrp="1"/>
          </p:cNvSpPr>
          <p:nvPr>
            <p:ph type="sldNum" sz="quarter" idx="12"/>
          </p:nvPr>
        </p:nvSpPr>
        <p:spPr/>
        <p:txBody>
          <a:bodyPr/>
          <a:lstStyle>
            <a:lvl1pPr>
              <a:defRPr/>
            </a:lvl1pPr>
          </a:lstStyle>
          <a:p>
            <a:pPr>
              <a:defRPr/>
            </a:pPr>
            <a:fld id="{8E7162CC-204E-4962-A099-23E4F2A83F84}" type="slidenum">
              <a:rPr lang="en-US" altLang="en-US"/>
              <a:pPr>
                <a:defRPr/>
              </a:pPr>
              <a:t>‹#›</a:t>
            </a:fld>
            <a:endParaRPr lang="en-US" altLang="en-US" dirty="0"/>
          </a:p>
        </p:txBody>
      </p:sp>
    </p:spTree>
    <p:extLst>
      <p:ext uri="{BB962C8B-B14F-4D97-AF65-F5344CB8AC3E}">
        <p14:creationId xmlns:p14="http://schemas.microsoft.com/office/powerpoint/2010/main" val="2334832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8541293-BDA5-487C-B4B2-5E0C22E953F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46A539A9-46BD-401B-8073-B826E1A373B9}"/>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904F775B-0727-45D1-AB0E-2856C1F2D3C6}"/>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EA48C01-809D-4997-AC1A-382569CA7E24}" type="datetimeFigureOut">
              <a:rPr lang="en-US"/>
              <a:pPr>
                <a:defRPr/>
              </a:pPr>
              <a:t>9/22/2024</a:t>
            </a:fld>
            <a:endParaRPr lang="en-US" dirty="0"/>
          </a:p>
        </p:txBody>
      </p:sp>
      <p:sp>
        <p:nvSpPr>
          <p:cNvPr id="5" name="Footer Placeholder 4">
            <a:extLst>
              <a:ext uri="{FF2B5EF4-FFF2-40B4-BE49-F238E27FC236}">
                <a16:creationId xmlns:a16="http://schemas.microsoft.com/office/drawing/2014/main" id="{CDD54E00-C1FD-4F6C-802A-07BC6D79EA65}"/>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id="{E8B043D5-3B1B-4B4E-A7E0-D7B7FDC6356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4120C5E7-DF26-4B48-9DEE-CA19DB01D75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w3schools.com/"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74EAE79E-9B3C-42F7-95D9-1EFBDF47244C}"/>
              </a:ext>
            </a:extLst>
          </p:cNvPr>
          <p:cNvSpPr>
            <a:spLocks noGrp="1"/>
          </p:cNvSpPr>
          <p:nvPr>
            <p:ph type="ctrTitle"/>
          </p:nvPr>
        </p:nvSpPr>
        <p:spPr>
          <a:xfrm>
            <a:off x="685800" y="1143000"/>
            <a:ext cx="7772400" cy="1470025"/>
          </a:xfrm>
        </p:spPr>
        <p:txBody>
          <a:bodyPr/>
          <a:lstStyle/>
          <a:p>
            <a:pPr eaLnBrk="1" hangingPunct="1"/>
            <a:r>
              <a:rPr lang="en-US" altLang="en-US" dirty="0"/>
              <a:t>Intro to HTML – Part III</a:t>
            </a:r>
          </a:p>
        </p:txBody>
      </p:sp>
      <p:sp>
        <p:nvSpPr>
          <p:cNvPr id="3" name="Subtitle 2">
            <a:extLst>
              <a:ext uri="{FF2B5EF4-FFF2-40B4-BE49-F238E27FC236}">
                <a16:creationId xmlns:a16="http://schemas.microsoft.com/office/drawing/2014/main" id="{50DB2933-A0F1-4B2C-8EB4-68AC11D2C968}"/>
              </a:ext>
            </a:extLst>
          </p:cNvPr>
          <p:cNvSpPr>
            <a:spLocks noGrp="1"/>
          </p:cNvSpPr>
          <p:nvPr>
            <p:ph type="subTitle" idx="1"/>
          </p:nvPr>
        </p:nvSpPr>
        <p:spPr>
          <a:xfrm>
            <a:off x="1447800" y="2590800"/>
            <a:ext cx="6400800" cy="1752600"/>
          </a:xfrm>
        </p:spPr>
        <p:txBody>
          <a:bodyPr rtlCol="0">
            <a:noAutofit/>
          </a:bodyPr>
          <a:lstStyle/>
          <a:p>
            <a:pPr eaLnBrk="1" fontAlgn="auto" hangingPunct="1">
              <a:spcAft>
                <a:spcPts val="0"/>
              </a:spcAft>
              <a:buFont typeface="Arial" charset="0"/>
              <a:buNone/>
              <a:defRPr/>
            </a:pPr>
            <a:endParaRPr lang="en-US" sz="2000" dirty="0"/>
          </a:p>
          <a:p>
            <a:pPr eaLnBrk="1" fontAlgn="auto" hangingPunct="1">
              <a:spcAft>
                <a:spcPts val="0"/>
              </a:spcAft>
              <a:buFont typeface="Arial" charset="0"/>
              <a:buNone/>
              <a:defRPr/>
            </a:pPr>
            <a:r>
              <a:rPr lang="en-US" sz="2000" dirty="0"/>
              <a:t>Creating lists</a:t>
            </a:r>
          </a:p>
          <a:p>
            <a:pPr eaLnBrk="1" fontAlgn="auto" hangingPunct="1">
              <a:spcAft>
                <a:spcPts val="0"/>
              </a:spcAft>
              <a:buFont typeface="Arial" charset="0"/>
              <a:buNone/>
              <a:defRPr/>
            </a:pPr>
            <a:r>
              <a:rPr lang="en-US" sz="2000" dirty="0"/>
              <a:t>Creating hyperlinks</a:t>
            </a:r>
          </a:p>
          <a:p>
            <a:pPr eaLnBrk="1" fontAlgn="auto" hangingPunct="1">
              <a:spcAft>
                <a:spcPts val="0"/>
              </a:spcAft>
              <a:buFont typeface="Arial" charset="0"/>
              <a:buNone/>
              <a:defRPr/>
            </a:pPr>
            <a:r>
              <a:rPr lang="en-US" sz="2000" dirty="0"/>
              <a:t>Inserting Images</a:t>
            </a:r>
          </a:p>
          <a:p>
            <a:pPr eaLnBrk="1" fontAlgn="auto" hangingPunct="1">
              <a:spcAft>
                <a:spcPts val="0"/>
              </a:spcAft>
              <a:buFont typeface="Arial" charset="0"/>
              <a:buNone/>
              <a:defRPr/>
            </a:pPr>
            <a:r>
              <a:rPr lang="en-US" sz="2000" dirty="0"/>
              <a:t>Understanding HTML </a:t>
            </a:r>
            <a:r>
              <a:rPr lang="en-US" sz="2000" i="1" dirty="0"/>
              <a:t>Attributes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E4F78916-C618-488D-A445-A9577CEE44A6}"/>
              </a:ext>
            </a:extLst>
          </p:cNvPr>
          <p:cNvSpPr>
            <a:spLocks noGrp="1"/>
          </p:cNvSpPr>
          <p:nvPr>
            <p:ph type="title" idx="4294967295"/>
          </p:nvPr>
        </p:nvSpPr>
        <p:spPr>
          <a:xfrm>
            <a:off x="381000" y="0"/>
            <a:ext cx="8229600" cy="762000"/>
          </a:xfrm>
        </p:spPr>
        <p:txBody>
          <a:bodyPr/>
          <a:lstStyle/>
          <a:p>
            <a:pPr marL="342900" indent="-342900" eaLnBrk="1" hangingPunct="1"/>
            <a:r>
              <a:rPr lang="en-US" altLang="en-US" sz="3200" b="1" dirty="0"/>
              <a:t>Terminology: Tag, Attribute, Value</a:t>
            </a:r>
          </a:p>
        </p:txBody>
      </p:sp>
      <p:sp>
        <p:nvSpPr>
          <p:cNvPr id="14340" name="Rectangle 3">
            <a:extLst>
              <a:ext uri="{FF2B5EF4-FFF2-40B4-BE49-F238E27FC236}">
                <a16:creationId xmlns:a16="http://schemas.microsoft.com/office/drawing/2014/main" id="{B63C4F40-15BE-4C90-8474-8166C01E483B}"/>
              </a:ext>
            </a:extLst>
          </p:cNvPr>
          <p:cNvSpPr>
            <a:spLocks noGrp="1" noChangeArrowheads="1"/>
          </p:cNvSpPr>
          <p:nvPr>
            <p:ph type="body" idx="4294967295"/>
          </p:nvPr>
        </p:nvSpPr>
        <p:spPr>
          <a:xfrm>
            <a:off x="304800" y="990600"/>
            <a:ext cx="8458200" cy="3352800"/>
          </a:xfrm>
        </p:spPr>
        <p:txBody>
          <a:bodyPr/>
          <a:lstStyle/>
          <a:p>
            <a:pPr marL="457200" lvl="1" indent="0" eaLnBrk="1" hangingPunct="1">
              <a:lnSpc>
                <a:spcPct val="90000"/>
              </a:lnSpc>
              <a:buFont typeface="Arial" charset="0"/>
              <a:buNone/>
              <a:defRPr/>
            </a:pPr>
            <a:r>
              <a:rPr lang="en-US" sz="2000" b="1" dirty="0">
                <a:latin typeface="Courier New" pitchFamily="49" charset="0"/>
                <a:cs typeface="Courier New" pitchFamily="49" charset="0"/>
              </a:rPr>
              <a:t>&lt;ol type="A"&gt;</a:t>
            </a:r>
          </a:p>
          <a:p>
            <a:pPr marL="457200" lvl="1" indent="0" algn="ctr" eaLnBrk="1" hangingPunct="1">
              <a:lnSpc>
                <a:spcPct val="90000"/>
              </a:lnSpc>
              <a:buFont typeface="Arial" charset="0"/>
              <a:buNone/>
              <a:defRPr/>
            </a:pPr>
            <a:endParaRPr lang="en-US" sz="1800" dirty="0">
              <a:latin typeface="Courier New" pitchFamily="49" charset="0"/>
              <a:cs typeface="Courier New" pitchFamily="49" charset="0"/>
            </a:endParaRPr>
          </a:p>
          <a:p>
            <a:pPr lvl="2" eaLnBrk="1" hangingPunct="1">
              <a:lnSpc>
                <a:spcPct val="90000"/>
              </a:lnSpc>
              <a:buFont typeface="Arial" charset="0"/>
              <a:buChar char="•"/>
              <a:defRPr/>
            </a:pPr>
            <a:r>
              <a:rPr lang="en-US" sz="2000" b="1" dirty="0">
                <a:solidFill>
                  <a:schemeClr val="accent1">
                    <a:lumMod val="75000"/>
                  </a:schemeClr>
                </a:solidFill>
                <a:latin typeface="Courier New" pitchFamily="49" charset="0"/>
                <a:cs typeface="Courier New" pitchFamily="49" charset="0"/>
              </a:rPr>
              <a:t>ol</a:t>
            </a:r>
            <a:r>
              <a:rPr lang="en-US" sz="1800" dirty="0">
                <a:latin typeface="Courier New" pitchFamily="49" charset="0"/>
                <a:cs typeface="Courier New" pitchFamily="49" charset="0"/>
              </a:rPr>
              <a:t> </a:t>
            </a:r>
            <a:r>
              <a:rPr lang="en-US" sz="1800" dirty="0"/>
              <a:t>is the </a:t>
            </a:r>
            <a:r>
              <a:rPr lang="en-US" sz="1800" b="1" dirty="0"/>
              <a:t>tag</a:t>
            </a:r>
            <a:r>
              <a:rPr lang="en-US" sz="1800" dirty="0"/>
              <a:t> </a:t>
            </a:r>
          </a:p>
          <a:p>
            <a:pPr lvl="2" eaLnBrk="1" hangingPunct="1">
              <a:lnSpc>
                <a:spcPct val="90000"/>
              </a:lnSpc>
              <a:buFont typeface="Arial" charset="0"/>
              <a:buChar char="•"/>
              <a:defRPr/>
            </a:pPr>
            <a:r>
              <a:rPr lang="en-US" sz="2000" b="1" dirty="0">
                <a:solidFill>
                  <a:schemeClr val="accent1">
                    <a:lumMod val="75000"/>
                  </a:schemeClr>
                </a:solidFill>
                <a:latin typeface="Courier New" pitchFamily="49" charset="0"/>
                <a:cs typeface="Courier New" pitchFamily="49" charset="0"/>
              </a:rPr>
              <a:t>type</a:t>
            </a:r>
            <a:r>
              <a:rPr lang="en-US" sz="1800" dirty="0">
                <a:latin typeface="Courier New" pitchFamily="49" charset="0"/>
                <a:cs typeface="Courier New" pitchFamily="49" charset="0"/>
              </a:rPr>
              <a:t> </a:t>
            </a:r>
            <a:r>
              <a:rPr lang="en-US" sz="1800" dirty="0"/>
              <a:t>is the </a:t>
            </a:r>
            <a:r>
              <a:rPr lang="en-US" sz="1800" b="1" dirty="0"/>
              <a:t>attribute</a:t>
            </a:r>
          </a:p>
          <a:p>
            <a:pPr lvl="2" eaLnBrk="1" hangingPunct="1">
              <a:lnSpc>
                <a:spcPct val="90000"/>
              </a:lnSpc>
              <a:buFont typeface="Arial" charset="0"/>
              <a:buChar char="•"/>
              <a:defRPr/>
            </a:pPr>
            <a:r>
              <a:rPr lang="en-US" sz="2000" b="1" dirty="0">
                <a:solidFill>
                  <a:schemeClr val="accent1">
                    <a:lumMod val="75000"/>
                  </a:schemeClr>
                </a:solidFill>
                <a:latin typeface="Courier New" pitchFamily="49" charset="0"/>
                <a:cs typeface="Courier New" pitchFamily="49" charset="0"/>
              </a:rPr>
              <a:t>A</a:t>
            </a:r>
            <a:r>
              <a:rPr lang="en-US" sz="1800" dirty="0"/>
              <a:t> is the attribute </a:t>
            </a:r>
            <a:r>
              <a:rPr lang="en-US" sz="1800" b="1" dirty="0"/>
              <a:t>value</a:t>
            </a:r>
            <a:r>
              <a:rPr lang="en-US" sz="1800" dirty="0"/>
              <a:t> </a:t>
            </a:r>
          </a:p>
          <a:p>
            <a:pPr lvl="3" eaLnBrk="1" hangingPunct="1">
              <a:lnSpc>
                <a:spcPct val="90000"/>
              </a:lnSpc>
              <a:buFont typeface="Arial" charset="0"/>
              <a:buChar char="•"/>
              <a:defRPr/>
            </a:pPr>
            <a:r>
              <a:rPr lang="en-US" sz="1800" dirty="0"/>
              <a:t>Note how the attribute value is placed in quotes. The value of an attribute is </a:t>
            </a:r>
            <a:r>
              <a:rPr lang="en-US" sz="1800" u="sng" dirty="0"/>
              <a:t>always</a:t>
            </a:r>
            <a:r>
              <a:rPr lang="en-US" sz="1800" dirty="0"/>
              <a:t> placed inside quotes. </a:t>
            </a:r>
          </a:p>
          <a:p>
            <a:pPr marL="914400" lvl="2" indent="0" eaLnBrk="1" hangingPunct="1">
              <a:lnSpc>
                <a:spcPct val="90000"/>
              </a:lnSpc>
              <a:buFont typeface="Arial" charset="0"/>
              <a:buNone/>
              <a:defRPr/>
            </a:pPr>
            <a:endParaRPr lang="en-US" sz="1800" b="1" dirty="0"/>
          </a:p>
          <a:p>
            <a:pPr lvl="2" eaLnBrk="1" hangingPunct="1">
              <a:lnSpc>
                <a:spcPct val="90000"/>
              </a:lnSpc>
              <a:buFont typeface="Arial" charset="0"/>
              <a:buChar char="•"/>
              <a:defRPr/>
            </a:pPr>
            <a:r>
              <a:rPr lang="en-US" sz="1800" b="1" dirty="0"/>
              <a:t>Be comfortable with these terms</a:t>
            </a:r>
            <a:r>
              <a:rPr lang="en-US" sz="1800" b="1"/>
              <a:t>! </a:t>
            </a:r>
          </a:p>
          <a:p>
            <a:pPr marL="914400" lvl="2" indent="0" eaLnBrk="1" hangingPunct="1">
              <a:lnSpc>
                <a:spcPct val="90000"/>
              </a:lnSpc>
              <a:buNone/>
              <a:defRPr/>
            </a:pPr>
            <a:endParaRPr lang="en-US" sz="1800" b="1"/>
          </a:p>
          <a:p>
            <a:pPr lvl="2" eaLnBrk="1" hangingPunct="1">
              <a:lnSpc>
                <a:spcPct val="90000"/>
              </a:lnSpc>
              <a:buFont typeface="Arial" charset="0"/>
              <a:buChar char="•"/>
              <a:defRPr/>
            </a:pPr>
            <a:r>
              <a:rPr lang="en-US" sz="1800" b="1"/>
              <a:t>NOTE: </a:t>
            </a:r>
            <a:r>
              <a:rPr lang="en-US" sz="1800"/>
              <a:t>While tye type attribute is </a:t>
            </a:r>
            <a:r>
              <a:rPr lang="en-US" sz="1800" i="1"/>
              <a:t>technically </a:t>
            </a:r>
            <a:r>
              <a:rPr lang="en-US" sz="1800"/>
              <a:t>acceptable, do remember that we should only be using CSS to change the appearance of things. In other words, once we have covered how to use CSS, you should use that technique to change the appearance of bullets instead of the “type” attribute. </a:t>
            </a:r>
            <a:endParaRPr lang="en-US" sz="1800" dirty="0"/>
          </a:p>
          <a:p>
            <a:pPr lvl="1" eaLnBrk="1" hangingPunct="1">
              <a:lnSpc>
                <a:spcPct val="90000"/>
              </a:lnSpc>
              <a:buFont typeface="Arial" charset="0"/>
              <a:buNone/>
              <a:defRPr/>
            </a:pPr>
            <a:endParaRPr lang="en-US" sz="1800" dirty="0"/>
          </a:p>
          <a:p>
            <a:pPr lvl="1" eaLnBrk="1" hangingPunct="1">
              <a:lnSpc>
                <a:spcPct val="90000"/>
              </a:lnSpc>
              <a:buFont typeface="Arial" charset="0"/>
              <a:buNone/>
              <a:defRPr/>
            </a:pPr>
            <a:endParaRPr lang="en-US" sz="1800" dirty="0"/>
          </a:p>
          <a:p>
            <a:pPr eaLnBrk="1" hangingPunct="1">
              <a:lnSpc>
                <a:spcPct val="90000"/>
              </a:lnSpc>
              <a:buFont typeface="Wingdings" pitchFamily="2" charset="2"/>
              <a:buNone/>
              <a:defRPr/>
            </a:pPr>
            <a:endParaRPr lang="en-US" sz="1800" dirty="0"/>
          </a:p>
          <a:p>
            <a:pPr lvl="1" eaLnBrk="1" hangingPunct="1">
              <a:lnSpc>
                <a:spcPct val="90000"/>
              </a:lnSpc>
              <a:buFont typeface="Wingdings" pitchFamily="2" charset="2"/>
              <a:buNone/>
              <a:defRPr/>
            </a:pPr>
            <a:endParaRPr lang="en-US" sz="16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4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4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4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40">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40">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34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B79F7EB3-9B27-4E66-AB98-2DE6653F6265}"/>
              </a:ext>
            </a:extLst>
          </p:cNvPr>
          <p:cNvSpPr>
            <a:spLocks noGrp="1"/>
          </p:cNvSpPr>
          <p:nvPr>
            <p:ph type="title" idx="4294967295"/>
          </p:nvPr>
        </p:nvSpPr>
        <p:spPr>
          <a:xfrm>
            <a:off x="381000" y="304800"/>
            <a:ext cx="8229600" cy="609600"/>
          </a:xfrm>
        </p:spPr>
        <p:txBody>
          <a:bodyPr/>
          <a:lstStyle/>
          <a:p>
            <a:pPr marL="342900" indent="-342900" eaLnBrk="1" hangingPunct="1"/>
            <a:r>
              <a:rPr lang="en-US" altLang="en-US" sz="2400" b="1" dirty="0"/>
              <a:t>Terminology -  Another Example</a:t>
            </a:r>
          </a:p>
        </p:txBody>
      </p:sp>
      <p:sp>
        <p:nvSpPr>
          <p:cNvPr id="14340" name="Rectangle 3">
            <a:extLst>
              <a:ext uri="{FF2B5EF4-FFF2-40B4-BE49-F238E27FC236}">
                <a16:creationId xmlns:a16="http://schemas.microsoft.com/office/drawing/2014/main" id="{78AD5490-AB2F-4924-A8A7-275DDBE03071}"/>
              </a:ext>
            </a:extLst>
          </p:cNvPr>
          <p:cNvSpPr>
            <a:spLocks noGrp="1" noChangeArrowheads="1"/>
          </p:cNvSpPr>
          <p:nvPr>
            <p:ph type="body" idx="4294967295"/>
          </p:nvPr>
        </p:nvSpPr>
        <p:spPr>
          <a:xfrm>
            <a:off x="228600" y="1371600"/>
            <a:ext cx="8229600" cy="4530725"/>
          </a:xfrm>
        </p:spPr>
        <p:txBody>
          <a:bodyPr/>
          <a:lstStyle/>
          <a:p>
            <a:pPr lvl="1" eaLnBrk="1" hangingPunct="1">
              <a:lnSpc>
                <a:spcPct val="90000"/>
              </a:lnSpc>
              <a:buFont typeface="Arial" charset="0"/>
              <a:buNone/>
              <a:defRPr/>
            </a:pPr>
            <a:r>
              <a:rPr lang="en-US" sz="1800" b="1" dirty="0">
                <a:latin typeface="Courier New" pitchFamily="49" charset="0"/>
                <a:cs typeface="Courier New" pitchFamily="49" charset="0"/>
              </a:rPr>
              <a:t>&lt;img src="picture.jpg" width="50" height="75"&gt;</a:t>
            </a:r>
            <a:endParaRPr lang="en-US" sz="2000" b="1" dirty="0">
              <a:latin typeface="Courier New" pitchFamily="49" charset="0"/>
              <a:cs typeface="Courier New" pitchFamily="49" charset="0"/>
            </a:endParaRPr>
          </a:p>
          <a:p>
            <a:pPr lvl="2" eaLnBrk="1" hangingPunct="1">
              <a:lnSpc>
                <a:spcPct val="90000"/>
              </a:lnSpc>
              <a:buFont typeface="Arial" charset="0"/>
              <a:buChar char="•"/>
              <a:defRPr/>
            </a:pPr>
            <a:r>
              <a:rPr lang="en-US" sz="2000" b="1" dirty="0">
                <a:solidFill>
                  <a:schemeClr val="accent1">
                    <a:lumMod val="75000"/>
                  </a:schemeClr>
                </a:solidFill>
                <a:latin typeface="Courier New" pitchFamily="49" charset="0"/>
                <a:cs typeface="Courier New" pitchFamily="49" charset="0"/>
              </a:rPr>
              <a:t>img</a:t>
            </a:r>
            <a:r>
              <a:rPr lang="en-US" sz="1800" dirty="0"/>
              <a:t> is the </a:t>
            </a:r>
            <a:r>
              <a:rPr lang="en-US" sz="1800" b="1" i="1" dirty="0"/>
              <a:t>tag</a:t>
            </a:r>
          </a:p>
          <a:p>
            <a:pPr lvl="2" eaLnBrk="1" hangingPunct="1">
              <a:lnSpc>
                <a:spcPct val="90000"/>
              </a:lnSpc>
              <a:buFont typeface="Arial" charset="0"/>
              <a:buChar char="•"/>
              <a:defRPr/>
            </a:pPr>
            <a:r>
              <a:rPr lang="en-US" sz="2000" b="1" dirty="0">
                <a:solidFill>
                  <a:schemeClr val="accent1">
                    <a:lumMod val="75000"/>
                  </a:schemeClr>
                </a:solidFill>
                <a:latin typeface="Courier New" pitchFamily="49" charset="0"/>
                <a:cs typeface="Courier New" pitchFamily="49" charset="0"/>
              </a:rPr>
              <a:t>width</a:t>
            </a:r>
            <a:r>
              <a:rPr lang="en-US" sz="1800" dirty="0"/>
              <a:t>, </a:t>
            </a:r>
            <a:r>
              <a:rPr lang="en-US" sz="2000" b="1" dirty="0">
                <a:solidFill>
                  <a:schemeClr val="accent1">
                    <a:lumMod val="75000"/>
                  </a:schemeClr>
                </a:solidFill>
                <a:latin typeface="Courier New" pitchFamily="49" charset="0"/>
                <a:cs typeface="Courier New" pitchFamily="49" charset="0"/>
              </a:rPr>
              <a:t>height</a:t>
            </a:r>
            <a:r>
              <a:rPr lang="en-US" sz="1800" dirty="0"/>
              <a:t> and </a:t>
            </a:r>
            <a:r>
              <a:rPr lang="en-US" sz="2000" b="1" dirty="0">
                <a:solidFill>
                  <a:schemeClr val="accent1">
                    <a:lumMod val="75000"/>
                  </a:schemeClr>
                </a:solidFill>
                <a:latin typeface="Courier New" pitchFamily="49" charset="0"/>
                <a:cs typeface="Courier New" pitchFamily="49" charset="0"/>
              </a:rPr>
              <a:t>src</a:t>
            </a:r>
            <a:r>
              <a:rPr lang="en-US" sz="1800" dirty="0"/>
              <a:t> are </a:t>
            </a:r>
            <a:r>
              <a:rPr lang="en-US" sz="1800" b="1" i="1" dirty="0"/>
              <a:t>attributes</a:t>
            </a:r>
          </a:p>
          <a:p>
            <a:pPr lvl="2" eaLnBrk="1" hangingPunct="1">
              <a:lnSpc>
                <a:spcPct val="90000"/>
              </a:lnSpc>
              <a:buFont typeface="Arial" charset="0"/>
              <a:buChar char="•"/>
              <a:defRPr/>
            </a:pPr>
            <a:r>
              <a:rPr lang="en-US" sz="2000" b="1" dirty="0">
                <a:solidFill>
                  <a:schemeClr val="accent1">
                    <a:lumMod val="75000"/>
                  </a:schemeClr>
                </a:solidFill>
                <a:latin typeface="Courier New" pitchFamily="49" charset="0"/>
                <a:cs typeface="Courier New" pitchFamily="49" charset="0"/>
              </a:rPr>
              <a:t>picture.jpg</a:t>
            </a:r>
            <a:r>
              <a:rPr lang="en-US" sz="1800" dirty="0">
                <a:latin typeface="Courier" pitchFamily="49" charset="0"/>
              </a:rPr>
              <a:t>, </a:t>
            </a:r>
            <a:r>
              <a:rPr lang="en-US" sz="2000" b="1" dirty="0">
                <a:solidFill>
                  <a:schemeClr val="accent1">
                    <a:lumMod val="75000"/>
                  </a:schemeClr>
                </a:solidFill>
                <a:latin typeface="Courier New" pitchFamily="49" charset="0"/>
                <a:cs typeface="Courier New" pitchFamily="49" charset="0"/>
              </a:rPr>
              <a:t>50</a:t>
            </a:r>
            <a:r>
              <a:rPr lang="en-US" sz="1800" dirty="0">
                <a:latin typeface="Courier" pitchFamily="49" charset="0"/>
              </a:rPr>
              <a:t>, and </a:t>
            </a:r>
            <a:r>
              <a:rPr lang="en-US" sz="2000" b="1" dirty="0">
                <a:solidFill>
                  <a:schemeClr val="accent1">
                    <a:lumMod val="75000"/>
                  </a:schemeClr>
                </a:solidFill>
                <a:latin typeface="Courier New" pitchFamily="49" charset="0"/>
                <a:cs typeface="Courier New" pitchFamily="49" charset="0"/>
              </a:rPr>
              <a:t>75</a:t>
            </a:r>
            <a:r>
              <a:rPr lang="en-US" sz="1800" dirty="0">
                <a:latin typeface="Courier" pitchFamily="49" charset="0"/>
              </a:rPr>
              <a:t> </a:t>
            </a:r>
            <a:r>
              <a:rPr lang="en-US" sz="1800" dirty="0"/>
              <a:t>are the attribute </a:t>
            </a:r>
            <a:r>
              <a:rPr lang="en-US" sz="1800" b="1" i="1" dirty="0"/>
              <a:t>values</a:t>
            </a:r>
          </a:p>
          <a:p>
            <a:pPr lvl="1" eaLnBrk="1" hangingPunct="1">
              <a:lnSpc>
                <a:spcPct val="90000"/>
              </a:lnSpc>
              <a:buFont typeface="Arial" charset="0"/>
              <a:buChar char="–"/>
              <a:defRPr/>
            </a:pPr>
            <a:endParaRPr lang="en-US" sz="1800" dirty="0"/>
          </a:p>
          <a:p>
            <a:pPr marL="457200" lvl="1" indent="0" eaLnBrk="1" hangingPunct="1">
              <a:lnSpc>
                <a:spcPct val="90000"/>
              </a:lnSpc>
              <a:buFont typeface="Arial" charset="0"/>
              <a:buNone/>
              <a:defRPr/>
            </a:pPr>
            <a:endParaRPr lang="en-US" sz="1800" dirty="0"/>
          </a:p>
          <a:p>
            <a:pPr eaLnBrk="1" hangingPunct="1">
              <a:lnSpc>
                <a:spcPct val="90000"/>
              </a:lnSpc>
              <a:buFont typeface="Wingdings" pitchFamily="2" charset="2"/>
              <a:buNone/>
              <a:defRPr/>
            </a:pPr>
            <a:r>
              <a:rPr lang="en-US" sz="2000" b="1" dirty="0"/>
              <a:t>Again: Attribute </a:t>
            </a:r>
            <a:r>
              <a:rPr lang="en-US" sz="2000" b="1" i="1" dirty="0"/>
              <a:t>values</a:t>
            </a:r>
            <a:r>
              <a:rPr lang="en-US" sz="2000" b="1" dirty="0"/>
              <a:t> should always be placed in quotation marks</a:t>
            </a:r>
          </a:p>
          <a:p>
            <a:pPr lvl="1" eaLnBrk="1" hangingPunct="1">
              <a:lnSpc>
                <a:spcPct val="90000"/>
              </a:lnSpc>
              <a:buFont typeface="Arial" charset="0"/>
              <a:buChar char="–"/>
              <a:defRPr/>
            </a:pPr>
            <a:r>
              <a:rPr lang="en-US" sz="1800" dirty="0"/>
              <a:t>Though not </a:t>
            </a:r>
            <a:r>
              <a:rPr lang="en-US" sz="1800" i="1" dirty="0"/>
              <a:t>strictly</a:t>
            </a:r>
            <a:r>
              <a:rPr lang="en-US" sz="1800" dirty="0"/>
              <a:t> required by the HTML5 standard, it is sometimes necessary for various reasons (that we won't go into now).  </a:t>
            </a:r>
          </a:p>
          <a:p>
            <a:pPr lvl="1" eaLnBrk="1" hangingPunct="1">
              <a:lnSpc>
                <a:spcPct val="90000"/>
              </a:lnSpc>
              <a:buFont typeface="Arial" charset="0"/>
              <a:buChar char="–"/>
              <a:defRPr/>
            </a:pPr>
            <a:r>
              <a:rPr lang="en-US" sz="1800" dirty="0"/>
              <a:t>For this reason, it is a good habit to get into and it used by many web developers. </a:t>
            </a:r>
          </a:p>
          <a:p>
            <a:pPr lvl="1" eaLnBrk="1" hangingPunct="1">
              <a:lnSpc>
                <a:spcPct val="90000"/>
              </a:lnSpc>
              <a:buFont typeface="Arial" charset="0"/>
              <a:buChar char="–"/>
              <a:defRPr/>
            </a:pPr>
            <a:r>
              <a:rPr lang="en-US" sz="1800" dirty="0"/>
              <a:t>Because we want to get into good habits of writing robust, quality code, in this course, placing attribute values inside quotation marks is </a:t>
            </a:r>
            <a:r>
              <a:rPr lang="en-US" sz="1800" b="1" i="1" dirty="0"/>
              <a:t>required</a:t>
            </a:r>
            <a:r>
              <a:rPr lang="en-US" sz="1800" dirty="0"/>
              <a:t>!</a:t>
            </a:r>
          </a:p>
          <a:p>
            <a:pPr lvl="1" eaLnBrk="1" hangingPunct="1">
              <a:lnSpc>
                <a:spcPct val="90000"/>
              </a:lnSpc>
              <a:buFont typeface="Arial" charset="0"/>
              <a:buNone/>
              <a:defRPr/>
            </a:pPr>
            <a:endParaRPr lang="en-US" sz="1800" dirty="0"/>
          </a:p>
          <a:p>
            <a:pPr lvl="1" eaLnBrk="1" hangingPunct="1">
              <a:lnSpc>
                <a:spcPct val="90000"/>
              </a:lnSpc>
              <a:buFont typeface="Arial" charset="0"/>
              <a:buNone/>
              <a:defRPr/>
            </a:pPr>
            <a:endParaRPr lang="en-US" sz="1600" dirty="0"/>
          </a:p>
          <a:p>
            <a:pPr eaLnBrk="1" hangingPunct="1">
              <a:lnSpc>
                <a:spcPct val="90000"/>
              </a:lnSpc>
              <a:buFont typeface="Wingdings" pitchFamily="2" charset="2"/>
              <a:buNone/>
              <a:defRPr/>
            </a:pPr>
            <a:endParaRPr lang="en-US" sz="1600" dirty="0"/>
          </a:p>
          <a:p>
            <a:pPr lvl="1" eaLnBrk="1" hangingPunct="1">
              <a:lnSpc>
                <a:spcPct val="90000"/>
              </a:lnSpc>
              <a:buFont typeface="Wingdings" pitchFamily="2" charset="2"/>
              <a:buNone/>
              <a:defRPr/>
            </a:pPr>
            <a:endParaRPr lang="en-US" sz="14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4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4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4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4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40">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340">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14340">
                                            <p:txEl>
                                              <p:pRg st="9" end="9"/>
                                            </p:txEl>
                                          </p:spTgt>
                                        </p:tgtEl>
                                        <p:attrNameLst>
                                          <p:attrName>style.visibility</p:attrName>
                                        </p:attrNameLst>
                                      </p:cBhvr>
                                      <p:to>
                                        <p:strVal val="visible"/>
                                      </p:to>
                                    </p:set>
                                    <p:animEffect transition="in" filter="wipe(down)">
                                      <p:cBhvr>
                                        <p:cTn id="29" dur="500"/>
                                        <p:tgtEl>
                                          <p:spTgt spid="1434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C83B0211-396F-411A-9E81-D62142C4E2A4}"/>
              </a:ext>
            </a:extLst>
          </p:cNvPr>
          <p:cNvSpPr>
            <a:spLocks noGrp="1"/>
          </p:cNvSpPr>
          <p:nvPr>
            <p:ph type="title" idx="4294967295"/>
          </p:nvPr>
        </p:nvSpPr>
        <p:spPr>
          <a:xfrm>
            <a:off x="381000" y="0"/>
            <a:ext cx="8229600" cy="685800"/>
          </a:xfrm>
        </p:spPr>
        <p:txBody>
          <a:bodyPr/>
          <a:lstStyle/>
          <a:p>
            <a:pPr marL="342900" indent="-342900" eaLnBrk="1" hangingPunct="1"/>
            <a:r>
              <a:rPr lang="en-US" altLang="en-US" sz="3200" dirty="0"/>
              <a:t>Using an HTML reference</a:t>
            </a:r>
          </a:p>
        </p:txBody>
      </p:sp>
      <p:sp>
        <p:nvSpPr>
          <p:cNvPr id="14340" name="Rectangle 3">
            <a:extLst>
              <a:ext uri="{FF2B5EF4-FFF2-40B4-BE49-F238E27FC236}">
                <a16:creationId xmlns:a16="http://schemas.microsoft.com/office/drawing/2014/main" id="{AAB7ACBC-81AB-422C-84E8-84EF6990935D}"/>
              </a:ext>
            </a:extLst>
          </p:cNvPr>
          <p:cNvSpPr>
            <a:spLocks noGrp="1" noChangeArrowheads="1"/>
          </p:cNvSpPr>
          <p:nvPr>
            <p:ph type="body" idx="4294967295"/>
          </p:nvPr>
        </p:nvSpPr>
        <p:spPr>
          <a:xfrm>
            <a:off x="17463" y="712788"/>
            <a:ext cx="8763000" cy="3352800"/>
          </a:xfrm>
        </p:spPr>
        <p:txBody>
          <a:bodyPr/>
          <a:lstStyle/>
          <a:p>
            <a:pPr marL="457200" lvl="1" indent="0" eaLnBrk="1" hangingPunct="1">
              <a:lnSpc>
                <a:spcPct val="90000"/>
              </a:lnSpc>
              <a:buFont typeface="Arial" charset="0"/>
              <a:buNone/>
              <a:defRPr/>
            </a:pPr>
            <a:r>
              <a:rPr lang="en-US" sz="2000" b="1" dirty="0">
                <a:latin typeface="Courier New" pitchFamily="49" charset="0"/>
                <a:cs typeface="Courier New" pitchFamily="49" charset="0"/>
              </a:rPr>
              <a:t>&lt;ol type="A"&gt;</a:t>
            </a:r>
            <a:endParaRPr lang="en-US" sz="1800" dirty="0">
              <a:latin typeface="Courier New" pitchFamily="49" charset="0"/>
              <a:cs typeface="Courier New" pitchFamily="49" charset="0"/>
            </a:endParaRPr>
          </a:p>
          <a:p>
            <a:pPr lvl="2" eaLnBrk="1" hangingPunct="1">
              <a:lnSpc>
                <a:spcPct val="90000"/>
              </a:lnSpc>
              <a:buFont typeface="Arial" charset="0"/>
              <a:buChar char="•"/>
              <a:defRPr/>
            </a:pPr>
            <a:r>
              <a:rPr lang="en-US" sz="1800" dirty="0"/>
              <a:t>Let’s check out the </a:t>
            </a:r>
            <a:r>
              <a:rPr lang="en-US" sz="2000" b="1" dirty="0">
                <a:latin typeface="Courier New" pitchFamily="49" charset="0"/>
                <a:cs typeface="Courier New" pitchFamily="49" charset="0"/>
              </a:rPr>
              <a:t>ol</a:t>
            </a:r>
            <a:r>
              <a:rPr lang="en-US" sz="1800" dirty="0"/>
              <a:t> tag to see what other options besides  </a:t>
            </a:r>
            <a:r>
              <a:rPr lang="en-US" sz="2000" b="1" dirty="0">
                <a:latin typeface="Courier New" pitchFamily="49" charset="0"/>
                <a:cs typeface="Courier New" pitchFamily="49" charset="0"/>
              </a:rPr>
              <a:t>A</a:t>
            </a:r>
            <a:r>
              <a:rPr lang="en-US" sz="1800" dirty="0"/>
              <a:t> may be used…</a:t>
            </a:r>
          </a:p>
          <a:p>
            <a:pPr marL="1714500" lvl="3" indent="-342900" eaLnBrk="1" hangingPunct="1">
              <a:lnSpc>
                <a:spcPct val="90000"/>
              </a:lnSpc>
              <a:buFont typeface="+mj-lt"/>
              <a:buAutoNum type="arabicPeriod"/>
              <a:defRPr/>
            </a:pPr>
            <a:r>
              <a:rPr lang="en-US" sz="1800" dirty="0"/>
              <a:t>Navigate to a reference such as </a:t>
            </a:r>
            <a:r>
              <a:rPr lang="en-US" sz="1800" dirty="0">
                <a:hlinkClick r:id="rId3"/>
              </a:rPr>
              <a:t>www.w3schools.com</a:t>
            </a:r>
            <a:endParaRPr lang="en-US" sz="1800" dirty="0"/>
          </a:p>
          <a:p>
            <a:pPr marL="1714500" lvl="3" indent="-342900" eaLnBrk="1" hangingPunct="1">
              <a:lnSpc>
                <a:spcPct val="90000"/>
              </a:lnSpc>
              <a:buFont typeface="+mj-lt"/>
              <a:buAutoNum type="arabicPeriod"/>
              <a:defRPr/>
            </a:pPr>
            <a:r>
              <a:rPr lang="en-US" sz="1800" dirty="0"/>
              <a:t>Find the link to the HTML Reference page</a:t>
            </a:r>
          </a:p>
          <a:p>
            <a:pPr marL="1714500" lvl="3" indent="-342900" eaLnBrk="1" hangingPunct="1">
              <a:lnSpc>
                <a:spcPct val="90000"/>
              </a:lnSpc>
              <a:buFont typeface="+mj-lt"/>
              <a:buAutoNum type="arabicPeriod"/>
              <a:defRPr/>
            </a:pPr>
            <a:r>
              <a:rPr lang="en-US" sz="1800" dirty="0"/>
              <a:t>Search for </a:t>
            </a:r>
            <a:r>
              <a:rPr lang="en-US" sz="1800"/>
              <a:t>the </a:t>
            </a:r>
            <a:r>
              <a:rPr lang="en-US" b="1" dirty="0">
                <a:latin typeface="Courier New" pitchFamily="49" charset="0"/>
                <a:cs typeface="Courier New" pitchFamily="49" charset="0"/>
              </a:rPr>
              <a:t>o</a:t>
            </a:r>
            <a:r>
              <a:rPr lang="en-US" b="1">
                <a:latin typeface="Courier New" pitchFamily="49" charset="0"/>
                <a:cs typeface="Courier New" pitchFamily="49" charset="0"/>
              </a:rPr>
              <a:t>l</a:t>
            </a:r>
            <a:r>
              <a:rPr lang="en-US" sz="1800"/>
              <a:t> </a:t>
            </a:r>
            <a:r>
              <a:rPr lang="en-US" sz="1800" dirty="0"/>
              <a:t>tag</a:t>
            </a:r>
          </a:p>
          <a:p>
            <a:pPr marL="1714500" lvl="3" indent="-342900" eaLnBrk="1" hangingPunct="1">
              <a:lnSpc>
                <a:spcPct val="90000"/>
              </a:lnSpc>
              <a:buFont typeface="+mj-lt"/>
              <a:buAutoNum type="arabicPeriod"/>
              <a:defRPr/>
            </a:pPr>
            <a:r>
              <a:rPr lang="en-US" sz="1800" dirty="0"/>
              <a:t>Look for the information on the </a:t>
            </a:r>
            <a:r>
              <a:rPr lang="en-US" b="1" dirty="0">
                <a:latin typeface="Courier New" pitchFamily="49" charset="0"/>
                <a:cs typeface="Courier New" pitchFamily="49" charset="0"/>
              </a:rPr>
              <a:t>type</a:t>
            </a:r>
            <a:r>
              <a:rPr lang="en-US" sz="1800" dirty="0"/>
              <a:t> attribute</a:t>
            </a:r>
          </a:p>
          <a:p>
            <a:pPr marL="1371600" lvl="3" indent="0" eaLnBrk="1" hangingPunct="1">
              <a:lnSpc>
                <a:spcPct val="90000"/>
              </a:lnSpc>
              <a:buFont typeface="Arial" panose="020B0604020202020204" pitchFamily="34" charset="0"/>
              <a:buNone/>
              <a:defRPr/>
            </a:pPr>
            <a:endParaRPr lang="en-US" sz="1800" dirty="0"/>
          </a:p>
          <a:p>
            <a:pPr lvl="2" eaLnBrk="1" hangingPunct="1">
              <a:lnSpc>
                <a:spcPct val="90000"/>
              </a:lnSpc>
              <a:buFont typeface="Arial" charset="0"/>
              <a:buChar char="•"/>
              <a:defRPr/>
            </a:pPr>
            <a:r>
              <a:rPr lang="en-US" sz="1800" dirty="0"/>
              <a:t>In spite of the fact that this reference indicates that the </a:t>
            </a:r>
            <a:r>
              <a:rPr lang="en-US" sz="2000" b="1" dirty="0">
                <a:latin typeface="Courier New" pitchFamily="49" charset="0"/>
                <a:cs typeface="Courier New" pitchFamily="49" charset="0"/>
              </a:rPr>
              <a:t>type</a:t>
            </a:r>
            <a:r>
              <a:rPr lang="en-US" sz="1800" dirty="0"/>
              <a:t> attribute is acceptable, </a:t>
            </a:r>
            <a:r>
              <a:rPr lang="en-US" sz="1800"/>
              <a:t>I</a:t>
            </a:r>
            <a:r>
              <a:rPr lang="en-US" sz="1800" dirty="0"/>
              <a:t> would like all of you to recognize that its use in this context is "iffy" given that we are adhering to the principle that HTML should never be used to change the appearance of something.</a:t>
            </a:r>
          </a:p>
          <a:p>
            <a:pPr marL="914400" lvl="2" indent="0" eaLnBrk="1" hangingPunct="1">
              <a:lnSpc>
                <a:spcPct val="90000"/>
              </a:lnSpc>
              <a:buFont typeface="Arial" panose="020B0604020202020204" pitchFamily="34" charset="0"/>
              <a:buNone/>
              <a:defRPr/>
            </a:pPr>
            <a:endParaRPr lang="en-US" sz="1800" dirty="0"/>
          </a:p>
          <a:p>
            <a:pPr lvl="2" eaLnBrk="1" hangingPunct="1">
              <a:lnSpc>
                <a:spcPct val="90000"/>
              </a:lnSpc>
              <a:buFont typeface="Arial" charset="0"/>
              <a:buChar char="•"/>
              <a:defRPr/>
            </a:pPr>
            <a:r>
              <a:rPr lang="en-US" sz="1800" dirty="0"/>
              <a:t>That being said, until we learn how to do this properly using CSS, we will experiment with this attribute.  Go ahead and read up on the </a:t>
            </a:r>
            <a:r>
              <a:rPr lang="en-US" sz="2000" b="1" dirty="0">
                <a:latin typeface="Courier New" pitchFamily="49" charset="0"/>
                <a:cs typeface="Courier New" pitchFamily="49" charset="0"/>
              </a:rPr>
              <a:t>type </a:t>
            </a:r>
            <a:r>
              <a:rPr lang="en-US" sz="1800" dirty="0"/>
              <a:t>attribute. Note other values that can be assigned to the attribute.</a:t>
            </a:r>
          </a:p>
          <a:p>
            <a:pPr marL="1371600" lvl="3" indent="0" eaLnBrk="1" hangingPunct="1">
              <a:lnSpc>
                <a:spcPct val="90000"/>
              </a:lnSpc>
              <a:buFont typeface="Arial" panose="020B0604020202020204" pitchFamily="34" charset="0"/>
              <a:buNone/>
              <a:defRPr/>
            </a:pPr>
            <a:endParaRPr lang="en-US" sz="1400" dirty="0"/>
          </a:p>
          <a:p>
            <a:pPr lvl="2" eaLnBrk="1" hangingPunct="1">
              <a:lnSpc>
                <a:spcPct val="90000"/>
              </a:lnSpc>
              <a:buFont typeface="Arial" charset="0"/>
              <a:buChar char="•"/>
              <a:defRPr/>
            </a:pPr>
            <a:r>
              <a:rPr lang="en-US" sz="1800" dirty="0"/>
              <a:t>Experiment with a few of these. </a:t>
            </a:r>
            <a:r>
              <a:rPr lang="en-US" sz="1800" i="1" dirty="0"/>
              <a:t>(You are experimenting with this as you go through these lectures, right?  Right??) </a:t>
            </a:r>
            <a:r>
              <a:rPr lang="en-US" sz="1800" dirty="0"/>
              <a:t> Don’t forget to save your page on your text editor, and refresh the browser after each change.</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40">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40">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34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58635803-1517-45CE-B498-2E0F5D46EEA6}"/>
              </a:ext>
            </a:extLst>
          </p:cNvPr>
          <p:cNvSpPr>
            <a:spLocks noGrp="1"/>
          </p:cNvSpPr>
          <p:nvPr>
            <p:ph type="title"/>
          </p:nvPr>
        </p:nvSpPr>
        <p:spPr/>
        <p:txBody>
          <a:bodyPr/>
          <a:lstStyle/>
          <a:p>
            <a:pPr eaLnBrk="1" hangingPunct="1"/>
            <a:r>
              <a:rPr lang="en-US" altLang="en-US" b="1" dirty="0"/>
              <a:t>Nested</a:t>
            </a:r>
            <a:r>
              <a:rPr lang="en-US" altLang="en-US" dirty="0"/>
              <a:t> lists</a:t>
            </a:r>
          </a:p>
        </p:txBody>
      </p:sp>
      <p:sp>
        <p:nvSpPr>
          <p:cNvPr id="27651" name="Rectangle 3">
            <a:extLst>
              <a:ext uri="{FF2B5EF4-FFF2-40B4-BE49-F238E27FC236}">
                <a16:creationId xmlns:a16="http://schemas.microsoft.com/office/drawing/2014/main" id="{C1A9C7A8-2927-49F9-935A-786FC9A415EA}"/>
              </a:ext>
            </a:extLst>
          </p:cNvPr>
          <p:cNvSpPr>
            <a:spLocks noGrp="1"/>
          </p:cNvSpPr>
          <p:nvPr>
            <p:ph idx="1"/>
          </p:nvPr>
        </p:nvSpPr>
        <p:spPr>
          <a:xfrm>
            <a:off x="455613" y="1600200"/>
            <a:ext cx="8226425" cy="4648200"/>
          </a:xfrm>
        </p:spPr>
        <p:txBody>
          <a:bodyPr/>
          <a:lstStyle/>
          <a:p>
            <a:pPr eaLnBrk="1" hangingPunct="1"/>
            <a:r>
              <a:rPr lang="en-US" altLang="en-US" sz="2400" dirty="0"/>
              <a:t>Both ordered and unordered lists can be </a:t>
            </a:r>
            <a:r>
              <a:rPr lang="en-US" altLang="en-US" sz="2400" b="1" dirty="0"/>
              <a:t>nested</a:t>
            </a:r>
            <a:r>
              <a:rPr lang="en-US" altLang="en-US" sz="2400" dirty="0"/>
              <a:t>, </a:t>
            </a:r>
            <a:r>
              <a:rPr lang="en-US" altLang="en-US" sz="2400"/>
              <a:t>i</a:t>
            </a:r>
            <a:r>
              <a:rPr lang="en-US" altLang="en-US" sz="2400" dirty="0"/>
              <a:t>.e., a list can go inside a list.  This is done by starting a new list before the current list has ended.</a:t>
            </a:r>
          </a:p>
          <a:p>
            <a:pPr eaLnBrk="1" hangingPunct="1"/>
            <a:endParaRPr lang="en-US" altLang="en-US" sz="2400" dirty="0"/>
          </a:p>
          <a:p>
            <a:pPr eaLnBrk="1" hangingPunct="1"/>
            <a:r>
              <a:rPr lang="en-US" altLang="en-US" sz="2400" dirty="0"/>
              <a:t>There is no limit to the number of levels of nesting.</a:t>
            </a:r>
          </a:p>
          <a:p>
            <a:pPr eaLnBrk="1" hangingPunct="1"/>
            <a:endParaRPr lang="en-US" altLang="en-US" sz="2400" dirty="0"/>
          </a:p>
          <a:p>
            <a:pPr eaLnBrk="1" hangingPunct="1"/>
            <a:r>
              <a:rPr lang="en-US" altLang="en-US" sz="2400" dirty="0"/>
              <a:t>It’s good practice to use</a:t>
            </a:r>
            <a:r>
              <a:rPr lang="en-US" altLang="en-US" sz="2400" b="1" dirty="0"/>
              <a:t> indenting</a:t>
            </a:r>
            <a:r>
              <a:rPr lang="en-US" altLang="en-US" sz="2400" dirty="0"/>
              <a:t> in the source code to distinguish between each level of nesting.</a:t>
            </a:r>
          </a:p>
          <a:p>
            <a:pPr eaLnBrk="1" hangingPunct="1">
              <a:buFont typeface="Wingdings" panose="05000000000000000000" pitchFamily="2" charset="2"/>
              <a:buNone/>
            </a:pPr>
            <a:endParaRPr lang="en-US" altLang="en-US" sz="2400" dirty="0"/>
          </a:p>
        </p:txBody>
      </p:sp>
    </p:spTree>
  </p:cSld>
  <p:clrMapOvr>
    <a:masterClrMapping/>
  </p:clrMapOvr>
  <p:transition>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Box 2">
            <a:extLst>
              <a:ext uri="{FF2B5EF4-FFF2-40B4-BE49-F238E27FC236}">
                <a16:creationId xmlns:a16="http://schemas.microsoft.com/office/drawing/2014/main" id="{304C0479-EFAC-4D0F-B59C-3A70007991F0}"/>
              </a:ext>
            </a:extLst>
          </p:cNvPr>
          <p:cNvSpPr txBox="1">
            <a:spLocks noChangeArrowheads="1"/>
          </p:cNvSpPr>
          <p:nvPr/>
        </p:nvSpPr>
        <p:spPr bwMode="auto">
          <a:xfrm>
            <a:off x="228600" y="381000"/>
            <a:ext cx="5030788" cy="5715000"/>
          </a:xfrm>
          <a:prstGeom prst="rect">
            <a:avLst/>
          </a:prstGeom>
          <a:noFill/>
          <a:ln>
            <a:noFill/>
          </a:ln>
        </p:spPr>
        <p:txBody>
          <a:bodyPr wrap="none"/>
          <a:lstStyle>
            <a:lvl1pPr marL="457200" indent="-4572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en-US" b="1" dirty="0">
                <a:latin typeface="Courier"/>
                <a:sym typeface="Symbol" pitchFamily="18" charset="2"/>
              </a:rPr>
              <a:t>&lt;h1&gt;To do list&lt;/h1&gt;</a:t>
            </a:r>
          </a:p>
          <a:p>
            <a:pPr>
              <a:defRPr/>
            </a:pPr>
            <a:r>
              <a:rPr lang="en-US" b="1" dirty="0">
                <a:solidFill>
                  <a:srgbClr val="006600"/>
                </a:solidFill>
                <a:latin typeface="Courier"/>
                <a:sym typeface="Symbol" pitchFamily="18" charset="2"/>
              </a:rPr>
              <a:t>&lt;ol&gt;</a:t>
            </a:r>
          </a:p>
          <a:p>
            <a:pPr>
              <a:defRPr/>
            </a:pPr>
            <a:r>
              <a:rPr lang="en-US" b="1" dirty="0">
                <a:solidFill>
                  <a:schemeClr val="hlink"/>
                </a:solidFill>
                <a:latin typeface="Courier"/>
                <a:sym typeface="Symbol" pitchFamily="18" charset="2"/>
              </a:rPr>
              <a:t>  &lt;li&gt;Pick up dry cleaning &lt;/li&gt;</a:t>
            </a:r>
          </a:p>
          <a:p>
            <a:pPr>
              <a:defRPr/>
            </a:pPr>
            <a:r>
              <a:rPr lang="en-US" b="1" dirty="0">
                <a:solidFill>
                  <a:schemeClr val="hlink"/>
                </a:solidFill>
                <a:latin typeface="Courier"/>
                <a:sym typeface="Symbol" pitchFamily="18" charset="2"/>
              </a:rPr>
              <a:t>  &lt;li&gt;Clean the house&lt;/li&gt;</a:t>
            </a:r>
          </a:p>
          <a:p>
            <a:pPr>
              <a:defRPr/>
            </a:pPr>
            <a:r>
              <a:rPr lang="en-US" b="1" dirty="0">
                <a:latin typeface="Courier"/>
                <a:sym typeface="Symbol" pitchFamily="18" charset="2"/>
              </a:rPr>
              <a:t>	</a:t>
            </a:r>
            <a:r>
              <a:rPr lang="en-US" b="1" dirty="0">
                <a:solidFill>
                  <a:schemeClr val="accent6"/>
                </a:solidFill>
                <a:latin typeface="Courier"/>
                <a:sym typeface="Symbol" pitchFamily="18" charset="2"/>
              </a:rPr>
              <a:t>&lt;ul&gt;</a:t>
            </a:r>
          </a:p>
          <a:p>
            <a:pPr>
              <a:defRPr/>
            </a:pPr>
            <a:r>
              <a:rPr lang="en-US" b="1" dirty="0">
                <a:solidFill>
                  <a:schemeClr val="hlink"/>
                </a:solidFill>
                <a:latin typeface="Courier"/>
                <a:sym typeface="Symbol" pitchFamily="18" charset="2"/>
              </a:rPr>
              <a:t>	   &lt;li&gt;Sweep the floors &lt;/li&gt;</a:t>
            </a:r>
          </a:p>
          <a:p>
            <a:pPr>
              <a:defRPr/>
            </a:pPr>
            <a:r>
              <a:rPr lang="en-US" b="1" dirty="0">
                <a:solidFill>
                  <a:schemeClr val="hlink"/>
                </a:solidFill>
                <a:latin typeface="Courier"/>
                <a:sym typeface="Symbol" pitchFamily="18" charset="2"/>
              </a:rPr>
              <a:t>	   &lt;li&gt;Take out garbage &lt;/li&gt;</a:t>
            </a:r>
          </a:p>
          <a:p>
            <a:pPr>
              <a:defRPr/>
            </a:pPr>
            <a:r>
              <a:rPr lang="en-US" b="1" dirty="0">
                <a:solidFill>
                  <a:schemeClr val="hlink"/>
                </a:solidFill>
                <a:latin typeface="Courier"/>
                <a:sym typeface="Symbol" pitchFamily="18" charset="2"/>
              </a:rPr>
              <a:t>	   &lt;li&gt;Clean kitchen &lt;/li&gt;</a:t>
            </a:r>
          </a:p>
          <a:p>
            <a:pPr>
              <a:defRPr/>
            </a:pPr>
            <a:r>
              <a:rPr lang="en-US" b="1" dirty="0">
                <a:solidFill>
                  <a:schemeClr val="hlink"/>
                </a:solidFill>
                <a:latin typeface="Courier"/>
                <a:sym typeface="Symbol" pitchFamily="18" charset="2"/>
              </a:rPr>
              <a:t>	</a:t>
            </a:r>
            <a:r>
              <a:rPr lang="en-US" b="1" dirty="0">
                <a:solidFill>
                  <a:schemeClr val="accent6"/>
                </a:solidFill>
                <a:latin typeface="Courier"/>
                <a:sym typeface="Symbol" pitchFamily="18" charset="2"/>
              </a:rPr>
              <a:t>&lt;/ul&gt;</a:t>
            </a:r>
          </a:p>
          <a:p>
            <a:pPr>
              <a:defRPr/>
            </a:pPr>
            <a:r>
              <a:rPr lang="en-US" b="1" dirty="0">
                <a:solidFill>
                  <a:schemeClr val="hlink"/>
                </a:solidFill>
                <a:latin typeface="Courier"/>
                <a:sym typeface="Symbol" pitchFamily="18" charset="2"/>
              </a:rPr>
              <a:t>  &lt;li&gt;Go to post office&lt;/li&gt;</a:t>
            </a:r>
          </a:p>
          <a:p>
            <a:pPr>
              <a:defRPr/>
            </a:pPr>
            <a:r>
              <a:rPr lang="en-US" b="1" dirty="0">
                <a:solidFill>
                  <a:srgbClr val="FF0000"/>
                </a:solidFill>
                <a:latin typeface="Courier"/>
                <a:sym typeface="Symbol" pitchFamily="18" charset="2"/>
              </a:rPr>
              <a:t>	&lt;ul&gt;</a:t>
            </a:r>
          </a:p>
          <a:p>
            <a:pPr>
              <a:defRPr/>
            </a:pPr>
            <a:r>
              <a:rPr lang="en-US" b="1" dirty="0">
                <a:solidFill>
                  <a:schemeClr val="hlink"/>
                </a:solidFill>
                <a:latin typeface="Courier"/>
                <a:sym typeface="Symbol" pitchFamily="18" charset="2"/>
              </a:rPr>
              <a:t>	   &lt;li&gt;Buy stamps&lt;/li&gt;</a:t>
            </a:r>
          </a:p>
          <a:p>
            <a:pPr eaLnBrk="1" hangingPunct="1">
              <a:defRPr/>
            </a:pPr>
            <a:r>
              <a:rPr lang="en-US" sz="2000" b="1" dirty="0">
                <a:solidFill>
                  <a:schemeClr val="hlink"/>
                </a:solidFill>
                <a:latin typeface="Courier"/>
                <a:sym typeface="Symbol" pitchFamily="18" charset="2"/>
              </a:rPr>
              <a:t>	     </a:t>
            </a:r>
            <a:r>
              <a:rPr lang="en-US" sz="2000" b="1" dirty="0">
                <a:solidFill>
                  <a:srgbClr val="7030A0"/>
                </a:solidFill>
                <a:latin typeface="Courier"/>
                <a:sym typeface="Symbol" pitchFamily="18" charset="2"/>
              </a:rPr>
              <a:t>&lt;ul&gt;</a:t>
            </a:r>
            <a:endParaRPr lang="en-US" sz="2000" dirty="0">
              <a:solidFill>
                <a:srgbClr val="7030A0"/>
              </a:solidFill>
              <a:latin typeface="Courier"/>
              <a:sym typeface="Symbol" pitchFamily="18" charset="2"/>
            </a:endParaRPr>
          </a:p>
          <a:p>
            <a:pPr eaLnBrk="1" hangingPunct="1">
              <a:defRPr/>
            </a:pPr>
            <a:r>
              <a:rPr lang="en-US" b="1" dirty="0">
                <a:solidFill>
                  <a:schemeClr val="hlink"/>
                </a:solidFill>
                <a:latin typeface="Courier"/>
                <a:sym typeface="Symbol" pitchFamily="18" charset="2"/>
              </a:rPr>
              <a:t>		    &lt;li&gt;International&lt;/li&gt;</a:t>
            </a:r>
          </a:p>
          <a:p>
            <a:pPr>
              <a:defRPr/>
            </a:pPr>
            <a:r>
              <a:rPr lang="en-US" b="1" dirty="0">
                <a:solidFill>
                  <a:schemeClr val="hlink"/>
                </a:solidFill>
                <a:latin typeface="Courier"/>
                <a:sym typeface="Symbol" pitchFamily="18" charset="2"/>
              </a:rPr>
              <a:t>		    &lt;li&gt;Domestic &lt;/li&gt;</a:t>
            </a:r>
          </a:p>
          <a:p>
            <a:pPr eaLnBrk="1" hangingPunct="1">
              <a:defRPr/>
            </a:pPr>
            <a:r>
              <a:rPr lang="en-US" sz="2000" b="1" dirty="0">
                <a:solidFill>
                  <a:schemeClr val="hlink"/>
                </a:solidFill>
                <a:latin typeface="Courier"/>
                <a:sym typeface="Symbol" pitchFamily="18" charset="2"/>
              </a:rPr>
              <a:t>	     </a:t>
            </a:r>
            <a:r>
              <a:rPr lang="en-US" sz="2000" b="1" dirty="0">
                <a:solidFill>
                  <a:srgbClr val="7030A0"/>
                </a:solidFill>
                <a:latin typeface="Courier"/>
                <a:sym typeface="Symbol" pitchFamily="18" charset="2"/>
              </a:rPr>
              <a:t>&lt;/ul&gt;</a:t>
            </a:r>
            <a:r>
              <a:rPr lang="en-US" b="1" dirty="0">
                <a:solidFill>
                  <a:srgbClr val="7030A0"/>
                </a:solidFill>
                <a:latin typeface="Courier"/>
                <a:sym typeface="Symbol" pitchFamily="18" charset="2"/>
              </a:rPr>
              <a:t> </a:t>
            </a:r>
          </a:p>
          <a:p>
            <a:pPr>
              <a:defRPr/>
            </a:pPr>
            <a:r>
              <a:rPr lang="en-US" b="1" dirty="0">
                <a:solidFill>
                  <a:schemeClr val="hlink"/>
                </a:solidFill>
                <a:latin typeface="Courier"/>
                <a:sym typeface="Symbol" pitchFamily="18" charset="2"/>
              </a:rPr>
              <a:t>	  &lt;li&gt;Mail package&lt;/li&gt;</a:t>
            </a:r>
          </a:p>
          <a:p>
            <a:pPr>
              <a:defRPr/>
            </a:pPr>
            <a:r>
              <a:rPr lang="en-US" b="1" dirty="0">
                <a:solidFill>
                  <a:srgbClr val="FF0000"/>
                </a:solidFill>
                <a:latin typeface="Courier"/>
                <a:sym typeface="Symbol" pitchFamily="18" charset="2"/>
              </a:rPr>
              <a:t>   &lt;/ul&gt; </a:t>
            </a:r>
          </a:p>
          <a:p>
            <a:pPr>
              <a:defRPr/>
            </a:pPr>
            <a:r>
              <a:rPr lang="en-US" b="1" dirty="0">
                <a:solidFill>
                  <a:srgbClr val="006600"/>
                </a:solidFill>
                <a:latin typeface="Courier"/>
                <a:sym typeface="Symbol" pitchFamily="18" charset="2"/>
              </a:rPr>
              <a:t>&lt;/ol&gt;</a:t>
            </a:r>
            <a:r>
              <a:rPr lang="en-US" b="1" dirty="0">
                <a:latin typeface="Courier"/>
                <a:sym typeface="Symbol" pitchFamily="18" charset="2"/>
              </a:rPr>
              <a:t> </a:t>
            </a:r>
            <a:endParaRPr lang="en-US" sz="1600" b="1" dirty="0">
              <a:solidFill>
                <a:srgbClr val="FF0000"/>
              </a:solidFill>
              <a:latin typeface="Tahoma" pitchFamily="34" charset="0"/>
              <a:sym typeface="Symbol" pitchFamily="18" charset="2"/>
            </a:endParaRPr>
          </a:p>
          <a:p>
            <a:pPr>
              <a:defRPr/>
            </a:pPr>
            <a:endParaRPr lang="en-US" sz="1200" b="1" dirty="0">
              <a:solidFill>
                <a:srgbClr val="FF0000"/>
              </a:solidFill>
              <a:latin typeface="Tahoma" pitchFamily="34" charset="0"/>
              <a:sym typeface="Symbol" pitchFamily="18" charset="2"/>
            </a:endParaRPr>
          </a:p>
          <a:p>
            <a:pPr>
              <a:defRPr/>
            </a:pPr>
            <a:r>
              <a:rPr lang="en-US" sz="1200" b="1" dirty="0">
                <a:solidFill>
                  <a:srgbClr val="FF0000"/>
                </a:solidFill>
                <a:latin typeface="Tahoma" pitchFamily="34" charset="0"/>
                <a:sym typeface="Symbol" pitchFamily="18" charset="2"/>
              </a:rPr>
              <a:t>   			Note the use of indentation. </a:t>
            </a:r>
          </a:p>
        </p:txBody>
      </p:sp>
      <p:sp>
        <p:nvSpPr>
          <p:cNvPr id="29699" name="Rectangle 3">
            <a:extLst>
              <a:ext uri="{FF2B5EF4-FFF2-40B4-BE49-F238E27FC236}">
                <a16:creationId xmlns:a16="http://schemas.microsoft.com/office/drawing/2014/main" id="{3DCB39EF-BDD8-4CC5-A9DF-DF8527C0C907}"/>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29700" name="Rectangle 4">
            <a:extLst>
              <a:ext uri="{FF2B5EF4-FFF2-40B4-BE49-F238E27FC236}">
                <a16:creationId xmlns:a16="http://schemas.microsoft.com/office/drawing/2014/main" id="{580F2BD9-C7C0-474F-BD56-69F2BD69D8DD}"/>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29701" name="Rectangle 5">
            <a:extLst>
              <a:ext uri="{FF2B5EF4-FFF2-40B4-BE49-F238E27FC236}">
                <a16:creationId xmlns:a16="http://schemas.microsoft.com/office/drawing/2014/main" id="{5A55E106-C353-4EDF-8A7C-259A43C21690}"/>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29702" name="Rectangle 6">
            <a:extLst>
              <a:ext uri="{FF2B5EF4-FFF2-40B4-BE49-F238E27FC236}">
                <a16:creationId xmlns:a16="http://schemas.microsoft.com/office/drawing/2014/main" id="{55C6F570-55A1-4F85-A21B-990CFC0997D2}"/>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29703" name="Rectangle 7">
            <a:extLst>
              <a:ext uri="{FF2B5EF4-FFF2-40B4-BE49-F238E27FC236}">
                <a16:creationId xmlns:a16="http://schemas.microsoft.com/office/drawing/2014/main" id="{3C23BE2A-8ABA-408B-B566-2CFD7D53E4FD}"/>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29704" name="Rectangle 8">
            <a:extLst>
              <a:ext uri="{FF2B5EF4-FFF2-40B4-BE49-F238E27FC236}">
                <a16:creationId xmlns:a16="http://schemas.microsoft.com/office/drawing/2014/main" id="{906EC4EE-DC0C-460E-9579-54C025A7D815}"/>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29705" name="Rectangle 10">
            <a:extLst>
              <a:ext uri="{FF2B5EF4-FFF2-40B4-BE49-F238E27FC236}">
                <a16:creationId xmlns:a16="http://schemas.microsoft.com/office/drawing/2014/main" id="{11345681-C117-483A-8503-E4F37CC4EDEE}"/>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29706" name="Rectangle 11">
            <a:extLst>
              <a:ext uri="{FF2B5EF4-FFF2-40B4-BE49-F238E27FC236}">
                <a16:creationId xmlns:a16="http://schemas.microsoft.com/office/drawing/2014/main" id="{0428260D-C0AB-49B4-91E5-310955B4834E}"/>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pic>
        <p:nvPicPr>
          <p:cNvPr id="29707" name="Picture 2" descr="C:\Users\yosef\Dropbox\130 Expression Web\module2\images_module2\nested_list.png">
            <a:extLst>
              <a:ext uri="{FF2B5EF4-FFF2-40B4-BE49-F238E27FC236}">
                <a16:creationId xmlns:a16="http://schemas.microsoft.com/office/drawing/2014/main" id="{8463896D-0F87-41E0-8257-8872D85EF3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1524000"/>
            <a:ext cx="3179762" cy="3733800"/>
          </a:xfrm>
          <a:prstGeom prst="rect">
            <a:avLst/>
          </a:prstGeom>
          <a:noFill/>
          <a:ln w="63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8" end="18"/>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8435">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8435">
                                            <p:txEl>
                                              <p:pRg st="4" end="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435">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435">
                                            <p:txEl>
                                              <p:pRg st="5" end="5"/>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8435">
                                            <p:txEl>
                                              <p:pRg st="6" end="6"/>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43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8435">
                                            <p:txEl>
                                              <p:pRg st="10" end="10"/>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8435">
                                            <p:txEl>
                                              <p:pRg st="17" end="17"/>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8435">
                                            <p:txEl>
                                              <p:pRg st="11" end="11"/>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8435">
                                            <p:txEl>
                                              <p:pRg st="16" end="16"/>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8435">
                                            <p:txEl>
                                              <p:pRg st="12" end="12"/>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8435">
                                            <p:txEl>
                                              <p:pRg st="15" end="15"/>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8435">
                                            <p:txEl>
                                              <p:pRg st="13" end="13"/>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8435">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3F10DC19-87E5-4C58-B1AD-6C26A244E2A5}"/>
              </a:ext>
            </a:extLst>
          </p:cNvPr>
          <p:cNvSpPr>
            <a:spLocks noGrp="1" noChangeArrowheads="1"/>
          </p:cNvSpPr>
          <p:nvPr>
            <p:ph type="title"/>
          </p:nvPr>
        </p:nvSpPr>
        <p:spPr/>
        <p:txBody>
          <a:bodyPr rtlCol="0">
            <a:normAutofit fontScale="90000"/>
          </a:bodyPr>
          <a:lstStyle/>
          <a:p>
            <a:pPr eaLnBrk="1" fontAlgn="auto" hangingPunct="1">
              <a:spcAft>
                <a:spcPts val="0"/>
              </a:spcAft>
              <a:defRPr/>
            </a:pPr>
            <a:r>
              <a:rPr lang="en-US" dirty="0"/>
              <a:t>The </a:t>
            </a:r>
            <a:r>
              <a:rPr lang="en-US" b="1" dirty="0"/>
              <a:t>Anchor </a:t>
            </a:r>
            <a:r>
              <a:rPr lang="en-US" dirty="0"/>
              <a:t>Tag</a:t>
            </a:r>
            <a:br>
              <a:rPr lang="en-US" dirty="0"/>
            </a:br>
            <a:r>
              <a:rPr lang="en-US" sz="3200" dirty="0"/>
              <a:t>Creating hyperlinks</a:t>
            </a:r>
            <a:endParaRPr lang="en-US" dirty="0"/>
          </a:p>
        </p:txBody>
      </p:sp>
      <p:sp>
        <p:nvSpPr>
          <p:cNvPr id="31747" name="Rectangle 3">
            <a:extLst>
              <a:ext uri="{FF2B5EF4-FFF2-40B4-BE49-F238E27FC236}">
                <a16:creationId xmlns:a16="http://schemas.microsoft.com/office/drawing/2014/main" id="{82788D8F-64BB-4348-B049-D739EB1F86D7}"/>
              </a:ext>
            </a:extLst>
          </p:cNvPr>
          <p:cNvSpPr>
            <a:spLocks noGrp="1"/>
          </p:cNvSpPr>
          <p:nvPr>
            <p:ph idx="1"/>
          </p:nvPr>
        </p:nvSpPr>
        <p:spPr>
          <a:xfrm>
            <a:off x="152401" y="1598613"/>
            <a:ext cx="8763000" cy="4524375"/>
          </a:xfrm>
        </p:spPr>
        <p:txBody>
          <a:bodyPr/>
          <a:lstStyle/>
          <a:p>
            <a:pPr eaLnBrk="1" hangingPunct="1">
              <a:buFont typeface="Wingdings" panose="05000000000000000000" pitchFamily="2" charset="2"/>
              <a:buNone/>
            </a:pPr>
            <a:r>
              <a:rPr lang="en-US" altLang="en-US" sz="2400" b="1" dirty="0"/>
              <a:t>One of the most important tags in HTML.</a:t>
            </a:r>
          </a:p>
          <a:p>
            <a:pPr eaLnBrk="1" hangingPunct="1">
              <a:buFont typeface="Wingdings" panose="05000000000000000000" pitchFamily="2" charset="2"/>
              <a:buNone/>
            </a:pPr>
            <a:endParaRPr lang="en-US" altLang="en-US" sz="2400" b="1" dirty="0"/>
          </a:p>
          <a:p>
            <a:pPr eaLnBrk="1" hangingPunct="1">
              <a:buFont typeface="Wingdings" panose="05000000000000000000" pitchFamily="2" charset="2"/>
              <a:buNone/>
            </a:pPr>
            <a:r>
              <a:rPr lang="en-US" altLang="en-US" sz="2400" dirty="0">
                <a:solidFill>
                  <a:schemeClr val="hlink"/>
                </a:solidFill>
              </a:rPr>
              <a:t>&lt;a&gt;</a:t>
            </a:r>
            <a:r>
              <a:rPr lang="en-US" altLang="en-US" sz="2400" dirty="0"/>
              <a:t> … </a:t>
            </a:r>
            <a:r>
              <a:rPr lang="en-US" altLang="en-US" sz="2400" dirty="0">
                <a:solidFill>
                  <a:schemeClr val="hlink"/>
                </a:solidFill>
              </a:rPr>
              <a:t>&lt;/a&gt;  </a:t>
            </a:r>
            <a:r>
              <a:rPr lang="en-US" altLang="en-US" sz="2400" dirty="0"/>
              <a:t>tags are used to create hyperlinks</a:t>
            </a:r>
          </a:p>
          <a:p>
            <a:pPr eaLnBrk="1" hangingPunct="1">
              <a:buFont typeface="Wingdings" panose="05000000000000000000" pitchFamily="2" charset="2"/>
              <a:buNone/>
            </a:pPr>
            <a:r>
              <a:rPr lang="en-US" altLang="en-US" sz="2400" dirty="0"/>
              <a:t>We can hyperlink to:</a:t>
            </a:r>
          </a:p>
          <a:p>
            <a:pPr lvl="1" eaLnBrk="1" hangingPunct="1"/>
            <a:r>
              <a:rPr lang="en-US" altLang="en-US" sz="2400" dirty="0"/>
              <a:t>external web sites</a:t>
            </a:r>
          </a:p>
          <a:p>
            <a:pPr lvl="1" eaLnBrk="1" hangingPunct="1"/>
            <a:r>
              <a:rPr lang="en-US" altLang="en-US" sz="2400" dirty="0"/>
              <a:t>other documents / resources in the same web site </a:t>
            </a:r>
          </a:p>
          <a:p>
            <a:pPr lvl="1" eaLnBrk="1" hangingPunct="1"/>
            <a:r>
              <a:rPr lang="en-US" altLang="en-US" sz="2400" dirty="0"/>
              <a:t>different locations in the current</a:t>
            </a:r>
            <a:r>
              <a:rPr lang="en-US" altLang="en-US" sz="2400" i="1" dirty="0"/>
              <a:t> </a:t>
            </a:r>
            <a:r>
              <a:rPr lang="en-US" altLang="en-US" sz="2400" b="1" i="1" dirty="0"/>
              <a:t>document</a:t>
            </a:r>
          </a:p>
          <a:p>
            <a:pPr lvl="1" eaLnBrk="1" hangingPunct="1"/>
            <a:endParaRPr lang="en-US" altLang="en-US" sz="2400" dirty="0"/>
          </a:p>
          <a:p>
            <a:pPr eaLnBrk="1" hangingPunct="1">
              <a:buFont typeface="Wingdings" panose="05000000000000000000" pitchFamily="2" charset="2"/>
              <a:buNone/>
            </a:pPr>
            <a:r>
              <a:rPr lang="en-US" altLang="en-US" sz="2400" dirty="0"/>
              <a:t>The required </a:t>
            </a:r>
            <a:r>
              <a:rPr lang="en-US" altLang="en-US" sz="2400" b="1" dirty="0"/>
              <a:t>attribute </a:t>
            </a:r>
            <a:r>
              <a:rPr lang="en-US" altLang="en-US" sz="2400" dirty="0">
                <a:solidFill>
                  <a:schemeClr val="hlink"/>
                </a:solidFill>
              </a:rPr>
              <a:t>href  </a:t>
            </a:r>
            <a:r>
              <a:rPr lang="en-US" altLang="en-US" sz="2400" dirty="0"/>
              <a:t>indicates the destination of the link:   </a:t>
            </a:r>
          </a:p>
          <a:p>
            <a:pPr eaLnBrk="1" hangingPunct="1">
              <a:buFont typeface="Wingdings" panose="05000000000000000000" pitchFamily="2" charset="2"/>
              <a:buNone/>
            </a:pPr>
            <a:endParaRPr lang="en-US" altLang="en-US" sz="2000" dirty="0">
              <a:solidFill>
                <a:schemeClr val="hlink"/>
              </a:solidFill>
            </a:endParaRPr>
          </a:p>
          <a:p>
            <a:pPr eaLnBrk="1" hangingPunct="1">
              <a:buFont typeface="Wingdings" panose="05000000000000000000" pitchFamily="2" charset="2"/>
              <a:buNone/>
            </a:pPr>
            <a:r>
              <a:rPr lang="en-US" altLang="en-US" sz="2000" dirty="0">
                <a:solidFill>
                  <a:schemeClr val="hlink"/>
                </a:solidFill>
                <a:latin typeface="Courier New" panose="02070309020205020404" pitchFamily="49" charset="0"/>
                <a:cs typeface="Courier New" panose="02070309020205020404" pitchFamily="49" charset="0"/>
              </a:rPr>
              <a:t>  </a:t>
            </a:r>
            <a:r>
              <a:rPr lang="en-US" altLang="en-US" sz="2400" dirty="0">
                <a:solidFill>
                  <a:schemeClr val="hlink"/>
                </a:solidFill>
                <a:latin typeface="Courier New" panose="02070309020205020404" pitchFamily="49" charset="0"/>
                <a:cs typeface="Courier New" panose="02070309020205020404" pitchFamily="49" charset="0"/>
              </a:rPr>
              <a:t>&lt;a href=</a:t>
            </a:r>
            <a:r>
              <a:rPr lang="en-US" altLang="en-US" sz="2400" dirty="0">
                <a:solidFill>
                  <a:schemeClr val="hlink"/>
                </a:solidFill>
                <a:latin typeface="Courier New" panose="02070309020205020404" pitchFamily="49" charset="0"/>
                <a:cs typeface="Courier New" panose="02070309020205020404" pitchFamily="49" charset="0"/>
                <a:sym typeface="Symbol" panose="05050102010706020507" pitchFamily="18" charset="2"/>
              </a:rPr>
              <a:t>"</a:t>
            </a:r>
            <a:r>
              <a:rPr lang="en-US" altLang="en-US" sz="2400" dirty="0">
                <a:latin typeface="Courier New" panose="02070309020205020404" pitchFamily="49" charset="0"/>
                <a:cs typeface="Courier New" panose="02070309020205020404" pitchFamily="49" charset="0"/>
                <a:sym typeface="Symbol" panose="05050102010706020507" pitchFamily="18" charset="2"/>
              </a:rPr>
              <a:t>address/location</a:t>
            </a:r>
            <a:r>
              <a:rPr lang="en-US" altLang="en-US" sz="2400" dirty="0">
                <a:solidFill>
                  <a:schemeClr val="hlink"/>
                </a:solidFill>
                <a:latin typeface="Courier New" panose="02070309020205020404" pitchFamily="49" charset="0"/>
                <a:cs typeface="Courier New" panose="02070309020205020404" pitchFamily="49" charset="0"/>
                <a:sym typeface="Symbol" panose="05050102010706020507" pitchFamily="18" charset="2"/>
              </a:rPr>
              <a:t>"&gt;</a:t>
            </a:r>
            <a:r>
              <a:rPr lang="en-US" altLang="en-US" sz="2400" dirty="0">
                <a:latin typeface="Courier New" panose="02070309020205020404" pitchFamily="49" charset="0"/>
                <a:cs typeface="Courier New" panose="02070309020205020404" pitchFamily="49" charset="0"/>
                <a:sym typeface="Symbol" panose="05050102010706020507" pitchFamily="18" charset="2"/>
              </a:rPr>
              <a:t>clickable text</a:t>
            </a:r>
            <a:r>
              <a:rPr lang="en-US" altLang="en-US" sz="2400" dirty="0">
                <a:solidFill>
                  <a:schemeClr val="hlink"/>
                </a:solidFill>
                <a:latin typeface="Courier New" panose="02070309020205020404" pitchFamily="49" charset="0"/>
                <a:cs typeface="Courier New" panose="02070309020205020404" pitchFamily="49" charset="0"/>
                <a:sym typeface="Symbol" panose="05050102010706020507" pitchFamily="18" charset="2"/>
              </a:rPr>
              <a:t>&lt;/a&gt;</a:t>
            </a:r>
          </a:p>
          <a:p>
            <a:pPr eaLnBrk="1" hangingPunct="1">
              <a:buFont typeface="Wingdings" panose="05000000000000000000" pitchFamily="2" charset="2"/>
              <a:buNone/>
            </a:pPr>
            <a:endParaRPr lang="en-US" altLang="en-US" sz="2400" dirty="0">
              <a:solidFill>
                <a:schemeClr val="hlink"/>
              </a:solidFill>
              <a:latin typeface="Courier New" panose="02070309020205020404" pitchFamily="49" charset="0"/>
              <a:cs typeface="Courier New" panose="02070309020205020404" pitchFamily="49" charset="0"/>
              <a:sym typeface="Symbol" panose="05050102010706020507" pitchFamily="18" charset="2"/>
            </a:endParaRPr>
          </a:p>
          <a:p>
            <a:pPr eaLnBrk="1" hangingPunct="1">
              <a:buFont typeface="Wingdings" panose="05000000000000000000" pitchFamily="2" charset="2"/>
              <a:buNone/>
            </a:pPr>
            <a:endParaRPr lang="en-US" altLang="en-US" sz="2400" dirty="0">
              <a:solidFill>
                <a:schemeClr val="hlink"/>
              </a:solidFill>
              <a:sym typeface="Symbol" panose="05050102010706020507" pitchFamily="18" charset="2"/>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74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AC1CB1B6-3AC0-4D40-BE01-6CA259BBFE8E}"/>
              </a:ext>
            </a:extLst>
          </p:cNvPr>
          <p:cNvSpPr>
            <a:spLocks noGrp="1"/>
          </p:cNvSpPr>
          <p:nvPr>
            <p:ph type="title"/>
          </p:nvPr>
        </p:nvSpPr>
        <p:spPr>
          <a:xfrm>
            <a:off x="457200" y="76200"/>
            <a:ext cx="8229600" cy="868362"/>
          </a:xfrm>
        </p:spPr>
        <p:txBody>
          <a:bodyPr/>
          <a:lstStyle/>
          <a:p>
            <a:pPr eaLnBrk="1" hangingPunct="1"/>
            <a:r>
              <a:rPr lang="en-US" altLang="en-US" sz="4000" dirty="0"/>
              <a:t>Some anchor tag examples</a:t>
            </a:r>
          </a:p>
        </p:txBody>
      </p:sp>
      <p:sp>
        <p:nvSpPr>
          <p:cNvPr id="3" name="Content Placeholder 2">
            <a:extLst>
              <a:ext uri="{FF2B5EF4-FFF2-40B4-BE49-F238E27FC236}">
                <a16:creationId xmlns:a16="http://schemas.microsoft.com/office/drawing/2014/main" id="{C485F8C8-29CE-434E-8793-E27BC6ACCCAD}"/>
              </a:ext>
            </a:extLst>
          </p:cNvPr>
          <p:cNvSpPr>
            <a:spLocks noGrp="1"/>
          </p:cNvSpPr>
          <p:nvPr>
            <p:ph idx="1"/>
          </p:nvPr>
        </p:nvSpPr>
        <p:spPr>
          <a:xfrm>
            <a:off x="228600" y="762000"/>
            <a:ext cx="8686800" cy="5943600"/>
          </a:xfrm>
        </p:spPr>
        <p:txBody>
          <a:bodyPr rtlCol="0">
            <a:noAutofit/>
          </a:bodyPr>
          <a:lstStyle/>
          <a:p>
            <a:pPr marL="0" indent="0" eaLnBrk="1" fontAlgn="auto" hangingPunct="1">
              <a:spcAft>
                <a:spcPts val="0"/>
              </a:spcAft>
              <a:buNone/>
              <a:defRPr/>
            </a:pPr>
            <a:r>
              <a:rPr lang="en-US" sz="1800" dirty="0">
                <a:cs typeface="Courier New" pitchFamily="49" charset="0"/>
              </a:rPr>
              <a:t>Let's create a link to the New York Times web page. The URL (</a:t>
            </a:r>
            <a:r>
              <a:rPr lang="en-US" sz="1800">
                <a:cs typeface="Courier New" pitchFamily="49" charset="0"/>
              </a:rPr>
              <a:t>i</a:t>
            </a:r>
            <a:r>
              <a:rPr lang="en-US" sz="1800" dirty="0">
                <a:cs typeface="Courier New" pitchFamily="49" charset="0"/>
              </a:rPr>
              <a:t>.e. web address) is </a:t>
            </a:r>
            <a:r>
              <a:rPr lang="en-US" sz="1800" dirty="0">
                <a:latin typeface="Courier"/>
                <a:cs typeface="Courier New" pitchFamily="49" charset="0"/>
              </a:rPr>
              <a:t>www.nytimes.com</a:t>
            </a:r>
            <a:r>
              <a:rPr lang="en-US" sz="1800" dirty="0">
                <a:cs typeface="Courier New" pitchFamily="49" charset="0"/>
              </a:rPr>
              <a:t>.</a:t>
            </a:r>
          </a:p>
          <a:p>
            <a:pPr eaLnBrk="1" fontAlgn="auto" hangingPunct="1">
              <a:spcAft>
                <a:spcPts val="0"/>
              </a:spcAft>
              <a:buFont typeface="Wingdings" pitchFamily="2" charset="2"/>
              <a:buNone/>
              <a:defRPr/>
            </a:pPr>
            <a:r>
              <a:rPr lang="en-US" sz="1800" dirty="0">
                <a:cs typeface="Courier New" pitchFamily="49" charset="0"/>
              </a:rPr>
              <a:t> </a:t>
            </a:r>
            <a:endParaRPr lang="en-US" sz="1800" dirty="0">
              <a:latin typeface="Courier New" pitchFamily="49" charset="0"/>
              <a:cs typeface="Courier New" pitchFamily="49" charset="0"/>
            </a:endParaRPr>
          </a:p>
          <a:p>
            <a:pPr eaLnBrk="1" fontAlgn="auto" hangingPunct="1">
              <a:spcAft>
                <a:spcPts val="0"/>
              </a:spcAft>
              <a:buFont typeface="Wingdings" pitchFamily="2" charset="2"/>
              <a:buNone/>
              <a:defRPr/>
            </a:pPr>
            <a:r>
              <a:rPr lang="en-US" sz="1800" dirty="0">
                <a:latin typeface="Courier New" pitchFamily="49" charset="0"/>
                <a:cs typeface="Courier New" pitchFamily="49" charset="0"/>
              </a:rPr>
              <a:t>&lt;a href="http://www.nytimes.com"&gt;</a:t>
            </a:r>
          </a:p>
          <a:p>
            <a:pPr eaLnBrk="1" fontAlgn="auto" hangingPunct="1">
              <a:spcAft>
                <a:spcPts val="0"/>
              </a:spcAft>
              <a:buFont typeface="Wingdings" pitchFamily="2" charset="2"/>
              <a:buNone/>
              <a:defRPr/>
            </a:pPr>
            <a:r>
              <a:rPr lang="en-US" sz="1800" dirty="0">
                <a:latin typeface="Courier New" pitchFamily="49" charset="0"/>
                <a:cs typeface="Courier New" pitchFamily="49" charset="0"/>
              </a:rPr>
              <a:t> New York Times</a:t>
            </a:r>
          </a:p>
          <a:p>
            <a:pPr eaLnBrk="1" fontAlgn="auto" hangingPunct="1">
              <a:spcAft>
                <a:spcPts val="0"/>
              </a:spcAft>
              <a:buFont typeface="Wingdings" pitchFamily="2" charset="2"/>
              <a:buNone/>
              <a:defRPr/>
            </a:pPr>
            <a:r>
              <a:rPr lang="en-US" sz="1800" dirty="0">
                <a:latin typeface="Courier New" pitchFamily="49" charset="0"/>
                <a:cs typeface="Courier New" pitchFamily="49" charset="0"/>
              </a:rPr>
              <a:t>&lt;/a&gt;</a:t>
            </a:r>
          </a:p>
          <a:p>
            <a:pPr eaLnBrk="1" fontAlgn="auto" hangingPunct="1">
              <a:spcAft>
                <a:spcPts val="0"/>
              </a:spcAft>
              <a:buFont typeface="Wingdings" pitchFamily="2" charset="2"/>
              <a:buNone/>
              <a:defRPr/>
            </a:pPr>
            <a:endParaRPr lang="en-US" sz="1800" dirty="0">
              <a:latin typeface="Courier New" pitchFamily="49" charset="0"/>
              <a:cs typeface="Courier New" pitchFamily="49" charset="0"/>
            </a:endParaRPr>
          </a:p>
          <a:p>
            <a:pPr eaLnBrk="1" fontAlgn="auto" hangingPunct="1">
              <a:spcAft>
                <a:spcPts val="0"/>
              </a:spcAft>
              <a:buFont typeface="Wingdings" pitchFamily="2" charset="2"/>
              <a:buNone/>
              <a:defRPr/>
            </a:pPr>
            <a:r>
              <a:rPr lang="en-US" sz="1800" dirty="0">
                <a:cs typeface="Courier New" pitchFamily="49" charset="0"/>
              </a:rPr>
              <a:t>Now let's create a link to Gmail (mail.google.com):</a:t>
            </a:r>
          </a:p>
          <a:p>
            <a:pPr eaLnBrk="1" fontAlgn="auto" hangingPunct="1">
              <a:spcAft>
                <a:spcPts val="0"/>
              </a:spcAft>
              <a:buFont typeface="Wingdings" pitchFamily="2" charset="2"/>
              <a:buNone/>
              <a:defRPr/>
            </a:pPr>
            <a:endParaRPr lang="en-US" sz="1800" dirty="0">
              <a:latin typeface="Courier New" pitchFamily="49" charset="0"/>
              <a:cs typeface="Courier New" pitchFamily="49" charset="0"/>
            </a:endParaRPr>
          </a:p>
          <a:p>
            <a:pPr eaLnBrk="1" fontAlgn="auto" hangingPunct="1">
              <a:spcAft>
                <a:spcPts val="0"/>
              </a:spcAft>
              <a:buFont typeface="Wingdings" pitchFamily="2" charset="2"/>
              <a:buNone/>
              <a:defRPr/>
            </a:pPr>
            <a:r>
              <a:rPr lang="en-US" sz="1800" dirty="0">
                <a:latin typeface="Courier New" pitchFamily="49" charset="0"/>
                <a:cs typeface="Courier New" pitchFamily="49" charset="0"/>
              </a:rPr>
              <a:t>&lt;a href="http://mail.google.com"&gt;</a:t>
            </a:r>
            <a:r>
              <a:rPr lang="en-US" sz="1800" b="1" dirty="0">
                <a:latin typeface="Courier New" pitchFamily="49" charset="0"/>
                <a:cs typeface="Courier New" pitchFamily="49" charset="0"/>
              </a:rPr>
              <a:t>Check Gmail</a:t>
            </a:r>
            <a:r>
              <a:rPr lang="en-US" sz="1800" dirty="0">
                <a:latin typeface="Courier New" pitchFamily="49" charset="0"/>
                <a:cs typeface="Courier New" pitchFamily="49" charset="0"/>
              </a:rPr>
              <a:t>&lt;/a&gt;</a:t>
            </a:r>
          </a:p>
          <a:p>
            <a:pPr eaLnBrk="1" fontAlgn="auto" hangingPunct="1">
              <a:spcAft>
                <a:spcPts val="0"/>
              </a:spcAft>
              <a:buFont typeface="Wingdings" pitchFamily="2" charset="2"/>
              <a:buNone/>
              <a:defRPr/>
            </a:pPr>
            <a:endParaRPr lang="en-US" sz="1800" dirty="0">
              <a:latin typeface="Courier New" pitchFamily="49" charset="0"/>
              <a:cs typeface="Courier New" pitchFamily="49" charset="0"/>
            </a:endParaRPr>
          </a:p>
          <a:p>
            <a:pPr marL="0" indent="0" eaLnBrk="1" fontAlgn="auto" hangingPunct="1">
              <a:spcAft>
                <a:spcPts val="0"/>
              </a:spcAft>
              <a:buNone/>
              <a:defRPr/>
            </a:pPr>
            <a:r>
              <a:rPr lang="en-US" sz="1800" dirty="0">
                <a:cs typeface="Courier New" pitchFamily="49" charset="0"/>
              </a:rPr>
              <a:t>Now let's create a hyperlink to the Chicago Cubs baseball team web site (chicagocubs.com). However, instead of making the hyperlink be text, let's hyperlink an image. (Yep, you can do that!)</a:t>
            </a:r>
            <a:endParaRPr lang="en-US" sz="1800" dirty="0">
              <a:latin typeface="Courier New" pitchFamily="49" charset="0"/>
              <a:cs typeface="Courier New" pitchFamily="49" charset="0"/>
            </a:endParaRPr>
          </a:p>
          <a:p>
            <a:pPr eaLnBrk="1" fontAlgn="auto" hangingPunct="1">
              <a:spcAft>
                <a:spcPts val="0"/>
              </a:spcAft>
              <a:buFont typeface="Wingdings" pitchFamily="2" charset="2"/>
              <a:buNone/>
              <a:defRPr/>
            </a:pPr>
            <a:r>
              <a:rPr lang="en-US" sz="1800" dirty="0">
                <a:latin typeface="Courier New" pitchFamily="49" charset="0"/>
                <a:cs typeface="Courier New" pitchFamily="49" charset="0"/>
              </a:rPr>
              <a:t>&lt;a href="http://chicagocubs.com"&gt;</a:t>
            </a:r>
          </a:p>
          <a:p>
            <a:pPr eaLnBrk="1" fontAlgn="auto" hangingPunct="1">
              <a:spcAft>
                <a:spcPts val="0"/>
              </a:spcAft>
              <a:buFont typeface="Wingdings" pitchFamily="2" charset="2"/>
              <a:buNone/>
              <a:defRPr/>
            </a:pPr>
            <a:r>
              <a:rPr lang="en-US" sz="1800" dirty="0">
                <a:latin typeface="Courier New" pitchFamily="49" charset="0"/>
                <a:cs typeface="Courier New" pitchFamily="49" charset="0"/>
              </a:rPr>
              <a:t>	&lt;img src="cubs_logo.jpg"&gt;</a:t>
            </a:r>
          </a:p>
          <a:p>
            <a:pPr eaLnBrk="1" fontAlgn="auto" hangingPunct="1">
              <a:spcAft>
                <a:spcPts val="0"/>
              </a:spcAft>
              <a:buFont typeface="Wingdings" pitchFamily="2" charset="2"/>
              <a:buNone/>
              <a:defRPr/>
            </a:pPr>
            <a:r>
              <a:rPr lang="en-US" sz="1800" dirty="0">
                <a:latin typeface="Courier New" pitchFamily="49" charset="0"/>
                <a:cs typeface="Courier New" pitchFamily="49" charset="0"/>
              </a:rPr>
              <a:t>&lt;/a&gt;</a:t>
            </a:r>
          </a:p>
          <a:p>
            <a:pPr algn="ctr" eaLnBrk="1" fontAlgn="auto" hangingPunct="1">
              <a:spcAft>
                <a:spcPts val="0"/>
              </a:spcAft>
              <a:buFont typeface="Wingdings" pitchFamily="2" charset="2"/>
              <a:buNone/>
              <a:defRPr/>
            </a:pPr>
            <a:r>
              <a:rPr lang="en-US" sz="1600" dirty="0">
                <a:cs typeface="Courier New" pitchFamily="49" charset="0"/>
              </a:rPr>
              <a:t>Note: Don’t forget to close the hyperlink tag!</a:t>
            </a:r>
          </a:p>
          <a:p>
            <a:pPr algn="ctr" eaLnBrk="1" fontAlgn="auto" hangingPunct="1">
              <a:spcAft>
                <a:spcPts val="0"/>
              </a:spcAft>
              <a:buFont typeface="Wingdings" pitchFamily="2" charset="2"/>
              <a:buNone/>
              <a:defRPr/>
            </a:pPr>
            <a:r>
              <a:rPr lang="en-US" sz="1600" dirty="0">
                <a:cs typeface="Courier New" pitchFamily="49" charset="0"/>
              </a:rPr>
              <a:t>Pop-Quiz: What would happen if you forget?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5C4558D1-6CAE-48BA-923A-0D9703BEE4A6}"/>
              </a:ext>
            </a:extLst>
          </p:cNvPr>
          <p:cNvSpPr>
            <a:spLocks noGrp="1" noChangeArrowheads="1"/>
          </p:cNvSpPr>
          <p:nvPr>
            <p:ph type="title"/>
          </p:nvPr>
        </p:nvSpPr>
        <p:spPr/>
        <p:txBody>
          <a:bodyPr rtlCol="0">
            <a:normAutofit fontScale="90000"/>
          </a:bodyPr>
          <a:lstStyle/>
          <a:p>
            <a:pPr eaLnBrk="1" fontAlgn="auto" hangingPunct="1">
              <a:spcAft>
                <a:spcPts val="0"/>
              </a:spcAft>
              <a:defRPr/>
            </a:pPr>
            <a:r>
              <a:rPr lang="en-US" sz="3800" dirty="0"/>
              <a:t>Opening pages in a new window or tab</a:t>
            </a:r>
            <a:br>
              <a:rPr lang="en-US" sz="3800" dirty="0"/>
            </a:br>
            <a:endParaRPr lang="en-US" sz="3800" dirty="0"/>
          </a:p>
        </p:txBody>
      </p:sp>
      <p:sp>
        <p:nvSpPr>
          <p:cNvPr id="154627" name="Rectangle 3">
            <a:extLst>
              <a:ext uri="{FF2B5EF4-FFF2-40B4-BE49-F238E27FC236}">
                <a16:creationId xmlns:a16="http://schemas.microsoft.com/office/drawing/2014/main" id="{0ED03935-24B7-406B-9464-F8CF772DD7B6}"/>
              </a:ext>
            </a:extLst>
          </p:cNvPr>
          <p:cNvSpPr>
            <a:spLocks noGrp="1" noChangeArrowheads="1"/>
          </p:cNvSpPr>
          <p:nvPr>
            <p:ph idx="1"/>
          </p:nvPr>
        </p:nvSpPr>
        <p:spPr>
          <a:xfrm>
            <a:off x="228600" y="1371600"/>
            <a:ext cx="8763000" cy="4530725"/>
          </a:xfrm>
        </p:spPr>
        <p:txBody>
          <a:bodyPr/>
          <a:lstStyle/>
          <a:p>
            <a:pPr eaLnBrk="1" hangingPunct="1">
              <a:lnSpc>
                <a:spcPct val="80000"/>
              </a:lnSpc>
              <a:defRPr/>
            </a:pPr>
            <a:r>
              <a:rPr lang="en-US" altLang="en-US" sz="2200" dirty="0"/>
              <a:t>To open a page in a new window or tab, use the attribute named </a:t>
            </a:r>
            <a:r>
              <a:rPr lang="en-US" altLang="en-US" sz="2200" dirty="0">
                <a:latin typeface="Courier"/>
              </a:rPr>
              <a:t>target</a:t>
            </a:r>
            <a:r>
              <a:rPr lang="en-US" altLang="en-US" sz="2200" dirty="0"/>
              <a:t>: </a:t>
            </a:r>
          </a:p>
          <a:p>
            <a:pPr marL="0" indent="0" eaLnBrk="1" hangingPunct="1">
              <a:lnSpc>
                <a:spcPct val="80000"/>
              </a:lnSpc>
              <a:buFont typeface="Arial" panose="020B0604020202020204" pitchFamily="34" charset="0"/>
              <a:buNone/>
              <a:defRPr/>
            </a:pPr>
            <a:endParaRPr lang="en-US" altLang="en-US" sz="2200" dirty="0"/>
          </a:p>
          <a:p>
            <a:pPr lvl="1" eaLnBrk="1" hangingPunct="1">
              <a:lnSpc>
                <a:spcPct val="80000"/>
              </a:lnSpc>
              <a:buFont typeface="Arial" panose="020B0604020202020204" pitchFamily="34" charset="0"/>
              <a:buNone/>
              <a:defRPr/>
            </a:pPr>
            <a:r>
              <a:rPr lang="en-US" altLang="en-US" sz="1800" dirty="0">
                <a:latin typeface="Courier New" panose="02070309020205020404" pitchFamily="49" charset="0"/>
                <a:cs typeface="Courier New" panose="02070309020205020404" pitchFamily="49" charset="0"/>
              </a:rPr>
              <a:t>   &lt;a href="http://www.cdm.depaul.edu" </a:t>
            </a:r>
            <a:r>
              <a:rPr lang="en-US" altLang="en-US" sz="1800" b="1" dirty="0">
                <a:solidFill>
                  <a:srgbClr val="C00000"/>
                </a:solidFill>
                <a:latin typeface="Courier New" panose="02070309020205020404" pitchFamily="49" charset="0"/>
                <a:cs typeface="Courier New" panose="02070309020205020404" pitchFamily="49" charset="0"/>
              </a:rPr>
              <a:t>target="_blank"</a:t>
            </a:r>
            <a:r>
              <a:rPr lang="en-US" altLang="en-US" sz="1800" dirty="0">
                <a:solidFill>
                  <a:srgbClr val="C00000"/>
                </a:solidFill>
                <a:latin typeface="Courier New" panose="02070309020205020404" pitchFamily="49" charset="0"/>
                <a:cs typeface="Courier New" panose="02070309020205020404" pitchFamily="49" charset="0"/>
              </a:rPr>
              <a:t>&gt;  </a:t>
            </a:r>
          </a:p>
          <a:p>
            <a:pPr lvl="1" eaLnBrk="1" hangingPunct="1">
              <a:lnSpc>
                <a:spcPct val="80000"/>
              </a:lnSpc>
              <a:buFont typeface="Arial" panose="020B0604020202020204" pitchFamily="34" charset="0"/>
              <a:buNone/>
              <a:defRPr/>
            </a:pPr>
            <a:r>
              <a:rPr lang="en-US" altLang="en-US" sz="1800" dirty="0">
                <a:solidFill>
                  <a:srgbClr val="C00000"/>
                </a:solidFill>
                <a:latin typeface="Courier New" panose="02070309020205020404" pitchFamily="49" charset="0"/>
                <a:cs typeface="Courier New" panose="02070309020205020404" pitchFamily="49" charset="0"/>
              </a:rPr>
              <a:t>							        </a:t>
            </a:r>
            <a:r>
              <a:rPr lang="en-US" altLang="en-US" sz="1600" dirty="0">
                <a:cs typeface="Courier New" panose="02070309020205020404" pitchFamily="49" charset="0"/>
              </a:rPr>
              <a:t>(Note the underscore)</a:t>
            </a:r>
            <a:endParaRPr lang="en-US" altLang="en-US" sz="1200" dirty="0">
              <a:cs typeface="Courier New" panose="02070309020205020404" pitchFamily="49" charset="0"/>
            </a:endParaRPr>
          </a:p>
          <a:p>
            <a:pPr lvl="1" eaLnBrk="1" hangingPunct="1">
              <a:lnSpc>
                <a:spcPct val="80000"/>
              </a:lnSpc>
              <a:buFont typeface="Arial" panose="020B0604020202020204" pitchFamily="34" charset="0"/>
              <a:buNone/>
              <a:defRPr/>
            </a:pPr>
            <a:endParaRPr lang="en-US" altLang="en-US" sz="1800" dirty="0">
              <a:cs typeface="Courier New" panose="02070309020205020404" pitchFamily="49" charset="0"/>
            </a:endParaRPr>
          </a:p>
          <a:p>
            <a:pPr lvl="1" eaLnBrk="1" hangingPunct="1">
              <a:lnSpc>
                <a:spcPct val="80000"/>
              </a:lnSpc>
              <a:buFont typeface="Arial" panose="020B0604020202020204" pitchFamily="34" charset="0"/>
              <a:buNone/>
              <a:defRPr/>
            </a:pPr>
            <a:r>
              <a:rPr lang="en-US" altLang="en-US" sz="1800" dirty="0">
                <a:cs typeface="Courier New" panose="02070309020205020404" pitchFamily="49" charset="0"/>
              </a:rPr>
              <a:t>Recall that the value of an attribute should be placed inside quotes</a:t>
            </a:r>
          </a:p>
          <a:p>
            <a:pPr eaLnBrk="1" hangingPunct="1">
              <a:lnSpc>
                <a:spcPct val="80000"/>
              </a:lnSpc>
              <a:buFont typeface="Wingdings" panose="05000000000000000000" pitchFamily="2" charset="2"/>
              <a:buNone/>
              <a:defRPr/>
            </a:pPr>
            <a:endParaRPr lang="en-US" alt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46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7"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B8DA34E9-FCBB-4958-80E9-B8D40A18F20C}"/>
              </a:ext>
            </a:extLst>
          </p:cNvPr>
          <p:cNvSpPr>
            <a:spLocks noGrp="1"/>
          </p:cNvSpPr>
          <p:nvPr>
            <p:ph type="title"/>
          </p:nvPr>
        </p:nvSpPr>
        <p:spPr>
          <a:xfrm>
            <a:off x="457200" y="228600"/>
            <a:ext cx="8229600" cy="715963"/>
          </a:xfrm>
        </p:spPr>
        <p:txBody>
          <a:bodyPr/>
          <a:lstStyle/>
          <a:p>
            <a:pPr eaLnBrk="1" hangingPunct="1"/>
            <a:r>
              <a:rPr lang="en-US" altLang="en-US" sz="3200" dirty="0"/>
              <a:t>Hyperlink to a non-http protocol:</a:t>
            </a:r>
          </a:p>
        </p:txBody>
      </p:sp>
      <p:sp>
        <p:nvSpPr>
          <p:cNvPr id="20483" name="Rectangle 3">
            <a:extLst>
              <a:ext uri="{FF2B5EF4-FFF2-40B4-BE49-F238E27FC236}">
                <a16:creationId xmlns:a16="http://schemas.microsoft.com/office/drawing/2014/main" id="{77955778-1492-426F-8D31-9C45C3BA6A6D}"/>
              </a:ext>
            </a:extLst>
          </p:cNvPr>
          <p:cNvSpPr>
            <a:spLocks noGrp="1" noChangeArrowheads="1"/>
          </p:cNvSpPr>
          <p:nvPr>
            <p:ph idx="1"/>
          </p:nvPr>
        </p:nvSpPr>
        <p:spPr>
          <a:xfrm>
            <a:off x="381000" y="1066800"/>
            <a:ext cx="8229600" cy="4530725"/>
          </a:xfrm>
        </p:spPr>
        <p:txBody>
          <a:bodyPr/>
          <a:lstStyle/>
          <a:p>
            <a:pPr marL="0" indent="0" eaLnBrk="1" hangingPunct="1">
              <a:lnSpc>
                <a:spcPct val="80000"/>
              </a:lnSpc>
              <a:buNone/>
              <a:defRPr/>
            </a:pPr>
            <a:r>
              <a:rPr lang="en-US" altLang="en-US" sz="1800" dirty="0"/>
              <a:t>The anchor tag and the href attribute can be used to reference the protocols other than http.  A relatively common one is to link to the e-mail protocol:</a:t>
            </a:r>
          </a:p>
          <a:p>
            <a:pPr eaLnBrk="1" hangingPunct="1">
              <a:lnSpc>
                <a:spcPct val="80000"/>
              </a:lnSpc>
              <a:buFont typeface="Wingdings" panose="05000000000000000000" pitchFamily="2" charset="2"/>
              <a:buNone/>
              <a:defRPr/>
            </a:pPr>
            <a:r>
              <a:rPr lang="en-US" altLang="en-US" sz="1800" b="1" dirty="0"/>
              <a:t>	</a:t>
            </a:r>
            <a:r>
              <a:rPr lang="en-US" altLang="en-US" sz="1600" b="1" dirty="0">
                <a:latin typeface="Courier New" panose="02070309020205020404" pitchFamily="49" charset="0"/>
                <a:cs typeface="Courier New" panose="02070309020205020404" pitchFamily="49" charset="0"/>
                <a:sym typeface="Symbol" panose="05050102010706020507" pitchFamily="18" charset="2"/>
              </a:rPr>
              <a:t>&lt;a </a:t>
            </a:r>
            <a:r>
              <a:rPr lang="en-US" altLang="en-US" sz="1600" b="1">
                <a:latin typeface="Courier New" panose="02070309020205020404" pitchFamily="49" charset="0"/>
                <a:cs typeface="Courier New" panose="02070309020205020404" pitchFamily="49" charset="0"/>
                <a:sym typeface="Symbol" panose="05050102010706020507" pitchFamily="18" charset="2"/>
              </a:rPr>
              <a:t>href="</a:t>
            </a:r>
            <a:r>
              <a:rPr lang="en-US" altLang="en-US" sz="1600" b="1">
                <a:solidFill>
                  <a:srgbClr val="FF0000"/>
                </a:solidFill>
                <a:latin typeface="Courier New" panose="02070309020205020404" pitchFamily="49" charset="0"/>
                <a:cs typeface="Courier New" panose="02070309020205020404" pitchFamily="49" charset="0"/>
                <a:sym typeface="Symbol" panose="05050102010706020507" pitchFamily="18" charset="2"/>
              </a:rPr>
              <a:t>mailto</a:t>
            </a:r>
            <a:r>
              <a:rPr lang="en-US" altLang="en-US" sz="1600" b="1" dirty="0">
                <a:solidFill>
                  <a:srgbClr val="FF0000"/>
                </a:solidFill>
                <a:latin typeface="Courier New" panose="02070309020205020404" pitchFamily="49" charset="0"/>
                <a:cs typeface="Courier New" panose="02070309020205020404" pitchFamily="49" charset="0"/>
                <a:sym typeface="Symbol" panose="05050102010706020507" pitchFamily="18" charset="2"/>
              </a:rPr>
              <a:t>:</a:t>
            </a:r>
            <a:r>
              <a:rPr lang="en-US" altLang="en-US" sz="1600" b="1" dirty="0">
                <a:latin typeface="Courier New" panose="02070309020205020404" pitchFamily="49" charset="0"/>
                <a:cs typeface="Courier New" panose="02070309020205020404" pitchFamily="49" charset="0"/>
                <a:sym typeface="Symbol" panose="05050102010706020507" pitchFamily="18" charset="2"/>
              </a:rPr>
              <a:t>xyz@depaul.edu"&gt;name&lt;/a&gt;</a:t>
            </a:r>
            <a:endParaRPr lang="en-US" altLang="en-US" sz="1800" b="1" dirty="0">
              <a:latin typeface="Courier New" panose="02070309020205020404" pitchFamily="49" charset="0"/>
              <a:cs typeface="Courier New" panose="02070309020205020404" pitchFamily="49" charset="0"/>
              <a:sym typeface="Symbol" panose="05050102010706020507" pitchFamily="18" charset="2"/>
            </a:endParaRPr>
          </a:p>
          <a:p>
            <a:pPr eaLnBrk="1" hangingPunct="1">
              <a:lnSpc>
                <a:spcPct val="80000"/>
              </a:lnSpc>
              <a:buFont typeface="Wingdings" panose="05000000000000000000" pitchFamily="2" charset="2"/>
              <a:buNone/>
              <a:defRPr/>
            </a:pPr>
            <a:endParaRPr lang="en-US" altLang="en-US" sz="1600" dirty="0">
              <a:sym typeface="Symbol" panose="05050102010706020507" pitchFamily="18" charset="2"/>
            </a:endParaRPr>
          </a:p>
          <a:p>
            <a:pPr eaLnBrk="1" hangingPunct="1">
              <a:lnSpc>
                <a:spcPct val="80000"/>
              </a:lnSpc>
              <a:buFont typeface="Wingdings" panose="05000000000000000000" pitchFamily="2" charset="2"/>
              <a:buNone/>
              <a:defRPr/>
            </a:pPr>
            <a:r>
              <a:rPr lang="en-US" altLang="en-US" sz="2000" dirty="0"/>
              <a:t>Example:</a:t>
            </a:r>
          </a:p>
          <a:p>
            <a:pPr lvl="1" eaLnBrk="1" hangingPunct="1">
              <a:lnSpc>
                <a:spcPct val="80000"/>
              </a:lnSpc>
              <a:buFont typeface="Wingdings" panose="05000000000000000000" pitchFamily="2" charset="2"/>
              <a:buNone/>
              <a:defRPr/>
            </a:pPr>
            <a:r>
              <a:rPr lang="en-US" altLang="en-US" sz="1400" dirty="0">
                <a:latin typeface="Courier New" panose="02070309020205020404" pitchFamily="49" charset="0"/>
                <a:cs typeface="Courier New" panose="02070309020205020404" pitchFamily="49" charset="0"/>
                <a:sym typeface="Symbol" panose="05050102010706020507" pitchFamily="18" charset="2"/>
              </a:rPr>
              <a:t>To make an appointment contact</a:t>
            </a:r>
          </a:p>
          <a:p>
            <a:pPr lvl="1" eaLnBrk="1" hangingPunct="1">
              <a:lnSpc>
                <a:spcPct val="80000"/>
              </a:lnSpc>
              <a:buFont typeface="Wingdings" panose="05000000000000000000" pitchFamily="2" charset="2"/>
              <a:buNone/>
              <a:defRPr/>
            </a:pPr>
            <a:r>
              <a:rPr lang="en-US" altLang="en-US" sz="1400" dirty="0">
                <a:latin typeface="Courier New" panose="02070309020205020404" pitchFamily="49" charset="0"/>
                <a:cs typeface="Courier New" panose="02070309020205020404" pitchFamily="49" charset="0"/>
                <a:sym typeface="Symbol" panose="05050102010706020507" pitchFamily="18" charset="2"/>
              </a:rPr>
              <a:t>&lt;a href=</a:t>
            </a:r>
            <a:r>
              <a:rPr lang="en-US" altLang="en-US" sz="1400" b="1" dirty="0">
                <a:latin typeface="Courier New" panose="02070309020205020404" pitchFamily="49" charset="0"/>
                <a:cs typeface="Courier New" panose="02070309020205020404" pitchFamily="49" charset="0"/>
                <a:sym typeface="Symbol" panose="05050102010706020507" pitchFamily="18" charset="2"/>
              </a:rPr>
              <a:t>"</a:t>
            </a:r>
            <a:r>
              <a:rPr lang="en-US" altLang="en-US" sz="1400" b="1">
                <a:latin typeface="Courier New" panose="02070309020205020404" pitchFamily="49" charset="0"/>
                <a:cs typeface="Courier New" panose="02070309020205020404" pitchFamily="49" charset="0"/>
                <a:sym typeface="Symbol" panose="05050102010706020507" pitchFamily="18" charset="2"/>
              </a:rPr>
              <a:t>mailto</a:t>
            </a:r>
            <a:r>
              <a:rPr lang="en-US" altLang="en-US" sz="1400" b="1" dirty="0">
                <a:latin typeface="Courier New" panose="02070309020205020404" pitchFamily="49" charset="0"/>
                <a:cs typeface="Courier New" panose="02070309020205020404" pitchFamily="49" charset="0"/>
                <a:sym typeface="Symbol" panose="05050102010706020507" pitchFamily="18" charset="2"/>
              </a:rPr>
              <a:t>:</a:t>
            </a:r>
            <a:r>
              <a:rPr lang="en-US" altLang="en-US" sz="1400" dirty="0">
                <a:latin typeface="Courier New" panose="02070309020205020404" pitchFamily="49" charset="0"/>
                <a:cs typeface="Courier New" panose="02070309020205020404" pitchFamily="49" charset="0"/>
                <a:sym typeface="Symbol" panose="05050102010706020507" pitchFamily="18" charset="2"/>
              </a:rPr>
              <a:t>JosephMendelsohn@gmail.com</a:t>
            </a:r>
            <a:r>
              <a:rPr lang="en-US" altLang="en-US" sz="1400" b="1" dirty="0">
                <a:latin typeface="Courier New" panose="02070309020205020404" pitchFamily="49" charset="0"/>
                <a:cs typeface="Courier New" panose="02070309020205020404" pitchFamily="49" charset="0"/>
                <a:sym typeface="Symbol" panose="05050102010706020507" pitchFamily="18" charset="2"/>
              </a:rPr>
              <a:t>"</a:t>
            </a:r>
            <a:r>
              <a:rPr lang="en-US" altLang="en-US" sz="1400" dirty="0">
                <a:latin typeface="Courier New" panose="02070309020205020404" pitchFamily="49" charset="0"/>
                <a:cs typeface="Courier New" panose="02070309020205020404" pitchFamily="49" charset="0"/>
                <a:sym typeface="Symbol" panose="05050102010706020507" pitchFamily="18" charset="2"/>
              </a:rPr>
              <a:t>&gt;Yosef Mendelsohn&lt;/a&gt;.</a:t>
            </a:r>
          </a:p>
          <a:p>
            <a:pPr eaLnBrk="1" hangingPunct="1">
              <a:lnSpc>
                <a:spcPct val="80000"/>
              </a:lnSpc>
              <a:buFont typeface="Wingdings" panose="05000000000000000000" pitchFamily="2" charset="2"/>
              <a:buNone/>
              <a:defRPr/>
            </a:pPr>
            <a:endParaRPr lang="en-US" altLang="en-US" sz="2000" dirty="0">
              <a:sym typeface="Symbol" panose="05050102010706020507" pitchFamily="18" charset="2"/>
            </a:endParaRPr>
          </a:p>
          <a:p>
            <a:pPr marL="0" indent="0" eaLnBrk="1" hangingPunct="1">
              <a:lnSpc>
                <a:spcPct val="80000"/>
              </a:lnSpc>
              <a:buFont typeface="Arial" panose="020B0604020202020204" pitchFamily="34" charset="0"/>
              <a:buNone/>
              <a:defRPr/>
            </a:pPr>
            <a:r>
              <a:rPr lang="en-US" altLang="en-US" sz="1600" dirty="0">
                <a:sym typeface="Symbol" panose="05050102010706020507" pitchFamily="18" charset="2"/>
              </a:rPr>
              <a:t>Note how the href attribute is not telling the browser to use the http (</a:t>
            </a:r>
            <a:r>
              <a:rPr lang="en-US" altLang="en-US" sz="1600">
                <a:sym typeface="Symbol" panose="05050102010706020507" pitchFamily="18" charset="2"/>
              </a:rPr>
              <a:t>i</a:t>
            </a:r>
            <a:r>
              <a:rPr lang="en-US" altLang="en-US" sz="1600" dirty="0">
                <a:sym typeface="Symbol" panose="05050102010706020507" pitchFamily="18" charset="2"/>
              </a:rPr>
              <a:t>.e. web) protocol.  Instead, the attribute is telling the browser to use a mail protocol.  Most browser’s have a setting that connects this protocol to your e-mail program (e.g. Outlook, Exchange, etc)</a:t>
            </a:r>
          </a:p>
          <a:p>
            <a:pPr eaLnBrk="1" hangingPunct="1">
              <a:lnSpc>
                <a:spcPct val="80000"/>
              </a:lnSpc>
              <a:buFont typeface="Wingdings" panose="05000000000000000000" pitchFamily="2" charset="2"/>
              <a:buNone/>
              <a:defRPr/>
            </a:pPr>
            <a:endParaRPr lang="en-US" altLang="en-US" sz="2000" dirty="0">
              <a:sym typeface="Symbol" panose="05050102010706020507" pitchFamily="18" charset="2"/>
            </a:endParaRPr>
          </a:p>
          <a:p>
            <a:pPr marL="0" indent="0" eaLnBrk="1" hangingPunct="1">
              <a:lnSpc>
                <a:spcPct val="80000"/>
              </a:lnSpc>
              <a:buFont typeface="Arial" panose="020B0604020202020204" pitchFamily="34" charset="0"/>
              <a:buNone/>
              <a:defRPr/>
            </a:pPr>
            <a:r>
              <a:rPr lang="en-US" altLang="en-US" sz="1600" dirty="0">
                <a:sym typeface="Symbol" panose="05050102010706020507" pitchFamily="18" charset="2"/>
              </a:rPr>
              <a:t>In general, I’m not a big fan of using ‘mailto’, as many visitors use web-based e-mail sites. This link frequently opens up a local e-mail utility such as Outlook other.  Better to simply write out your e-mail address.</a:t>
            </a:r>
          </a:p>
          <a:p>
            <a:pPr eaLnBrk="1" hangingPunct="1">
              <a:lnSpc>
                <a:spcPct val="80000"/>
              </a:lnSpc>
              <a:buFont typeface="Wingdings" panose="05000000000000000000" pitchFamily="2" charset="2"/>
              <a:buNone/>
              <a:defRPr/>
            </a:pPr>
            <a:endParaRPr lang="en-US" altLang="en-US" sz="20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48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48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48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D04B66D7-C545-41FD-A4E7-9599FEA83E4E}"/>
              </a:ext>
            </a:extLst>
          </p:cNvPr>
          <p:cNvSpPr>
            <a:spLocks noGrp="1"/>
          </p:cNvSpPr>
          <p:nvPr>
            <p:ph type="title"/>
          </p:nvPr>
        </p:nvSpPr>
        <p:spPr>
          <a:xfrm>
            <a:off x="533400" y="0"/>
            <a:ext cx="8229600" cy="990600"/>
          </a:xfrm>
        </p:spPr>
        <p:txBody>
          <a:bodyPr/>
          <a:lstStyle/>
          <a:p>
            <a:pPr eaLnBrk="1" hangingPunct="1"/>
            <a:r>
              <a:rPr lang="en-US" altLang="en-US" sz="3600"/>
              <a:t>Inserting images: the </a:t>
            </a:r>
            <a:r>
              <a:rPr lang="en-US" altLang="en-US" sz="3600">
                <a:latin typeface="Courier"/>
              </a:rPr>
              <a:t>&lt;</a:t>
            </a:r>
            <a:r>
              <a:rPr lang="en-US" altLang="en-US" sz="3600" dirty="0">
                <a:latin typeface="Courier"/>
              </a:rPr>
              <a:t>img</a:t>
            </a:r>
            <a:r>
              <a:rPr lang="en-US" altLang="en-US" sz="3600">
                <a:latin typeface="Courier"/>
              </a:rPr>
              <a:t>&gt;</a:t>
            </a:r>
            <a:r>
              <a:rPr lang="en-US" altLang="en-US" sz="3600"/>
              <a:t> tag </a:t>
            </a:r>
            <a:endParaRPr lang="en-US" altLang="en-US" sz="3600" dirty="0"/>
          </a:p>
        </p:txBody>
      </p:sp>
      <p:sp>
        <p:nvSpPr>
          <p:cNvPr id="50180" name="Rectangle 3">
            <a:extLst>
              <a:ext uri="{FF2B5EF4-FFF2-40B4-BE49-F238E27FC236}">
                <a16:creationId xmlns:a16="http://schemas.microsoft.com/office/drawing/2014/main" id="{45F563E8-6CCD-4F8B-A818-191AEBB0A613}"/>
              </a:ext>
            </a:extLst>
          </p:cNvPr>
          <p:cNvSpPr>
            <a:spLocks noGrp="1" noChangeArrowheads="1"/>
          </p:cNvSpPr>
          <p:nvPr>
            <p:ph type="body" idx="4294967295"/>
          </p:nvPr>
        </p:nvSpPr>
        <p:spPr>
          <a:xfrm>
            <a:off x="304800" y="1143000"/>
            <a:ext cx="8229600" cy="4530725"/>
          </a:xfrm>
        </p:spPr>
        <p:txBody>
          <a:bodyPr rtlCol="0">
            <a:normAutofit fontScale="92500" lnSpcReduction="20000"/>
          </a:bodyPr>
          <a:lstStyle/>
          <a:p>
            <a:pPr eaLnBrk="1" fontAlgn="auto" hangingPunct="1">
              <a:lnSpc>
                <a:spcPct val="90000"/>
              </a:lnSpc>
              <a:spcAft>
                <a:spcPts val="0"/>
              </a:spcAft>
              <a:buFont typeface="Wingdings" pitchFamily="2" charset="2"/>
              <a:buNone/>
              <a:defRPr/>
            </a:pPr>
            <a:r>
              <a:rPr lang="en-US" sz="2400" dirty="0"/>
              <a:t>An image is inserted using the </a:t>
            </a:r>
            <a:r>
              <a:rPr lang="en-US" sz="2800" b="1" dirty="0">
                <a:latin typeface="Courier New" pitchFamily="49" charset="0"/>
                <a:cs typeface="Courier New" pitchFamily="49" charset="0"/>
              </a:rPr>
              <a:t>img</a:t>
            </a:r>
            <a:r>
              <a:rPr lang="en-US" sz="2400" dirty="0"/>
              <a:t>  tag:</a:t>
            </a:r>
          </a:p>
          <a:p>
            <a:pPr eaLnBrk="1" fontAlgn="auto" hangingPunct="1">
              <a:lnSpc>
                <a:spcPct val="90000"/>
              </a:lnSpc>
              <a:spcAft>
                <a:spcPts val="0"/>
              </a:spcAft>
              <a:buFont typeface="Wingdings" pitchFamily="2" charset="2"/>
              <a:buNone/>
              <a:defRPr/>
            </a:pPr>
            <a:r>
              <a:rPr lang="en-US" sz="2400" dirty="0">
                <a:solidFill>
                  <a:schemeClr val="hlink"/>
                </a:solidFill>
                <a:latin typeface="Courier"/>
              </a:rPr>
              <a:t>&lt;img src</a:t>
            </a:r>
            <a:r>
              <a:rPr lang="en-US" sz="2400">
                <a:solidFill>
                  <a:schemeClr val="hlink"/>
                </a:solidFill>
                <a:latin typeface="Courier"/>
              </a:rPr>
              <a:t>="</a:t>
            </a:r>
            <a:r>
              <a:rPr lang="en-US" sz="2400">
                <a:latin typeface="Courier"/>
              </a:rPr>
              <a:t>kittens</a:t>
            </a:r>
            <a:r>
              <a:rPr lang="en-US" sz="2400" dirty="0">
                <a:latin typeface="Courier"/>
              </a:rPr>
              <a:t>.jpg</a:t>
            </a:r>
            <a:r>
              <a:rPr lang="en-US" sz="2400" dirty="0">
                <a:solidFill>
                  <a:schemeClr val="hlink"/>
                </a:solidFill>
                <a:latin typeface="Courier"/>
              </a:rPr>
              <a:t>"&gt;</a:t>
            </a:r>
          </a:p>
          <a:p>
            <a:pPr eaLnBrk="1" fontAlgn="auto" hangingPunct="1">
              <a:lnSpc>
                <a:spcPct val="90000"/>
              </a:lnSpc>
              <a:spcAft>
                <a:spcPts val="0"/>
              </a:spcAft>
              <a:buFont typeface="Wingdings" pitchFamily="2" charset="2"/>
              <a:buNone/>
              <a:defRPr/>
            </a:pPr>
            <a:endParaRPr lang="en-US" sz="2400" dirty="0"/>
          </a:p>
          <a:p>
            <a:pPr marL="0" indent="0" eaLnBrk="1" fontAlgn="auto" hangingPunct="1">
              <a:lnSpc>
                <a:spcPct val="90000"/>
              </a:lnSpc>
              <a:spcAft>
                <a:spcPts val="0"/>
              </a:spcAft>
              <a:buFont typeface="Arial" panose="020B0604020202020204" pitchFamily="34" charset="0"/>
              <a:buNone/>
              <a:defRPr/>
            </a:pPr>
            <a:r>
              <a:rPr lang="en-US" sz="2400" dirty="0"/>
              <a:t>Note that any image file you wish to display must be uploaded to the server along with your HTML documents! </a:t>
            </a:r>
          </a:p>
          <a:p>
            <a:pPr eaLnBrk="1" fontAlgn="auto" hangingPunct="1">
              <a:lnSpc>
                <a:spcPct val="90000"/>
              </a:lnSpc>
              <a:spcAft>
                <a:spcPts val="0"/>
              </a:spcAft>
              <a:buFont typeface="Wingdings" pitchFamily="2" charset="2"/>
              <a:buNone/>
              <a:defRPr/>
            </a:pPr>
            <a:endParaRPr lang="en-US" sz="2400" dirty="0"/>
          </a:p>
          <a:p>
            <a:pPr marL="0" indent="0" eaLnBrk="1" fontAlgn="auto" hangingPunct="1">
              <a:lnSpc>
                <a:spcPct val="90000"/>
              </a:lnSpc>
              <a:spcAft>
                <a:spcPts val="0"/>
              </a:spcAft>
              <a:buFont typeface="Arial" panose="020B0604020202020204" pitchFamily="34" charset="0"/>
              <a:buNone/>
              <a:defRPr/>
            </a:pPr>
            <a:r>
              <a:rPr lang="en-US" sz="2400" dirty="0"/>
              <a:t>To reduce clutter within our directories, it is good form to put images in a separate folder.  </a:t>
            </a:r>
          </a:p>
          <a:p>
            <a:pPr lvl="1" eaLnBrk="1" fontAlgn="auto" hangingPunct="1">
              <a:lnSpc>
                <a:spcPct val="90000"/>
              </a:lnSpc>
              <a:spcAft>
                <a:spcPts val="0"/>
              </a:spcAft>
              <a:defRPr/>
            </a:pPr>
            <a:r>
              <a:rPr lang="en-US" sz="2000" dirty="0"/>
              <a:t>In fact, you should organize your website just as you would organize folders on your personal computer. While we won’t do this right away, we will talk about organizing your site later.  </a:t>
            </a:r>
          </a:p>
          <a:p>
            <a:pPr eaLnBrk="1" fontAlgn="auto" hangingPunct="1">
              <a:lnSpc>
                <a:spcPct val="90000"/>
              </a:lnSpc>
              <a:spcAft>
                <a:spcPts val="0"/>
              </a:spcAft>
              <a:buFont typeface="Wingdings" pitchFamily="2" charset="2"/>
              <a:buNone/>
              <a:defRPr/>
            </a:pPr>
            <a:endParaRPr lang="en-US" sz="2400" dirty="0"/>
          </a:p>
          <a:p>
            <a:pPr eaLnBrk="1" fontAlgn="auto" hangingPunct="1">
              <a:lnSpc>
                <a:spcPct val="90000"/>
              </a:lnSpc>
              <a:spcAft>
                <a:spcPts val="0"/>
              </a:spcAft>
              <a:buFont typeface="Wingdings" pitchFamily="2" charset="2"/>
              <a:buNone/>
              <a:defRPr/>
            </a:pPr>
            <a:r>
              <a:rPr lang="en-US" sz="2400" dirty="0"/>
              <a:t>Help!  My image isn’t displaying:</a:t>
            </a:r>
          </a:p>
          <a:p>
            <a:pPr marL="457200" indent="-457200" eaLnBrk="1" fontAlgn="auto" hangingPunct="1">
              <a:lnSpc>
                <a:spcPct val="90000"/>
              </a:lnSpc>
              <a:spcAft>
                <a:spcPts val="0"/>
              </a:spcAft>
              <a:buFont typeface="+mj-lt"/>
              <a:buAutoNum type="arabicPeriod"/>
              <a:defRPr/>
            </a:pPr>
            <a:r>
              <a:rPr lang="en-US" sz="2000" dirty="0"/>
              <a:t>Be sure that you have spelled the file name correctly (including case!)</a:t>
            </a:r>
          </a:p>
          <a:p>
            <a:pPr marL="457200" indent="-457200" eaLnBrk="1" fontAlgn="auto" hangingPunct="1">
              <a:lnSpc>
                <a:spcPct val="90000"/>
              </a:lnSpc>
              <a:spcAft>
                <a:spcPts val="0"/>
              </a:spcAft>
              <a:buFont typeface="+mj-lt"/>
              <a:buAutoNum type="arabicPeriod"/>
              <a:defRPr/>
            </a:pPr>
            <a:r>
              <a:rPr lang="en-US" sz="2000" dirty="0"/>
              <a:t>Be sure your image has also been uploaded to the server</a:t>
            </a:r>
          </a:p>
          <a:p>
            <a:pPr marL="457200" indent="-457200" eaLnBrk="1" fontAlgn="auto" hangingPunct="1">
              <a:lnSpc>
                <a:spcPct val="90000"/>
              </a:lnSpc>
              <a:spcAft>
                <a:spcPts val="0"/>
              </a:spcAft>
              <a:buFont typeface="+mj-lt"/>
              <a:buAutoNum type="arabicPeriod"/>
              <a:defRPr/>
            </a:pPr>
            <a:r>
              <a:rPr lang="en-US" sz="2000" dirty="0"/>
              <a:t>Check your path (more on this later)</a:t>
            </a:r>
          </a:p>
          <a:p>
            <a:pPr marL="457200" indent="-457200" eaLnBrk="1" fontAlgn="auto" hangingPunct="1">
              <a:lnSpc>
                <a:spcPct val="90000"/>
              </a:lnSpc>
              <a:spcAft>
                <a:spcPts val="0"/>
              </a:spcAft>
              <a:buFont typeface="+mj-lt"/>
              <a:buAutoNum type="arabicPeriod"/>
              <a:defRPr/>
            </a:pPr>
            <a:endParaRPr lang="en-US" sz="2000" dirty="0"/>
          </a:p>
          <a:p>
            <a:pPr eaLnBrk="1" fontAlgn="auto" hangingPunct="1">
              <a:lnSpc>
                <a:spcPct val="90000"/>
              </a:lnSpc>
              <a:spcAft>
                <a:spcPts val="0"/>
              </a:spcAft>
              <a:buFont typeface="Wingdings" pitchFamily="2" charset="2"/>
              <a:buNone/>
              <a:defRPr/>
            </a:pPr>
            <a:endParaRPr lang="en-US" sz="1800" dirty="0"/>
          </a:p>
          <a:p>
            <a:pPr eaLnBrk="1" fontAlgn="auto" hangingPunct="1">
              <a:lnSpc>
                <a:spcPct val="90000"/>
              </a:lnSpc>
              <a:spcAft>
                <a:spcPts val="0"/>
              </a:spcAft>
              <a:buFont typeface="Wingdings" pitchFamily="2" charset="2"/>
              <a:buNone/>
              <a:defRPr/>
            </a:pPr>
            <a:endParaRPr lang="en-US" sz="24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0180">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0180">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0180">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0180">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0180">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018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EDDF66A0-CCF4-4FA5-99FE-4EC7B6884FC7}"/>
              </a:ext>
            </a:extLst>
          </p:cNvPr>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4099" name="Content Placeholder 2">
            <a:extLst>
              <a:ext uri="{FF2B5EF4-FFF2-40B4-BE49-F238E27FC236}">
                <a16:creationId xmlns:a16="http://schemas.microsoft.com/office/drawing/2014/main" id="{FC23C1A8-208E-4BC9-BBD0-CD2AA5433971}"/>
              </a:ext>
            </a:extLst>
          </p:cNvPr>
          <p:cNvSpPr>
            <a:spLocks noGrp="1"/>
          </p:cNvSpPr>
          <p:nvPr>
            <p:ph idx="1"/>
          </p:nvPr>
        </p:nvSpPr>
        <p:spPr>
          <a:xfrm>
            <a:off x="228600" y="1143000"/>
            <a:ext cx="7620000" cy="4876800"/>
          </a:xfrm>
        </p:spPr>
        <p:txBody>
          <a:bodyPr/>
          <a:lstStyle/>
          <a:p>
            <a:pPr marL="57150" indent="0" eaLnBrk="1" hangingPunct="1">
              <a:buFont typeface="Arial" panose="020B0604020202020204" pitchFamily="34" charset="0"/>
              <a:buNone/>
            </a:pPr>
            <a:r>
              <a:rPr lang="en-US" altLang="en-US" sz="2400" dirty="0"/>
              <a:t>By the end of this lecture, you should be able to:</a:t>
            </a:r>
          </a:p>
          <a:p>
            <a:pPr marL="57150" indent="0" eaLnBrk="1" hangingPunct="1">
              <a:buFont typeface="Arial" panose="020B0604020202020204" pitchFamily="34" charset="0"/>
              <a:buNone/>
            </a:pPr>
            <a:endParaRPr lang="en-US" altLang="en-US" sz="2400" dirty="0"/>
          </a:p>
          <a:p>
            <a:pPr lvl="1" eaLnBrk="1" hangingPunct="1"/>
            <a:r>
              <a:rPr lang="en-US" altLang="en-US" sz="1800" dirty="0"/>
              <a:t>Apply a few additional tags such as li, ol, ul, img</a:t>
            </a:r>
          </a:p>
          <a:p>
            <a:pPr lvl="1" eaLnBrk="1" hangingPunct="1"/>
            <a:r>
              <a:rPr lang="en-US" altLang="en-US" sz="1800" dirty="0"/>
              <a:t>Be comfortable with certain terminology including "content",  "attribute", and "attribute value"</a:t>
            </a:r>
          </a:p>
          <a:p>
            <a:pPr lvl="1" eaLnBrk="1" hangingPunct="1"/>
            <a:r>
              <a:rPr lang="en-US" altLang="en-US" sz="1800" dirty="0"/>
              <a:t>Be comfortable learning about various HTML attributes through the use of a reference</a:t>
            </a:r>
          </a:p>
          <a:p>
            <a:pPr lvl="1" eaLnBrk="1" hangingPunct="1"/>
            <a:r>
              <a:rPr lang="en-US" altLang="en-US" sz="1800" dirty="0"/>
              <a:t>Know the difference between the three most common image formats used on web pages</a:t>
            </a:r>
          </a:p>
        </p:txBody>
      </p:sp>
      <p:pic>
        <p:nvPicPr>
          <p:cNvPr id="4100" name="Picture 4" descr="C:\Users\yosef\Dropbox\130 Expression Web\images\question_mark_learning.jpg">
            <a:extLst>
              <a:ext uri="{FF2B5EF4-FFF2-40B4-BE49-F238E27FC236}">
                <a16:creationId xmlns:a16="http://schemas.microsoft.com/office/drawing/2014/main" id="{498237AF-2061-4968-AAD0-A52F874052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CB0D6D11-17DD-477A-99AF-5A776BC1B881}"/>
              </a:ext>
            </a:extLst>
          </p:cNvPr>
          <p:cNvSpPr>
            <a:spLocks noGrp="1"/>
          </p:cNvSpPr>
          <p:nvPr>
            <p:ph type="title"/>
          </p:nvPr>
        </p:nvSpPr>
        <p:spPr>
          <a:xfrm>
            <a:off x="395288" y="333375"/>
            <a:ext cx="8229600" cy="1371600"/>
          </a:xfrm>
        </p:spPr>
        <p:txBody>
          <a:bodyPr/>
          <a:lstStyle/>
          <a:p>
            <a:pPr eaLnBrk="1" hangingPunct="1"/>
            <a:r>
              <a:rPr lang="en-US" altLang="en-US" dirty="0"/>
              <a:t>Image Types</a:t>
            </a:r>
          </a:p>
        </p:txBody>
      </p:sp>
      <p:sp>
        <p:nvSpPr>
          <p:cNvPr id="25603" name="Rectangle 3">
            <a:extLst>
              <a:ext uri="{FF2B5EF4-FFF2-40B4-BE49-F238E27FC236}">
                <a16:creationId xmlns:a16="http://schemas.microsoft.com/office/drawing/2014/main" id="{16E2E18B-CD2A-4F9B-A6A7-40AE9F9FAFA6}"/>
              </a:ext>
            </a:extLst>
          </p:cNvPr>
          <p:cNvSpPr>
            <a:spLocks noGrp="1" noChangeArrowheads="1"/>
          </p:cNvSpPr>
          <p:nvPr>
            <p:ph idx="1"/>
          </p:nvPr>
        </p:nvSpPr>
        <p:spPr/>
        <p:txBody>
          <a:bodyPr/>
          <a:lstStyle/>
          <a:p>
            <a:pPr marL="0" indent="0" eaLnBrk="1" hangingPunct="1">
              <a:buFont typeface="Arial" panose="020B0604020202020204" pitchFamily="34" charset="0"/>
              <a:buNone/>
              <a:defRPr/>
            </a:pPr>
            <a:r>
              <a:rPr lang="en-US" altLang="en-US" sz="2400" dirty="0"/>
              <a:t>Three image file types are supported by pretty much all of today's browsers.</a:t>
            </a:r>
          </a:p>
          <a:p>
            <a:pPr eaLnBrk="1" hangingPunct="1">
              <a:buFont typeface="Wingdings" panose="05000000000000000000" pitchFamily="2" charset="2"/>
              <a:buNone/>
              <a:defRPr/>
            </a:pPr>
            <a:endParaRPr lang="en-US" altLang="en-US" sz="2400" dirty="0"/>
          </a:p>
          <a:p>
            <a:pPr lvl="1" eaLnBrk="1" hangingPunct="1">
              <a:defRPr/>
            </a:pPr>
            <a:r>
              <a:rPr lang="en-US" altLang="en-US" sz="2400" dirty="0"/>
              <a:t>GIF (a.k.a. Compuserve GIF) - </a:t>
            </a:r>
            <a:r>
              <a:rPr lang="en-US" altLang="en-US" sz="2400" i="1" dirty="0"/>
              <a:t>Graphic Interchange Format</a:t>
            </a:r>
            <a:r>
              <a:rPr lang="en-US" altLang="en-US" sz="2400" dirty="0"/>
              <a:t>   (filename.gif)</a:t>
            </a:r>
          </a:p>
          <a:p>
            <a:pPr lvl="1" eaLnBrk="1" hangingPunct="1">
              <a:defRPr/>
            </a:pPr>
            <a:endParaRPr lang="en-US" altLang="en-US" sz="2400" dirty="0"/>
          </a:p>
          <a:p>
            <a:pPr lvl="1" eaLnBrk="1" hangingPunct="1">
              <a:defRPr/>
            </a:pPr>
            <a:r>
              <a:rPr lang="en-US" altLang="en-US" sz="2400" dirty="0"/>
              <a:t>JPEG - </a:t>
            </a:r>
            <a:r>
              <a:rPr lang="en-US" altLang="en-US" sz="2400" i="1" dirty="0"/>
              <a:t>Joint Photographic Experts Group </a:t>
            </a:r>
            <a:r>
              <a:rPr lang="en-US" altLang="en-US" sz="2400" dirty="0"/>
              <a:t>(filename.jpg or filename.jpeg)</a:t>
            </a:r>
          </a:p>
          <a:p>
            <a:pPr lvl="1" eaLnBrk="1" hangingPunct="1">
              <a:defRPr/>
            </a:pPr>
            <a:endParaRPr lang="en-US" altLang="en-US" sz="2400" dirty="0"/>
          </a:p>
          <a:p>
            <a:pPr lvl="1" eaLnBrk="1" hangingPunct="1">
              <a:defRPr/>
            </a:pPr>
            <a:r>
              <a:rPr lang="en-US" altLang="en-US" sz="2400"/>
              <a:t>PNG</a:t>
            </a:r>
            <a:r>
              <a:rPr lang="en-US" altLang="en-US" sz="2400" dirty="0"/>
              <a:t> - </a:t>
            </a:r>
            <a:r>
              <a:rPr lang="en-US" altLang="en-US" sz="2400" i="1" dirty="0"/>
              <a:t>Portable Network Graphics</a:t>
            </a:r>
            <a:r>
              <a:rPr lang="en-US" altLang="en-US" sz="2400" dirty="0"/>
              <a:t>  (filename.</a:t>
            </a:r>
            <a:r>
              <a:rPr lang="en-US" altLang="en-US" sz="2400"/>
              <a:t>png</a:t>
            </a:r>
            <a:r>
              <a:rPr lang="en-US" altLang="en-US" sz="2400" dirty="0"/>
              <a:t>)</a:t>
            </a:r>
          </a:p>
          <a:p>
            <a:pPr eaLnBrk="1" hangingPunct="1">
              <a:buFont typeface="Wingdings" panose="05000000000000000000" pitchFamily="2" charset="2"/>
              <a:buNone/>
              <a:defRPr/>
            </a:pPr>
            <a:endParaRPr lang="en-US" altLang="en-US" sz="2400" dirty="0"/>
          </a:p>
        </p:txBody>
      </p:sp>
    </p:spTree>
  </p:cSld>
  <p:clrMapOvr>
    <a:masterClrMapping/>
  </p:clrMapOvr>
  <p:transition>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BE5C4C40-7DAD-4F22-8C2E-63015DFD9389}"/>
              </a:ext>
            </a:extLst>
          </p:cNvPr>
          <p:cNvSpPr>
            <a:spLocks noGrp="1"/>
          </p:cNvSpPr>
          <p:nvPr>
            <p:ph type="title"/>
          </p:nvPr>
        </p:nvSpPr>
        <p:spPr>
          <a:xfrm>
            <a:off x="457200" y="274638"/>
            <a:ext cx="8229600" cy="715962"/>
          </a:xfrm>
        </p:spPr>
        <p:txBody>
          <a:bodyPr/>
          <a:lstStyle/>
          <a:p>
            <a:pPr eaLnBrk="1" hangingPunct="1"/>
            <a:r>
              <a:rPr lang="en-US" altLang="en-US" dirty="0"/>
              <a:t>GIF</a:t>
            </a:r>
          </a:p>
        </p:txBody>
      </p:sp>
      <p:sp>
        <p:nvSpPr>
          <p:cNvPr id="26627" name="Rectangle 3">
            <a:extLst>
              <a:ext uri="{FF2B5EF4-FFF2-40B4-BE49-F238E27FC236}">
                <a16:creationId xmlns:a16="http://schemas.microsoft.com/office/drawing/2014/main" id="{9F046396-2808-4344-920F-A1D24D171372}"/>
              </a:ext>
            </a:extLst>
          </p:cNvPr>
          <p:cNvSpPr>
            <a:spLocks noGrp="1" noChangeArrowheads="1"/>
          </p:cNvSpPr>
          <p:nvPr>
            <p:ph idx="1"/>
          </p:nvPr>
        </p:nvSpPr>
        <p:spPr>
          <a:xfrm>
            <a:off x="304800" y="1066800"/>
            <a:ext cx="8229600" cy="4525963"/>
          </a:xfrm>
        </p:spPr>
        <p:txBody>
          <a:bodyPr/>
          <a:lstStyle/>
          <a:p>
            <a:pPr marL="0" indent="0" eaLnBrk="1" hangingPunct="1">
              <a:lnSpc>
                <a:spcPct val="90000"/>
              </a:lnSpc>
              <a:buFont typeface="Arial" panose="020B0604020202020204" pitchFamily="34" charset="0"/>
              <a:buNone/>
              <a:defRPr/>
            </a:pPr>
            <a:r>
              <a:rPr lang="en-US" altLang="en-US" sz="2000" dirty="0"/>
              <a:t>GIF files are best used for images that have broad areas of flat color and are highly defined. Things like line art, or very simple drawings. </a:t>
            </a:r>
          </a:p>
          <a:p>
            <a:pPr eaLnBrk="1" hangingPunct="1">
              <a:lnSpc>
                <a:spcPct val="90000"/>
              </a:lnSpc>
              <a:buFont typeface="Wingdings" panose="05000000000000000000" pitchFamily="2" charset="2"/>
              <a:buNone/>
              <a:defRPr/>
            </a:pPr>
            <a:endParaRPr lang="en-US" altLang="en-US" sz="2000" dirty="0"/>
          </a:p>
          <a:p>
            <a:pPr marL="0" indent="0" eaLnBrk="1" hangingPunct="1">
              <a:lnSpc>
                <a:spcPct val="90000"/>
              </a:lnSpc>
              <a:buFont typeface="Arial" panose="020B0604020202020204" pitchFamily="34" charset="0"/>
              <a:buNone/>
              <a:defRPr/>
            </a:pPr>
            <a:r>
              <a:rPr lang="en-US" altLang="en-US" sz="2000" dirty="0"/>
              <a:t>GIF also supports transparency and animation.  </a:t>
            </a:r>
          </a:p>
          <a:p>
            <a:pPr marL="0" indent="0" eaLnBrk="1" hangingPunct="1">
              <a:lnSpc>
                <a:spcPct val="90000"/>
              </a:lnSpc>
              <a:buFont typeface="Arial" panose="020B0604020202020204" pitchFamily="34" charset="0"/>
              <a:buNone/>
              <a:defRPr/>
            </a:pPr>
            <a:endParaRPr lang="en-US" altLang="en-US" sz="2000" dirty="0"/>
          </a:p>
          <a:p>
            <a:pPr marL="0" indent="0" eaLnBrk="1" hangingPunct="1">
              <a:lnSpc>
                <a:spcPct val="90000"/>
              </a:lnSpc>
              <a:buFont typeface="Arial" panose="020B0604020202020204" pitchFamily="34" charset="0"/>
              <a:buNone/>
              <a:defRPr/>
            </a:pPr>
            <a:r>
              <a:rPr lang="en-US" altLang="en-US" sz="2000" dirty="0"/>
              <a:t>GIF allows a maximum of 256 colors.</a:t>
            </a:r>
          </a:p>
          <a:p>
            <a:pPr eaLnBrk="1" hangingPunct="1">
              <a:lnSpc>
                <a:spcPct val="90000"/>
              </a:lnSpc>
              <a:buFont typeface="Wingdings" panose="05000000000000000000" pitchFamily="2" charset="2"/>
              <a:buNone/>
              <a:defRPr/>
            </a:pPr>
            <a:endParaRPr lang="en-US" altLang="en-US" sz="2000" dirty="0"/>
          </a:p>
          <a:p>
            <a:pPr eaLnBrk="1" hangingPunct="1">
              <a:lnSpc>
                <a:spcPct val="90000"/>
              </a:lnSpc>
              <a:buFont typeface="Wingdings" panose="05000000000000000000" pitchFamily="2" charset="2"/>
              <a:buNone/>
              <a:defRPr/>
            </a:pPr>
            <a:r>
              <a:rPr lang="en-US" altLang="en-US" sz="2000" dirty="0"/>
              <a:t>Guidelines to keep GIF files small:</a:t>
            </a:r>
          </a:p>
          <a:p>
            <a:pPr lvl="1" eaLnBrk="1" hangingPunct="1">
              <a:lnSpc>
                <a:spcPct val="90000"/>
              </a:lnSpc>
              <a:defRPr/>
            </a:pPr>
            <a:r>
              <a:rPr lang="en-US" altLang="en-US" sz="2000" dirty="0"/>
              <a:t>Reduce the number of colors </a:t>
            </a:r>
          </a:p>
          <a:p>
            <a:pPr lvl="1" eaLnBrk="1" hangingPunct="1">
              <a:lnSpc>
                <a:spcPct val="90000"/>
              </a:lnSpc>
              <a:defRPr/>
            </a:pPr>
            <a:r>
              <a:rPr lang="en-US" altLang="en-US" sz="2000" dirty="0"/>
              <a:t>Crop out extra space if possible </a:t>
            </a:r>
          </a:p>
          <a:p>
            <a:pPr eaLnBrk="1" hangingPunct="1">
              <a:lnSpc>
                <a:spcPct val="90000"/>
              </a:lnSpc>
              <a:buFont typeface="Wingdings" panose="05000000000000000000" pitchFamily="2" charset="2"/>
              <a:buNone/>
              <a:defRPr/>
            </a:pPr>
            <a:endParaRPr lang="en-US" altLang="en-US" sz="2000" dirty="0"/>
          </a:p>
          <a:p>
            <a:pPr eaLnBrk="1" hangingPunct="1">
              <a:lnSpc>
                <a:spcPct val="90000"/>
              </a:lnSpc>
              <a:buFont typeface="Wingdings" panose="05000000000000000000" pitchFamily="2" charset="2"/>
              <a:buNone/>
              <a:defRPr/>
            </a:pPr>
            <a:r>
              <a:rPr lang="en-US" altLang="en-US" sz="2000" dirty="0"/>
              <a:t>The file extension for GIF files is </a:t>
            </a:r>
            <a:r>
              <a:rPr lang="en-US" altLang="en-US" sz="2000" dirty="0">
                <a:latin typeface="Courier"/>
              </a:rPr>
              <a:t>.gif</a:t>
            </a:r>
          </a:p>
          <a:p>
            <a:pPr eaLnBrk="1" hangingPunct="1">
              <a:lnSpc>
                <a:spcPct val="90000"/>
              </a:lnSpc>
              <a:buFont typeface="Wingdings" panose="05000000000000000000" pitchFamily="2" charset="2"/>
              <a:buNone/>
              <a:defRPr/>
            </a:pPr>
            <a:endParaRPr lang="en-US" altLang="en-US" sz="2000" dirty="0"/>
          </a:p>
          <a:p>
            <a:pPr marL="0" indent="0" eaLnBrk="1" hangingPunct="1">
              <a:lnSpc>
                <a:spcPct val="90000"/>
              </a:lnSpc>
              <a:buFont typeface="Arial" panose="020B0604020202020204" pitchFamily="34" charset="0"/>
              <a:buNone/>
              <a:defRPr/>
            </a:pPr>
            <a:r>
              <a:rPr lang="en-US" altLang="en-US" sz="2000" dirty="0"/>
              <a:t>GIFs are not very high-quality images. Developers are using them less frequently in favor of PNGs. </a:t>
            </a:r>
          </a:p>
        </p:txBody>
      </p:sp>
      <p:pic>
        <p:nvPicPr>
          <p:cNvPr id="44036" name="Picture 3" descr="transparent">
            <a:extLst>
              <a:ext uri="{FF2B5EF4-FFF2-40B4-BE49-F238E27FC236}">
                <a16:creationId xmlns:a16="http://schemas.microsoft.com/office/drawing/2014/main" id="{3EBF1568-A181-494A-8272-F3C5BA3F55E6}"/>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3048000"/>
            <a:ext cx="218757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F556256C-D99B-4894-8730-F67F099AA94A}"/>
              </a:ext>
            </a:extLst>
          </p:cNvPr>
          <p:cNvSpPr>
            <a:spLocks noGrp="1"/>
          </p:cNvSpPr>
          <p:nvPr>
            <p:ph type="title"/>
          </p:nvPr>
        </p:nvSpPr>
        <p:spPr/>
        <p:txBody>
          <a:bodyPr/>
          <a:lstStyle/>
          <a:p>
            <a:pPr eaLnBrk="1" hangingPunct="1"/>
            <a:r>
              <a:rPr lang="en-US" altLang="en-US"/>
              <a:t>PNG</a:t>
            </a:r>
            <a:endParaRPr lang="en-US" altLang="en-US" dirty="0"/>
          </a:p>
        </p:txBody>
      </p:sp>
      <p:sp>
        <p:nvSpPr>
          <p:cNvPr id="46083" name="Rectangle 3">
            <a:extLst>
              <a:ext uri="{FF2B5EF4-FFF2-40B4-BE49-F238E27FC236}">
                <a16:creationId xmlns:a16="http://schemas.microsoft.com/office/drawing/2014/main" id="{4EC03190-4535-432B-8CE6-259ECA66C680}"/>
              </a:ext>
            </a:extLst>
          </p:cNvPr>
          <p:cNvSpPr>
            <a:spLocks noGrp="1"/>
          </p:cNvSpPr>
          <p:nvPr>
            <p:ph idx="1"/>
          </p:nvPr>
        </p:nvSpPr>
        <p:spPr>
          <a:xfrm>
            <a:off x="609600" y="2019300"/>
            <a:ext cx="5486400" cy="2819400"/>
          </a:xfrm>
        </p:spPr>
        <p:txBody>
          <a:bodyPr/>
          <a:lstStyle/>
          <a:p>
            <a:pPr eaLnBrk="1" hangingPunct="1"/>
            <a:r>
              <a:rPr lang="en-US" altLang="en-US" sz="2000"/>
              <a:t>PNG</a:t>
            </a:r>
            <a:r>
              <a:rPr lang="en-US" altLang="en-US" sz="2000" dirty="0"/>
              <a:t> is another image format for drawings that web developers are </a:t>
            </a:r>
            <a:r>
              <a:rPr lang="en-US" altLang="en-US" sz="2000" u="sng" dirty="0"/>
              <a:t>encouraged</a:t>
            </a:r>
            <a:r>
              <a:rPr lang="en-US" altLang="en-US" sz="2000" dirty="0"/>
              <a:t> to use over GIF. </a:t>
            </a:r>
          </a:p>
          <a:p>
            <a:pPr marL="0" indent="0" eaLnBrk="1" hangingPunct="1">
              <a:buNone/>
            </a:pPr>
            <a:endParaRPr lang="en-US" altLang="en-US" sz="2000" dirty="0"/>
          </a:p>
          <a:p>
            <a:pPr eaLnBrk="1" hangingPunct="1"/>
            <a:r>
              <a:rPr lang="en-US" altLang="en-US" sz="2000" dirty="0"/>
              <a:t>They compress well and support transparency.  </a:t>
            </a:r>
          </a:p>
          <a:p>
            <a:pPr marL="0" indent="0" eaLnBrk="1" hangingPunct="1">
              <a:buNone/>
            </a:pPr>
            <a:endParaRPr lang="en-US" altLang="en-US" sz="2000" dirty="0"/>
          </a:p>
          <a:p>
            <a:pPr eaLnBrk="1" hangingPunct="1"/>
            <a:r>
              <a:rPr lang="en-US" altLang="en-US" sz="2000" dirty="0"/>
              <a:t>Most graphics programs provide the option to save drawings in png format.</a:t>
            </a:r>
          </a:p>
          <a:p>
            <a:pPr lvl="1" eaLnBrk="1" hangingPunct="1"/>
            <a:endParaRPr lang="en-US" altLang="en-US" sz="1800" dirty="0"/>
          </a:p>
          <a:p>
            <a:pPr eaLnBrk="1" hangingPunct="1"/>
            <a:endParaRPr lang="en-US" altLang="en-US" sz="2000" dirty="0"/>
          </a:p>
        </p:txBody>
      </p:sp>
      <p:pic>
        <p:nvPicPr>
          <p:cNvPr id="46084" name="Picture 5" descr="Image result for png images">
            <a:extLst>
              <a:ext uri="{FF2B5EF4-FFF2-40B4-BE49-F238E27FC236}">
                <a16:creationId xmlns:a16="http://schemas.microsoft.com/office/drawing/2014/main" id="{B6A526AC-4B6D-4B4B-B03D-AD61C0A7D7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2257425"/>
            <a:ext cx="15875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51B2CB6B-AB9F-4493-99E7-7D7AB347649A}"/>
              </a:ext>
            </a:extLst>
          </p:cNvPr>
          <p:cNvSpPr>
            <a:spLocks noGrp="1"/>
          </p:cNvSpPr>
          <p:nvPr>
            <p:ph type="title"/>
          </p:nvPr>
        </p:nvSpPr>
        <p:spPr/>
        <p:txBody>
          <a:bodyPr/>
          <a:lstStyle/>
          <a:p>
            <a:pPr eaLnBrk="1" hangingPunct="1"/>
            <a:r>
              <a:rPr lang="en-US" altLang="en-US" dirty="0"/>
              <a:t>JPEG</a:t>
            </a:r>
          </a:p>
        </p:txBody>
      </p:sp>
      <p:sp>
        <p:nvSpPr>
          <p:cNvPr id="53251" name="Rectangle 3">
            <a:extLst>
              <a:ext uri="{FF2B5EF4-FFF2-40B4-BE49-F238E27FC236}">
                <a16:creationId xmlns:a16="http://schemas.microsoft.com/office/drawing/2014/main" id="{9545C122-C018-41F7-8AF4-A2DCD40B10BF}"/>
              </a:ext>
            </a:extLst>
          </p:cNvPr>
          <p:cNvSpPr>
            <a:spLocks noGrp="1" noChangeArrowheads="1"/>
          </p:cNvSpPr>
          <p:nvPr>
            <p:ph idx="1"/>
          </p:nvPr>
        </p:nvSpPr>
        <p:spPr/>
        <p:txBody>
          <a:bodyPr/>
          <a:lstStyle/>
          <a:p>
            <a:pPr marL="0" indent="0" eaLnBrk="1" hangingPunct="1">
              <a:buFont typeface="Arial" panose="020B0604020202020204" pitchFamily="34" charset="0"/>
              <a:buNone/>
              <a:defRPr/>
            </a:pPr>
            <a:r>
              <a:rPr lang="en-US" altLang="en-US" sz="2000" dirty="0"/>
              <a:t>JPEG files are best for images that use many colors and shading, such as photographs.</a:t>
            </a:r>
          </a:p>
          <a:p>
            <a:pPr marL="0" indent="0" eaLnBrk="1" hangingPunct="1">
              <a:buFont typeface="Arial" panose="020B0604020202020204" pitchFamily="34" charset="0"/>
              <a:buNone/>
              <a:defRPr/>
            </a:pPr>
            <a:endParaRPr lang="en-US" altLang="en-US" sz="2000" dirty="0"/>
          </a:p>
          <a:p>
            <a:pPr marL="0" indent="0" eaLnBrk="1" hangingPunct="1">
              <a:buFont typeface="Arial" panose="020B0604020202020204" pitchFamily="34" charset="0"/>
              <a:buNone/>
              <a:defRPr/>
            </a:pPr>
            <a:r>
              <a:rPr lang="en-US" altLang="en-US" sz="2000" dirty="0"/>
              <a:t>JPEG has a higher compression ratio but it is a “lossy” compression.  This means the compression sacrifices some image data to reduce the file size. This is usually ideal for the web as it allows our pages to load faster. </a:t>
            </a:r>
          </a:p>
          <a:p>
            <a:pPr eaLnBrk="1" hangingPunct="1">
              <a:buFont typeface="Wingdings" panose="05000000000000000000" pitchFamily="2" charset="2"/>
              <a:buNone/>
              <a:defRPr/>
            </a:pPr>
            <a:endParaRPr lang="en-US" altLang="en-US" sz="2000" dirty="0"/>
          </a:p>
          <a:p>
            <a:pPr eaLnBrk="1" hangingPunct="1">
              <a:buFont typeface="Wingdings" panose="05000000000000000000" pitchFamily="2" charset="2"/>
              <a:buNone/>
              <a:defRPr/>
            </a:pPr>
            <a:endParaRPr lang="en-US" altLang="en-US" sz="2000" dirty="0"/>
          </a:p>
        </p:txBody>
      </p:sp>
      <p:pic>
        <p:nvPicPr>
          <p:cNvPr id="48132" name="Picture 5" descr="16bit">
            <a:extLst>
              <a:ext uri="{FF2B5EF4-FFF2-40B4-BE49-F238E27FC236}">
                <a16:creationId xmlns:a16="http://schemas.microsoft.com/office/drawing/2014/main" id="{9EB554BA-10BF-4C06-A937-3A440CD1A6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4114800"/>
            <a:ext cx="2843212" cy="212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5F0610-BFCF-4000-90E5-BD437FDB020D}"/>
              </a:ext>
            </a:extLst>
          </p:cNvPr>
          <p:cNvSpPr>
            <a:spLocks noGrp="1"/>
          </p:cNvSpPr>
          <p:nvPr>
            <p:ph idx="1"/>
          </p:nvPr>
        </p:nvSpPr>
        <p:spPr>
          <a:xfrm>
            <a:off x="381000" y="1143000"/>
            <a:ext cx="8229600" cy="5440363"/>
          </a:xfrm>
        </p:spPr>
        <p:txBody>
          <a:bodyPr/>
          <a:lstStyle/>
          <a:p>
            <a:pPr eaLnBrk="1" hangingPunct="1">
              <a:buFont typeface="Arial" charset="0"/>
              <a:buChar char="•"/>
              <a:defRPr/>
            </a:pPr>
            <a:r>
              <a:rPr lang="en-US" sz="1800" dirty="0"/>
              <a:t>The alt attribute allows you to provide a text description of the image.  </a:t>
            </a:r>
          </a:p>
          <a:p>
            <a:pPr eaLnBrk="1" hangingPunct="1">
              <a:buFont typeface="Arial" charset="0"/>
              <a:buChar char="•"/>
              <a:defRPr/>
            </a:pPr>
            <a:r>
              <a:rPr lang="en-US" sz="1800" dirty="0"/>
              <a:t>This attribute should </a:t>
            </a:r>
            <a:r>
              <a:rPr lang="en-US" sz="1800" i="1" u="sng" dirty="0"/>
              <a:t>always</a:t>
            </a:r>
            <a:r>
              <a:rPr lang="en-US" sz="1800" i="1" dirty="0"/>
              <a:t> </a:t>
            </a:r>
            <a:r>
              <a:rPr lang="en-US" sz="1800" dirty="0"/>
              <a:t>be included with your images. There are several reasons for this including:</a:t>
            </a:r>
          </a:p>
          <a:p>
            <a:pPr lvl="1" eaLnBrk="1" hangingPunct="1">
              <a:buFont typeface="Arial" charset="0"/>
              <a:buChar char="•"/>
              <a:defRPr/>
            </a:pPr>
            <a:r>
              <a:rPr lang="en-US" sz="1400" dirty="0"/>
              <a:t>Accessibility: Many people such as sight-impaired have screen reading software that reads the page out loud. When an </a:t>
            </a:r>
            <a:r>
              <a:rPr lang="en-US" sz="1400" dirty="0">
                <a:latin typeface="Courier"/>
              </a:rPr>
              <a:t>&lt;img&gt; </a:t>
            </a:r>
            <a:r>
              <a:rPr lang="en-US" sz="1400" dirty="0"/>
              <a:t>tag is encountered, these readers will automatically read the textual description of the image. </a:t>
            </a:r>
          </a:p>
          <a:p>
            <a:pPr lvl="2" eaLnBrk="1" hangingPunct="1">
              <a:buFont typeface="Arial" charset="0"/>
              <a:buChar char="•"/>
              <a:defRPr/>
            </a:pPr>
            <a:r>
              <a:rPr lang="en-US" sz="1200" dirty="0"/>
              <a:t>In fact, in some situations, such as many governmental web sites, programmers are </a:t>
            </a:r>
            <a:r>
              <a:rPr lang="en-US" sz="1200" i="1" dirty="0"/>
              <a:t>required </a:t>
            </a:r>
            <a:r>
              <a:rPr lang="en-US" sz="1200" dirty="0"/>
              <a:t>to include the alt attribute.</a:t>
            </a:r>
          </a:p>
          <a:p>
            <a:pPr lvl="1" eaLnBrk="1" hangingPunct="1">
              <a:buFont typeface="Arial" charset="0"/>
              <a:buChar char="•"/>
              <a:defRPr/>
            </a:pPr>
            <a:r>
              <a:rPr lang="en-US" sz="1400" dirty="0"/>
              <a:t>Some users intentionally disable the display images such as those currently in areas with extremely slow internet connectivity.</a:t>
            </a:r>
          </a:p>
          <a:p>
            <a:pPr marL="457200" lvl="1" indent="0" eaLnBrk="1" hangingPunct="1">
              <a:buFont typeface="Arial" panose="020B0604020202020204" pitchFamily="34" charset="0"/>
              <a:buNone/>
              <a:defRPr/>
            </a:pPr>
            <a:endParaRPr lang="en-US" sz="1400" dirty="0"/>
          </a:p>
          <a:p>
            <a:pPr marL="0" indent="0" eaLnBrk="1" hangingPunct="1">
              <a:buFont typeface="Arial" panose="020B0604020202020204" pitchFamily="34" charset="0"/>
              <a:buNone/>
              <a:defRPr/>
            </a:pPr>
            <a:r>
              <a:rPr lang="en-US" sz="1800" dirty="0"/>
              <a:t>The code:</a:t>
            </a:r>
          </a:p>
          <a:p>
            <a:pPr marL="0" indent="0" eaLnBrk="1" hangingPunct="1">
              <a:buFont typeface="Arial" charset="0"/>
              <a:buNone/>
              <a:defRPr/>
            </a:pPr>
            <a:r>
              <a:rPr lang="en-US" sz="1400" dirty="0">
                <a:latin typeface="Courier"/>
              </a:rPr>
              <a:t>   &lt;img src="lisa_bob.jpg" </a:t>
            </a:r>
            <a:r>
              <a:rPr lang="en-US" sz="1400" b="1" dirty="0">
                <a:latin typeface="Courier"/>
              </a:rPr>
              <a:t>alt="Lisa and Bob at Eiffel Tower"</a:t>
            </a:r>
            <a:r>
              <a:rPr lang="en-US" sz="1400" dirty="0">
                <a:latin typeface="Courier"/>
              </a:rPr>
              <a:t>&gt;</a:t>
            </a:r>
          </a:p>
          <a:p>
            <a:pPr marL="0" indent="0" eaLnBrk="1" hangingPunct="1">
              <a:buFont typeface="Arial" charset="0"/>
              <a:buNone/>
              <a:defRPr/>
            </a:pPr>
            <a:endParaRPr lang="en-US" sz="1800" dirty="0"/>
          </a:p>
          <a:p>
            <a:pPr eaLnBrk="1" hangingPunct="1">
              <a:buFont typeface="Arial" charset="0"/>
              <a:buChar char="•"/>
              <a:defRPr/>
            </a:pPr>
            <a:r>
              <a:rPr lang="en-US" sz="1800" b="1" dirty="0"/>
              <a:t>For this course, you must </a:t>
            </a:r>
            <a:r>
              <a:rPr lang="en-US" sz="1800" b="1" i="1" dirty="0"/>
              <a:t>always</a:t>
            </a:r>
            <a:r>
              <a:rPr lang="en-US" sz="1800" b="1" dirty="0"/>
              <a:t> include the alt attribute with your images. </a:t>
            </a:r>
          </a:p>
          <a:p>
            <a:pPr lvl="1" eaLnBrk="1" hangingPunct="1">
              <a:buFont typeface="Arial" charset="0"/>
              <a:buChar char="•"/>
              <a:defRPr/>
            </a:pPr>
            <a:r>
              <a:rPr lang="en-US" sz="1400"/>
              <a:t>I</a:t>
            </a:r>
            <a:r>
              <a:rPr lang="en-US" sz="1400" dirty="0"/>
              <a:t> remind you of this (and other things) on the </a:t>
            </a:r>
            <a:r>
              <a:rPr lang="en-US" sz="1400" b="1" dirty="0"/>
              <a:t>assignment checklist </a:t>
            </a:r>
            <a:r>
              <a:rPr lang="en-US" sz="1400" dirty="0"/>
              <a:t>page. Be sure to refer to that page before submitting your assignments. It will probably save you from a few lost points along the way. </a:t>
            </a:r>
          </a:p>
          <a:p>
            <a:pPr eaLnBrk="1" hangingPunct="1">
              <a:buFont typeface="Arial" charset="0"/>
              <a:buChar char="•"/>
              <a:defRPr/>
            </a:pPr>
            <a:endParaRPr lang="en-US" sz="1800" dirty="0"/>
          </a:p>
          <a:p>
            <a:pPr eaLnBrk="1" hangingPunct="1">
              <a:buFont typeface="Arial" charset="0"/>
              <a:buChar char="•"/>
              <a:defRPr/>
            </a:pPr>
            <a:endParaRPr lang="en-US" sz="1800" dirty="0"/>
          </a:p>
          <a:p>
            <a:pPr eaLnBrk="1" hangingPunct="1">
              <a:buFont typeface="Arial" charset="0"/>
              <a:buChar char="•"/>
              <a:defRPr/>
            </a:pPr>
            <a:endParaRPr lang="en-US" sz="1800" dirty="0"/>
          </a:p>
        </p:txBody>
      </p:sp>
      <p:sp>
        <p:nvSpPr>
          <p:cNvPr id="50179" name="Title 1">
            <a:extLst>
              <a:ext uri="{FF2B5EF4-FFF2-40B4-BE49-F238E27FC236}">
                <a16:creationId xmlns:a16="http://schemas.microsoft.com/office/drawing/2014/main" id="{3F1F71E0-DD14-43DF-8D2C-8B94AA238D39}"/>
              </a:ext>
            </a:extLst>
          </p:cNvPr>
          <p:cNvSpPr>
            <a:spLocks noGrp="1"/>
          </p:cNvSpPr>
          <p:nvPr>
            <p:ph type="title"/>
          </p:nvPr>
        </p:nvSpPr>
        <p:spPr>
          <a:xfrm>
            <a:off x="457200" y="274638"/>
            <a:ext cx="8229600" cy="715962"/>
          </a:xfrm>
        </p:spPr>
        <p:txBody>
          <a:bodyPr/>
          <a:lstStyle/>
          <a:p>
            <a:pPr eaLnBrk="1" hangingPunct="1"/>
            <a:r>
              <a:rPr lang="en-US" altLang="en-US" sz="3600" dirty="0"/>
              <a:t>Images: the </a:t>
            </a:r>
            <a:r>
              <a:rPr lang="en-US" altLang="en-US" sz="3600" b="1" dirty="0">
                <a:latin typeface="Courier New" panose="02070309020205020404" pitchFamily="49" charset="0"/>
                <a:cs typeface="Courier New" panose="02070309020205020404" pitchFamily="49" charset="0"/>
              </a:rPr>
              <a:t>alt</a:t>
            </a:r>
            <a:r>
              <a:rPr lang="en-US" altLang="en-US" sz="3600" dirty="0">
                <a:solidFill>
                  <a:srgbClr val="FF0000"/>
                </a:solidFill>
              </a:rPr>
              <a:t> </a:t>
            </a:r>
            <a:r>
              <a:rPr lang="en-US" altLang="en-US" sz="3600" dirty="0"/>
              <a:t>attribute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70">
            <a:extLst>
              <a:ext uri="{FF2B5EF4-FFF2-40B4-BE49-F238E27FC236}">
                <a16:creationId xmlns:a16="http://schemas.microsoft.com/office/drawing/2014/main" id="{57845966-6EFC-468A-9CC7-BAB4B95854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0"/>
          </a:xfrm>
          <a:prstGeom prst="rect">
            <a:avLst/>
          </a:prstGeom>
          <a:solidFill>
            <a:srgbClr val="6748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1029" name="Picture 72">
            <a:extLst>
              <a:ext uri="{FF2B5EF4-FFF2-40B4-BE49-F238E27FC236}">
                <a16:creationId xmlns:a16="http://schemas.microsoft.com/office/drawing/2014/main" id="{75554383-98AF-4A47-BB65-705FAAA4BE6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2500" r="12500"/>
          <a:stretch/>
        </p:blipFill>
        <p:spPr>
          <a:xfrm>
            <a:off x="0" y="0"/>
            <a:ext cx="9144000" cy="6858000"/>
          </a:xfrm>
          <a:prstGeom prst="rect">
            <a:avLst/>
          </a:prstGeom>
        </p:spPr>
      </p:pic>
      <p:sp>
        <p:nvSpPr>
          <p:cNvPr id="75" name="Freeform: Shape 74">
            <a:extLst>
              <a:ext uri="{FF2B5EF4-FFF2-40B4-BE49-F238E27FC236}">
                <a16:creationId xmlns:a16="http://schemas.microsoft.com/office/drawing/2014/main" id="{ADAD1991-FFD1-4E94-ABAB-7560D33008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5410" y="-3970"/>
            <a:ext cx="7748362" cy="6874811"/>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pic>
        <p:nvPicPr>
          <p:cNvPr id="1026" name="Picture 2" descr="Image result for practice">
            <a:extLst>
              <a:ext uri="{FF2B5EF4-FFF2-40B4-BE49-F238E27FC236}">
                <a16:creationId xmlns:a16="http://schemas.microsoft.com/office/drawing/2014/main" id="{0E5E11FA-D6AE-432F-B0EF-7CF79E65079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818858" y="1739565"/>
            <a:ext cx="5421465" cy="33788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E0F287C-7C47-4537-AE7D-31D948AF2ECA}"/>
              </a:ext>
            </a:extLst>
          </p:cNvPr>
          <p:cNvSpPr>
            <a:spLocks noGrp="1"/>
          </p:cNvSpPr>
          <p:nvPr>
            <p:ph type="title" idx="4294967295"/>
          </p:nvPr>
        </p:nvSpPr>
        <p:spPr>
          <a:xfrm>
            <a:off x="0" y="277813"/>
            <a:ext cx="8229600" cy="712787"/>
          </a:xfrm>
        </p:spPr>
        <p:txBody>
          <a:bodyPr/>
          <a:lstStyle/>
          <a:p>
            <a:pPr eaLnBrk="1" hangingPunct="1"/>
            <a:r>
              <a:rPr lang="en-US" altLang="en-US" sz="3600" dirty="0"/>
              <a:t>HTML Terminology</a:t>
            </a:r>
          </a:p>
        </p:txBody>
      </p:sp>
      <p:sp>
        <p:nvSpPr>
          <p:cNvPr id="5123" name="Rectangle 3">
            <a:extLst>
              <a:ext uri="{FF2B5EF4-FFF2-40B4-BE49-F238E27FC236}">
                <a16:creationId xmlns:a16="http://schemas.microsoft.com/office/drawing/2014/main" id="{14B0B18D-ABD4-4118-9A14-15074EE1BA5D}"/>
              </a:ext>
            </a:extLst>
          </p:cNvPr>
          <p:cNvSpPr>
            <a:spLocks noGrp="1" noChangeArrowheads="1"/>
          </p:cNvSpPr>
          <p:nvPr>
            <p:ph type="body" idx="4294967295"/>
          </p:nvPr>
        </p:nvSpPr>
        <p:spPr>
          <a:xfrm>
            <a:off x="304800" y="990600"/>
            <a:ext cx="8458200" cy="4530725"/>
          </a:xfrm>
        </p:spPr>
        <p:txBody>
          <a:bodyPr/>
          <a:lstStyle/>
          <a:p>
            <a:pPr eaLnBrk="1" hangingPunct="1">
              <a:buFont typeface="Wingdings" panose="05000000000000000000" pitchFamily="2" charset="2"/>
              <a:buNone/>
              <a:defRPr/>
            </a:pPr>
            <a:r>
              <a:rPr lang="en-US" altLang="en-US" sz="1800" b="1" dirty="0"/>
              <a:t>Content</a:t>
            </a:r>
          </a:p>
          <a:p>
            <a:pPr lvl="1" eaLnBrk="1" hangingPunct="1">
              <a:defRPr/>
            </a:pPr>
            <a:r>
              <a:rPr lang="en-US" altLang="en-US" sz="1800" dirty="0"/>
              <a:t>the parts of the HTML file that the user reads and sees (text, images, videos, etc)</a:t>
            </a:r>
          </a:p>
          <a:p>
            <a:pPr lvl="1" eaLnBrk="1" hangingPunct="1">
              <a:defRPr/>
            </a:pPr>
            <a:r>
              <a:rPr lang="en-US" altLang="en-US" sz="1800" dirty="0"/>
              <a:t>Nearly all of a page’s content is placed inside the ‘body’ section</a:t>
            </a:r>
          </a:p>
          <a:p>
            <a:pPr lvl="1" eaLnBrk="1" hangingPunct="1">
              <a:buFont typeface="Arial" panose="020B0604020202020204" pitchFamily="34" charset="0"/>
              <a:buNone/>
              <a:defRPr/>
            </a:pPr>
            <a:endParaRPr lang="en-US" altLang="en-US" sz="1800" dirty="0"/>
          </a:p>
          <a:p>
            <a:pPr eaLnBrk="1" hangingPunct="1">
              <a:buFont typeface="Wingdings" panose="05000000000000000000" pitchFamily="2" charset="2"/>
              <a:buNone/>
              <a:defRPr/>
            </a:pPr>
            <a:r>
              <a:rPr lang="en-US" altLang="en-US" sz="1800" b="1" dirty="0"/>
              <a:t>Tags</a:t>
            </a:r>
          </a:p>
          <a:p>
            <a:pPr lvl="1" eaLnBrk="1" hangingPunct="1">
              <a:defRPr/>
            </a:pPr>
            <a:r>
              <a:rPr lang="en-US" altLang="en-US" sz="1800" dirty="0"/>
              <a:t>Codes used to create HTML elements</a:t>
            </a:r>
          </a:p>
          <a:p>
            <a:pPr lvl="1" eaLnBrk="1" hangingPunct="1">
              <a:defRPr/>
            </a:pPr>
            <a:r>
              <a:rPr lang="en-US" altLang="en-US" sz="1800" dirty="0"/>
              <a:t>e.g.   </a:t>
            </a:r>
          </a:p>
          <a:p>
            <a:pPr lvl="2" eaLnBrk="1" hangingPunct="1">
              <a:defRPr/>
            </a:pPr>
            <a:r>
              <a:rPr lang="en-US" altLang="en-US" sz="1400" i="1" dirty="0">
                <a:latin typeface="Courier New" panose="02070309020205020404" pitchFamily="49" charset="0"/>
              </a:rPr>
              <a:t>&lt;p&gt; </a:t>
            </a:r>
            <a:r>
              <a:rPr lang="en-US" altLang="en-US" sz="1400" dirty="0"/>
              <a:t>- tag used to create a paragraph</a:t>
            </a:r>
            <a:endParaRPr lang="en-US" altLang="en-US" sz="1400" i="1" dirty="0">
              <a:latin typeface="Courier New" panose="02070309020205020404" pitchFamily="49" charset="0"/>
            </a:endParaRPr>
          </a:p>
          <a:p>
            <a:pPr lvl="2" eaLnBrk="1" hangingPunct="1">
              <a:defRPr/>
            </a:pPr>
            <a:r>
              <a:rPr lang="en-US" altLang="en-US" sz="1400" i="1" dirty="0">
                <a:latin typeface="Courier New" panose="02070309020205020404" pitchFamily="49" charset="0"/>
              </a:rPr>
              <a:t>&lt;ol&gt; </a:t>
            </a:r>
            <a:r>
              <a:rPr lang="en-US" altLang="en-US" sz="1400" dirty="0"/>
              <a:t>- tag used to create an unordered list</a:t>
            </a:r>
            <a:endParaRPr lang="en-US" altLang="en-US" sz="1400" i="1" dirty="0">
              <a:latin typeface="Courier New" panose="02070309020205020404" pitchFamily="49" charset="0"/>
            </a:endParaRPr>
          </a:p>
          <a:p>
            <a:pPr lvl="2" eaLnBrk="1" hangingPunct="1">
              <a:defRPr/>
            </a:pPr>
            <a:r>
              <a:rPr lang="en-US" altLang="en-US" sz="1600" i="1" dirty="0">
                <a:latin typeface="Courier New" panose="02070309020205020404" pitchFamily="49" charset="0"/>
              </a:rPr>
              <a:t>&lt;img src="picture.jpg"&gt;</a:t>
            </a:r>
            <a:r>
              <a:rPr lang="en-US" altLang="en-US" sz="1400" i="1" dirty="0">
                <a:latin typeface="Courier New" panose="02070309020205020404" pitchFamily="49" charset="0"/>
              </a:rPr>
              <a:t> </a:t>
            </a:r>
            <a:r>
              <a:rPr lang="en-US" altLang="en-US" sz="1400" dirty="0"/>
              <a:t>- tag used to display an image</a:t>
            </a:r>
          </a:p>
          <a:p>
            <a:pPr lvl="1" eaLnBrk="1" hangingPunct="1">
              <a:defRPr/>
            </a:pPr>
            <a:endParaRPr lang="en-US" altLang="en-US" sz="1800" dirty="0"/>
          </a:p>
          <a:p>
            <a:pPr eaLnBrk="1" hangingPunct="1">
              <a:buFont typeface="Wingdings" panose="05000000000000000000" pitchFamily="2" charset="2"/>
              <a:buNone/>
              <a:defRPr/>
            </a:pPr>
            <a:r>
              <a:rPr lang="en-US" altLang="en-US" sz="1800" b="1" dirty="0"/>
              <a:t>Attributes</a:t>
            </a:r>
          </a:p>
          <a:p>
            <a:pPr lvl="1" eaLnBrk="1" hangingPunct="1">
              <a:defRPr/>
            </a:pPr>
            <a:r>
              <a:rPr lang="en-US" altLang="en-US" sz="1800" dirty="0"/>
              <a:t>properties </a:t>
            </a:r>
            <a:r>
              <a:rPr lang="en-US" altLang="en-US" sz="1800" i="1" dirty="0"/>
              <a:t>within </a:t>
            </a:r>
            <a:r>
              <a:rPr lang="en-US" altLang="en-US" sz="1800" dirty="0"/>
              <a:t>a tag that specify additional information</a:t>
            </a:r>
          </a:p>
          <a:p>
            <a:pPr lvl="1" eaLnBrk="1" hangingPunct="1">
              <a:defRPr/>
            </a:pPr>
            <a:r>
              <a:rPr lang="en-US" altLang="en-US" sz="1800" dirty="0"/>
              <a:t>In the tag below, </a:t>
            </a:r>
            <a:r>
              <a:rPr lang="en-US" altLang="en-US" sz="1600" b="1" dirty="0">
                <a:latin typeface="Courier"/>
              </a:rPr>
              <a:t>img</a:t>
            </a:r>
            <a:r>
              <a:rPr lang="en-US" altLang="en-US" sz="1600" dirty="0"/>
              <a:t> </a:t>
            </a:r>
            <a:r>
              <a:rPr lang="en-US" altLang="en-US" sz="1800" dirty="0"/>
              <a:t>is the </a:t>
            </a:r>
            <a:r>
              <a:rPr lang="en-US" altLang="en-US" sz="1800" u="sng" dirty="0"/>
              <a:t>tag</a:t>
            </a:r>
            <a:r>
              <a:rPr lang="en-US" altLang="en-US" sz="1800" dirty="0"/>
              <a:t>, while </a:t>
            </a:r>
            <a:r>
              <a:rPr lang="en-US" altLang="en-US" sz="1600" b="1" dirty="0">
                <a:latin typeface="Courier"/>
              </a:rPr>
              <a:t>src</a:t>
            </a:r>
            <a:r>
              <a:rPr lang="en-US" altLang="en-US" sz="1800" dirty="0"/>
              <a:t>, </a:t>
            </a:r>
            <a:r>
              <a:rPr lang="en-US" altLang="en-US" sz="1600" b="1" dirty="0">
                <a:latin typeface="Courier"/>
              </a:rPr>
              <a:t>width</a:t>
            </a:r>
            <a:r>
              <a:rPr lang="en-US" altLang="en-US" sz="1800" dirty="0"/>
              <a:t>, and </a:t>
            </a:r>
            <a:r>
              <a:rPr lang="en-US" altLang="en-US" sz="1600" b="1" dirty="0">
                <a:latin typeface="Courier"/>
              </a:rPr>
              <a:t>height</a:t>
            </a:r>
            <a:r>
              <a:rPr lang="en-US" altLang="en-US" sz="1600" dirty="0"/>
              <a:t> </a:t>
            </a:r>
            <a:r>
              <a:rPr lang="en-US" altLang="en-US" sz="1800" dirty="0"/>
              <a:t>are all </a:t>
            </a:r>
            <a:r>
              <a:rPr lang="en-US" altLang="en-US" sz="1800" u="sng" dirty="0"/>
              <a:t>attributes</a:t>
            </a:r>
          </a:p>
          <a:p>
            <a:pPr marL="914400" lvl="2" indent="0" eaLnBrk="1" hangingPunct="1">
              <a:buFont typeface="Arial" panose="020B0604020202020204" pitchFamily="34" charset="0"/>
              <a:buNone/>
              <a:defRPr/>
            </a:pPr>
            <a:r>
              <a:rPr lang="en-US" altLang="en-US" sz="1800" dirty="0">
                <a:latin typeface="Courier New" panose="02070309020205020404" pitchFamily="49" charset="0"/>
              </a:rPr>
              <a:t> &lt;img </a:t>
            </a:r>
            <a:r>
              <a:rPr lang="en-US" altLang="en-US" sz="1800" b="1" dirty="0">
                <a:latin typeface="Courier New" panose="02070309020205020404" pitchFamily="49" charset="0"/>
              </a:rPr>
              <a:t>src</a:t>
            </a:r>
            <a:r>
              <a:rPr lang="en-US" altLang="en-US" sz="1800" dirty="0">
                <a:latin typeface="Courier New" panose="02070309020205020404" pitchFamily="49" charset="0"/>
              </a:rPr>
              <a:t>="picture.jpg" </a:t>
            </a:r>
            <a:r>
              <a:rPr lang="en-US" altLang="en-US" sz="1800" b="1" i="1">
                <a:latin typeface="Courier New" panose="02070309020205020404" pitchFamily="49" charset="0"/>
              </a:rPr>
              <a:t>width</a:t>
            </a:r>
            <a:r>
              <a:rPr lang="en-US" altLang="en-US" sz="1800" i="1">
                <a:latin typeface="Courier New" panose="02070309020205020404" pitchFamily="49" charset="0"/>
              </a:rPr>
              <a:t>="</a:t>
            </a:r>
            <a:r>
              <a:rPr lang="en-US" altLang="en-US" sz="1800" i="1" dirty="0">
                <a:latin typeface="Courier New" panose="02070309020205020404" pitchFamily="49" charset="0"/>
              </a:rPr>
              <a:t>100" </a:t>
            </a:r>
            <a:r>
              <a:rPr lang="en-US" altLang="en-US" sz="1800" b="1" i="1" dirty="0">
                <a:latin typeface="Courier New" panose="02070309020205020404" pitchFamily="49" charset="0"/>
              </a:rPr>
              <a:t>height</a:t>
            </a:r>
            <a:r>
              <a:rPr lang="en-US" altLang="en-US" sz="1800" i="1" dirty="0">
                <a:latin typeface="Courier New" panose="02070309020205020404" pitchFamily="49" charset="0"/>
              </a:rPr>
              <a:t>="50"</a:t>
            </a:r>
            <a:r>
              <a:rPr lang="en-US" altLang="en-US" sz="1800" dirty="0">
                <a:latin typeface="Courier New" panose="02070309020205020404" pitchFamily="49" charset="0"/>
              </a:rPr>
              <a:t>&gt;</a:t>
            </a:r>
          </a:p>
          <a:p>
            <a:pPr eaLnBrk="1" hangingPunct="1">
              <a:defRPr/>
            </a:pPr>
            <a:endParaRPr lang="en-US" altLang="en-US" sz="18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12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12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12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123">
                                            <p:txEl>
                                              <p:pRg st="12" end="1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123">
                                            <p:txEl>
                                              <p:pRg st="13" end="1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12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C557E02-4246-40D1-9201-E91FB240DE05}"/>
              </a:ext>
            </a:extLst>
          </p:cNvPr>
          <p:cNvSpPr>
            <a:spLocks noGrp="1"/>
          </p:cNvSpPr>
          <p:nvPr>
            <p:ph type="title" idx="4294967295"/>
          </p:nvPr>
        </p:nvSpPr>
        <p:spPr>
          <a:xfrm>
            <a:off x="304800" y="0"/>
            <a:ext cx="8229600" cy="533400"/>
          </a:xfrm>
        </p:spPr>
        <p:txBody>
          <a:bodyPr/>
          <a:lstStyle/>
          <a:p>
            <a:pPr eaLnBrk="1" hangingPunct="1"/>
            <a:r>
              <a:rPr lang="en-US" altLang="en-US" sz="4000" dirty="0"/>
              <a:t>Some Basic Tag Syntax</a:t>
            </a:r>
          </a:p>
        </p:txBody>
      </p:sp>
      <p:sp>
        <p:nvSpPr>
          <p:cNvPr id="7171" name="Rectangle 3">
            <a:extLst>
              <a:ext uri="{FF2B5EF4-FFF2-40B4-BE49-F238E27FC236}">
                <a16:creationId xmlns:a16="http://schemas.microsoft.com/office/drawing/2014/main" id="{64F5B2A9-07ED-4A4F-9CB6-322D1C15EDF0}"/>
              </a:ext>
            </a:extLst>
          </p:cNvPr>
          <p:cNvSpPr>
            <a:spLocks noGrp="1" noChangeArrowheads="1"/>
          </p:cNvSpPr>
          <p:nvPr>
            <p:ph type="body" idx="4294967295"/>
          </p:nvPr>
        </p:nvSpPr>
        <p:spPr>
          <a:xfrm>
            <a:off x="330200" y="685800"/>
            <a:ext cx="8229600" cy="4530725"/>
          </a:xfrm>
        </p:spPr>
        <p:txBody>
          <a:bodyPr/>
          <a:lstStyle/>
          <a:p>
            <a:pPr eaLnBrk="1" hangingPunct="1">
              <a:lnSpc>
                <a:spcPct val="90000"/>
              </a:lnSpc>
              <a:buFont typeface="Wingdings" panose="05000000000000000000" pitchFamily="2" charset="2"/>
              <a:buNone/>
              <a:defRPr/>
            </a:pPr>
            <a:r>
              <a:rPr lang="en-US" altLang="en-US" sz="1800" dirty="0"/>
              <a:t>Most  (though not all) tags must be “closed”.  For this reason, tags typically come in pairs</a:t>
            </a:r>
          </a:p>
          <a:p>
            <a:pPr lvl="1" eaLnBrk="1" hangingPunct="1">
              <a:lnSpc>
                <a:spcPct val="90000"/>
              </a:lnSpc>
              <a:defRPr/>
            </a:pPr>
            <a:r>
              <a:rPr lang="en-US" altLang="en-US" sz="1800" dirty="0">
                <a:latin typeface="Courier New" panose="02070309020205020404" pitchFamily="49" charset="0"/>
                <a:cs typeface="Courier New" panose="02070309020205020404" pitchFamily="49" charset="0"/>
              </a:rPr>
              <a:t>&lt;title&gt; &lt;</a:t>
            </a:r>
            <a:r>
              <a:rPr lang="en-US" altLang="en-US" sz="2400" dirty="0">
                <a:solidFill>
                  <a:srgbClr val="FF0000"/>
                </a:solidFill>
                <a:latin typeface="Courier New" panose="02070309020205020404" pitchFamily="49" charset="0"/>
                <a:cs typeface="Courier New" panose="02070309020205020404" pitchFamily="49" charset="0"/>
              </a:rPr>
              <a:t>/</a:t>
            </a:r>
            <a:r>
              <a:rPr lang="en-US" altLang="en-US" sz="1800" dirty="0">
                <a:latin typeface="Courier New" panose="02070309020205020404" pitchFamily="49" charset="0"/>
                <a:cs typeface="Courier New" panose="02070309020205020404" pitchFamily="49" charset="0"/>
              </a:rPr>
              <a:t>title&gt;</a:t>
            </a:r>
          </a:p>
          <a:p>
            <a:pPr eaLnBrk="1" hangingPunct="1">
              <a:lnSpc>
                <a:spcPct val="90000"/>
              </a:lnSpc>
              <a:buFont typeface="Wingdings" panose="05000000000000000000" pitchFamily="2" charset="2"/>
              <a:buNone/>
              <a:defRPr/>
            </a:pPr>
            <a:endParaRPr lang="en-US" altLang="en-US" sz="1800" dirty="0"/>
          </a:p>
          <a:p>
            <a:pPr eaLnBrk="1" hangingPunct="1">
              <a:lnSpc>
                <a:spcPct val="90000"/>
              </a:lnSpc>
              <a:buFont typeface="Wingdings" panose="05000000000000000000" pitchFamily="2" charset="2"/>
              <a:buNone/>
              <a:defRPr/>
            </a:pPr>
            <a:r>
              <a:rPr lang="en-US" altLang="en-US" sz="1800" dirty="0"/>
              <a:t>Tags usually enclose document content</a:t>
            </a:r>
          </a:p>
          <a:p>
            <a:pPr lvl="1" eaLnBrk="1" hangingPunct="1">
              <a:lnSpc>
                <a:spcPct val="90000"/>
              </a:lnSpc>
              <a:defRPr/>
            </a:pPr>
            <a:r>
              <a:rPr lang="en-US" altLang="en-US" sz="1800" dirty="0">
                <a:latin typeface="Courier New" panose="02070309020205020404" pitchFamily="49" charset="0"/>
                <a:cs typeface="Courier New" panose="02070309020205020404" pitchFamily="49" charset="0"/>
              </a:rPr>
              <a:t>&lt;p&gt; </a:t>
            </a:r>
            <a:r>
              <a:rPr lang="en-US" altLang="en-US" sz="1800" dirty="0"/>
              <a:t>… some text ... </a:t>
            </a:r>
            <a:r>
              <a:rPr lang="en-US" altLang="en-US" sz="1800" dirty="0">
                <a:latin typeface="Courier New" panose="02070309020205020404" pitchFamily="49" charset="0"/>
                <a:cs typeface="Courier New" panose="02070309020205020404" pitchFamily="49" charset="0"/>
              </a:rPr>
              <a:t>&lt;/p&gt;</a:t>
            </a:r>
          </a:p>
          <a:p>
            <a:pPr eaLnBrk="1" hangingPunct="1">
              <a:lnSpc>
                <a:spcPct val="90000"/>
              </a:lnSpc>
              <a:buFont typeface="Wingdings" panose="05000000000000000000" pitchFamily="2" charset="2"/>
              <a:buNone/>
              <a:defRPr/>
            </a:pPr>
            <a:endParaRPr lang="en-US" altLang="en-US" sz="1800" dirty="0"/>
          </a:p>
          <a:p>
            <a:pPr marL="0" indent="0" eaLnBrk="1" hangingPunct="1">
              <a:lnSpc>
                <a:spcPct val="90000"/>
              </a:lnSpc>
              <a:buFont typeface="Arial" panose="020B0604020202020204" pitchFamily="34" charset="0"/>
              <a:buNone/>
              <a:defRPr/>
            </a:pPr>
            <a:r>
              <a:rPr lang="en-US" altLang="en-US" sz="1800" dirty="0"/>
              <a:t>Some tags do not enclose content, and therefore do not have to be closed. We sometimes call them "empty tags". </a:t>
            </a:r>
          </a:p>
          <a:p>
            <a:pPr lvl="1" eaLnBrk="1" hangingPunct="1">
              <a:lnSpc>
                <a:spcPct val="90000"/>
              </a:lnSpc>
              <a:defRPr/>
            </a:pPr>
            <a:r>
              <a:rPr lang="en-US" altLang="en-US" sz="1800" dirty="0">
                <a:latin typeface="Courier New" panose="02070309020205020404" pitchFamily="49" charset="0"/>
                <a:cs typeface="Courier New" panose="02070309020205020404" pitchFamily="49" charset="0"/>
              </a:rPr>
              <a:t>&lt;br&gt;</a:t>
            </a:r>
          </a:p>
          <a:p>
            <a:pPr lvl="1" eaLnBrk="1" hangingPunct="1">
              <a:lnSpc>
                <a:spcPct val="90000"/>
              </a:lnSpc>
              <a:defRPr/>
            </a:pPr>
            <a:r>
              <a:rPr lang="en-US" altLang="en-US" sz="1800" dirty="0">
                <a:latin typeface="Courier New" panose="02070309020205020404" pitchFamily="49" charset="0"/>
                <a:cs typeface="Courier New" panose="02070309020205020404" pitchFamily="49" charset="0"/>
              </a:rPr>
              <a:t>&lt;img&gt;</a:t>
            </a:r>
          </a:p>
          <a:p>
            <a:pPr marL="57150" indent="0" eaLnBrk="1" hangingPunct="1">
              <a:lnSpc>
                <a:spcPct val="90000"/>
              </a:lnSpc>
              <a:buFont typeface="Arial" panose="020B0604020202020204" pitchFamily="34" charset="0"/>
              <a:buNone/>
              <a:defRPr/>
            </a:pPr>
            <a:endParaRPr lang="en-US" altLang="en-US" sz="2200" dirty="0"/>
          </a:p>
          <a:p>
            <a:pPr marL="57150" indent="0" eaLnBrk="1" hangingPunct="1">
              <a:lnSpc>
                <a:spcPct val="90000"/>
              </a:lnSpc>
              <a:buFont typeface="Arial" panose="020B0604020202020204" pitchFamily="34" charset="0"/>
              <a:buNone/>
              <a:defRPr/>
            </a:pPr>
            <a:r>
              <a:rPr lang="en-US" altLang="en-US" sz="1800" dirty="0"/>
              <a:t>Sometimes empty tags will be closed with a ‘/’ at the end:</a:t>
            </a:r>
          </a:p>
          <a:p>
            <a:pPr lvl="2" eaLnBrk="1" hangingPunct="1">
              <a:lnSpc>
                <a:spcPct val="90000"/>
              </a:lnSpc>
              <a:defRPr/>
            </a:pPr>
            <a:r>
              <a:rPr lang="en-US" altLang="en-US" sz="1600" dirty="0">
                <a:latin typeface="Courier"/>
              </a:rPr>
              <a:t>&lt;br</a:t>
            </a:r>
            <a:r>
              <a:rPr lang="en-US" altLang="en-US" sz="1600" dirty="0">
                <a:solidFill>
                  <a:srgbClr val="FF0000"/>
                </a:solidFill>
                <a:latin typeface="Courier"/>
              </a:rPr>
              <a:t> /</a:t>
            </a:r>
            <a:r>
              <a:rPr lang="en-US" altLang="en-US" sz="1600" dirty="0">
                <a:latin typeface="Courier"/>
              </a:rPr>
              <a:t>&gt;</a:t>
            </a:r>
          </a:p>
          <a:p>
            <a:pPr lvl="2" eaLnBrk="1" hangingPunct="1">
              <a:lnSpc>
                <a:spcPct val="90000"/>
              </a:lnSpc>
              <a:defRPr/>
            </a:pPr>
            <a:r>
              <a:rPr lang="en-US" altLang="en-US" sz="1600" dirty="0">
                <a:latin typeface="Courier"/>
              </a:rPr>
              <a:t>&lt;img </a:t>
            </a:r>
            <a:r>
              <a:rPr lang="en-US" altLang="en-US" sz="1600" dirty="0">
                <a:solidFill>
                  <a:srgbClr val="FF0000"/>
                </a:solidFill>
                <a:latin typeface="Courier"/>
              </a:rPr>
              <a:t>/</a:t>
            </a:r>
            <a:r>
              <a:rPr lang="en-US" altLang="en-US" sz="1600" dirty="0">
                <a:latin typeface="Courier"/>
              </a:rPr>
              <a:t>&gt;  </a:t>
            </a:r>
          </a:p>
          <a:p>
            <a:pPr lvl="2" eaLnBrk="1" hangingPunct="1">
              <a:lnSpc>
                <a:spcPct val="90000"/>
              </a:lnSpc>
              <a:defRPr/>
            </a:pPr>
            <a:r>
              <a:rPr lang="en-US" altLang="en-US" sz="1600" dirty="0"/>
              <a:t>This technique is </a:t>
            </a:r>
            <a:r>
              <a:rPr lang="en-US" altLang="en-US" sz="1600" i="1" dirty="0"/>
              <a:t>not used</a:t>
            </a:r>
            <a:r>
              <a:rPr lang="en-US" altLang="en-US" sz="1600" dirty="0"/>
              <a:t> in HTML5 and is mostly a relic of older pages.</a:t>
            </a:r>
          </a:p>
          <a:p>
            <a:pPr marL="914400" lvl="2" indent="0" eaLnBrk="1" hangingPunct="1">
              <a:lnSpc>
                <a:spcPct val="90000"/>
              </a:lnSpc>
              <a:buFont typeface="Arial" panose="020B0604020202020204" pitchFamily="34" charset="0"/>
              <a:buNone/>
              <a:defRPr/>
            </a:pPr>
            <a:endParaRPr lang="en-US" altLang="en-US" sz="18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171">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171">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171">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71">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171">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171">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171">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C557E02-4246-40D1-9201-E91FB240DE05}"/>
              </a:ext>
            </a:extLst>
          </p:cNvPr>
          <p:cNvSpPr>
            <a:spLocks noGrp="1"/>
          </p:cNvSpPr>
          <p:nvPr>
            <p:ph type="title" idx="4294967295"/>
          </p:nvPr>
        </p:nvSpPr>
        <p:spPr>
          <a:xfrm>
            <a:off x="304800" y="0"/>
            <a:ext cx="8229600" cy="533400"/>
          </a:xfrm>
        </p:spPr>
        <p:txBody>
          <a:bodyPr/>
          <a:lstStyle/>
          <a:p>
            <a:pPr eaLnBrk="1" hangingPunct="1"/>
            <a:r>
              <a:rPr lang="en-US" altLang="en-US" sz="4000" dirty="0"/>
              <a:t>Nesting Tags</a:t>
            </a:r>
          </a:p>
        </p:txBody>
      </p:sp>
      <p:sp>
        <p:nvSpPr>
          <p:cNvPr id="7171" name="Rectangle 3">
            <a:extLst>
              <a:ext uri="{FF2B5EF4-FFF2-40B4-BE49-F238E27FC236}">
                <a16:creationId xmlns:a16="http://schemas.microsoft.com/office/drawing/2014/main" id="{64F5B2A9-07ED-4A4F-9CB6-322D1C15EDF0}"/>
              </a:ext>
            </a:extLst>
          </p:cNvPr>
          <p:cNvSpPr>
            <a:spLocks noGrp="1" noChangeArrowheads="1"/>
          </p:cNvSpPr>
          <p:nvPr>
            <p:ph type="body" idx="4294967295"/>
          </p:nvPr>
        </p:nvSpPr>
        <p:spPr>
          <a:xfrm>
            <a:off x="330200" y="685800"/>
            <a:ext cx="8229600" cy="4530725"/>
          </a:xfrm>
        </p:spPr>
        <p:txBody>
          <a:bodyPr/>
          <a:lstStyle/>
          <a:p>
            <a:pPr marL="914400" lvl="2" indent="0" eaLnBrk="1" hangingPunct="1">
              <a:lnSpc>
                <a:spcPct val="90000"/>
              </a:lnSpc>
              <a:buFont typeface="Arial" panose="020B0604020202020204" pitchFamily="34" charset="0"/>
              <a:buNone/>
              <a:defRPr/>
            </a:pPr>
            <a:endParaRPr lang="en-US" altLang="en-US" dirty="0"/>
          </a:p>
          <a:p>
            <a:pPr eaLnBrk="1" hangingPunct="1">
              <a:lnSpc>
                <a:spcPct val="90000"/>
              </a:lnSpc>
              <a:buFont typeface="Wingdings" panose="05000000000000000000" pitchFamily="2" charset="2"/>
              <a:buNone/>
              <a:defRPr/>
            </a:pPr>
            <a:r>
              <a:rPr lang="en-US" altLang="en-US" sz="2400" dirty="0"/>
              <a:t>Tags must be </a:t>
            </a:r>
            <a:r>
              <a:rPr lang="en-US" altLang="en-US" sz="2400" u="sng" dirty="0"/>
              <a:t>nested</a:t>
            </a:r>
            <a:r>
              <a:rPr lang="en-US" altLang="en-US" sz="2400" dirty="0"/>
              <a:t> properly:</a:t>
            </a:r>
          </a:p>
          <a:p>
            <a:pPr eaLnBrk="1" hangingPunct="1">
              <a:lnSpc>
                <a:spcPct val="90000"/>
              </a:lnSpc>
              <a:buFont typeface="Wingdings" panose="05000000000000000000" pitchFamily="2" charset="2"/>
              <a:buNone/>
              <a:defRPr/>
            </a:pPr>
            <a:endParaRPr lang="en-US" altLang="en-US" sz="2400" dirty="0"/>
          </a:p>
          <a:p>
            <a:pPr eaLnBrk="1" hangingPunct="1">
              <a:lnSpc>
                <a:spcPct val="90000"/>
              </a:lnSpc>
              <a:buFont typeface="Wingdings" panose="05000000000000000000" pitchFamily="2" charset="2"/>
              <a:buNone/>
              <a:defRPr/>
            </a:pPr>
            <a:r>
              <a:rPr lang="en-US" altLang="en-US" sz="2400" dirty="0"/>
              <a:t>LEGAL:</a:t>
            </a:r>
          </a:p>
          <a:p>
            <a:pPr marL="457200" lvl="1" indent="0" eaLnBrk="1" hangingPunct="1">
              <a:lnSpc>
                <a:spcPct val="90000"/>
              </a:lnSpc>
              <a:buNone/>
              <a:defRPr/>
            </a:pPr>
            <a:endParaRPr lang="en-US" altLang="en-US" sz="2000" dirty="0">
              <a:latin typeface="Courier"/>
            </a:endParaRPr>
          </a:p>
          <a:p>
            <a:pPr marL="457200" lvl="1" indent="0" eaLnBrk="1" hangingPunct="1">
              <a:lnSpc>
                <a:spcPct val="90000"/>
              </a:lnSpc>
              <a:buNone/>
              <a:defRPr/>
            </a:pPr>
            <a:r>
              <a:rPr lang="en-US" altLang="en-US" sz="2000" dirty="0">
                <a:solidFill>
                  <a:srgbClr val="FF0000"/>
                </a:solidFill>
                <a:latin typeface="Courier"/>
              </a:rPr>
              <a:t>&lt;p&gt; </a:t>
            </a:r>
            <a:r>
              <a:rPr lang="en-US" altLang="en-US" sz="2000" dirty="0">
                <a:solidFill>
                  <a:schemeClr val="accent4"/>
                </a:solidFill>
                <a:latin typeface="Courier"/>
              </a:rPr>
              <a:t>&lt;em&gt; </a:t>
            </a:r>
            <a:r>
              <a:rPr lang="en-US" altLang="en-US" sz="2000" dirty="0">
                <a:latin typeface="Courier"/>
              </a:rPr>
              <a:t>some text... </a:t>
            </a:r>
            <a:r>
              <a:rPr lang="en-US" altLang="en-US" sz="2000" dirty="0">
                <a:solidFill>
                  <a:schemeClr val="accent4"/>
                </a:solidFill>
                <a:latin typeface="Courier"/>
              </a:rPr>
              <a:t>&lt;/em&gt; </a:t>
            </a:r>
            <a:r>
              <a:rPr lang="en-US" altLang="en-US" sz="2000" dirty="0">
                <a:solidFill>
                  <a:srgbClr val="FF0000"/>
                </a:solidFill>
                <a:latin typeface="Courier"/>
              </a:rPr>
              <a:t>&lt;/p&gt;</a:t>
            </a:r>
            <a:r>
              <a:rPr lang="en-US" altLang="en-US" sz="1800" dirty="0"/>
              <a:t>	</a:t>
            </a:r>
            <a:endParaRPr lang="en-US" altLang="en-US" sz="2000" dirty="0">
              <a:solidFill>
                <a:srgbClr val="0000FF"/>
              </a:solidFill>
            </a:endParaRPr>
          </a:p>
          <a:p>
            <a:pPr marL="457200" lvl="1" indent="0" eaLnBrk="1" hangingPunct="1">
              <a:lnSpc>
                <a:spcPct val="90000"/>
              </a:lnSpc>
              <a:buNone/>
              <a:defRPr/>
            </a:pPr>
            <a:endParaRPr lang="en-US" altLang="en-US" sz="2000" dirty="0">
              <a:solidFill>
                <a:srgbClr val="0000FF"/>
              </a:solidFill>
            </a:endParaRPr>
          </a:p>
          <a:p>
            <a:pPr marL="457200" lvl="1" indent="0" eaLnBrk="1" hangingPunct="1">
              <a:lnSpc>
                <a:spcPct val="90000"/>
              </a:lnSpc>
              <a:buNone/>
              <a:defRPr/>
            </a:pPr>
            <a:r>
              <a:rPr lang="en-US" altLang="en-US" sz="2000" dirty="0">
                <a:solidFill>
                  <a:srgbClr val="0000FF"/>
                </a:solidFill>
              </a:rPr>
              <a:t>Note how the inner tag, </a:t>
            </a:r>
            <a:r>
              <a:rPr lang="en-US" altLang="en-US" sz="1800" dirty="0">
                <a:solidFill>
                  <a:srgbClr val="0000FF"/>
                </a:solidFill>
                <a:latin typeface="Courier"/>
              </a:rPr>
              <a:t>&lt;em&gt;</a:t>
            </a:r>
            <a:r>
              <a:rPr lang="en-US" altLang="en-US" sz="2000" dirty="0">
                <a:solidFill>
                  <a:srgbClr val="0000FF"/>
                </a:solidFill>
              </a:rPr>
              <a:t> is closed before we close the outer tag, </a:t>
            </a:r>
            <a:r>
              <a:rPr lang="en-US" altLang="en-US" sz="1800" dirty="0">
                <a:solidFill>
                  <a:srgbClr val="0000FF"/>
                </a:solidFill>
                <a:latin typeface="Courier"/>
              </a:rPr>
              <a:t>&lt;/p&gt;</a:t>
            </a:r>
            <a:r>
              <a:rPr lang="en-US" altLang="en-US" sz="2000" dirty="0">
                <a:solidFill>
                  <a:srgbClr val="0000FF"/>
                </a:solidFill>
              </a:rPr>
              <a:t>. </a:t>
            </a:r>
          </a:p>
          <a:p>
            <a:pPr marL="57150" indent="0" eaLnBrk="1" hangingPunct="1">
              <a:lnSpc>
                <a:spcPct val="90000"/>
              </a:lnSpc>
              <a:buNone/>
              <a:defRPr/>
            </a:pPr>
            <a:endParaRPr lang="en-US" altLang="en-US" sz="2200" dirty="0">
              <a:solidFill>
                <a:srgbClr val="0000FF"/>
              </a:solidFill>
            </a:endParaRPr>
          </a:p>
          <a:p>
            <a:pPr marL="57150" indent="0" eaLnBrk="1" hangingPunct="1">
              <a:lnSpc>
                <a:spcPct val="90000"/>
              </a:lnSpc>
              <a:buNone/>
              <a:defRPr/>
            </a:pPr>
            <a:r>
              <a:rPr lang="en-US" altLang="en-US" sz="2200" dirty="0"/>
              <a:t>ILLEGAL:</a:t>
            </a:r>
          </a:p>
          <a:p>
            <a:pPr marL="457200" lvl="1" indent="0" eaLnBrk="1" hangingPunct="1">
              <a:lnSpc>
                <a:spcPct val="90000"/>
              </a:lnSpc>
              <a:buNone/>
              <a:defRPr/>
            </a:pPr>
            <a:endParaRPr lang="en-US" altLang="en-US" sz="1800" dirty="0">
              <a:solidFill>
                <a:srgbClr val="0000FF"/>
              </a:solidFill>
            </a:endParaRPr>
          </a:p>
          <a:p>
            <a:pPr marL="457200" lvl="1" indent="0" eaLnBrk="1" hangingPunct="1">
              <a:lnSpc>
                <a:spcPct val="90000"/>
              </a:lnSpc>
              <a:buNone/>
              <a:defRPr/>
            </a:pPr>
            <a:r>
              <a:rPr lang="en-US" altLang="en-US" sz="2000" dirty="0">
                <a:solidFill>
                  <a:srgbClr val="FF0000"/>
                </a:solidFill>
                <a:latin typeface="Courier"/>
              </a:rPr>
              <a:t>&lt;p&gt; </a:t>
            </a:r>
            <a:r>
              <a:rPr lang="en-US" altLang="en-US" sz="2000" dirty="0">
                <a:solidFill>
                  <a:schemeClr val="accent4"/>
                </a:solidFill>
                <a:latin typeface="Courier"/>
              </a:rPr>
              <a:t>&lt;em&gt; </a:t>
            </a:r>
            <a:r>
              <a:rPr lang="en-US" altLang="en-US" sz="2000" dirty="0">
                <a:latin typeface="Courier"/>
              </a:rPr>
              <a:t>some text... </a:t>
            </a:r>
            <a:r>
              <a:rPr lang="en-US" altLang="en-US" sz="2000" dirty="0">
                <a:solidFill>
                  <a:srgbClr val="FF0000"/>
                </a:solidFill>
                <a:latin typeface="Courier"/>
              </a:rPr>
              <a:t>&lt;/p&gt;</a:t>
            </a:r>
            <a:r>
              <a:rPr lang="en-US" altLang="en-US" sz="2000" dirty="0">
                <a:latin typeface="Courier"/>
              </a:rPr>
              <a:t> </a:t>
            </a:r>
            <a:r>
              <a:rPr lang="en-US" altLang="en-US" sz="2000" dirty="0">
                <a:solidFill>
                  <a:schemeClr val="accent4"/>
                </a:solidFill>
                <a:latin typeface="Courier"/>
              </a:rPr>
              <a:t>&lt;/em&gt;</a:t>
            </a:r>
            <a:r>
              <a:rPr lang="en-US" altLang="en-US" sz="1800" dirty="0"/>
              <a:t>	</a:t>
            </a:r>
            <a:r>
              <a:rPr lang="en-US" altLang="en-US" sz="2000" dirty="0">
                <a:solidFill>
                  <a:srgbClr val="0000FF"/>
                </a:solidFill>
              </a:rPr>
              <a:t>illegal</a:t>
            </a:r>
          </a:p>
          <a:p>
            <a:pPr lvl="1" eaLnBrk="1" hangingPunct="1">
              <a:lnSpc>
                <a:spcPct val="90000"/>
              </a:lnSpc>
              <a:defRPr/>
            </a:pPr>
            <a:endParaRPr lang="en-US" altLang="en-US" sz="1800" dirty="0">
              <a:solidFill>
                <a:srgbClr val="0000FF"/>
              </a:solidFill>
            </a:endParaRPr>
          </a:p>
          <a:p>
            <a:pPr marL="457200" lvl="1" indent="0" eaLnBrk="1" hangingPunct="1">
              <a:lnSpc>
                <a:spcPct val="90000"/>
              </a:lnSpc>
              <a:buNone/>
              <a:defRPr/>
            </a:pPr>
            <a:r>
              <a:rPr lang="en-US" altLang="en-US" sz="1800" dirty="0">
                <a:solidFill>
                  <a:srgbClr val="0000FF"/>
                </a:solidFill>
              </a:rPr>
              <a:t>Note how the outer tag, </a:t>
            </a:r>
            <a:r>
              <a:rPr lang="en-US" altLang="en-US" sz="1800" dirty="0">
                <a:solidFill>
                  <a:srgbClr val="0000FF"/>
                </a:solidFill>
                <a:latin typeface="Courier"/>
              </a:rPr>
              <a:t>&lt;/p&gt; </a:t>
            </a:r>
            <a:r>
              <a:rPr lang="en-US" altLang="en-US" sz="1800" dirty="0">
                <a:solidFill>
                  <a:srgbClr val="0000FF"/>
                </a:solidFill>
              </a:rPr>
              <a:t> is closed before the inner tag, </a:t>
            </a:r>
            <a:r>
              <a:rPr lang="en-US" altLang="en-US" sz="1800" dirty="0">
                <a:solidFill>
                  <a:srgbClr val="0000FF"/>
                </a:solidFill>
                <a:latin typeface="Courier"/>
              </a:rPr>
              <a:t>&lt;/em&gt;</a:t>
            </a:r>
            <a:r>
              <a:rPr lang="en-US" altLang="en-US" sz="1800" dirty="0">
                <a:solidFill>
                  <a:srgbClr val="0000FF"/>
                </a:solidFill>
              </a:rPr>
              <a:t> was closed. This is illegal. </a:t>
            </a:r>
            <a:endParaRPr lang="en-US" altLang="en-US" sz="2000" dirty="0">
              <a:solidFill>
                <a:srgbClr val="0000FF"/>
              </a:solidFill>
            </a:endParaRPr>
          </a:p>
        </p:txBody>
      </p:sp>
    </p:spTree>
    <p:extLst>
      <p:ext uri="{BB962C8B-B14F-4D97-AF65-F5344CB8AC3E}">
        <p14:creationId xmlns:p14="http://schemas.microsoft.com/office/powerpoint/2010/main" val="3732673837"/>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1">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71">
                                            <p:txEl>
                                              <p:pRg st="11" end="1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171">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F7BAA5F0-2149-44F8-BE50-7A1A74C6093F}"/>
              </a:ext>
            </a:extLst>
          </p:cNvPr>
          <p:cNvSpPr>
            <a:spLocks noGrp="1"/>
          </p:cNvSpPr>
          <p:nvPr>
            <p:ph type="title"/>
          </p:nvPr>
        </p:nvSpPr>
        <p:spPr>
          <a:xfrm>
            <a:off x="381000" y="-78549"/>
            <a:ext cx="8229600" cy="944562"/>
          </a:xfrm>
        </p:spPr>
        <p:txBody>
          <a:bodyPr/>
          <a:lstStyle/>
          <a:p>
            <a:pPr eaLnBrk="1" hangingPunct="1"/>
            <a:r>
              <a:rPr lang="en-US" altLang="en-US" sz="3200" dirty="0"/>
              <a:t>HTML Lists</a:t>
            </a:r>
          </a:p>
        </p:txBody>
      </p:sp>
      <p:sp>
        <p:nvSpPr>
          <p:cNvPr id="11267" name="Rectangle 3">
            <a:extLst>
              <a:ext uri="{FF2B5EF4-FFF2-40B4-BE49-F238E27FC236}">
                <a16:creationId xmlns:a16="http://schemas.microsoft.com/office/drawing/2014/main" id="{9B2434F1-9F34-4575-AD35-15AECA59ADBF}"/>
              </a:ext>
            </a:extLst>
          </p:cNvPr>
          <p:cNvSpPr>
            <a:spLocks noGrp="1"/>
          </p:cNvSpPr>
          <p:nvPr>
            <p:ph idx="1"/>
          </p:nvPr>
        </p:nvSpPr>
        <p:spPr>
          <a:xfrm>
            <a:off x="1039587" y="3581400"/>
            <a:ext cx="3473450" cy="2172222"/>
          </a:xfrm>
        </p:spPr>
        <p:txBody>
          <a:bodyPr/>
          <a:lstStyle/>
          <a:p>
            <a:pPr eaLnBrk="1" hangingPunct="1">
              <a:lnSpc>
                <a:spcPct val="90000"/>
              </a:lnSpc>
              <a:buFont typeface="Wingdings" panose="05000000000000000000" pitchFamily="2" charset="2"/>
              <a:buNone/>
            </a:pPr>
            <a:r>
              <a:rPr lang="en-US" altLang="en-US" sz="2000" dirty="0"/>
              <a:t>Chicago Sports Teams</a:t>
            </a:r>
          </a:p>
          <a:p>
            <a:pPr eaLnBrk="1" hangingPunct="1">
              <a:lnSpc>
                <a:spcPct val="90000"/>
              </a:lnSpc>
              <a:buSzPct val="60000"/>
              <a:buFont typeface="Wingdings" panose="05000000000000000000" pitchFamily="2" charset="2"/>
              <a:buChar char="q"/>
            </a:pPr>
            <a:r>
              <a:rPr lang="en-US" altLang="en-US" sz="2000" dirty="0"/>
              <a:t>Hawks</a:t>
            </a:r>
          </a:p>
          <a:p>
            <a:pPr eaLnBrk="1" hangingPunct="1">
              <a:lnSpc>
                <a:spcPct val="90000"/>
              </a:lnSpc>
              <a:buSzPct val="60000"/>
              <a:buFont typeface="Wingdings" panose="05000000000000000000" pitchFamily="2" charset="2"/>
              <a:buChar char="q"/>
            </a:pPr>
            <a:r>
              <a:rPr lang="en-US" altLang="en-US" sz="2000" dirty="0"/>
              <a:t>Cubs/Sox (or Sox/Cubs)</a:t>
            </a:r>
          </a:p>
          <a:p>
            <a:pPr eaLnBrk="1" hangingPunct="1">
              <a:lnSpc>
                <a:spcPct val="90000"/>
              </a:lnSpc>
              <a:buSzPct val="60000"/>
              <a:buFont typeface="Wingdings" panose="05000000000000000000" pitchFamily="2" charset="2"/>
              <a:buChar char="q"/>
            </a:pPr>
            <a:r>
              <a:rPr lang="en-US" altLang="en-US" sz="2000" dirty="0"/>
              <a:t>Bears</a:t>
            </a:r>
          </a:p>
          <a:p>
            <a:pPr eaLnBrk="1" hangingPunct="1">
              <a:lnSpc>
                <a:spcPct val="90000"/>
              </a:lnSpc>
              <a:buSzPct val="60000"/>
              <a:buFont typeface="Wingdings" panose="05000000000000000000" pitchFamily="2" charset="2"/>
              <a:buChar char="q"/>
            </a:pPr>
            <a:r>
              <a:rPr lang="en-US" altLang="en-US" sz="2000" dirty="0"/>
              <a:t>Bulls</a:t>
            </a:r>
          </a:p>
          <a:p>
            <a:pPr eaLnBrk="1" hangingPunct="1">
              <a:lnSpc>
                <a:spcPct val="90000"/>
              </a:lnSpc>
              <a:buSzPct val="60000"/>
              <a:buFont typeface="Wingdings" panose="05000000000000000000" pitchFamily="2" charset="2"/>
              <a:buChar char="q"/>
            </a:pPr>
            <a:r>
              <a:rPr lang="en-US" altLang="en-US" sz="2000" dirty="0"/>
              <a:t>Fire</a:t>
            </a:r>
          </a:p>
        </p:txBody>
      </p:sp>
      <p:sp>
        <p:nvSpPr>
          <p:cNvPr id="11268" name="Rectangle 4">
            <a:extLst>
              <a:ext uri="{FF2B5EF4-FFF2-40B4-BE49-F238E27FC236}">
                <a16:creationId xmlns:a16="http://schemas.microsoft.com/office/drawing/2014/main" id="{B79CD3AE-AAD7-4607-B5A2-17168A252432}"/>
              </a:ext>
            </a:extLst>
          </p:cNvPr>
          <p:cNvSpPr>
            <a:spLocks noChangeArrowheads="1"/>
          </p:cNvSpPr>
          <p:nvPr/>
        </p:nvSpPr>
        <p:spPr bwMode="auto">
          <a:xfrm>
            <a:off x="5078187" y="3529012"/>
            <a:ext cx="3656013" cy="2300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Clr>
                <a:schemeClr val="accent1"/>
              </a:buClr>
              <a:buSzPct val="65000"/>
              <a:buFont typeface="Wingdings" panose="05000000000000000000" pitchFamily="2" charset="2"/>
              <a:buNone/>
            </a:pPr>
            <a:r>
              <a:rPr lang="en-US" altLang="en-US" sz="2000" i="1" dirty="0">
                <a:solidFill>
                  <a:srgbClr val="2406A2"/>
                </a:solidFill>
              </a:rPr>
              <a:t>NL Central Standings</a:t>
            </a:r>
          </a:p>
          <a:p>
            <a:pPr eaLnBrk="1" hangingPunct="1">
              <a:buClr>
                <a:schemeClr val="accent1"/>
              </a:buClr>
              <a:buFont typeface="Wingdings" panose="05000000000000000000" pitchFamily="2" charset="2"/>
              <a:buAutoNum type="arabicPeriod"/>
            </a:pPr>
            <a:r>
              <a:rPr lang="en-US" altLang="en-US" sz="2000" i="1" dirty="0">
                <a:solidFill>
                  <a:srgbClr val="2406A2"/>
                </a:solidFill>
              </a:rPr>
              <a:t>Cubs</a:t>
            </a:r>
          </a:p>
          <a:p>
            <a:pPr eaLnBrk="1" hangingPunct="1">
              <a:buClr>
                <a:schemeClr val="accent1"/>
              </a:buClr>
              <a:buFont typeface="Wingdings" panose="05000000000000000000" pitchFamily="2" charset="2"/>
              <a:buAutoNum type="arabicPeriod"/>
            </a:pPr>
            <a:r>
              <a:rPr lang="en-US" altLang="en-US" sz="2000" i="1" dirty="0">
                <a:solidFill>
                  <a:srgbClr val="2406A2"/>
                </a:solidFill>
              </a:rPr>
              <a:t>Brewers</a:t>
            </a:r>
          </a:p>
          <a:p>
            <a:pPr eaLnBrk="1" hangingPunct="1">
              <a:buClr>
                <a:schemeClr val="accent1"/>
              </a:buClr>
              <a:buFont typeface="Wingdings" panose="05000000000000000000" pitchFamily="2" charset="2"/>
              <a:buAutoNum type="arabicPeriod"/>
            </a:pPr>
            <a:r>
              <a:rPr lang="en-US" altLang="en-US" sz="2000" i="1" dirty="0">
                <a:solidFill>
                  <a:srgbClr val="2406A2"/>
                </a:solidFill>
              </a:rPr>
              <a:t>Cardinals</a:t>
            </a:r>
          </a:p>
          <a:p>
            <a:pPr eaLnBrk="1" hangingPunct="1">
              <a:buClr>
                <a:schemeClr val="accent1"/>
              </a:buClr>
              <a:buFont typeface="Wingdings" panose="05000000000000000000" pitchFamily="2" charset="2"/>
              <a:buAutoNum type="arabicPeriod"/>
            </a:pPr>
            <a:r>
              <a:rPr lang="en-US" altLang="en-US" sz="2000" i="1" dirty="0">
                <a:solidFill>
                  <a:srgbClr val="2406A2"/>
                </a:solidFill>
              </a:rPr>
              <a:t>Reds</a:t>
            </a:r>
          </a:p>
          <a:p>
            <a:pPr eaLnBrk="1" hangingPunct="1">
              <a:buClr>
                <a:schemeClr val="accent1"/>
              </a:buClr>
              <a:buFont typeface="Wingdings" panose="05000000000000000000" pitchFamily="2" charset="2"/>
              <a:buAutoNum type="arabicPeriod"/>
            </a:pPr>
            <a:r>
              <a:rPr lang="en-US" altLang="en-US" sz="2000" i="1" dirty="0">
                <a:solidFill>
                  <a:srgbClr val="2406A2"/>
                </a:solidFill>
              </a:rPr>
              <a:t>Pirates</a:t>
            </a:r>
          </a:p>
        </p:txBody>
      </p:sp>
      <p:sp>
        <p:nvSpPr>
          <p:cNvPr id="2" name="Right Brace 1">
            <a:extLst>
              <a:ext uri="{FF2B5EF4-FFF2-40B4-BE49-F238E27FC236}">
                <a16:creationId xmlns:a16="http://schemas.microsoft.com/office/drawing/2014/main" id="{63712277-8EA4-4D48-A9F2-3F17B01D9E53}"/>
              </a:ext>
            </a:extLst>
          </p:cNvPr>
          <p:cNvSpPr/>
          <p:nvPr/>
        </p:nvSpPr>
        <p:spPr>
          <a:xfrm rot="16200000">
            <a:off x="2038349" y="5148261"/>
            <a:ext cx="381000" cy="1866900"/>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dirty="0"/>
          </a:p>
        </p:txBody>
      </p:sp>
      <p:sp>
        <p:nvSpPr>
          <p:cNvPr id="9" name="Right Brace 8">
            <a:extLst>
              <a:ext uri="{FF2B5EF4-FFF2-40B4-BE49-F238E27FC236}">
                <a16:creationId xmlns:a16="http://schemas.microsoft.com/office/drawing/2014/main" id="{80C1E3D7-F795-457B-967D-3D0D46BA76C5}"/>
              </a:ext>
            </a:extLst>
          </p:cNvPr>
          <p:cNvSpPr/>
          <p:nvPr/>
        </p:nvSpPr>
        <p:spPr>
          <a:xfrm rot="16200000">
            <a:off x="5956300" y="5148262"/>
            <a:ext cx="381000" cy="1866900"/>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dirty="0"/>
          </a:p>
        </p:txBody>
      </p:sp>
      <p:sp>
        <p:nvSpPr>
          <p:cNvPr id="11271" name="TextBox 2">
            <a:extLst>
              <a:ext uri="{FF2B5EF4-FFF2-40B4-BE49-F238E27FC236}">
                <a16:creationId xmlns:a16="http://schemas.microsoft.com/office/drawing/2014/main" id="{3142B3CF-01CC-435C-8AB7-101DA9106B5C}"/>
              </a:ext>
            </a:extLst>
          </p:cNvPr>
          <p:cNvSpPr txBox="1">
            <a:spLocks noChangeArrowheads="1"/>
          </p:cNvSpPr>
          <p:nvPr/>
        </p:nvSpPr>
        <p:spPr bwMode="auto">
          <a:xfrm>
            <a:off x="1443037" y="6280150"/>
            <a:ext cx="157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t>Unordered List</a:t>
            </a:r>
          </a:p>
        </p:txBody>
      </p:sp>
      <p:sp>
        <p:nvSpPr>
          <p:cNvPr id="11272" name="TextBox 10">
            <a:extLst>
              <a:ext uri="{FF2B5EF4-FFF2-40B4-BE49-F238E27FC236}">
                <a16:creationId xmlns:a16="http://schemas.microsoft.com/office/drawing/2014/main" id="{A21872BB-4C0E-4A59-9CCA-76B28C257B51}"/>
              </a:ext>
            </a:extLst>
          </p:cNvPr>
          <p:cNvSpPr txBox="1">
            <a:spLocks noChangeArrowheads="1"/>
          </p:cNvSpPr>
          <p:nvPr/>
        </p:nvSpPr>
        <p:spPr bwMode="auto">
          <a:xfrm>
            <a:off x="5518150" y="6280150"/>
            <a:ext cx="1333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t>Ordered List</a:t>
            </a:r>
          </a:p>
        </p:txBody>
      </p:sp>
      <p:sp>
        <p:nvSpPr>
          <p:cNvPr id="3" name="TextBox 2">
            <a:extLst>
              <a:ext uri="{FF2B5EF4-FFF2-40B4-BE49-F238E27FC236}">
                <a16:creationId xmlns:a16="http://schemas.microsoft.com/office/drawing/2014/main" id="{FBF13DF1-36D6-4A7E-8B89-4FF9289217B5}"/>
              </a:ext>
            </a:extLst>
          </p:cNvPr>
          <p:cNvSpPr txBox="1"/>
          <p:nvPr/>
        </p:nvSpPr>
        <p:spPr>
          <a:xfrm>
            <a:off x="657000" y="752025"/>
            <a:ext cx="8077200" cy="273921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en-US" sz="2400" dirty="0"/>
              <a:t>There are two types of lists: </a:t>
            </a:r>
          </a:p>
          <a:p>
            <a:pPr marL="342900" indent="-342900">
              <a:buFont typeface="Arial" panose="020B0604020202020204" pitchFamily="34" charset="0"/>
              <a:buChar char="•"/>
            </a:pPr>
            <a:r>
              <a:rPr lang="en-US" altLang="en-US" sz="2000" dirty="0"/>
              <a:t>Unordered lists which use bullets</a:t>
            </a:r>
          </a:p>
          <a:p>
            <a:pPr marL="342900" indent="-342900">
              <a:buFont typeface="Arial" panose="020B0604020202020204" pitchFamily="34" charset="0"/>
              <a:buChar char="•"/>
            </a:pPr>
            <a:r>
              <a:rPr lang="en-US" altLang="en-US" sz="2000" dirty="0"/>
              <a:t>Ordered lists which use some kind of numbering </a:t>
            </a:r>
          </a:p>
          <a:p>
            <a:pPr marL="800100" lvl="1" indent="-342900">
              <a:buFont typeface="Courier New" panose="02070309020205020404" pitchFamily="49" charset="0"/>
              <a:buChar char="o"/>
            </a:pPr>
            <a:r>
              <a:rPr lang="en-US" altLang="en-US" sz="1600" dirty="0"/>
              <a:t>1, 2, 3, </a:t>
            </a:r>
          </a:p>
          <a:p>
            <a:pPr marL="800100" lvl="1" indent="-342900">
              <a:buFont typeface="Courier New" panose="02070309020205020404" pitchFamily="49" charset="0"/>
              <a:buChar char="o"/>
            </a:pPr>
            <a:r>
              <a:rPr lang="en-US" altLang="en-US" sz="1600" dirty="0"/>
              <a:t>A, B, C, </a:t>
            </a:r>
          </a:p>
          <a:p>
            <a:pPr marL="800100" lvl="1" indent="-342900">
              <a:buFont typeface="Courier New" panose="02070309020205020404" pitchFamily="49" charset="0"/>
              <a:buChar char="o"/>
            </a:pPr>
            <a:r>
              <a:rPr lang="en-US" altLang="en-US" sz="1600" dirty="0"/>
              <a:t>i, ii, iii, iv, </a:t>
            </a:r>
          </a:p>
          <a:p>
            <a:pPr marL="800100" lvl="1" indent="-342900">
              <a:buFont typeface="Courier New" panose="02070309020205020404" pitchFamily="49" charset="0"/>
              <a:buChar char="o"/>
            </a:pPr>
            <a:r>
              <a:rPr lang="en-US" altLang="en-US" sz="1600" dirty="0"/>
              <a:t>etc.</a:t>
            </a:r>
          </a:p>
          <a:p>
            <a:pPr lvl="1"/>
            <a:endParaRPr lang="en-US" altLang="en-US" sz="2400" dirty="0"/>
          </a:p>
          <a:p>
            <a:r>
              <a:rPr lang="en-US" altLang="en-US" dirty="0"/>
              <a:t>As you might imagine, we can control the type of bullet using CSS.</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26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26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26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267">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27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26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2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p:bldP spid="11268" grpId="0"/>
      <p:bldP spid="2" grpId="0" animBg="1"/>
      <p:bldP spid="9" grpId="0" animBg="1"/>
      <p:bldP spid="11271" grpId="0"/>
      <p:bldP spid="1127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C1B9F76E-C286-404E-9B97-0ABDEE82B64F}"/>
              </a:ext>
            </a:extLst>
          </p:cNvPr>
          <p:cNvSpPr>
            <a:spLocks noGrp="1"/>
          </p:cNvSpPr>
          <p:nvPr>
            <p:ph type="title"/>
          </p:nvPr>
        </p:nvSpPr>
        <p:spPr>
          <a:xfrm>
            <a:off x="381000" y="152400"/>
            <a:ext cx="8229600" cy="304800"/>
          </a:xfrm>
        </p:spPr>
        <p:txBody>
          <a:bodyPr/>
          <a:lstStyle/>
          <a:p>
            <a:pPr eaLnBrk="1" hangingPunct="1"/>
            <a:r>
              <a:rPr lang="en-US" altLang="en-US" dirty="0"/>
              <a:t>Unordered lists</a:t>
            </a:r>
          </a:p>
        </p:txBody>
      </p:sp>
      <p:sp>
        <p:nvSpPr>
          <p:cNvPr id="10243" name="Rectangle 3">
            <a:extLst>
              <a:ext uri="{FF2B5EF4-FFF2-40B4-BE49-F238E27FC236}">
                <a16:creationId xmlns:a16="http://schemas.microsoft.com/office/drawing/2014/main" id="{9A74B2BE-89B9-4F63-B7A2-2DE7E7B57AC1}"/>
              </a:ext>
            </a:extLst>
          </p:cNvPr>
          <p:cNvSpPr>
            <a:spLocks noGrp="1" noChangeArrowheads="1"/>
          </p:cNvSpPr>
          <p:nvPr>
            <p:ph idx="1"/>
          </p:nvPr>
        </p:nvSpPr>
        <p:spPr>
          <a:xfrm>
            <a:off x="190500" y="685800"/>
            <a:ext cx="8763000" cy="5867400"/>
          </a:xfrm>
        </p:spPr>
        <p:txBody>
          <a:bodyPr rtlCol="0">
            <a:normAutofit fontScale="85000" lnSpcReduction="20000"/>
          </a:bodyPr>
          <a:lstStyle/>
          <a:p>
            <a:pPr eaLnBrk="1" fontAlgn="auto" hangingPunct="1">
              <a:spcAft>
                <a:spcPts val="0"/>
              </a:spcAft>
              <a:defRPr/>
            </a:pPr>
            <a:r>
              <a:rPr lang="en-US" sz="2400" dirty="0"/>
              <a:t>An unordered list (a.k.a. a bullet list) is created with the tag pair </a:t>
            </a:r>
            <a:r>
              <a:rPr lang="en-US" sz="2400" dirty="0">
                <a:solidFill>
                  <a:schemeClr val="hlink"/>
                </a:solidFill>
                <a:latin typeface="Courier"/>
                <a:sym typeface="Symbol" pitchFamily="18" charset="2"/>
              </a:rPr>
              <a:t>&lt;ul&gt;</a:t>
            </a:r>
            <a:r>
              <a:rPr lang="en-US" sz="2400" dirty="0">
                <a:latin typeface="Courier"/>
                <a:sym typeface="Symbol" pitchFamily="18" charset="2"/>
              </a:rPr>
              <a:t> … </a:t>
            </a:r>
            <a:r>
              <a:rPr lang="en-US" sz="2400" dirty="0">
                <a:solidFill>
                  <a:schemeClr val="hlink"/>
                </a:solidFill>
                <a:latin typeface="Courier"/>
                <a:sym typeface="Symbol" pitchFamily="18" charset="2"/>
              </a:rPr>
              <a:t>&lt;/ul&gt;</a:t>
            </a:r>
            <a:r>
              <a:rPr lang="en-US" sz="2400" dirty="0">
                <a:sym typeface="Symbol" pitchFamily="18" charset="2"/>
              </a:rPr>
              <a:t>.  </a:t>
            </a:r>
          </a:p>
          <a:p>
            <a:pPr lvl="1" eaLnBrk="1" fontAlgn="auto" hangingPunct="1">
              <a:spcAft>
                <a:spcPts val="0"/>
              </a:spcAft>
              <a:defRPr/>
            </a:pPr>
            <a:r>
              <a:rPr lang="en-US" sz="2000" dirty="0">
                <a:sym typeface="Symbol" pitchFamily="18" charset="2"/>
              </a:rPr>
              <a:t>Note that the above code only indicates that we wish to </a:t>
            </a:r>
            <a:r>
              <a:rPr lang="en-US" sz="2000" b="1" i="1" dirty="0">
                <a:sym typeface="Symbol" pitchFamily="18" charset="2"/>
              </a:rPr>
              <a:t>create</a:t>
            </a:r>
            <a:r>
              <a:rPr lang="en-US" sz="2000" b="1" dirty="0">
                <a:sym typeface="Symbol" pitchFamily="18" charset="2"/>
              </a:rPr>
              <a:t> </a:t>
            </a:r>
            <a:r>
              <a:rPr lang="en-US" sz="2000" dirty="0">
                <a:sym typeface="Symbol" pitchFamily="18" charset="2"/>
              </a:rPr>
              <a:t>a list.</a:t>
            </a:r>
          </a:p>
          <a:p>
            <a:pPr marL="457200" lvl="1" indent="0" eaLnBrk="1" fontAlgn="auto" hangingPunct="1">
              <a:spcAft>
                <a:spcPts val="0"/>
              </a:spcAft>
              <a:buNone/>
              <a:defRPr/>
            </a:pPr>
            <a:endParaRPr lang="en-US" sz="2000" dirty="0">
              <a:sym typeface="Symbol" pitchFamily="18" charset="2"/>
            </a:endParaRPr>
          </a:p>
          <a:p>
            <a:pPr eaLnBrk="1" fontAlgn="auto" hangingPunct="1">
              <a:spcAft>
                <a:spcPts val="0"/>
              </a:spcAft>
              <a:defRPr/>
            </a:pPr>
            <a:r>
              <a:rPr lang="en-US" sz="2400" dirty="0">
                <a:sym typeface="Symbol" pitchFamily="18" charset="2"/>
              </a:rPr>
              <a:t>Each </a:t>
            </a:r>
            <a:r>
              <a:rPr lang="en-US" sz="2400" b="1" i="1" dirty="0">
                <a:sym typeface="Symbol" pitchFamily="18" charset="2"/>
              </a:rPr>
              <a:t>item </a:t>
            </a:r>
            <a:r>
              <a:rPr lang="en-US" sz="2400" dirty="0">
                <a:sym typeface="Symbol" pitchFamily="18" charset="2"/>
              </a:rPr>
              <a:t>in a list is created with the tag pair </a:t>
            </a:r>
            <a:r>
              <a:rPr lang="en-US" sz="2400" dirty="0">
                <a:solidFill>
                  <a:schemeClr val="hlink"/>
                </a:solidFill>
                <a:latin typeface="Courier"/>
                <a:sym typeface="Symbol" pitchFamily="18" charset="2"/>
              </a:rPr>
              <a:t>&lt;li&gt; … &lt;/li&gt;</a:t>
            </a:r>
            <a:r>
              <a:rPr lang="en-US" sz="2400" dirty="0">
                <a:sym typeface="Symbol" pitchFamily="18" charset="2"/>
              </a:rPr>
              <a:t>.</a:t>
            </a:r>
          </a:p>
          <a:p>
            <a:pPr lvl="1" eaLnBrk="1" fontAlgn="auto" hangingPunct="1">
              <a:spcAft>
                <a:spcPts val="0"/>
              </a:spcAft>
              <a:defRPr/>
            </a:pPr>
            <a:r>
              <a:rPr lang="en-US" sz="2000" dirty="0">
                <a:sym typeface="Symbol" pitchFamily="18" charset="2"/>
              </a:rPr>
              <a:t>This produces an indented list with a default character (usually a small dot) in front of each item.  </a:t>
            </a:r>
          </a:p>
          <a:p>
            <a:pPr eaLnBrk="1" fontAlgn="auto" hangingPunct="1">
              <a:spcAft>
                <a:spcPts val="0"/>
              </a:spcAft>
              <a:defRPr/>
            </a:pPr>
            <a:endParaRPr lang="en-US" sz="2400" dirty="0">
              <a:sym typeface="Symbol" pitchFamily="18" charset="2"/>
            </a:endParaRPr>
          </a:p>
          <a:p>
            <a:pPr eaLnBrk="1" fontAlgn="auto" hangingPunct="1">
              <a:spcAft>
                <a:spcPts val="0"/>
              </a:spcAft>
              <a:defRPr/>
            </a:pPr>
            <a:r>
              <a:rPr lang="en-US" sz="2400" dirty="0">
                <a:sym typeface="Symbol" pitchFamily="18" charset="2"/>
              </a:rPr>
              <a:t>One optional "attribute" is called '</a:t>
            </a:r>
            <a:r>
              <a:rPr lang="en-US" sz="2400" dirty="0">
                <a:solidFill>
                  <a:schemeClr val="hlink"/>
                </a:solidFill>
                <a:latin typeface="Courier"/>
                <a:sym typeface="Symbol" pitchFamily="18" charset="2"/>
              </a:rPr>
              <a:t>type</a:t>
            </a:r>
            <a:r>
              <a:rPr lang="en-US" sz="2400" dirty="0">
                <a:sym typeface="Symbol" pitchFamily="18" charset="2"/>
              </a:rPr>
              <a:t>'. This attribute dictates the type of bullet to be used:</a:t>
            </a:r>
            <a:endParaRPr lang="en-US" sz="2400" dirty="0">
              <a:solidFill>
                <a:schemeClr val="hlink"/>
              </a:solidFill>
              <a:latin typeface="Courier"/>
            </a:endParaRPr>
          </a:p>
          <a:p>
            <a:pPr lvl="1" eaLnBrk="1" fontAlgn="auto" hangingPunct="1">
              <a:spcAft>
                <a:spcPts val="0"/>
              </a:spcAft>
              <a:defRPr/>
            </a:pPr>
            <a:r>
              <a:rPr lang="en-US" sz="2400" dirty="0">
                <a:solidFill>
                  <a:schemeClr val="hlink"/>
                </a:solidFill>
                <a:latin typeface="Courier"/>
              </a:rPr>
              <a:t>&lt;ul </a:t>
            </a:r>
            <a:r>
              <a:rPr lang="en-US" sz="2400" b="1" dirty="0">
                <a:solidFill>
                  <a:schemeClr val="hlink"/>
                </a:solidFill>
                <a:latin typeface="Courier"/>
              </a:rPr>
              <a:t>type="square"</a:t>
            </a:r>
            <a:r>
              <a:rPr lang="en-US" sz="2400" dirty="0">
                <a:solidFill>
                  <a:schemeClr val="hlink"/>
                </a:solidFill>
                <a:latin typeface="Courier"/>
              </a:rPr>
              <a:t>&gt;</a:t>
            </a:r>
          </a:p>
          <a:p>
            <a:pPr marL="457200" lvl="1" indent="0" eaLnBrk="1" fontAlgn="auto" hangingPunct="1">
              <a:spcAft>
                <a:spcPts val="0"/>
              </a:spcAft>
              <a:buFont typeface="Arial" panose="020B0604020202020204" pitchFamily="34" charset="0"/>
              <a:buNone/>
              <a:defRPr/>
            </a:pPr>
            <a:endParaRPr lang="en-US" altLang="en-US" sz="1600" dirty="0"/>
          </a:p>
          <a:p>
            <a:pPr marL="457200" lvl="1" indent="0" eaLnBrk="1" fontAlgn="auto" hangingPunct="1">
              <a:spcAft>
                <a:spcPts val="0"/>
              </a:spcAft>
              <a:buFont typeface="Arial" panose="020B0604020202020204" pitchFamily="34" charset="0"/>
              <a:buNone/>
              <a:defRPr/>
            </a:pPr>
            <a:r>
              <a:rPr lang="en-US" altLang="en-US" sz="2400" b="1" dirty="0"/>
              <a:t>Wait:  Doesn't use of the </a:t>
            </a:r>
            <a:r>
              <a:rPr lang="en-US" altLang="en-US" sz="2400" b="1" dirty="0">
                <a:solidFill>
                  <a:schemeClr val="hlink"/>
                </a:solidFill>
                <a:latin typeface="Courier"/>
              </a:rPr>
              <a:t>type </a:t>
            </a:r>
            <a:r>
              <a:rPr lang="en-US" altLang="en-US" sz="2400" b="1" dirty="0"/>
              <a:t>attribute violate the rule that says we should never use HTML to modify the </a:t>
            </a:r>
            <a:r>
              <a:rPr lang="en-US" altLang="en-US" sz="2400" b="1" i="1" dirty="0"/>
              <a:t>appearance</a:t>
            </a:r>
            <a:r>
              <a:rPr lang="en-US" altLang="en-US" sz="2400" b="1" dirty="0"/>
              <a:t> of something?  </a:t>
            </a:r>
          </a:p>
          <a:p>
            <a:pPr marL="457200" lvl="1" indent="0" eaLnBrk="1" fontAlgn="auto" hangingPunct="1">
              <a:spcAft>
                <a:spcPts val="0"/>
              </a:spcAft>
              <a:buFont typeface="Arial" panose="020B0604020202020204" pitchFamily="34" charset="0"/>
              <a:buNone/>
              <a:defRPr/>
            </a:pPr>
            <a:endParaRPr lang="en-US" altLang="en-US" sz="1600" dirty="0"/>
          </a:p>
          <a:p>
            <a:pPr marL="457200" lvl="1" indent="0" eaLnBrk="1" fontAlgn="auto" hangingPunct="1">
              <a:spcAft>
                <a:spcPts val="0"/>
              </a:spcAft>
              <a:buFont typeface="Arial" panose="020B0604020202020204" pitchFamily="34" charset="0"/>
              <a:buNone/>
              <a:defRPr/>
            </a:pPr>
            <a:r>
              <a:rPr lang="en-US" altLang="en-US" sz="1900" dirty="0"/>
              <a:t>You would certainly be forgiven for thinking so.  However, over time, there has been considerable discussion about whether or not changing the style of a bullet is semantic (describing the presentation) or stylistic (describing the appearance). Eventually, the case was made that changing the style of the list </a:t>
            </a:r>
            <a:r>
              <a:rPr lang="en-US" altLang="en-US" sz="1900" i="1" dirty="0"/>
              <a:t>could</a:t>
            </a:r>
            <a:r>
              <a:rPr lang="en-US" altLang="en-US" sz="1900" dirty="0"/>
              <a:t> be considered semantic, and therefore, the type attribute was allowed to be used with lists</a:t>
            </a:r>
            <a:r>
              <a:rPr lang="en-US" altLang="en-US" sz="1900"/>
              <a:t>. </a:t>
            </a:r>
            <a:endParaRPr lang="en-US" altLang="en-US" sz="1900" dirty="0"/>
          </a:p>
          <a:p>
            <a:pPr marL="457200" lvl="1" indent="0" eaLnBrk="1" fontAlgn="auto" hangingPunct="1">
              <a:spcAft>
                <a:spcPts val="0"/>
              </a:spcAft>
              <a:buFont typeface="Arial" panose="020B0604020202020204" pitchFamily="34" charset="0"/>
              <a:buNone/>
              <a:defRPr/>
            </a:pPr>
            <a:endParaRPr lang="en-US" altLang="en-US" sz="1900" dirty="0"/>
          </a:p>
          <a:p>
            <a:pPr marL="457200" lvl="1" indent="0" eaLnBrk="1" fontAlgn="auto" hangingPunct="1">
              <a:spcAft>
                <a:spcPts val="0"/>
              </a:spcAft>
              <a:buFont typeface="Arial" panose="020B0604020202020204" pitchFamily="34" charset="0"/>
              <a:buNone/>
              <a:defRPr/>
            </a:pPr>
            <a:r>
              <a:rPr lang="en-US" altLang="en-US" sz="1900" dirty="0"/>
              <a:t>If you are ever not sure, always to go an HTML5 reference to see if a certain attribute is allowed. In general, however, we should use CSS whenever possible.</a:t>
            </a:r>
          </a:p>
          <a:p>
            <a:pPr marL="457200" lvl="1" indent="0" eaLnBrk="1" fontAlgn="auto" hangingPunct="1">
              <a:spcAft>
                <a:spcPts val="0"/>
              </a:spcAft>
              <a:buFont typeface="Arial" panose="020B0604020202020204" pitchFamily="34" charset="0"/>
              <a:buNone/>
              <a:defRPr/>
            </a:pPr>
            <a:endParaRPr lang="en-US" sz="1600" dirty="0"/>
          </a:p>
          <a:p>
            <a:pPr lvl="1" eaLnBrk="1" fontAlgn="auto" hangingPunct="1">
              <a:spcAft>
                <a:spcPts val="0"/>
              </a:spcAft>
              <a:defRPr/>
            </a:pPr>
            <a:endParaRPr lang="en-US" sz="2400" dirty="0">
              <a:solidFill>
                <a:schemeClr val="hlink"/>
              </a:solidFill>
              <a:sym typeface="Symbol" pitchFamily="18" charset="2"/>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24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24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nodeType="clickEffect">
                                  <p:stCondLst>
                                    <p:cond delay="0"/>
                                  </p:stCondLst>
                                  <p:childTnLst>
                                    <p:set>
                                      <p:cBhvr>
                                        <p:cTn id="22" dur="1" fill="hold">
                                          <p:stCondLst>
                                            <p:cond delay="0"/>
                                          </p:stCondLst>
                                        </p:cTn>
                                        <p:tgtEl>
                                          <p:spTgt spid="10243">
                                            <p:txEl>
                                              <p:pRg st="9" end="9"/>
                                            </p:txEl>
                                          </p:spTgt>
                                        </p:tgtEl>
                                        <p:attrNameLst>
                                          <p:attrName>style.visibility</p:attrName>
                                        </p:attrNameLst>
                                      </p:cBhvr>
                                      <p:to>
                                        <p:strVal val="visible"/>
                                      </p:to>
                                    </p:set>
                                    <p:animEffect transition="in" filter="wheel(1)">
                                      <p:cBhvr>
                                        <p:cTn id="23" dur="2000"/>
                                        <p:tgtEl>
                                          <p:spTgt spid="10243">
                                            <p:txEl>
                                              <p:pRg st="9" end="9"/>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0243">
                                            <p:txEl>
                                              <p:pRg st="11" end="11"/>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1024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9">
            <a:extLst>
              <a:ext uri="{FF2B5EF4-FFF2-40B4-BE49-F238E27FC236}">
                <a16:creationId xmlns:a16="http://schemas.microsoft.com/office/drawing/2014/main" id="{4D40D42E-7300-424E-9128-4E7FBA11D28F}"/>
              </a:ext>
            </a:extLst>
          </p:cNvPr>
          <p:cNvSpPr>
            <a:spLocks noGrp="1"/>
          </p:cNvSpPr>
          <p:nvPr>
            <p:ph type="title" idx="4294967295"/>
          </p:nvPr>
        </p:nvSpPr>
        <p:spPr>
          <a:xfrm>
            <a:off x="0" y="273050"/>
            <a:ext cx="7793038" cy="609600"/>
          </a:xfrm>
        </p:spPr>
        <p:txBody>
          <a:bodyPr/>
          <a:lstStyle/>
          <a:p>
            <a:pPr eaLnBrk="1" hangingPunct="1"/>
            <a:r>
              <a:rPr lang="en-US" altLang="en-US" sz="3600" dirty="0"/>
              <a:t>Unordered List Example </a:t>
            </a:r>
          </a:p>
        </p:txBody>
      </p:sp>
      <p:sp>
        <p:nvSpPr>
          <p:cNvPr id="15363" name="Text Box 2">
            <a:extLst>
              <a:ext uri="{FF2B5EF4-FFF2-40B4-BE49-F238E27FC236}">
                <a16:creationId xmlns:a16="http://schemas.microsoft.com/office/drawing/2014/main" id="{9D087E1B-844D-4E8D-BA09-3B6111F15FEB}"/>
              </a:ext>
            </a:extLst>
          </p:cNvPr>
          <p:cNvSpPr txBox="1">
            <a:spLocks noChangeArrowheads="1"/>
          </p:cNvSpPr>
          <p:nvPr/>
        </p:nvSpPr>
        <p:spPr bwMode="auto">
          <a:xfrm>
            <a:off x="-381000" y="2388335"/>
            <a:ext cx="5747086"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dirty="0">
                <a:latin typeface="Courier"/>
                <a:sym typeface="Symbol" panose="05050102010706020507" pitchFamily="18" charset="2"/>
              </a:rPr>
              <a:t>	&lt;h1&gt;Here is an example of a list&lt;/h1&gt;</a:t>
            </a:r>
          </a:p>
          <a:p>
            <a:pPr>
              <a:spcBef>
                <a:spcPct val="0"/>
              </a:spcBef>
              <a:buFontTx/>
              <a:buNone/>
            </a:pPr>
            <a:r>
              <a:rPr lang="en-US" altLang="en-US" sz="1800" b="1" dirty="0">
                <a:latin typeface="Courier"/>
                <a:sym typeface="Symbol" panose="05050102010706020507" pitchFamily="18" charset="2"/>
              </a:rPr>
              <a:t>	</a:t>
            </a:r>
            <a:r>
              <a:rPr lang="en-US" altLang="en-US" sz="1800" b="1" dirty="0">
                <a:solidFill>
                  <a:schemeClr val="hlink"/>
                </a:solidFill>
                <a:latin typeface="Courier"/>
                <a:sym typeface="Symbol" panose="05050102010706020507" pitchFamily="18" charset="2"/>
              </a:rPr>
              <a:t>&lt;ul&gt;</a:t>
            </a:r>
          </a:p>
          <a:p>
            <a:pPr>
              <a:spcBef>
                <a:spcPct val="0"/>
              </a:spcBef>
              <a:buFontTx/>
              <a:buNone/>
            </a:pPr>
            <a:r>
              <a:rPr lang="en-US" altLang="en-US" sz="1800" b="1" dirty="0">
                <a:solidFill>
                  <a:schemeClr val="hlink"/>
                </a:solidFill>
                <a:latin typeface="Courier"/>
                <a:sym typeface="Symbol" panose="05050102010706020507" pitchFamily="18" charset="2"/>
              </a:rPr>
              <a:t>		&lt;li&gt;One item&lt;/li&gt;</a:t>
            </a:r>
            <a:endParaRPr lang="en-US" altLang="en-US" sz="1800" b="1" dirty="0">
              <a:solidFill>
                <a:srgbClr val="FF0000"/>
              </a:solidFill>
              <a:latin typeface="Courier"/>
              <a:sym typeface="Symbol" panose="05050102010706020507" pitchFamily="18" charset="2"/>
            </a:endParaRPr>
          </a:p>
          <a:p>
            <a:pPr>
              <a:spcBef>
                <a:spcPct val="0"/>
              </a:spcBef>
              <a:buFontTx/>
              <a:buNone/>
            </a:pPr>
            <a:r>
              <a:rPr lang="en-US" altLang="en-US" sz="1800" b="1" dirty="0">
                <a:solidFill>
                  <a:schemeClr val="hlink"/>
                </a:solidFill>
                <a:latin typeface="Courier"/>
                <a:sym typeface="Symbol" panose="05050102010706020507" pitchFamily="18" charset="2"/>
              </a:rPr>
              <a:t>		&lt;li&gt;</a:t>
            </a:r>
            <a:r>
              <a:rPr lang="en-US" altLang="en-US" sz="1800" b="1">
                <a:solidFill>
                  <a:schemeClr val="hlink"/>
                </a:solidFill>
                <a:latin typeface="Courier"/>
                <a:sym typeface="Symbol" panose="05050102010706020507" pitchFamily="18" charset="2"/>
              </a:rPr>
              <a:t>Another item&lt;/</a:t>
            </a:r>
            <a:r>
              <a:rPr lang="en-US" altLang="en-US" sz="1800" b="1" dirty="0">
                <a:solidFill>
                  <a:schemeClr val="hlink"/>
                </a:solidFill>
                <a:latin typeface="Courier"/>
                <a:sym typeface="Symbol" panose="05050102010706020507" pitchFamily="18" charset="2"/>
              </a:rPr>
              <a:t>li&gt;</a:t>
            </a:r>
            <a:endParaRPr lang="en-US" altLang="en-US" sz="1800" b="1" dirty="0">
              <a:solidFill>
                <a:srgbClr val="FF0000"/>
              </a:solidFill>
              <a:latin typeface="Courier"/>
              <a:sym typeface="Symbol" panose="05050102010706020507" pitchFamily="18" charset="2"/>
            </a:endParaRPr>
          </a:p>
          <a:p>
            <a:pPr>
              <a:spcBef>
                <a:spcPct val="0"/>
              </a:spcBef>
              <a:buFontTx/>
              <a:buNone/>
            </a:pPr>
            <a:r>
              <a:rPr lang="en-US" altLang="en-US" sz="1800" b="1" dirty="0">
                <a:solidFill>
                  <a:schemeClr val="hlink"/>
                </a:solidFill>
                <a:latin typeface="Courier"/>
                <a:sym typeface="Symbol" panose="05050102010706020507" pitchFamily="18" charset="2"/>
              </a:rPr>
              <a:t>	&lt;/ul&gt;</a:t>
            </a:r>
            <a:endParaRPr lang="en-US" altLang="en-US" sz="1800" b="1" dirty="0">
              <a:latin typeface="Courier"/>
              <a:sym typeface="Symbol" panose="05050102010706020507" pitchFamily="18" charset="2"/>
            </a:endParaRPr>
          </a:p>
          <a:p>
            <a:pPr>
              <a:spcBef>
                <a:spcPct val="0"/>
              </a:spcBef>
              <a:buFontTx/>
              <a:buNone/>
            </a:pPr>
            <a:r>
              <a:rPr lang="en-US" altLang="en-US" sz="1800" dirty="0">
                <a:latin typeface="Courier"/>
                <a:sym typeface="Symbol" panose="05050102010706020507" pitchFamily="18" charset="2"/>
              </a:rPr>
              <a:t>	And Another List:</a:t>
            </a:r>
          </a:p>
          <a:p>
            <a:pPr>
              <a:spcBef>
                <a:spcPct val="0"/>
              </a:spcBef>
              <a:buFontTx/>
              <a:buNone/>
            </a:pPr>
            <a:r>
              <a:rPr lang="en-US" altLang="en-US" sz="1800" b="1" dirty="0">
                <a:solidFill>
                  <a:schemeClr val="hlink"/>
                </a:solidFill>
                <a:latin typeface="Courier"/>
                <a:sym typeface="Symbol" panose="05050102010706020507" pitchFamily="18" charset="2"/>
              </a:rPr>
              <a:t>	&lt;ul&gt;</a:t>
            </a:r>
          </a:p>
          <a:p>
            <a:pPr>
              <a:spcBef>
                <a:spcPct val="0"/>
              </a:spcBef>
              <a:buFontTx/>
              <a:buNone/>
            </a:pPr>
            <a:r>
              <a:rPr lang="en-US" altLang="en-US" sz="1800" b="1" dirty="0">
                <a:solidFill>
                  <a:schemeClr val="hlink"/>
                </a:solidFill>
                <a:latin typeface="Courier"/>
                <a:sym typeface="Symbol" panose="05050102010706020507" pitchFamily="18" charset="2"/>
              </a:rPr>
              <a:t>		&lt;li&gt;</a:t>
            </a:r>
            <a:r>
              <a:rPr lang="en-US" altLang="en-US" sz="1800" b="1">
                <a:solidFill>
                  <a:schemeClr val="hlink"/>
                </a:solidFill>
                <a:latin typeface="Courier"/>
                <a:sym typeface="Symbol" panose="05050102010706020507" pitchFamily="18" charset="2"/>
              </a:rPr>
              <a:t>Another item&lt;/</a:t>
            </a:r>
            <a:r>
              <a:rPr lang="en-US" altLang="en-US" sz="1800" b="1" dirty="0">
                <a:solidFill>
                  <a:schemeClr val="hlink"/>
                </a:solidFill>
                <a:latin typeface="Courier"/>
                <a:sym typeface="Symbol" panose="05050102010706020507" pitchFamily="18" charset="2"/>
              </a:rPr>
              <a:t>li&gt;</a:t>
            </a:r>
            <a:endParaRPr lang="en-US" altLang="en-US" sz="1800" b="1" dirty="0">
              <a:solidFill>
                <a:srgbClr val="FF0000"/>
              </a:solidFill>
              <a:latin typeface="Courier"/>
              <a:sym typeface="Symbol" panose="05050102010706020507" pitchFamily="18" charset="2"/>
            </a:endParaRPr>
          </a:p>
          <a:p>
            <a:pPr>
              <a:spcBef>
                <a:spcPct val="0"/>
              </a:spcBef>
              <a:buFontTx/>
              <a:buNone/>
            </a:pPr>
            <a:r>
              <a:rPr lang="en-US" altLang="en-US" sz="1800" b="1" dirty="0">
                <a:solidFill>
                  <a:schemeClr val="hlink"/>
                </a:solidFill>
                <a:latin typeface="Courier"/>
                <a:sym typeface="Symbol" panose="05050102010706020507" pitchFamily="18" charset="2"/>
              </a:rPr>
              <a:t>		&lt;li&gt;</a:t>
            </a:r>
            <a:r>
              <a:rPr lang="en-US" altLang="en-US" sz="1800" b="1">
                <a:solidFill>
                  <a:schemeClr val="hlink"/>
                </a:solidFill>
                <a:latin typeface="Courier"/>
                <a:sym typeface="Symbol" panose="05050102010706020507" pitchFamily="18" charset="2"/>
              </a:rPr>
              <a:t>Another item&lt;/</a:t>
            </a:r>
            <a:r>
              <a:rPr lang="en-US" altLang="en-US" sz="1800" b="1" dirty="0">
                <a:solidFill>
                  <a:schemeClr val="hlink"/>
                </a:solidFill>
                <a:latin typeface="Courier"/>
                <a:sym typeface="Symbol" panose="05050102010706020507" pitchFamily="18" charset="2"/>
              </a:rPr>
              <a:t>li&gt;</a:t>
            </a:r>
            <a:endParaRPr lang="en-US" altLang="en-US" sz="1800" b="1" dirty="0">
              <a:solidFill>
                <a:srgbClr val="FF0000"/>
              </a:solidFill>
              <a:latin typeface="Courier"/>
              <a:sym typeface="Symbol" panose="05050102010706020507" pitchFamily="18" charset="2"/>
            </a:endParaRPr>
          </a:p>
          <a:p>
            <a:pPr>
              <a:spcBef>
                <a:spcPct val="0"/>
              </a:spcBef>
              <a:buFontTx/>
              <a:buNone/>
            </a:pPr>
            <a:r>
              <a:rPr lang="en-US" altLang="en-US" sz="1800" b="1" dirty="0">
                <a:solidFill>
                  <a:schemeClr val="hlink"/>
                </a:solidFill>
                <a:latin typeface="Courier"/>
                <a:sym typeface="Symbol" panose="05050102010706020507" pitchFamily="18" charset="2"/>
              </a:rPr>
              <a:t>	&lt;/ul&gt;</a:t>
            </a:r>
          </a:p>
        </p:txBody>
      </p:sp>
      <p:sp>
        <p:nvSpPr>
          <p:cNvPr id="15364" name="Rectangle 3">
            <a:extLst>
              <a:ext uri="{FF2B5EF4-FFF2-40B4-BE49-F238E27FC236}">
                <a16:creationId xmlns:a16="http://schemas.microsoft.com/office/drawing/2014/main" id="{E4BF2549-8298-4ADC-BE6F-531F61743591}"/>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15365" name="Rectangle 4">
            <a:extLst>
              <a:ext uri="{FF2B5EF4-FFF2-40B4-BE49-F238E27FC236}">
                <a16:creationId xmlns:a16="http://schemas.microsoft.com/office/drawing/2014/main" id="{0C2FC8EE-3E40-449A-8BE1-AF7C2118B1D4}"/>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15366" name="Rectangle 5">
            <a:extLst>
              <a:ext uri="{FF2B5EF4-FFF2-40B4-BE49-F238E27FC236}">
                <a16:creationId xmlns:a16="http://schemas.microsoft.com/office/drawing/2014/main" id="{4595B45C-8381-4704-99AF-4DED7658E115}"/>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15367" name="Rectangle 6">
            <a:extLst>
              <a:ext uri="{FF2B5EF4-FFF2-40B4-BE49-F238E27FC236}">
                <a16:creationId xmlns:a16="http://schemas.microsoft.com/office/drawing/2014/main" id="{0459BA25-F045-4D01-B2A4-A45C0117DB97}"/>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15368" name="Rectangle 7">
            <a:extLst>
              <a:ext uri="{FF2B5EF4-FFF2-40B4-BE49-F238E27FC236}">
                <a16:creationId xmlns:a16="http://schemas.microsoft.com/office/drawing/2014/main" id="{671DD7E5-4194-4BE8-9466-31F344BFFD84}"/>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15369" name="Rectangle 8">
            <a:extLst>
              <a:ext uri="{FF2B5EF4-FFF2-40B4-BE49-F238E27FC236}">
                <a16:creationId xmlns:a16="http://schemas.microsoft.com/office/drawing/2014/main" id="{B33D174B-4EE3-44CF-8E94-98D4576BC9E4}"/>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pic>
        <p:nvPicPr>
          <p:cNvPr id="15370" name="Picture 2" descr="C:\Users\yosef\Dropbox\130 Expression Web\module2\images_module2\list_example.png">
            <a:extLst>
              <a:ext uri="{FF2B5EF4-FFF2-40B4-BE49-F238E27FC236}">
                <a16:creationId xmlns:a16="http://schemas.microsoft.com/office/drawing/2014/main" id="{8BE8CFFF-771B-45DA-A6B6-51B6947C8D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1676400"/>
            <a:ext cx="3200400" cy="280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pic>
      <p:sp>
        <p:nvSpPr>
          <p:cNvPr id="2" name="TextBox 1">
            <a:extLst>
              <a:ext uri="{FF2B5EF4-FFF2-40B4-BE49-F238E27FC236}">
                <a16:creationId xmlns:a16="http://schemas.microsoft.com/office/drawing/2014/main" id="{73C81664-F027-4B76-89F2-0358D266757F}"/>
              </a:ext>
            </a:extLst>
          </p:cNvPr>
          <p:cNvSpPr txBox="1">
            <a:spLocks noChangeArrowheads="1"/>
          </p:cNvSpPr>
          <p:nvPr/>
        </p:nvSpPr>
        <p:spPr bwMode="auto">
          <a:xfrm>
            <a:off x="1462088" y="6019800"/>
            <a:ext cx="6400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800" b="1" dirty="0"/>
              <a:t>Note the use of whitespace in the HTML code for our list!</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536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36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36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36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additive="base">
                                        <p:cTn id="35" dur="500" fill="hold"/>
                                        <p:tgtEl>
                                          <p:spTgt spid="2"/>
                                        </p:tgtEl>
                                        <p:attrNameLst>
                                          <p:attrName>ppt_x</p:attrName>
                                        </p:attrNameLst>
                                      </p:cBhvr>
                                      <p:tavLst>
                                        <p:tav tm="0">
                                          <p:val>
                                            <p:strVal val="#ppt_x"/>
                                          </p:val>
                                        </p:tav>
                                        <p:tav tm="100000">
                                          <p:val>
                                            <p:strVal val="#ppt_x"/>
                                          </p:val>
                                        </p:tav>
                                      </p:tavLst>
                                    </p:anim>
                                    <p:anim calcmode="lin" valueType="num">
                                      <p:cBhvr additive="base">
                                        <p:cTn id="3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AB46EFAA-4176-4BA7-ACE7-DC5B4A0EB69A}"/>
              </a:ext>
            </a:extLst>
          </p:cNvPr>
          <p:cNvSpPr>
            <a:spLocks noGrp="1"/>
          </p:cNvSpPr>
          <p:nvPr>
            <p:ph type="title"/>
          </p:nvPr>
        </p:nvSpPr>
        <p:spPr>
          <a:xfrm>
            <a:off x="381000" y="152400"/>
            <a:ext cx="5029200" cy="1143000"/>
          </a:xfrm>
        </p:spPr>
        <p:txBody>
          <a:bodyPr/>
          <a:lstStyle/>
          <a:p>
            <a:pPr eaLnBrk="1" hangingPunct="1"/>
            <a:r>
              <a:rPr lang="en-US" altLang="en-US" dirty="0"/>
              <a:t>Ordered lists</a:t>
            </a:r>
          </a:p>
        </p:txBody>
      </p:sp>
      <p:sp>
        <p:nvSpPr>
          <p:cNvPr id="10243" name="Rectangle 3">
            <a:extLst>
              <a:ext uri="{FF2B5EF4-FFF2-40B4-BE49-F238E27FC236}">
                <a16:creationId xmlns:a16="http://schemas.microsoft.com/office/drawing/2014/main" id="{9A74B2BE-89B9-4F63-B7A2-2DE7E7B57AC1}"/>
              </a:ext>
            </a:extLst>
          </p:cNvPr>
          <p:cNvSpPr>
            <a:spLocks noGrp="1" noChangeArrowheads="1"/>
          </p:cNvSpPr>
          <p:nvPr>
            <p:ph idx="1"/>
          </p:nvPr>
        </p:nvSpPr>
        <p:spPr>
          <a:xfrm>
            <a:off x="381000" y="1295400"/>
            <a:ext cx="5029200" cy="5410200"/>
          </a:xfrm>
        </p:spPr>
        <p:txBody>
          <a:bodyPr rtlCol="0">
            <a:normAutofit fontScale="70000" lnSpcReduction="20000"/>
          </a:bodyPr>
          <a:lstStyle/>
          <a:p>
            <a:pPr eaLnBrk="1" fontAlgn="auto" hangingPunct="1">
              <a:spcAft>
                <a:spcPts val="0"/>
              </a:spcAft>
              <a:defRPr/>
            </a:pPr>
            <a:r>
              <a:rPr lang="en-US" sz="2400" dirty="0"/>
              <a:t>An </a:t>
            </a:r>
            <a:r>
              <a:rPr lang="en-US" sz="2400" i="1" dirty="0"/>
              <a:t>ordered </a:t>
            </a:r>
            <a:r>
              <a:rPr lang="en-US" sz="2400" dirty="0"/>
              <a:t>list is created with the tag pair </a:t>
            </a:r>
            <a:r>
              <a:rPr lang="en-US" sz="2400" dirty="0">
                <a:solidFill>
                  <a:schemeClr val="hlink"/>
                </a:solidFill>
                <a:sym typeface="Symbol" pitchFamily="18" charset="2"/>
              </a:rPr>
              <a:t>&lt;ol&gt;</a:t>
            </a:r>
            <a:r>
              <a:rPr lang="en-US" sz="2400" dirty="0">
                <a:sym typeface="Symbol" pitchFamily="18" charset="2"/>
              </a:rPr>
              <a:t> … </a:t>
            </a:r>
            <a:r>
              <a:rPr lang="en-US" sz="2400" dirty="0">
                <a:solidFill>
                  <a:schemeClr val="hlink"/>
                </a:solidFill>
                <a:sym typeface="Symbol" pitchFamily="18" charset="2"/>
              </a:rPr>
              <a:t>&lt;/ol&gt;</a:t>
            </a:r>
            <a:r>
              <a:rPr lang="en-US" sz="2400" dirty="0">
                <a:sym typeface="Symbol" pitchFamily="18" charset="2"/>
              </a:rPr>
              <a:t>.  </a:t>
            </a:r>
          </a:p>
          <a:p>
            <a:pPr marL="0" indent="0" eaLnBrk="1" fontAlgn="auto" hangingPunct="1">
              <a:spcAft>
                <a:spcPts val="0"/>
              </a:spcAft>
              <a:buNone/>
              <a:defRPr/>
            </a:pPr>
            <a:endParaRPr lang="en-US" sz="2400" dirty="0">
              <a:sym typeface="Symbol" pitchFamily="18" charset="2"/>
            </a:endParaRPr>
          </a:p>
          <a:p>
            <a:pPr eaLnBrk="1" fontAlgn="auto" hangingPunct="1">
              <a:spcAft>
                <a:spcPts val="0"/>
              </a:spcAft>
              <a:defRPr/>
            </a:pPr>
            <a:r>
              <a:rPr lang="en-US" sz="2400" dirty="0">
                <a:sym typeface="Symbol" pitchFamily="18" charset="2"/>
              </a:rPr>
              <a:t>As with unordered lists, each </a:t>
            </a:r>
            <a:r>
              <a:rPr lang="en-US" sz="2400" i="1" dirty="0">
                <a:sym typeface="Symbol" pitchFamily="18" charset="2"/>
              </a:rPr>
              <a:t>list item</a:t>
            </a:r>
            <a:r>
              <a:rPr lang="en-US" sz="2400" dirty="0">
                <a:sym typeface="Symbol" pitchFamily="18" charset="2"/>
              </a:rPr>
              <a:t> is created with the tag pair </a:t>
            </a:r>
            <a:r>
              <a:rPr lang="en-US" sz="2400" dirty="0">
                <a:solidFill>
                  <a:schemeClr val="hlink"/>
                </a:solidFill>
                <a:sym typeface="Symbol" pitchFamily="18" charset="2"/>
              </a:rPr>
              <a:t>&lt;li&gt; </a:t>
            </a:r>
            <a:r>
              <a:rPr lang="en-US" sz="2400" dirty="0">
                <a:sym typeface="Symbol" pitchFamily="18" charset="2"/>
              </a:rPr>
              <a:t>… </a:t>
            </a:r>
            <a:r>
              <a:rPr lang="en-US" sz="2400" dirty="0">
                <a:solidFill>
                  <a:schemeClr val="hlink"/>
                </a:solidFill>
                <a:sym typeface="Symbol" pitchFamily="18" charset="2"/>
              </a:rPr>
              <a:t>&lt;/li&gt;</a:t>
            </a:r>
            <a:r>
              <a:rPr lang="en-US" sz="2400" dirty="0">
                <a:sym typeface="Symbol" pitchFamily="18" charset="2"/>
              </a:rPr>
              <a:t>.</a:t>
            </a:r>
          </a:p>
          <a:p>
            <a:pPr lvl="1" eaLnBrk="1" fontAlgn="auto" hangingPunct="1">
              <a:spcAft>
                <a:spcPts val="0"/>
              </a:spcAft>
              <a:defRPr/>
            </a:pPr>
            <a:r>
              <a:rPr lang="en-US" sz="2000" dirty="0">
                <a:sym typeface="Symbol" pitchFamily="18" charset="2"/>
              </a:rPr>
              <a:t>This produces an indented list with a default character of 1, 2, 3 in front of each item.  </a:t>
            </a:r>
          </a:p>
          <a:p>
            <a:pPr eaLnBrk="1" fontAlgn="auto" hangingPunct="1">
              <a:spcAft>
                <a:spcPts val="0"/>
              </a:spcAft>
              <a:defRPr/>
            </a:pPr>
            <a:endParaRPr lang="en-US" sz="2400" dirty="0">
              <a:sym typeface="Symbol" pitchFamily="18" charset="2"/>
            </a:endParaRPr>
          </a:p>
          <a:p>
            <a:pPr eaLnBrk="1" fontAlgn="auto" hangingPunct="1">
              <a:spcAft>
                <a:spcPts val="0"/>
              </a:spcAft>
              <a:defRPr/>
            </a:pPr>
            <a:r>
              <a:rPr lang="en-US" sz="2400" dirty="0">
                <a:sym typeface="Symbol" pitchFamily="18" charset="2"/>
              </a:rPr>
              <a:t>One optional attribute is '</a:t>
            </a:r>
            <a:r>
              <a:rPr lang="en-US" sz="2400" dirty="0">
                <a:latin typeface="Courier"/>
                <a:sym typeface="Symbol" pitchFamily="18" charset="2"/>
              </a:rPr>
              <a:t>start</a:t>
            </a:r>
            <a:r>
              <a:rPr lang="en-US" sz="2400" dirty="0">
                <a:sym typeface="Symbol" pitchFamily="18" charset="2"/>
              </a:rPr>
              <a:t>' which, you guessed it, dictates the starting number.  </a:t>
            </a:r>
            <a:endParaRPr lang="en-US" sz="2400" dirty="0">
              <a:solidFill>
                <a:schemeClr val="hlink"/>
              </a:solidFill>
              <a:latin typeface="Courier"/>
            </a:endParaRPr>
          </a:p>
          <a:p>
            <a:pPr lvl="1" eaLnBrk="1" fontAlgn="auto" hangingPunct="1">
              <a:spcAft>
                <a:spcPts val="0"/>
              </a:spcAft>
              <a:defRPr/>
            </a:pPr>
            <a:r>
              <a:rPr lang="en-US" sz="2400" dirty="0">
                <a:solidFill>
                  <a:schemeClr val="hlink"/>
                </a:solidFill>
                <a:latin typeface="Courier"/>
              </a:rPr>
              <a:t>&lt;ol start="4"&gt;</a:t>
            </a:r>
          </a:p>
          <a:p>
            <a:pPr marL="457200" lvl="1" indent="0" eaLnBrk="1" fontAlgn="auto" hangingPunct="1">
              <a:spcAft>
                <a:spcPts val="0"/>
              </a:spcAft>
              <a:buFont typeface="Arial" panose="020B0604020202020204" pitchFamily="34" charset="0"/>
              <a:buNone/>
              <a:defRPr/>
            </a:pPr>
            <a:endParaRPr lang="en-US" sz="2400" dirty="0">
              <a:solidFill>
                <a:schemeClr val="hlink"/>
              </a:solidFill>
              <a:latin typeface="Courier"/>
            </a:endParaRPr>
          </a:p>
          <a:p>
            <a:pPr eaLnBrk="1" fontAlgn="auto" hangingPunct="1">
              <a:spcAft>
                <a:spcPts val="0"/>
              </a:spcAft>
              <a:defRPr/>
            </a:pPr>
            <a:r>
              <a:rPr lang="en-US" sz="2600" dirty="0">
                <a:sym typeface="Symbol" pitchFamily="18" charset="2"/>
              </a:rPr>
              <a:t>Another optional attribute is '</a:t>
            </a:r>
            <a:r>
              <a:rPr lang="en-US" sz="2800" dirty="0">
                <a:latin typeface="Courier"/>
                <a:sym typeface="Symbol" pitchFamily="18" charset="2"/>
              </a:rPr>
              <a:t>type</a:t>
            </a:r>
            <a:r>
              <a:rPr lang="en-US" sz="2600" dirty="0">
                <a:sym typeface="Symbol" pitchFamily="18" charset="2"/>
              </a:rPr>
              <a:t>' which, specifies what type of list (</a:t>
            </a:r>
            <a:r>
              <a:rPr lang="en-US" sz="2600">
                <a:sym typeface="Symbol" pitchFamily="18" charset="2"/>
              </a:rPr>
              <a:t>1,2,3 vs. </a:t>
            </a:r>
            <a:r>
              <a:rPr lang="en-US" sz="2600" dirty="0">
                <a:sym typeface="Symbol" pitchFamily="18" charset="2"/>
              </a:rPr>
              <a:t>A,B,C, </a:t>
            </a:r>
            <a:r>
              <a:rPr lang="en-US" sz="2600">
                <a:sym typeface="Symbol" pitchFamily="18" charset="2"/>
              </a:rPr>
              <a:t>vs. I</a:t>
            </a:r>
            <a:r>
              <a:rPr lang="en-US" sz="2600" dirty="0">
                <a:sym typeface="Symbol" pitchFamily="18" charset="2"/>
              </a:rPr>
              <a:t>, II, III, IV, etc)</a:t>
            </a:r>
            <a:endParaRPr lang="en-US" sz="2600" dirty="0">
              <a:solidFill>
                <a:schemeClr val="hlink"/>
              </a:solidFill>
              <a:latin typeface="Courier"/>
            </a:endParaRPr>
          </a:p>
          <a:p>
            <a:pPr lvl="1" eaLnBrk="1" fontAlgn="auto" hangingPunct="1">
              <a:spcAft>
                <a:spcPts val="0"/>
              </a:spcAft>
              <a:defRPr/>
            </a:pPr>
            <a:r>
              <a:rPr lang="en-US" sz="2400" dirty="0">
                <a:solidFill>
                  <a:schemeClr val="hlink"/>
                </a:solidFill>
                <a:latin typeface="Courier"/>
              </a:rPr>
              <a:t>&lt;ol type="A"&gt;</a:t>
            </a:r>
          </a:p>
          <a:p>
            <a:pPr marL="457200" lvl="1" indent="0" eaLnBrk="1" fontAlgn="auto" hangingPunct="1">
              <a:spcAft>
                <a:spcPts val="0"/>
              </a:spcAft>
              <a:buFont typeface="Arial" panose="020B0604020202020204" pitchFamily="34" charset="0"/>
              <a:buNone/>
              <a:defRPr/>
            </a:pPr>
            <a:endParaRPr lang="en-US" altLang="en-US" sz="1600" dirty="0"/>
          </a:p>
          <a:p>
            <a:pPr marL="457200" lvl="1" indent="0" eaLnBrk="1" fontAlgn="auto" hangingPunct="1">
              <a:spcAft>
                <a:spcPts val="0"/>
              </a:spcAft>
              <a:buFont typeface="Arial" panose="020B0604020202020204" pitchFamily="34" charset="0"/>
              <a:buNone/>
              <a:defRPr/>
            </a:pPr>
            <a:r>
              <a:rPr lang="en-US" altLang="en-US" sz="1800" b="1" dirty="0"/>
              <a:t>Note that the MDN reference tells us that we MAY use the HTML “type” and “start” attributes to modify the appearance of the bullets using HTML code. However, the reference </a:t>
            </a:r>
            <a:r>
              <a:rPr lang="en-US" altLang="en-US" sz="1800" b="1" i="1" dirty="0"/>
              <a:t>also </a:t>
            </a:r>
            <a:r>
              <a:rPr lang="en-US" altLang="en-US" sz="1800" b="1" dirty="0"/>
              <a:t>tells us that we </a:t>
            </a:r>
            <a:r>
              <a:rPr lang="en-US" altLang="en-US" sz="1800" b="1" i="1" dirty="0"/>
              <a:t>should </a:t>
            </a:r>
            <a:r>
              <a:rPr lang="en-US" altLang="en-US" sz="1800" b="1" dirty="0"/>
              <a:t>be using CSS to do this. Therefore, once we learn how to do CSS, however, you should modify your list style types using CSS only! </a:t>
            </a:r>
            <a:endParaRPr lang="en-US" altLang="en-US" sz="1800" dirty="0"/>
          </a:p>
        </p:txBody>
      </p:sp>
      <p:sp>
        <p:nvSpPr>
          <p:cNvPr id="17412" name="TextBox 2">
            <a:extLst>
              <a:ext uri="{FF2B5EF4-FFF2-40B4-BE49-F238E27FC236}">
                <a16:creationId xmlns:a16="http://schemas.microsoft.com/office/drawing/2014/main" id="{DD58B3AD-A808-444D-BC0E-E347E62C9156}"/>
              </a:ext>
            </a:extLst>
          </p:cNvPr>
          <p:cNvSpPr txBox="1">
            <a:spLocks noChangeArrowheads="1"/>
          </p:cNvSpPr>
          <p:nvPr/>
        </p:nvSpPr>
        <p:spPr bwMode="auto">
          <a:xfrm>
            <a:off x="6400800" y="6169028"/>
            <a:ext cx="194352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1400" dirty="0"/>
              <a:t>From MDN Reference</a:t>
            </a:r>
          </a:p>
        </p:txBody>
      </p:sp>
      <p:pic>
        <p:nvPicPr>
          <p:cNvPr id="17413" name="Picture 3">
            <a:extLst>
              <a:ext uri="{FF2B5EF4-FFF2-40B4-BE49-F238E27FC236}">
                <a16:creationId xmlns:a16="http://schemas.microsoft.com/office/drawing/2014/main" id="{CD8364FA-3A97-4843-9AAA-1B5A8FAEB56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3352800"/>
            <a:ext cx="3388678" cy="277865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
        <p:nvSpPr>
          <p:cNvPr id="6" name="Rectangle 4">
            <a:extLst>
              <a:ext uri="{FF2B5EF4-FFF2-40B4-BE49-F238E27FC236}">
                <a16:creationId xmlns:a16="http://schemas.microsoft.com/office/drawing/2014/main" id="{7C64BCB8-ED40-45D7-97C9-3D22E7D7CE33}"/>
              </a:ext>
            </a:extLst>
          </p:cNvPr>
          <p:cNvSpPr>
            <a:spLocks noChangeArrowheads="1"/>
          </p:cNvSpPr>
          <p:nvPr/>
        </p:nvSpPr>
        <p:spPr bwMode="auto">
          <a:xfrm>
            <a:off x="6324600" y="235276"/>
            <a:ext cx="1720241" cy="2194698"/>
          </a:xfrm>
          <a:prstGeom prst="rect">
            <a:avLst/>
          </a:prstGeom>
          <a:ln/>
        </p:spPr>
        <p:style>
          <a:lnRef idx="1">
            <a:schemeClr val="accent1"/>
          </a:lnRef>
          <a:fillRef idx="2">
            <a:schemeClr val="accent1"/>
          </a:fillRef>
          <a:effectRef idx="1">
            <a:schemeClr val="accent1"/>
          </a:effectRef>
          <a:fontRef idx="minor">
            <a:schemeClr val="dk1"/>
          </a:fontRef>
        </p:style>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Clr>
                <a:schemeClr val="accent1"/>
              </a:buClr>
              <a:buSzPct val="65000"/>
              <a:buFont typeface="Wingdings" panose="05000000000000000000" pitchFamily="2" charset="2"/>
              <a:buNone/>
            </a:pPr>
            <a:r>
              <a:rPr lang="en-US" altLang="en-US" sz="1800" i="1" dirty="0">
                <a:solidFill>
                  <a:srgbClr val="2406A2"/>
                </a:solidFill>
              </a:rPr>
              <a:t>Standings</a:t>
            </a:r>
          </a:p>
          <a:p>
            <a:pPr eaLnBrk="1" hangingPunct="1">
              <a:buClr>
                <a:schemeClr val="accent1"/>
              </a:buClr>
              <a:buFont typeface="Wingdings" panose="05000000000000000000" pitchFamily="2" charset="2"/>
              <a:buAutoNum type="arabicPeriod"/>
            </a:pPr>
            <a:r>
              <a:rPr lang="en-US" altLang="en-US" sz="1800" i="1" dirty="0">
                <a:solidFill>
                  <a:srgbClr val="2406A2"/>
                </a:solidFill>
              </a:rPr>
              <a:t>Cubs</a:t>
            </a:r>
          </a:p>
          <a:p>
            <a:pPr eaLnBrk="1" hangingPunct="1">
              <a:buClr>
                <a:schemeClr val="accent1"/>
              </a:buClr>
              <a:buFont typeface="Wingdings" panose="05000000000000000000" pitchFamily="2" charset="2"/>
              <a:buAutoNum type="arabicPeriod"/>
            </a:pPr>
            <a:r>
              <a:rPr lang="en-US" altLang="en-US" sz="1800" i="1" dirty="0">
                <a:solidFill>
                  <a:srgbClr val="2406A2"/>
                </a:solidFill>
              </a:rPr>
              <a:t>Brewers</a:t>
            </a:r>
          </a:p>
          <a:p>
            <a:pPr eaLnBrk="1" hangingPunct="1">
              <a:buClr>
                <a:schemeClr val="accent1"/>
              </a:buClr>
              <a:buFont typeface="Wingdings" panose="05000000000000000000" pitchFamily="2" charset="2"/>
              <a:buAutoNum type="arabicPeriod"/>
            </a:pPr>
            <a:r>
              <a:rPr lang="en-US" altLang="en-US" sz="1800" i="1" dirty="0">
                <a:solidFill>
                  <a:srgbClr val="2406A2"/>
                </a:solidFill>
              </a:rPr>
              <a:t>Cardinals</a:t>
            </a:r>
          </a:p>
          <a:p>
            <a:pPr eaLnBrk="1" hangingPunct="1">
              <a:buClr>
                <a:schemeClr val="accent1"/>
              </a:buClr>
              <a:buFont typeface="Wingdings" panose="05000000000000000000" pitchFamily="2" charset="2"/>
              <a:buAutoNum type="arabicPeriod"/>
            </a:pPr>
            <a:r>
              <a:rPr lang="en-US" altLang="en-US" sz="1800" i="1" dirty="0">
                <a:solidFill>
                  <a:srgbClr val="2406A2"/>
                </a:solidFill>
              </a:rPr>
              <a:t>Reds</a:t>
            </a:r>
          </a:p>
          <a:p>
            <a:pPr eaLnBrk="1" hangingPunct="1">
              <a:buClr>
                <a:schemeClr val="accent1"/>
              </a:buClr>
              <a:buFont typeface="Wingdings" panose="05000000000000000000" pitchFamily="2" charset="2"/>
              <a:buAutoNum type="arabicPeriod"/>
            </a:pPr>
            <a:r>
              <a:rPr lang="en-US" altLang="en-US" sz="1800" i="1" dirty="0">
                <a:solidFill>
                  <a:srgbClr val="2406A2"/>
                </a:solidFill>
              </a:rPr>
              <a:t>Pirates</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24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4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24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24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41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4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2833</Words>
  <Application>Microsoft Office PowerPoint</Application>
  <PresentationFormat>On-screen Show (4:3)</PresentationFormat>
  <Paragraphs>305</Paragraphs>
  <Slides>25</Slides>
  <Notes>21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vt:lpstr>
      <vt:lpstr>Calibri</vt:lpstr>
      <vt:lpstr>Courier</vt:lpstr>
      <vt:lpstr>Courier New</vt:lpstr>
      <vt:lpstr>Symbol</vt:lpstr>
      <vt:lpstr>Tahoma</vt:lpstr>
      <vt:lpstr>Times New Roman</vt:lpstr>
      <vt:lpstr>Wingdings</vt:lpstr>
      <vt:lpstr>Office Theme</vt:lpstr>
      <vt:lpstr>Intro to HTML – Part III</vt:lpstr>
      <vt:lpstr>Learning Objectives</vt:lpstr>
      <vt:lpstr>HTML Terminology</vt:lpstr>
      <vt:lpstr>Some Basic Tag Syntax</vt:lpstr>
      <vt:lpstr>Nesting Tags</vt:lpstr>
      <vt:lpstr>HTML Lists</vt:lpstr>
      <vt:lpstr>Unordered lists</vt:lpstr>
      <vt:lpstr>Unordered List Example </vt:lpstr>
      <vt:lpstr>Ordered lists</vt:lpstr>
      <vt:lpstr>Terminology: Tag, Attribute, Value</vt:lpstr>
      <vt:lpstr>Terminology -  Another Example</vt:lpstr>
      <vt:lpstr>Using an HTML reference</vt:lpstr>
      <vt:lpstr>Nested lists</vt:lpstr>
      <vt:lpstr>PowerPoint Presentation</vt:lpstr>
      <vt:lpstr>The Anchor Tag Creating hyperlinks</vt:lpstr>
      <vt:lpstr>Some anchor tag examples</vt:lpstr>
      <vt:lpstr>Opening pages in a new window or tab </vt:lpstr>
      <vt:lpstr>Hyperlink to a non-http protocol:</vt:lpstr>
      <vt:lpstr>Inserting images: the &lt;img&gt; tag </vt:lpstr>
      <vt:lpstr>Image Types</vt:lpstr>
      <vt:lpstr>GIF</vt:lpstr>
      <vt:lpstr>PNG</vt:lpstr>
      <vt:lpstr>JPEG</vt:lpstr>
      <vt:lpstr>Images: the alt attribute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HTML – Part III</dc:title>
  <dc:creator>Joseph Mendelsohn</dc:creator>
  <cp:lastModifiedBy>Mendelsohn, Yoseph</cp:lastModifiedBy>
  <cp:revision>26</cp:revision>
  <dcterms:created xsi:type="dcterms:W3CDTF">2019-09-05T13:34:46Z</dcterms:created>
  <dcterms:modified xsi:type="dcterms:W3CDTF">2024-09-22T18:15:02Z</dcterms:modified>
</cp:coreProperties>
</file>