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300" r:id="rId3"/>
    <p:sldId id="311" r:id="rId4"/>
    <p:sldId id="312" r:id="rId5"/>
    <p:sldId id="305" r:id="rId6"/>
    <p:sldId id="306" r:id="rId7"/>
    <p:sldId id="307" r:id="rId8"/>
    <p:sldId id="308" r:id="rId9"/>
    <p:sldId id="310" r:id="rId10"/>
    <p:sldId id="313" r:id="rId11"/>
    <p:sldId id="316" r:id="rId12"/>
    <p:sldId id="315" r:id="rId13"/>
    <p:sldId id="321" r:id="rId14"/>
    <p:sldId id="301" r:id="rId15"/>
    <p:sldId id="317" r:id="rId16"/>
    <p:sldId id="263" r:id="rId17"/>
    <p:sldId id="299" r:id="rId18"/>
    <p:sldId id="318" r:id="rId19"/>
    <p:sldId id="320" r:id="rId20"/>
    <p:sldId id="322"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11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3403A7-26EE-47BD-9DC0-9D77F605982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2510862B-B00C-4DDA-9645-0A99F7FE00B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2D491C6-8C1D-46CD-AE4F-1125B7AD8D9B}" type="datetimeFigureOut">
              <a:rPr lang="en-US"/>
              <a:pPr>
                <a:defRPr/>
              </a:pPr>
              <a:t>9/4/2019</a:t>
            </a:fld>
            <a:endParaRPr lang="en-US"/>
          </a:p>
        </p:txBody>
      </p:sp>
      <p:sp>
        <p:nvSpPr>
          <p:cNvPr id="4" name="Slide Image Placeholder 3">
            <a:extLst>
              <a:ext uri="{FF2B5EF4-FFF2-40B4-BE49-F238E27FC236}">
                <a16:creationId xmlns:a16="http://schemas.microsoft.com/office/drawing/2014/main" id="{1D3B5B70-2E2D-4F97-88B9-1D3BB062948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C01B765-7DDD-4939-B57A-8DEC7D532AF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E73319D-1440-4A79-AC26-83D531C4EF5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AD538C71-E509-417B-9198-818F9BA100A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94CBC7A-C3D4-44A6-BEDE-5F74B354741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639EDC6-7DE9-41C5-887E-718FA8C2CB3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a:extLst>
              <a:ext uri="{FF2B5EF4-FFF2-40B4-BE49-F238E27FC236}">
                <a16:creationId xmlns:a16="http://schemas.microsoft.com/office/drawing/2014/main" id="{21000984-CDB2-46C8-AAEF-34AB311A00D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E722C31D-E3E8-4AEC-95AD-814B18EEFE1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3C890354-AF53-4B78-AA79-296F3198120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196" name="Slide Number Placeholder 3">
            <a:extLst>
              <a:ext uri="{FF2B5EF4-FFF2-40B4-BE49-F238E27FC236}">
                <a16:creationId xmlns:a16="http://schemas.microsoft.com/office/drawing/2014/main" id="{871FA958-42DA-4A30-9BBE-14417AA916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8B98EBB-534F-4AC9-B1DC-C113FD65C924}" type="slidenum">
              <a:rPr lang="en-US" altLang="en-US"/>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F557225-715E-4231-A543-F8E007A9D77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AB32C6D1-5EC1-4403-945C-0B587201A92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8A26AB1-7130-4403-A6EB-2C3B0584BB5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44CA54FB-8A0E-4161-9E5E-6819E9E624B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5330820-6957-448B-A84B-8661124EEF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a:extLst>
              <a:ext uri="{FF2B5EF4-FFF2-40B4-BE49-F238E27FC236}">
                <a16:creationId xmlns:a16="http://schemas.microsoft.com/office/drawing/2014/main" id="{D3FB9E71-A9CD-4C7D-B598-4836306F2CD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60B28C6-78D5-49C1-99C5-100183F0C9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a:extLst>
              <a:ext uri="{FF2B5EF4-FFF2-40B4-BE49-F238E27FC236}">
                <a16:creationId xmlns:a16="http://schemas.microsoft.com/office/drawing/2014/main" id="{0E74885D-6FA9-447A-812A-78E8E3D4E3B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6C3A99C2-6B28-4FC6-BC5B-C2BE6443293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a:extLst>
              <a:ext uri="{FF2B5EF4-FFF2-40B4-BE49-F238E27FC236}">
                <a16:creationId xmlns:a16="http://schemas.microsoft.com/office/drawing/2014/main" id="{60E9ED47-ADFA-4724-AC5C-1BDB409D42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6C3A99C2-6B28-4FC6-BC5B-C2BE6443293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a:extLst>
              <a:ext uri="{FF2B5EF4-FFF2-40B4-BE49-F238E27FC236}">
                <a16:creationId xmlns:a16="http://schemas.microsoft.com/office/drawing/2014/main" id="{60E9ED47-ADFA-4724-AC5C-1BDB409D42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2044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160D575-02D3-458F-B4EA-AD73DFB0762D}"/>
              </a:ext>
            </a:extLst>
          </p:cNvPr>
          <p:cNvSpPr>
            <a:spLocks noGrp="1"/>
          </p:cNvSpPr>
          <p:nvPr>
            <p:ph type="dt" sz="half" idx="10"/>
          </p:nvPr>
        </p:nvSpPr>
        <p:spPr/>
        <p:txBody>
          <a:bodyPr/>
          <a:lstStyle>
            <a:lvl1pPr>
              <a:defRPr/>
            </a:lvl1pPr>
          </a:lstStyle>
          <a:p>
            <a:pPr>
              <a:defRPr/>
            </a:pPr>
            <a:fld id="{B77E01BC-EA3B-46BA-A968-098E3A9E8C37}" type="datetimeFigureOut">
              <a:rPr lang="en-US"/>
              <a:pPr>
                <a:defRPr/>
              </a:pPr>
              <a:t>9/4/2019</a:t>
            </a:fld>
            <a:endParaRPr lang="en-US"/>
          </a:p>
        </p:txBody>
      </p:sp>
      <p:sp>
        <p:nvSpPr>
          <p:cNvPr id="5" name="Footer Placeholder 4">
            <a:extLst>
              <a:ext uri="{FF2B5EF4-FFF2-40B4-BE49-F238E27FC236}">
                <a16:creationId xmlns:a16="http://schemas.microsoft.com/office/drawing/2014/main" id="{1C79C697-F0A0-4D21-BF1B-A647780EB7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7F07C9A-4D6F-4D7F-8377-9266F041443E}"/>
              </a:ext>
            </a:extLst>
          </p:cNvPr>
          <p:cNvSpPr>
            <a:spLocks noGrp="1"/>
          </p:cNvSpPr>
          <p:nvPr>
            <p:ph type="sldNum" sz="quarter" idx="12"/>
          </p:nvPr>
        </p:nvSpPr>
        <p:spPr/>
        <p:txBody>
          <a:bodyPr/>
          <a:lstStyle>
            <a:lvl1pPr>
              <a:defRPr/>
            </a:lvl1pPr>
          </a:lstStyle>
          <a:p>
            <a:pPr>
              <a:defRPr/>
            </a:pPr>
            <a:fld id="{EEEBA92C-B58E-49AF-9EB8-3D5BA0951E8D}" type="slidenum">
              <a:rPr lang="en-US" altLang="en-US"/>
              <a:pPr>
                <a:defRPr/>
              </a:pPr>
              <a:t>‹#›</a:t>
            </a:fld>
            <a:endParaRPr lang="en-US" altLang="en-US"/>
          </a:p>
        </p:txBody>
      </p:sp>
    </p:spTree>
    <p:extLst>
      <p:ext uri="{BB962C8B-B14F-4D97-AF65-F5344CB8AC3E}">
        <p14:creationId xmlns:p14="http://schemas.microsoft.com/office/powerpoint/2010/main" val="3938989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296762-F466-4F23-B0CA-C4225E60567B}"/>
              </a:ext>
            </a:extLst>
          </p:cNvPr>
          <p:cNvSpPr>
            <a:spLocks noGrp="1"/>
          </p:cNvSpPr>
          <p:nvPr>
            <p:ph type="dt" sz="half" idx="10"/>
          </p:nvPr>
        </p:nvSpPr>
        <p:spPr/>
        <p:txBody>
          <a:bodyPr/>
          <a:lstStyle>
            <a:lvl1pPr>
              <a:defRPr/>
            </a:lvl1pPr>
          </a:lstStyle>
          <a:p>
            <a:pPr>
              <a:defRPr/>
            </a:pPr>
            <a:fld id="{0A0B7CC7-2721-43F8-AE13-7FA1A1E57D58}" type="datetimeFigureOut">
              <a:rPr lang="en-US"/>
              <a:pPr>
                <a:defRPr/>
              </a:pPr>
              <a:t>9/4/2019</a:t>
            </a:fld>
            <a:endParaRPr lang="en-US"/>
          </a:p>
        </p:txBody>
      </p:sp>
      <p:sp>
        <p:nvSpPr>
          <p:cNvPr id="5" name="Footer Placeholder 4">
            <a:extLst>
              <a:ext uri="{FF2B5EF4-FFF2-40B4-BE49-F238E27FC236}">
                <a16:creationId xmlns:a16="http://schemas.microsoft.com/office/drawing/2014/main" id="{00BA136D-2677-474A-B8DA-E245F80D268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D74D64C-BD35-490C-B72D-E9DF65E72EF0}"/>
              </a:ext>
            </a:extLst>
          </p:cNvPr>
          <p:cNvSpPr>
            <a:spLocks noGrp="1"/>
          </p:cNvSpPr>
          <p:nvPr>
            <p:ph type="sldNum" sz="quarter" idx="12"/>
          </p:nvPr>
        </p:nvSpPr>
        <p:spPr/>
        <p:txBody>
          <a:bodyPr/>
          <a:lstStyle>
            <a:lvl1pPr>
              <a:defRPr/>
            </a:lvl1pPr>
          </a:lstStyle>
          <a:p>
            <a:pPr>
              <a:defRPr/>
            </a:pPr>
            <a:fld id="{5830B118-9C02-4468-96FD-1E786612542C}" type="slidenum">
              <a:rPr lang="en-US" altLang="en-US"/>
              <a:pPr>
                <a:defRPr/>
              </a:pPr>
              <a:t>‹#›</a:t>
            </a:fld>
            <a:endParaRPr lang="en-US" altLang="en-US"/>
          </a:p>
        </p:txBody>
      </p:sp>
    </p:spTree>
    <p:extLst>
      <p:ext uri="{BB962C8B-B14F-4D97-AF65-F5344CB8AC3E}">
        <p14:creationId xmlns:p14="http://schemas.microsoft.com/office/powerpoint/2010/main" val="2575550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69839C-57CC-4F74-9FB1-4930919EB565}"/>
              </a:ext>
            </a:extLst>
          </p:cNvPr>
          <p:cNvSpPr>
            <a:spLocks noGrp="1"/>
          </p:cNvSpPr>
          <p:nvPr>
            <p:ph type="dt" sz="half" idx="10"/>
          </p:nvPr>
        </p:nvSpPr>
        <p:spPr/>
        <p:txBody>
          <a:bodyPr/>
          <a:lstStyle>
            <a:lvl1pPr>
              <a:defRPr/>
            </a:lvl1pPr>
          </a:lstStyle>
          <a:p>
            <a:pPr>
              <a:defRPr/>
            </a:pPr>
            <a:fld id="{070B14C3-6A7F-436C-9015-156618C5704D}" type="datetimeFigureOut">
              <a:rPr lang="en-US"/>
              <a:pPr>
                <a:defRPr/>
              </a:pPr>
              <a:t>9/4/2019</a:t>
            </a:fld>
            <a:endParaRPr lang="en-US"/>
          </a:p>
        </p:txBody>
      </p:sp>
      <p:sp>
        <p:nvSpPr>
          <p:cNvPr id="5" name="Footer Placeholder 4">
            <a:extLst>
              <a:ext uri="{FF2B5EF4-FFF2-40B4-BE49-F238E27FC236}">
                <a16:creationId xmlns:a16="http://schemas.microsoft.com/office/drawing/2014/main" id="{204921FF-589B-4A62-B703-627027BE79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0025DA0-A9E5-433D-8226-29D5A52942D3}"/>
              </a:ext>
            </a:extLst>
          </p:cNvPr>
          <p:cNvSpPr>
            <a:spLocks noGrp="1"/>
          </p:cNvSpPr>
          <p:nvPr>
            <p:ph type="sldNum" sz="quarter" idx="12"/>
          </p:nvPr>
        </p:nvSpPr>
        <p:spPr/>
        <p:txBody>
          <a:bodyPr/>
          <a:lstStyle>
            <a:lvl1pPr>
              <a:defRPr/>
            </a:lvl1pPr>
          </a:lstStyle>
          <a:p>
            <a:pPr>
              <a:defRPr/>
            </a:pPr>
            <a:fld id="{13DFC8FF-7B81-4DB6-AF76-5A29606CD597}" type="slidenum">
              <a:rPr lang="en-US" altLang="en-US"/>
              <a:pPr>
                <a:defRPr/>
              </a:pPr>
              <a:t>‹#›</a:t>
            </a:fld>
            <a:endParaRPr lang="en-US" altLang="en-US"/>
          </a:p>
        </p:txBody>
      </p:sp>
    </p:spTree>
    <p:extLst>
      <p:ext uri="{BB962C8B-B14F-4D97-AF65-F5344CB8AC3E}">
        <p14:creationId xmlns:p14="http://schemas.microsoft.com/office/powerpoint/2010/main" val="417448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40C7BA-E717-43F5-9ED0-7E896B55E26A}"/>
              </a:ext>
            </a:extLst>
          </p:cNvPr>
          <p:cNvSpPr>
            <a:spLocks noGrp="1"/>
          </p:cNvSpPr>
          <p:nvPr>
            <p:ph type="dt" sz="half" idx="10"/>
          </p:nvPr>
        </p:nvSpPr>
        <p:spPr/>
        <p:txBody>
          <a:bodyPr/>
          <a:lstStyle>
            <a:lvl1pPr>
              <a:defRPr/>
            </a:lvl1pPr>
          </a:lstStyle>
          <a:p>
            <a:pPr>
              <a:defRPr/>
            </a:pPr>
            <a:fld id="{EFFFFB55-07A1-46D0-BC74-7D42F5A31FE0}" type="datetimeFigureOut">
              <a:rPr lang="en-US"/>
              <a:pPr>
                <a:defRPr/>
              </a:pPr>
              <a:t>9/4/2019</a:t>
            </a:fld>
            <a:endParaRPr lang="en-US"/>
          </a:p>
        </p:txBody>
      </p:sp>
      <p:sp>
        <p:nvSpPr>
          <p:cNvPr id="5" name="Footer Placeholder 4">
            <a:extLst>
              <a:ext uri="{FF2B5EF4-FFF2-40B4-BE49-F238E27FC236}">
                <a16:creationId xmlns:a16="http://schemas.microsoft.com/office/drawing/2014/main" id="{DFAA58FC-8332-4A72-B3B8-A6E56A83E9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E24323F-48E8-495D-A3B8-66158FEC8411}"/>
              </a:ext>
            </a:extLst>
          </p:cNvPr>
          <p:cNvSpPr>
            <a:spLocks noGrp="1"/>
          </p:cNvSpPr>
          <p:nvPr>
            <p:ph type="sldNum" sz="quarter" idx="12"/>
          </p:nvPr>
        </p:nvSpPr>
        <p:spPr/>
        <p:txBody>
          <a:bodyPr/>
          <a:lstStyle>
            <a:lvl1pPr>
              <a:defRPr/>
            </a:lvl1pPr>
          </a:lstStyle>
          <a:p>
            <a:pPr>
              <a:defRPr/>
            </a:pPr>
            <a:fld id="{4B7889CD-994F-4065-B556-7EEC0F162831}" type="slidenum">
              <a:rPr lang="en-US" altLang="en-US"/>
              <a:pPr>
                <a:defRPr/>
              </a:pPr>
              <a:t>‹#›</a:t>
            </a:fld>
            <a:endParaRPr lang="en-US" altLang="en-US"/>
          </a:p>
        </p:txBody>
      </p:sp>
    </p:spTree>
    <p:extLst>
      <p:ext uri="{BB962C8B-B14F-4D97-AF65-F5344CB8AC3E}">
        <p14:creationId xmlns:p14="http://schemas.microsoft.com/office/powerpoint/2010/main" val="421495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41ECCA-485D-4885-9B3F-267BB1B9183B}"/>
              </a:ext>
            </a:extLst>
          </p:cNvPr>
          <p:cNvSpPr>
            <a:spLocks noGrp="1"/>
          </p:cNvSpPr>
          <p:nvPr>
            <p:ph type="dt" sz="half" idx="10"/>
          </p:nvPr>
        </p:nvSpPr>
        <p:spPr/>
        <p:txBody>
          <a:bodyPr/>
          <a:lstStyle>
            <a:lvl1pPr>
              <a:defRPr/>
            </a:lvl1pPr>
          </a:lstStyle>
          <a:p>
            <a:pPr>
              <a:defRPr/>
            </a:pPr>
            <a:fld id="{4259F5F2-6742-416E-86AD-543D9D181A43}" type="datetimeFigureOut">
              <a:rPr lang="en-US"/>
              <a:pPr>
                <a:defRPr/>
              </a:pPr>
              <a:t>9/4/2019</a:t>
            </a:fld>
            <a:endParaRPr lang="en-US"/>
          </a:p>
        </p:txBody>
      </p:sp>
      <p:sp>
        <p:nvSpPr>
          <p:cNvPr id="5" name="Footer Placeholder 4">
            <a:extLst>
              <a:ext uri="{FF2B5EF4-FFF2-40B4-BE49-F238E27FC236}">
                <a16:creationId xmlns:a16="http://schemas.microsoft.com/office/drawing/2014/main" id="{45203A90-6F6A-4548-B28C-8602BF7B2B7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FC94A9B-9C71-4F9C-ADB6-41543676CA77}"/>
              </a:ext>
            </a:extLst>
          </p:cNvPr>
          <p:cNvSpPr>
            <a:spLocks noGrp="1"/>
          </p:cNvSpPr>
          <p:nvPr>
            <p:ph type="sldNum" sz="quarter" idx="12"/>
          </p:nvPr>
        </p:nvSpPr>
        <p:spPr/>
        <p:txBody>
          <a:bodyPr/>
          <a:lstStyle>
            <a:lvl1pPr>
              <a:defRPr/>
            </a:lvl1pPr>
          </a:lstStyle>
          <a:p>
            <a:pPr>
              <a:defRPr/>
            </a:pPr>
            <a:fld id="{1949EA2B-E59B-4B65-ABC7-5E15BDE198CB}" type="slidenum">
              <a:rPr lang="en-US" altLang="en-US"/>
              <a:pPr>
                <a:defRPr/>
              </a:pPr>
              <a:t>‹#›</a:t>
            </a:fld>
            <a:endParaRPr lang="en-US" altLang="en-US"/>
          </a:p>
        </p:txBody>
      </p:sp>
    </p:spTree>
    <p:extLst>
      <p:ext uri="{BB962C8B-B14F-4D97-AF65-F5344CB8AC3E}">
        <p14:creationId xmlns:p14="http://schemas.microsoft.com/office/powerpoint/2010/main" val="1826805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8907872-BD59-47F6-9A9B-155DA8386E47}"/>
              </a:ext>
            </a:extLst>
          </p:cNvPr>
          <p:cNvSpPr>
            <a:spLocks noGrp="1"/>
          </p:cNvSpPr>
          <p:nvPr>
            <p:ph type="dt" sz="half" idx="10"/>
          </p:nvPr>
        </p:nvSpPr>
        <p:spPr/>
        <p:txBody>
          <a:bodyPr/>
          <a:lstStyle>
            <a:lvl1pPr>
              <a:defRPr/>
            </a:lvl1pPr>
          </a:lstStyle>
          <a:p>
            <a:pPr>
              <a:defRPr/>
            </a:pPr>
            <a:fld id="{8336CB7A-AC44-4B0D-9081-86E924BB6CE0}" type="datetimeFigureOut">
              <a:rPr lang="en-US"/>
              <a:pPr>
                <a:defRPr/>
              </a:pPr>
              <a:t>9/4/2019</a:t>
            </a:fld>
            <a:endParaRPr lang="en-US"/>
          </a:p>
        </p:txBody>
      </p:sp>
      <p:sp>
        <p:nvSpPr>
          <p:cNvPr id="6" name="Footer Placeholder 4">
            <a:extLst>
              <a:ext uri="{FF2B5EF4-FFF2-40B4-BE49-F238E27FC236}">
                <a16:creationId xmlns:a16="http://schemas.microsoft.com/office/drawing/2014/main" id="{6F7FF40E-04FF-4D59-B2AD-D9E60D4EC6C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B8086B2-BB59-402B-B8D3-44EE1F8B6FB0}"/>
              </a:ext>
            </a:extLst>
          </p:cNvPr>
          <p:cNvSpPr>
            <a:spLocks noGrp="1"/>
          </p:cNvSpPr>
          <p:nvPr>
            <p:ph type="sldNum" sz="quarter" idx="12"/>
          </p:nvPr>
        </p:nvSpPr>
        <p:spPr/>
        <p:txBody>
          <a:bodyPr/>
          <a:lstStyle>
            <a:lvl1pPr>
              <a:defRPr/>
            </a:lvl1pPr>
          </a:lstStyle>
          <a:p>
            <a:pPr>
              <a:defRPr/>
            </a:pPr>
            <a:fld id="{14A59833-12FD-468E-BBBC-E7EE84E123F3}" type="slidenum">
              <a:rPr lang="en-US" altLang="en-US"/>
              <a:pPr>
                <a:defRPr/>
              </a:pPr>
              <a:t>‹#›</a:t>
            </a:fld>
            <a:endParaRPr lang="en-US" altLang="en-US"/>
          </a:p>
        </p:txBody>
      </p:sp>
    </p:spTree>
    <p:extLst>
      <p:ext uri="{BB962C8B-B14F-4D97-AF65-F5344CB8AC3E}">
        <p14:creationId xmlns:p14="http://schemas.microsoft.com/office/powerpoint/2010/main" val="3094618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4FB3F4C-E53E-4D8F-A6CE-B7FC0E304502}"/>
              </a:ext>
            </a:extLst>
          </p:cNvPr>
          <p:cNvSpPr>
            <a:spLocks noGrp="1"/>
          </p:cNvSpPr>
          <p:nvPr>
            <p:ph type="dt" sz="half" idx="10"/>
          </p:nvPr>
        </p:nvSpPr>
        <p:spPr/>
        <p:txBody>
          <a:bodyPr/>
          <a:lstStyle>
            <a:lvl1pPr>
              <a:defRPr/>
            </a:lvl1pPr>
          </a:lstStyle>
          <a:p>
            <a:pPr>
              <a:defRPr/>
            </a:pPr>
            <a:fld id="{38E6C47A-C39F-4694-AE40-852B1467CCB4}" type="datetimeFigureOut">
              <a:rPr lang="en-US"/>
              <a:pPr>
                <a:defRPr/>
              </a:pPr>
              <a:t>9/4/2019</a:t>
            </a:fld>
            <a:endParaRPr lang="en-US"/>
          </a:p>
        </p:txBody>
      </p:sp>
      <p:sp>
        <p:nvSpPr>
          <p:cNvPr id="8" name="Footer Placeholder 4">
            <a:extLst>
              <a:ext uri="{FF2B5EF4-FFF2-40B4-BE49-F238E27FC236}">
                <a16:creationId xmlns:a16="http://schemas.microsoft.com/office/drawing/2014/main" id="{1FCBAAB3-6162-46DD-A400-CA9F8913C32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917FB33-F99F-47E1-AF2C-DD6C33C6798A}"/>
              </a:ext>
            </a:extLst>
          </p:cNvPr>
          <p:cNvSpPr>
            <a:spLocks noGrp="1"/>
          </p:cNvSpPr>
          <p:nvPr>
            <p:ph type="sldNum" sz="quarter" idx="12"/>
          </p:nvPr>
        </p:nvSpPr>
        <p:spPr/>
        <p:txBody>
          <a:bodyPr/>
          <a:lstStyle>
            <a:lvl1pPr>
              <a:defRPr/>
            </a:lvl1pPr>
          </a:lstStyle>
          <a:p>
            <a:pPr>
              <a:defRPr/>
            </a:pPr>
            <a:fld id="{6AD1D929-70F8-46EC-91BA-F573BFA793DA}" type="slidenum">
              <a:rPr lang="en-US" altLang="en-US"/>
              <a:pPr>
                <a:defRPr/>
              </a:pPr>
              <a:t>‹#›</a:t>
            </a:fld>
            <a:endParaRPr lang="en-US" altLang="en-US"/>
          </a:p>
        </p:txBody>
      </p:sp>
    </p:spTree>
    <p:extLst>
      <p:ext uri="{BB962C8B-B14F-4D97-AF65-F5344CB8AC3E}">
        <p14:creationId xmlns:p14="http://schemas.microsoft.com/office/powerpoint/2010/main" val="534667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EE77D94-70B1-492C-8427-16664E2867FF}"/>
              </a:ext>
            </a:extLst>
          </p:cNvPr>
          <p:cNvSpPr>
            <a:spLocks noGrp="1"/>
          </p:cNvSpPr>
          <p:nvPr>
            <p:ph type="dt" sz="half" idx="10"/>
          </p:nvPr>
        </p:nvSpPr>
        <p:spPr/>
        <p:txBody>
          <a:bodyPr/>
          <a:lstStyle>
            <a:lvl1pPr>
              <a:defRPr/>
            </a:lvl1pPr>
          </a:lstStyle>
          <a:p>
            <a:pPr>
              <a:defRPr/>
            </a:pPr>
            <a:fld id="{2CC09969-25F1-4E7C-B95B-5D38BFB626BB}" type="datetimeFigureOut">
              <a:rPr lang="en-US"/>
              <a:pPr>
                <a:defRPr/>
              </a:pPr>
              <a:t>9/4/2019</a:t>
            </a:fld>
            <a:endParaRPr lang="en-US"/>
          </a:p>
        </p:txBody>
      </p:sp>
      <p:sp>
        <p:nvSpPr>
          <p:cNvPr id="4" name="Footer Placeholder 4">
            <a:extLst>
              <a:ext uri="{FF2B5EF4-FFF2-40B4-BE49-F238E27FC236}">
                <a16:creationId xmlns:a16="http://schemas.microsoft.com/office/drawing/2014/main" id="{17B773BC-EF74-41F8-A7B8-96191154F84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70B0EE0-EE27-448A-BC89-4B7AA4F0EB3E}"/>
              </a:ext>
            </a:extLst>
          </p:cNvPr>
          <p:cNvSpPr>
            <a:spLocks noGrp="1"/>
          </p:cNvSpPr>
          <p:nvPr>
            <p:ph type="sldNum" sz="quarter" idx="12"/>
          </p:nvPr>
        </p:nvSpPr>
        <p:spPr/>
        <p:txBody>
          <a:bodyPr/>
          <a:lstStyle>
            <a:lvl1pPr>
              <a:defRPr/>
            </a:lvl1pPr>
          </a:lstStyle>
          <a:p>
            <a:pPr>
              <a:defRPr/>
            </a:pPr>
            <a:fld id="{E93A29B7-F42A-4C6C-BBCD-2B8A28222FB9}" type="slidenum">
              <a:rPr lang="en-US" altLang="en-US"/>
              <a:pPr>
                <a:defRPr/>
              </a:pPr>
              <a:t>‹#›</a:t>
            </a:fld>
            <a:endParaRPr lang="en-US" altLang="en-US"/>
          </a:p>
        </p:txBody>
      </p:sp>
    </p:spTree>
    <p:extLst>
      <p:ext uri="{BB962C8B-B14F-4D97-AF65-F5344CB8AC3E}">
        <p14:creationId xmlns:p14="http://schemas.microsoft.com/office/powerpoint/2010/main" val="3625526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3EDD12B-F2C3-4ED4-8101-06801B247DAD}"/>
              </a:ext>
            </a:extLst>
          </p:cNvPr>
          <p:cNvSpPr>
            <a:spLocks noGrp="1"/>
          </p:cNvSpPr>
          <p:nvPr>
            <p:ph type="dt" sz="half" idx="10"/>
          </p:nvPr>
        </p:nvSpPr>
        <p:spPr/>
        <p:txBody>
          <a:bodyPr/>
          <a:lstStyle>
            <a:lvl1pPr>
              <a:defRPr/>
            </a:lvl1pPr>
          </a:lstStyle>
          <a:p>
            <a:pPr>
              <a:defRPr/>
            </a:pPr>
            <a:fld id="{5F95D3CC-2DD6-465E-B548-49B08654102C}" type="datetimeFigureOut">
              <a:rPr lang="en-US"/>
              <a:pPr>
                <a:defRPr/>
              </a:pPr>
              <a:t>9/4/2019</a:t>
            </a:fld>
            <a:endParaRPr lang="en-US"/>
          </a:p>
        </p:txBody>
      </p:sp>
      <p:sp>
        <p:nvSpPr>
          <p:cNvPr id="3" name="Footer Placeholder 4">
            <a:extLst>
              <a:ext uri="{FF2B5EF4-FFF2-40B4-BE49-F238E27FC236}">
                <a16:creationId xmlns:a16="http://schemas.microsoft.com/office/drawing/2014/main" id="{6570D7AC-6038-46B9-8352-AA1275BC525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2520B51-D2A6-4514-8BF6-C1064CDF19A4}"/>
              </a:ext>
            </a:extLst>
          </p:cNvPr>
          <p:cNvSpPr>
            <a:spLocks noGrp="1"/>
          </p:cNvSpPr>
          <p:nvPr>
            <p:ph type="sldNum" sz="quarter" idx="12"/>
          </p:nvPr>
        </p:nvSpPr>
        <p:spPr/>
        <p:txBody>
          <a:bodyPr/>
          <a:lstStyle>
            <a:lvl1pPr>
              <a:defRPr/>
            </a:lvl1pPr>
          </a:lstStyle>
          <a:p>
            <a:pPr>
              <a:defRPr/>
            </a:pPr>
            <a:fld id="{FF8B9153-A253-4B0C-B783-A7C886C66CFD}" type="slidenum">
              <a:rPr lang="en-US" altLang="en-US"/>
              <a:pPr>
                <a:defRPr/>
              </a:pPr>
              <a:t>‹#›</a:t>
            </a:fld>
            <a:endParaRPr lang="en-US" altLang="en-US"/>
          </a:p>
        </p:txBody>
      </p:sp>
    </p:spTree>
    <p:extLst>
      <p:ext uri="{BB962C8B-B14F-4D97-AF65-F5344CB8AC3E}">
        <p14:creationId xmlns:p14="http://schemas.microsoft.com/office/powerpoint/2010/main" val="135123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325B264-C105-4280-A1AF-7502232CB7F8}"/>
              </a:ext>
            </a:extLst>
          </p:cNvPr>
          <p:cNvSpPr>
            <a:spLocks noGrp="1"/>
          </p:cNvSpPr>
          <p:nvPr>
            <p:ph type="dt" sz="half" idx="10"/>
          </p:nvPr>
        </p:nvSpPr>
        <p:spPr/>
        <p:txBody>
          <a:bodyPr/>
          <a:lstStyle>
            <a:lvl1pPr>
              <a:defRPr/>
            </a:lvl1pPr>
          </a:lstStyle>
          <a:p>
            <a:pPr>
              <a:defRPr/>
            </a:pPr>
            <a:fld id="{B601E22C-8ED2-4EE5-977C-98197754AAA3}" type="datetimeFigureOut">
              <a:rPr lang="en-US"/>
              <a:pPr>
                <a:defRPr/>
              </a:pPr>
              <a:t>9/4/2019</a:t>
            </a:fld>
            <a:endParaRPr lang="en-US"/>
          </a:p>
        </p:txBody>
      </p:sp>
      <p:sp>
        <p:nvSpPr>
          <p:cNvPr id="6" name="Footer Placeholder 4">
            <a:extLst>
              <a:ext uri="{FF2B5EF4-FFF2-40B4-BE49-F238E27FC236}">
                <a16:creationId xmlns:a16="http://schemas.microsoft.com/office/drawing/2014/main" id="{430A48D7-6599-4A23-8F32-01519C601C7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D8ED93D-27AA-41A1-944C-9C4F8FD27140}"/>
              </a:ext>
            </a:extLst>
          </p:cNvPr>
          <p:cNvSpPr>
            <a:spLocks noGrp="1"/>
          </p:cNvSpPr>
          <p:nvPr>
            <p:ph type="sldNum" sz="quarter" idx="12"/>
          </p:nvPr>
        </p:nvSpPr>
        <p:spPr/>
        <p:txBody>
          <a:bodyPr/>
          <a:lstStyle>
            <a:lvl1pPr>
              <a:defRPr/>
            </a:lvl1pPr>
          </a:lstStyle>
          <a:p>
            <a:pPr>
              <a:defRPr/>
            </a:pPr>
            <a:fld id="{EA36B240-25FB-4F54-B5B2-BCF49C056170}" type="slidenum">
              <a:rPr lang="en-US" altLang="en-US"/>
              <a:pPr>
                <a:defRPr/>
              </a:pPr>
              <a:t>‹#›</a:t>
            </a:fld>
            <a:endParaRPr lang="en-US" altLang="en-US"/>
          </a:p>
        </p:txBody>
      </p:sp>
    </p:spTree>
    <p:extLst>
      <p:ext uri="{BB962C8B-B14F-4D97-AF65-F5344CB8AC3E}">
        <p14:creationId xmlns:p14="http://schemas.microsoft.com/office/powerpoint/2010/main" val="287029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7AB191F-2849-472E-9CB3-394898CBB0D3}"/>
              </a:ext>
            </a:extLst>
          </p:cNvPr>
          <p:cNvSpPr>
            <a:spLocks noGrp="1"/>
          </p:cNvSpPr>
          <p:nvPr>
            <p:ph type="dt" sz="half" idx="10"/>
          </p:nvPr>
        </p:nvSpPr>
        <p:spPr/>
        <p:txBody>
          <a:bodyPr/>
          <a:lstStyle>
            <a:lvl1pPr>
              <a:defRPr/>
            </a:lvl1pPr>
          </a:lstStyle>
          <a:p>
            <a:pPr>
              <a:defRPr/>
            </a:pPr>
            <a:fld id="{8EB37E18-2F67-4C97-8A95-61D8537B265A}" type="datetimeFigureOut">
              <a:rPr lang="en-US"/>
              <a:pPr>
                <a:defRPr/>
              </a:pPr>
              <a:t>9/4/2019</a:t>
            </a:fld>
            <a:endParaRPr lang="en-US"/>
          </a:p>
        </p:txBody>
      </p:sp>
      <p:sp>
        <p:nvSpPr>
          <p:cNvPr id="6" name="Footer Placeholder 4">
            <a:extLst>
              <a:ext uri="{FF2B5EF4-FFF2-40B4-BE49-F238E27FC236}">
                <a16:creationId xmlns:a16="http://schemas.microsoft.com/office/drawing/2014/main" id="{0AD62727-0C20-4088-BDA0-C9577ED1A5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24222C9-AE30-413F-96F5-E2D9BBDA880A}"/>
              </a:ext>
            </a:extLst>
          </p:cNvPr>
          <p:cNvSpPr>
            <a:spLocks noGrp="1"/>
          </p:cNvSpPr>
          <p:nvPr>
            <p:ph type="sldNum" sz="quarter" idx="12"/>
          </p:nvPr>
        </p:nvSpPr>
        <p:spPr/>
        <p:txBody>
          <a:bodyPr/>
          <a:lstStyle>
            <a:lvl1pPr>
              <a:defRPr/>
            </a:lvl1pPr>
          </a:lstStyle>
          <a:p>
            <a:pPr>
              <a:defRPr/>
            </a:pPr>
            <a:fld id="{DD5ECBBE-2839-417C-A980-CFFB58F36B35}" type="slidenum">
              <a:rPr lang="en-US" altLang="en-US"/>
              <a:pPr>
                <a:defRPr/>
              </a:pPr>
              <a:t>‹#›</a:t>
            </a:fld>
            <a:endParaRPr lang="en-US" altLang="en-US"/>
          </a:p>
        </p:txBody>
      </p:sp>
    </p:spTree>
    <p:extLst>
      <p:ext uri="{BB962C8B-B14F-4D97-AF65-F5344CB8AC3E}">
        <p14:creationId xmlns:p14="http://schemas.microsoft.com/office/powerpoint/2010/main" val="78039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545CD8C-ABD5-49DD-8B9B-5D9F5248D89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8225F52-1A98-43E8-B80E-8B558DD385D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F049A75-14EA-4074-B793-5D8763EB91F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B31DF5A-B9BA-4D4F-A192-D0FFAAA201E3}" type="datetimeFigureOut">
              <a:rPr lang="en-US"/>
              <a:pPr>
                <a:defRPr/>
              </a:pPr>
              <a:t>9/4/2019</a:t>
            </a:fld>
            <a:endParaRPr lang="en-US"/>
          </a:p>
        </p:txBody>
      </p:sp>
      <p:sp>
        <p:nvSpPr>
          <p:cNvPr id="5" name="Footer Placeholder 4">
            <a:extLst>
              <a:ext uri="{FF2B5EF4-FFF2-40B4-BE49-F238E27FC236}">
                <a16:creationId xmlns:a16="http://schemas.microsoft.com/office/drawing/2014/main" id="{662AD4DC-DFE3-4042-82AB-1CB35F61BBE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7FC4D00B-D1E8-495B-BF9A-43822A9BF34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3961A9CA-6D23-4650-929F-402276880E8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w3schools.co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developer.mozilla.org/en-US/docs/Web/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w3schools.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validator.w3.org/n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B5159B3B-05DC-4FAE-A831-A2034FD73809}"/>
              </a:ext>
            </a:extLst>
          </p:cNvPr>
          <p:cNvSpPr>
            <a:spLocks noGrp="1"/>
          </p:cNvSpPr>
          <p:nvPr>
            <p:ph type="ctrTitle"/>
          </p:nvPr>
        </p:nvSpPr>
        <p:spPr>
          <a:xfrm>
            <a:off x="685800" y="1143000"/>
            <a:ext cx="7772400" cy="1470025"/>
          </a:xfrm>
        </p:spPr>
        <p:txBody>
          <a:bodyPr/>
          <a:lstStyle/>
          <a:p>
            <a:pPr eaLnBrk="1" hangingPunct="1"/>
            <a:r>
              <a:rPr lang="en-US" altLang="en-US"/>
              <a:t>Intro to HTML – Part II</a:t>
            </a:r>
          </a:p>
        </p:txBody>
      </p:sp>
      <p:sp>
        <p:nvSpPr>
          <p:cNvPr id="3" name="Subtitle 2">
            <a:extLst>
              <a:ext uri="{FF2B5EF4-FFF2-40B4-BE49-F238E27FC236}">
                <a16:creationId xmlns:a16="http://schemas.microsoft.com/office/drawing/2014/main" id="{C67B3EEB-B0AA-4DA8-B004-0FC0DE702B04}"/>
              </a:ext>
            </a:extLst>
          </p:cNvPr>
          <p:cNvSpPr>
            <a:spLocks noGrp="1"/>
          </p:cNvSpPr>
          <p:nvPr>
            <p:ph type="subTitle" idx="1"/>
          </p:nvPr>
        </p:nvSpPr>
        <p:spPr>
          <a:xfrm>
            <a:off x="1371600" y="2898775"/>
            <a:ext cx="6400800" cy="1752600"/>
          </a:xfrm>
        </p:spPr>
        <p:txBody>
          <a:bodyPr rtlCol="0">
            <a:noAutofit/>
          </a:bodyPr>
          <a:lstStyle/>
          <a:p>
            <a:pPr eaLnBrk="1" fontAlgn="auto" hangingPunct="1">
              <a:spcAft>
                <a:spcPts val="0"/>
              </a:spcAft>
              <a:buFont typeface="Arial" charset="0"/>
              <a:buNone/>
              <a:defRPr/>
            </a:pPr>
            <a:r>
              <a:rPr lang="en-US" sz="2000"/>
              <a:t>More HTML Tags </a:t>
            </a:r>
            <a:endParaRPr lang="en-US" sz="2000" smtClean="0"/>
          </a:p>
          <a:p>
            <a:pPr eaLnBrk="1" fontAlgn="auto" hangingPunct="1">
              <a:spcAft>
                <a:spcPts val="0"/>
              </a:spcAft>
              <a:defRPr/>
            </a:pPr>
            <a:r>
              <a:rPr lang="en-US" sz="2000" smtClean="0"/>
              <a:t>Deprecated Tags</a:t>
            </a:r>
            <a:endParaRPr lang="en-US" sz="2000"/>
          </a:p>
          <a:p>
            <a:pPr eaLnBrk="1" fontAlgn="auto" hangingPunct="1">
              <a:spcAft>
                <a:spcPts val="0"/>
              </a:spcAft>
              <a:defRPr/>
            </a:pPr>
            <a:r>
              <a:rPr lang="en-US" sz="2000"/>
              <a:t>Use of </a:t>
            </a:r>
            <a:r>
              <a:rPr lang="en-US" sz="2000" smtClean="0"/>
              <a:t>Reference Sites</a:t>
            </a:r>
            <a:endParaRPr lang="en-US" sz="2000"/>
          </a:p>
          <a:p>
            <a:pPr eaLnBrk="1" fontAlgn="auto" hangingPunct="1">
              <a:spcAft>
                <a:spcPts val="0"/>
              </a:spcAft>
              <a:defRPr/>
            </a:pPr>
            <a:r>
              <a:rPr lang="en-US" sz="2000" smtClean="0"/>
              <a:t>Use of an HTML Validator</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a:extLst>
              <a:ext uri="{FF2B5EF4-FFF2-40B4-BE49-F238E27FC236}">
                <a16:creationId xmlns:a16="http://schemas.microsoft.com/office/drawing/2014/main" id="{92603AF0-6703-4F2D-8C2D-F5C77E0FA793}"/>
              </a:ext>
            </a:extLst>
          </p:cNvPr>
          <p:cNvSpPr>
            <a:spLocks noGrp="1"/>
          </p:cNvSpPr>
          <p:nvPr>
            <p:ph type="title"/>
          </p:nvPr>
        </p:nvSpPr>
        <p:spPr>
          <a:xfrm>
            <a:off x="457200" y="152400"/>
            <a:ext cx="8229600" cy="639763"/>
          </a:xfrm>
        </p:spPr>
        <p:txBody>
          <a:bodyPr/>
          <a:lstStyle/>
          <a:p>
            <a:r>
              <a:rPr lang="en-US" altLang="en-US" sz="3600"/>
              <a:t>Whitespace</a:t>
            </a:r>
          </a:p>
        </p:txBody>
      </p:sp>
      <p:sp>
        <p:nvSpPr>
          <p:cNvPr id="16387" name="Content Placeholder 3">
            <a:extLst>
              <a:ext uri="{FF2B5EF4-FFF2-40B4-BE49-F238E27FC236}">
                <a16:creationId xmlns:a16="http://schemas.microsoft.com/office/drawing/2014/main" id="{51E6C557-E139-4696-A206-4113CECCE1AB}"/>
              </a:ext>
            </a:extLst>
          </p:cNvPr>
          <p:cNvSpPr>
            <a:spLocks noGrp="1"/>
          </p:cNvSpPr>
          <p:nvPr>
            <p:ph idx="1"/>
          </p:nvPr>
        </p:nvSpPr>
        <p:spPr>
          <a:xfrm>
            <a:off x="266700" y="990600"/>
            <a:ext cx="8382000" cy="1371600"/>
          </a:xfrm>
        </p:spPr>
        <p:txBody>
          <a:bodyPr/>
          <a:lstStyle/>
          <a:p>
            <a:r>
              <a:rPr lang="en-US" altLang="en-US" sz="1800"/>
              <a:t>Note some characteristics of how the document was typed that makes it very easy to follow:</a:t>
            </a:r>
          </a:p>
          <a:p>
            <a:pPr lvl="1"/>
            <a:r>
              <a:rPr lang="en-US" altLang="en-US" sz="1600"/>
              <a:t>Independent statements are placed on their own lines (e.g. h tags, meta tags, title tag, etc)</a:t>
            </a:r>
          </a:p>
          <a:p>
            <a:pPr lvl="1"/>
            <a:r>
              <a:rPr lang="en-US" altLang="en-US" sz="1600"/>
              <a:t>Indentation of the meta tag and title tag</a:t>
            </a:r>
          </a:p>
          <a:p>
            <a:pPr lvl="1"/>
            <a:r>
              <a:rPr lang="en-US" altLang="en-US" sz="1600"/>
              <a:t>Empty lines added between paragraphs</a:t>
            </a:r>
          </a:p>
          <a:p>
            <a:endParaRPr lang="en-US" altLang="en-US" sz="1800"/>
          </a:p>
          <a:p>
            <a:endParaRPr lang="en-US" altLang="en-US" sz="1800"/>
          </a:p>
          <a:p>
            <a:pPr lvl="1"/>
            <a:endParaRPr lang="en-US" altLang="en-US" sz="1600"/>
          </a:p>
        </p:txBody>
      </p:sp>
      <p:sp>
        <p:nvSpPr>
          <p:cNvPr id="16388" name="TextBox 3">
            <a:extLst>
              <a:ext uri="{FF2B5EF4-FFF2-40B4-BE49-F238E27FC236}">
                <a16:creationId xmlns:a16="http://schemas.microsoft.com/office/drawing/2014/main" id="{945EF655-0227-441A-9FE9-2E403899FBCB}"/>
              </a:ext>
            </a:extLst>
          </p:cNvPr>
          <p:cNvSpPr txBox="1">
            <a:spLocks noChangeArrowheads="1"/>
          </p:cNvSpPr>
          <p:nvPr/>
        </p:nvSpPr>
        <p:spPr bwMode="auto">
          <a:xfrm>
            <a:off x="266700" y="2562801"/>
            <a:ext cx="8610600" cy="4154487"/>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100" smtClean="0">
                <a:latin typeface="Courier New" panose="02070309020205020404" pitchFamily="49" charset="0"/>
                <a:cs typeface="Courier New" panose="02070309020205020404" pitchFamily="49" charset="0"/>
              </a:rPr>
              <a:t>  &lt;</a:t>
            </a:r>
            <a:r>
              <a:rPr lang="en-US" altLang="en-US" sz="1100">
                <a:latin typeface="Courier New" panose="02070309020205020404" pitchFamily="49" charset="0"/>
                <a:cs typeface="Courier New" panose="02070309020205020404" pitchFamily="49" charset="0"/>
              </a:rPr>
              <a:t>meta charset="utf-8"&gt;</a:t>
            </a:r>
          </a:p>
          <a:p>
            <a:pPr eaLnBrk="1" hangingPunct="1">
              <a:spcBef>
                <a:spcPct val="0"/>
              </a:spcBef>
              <a:buFontTx/>
              <a:buNone/>
            </a:pPr>
            <a:r>
              <a:rPr lang="en-US" altLang="en-US" sz="1100" smtClean="0">
                <a:latin typeface="Courier New" panose="02070309020205020404" pitchFamily="49" charset="0"/>
                <a:cs typeface="Courier New" panose="02070309020205020404" pitchFamily="49" charset="0"/>
              </a:rPr>
              <a:t>  &lt;</a:t>
            </a:r>
            <a:r>
              <a:rPr lang="en-US" altLang="en-US" sz="1100">
                <a:latin typeface="Courier New" panose="02070309020205020404" pitchFamily="49" charset="0"/>
                <a:cs typeface="Courier New" panose="02070309020205020404" pitchFamily="49" charset="0"/>
              </a:rPr>
              <a:t>title&gt;French and Indian War&lt;/title&gt;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&lt;h1&gt;French and Indian War&lt;/h1&gt;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&lt;img src="washington.jpg" alt="Picture of George Washington"&gt;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&lt;h2&gt;Introduction&lt;/h2&gt;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a:t>
            </a:r>
          </a:p>
          <a:p>
            <a:pPr eaLnBrk="1" hangingPunct="1">
              <a:spcBef>
                <a:spcPct val="0"/>
              </a:spcBef>
              <a:buFontTx/>
              <a:buNone/>
            </a:pPr>
            <a:endParaRPr lang="en-US" altLang="en-US" sz="11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a:t>
            </a:r>
          </a:p>
          <a:p>
            <a:pPr eaLnBrk="1" hangingPunct="1">
              <a:spcBef>
                <a:spcPct val="0"/>
              </a:spcBef>
              <a:buFontTx/>
              <a:buNone/>
            </a:pPr>
            <a:endParaRPr lang="en-US" altLang="en-US" sz="11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&lt;h2&gt;References&lt;/h2&gt;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&lt;p&gt;This page was taken from &lt;a href="www.wikipedia.org"&gt;Wikipedia&lt;/a&gt;&lt;/p&gt;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&lt;/html&gt;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a:extLst>
              <a:ext uri="{FF2B5EF4-FFF2-40B4-BE49-F238E27FC236}">
                <a16:creationId xmlns:a16="http://schemas.microsoft.com/office/drawing/2014/main" id="{805CEC4B-9E41-4DAF-96D9-3F4F2510D2C5}"/>
              </a:ext>
            </a:extLst>
          </p:cNvPr>
          <p:cNvSpPr>
            <a:spLocks noGrp="1"/>
          </p:cNvSpPr>
          <p:nvPr>
            <p:ph type="title"/>
          </p:nvPr>
        </p:nvSpPr>
        <p:spPr>
          <a:xfrm>
            <a:off x="457200" y="152400"/>
            <a:ext cx="8229600" cy="639763"/>
          </a:xfrm>
        </p:spPr>
        <p:txBody>
          <a:bodyPr/>
          <a:lstStyle/>
          <a:p>
            <a:r>
              <a:rPr lang="en-US" altLang="en-US"/>
              <a:t>Whitespace</a:t>
            </a:r>
          </a:p>
        </p:txBody>
      </p:sp>
      <p:sp>
        <p:nvSpPr>
          <p:cNvPr id="17411" name="Content Placeholder 3">
            <a:extLst>
              <a:ext uri="{FF2B5EF4-FFF2-40B4-BE49-F238E27FC236}">
                <a16:creationId xmlns:a16="http://schemas.microsoft.com/office/drawing/2014/main" id="{9CFB810D-7A7C-486A-B1B7-FD73BE72080D}"/>
              </a:ext>
            </a:extLst>
          </p:cNvPr>
          <p:cNvSpPr>
            <a:spLocks noGrp="1"/>
          </p:cNvSpPr>
          <p:nvPr>
            <p:ph idx="1"/>
          </p:nvPr>
        </p:nvSpPr>
        <p:spPr>
          <a:xfrm>
            <a:off x="304800" y="990600"/>
            <a:ext cx="8382000" cy="2590800"/>
          </a:xfrm>
        </p:spPr>
        <p:txBody>
          <a:bodyPr/>
          <a:lstStyle/>
          <a:p>
            <a:r>
              <a:rPr lang="en-US" altLang="en-US" sz="1800"/>
              <a:t>However, you </a:t>
            </a:r>
            <a:r>
              <a:rPr lang="en-US" altLang="en-US" sz="1800" i="1"/>
              <a:t>could</a:t>
            </a:r>
            <a:r>
              <a:rPr lang="en-US" altLang="en-US" sz="1800"/>
              <a:t>  type nearly the entire document on a single line - and it would display just fine inside the browser as seen below.  But would you want to?!</a:t>
            </a:r>
          </a:p>
          <a:p>
            <a:r>
              <a:rPr lang="en-US" altLang="en-US" sz="1800"/>
              <a:t>Clearly, this version of the document is not at all easy to follow. We must ALWAYS remember that other programmers (or even we ourselves) will be looking at our code down the road. As a result, good programmers always try to make their code as clean, and easy to follow as possible. </a:t>
            </a:r>
          </a:p>
          <a:p>
            <a:endParaRPr lang="en-US" altLang="en-US" sz="1800"/>
          </a:p>
          <a:p>
            <a:endParaRPr lang="en-US" altLang="en-US" sz="1800"/>
          </a:p>
          <a:p>
            <a:pPr lvl="1"/>
            <a:endParaRPr lang="en-US" altLang="en-US" sz="1600"/>
          </a:p>
        </p:txBody>
      </p:sp>
      <p:sp>
        <p:nvSpPr>
          <p:cNvPr id="17412" name="TextBox 3">
            <a:extLst>
              <a:ext uri="{FF2B5EF4-FFF2-40B4-BE49-F238E27FC236}">
                <a16:creationId xmlns:a16="http://schemas.microsoft.com/office/drawing/2014/main" id="{DD89B41C-F12F-4B53-B5A2-ABAF96E9DB1F}"/>
              </a:ext>
            </a:extLst>
          </p:cNvPr>
          <p:cNvSpPr txBox="1">
            <a:spLocks noChangeArrowheads="1"/>
          </p:cNvSpPr>
          <p:nvPr/>
        </p:nvSpPr>
        <p:spPr bwMode="auto">
          <a:xfrm>
            <a:off x="227013" y="3048000"/>
            <a:ext cx="8763000" cy="2892425"/>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lang="en"&gt;&lt;head&gt;&lt;meta charset="utf-8"&gt;&lt;title&gt;French and Indian War&lt;/title&gt;&lt;/head&gt;&lt;body&gt;&lt;h1&gt;French and Indian War&lt;/h1&gt;&lt;img src="washington.jpg" alt="Picture of George Washington"&gt;&lt;h2&gt;Introduction&lt;/h2&gt;&lt;p&gt;In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name.&lt;/p&gt;&lt;h2&gt;References&lt;/h2&gt;&lt;p&gt;This page was taken from &lt;a href="www.wikipedia.org"&gt;Wikipedia&lt;/a&gt;&lt;/p&gt;&lt;/body&gt;&lt;/html&gt;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2">
            <a:extLst>
              <a:ext uri="{FF2B5EF4-FFF2-40B4-BE49-F238E27FC236}">
                <a16:creationId xmlns:a16="http://schemas.microsoft.com/office/drawing/2014/main" id="{783124F5-733D-4C1B-8159-F94FD4897496}"/>
              </a:ext>
            </a:extLst>
          </p:cNvPr>
          <p:cNvSpPr>
            <a:spLocks noGrp="1"/>
          </p:cNvSpPr>
          <p:nvPr>
            <p:ph type="title"/>
          </p:nvPr>
        </p:nvSpPr>
        <p:spPr>
          <a:xfrm>
            <a:off x="457200" y="152400"/>
            <a:ext cx="8229600" cy="457200"/>
          </a:xfrm>
        </p:spPr>
        <p:txBody>
          <a:bodyPr/>
          <a:lstStyle/>
          <a:p>
            <a:r>
              <a:rPr lang="en-US" altLang="en-US" sz="2800"/>
              <a:t>Whitespace contd</a:t>
            </a:r>
          </a:p>
        </p:txBody>
      </p:sp>
      <p:sp>
        <p:nvSpPr>
          <p:cNvPr id="18435" name="Content Placeholder 3">
            <a:extLst>
              <a:ext uri="{FF2B5EF4-FFF2-40B4-BE49-F238E27FC236}">
                <a16:creationId xmlns:a16="http://schemas.microsoft.com/office/drawing/2014/main" id="{A143E654-AF78-4F3C-8838-8187FB1D621B}"/>
              </a:ext>
            </a:extLst>
          </p:cNvPr>
          <p:cNvSpPr>
            <a:spLocks noGrp="1"/>
          </p:cNvSpPr>
          <p:nvPr>
            <p:ph idx="1"/>
          </p:nvPr>
        </p:nvSpPr>
        <p:spPr>
          <a:xfrm>
            <a:off x="163513" y="762000"/>
            <a:ext cx="8686800" cy="1495425"/>
          </a:xfrm>
        </p:spPr>
        <p:txBody>
          <a:bodyPr/>
          <a:lstStyle/>
          <a:p>
            <a:r>
              <a:rPr lang="en-US" altLang="en-US" sz="1600"/>
              <a:t>The </a:t>
            </a:r>
            <a:r>
              <a:rPr lang="en-US" altLang="en-US" sz="1600" smtClean="0"/>
              <a:t>main </a:t>
            </a:r>
            <a:r>
              <a:rPr lang="en-US" altLang="en-US" sz="1600"/>
              <a:t>way to </a:t>
            </a:r>
            <a:r>
              <a:rPr lang="en-US" altLang="en-US" sz="1600" smtClean="0"/>
              <a:t>make your code very clear and easy to follow is through the appropriate use of whitespace</a:t>
            </a:r>
            <a:r>
              <a:rPr lang="en-US" altLang="en-US" sz="1600"/>
              <a:t>. In writing HTML, we try </a:t>
            </a:r>
            <a:r>
              <a:rPr lang="en-US" altLang="en-US" sz="1600" smtClean="0"/>
              <a:t>make effective use of whitespace </a:t>
            </a:r>
            <a:r>
              <a:rPr lang="en-US" altLang="en-US" sz="1600" smtClean="0"/>
              <a:t>by </a:t>
            </a:r>
            <a:r>
              <a:rPr lang="en-US" altLang="en-US" sz="1600"/>
              <a:t>doing things like:</a:t>
            </a:r>
          </a:p>
          <a:p>
            <a:pPr lvl="1"/>
            <a:r>
              <a:rPr lang="en-US" altLang="en-US" sz="1200"/>
              <a:t>Trying to make our HTML document resemble the finished version as it would appear in the browser. In other words, each paragraph separated by a line; each ‘h’ tag on its own line, etc</a:t>
            </a:r>
          </a:p>
          <a:p>
            <a:pPr lvl="1"/>
            <a:r>
              <a:rPr lang="en-US" altLang="en-US" sz="1200"/>
              <a:t>Indenting small commands within a section (e.g. The ‘meta’ and ‘title’ tags within the head section). </a:t>
            </a:r>
          </a:p>
          <a:p>
            <a:r>
              <a:rPr lang="en-US" altLang="en-US" sz="1600" b="1" smtClean="0"/>
              <a:t>Clarity is King!! </a:t>
            </a:r>
            <a:r>
              <a:rPr lang="en-US" altLang="en-US" sz="1600" smtClean="0"/>
              <a:t>Always </a:t>
            </a:r>
            <a:r>
              <a:rPr lang="en-US" altLang="en-US" sz="1600"/>
              <a:t>use whitespace to ensure that your code is relatively easy to follow.</a:t>
            </a:r>
          </a:p>
        </p:txBody>
      </p:sp>
      <p:sp>
        <p:nvSpPr>
          <p:cNvPr id="18436" name="TextBox 3">
            <a:extLst>
              <a:ext uri="{FF2B5EF4-FFF2-40B4-BE49-F238E27FC236}">
                <a16:creationId xmlns:a16="http://schemas.microsoft.com/office/drawing/2014/main" id="{0CB539CB-00C2-4C89-9C54-1B68D31AEFBA}"/>
              </a:ext>
            </a:extLst>
          </p:cNvPr>
          <p:cNvSpPr txBox="1">
            <a:spLocks noChangeArrowheads="1"/>
          </p:cNvSpPr>
          <p:nvPr/>
        </p:nvSpPr>
        <p:spPr bwMode="auto">
          <a:xfrm>
            <a:off x="152400" y="2362200"/>
            <a:ext cx="8610600" cy="4340225"/>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&lt;title&gt;French and Indian War&lt;/title&gt;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&lt;h1&gt;French and Indian War&lt;/h1&gt;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&lt;p&gt;This page was taken from &lt;a href="www.wikipedia.org"&gt;Wikipedia&lt;/a&gt;&lt;/p&gt;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&lt;/html&gt;</a:t>
            </a:r>
          </a:p>
        </p:txBody>
      </p:sp>
      <p:sp>
        <p:nvSpPr>
          <p:cNvPr id="2" name="Right Brace 1">
            <a:extLst>
              <a:ext uri="{FF2B5EF4-FFF2-40B4-BE49-F238E27FC236}">
                <a16:creationId xmlns:a16="http://schemas.microsoft.com/office/drawing/2014/main" id="{A1EAD2B6-0881-490B-AFB9-719214083437}"/>
              </a:ext>
            </a:extLst>
          </p:cNvPr>
          <p:cNvSpPr/>
          <p:nvPr/>
        </p:nvSpPr>
        <p:spPr>
          <a:xfrm>
            <a:off x="3886200" y="2895600"/>
            <a:ext cx="76200" cy="4572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solidFill>
                <a:srgbClr val="FF0000"/>
              </a:solidFill>
            </a:endParaRPr>
          </a:p>
        </p:txBody>
      </p:sp>
      <p:sp>
        <p:nvSpPr>
          <p:cNvPr id="18438" name="TextBox 2">
            <a:extLst>
              <a:ext uri="{FF2B5EF4-FFF2-40B4-BE49-F238E27FC236}">
                <a16:creationId xmlns:a16="http://schemas.microsoft.com/office/drawing/2014/main" id="{32F1B209-CF17-4237-A3B0-CE49EC0DA1D7}"/>
              </a:ext>
            </a:extLst>
          </p:cNvPr>
          <p:cNvSpPr txBox="1">
            <a:spLocks noChangeArrowheads="1"/>
          </p:cNvSpPr>
          <p:nvPr/>
        </p:nvSpPr>
        <p:spPr bwMode="auto">
          <a:xfrm>
            <a:off x="4191000" y="2819400"/>
            <a:ext cx="358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solidFill>
                  <a:srgbClr val="FF0000"/>
                </a:solidFill>
              </a:rPr>
              <a:t>Tags inside the ‘head’ section are typically indented</a:t>
            </a:r>
          </a:p>
        </p:txBody>
      </p:sp>
      <p:sp>
        <p:nvSpPr>
          <p:cNvPr id="7" name="Right Brace 6">
            <a:extLst>
              <a:ext uri="{FF2B5EF4-FFF2-40B4-BE49-F238E27FC236}">
                <a16:creationId xmlns:a16="http://schemas.microsoft.com/office/drawing/2014/main" id="{255AFEFF-16FF-4BC5-A335-60DBEBFF852A}"/>
              </a:ext>
            </a:extLst>
          </p:cNvPr>
          <p:cNvSpPr/>
          <p:nvPr/>
        </p:nvSpPr>
        <p:spPr>
          <a:xfrm>
            <a:off x="3810000" y="3495675"/>
            <a:ext cx="152400" cy="31432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solidFill>
                <a:srgbClr val="FF0000"/>
              </a:solidFill>
            </a:endParaRPr>
          </a:p>
        </p:txBody>
      </p:sp>
      <p:sp>
        <p:nvSpPr>
          <p:cNvPr id="18440" name="TextBox 7">
            <a:extLst>
              <a:ext uri="{FF2B5EF4-FFF2-40B4-BE49-F238E27FC236}">
                <a16:creationId xmlns:a16="http://schemas.microsoft.com/office/drawing/2014/main" id="{277C87B5-DDFC-447C-9096-6D392A6DC990}"/>
              </a:ext>
            </a:extLst>
          </p:cNvPr>
          <p:cNvSpPr txBox="1">
            <a:spLocks noChangeArrowheads="1"/>
          </p:cNvSpPr>
          <p:nvPr/>
        </p:nvSpPr>
        <p:spPr bwMode="auto">
          <a:xfrm>
            <a:off x="4191000" y="3392488"/>
            <a:ext cx="35052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solidFill>
                  <a:srgbClr val="FF0000"/>
                </a:solidFill>
              </a:rPr>
              <a:t>Section  tags (head, body, html, etc) and h  tags placed on their own line</a:t>
            </a:r>
          </a:p>
        </p:txBody>
      </p:sp>
      <p:sp>
        <p:nvSpPr>
          <p:cNvPr id="9" name="Right Brace 8">
            <a:extLst>
              <a:ext uri="{FF2B5EF4-FFF2-40B4-BE49-F238E27FC236}">
                <a16:creationId xmlns:a16="http://schemas.microsoft.com/office/drawing/2014/main" id="{39E089F4-5D2E-4244-9921-3B590E1DC5C5}"/>
              </a:ext>
            </a:extLst>
          </p:cNvPr>
          <p:cNvSpPr/>
          <p:nvPr/>
        </p:nvSpPr>
        <p:spPr>
          <a:xfrm>
            <a:off x="3886200" y="4760913"/>
            <a:ext cx="152400" cy="23336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solidFill>
                <a:srgbClr val="FF0000"/>
              </a:solidFill>
            </a:endParaRPr>
          </a:p>
        </p:txBody>
      </p:sp>
      <p:sp>
        <p:nvSpPr>
          <p:cNvPr id="18442" name="TextBox 9">
            <a:extLst>
              <a:ext uri="{FF2B5EF4-FFF2-40B4-BE49-F238E27FC236}">
                <a16:creationId xmlns:a16="http://schemas.microsoft.com/office/drawing/2014/main" id="{52E4EB53-189F-41FD-BA09-756911EF1EC9}"/>
              </a:ext>
            </a:extLst>
          </p:cNvPr>
          <p:cNvSpPr txBox="1">
            <a:spLocks noChangeArrowheads="1"/>
          </p:cNvSpPr>
          <p:nvPr/>
        </p:nvSpPr>
        <p:spPr bwMode="auto">
          <a:xfrm>
            <a:off x="4191000" y="4686300"/>
            <a:ext cx="3505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solidFill>
                  <a:srgbClr val="FF0000"/>
                </a:solidFill>
              </a:rPr>
              <a:t>Add a blank line between paragraphs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4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438" grpId="0"/>
      <p:bldP spid="7" grpId="0" animBg="1"/>
      <p:bldP spid="18440" grpId="0"/>
      <p:bldP spid="9" grpId="0" animBg="1"/>
      <p:bldP spid="184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a:extLst>
              <a:ext uri="{FF2B5EF4-FFF2-40B4-BE49-F238E27FC236}">
                <a16:creationId xmlns:a16="http://schemas.microsoft.com/office/drawing/2014/main" id="{805CEC4B-9E41-4DAF-96D9-3F4F2510D2C5}"/>
              </a:ext>
            </a:extLst>
          </p:cNvPr>
          <p:cNvSpPr>
            <a:spLocks noGrp="1"/>
          </p:cNvSpPr>
          <p:nvPr>
            <p:ph type="title"/>
          </p:nvPr>
        </p:nvSpPr>
        <p:spPr>
          <a:xfrm>
            <a:off x="457200" y="45244"/>
            <a:ext cx="8229600" cy="639763"/>
          </a:xfrm>
        </p:spPr>
        <p:txBody>
          <a:bodyPr/>
          <a:lstStyle/>
          <a:p>
            <a:r>
              <a:rPr lang="en-US" altLang="en-US" sz="2400" smtClean="0"/>
              <a:t>Whitespace: More is NOT better!</a:t>
            </a:r>
            <a:endParaRPr lang="en-US" altLang="en-US" sz="2400"/>
          </a:p>
        </p:txBody>
      </p:sp>
      <p:sp>
        <p:nvSpPr>
          <p:cNvPr id="17411" name="Content Placeholder 3">
            <a:extLst>
              <a:ext uri="{FF2B5EF4-FFF2-40B4-BE49-F238E27FC236}">
                <a16:creationId xmlns:a16="http://schemas.microsoft.com/office/drawing/2014/main" id="{9CFB810D-7A7C-486A-B1B7-FD73BE72080D}"/>
              </a:ext>
            </a:extLst>
          </p:cNvPr>
          <p:cNvSpPr>
            <a:spLocks noGrp="1"/>
          </p:cNvSpPr>
          <p:nvPr>
            <p:ph idx="1"/>
          </p:nvPr>
        </p:nvSpPr>
        <p:spPr>
          <a:xfrm>
            <a:off x="304800" y="689625"/>
            <a:ext cx="8382000" cy="685800"/>
          </a:xfrm>
        </p:spPr>
        <p:txBody>
          <a:bodyPr/>
          <a:lstStyle/>
          <a:p>
            <a:r>
              <a:rPr lang="en-US" altLang="en-US" sz="1600" smtClean="0"/>
              <a:t>Do not overdo whitespace! Too much of a good thing is no longer a good thing. For example, you should rarely (if ever) have more than one blank line on a page. </a:t>
            </a:r>
          </a:p>
          <a:p>
            <a:pPr lvl="1"/>
            <a:r>
              <a:rPr lang="en-US" altLang="en-US" sz="1200" smtClean="0"/>
              <a:t>Important: Whitespace is NOT a hard-and-fast rule. You will not be graded on how ‘perfect’ your whitespace is. Simply make sure that your code is easy to follow, and don’t overdo it. </a:t>
            </a:r>
            <a:endParaRPr lang="en-US" altLang="en-US" sz="1200"/>
          </a:p>
          <a:p>
            <a:endParaRPr lang="en-US" altLang="en-US" sz="1600"/>
          </a:p>
          <a:p>
            <a:endParaRPr lang="en-US" altLang="en-US" sz="1600"/>
          </a:p>
          <a:p>
            <a:pPr lvl="1"/>
            <a:endParaRPr lang="en-US" altLang="en-US" sz="1400"/>
          </a:p>
        </p:txBody>
      </p:sp>
      <p:sp>
        <p:nvSpPr>
          <p:cNvPr id="5" name="TextBox 3">
            <a:extLst>
              <a:ext uri="{FF2B5EF4-FFF2-40B4-BE49-F238E27FC236}">
                <a16:creationId xmlns:a16="http://schemas.microsoft.com/office/drawing/2014/main" id="{945EF655-0227-441A-9FE9-2E403899FBCB}"/>
              </a:ext>
            </a:extLst>
          </p:cNvPr>
          <p:cNvSpPr txBox="1">
            <a:spLocks noChangeArrowheads="1"/>
          </p:cNvSpPr>
          <p:nvPr/>
        </p:nvSpPr>
        <p:spPr bwMode="auto">
          <a:xfrm>
            <a:off x="190500" y="1752600"/>
            <a:ext cx="8610600" cy="5016758"/>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&lt;head</a:t>
            </a:r>
            <a:r>
              <a:rPr lang="en-US" altLang="en-US" sz="1000" smtClean="0">
                <a:latin typeface="Courier New" panose="02070309020205020404" pitchFamily="49" charset="0"/>
                <a:cs typeface="Courier New" panose="02070309020205020404" pitchFamily="49" charset="0"/>
              </a:rPr>
              <a:t>&gt;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smtClean="0">
                <a:latin typeface="Courier New" panose="02070309020205020404" pitchFamily="49" charset="0"/>
                <a:cs typeface="Courier New" panose="02070309020205020404" pitchFamily="49" charset="0"/>
              </a:rPr>
              <a:t>  &lt;</a:t>
            </a:r>
            <a:r>
              <a:rPr lang="en-US" altLang="en-US" sz="1000">
                <a:latin typeface="Courier New" panose="02070309020205020404" pitchFamily="49" charset="0"/>
                <a:cs typeface="Courier New" panose="02070309020205020404" pitchFamily="49" charset="0"/>
              </a:rPr>
              <a:t>meta charset="utf-8"&gt;</a:t>
            </a:r>
          </a:p>
          <a:p>
            <a:pPr eaLnBrk="1" hangingPunct="1">
              <a:spcBef>
                <a:spcPct val="0"/>
              </a:spcBef>
              <a:buFontTx/>
              <a:buNone/>
            </a:pPr>
            <a:r>
              <a:rPr lang="en-US" altLang="en-US" sz="1000" smtClean="0">
                <a:latin typeface="Courier New" panose="02070309020205020404" pitchFamily="49" charset="0"/>
                <a:cs typeface="Courier New" panose="02070309020205020404" pitchFamily="49" charset="0"/>
              </a:rPr>
              <a:t>  &lt;</a:t>
            </a:r>
            <a:r>
              <a:rPr lang="en-US" altLang="en-US" sz="1000">
                <a:latin typeface="Courier New" panose="02070309020205020404" pitchFamily="49" charset="0"/>
                <a:cs typeface="Courier New" panose="02070309020205020404" pitchFamily="49" charset="0"/>
              </a:rPr>
              <a:t>title&gt;French and Indian War&lt;/title&gt;</a:t>
            </a:r>
          </a:p>
          <a:p>
            <a:pPr eaLnBrk="1" hangingPunct="1">
              <a:spcBef>
                <a:spcPct val="0"/>
              </a:spcBef>
              <a:buFontTx/>
              <a:buNone/>
            </a:pPr>
            <a:endParaRPr lang="en-US" altLang="en-US" sz="1000" smtClean="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smtClean="0">
                <a:latin typeface="Courier New" panose="02070309020205020404" pitchFamily="49" charset="0"/>
                <a:cs typeface="Courier New" panose="02070309020205020404" pitchFamily="49" charset="0"/>
              </a:rPr>
              <a:t>&lt;/</a:t>
            </a:r>
            <a:r>
              <a:rPr lang="en-US" altLang="en-US" sz="1000">
                <a:latin typeface="Courier New" panose="02070309020205020404" pitchFamily="49" charset="0"/>
                <a:cs typeface="Courier New" panose="02070309020205020404" pitchFamily="49" charset="0"/>
              </a:rPr>
              <a:t>head&gt;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&lt;body&gt;</a:t>
            </a:r>
          </a:p>
          <a:p>
            <a:pPr eaLnBrk="1" hangingPunct="1">
              <a:spcBef>
                <a:spcPct val="0"/>
              </a:spcBef>
              <a:buFontTx/>
              <a:buNone/>
            </a:pPr>
            <a:endParaRPr lang="en-US" altLang="en-US" sz="1000" smtClean="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smtClean="0">
                <a:latin typeface="Courier New" panose="02070309020205020404" pitchFamily="49" charset="0"/>
                <a:cs typeface="Courier New" panose="02070309020205020404" pitchFamily="49" charset="0"/>
              </a:rPr>
              <a:t>&lt;</a:t>
            </a:r>
            <a:r>
              <a:rPr lang="en-US" altLang="en-US" sz="1000">
                <a:latin typeface="Courier New" panose="02070309020205020404" pitchFamily="49" charset="0"/>
                <a:cs typeface="Courier New" panose="02070309020205020404" pitchFamily="49" charset="0"/>
              </a:rPr>
              <a:t>h1&gt;French and Indian War&lt;/h1&gt;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&lt;img src="washington.jpg" alt="Picture of George Washington"&gt;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&lt;h2&gt;Introduction&lt;/h2&gt;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a:t>
            </a:r>
          </a:p>
          <a:p>
            <a:pPr eaLnBrk="1" hangingPunct="1">
              <a:spcBef>
                <a:spcPct val="0"/>
              </a:spcBef>
              <a:buFontTx/>
              <a:buNone/>
            </a:pPr>
            <a:endParaRPr lang="en-US" altLang="en-US" sz="1000" smtClean="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&lt;h2&gt;References&lt;/h2&gt;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&lt;p&gt;This page was taken from &lt;a href="www.wikipedia.org"&gt;Wikipedia&lt;/a&gt;&lt;/p</a:t>
            </a:r>
            <a:r>
              <a:rPr lang="en-US" altLang="en-US" sz="1000" smtClean="0">
                <a:latin typeface="Courier New" panose="02070309020205020404" pitchFamily="49" charset="0"/>
                <a:cs typeface="Courier New" panose="02070309020205020404" pitchFamily="49" charset="0"/>
              </a:rPr>
              <a:t>&gt;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smtClean="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&lt;/html&gt;</a:t>
            </a:r>
          </a:p>
        </p:txBody>
      </p:sp>
    </p:spTree>
    <p:extLst>
      <p:ext uri="{BB962C8B-B14F-4D97-AF65-F5344CB8AC3E}">
        <p14:creationId xmlns:p14="http://schemas.microsoft.com/office/powerpoint/2010/main" val="66340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8B7543E-2DC1-486C-9823-F6DFC29B4266}"/>
              </a:ext>
            </a:extLst>
          </p:cNvPr>
          <p:cNvSpPr>
            <a:spLocks noGrp="1"/>
          </p:cNvSpPr>
          <p:nvPr>
            <p:ph type="title"/>
          </p:nvPr>
        </p:nvSpPr>
        <p:spPr>
          <a:xfrm>
            <a:off x="457200" y="228600"/>
            <a:ext cx="8229600" cy="715963"/>
          </a:xfrm>
        </p:spPr>
        <p:txBody>
          <a:bodyPr/>
          <a:lstStyle/>
          <a:p>
            <a:pPr eaLnBrk="1" hangingPunct="1"/>
            <a:r>
              <a:rPr lang="en-US" altLang="en-US" sz="2800"/>
              <a:t>Styling your </a:t>
            </a:r>
            <a:r>
              <a:rPr lang="en-US" altLang="en-US" sz="2800" smtClean="0"/>
              <a:t>content: What </a:t>
            </a:r>
            <a:r>
              <a:rPr lang="en-US" altLang="en-US" sz="2800"/>
              <a:t>NOT to do</a:t>
            </a:r>
          </a:p>
        </p:txBody>
      </p:sp>
      <p:sp>
        <p:nvSpPr>
          <p:cNvPr id="14339" name="Content Placeholder 2">
            <a:extLst>
              <a:ext uri="{FF2B5EF4-FFF2-40B4-BE49-F238E27FC236}">
                <a16:creationId xmlns:a16="http://schemas.microsoft.com/office/drawing/2014/main" id="{449BA43C-F14F-481C-AF32-7797B1C24F2C}"/>
              </a:ext>
            </a:extLst>
          </p:cNvPr>
          <p:cNvSpPr>
            <a:spLocks noGrp="1"/>
          </p:cNvSpPr>
          <p:nvPr>
            <p:ph idx="1"/>
          </p:nvPr>
        </p:nvSpPr>
        <p:spPr>
          <a:xfrm>
            <a:off x="381000" y="1143000"/>
            <a:ext cx="8229600" cy="4525963"/>
          </a:xfrm>
        </p:spPr>
        <p:txBody>
          <a:bodyPr/>
          <a:lstStyle/>
          <a:p>
            <a:pPr eaLnBrk="1" hangingPunct="1">
              <a:defRPr/>
            </a:pPr>
            <a:r>
              <a:rPr lang="en-US" altLang="en-US" sz="1800"/>
              <a:t>Any type of visual syling such as changing colors, fonts, text size, underlining, etc must NEVER be done using HTML.  This includes positioning things on a page (e.g. centering text).  </a:t>
            </a:r>
          </a:p>
          <a:p>
            <a:pPr lvl="1" eaLnBrk="1" hangingPunct="1">
              <a:defRPr/>
            </a:pPr>
            <a:r>
              <a:rPr lang="en-US" altLang="en-US" sz="1400"/>
              <a:t>Instead, all styling must be done using something called Cascading Style Sheets, or, CSS. </a:t>
            </a:r>
          </a:p>
          <a:p>
            <a:pPr eaLnBrk="1" hangingPunct="1">
              <a:defRPr/>
            </a:pPr>
            <a:endParaRPr lang="en-US" altLang="en-US" sz="1800"/>
          </a:p>
          <a:p>
            <a:pPr eaLnBrk="1" hangingPunct="1">
              <a:defRPr/>
            </a:pPr>
            <a:r>
              <a:rPr lang="en-US" altLang="en-US" sz="1800"/>
              <a:t>While there are HTML tags that allow you style, these tags are being </a:t>
            </a:r>
            <a:r>
              <a:rPr lang="en-US" altLang="en-US" sz="1800" u="sng"/>
              <a:t>deprecated</a:t>
            </a:r>
            <a:r>
              <a:rPr lang="en-US" altLang="en-US" sz="1800"/>
              <a:t> </a:t>
            </a:r>
            <a:r>
              <a:rPr lang="en-US" altLang="en-US" sz="1800" smtClean="0"/>
              <a:t>(i.e. phased </a:t>
            </a:r>
            <a:r>
              <a:rPr lang="en-US" altLang="en-US" sz="1800"/>
              <a:t>out) and therefore should not be used by a competent programmer.  Some examples of deprecated tags:</a:t>
            </a:r>
          </a:p>
          <a:p>
            <a:pPr lvl="3" eaLnBrk="1" hangingPunct="1">
              <a:lnSpc>
                <a:spcPct val="80000"/>
              </a:lnSpc>
              <a:defRPr/>
            </a:pPr>
            <a:r>
              <a:rPr lang="en-US" altLang="en-US" sz="1200"/>
              <a:t>&lt;font&gt;  &lt;/font&gt;		</a:t>
            </a:r>
            <a:r>
              <a:rPr lang="en-US" altLang="en-US" sz="1200" smtClean="0"/>
              <a:t>Formerly used to modify the </a:t>
            </a:r>
            <a:r>
              <a:rPr lang="en-US" altLang="en-US" sz="1200"/>
              <a:t>font</a:t>
            </a:r>
          </a:p>
          <a:p>
            <a:pPr lvl="3" eaLnBrk="1" hangingPunct="1">
              <a:lnSpc>
                <a:spcPct val="80000"/>
              </a:lnSpc>
              <a:defRPr/>
            </a:pPr>
            <a:r>
              <a:rPr lang="en-US" altLang="en-US" sz="1200"/>
              <a:t>&lt;center&gt;  &lt;/center&gt;	</a:t>
            </a:r>
            <a:r>
              <a:rPr lang="en-US" altLang="en-US" sz="1200" smtClean="0"/>
              <a:t>Formerly used to center </a:t>
            </a:r>
            <a:r>
              <a:rPr lang="en-US" altLang="en-US" sz="1200"/>
              <a:t>text on the page</a:t>
            </a:r>
          </a:p>
          <a:p>
            <a:pPr marL="457200" lvl="1" indent="0" eaLnBrk="1" hangingPunct="1">
              <a:lnSpc>
                <a:spcPct val="80000"/>
              </a:lnSpc>
              <a:buFont typeface="Arial" panose="020B0604020202020204" pitchFamily="34" charset="0"/>
              <a:buNone/>
              <a:defRPr/>
            </a:pPr>
            <a:endParaRPr lang="en-US" altLang="en-US" sz="1800"/>
          </a:p>
          <a:p>
            <a:pPr eaLnBrk="1" hangingPunct="1">
              <a:lnSpc>
                <a:spcPct val="80000"/>
              </a:lnSpc>
              <a:defRPr/>
            </a:pPr>
            <a:r>
              <a:rPr lang="en-US" altLang="en-US" sz="1800" b="1"/>
              <a:t>To reiterate</a:t>
            </a:r>
            <a:r>
              <a:rPr lang="en-US" altLang="en-US" sz="1800"/>
              <a:t>: Just because </a:t>
            </a:r>
            <a:r>
              <a:rPr lang="en-US" altLang="en-US" sz="1800" smtClean="0"/>
              <a:t>a certain tag </a:t>
            </a:r>
            <a:r>
              <a:rPr lang="en-US" altLang="en-US" sz="1800" i="1" smtClean="0"/>
              <a:t>works</a:t>
            </a:r>
            <a:r>
              <a:rPr lang="en-US" altLang="en-US" sz="1800" smtClean="0"/>
              <a:t>, does </a:t>
            </a:r>
            <a:r>
              <a:rPr lang="en-US" altLang="en-US" sz="1800"/>
              <a:t>NOT mean that it’s okay to use </a:t>
            </a:r>
            <a:r>
              <a:rPr lang="en-US" altLang="en-US" sz="1800" smtClean="0"/>
              <a:t>it. </a:t>
            </a:r>
            <a:r>
              <a:rPr lang="en-US" altLang="en-US" sz="1800"/>
              <a:t>If a tag has been </a:t>
            </a:r>
            <a:r>
              <a:rPr lang="en-US" altLang="en-US" sz="1800" i="1"/>
              <a:t>deprecated</a:t>
            </a:r>
            <a:r>
              <a:rPr lang="en-US" altLang="en-US" sz="1800"/>
              <a:t>, this means it is being phased out of the HTML standard. </a:t>
            </a:r>
          </a:p>
          <a:p>
            <a:pPr marL="457200" lvl="1" indent="0" eaLnBrk="1" hangingPunct="1">
              <a:lnSpc>
                <a:spcPct val="80000"/>
              </a:lnSpc>
              <a:buFont typeface="Arial" panose="020B0604020202020204" pitchFamily="34" charset="0"/>
              <a:buNone/>
              <a:defRPr/>
            </a:pPr>
            <a:endParaRPr lang="en-US" altLang="en-US" sz="1800"/>
          </a:p>
          <a:p>
            <a:pPr eaLnBrk="1" hangingPunct="1">
              <a:lnSpc>
                <a:spcPct val="80000"/>
              </a:lnSpc>
              <a:buFont typeface="Arial" panose="020B0604020202020204" pitchFamily="34" charset="0"/>
              <a:buChar char="–"/>
              <a:defRPr/>
            </a:pPr>
            <a:endParaRPr lang="en-US" altLang="en-US" sz="2200"/>
          </a:p>
          <a:p>
            <a:pPr marL="457200" lvl="1" indent="0" eaLnBrk="1" hangingPunct="1">
              <a:lnSpc>
                <a:spcPct val="80000"/>
              </a:lnSpc>
              <a:buFont typeface="Arial" panose="020B0604020202020204" pitchFamily="34" charset="0"/>
              <a:buNone/>
              <a:defRPr/>
            </a:pPr>
            <a:endParaRPr lang="en-US" altLang="en-US" sz="2000"/>
          </a:p>
          <a:p>
            <a:pPr eaLnBrk="1" hangingPunct="1">
              <a:defRPr/>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4808073-7D80-4EFF-A4DA-0DFE7754156B}"/>
              </a:ext>
            </a:extLst>
          </p:cNvPr>
          <p:cNvSpPr>
            <a:spLocks noGrp="1"/>
          </p:cNvSpPr>
          <p:nvPr>
            <p:ph type="title"/>
          </p:nvPr>
        </p:nvSpPr>
        <p:spPr>
          <a:xfrm>
            <a:off x="457200" y="228600"/>
            <a:ext cx="8229600" cy="715963"/>
          </a:xfrm>
        </p:spPr>
        <p:txBody>
          <a:bodyPr/>
          <a:lstStyle/>
          <a:p>
            <a:pPr eaLnBrk="1" hangingPunct="1"/>
            <a:r>
              <a:rPr lang="en-US" altLang="en-US" sz="2800" b="1" i="1"/>
              <a:t>Just </a:t>
            </a:r>
            <a:r>
              <a:rPr lang="en-US" altLang="en-US" sz="2800" b="1" i="1" smtClean="0"/>
              <a:t>because </a:t>
            </a:r>
            <a:r>
              <a:rPr lang="en-US" altLang="en-US" sz="2800" b="1" i="1"/>
              <a:t>it </a:t>
            </a:r>
            <a:r>
              <a:rPr lang="en-US" altLang="en-US" sz="2800" b="1" i="1" smtClean="0"/>
              <a:t>works</a:t>
            </a:r>
            <a:r>
              <a:rPr lang="en-US" altLang="en-US" sz="2800" b="1" i="1"/>
              <a:t>, </a:t>
            </a:r>
            <a:r>
              <a:rPr lang="en-US" altLang="en-US" sz="2800" b="1" i="1" smtClean="0"/>
              <a:t>doesn't mean </a:t>
            </a:r>
            <a:r>
              <a:rPr lang="en-US" altLang="en-US" sz="2800" b="1" i="1"/>
              <a:t>it's </a:t>
            </a:r>
            <a:r>
              <a:rPr lang="en-US" altLang="en-US" sz="2800" b="1" i="1" smtClean="0"/>
              <a:t>right</a:t>
            </a:r>
            <a:r>
              <a:rPr lang="en-US" altLang="en-US" sz="2800" b="1" i="1"/>
              <a:t>!</a:t>
            </a:r>
          </a:p>
        </p:txBody>
      </p:sp>
      <p:sp>
        <p:nvSpPr>
          <p:cNvPr id="14339" name="Content Placeholder 2">
            <a:extLst>
              <a:ext uri="{FF2B5EF4-FFF2-40B4-BE49-F238E27FC236}">
                <a16:creationId xmlns:a16="http://schemas.microsoft.com/office/drawing/2014/main" id="{449BA43C-F14F-481C-AF32-7797B1C24F2C}"/>
              </a:ext>
            </a:extLst>
          </p:cNvPr>
          <p:cNvSpPr>
            <a:spLocks noGrp="1"/>
          </p:cNvSpPr>
          <p:nvPr>
            <p:ph idx="1"/>
          </p:nvPr>
        </p:nvSpPr>
        <p:spPr>
          <a:xfrm>
            <a:off x="381000" y="1143000"/>
            <a:ext cx="8229600" cy="4525963"/>
          </a:xfrm>
        </p:spPr>
        <p:txBody>
          <a:bodyPr/>
          <a:lstStyle/>
          <a:p>
            <a:pPr eaLnBrk="1" hangingPunct="1">
              <a:defRPr/>
            </a:pPr>
            <a:r>
              <a:rPr lang="en-US" altLang="en-US" sz="1800"/>
              <a:t>This is </a:t>
            </a:r>
            <a:r>
              <a:rPr lang="en-US" altLang="en-US" sz="1800" smtClean="0"/>
              <a:t>a </a:t>
            </a:r>
            <a:r>
              <a:rPr lang="en-US" altLang="en-US" sz="1800"/>
              <a:t>very important point and must be kept in mind throughout the entire course.</a:t>
            </a:r>
          </a:p>
          <a:p>
            <a:pPr marL="0" indent="0" eaLnBrk="1" hangingPunct="1">
              <a:buFont typeface="Arial" panose="020B0604020202020204" pitchFamily="34" charset="0"/>
              <a:buNone/>
              <a:defRPr/>
            </a:pPr>
            <a:endParaRPr lang="en-US" altLang="en-US" sz="1800"/>
          </a:p>
          <a:p>
            <a:pPr eaLnBrk="1" hangingPunct="1">
              <a:defRPr/>
            </a:pPr>
            <a:r>
              <a:rPr lang="en-US" altLang="en-US" sz="1800"/>
              <a:t>Many things will "work".  But that does not mean that </a:t>
            </a:r>
            <a:r>
              <a:rPr lang="en-US" altLang="en-US" sz="1800" smtClean="0"/>
              <a:t>they are correct</a:t>
            </a:r>
            <a:r>
              <a:rPr lang="en-US" altLang="en-US" sz="1800"/>
              <a:t>. </a:t>
            </a:r>
          </a:p>
          <a:p>
            <a:pPr marL="0" indent="0" eaLnBrk="1" hangingPunct="1">
              <a:buFont typeface="Arial" panose="020B0604020202020204" pitchFamily="34" charset="0"/>
              <a:buNone/>
              <a:defRPr/>
            </a:pPr>
            <a:endParaRPr lang="en-US" altLang="en-US" sz="1800"/>
          </a:p>
          <a:p>
            <a:pPr eaLnBrk="1" hangingPunct="1">
              <a:defRPr/>
            </a:pPr>
            <a:r>
              <a:rPr lang="en-US" altLang="en-US" sz="1800"/>
              <a:t>Many things that seem to </a:t>
            </a:r>
            <a:r>
              <a:rPr lang="en-US" altLang="en-US" sz="1800" smtClean="0"/>
              <a:t>“</a:t>
            </a:r>
            <a:r>
              <a:rPr lang="en-US" altLang="en-US" sz="1800" smtClean="0"/>
              <a:t>work” </a:t>
            </a:r>
            <a:r>
              <a:rPr lang="en-US" altLang="en-US" sz="1800"/>
              <a:t>may:</a:t>
            </a:r>
          </a:p>
          <a:p>
            <a:pPr lvl="1" eaLnBrk="1" hangingPunct="1">
              <a:defRPr/>
            </a:pPr>
            <a:r>
              <a:rPr lang="en-US" altLang="en-US" sz="1400"/>
              <a:t>be generating errors "under the hood"</a:t>
            </a:r>
          </a:p>
          <a:p>
            <a:pPr lvl="1" eaLnBrk="1" hangingPunct="1">
              <a:defRPr/>
            </a:pPr>
            <a:r>
              <a:rPr lang="en-US" altLang="en-US" sz="1400"/>
              <a:t>not work in the future</a:t>
            </a:r>
          </a:p>
          <a:p>
            <a:pPr lvl="1" eaLnBrk="1" hangingPunct="1">
              <a:defRPr/>
            </a:pPr>
            <a:r>
              <a:rPr lang="en-US" altLang="en-US" sz="1400"/>
              <a:t>not work on </a:t>
            </a:r>
            <a:r>
              <a:rPr lang="en-US" altLang="en-US" sz="1400" smtClean="0"/>
              <a:t>certain </a:t>
            </a:r>
            <a:r>
              <a:rPr lang="en-US" altLang="en-US" sz="1400"/>
              <a:t>browsers </a:t>
            </a:r>
          </a:p>
          <a:p>
            <a:pPr lvl="1" eaLnBrk="1" hangingPunct="1">
              <a:defRPr/>
            </a:pPr>
            <a:r>
              <a:rPr lang="en-US" altLang="en-US" sz="1400"/>
              <a:t>not be </a:t>
            </a:r>
            <a:r>
              <a:rPr lang="en-US" altLang="en-US" sz="1400" smtClean="0"/>
              <a:t>accessible to users with disabilities</a:t>
            </a:r>
            <a:endParaRPr lang="en-US" altLang="en-US" sz="1400"/>
          </a:p>
          <a:p>
            <a:pPr marL="0" indent="0" eaLnBrk="1" hangingPunct="1">
              <a:buFont typeface="Arial" panose="020B0604020202020204" pitchFamily="34" charset="0"/>
              <a:buNone/>
              <a:defRPr/>
            </a:pPr>
            <a:endParaRPr lang="en-US" altLang="en-US" sz="1800"/>
          </a:p>
          <a:p>
            <a:pPr eaLnBrk="1" hangingPunct="1">
              <a:defRPr/>
            </a:pPr>
            <a:r>
              <a:rPr lang="en-US" altLang="en-US" sz="1800"/>
              <a:t>It is </a:t>
            </a:r>
            <a:r>
              <a:rPr lang="en-US" altLang="en-US" sz="1800" i="1"/>
              <a:t>very </a:t>
            </a:r>
            <a:r>
              <a:rPr lang="en-US" altLang="en-US" sz="1800"/>
              <a:t>important to make sure that you adhere to all of the various rules and conventions as </a:t>
            </a:r>
            <a:r>
              <a:rPr lang="en-US" altLang="en-US" sz="1800" smtClean="0"/>
              <a:t>we introduce them throughout </a:t>
            </a:r>
            <a:r>
              <a:rPr lang="en-US" altLang="en-US" sz="1800"/>
              <a:t>the course. </a:t>
            </a:r>
          </a:p>
          <a:p>
            <a:pPr lvl="1" eaLnBrk="1" hangingPunct="1">
              <a:defRPr/>
            </a:pPr>
            <a:r>
              <a:rPr lang="en-US" altLang="en-US" sz="1400"/>
              <a:t>There will be quite a few, but we will add them incrementally. </a:t>
            </a:r>
          </a:p>
          <a:p>
            <a:pPr lvl="1" eaLnBrk="1" hangingPunct="1">
              <a:defRPr/>
            </a:pPr>
            <a:r>
              <a:rPr lang="en-US" altLang="en-US" sz="1400"/>
              <a:t>Be sure to stay on top of your practice. Things that seem easy early on, can easily be forgotten as we add more and more rules throughout the course!</a:t>
            </a:r>
          </a:p>
          <a:p>
            <a:pPr marL="457200" lvl="1" indent="0" eaLnBrk="1" hangingPunct="1">
              <a:lnSpc>
                <a:spcPct val="80000"/>
              </a:lnSpc>
              <a:buFont typeface="Arial" panose="020B0604020202020204" pitchFamily="34" charset="0"/>
              <a:buNone/>
              <a:defRPr/>
            </a:pPr>
            <a:endParaRPr lang="en-US" altLang="en-US" sz="1800"/>
          </a:p>
          <a:p>
            <a:pPr eaLnBrk="1" hangingPunct="1">
              <a:lnSpc>
                <a:spcPct val="80000"/>
              </a:lnSpc>
              <a:buFont typeface="Arial" panose="020B0604020202020204" pitchFamily="34" charset="0"/>
              <a:buChar char="–"/>
              <a:defRPr/>
            </a:pPr>
            <a:endParaRPr lang="en-US" altLang="en-US" sz="2200"/>
          </a:p>
          <a:p>
            <a:pPr marL="457200" lvl="1" indent="0" eaLnBrk="1" hangingPunct="1">
              <a:lnSpc>
                <a:spcPct val="80000"/>
              </a:lnSpc>
              <a:buFont typeface="Arial" panose="020B0604020202020204" pitchFamily="34" charset="0"/>
              <a:buNone/>
              <a:defRPr/>
            </a:pPr>
            <a:endParaRPr lang="en-US" altLang="en-US" sz="2000"/>
          </a:p>
          <a:p>
            <a:pPr eaLnBrk="1" hangingPunct="1">
              <a:defRPr/>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39">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33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651E106-B0B5-4AE5-8994-DE2F295B5AFF}"/>
              </a:ext>
            </a:extLst>
          </p:cNvPr>
          <p:cNvSpPr>
            <a:spLocks noGrp="1"/>
          </p:cNvSpPr>
          <p:nvPr>
            <p:ph type="title" idx="4294967295"/>
          </p:nvPr>
        </p:nvSpPr>
        <p:spPr>
          <a:xfrm>
            <a:off x="381000" y="152400"/>
            <a:ext cx="8229600" cy="758825"/>
          </a:xfrm>
        </p:spPr>
        <p:txBody>
          <a:bodyPr/>
          <a:lstStyle/>
          <a:p>
            <a:pPr eaLnBrk="1" hangingPunct="1"/>
            <a:r>
              <a:rPr lang="en-US" altLang="en-US" sz="3200"/>
              <a:t>Deprecated </a:t>
            </a:r>
            <a:r>
              <a:rPr lang="en-US" altLang="en-US" sz="3200" smtClean="0"/>
              <a:t>Tags</a:t>
            </a:r>
            <a:endParaRPr lang="en-US" altLang="en-US" sz="3200"/>
          </a:p>
        </p:txBody>
      </p:sp>
      <p:sp>
        <p:nvSpPr>
          <p:cNvPr id="21507" name="Rectangle 3">
            <a:extLst>
              <a:ext uri="{FF2B5EF4-FFF2-40B4-BE49-F238E27FC236}">
                <a16:creationId xmlns:a16="http://schemas.microsoft.com/office/drawing/2014/main" id="{9B1F7125-0206-40C9-A947-8A0E7419B145}"/>
              </a:ext>
            </a:extLst>
          </p:cNvPr>
          <p:cNvSpPr>
            <a:spLocks noGrp="1"/>
          </p:cNvSpPr>
          <p:nvPr>
            <p:ph type="body" idx="4294967295"/>
          </p:nvPr>
        </p:nvSpPr>
        <p:spPr>
          <a:xfrm>
            <a:off x="228600" y="1143000"/>
            <a:ext cx="8229600" cy="4530725"/>
          </a:xfrm>
        </p:spPr>
        <p:txBody>
          <a:bodyPr/>
          <a:lstStyle/>
          <a:p>
            <a:pPr eaLnBrk="1" hangingPunct="1"/>
            <a:r>
              <a:rPr lang="en-US" altLang="en-US" sz="2000"/>
              <a:t>An HTML tag </a:t>
            </a:r>
            <a:r>
              <a:rPr lang="en-US" altLang="en-US" sz="2000" smtClean="0"/>
              <a:t>is </a:t>
            </a:r>
            <a:r>
              <a:rPr lang="en-US" altLang="en-US" sz="2000"/>
              <a:t>said to be </a:t>
            </a:r>
            <a:r>
              <a:rPr lang="en-US" altLang="en-US" sz="2000" i="1">
                <a:solidFill>
                  <a:srgbClr val="FF0000"/>
                </a:solidFill>
              </a:rPr>
              <a:t>deprecated</a:t>
            </a:r>
            <a:r>
              <a:rPr lang="en-US" altLang="en-US" sz="2000"/>
              <a:t> if it is currently accepted by the current version of HTML but will eventually be </a:t>
            </a:r>
            <a:r>
              <a:rPr lang="en-US" altLang="en-US" sz="2000" i="1"/>
              <a:t>eliminated </a:t>
            </a:r>
            <a:r>
              <a:rPr lang="en-US" altLang="en-US" sz="2000"/>
              <a:t>from future versions of HTML.</a:t>
            </a:r>
          </a:p>
          <a:p>
            <a:pPr lvl="1" eaLnBrk="1" hangingPunct="1"/>
            <a:r>
              <a:rPr lang="en-US" altLang="en-US" sz="1600"/>
              <a:t>This was a very common scenario as HTML4 was being replaced by </a:t>
            </a:r>
            <a:r>
              <a:rPr lang="en-US" altLang="en-US" sz="1600" smtClean="0"/>
              <a:t>HTML5. </a:t>
            </a:r>
            <a:endParaRPr lang="en-US" altLang="en-US" sz="1600"/>
          </a:p>
          <a:p>
            <a:pPr eaLnBrk="1" hangingPunct="1"/>
            <a:endParaRPr lang="en-US" altLang="en-US" sz="2000"/>
          </a:p>
          <a:p>
            <a:pPr eaLnBrk="1" hangingPunct="1"/>
            <a:r>
              <a:rPr lang="en-US" altLang="en-US" sz="2000"/>
              <a:t>In the early years of HTML5, there were numerous deprecated tags and attributes out there.  So while they were (and often are) still rendered by modern browsers, their use is highly discouraged.  </a:t>
            </a:r>
          </a:p>
          <a:p>
            <a:pPr lvl="1" eaLnBrk="1" hangingPunct="1"/>
            <a:r>
              <a:rPr lang="en-US" altLang="en-US" sz="1600"/>
              <a:t>Deprecated tags and attributes are officially </a:t>
            </a:r>
            <a:r>
              <a:rPr lang="en-US" altLang="en-US" sz="1600" i="1"/>
              <a:t>illegal </a:t>
            </a:r>
            <a:r>
              <a:rPr lang="en-US" altLang="en-US" sz="1600"/>
              <a:t>in this course! </a:t>
            </a:r>
          </a:p>
          <a:p>
            <a:pPr eaLnBrk="1" hangingPunct="1"/>
            <a:endParaRPr lang="en-US" altLang="en-US" sz="2000"/>
          </a:p>
          <a:p>
            <a:pPr eaLnBrk="1" hangingPunct="1"/>
            <a:r>
              <a:rPr lang="en-US" altLang="en-US" sz="2000"/>
              <a:t>The BEST way to find out if a tag or attribute is deprecated is to seek out a reliable reference. </a:t>
            </a:r>
          </a:p>
          <a:p>
            <a:pPr lvl="1" eaLnBrk="1" hangingPunct="1"/>
            <a:r>
              <a:rPr lang="en-US" altLang="en-US" sz="1600"/>
              <a:t>A great reference to start with the W3 Schools page at:  </a:t>
            </a:r>
            <a:r>
              <a:rPr lang="en-US" altLang="en-US" sz="1600">
                <a:hlinkClick r:id="rId3"/>
              </a:rPr>
              <a:t>http://www.w3schools.com</a:t>
            </a:r>
            <a:r>
              <a:rPr lang="en-US" altLang="en-US" sz="1600"/>
              <a:t>  </a:t>
            </a:r>
            <a:endParaRPr lang="en-US" altLang="en-US" sz="1600" smtClean="0"/>
          </a:p>
          <a:p>
            <a:pPr lvl="1" eaLnBrk="1" hangingPunct="1"/>
            <a:r>
              <a:rPr lang="en-US" altLang="en-US" sz="1600" smtClean="0"/>
              <a:t>Another, perhaps more “official” reference, is MDN: </a:t>
            </a:r>
            <a:r>
              <a:rPr lang="en-US" sz="1600">
                <a:hlinkClick r:id="rId4"/>
              </a:rPr>
              <a:t>https://developer.mozilla.org/en-US/docs/Web/HTML</a:t>
            </a:r>
            <a:endParaRPr lang="en-US" altLang="en-US" sz="1600"/>
          </a:p>
          <a:p>
            <a:pPr lvl="1" eaLnBrk="1" hangingPunct="1"/>
            <a:r>
              <a:rPr lang="en-US" altLang="en-US" sz="1600"/>
              <a:t>Bookmark </a:t>
            </a:r>
            <a:r>
              <a:rPr lang="en-US" altLang="en-US" sz="1600" smtClean="0"/>
              <a:t>these pages on </a:t>
            </a:r>
            <a:r>
              <a:rPr lang="en-US" altLang="en-US" sz="1600"/>
              <a:t>your computer.</a:t>
            </a:r>
          </a:p>
          <a:p>
            <a:pPr eaLnBrk="1" hangingPunct="1">
              <a:buFont typeface="Wingdings" panose="05000000000000000000" pitchFamily="2" charset="2"/>
              <a:buNone/>
            </a:pPr>
            <a:endParaRPr lang="en-US" altLang="en-US" sz="180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507">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7">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7">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53FD4D0-2EE7-4180-92A0-7AD7A2D556BC}"/>
              </a:ext>
            </a:extLst>
          </p:cNvPr>
          <p:cNvSpPr>
            <a:spLocks noGrp="1"/>
          </p:cNvSpPr>
          <p:nvPr>
            <p:ph type="title"/>
          </p:nvPr>
        </p:nvSpPr>
        <p:spPr/>
        <p:txBody>
          <a:bodyPr/>
          <a:lstStyle/>
          <a:p>
            <a:pPr eaLnBrk="1" hangingPunct="1"/>
            <a:r>
              <a:rPr lang="en-US" altLang="en-US" sz="3200" smtClean="0"/>
              <a:t>W3 Schools</a:t>
            </a:r>
            <a:endParaRPr lang="en-US" altLang="en-US" sz="3200"/>
          </a:p>
        </p:txBody>
      </p:sp>
      <p:sp>
        <p:nvSpPr>
          <p:cNvPr id="6147" name="Rectangle 3">
            <a:extLst>
              <a:ext uri="{FF2B5EF4-FFF2-40B4-BE49-F238E27FC236}">
                <a16:creationId xmlns:a16="http://schemas.microsoft.com/office/drawing/2014/main" id="{B5E69E64-EE9C-4073-A262-9031FAB7EA37}"/>
              </a:ext>
            </a:extLst>
          </p:cNvPr>
          <p:cNvSpPr>
            <a:spLocks noGrp="1" noChangeArrowheads="1"/>
          </p:cNvSpPr>
          <p:nvPr>
            <p:ph idx="1"/>
          </p:nvPr>
        </p:nvSpPr>
        <p:spPr>
          <a:xfrm>
            <a:off x="304800" y="1295400"/>
            <a:ext cx="8229600" cy="4525963"/>
          </a:xfrm>
        </p:spPr>
        <p:txBody>
          <a:bodyPr/>
          <a:lstStyle/>
          <a:p>
            <a:pPr marL="0" indent="0" algn="ctr" eaLnBrk="1" hangingPunct="1">
              <a:buNone/>
              <a:defRPr/>
            </a:pPr>
            <a:r>
              <a:rPr lang="en-US" sz="1600" smtClean="0">
                <a:hlinkClick r:id="rId3"/>
              </a:rPr>
              <a:t>http</a:t>
            </a:r>
            <a:r>
              <a:rPr lang="en-US" sz="1600">
                <a:hlinkClick r:id="rId3"/>
              </a:rPr>
              <a:t>://www.w3schools.com</a:t>
            </a:r>
            <a:endParaRPr lang="en-US" sz="1600"/>
          </a:p>
          <a:p>
            <a:pPr lvl="1" eaLnBrk="1" hangingPunct="1">
              <a:buFont typeface="Wingdings" pitchFamily="2" charset="2"/>
              <a:buNone/>
              <a:defRPr/>
            </a:pPr>
            <a:endParaRPr lang="en-US" sz="1600"/>
          </a:p>
          <a:p>
            <a:pPr eaLnBrk="1" hangingPunct="1">
              <a:buFont typeface="Arial" charset="0"/>
              <a:buChar char="•"/>
              <a:defRPr/>
            </a:pPr>
            <a:r>
              <a:rPr lang="en-US" sz="1800"/>
              <a:t>Reference for HTML,CSS, Javascript, etc</a:t>
            </a:r>
          </a:p>
          <a:p>
            <a:pPr eaLnBrk="1" hangingPunct="1">
              <a:buFont typeface="Arial" charset="0"/>
              <a:buChar char="•"/>
              <a:defRPr/>
            </a:pPr>
            <a:r>
              <a:rPr lang="en-US" sz="1800"/>
              <a:t>Tells you how to use HTML tags, CSS styles, etc</a:t>
            </a:r>
          </a:p>
          <a:p>
            <a:pPr eaLnBrk="1" hangingPunct="1">
              <a:buFont typeface="Arial" charset="0"/>
              <a:buChar char="•"/>
              <a:defRPr/>
            </a:pPr>
            <a:r>
              <a:rPr lang="en-US" sz="1800"/>
              <a:t>Tells you if tags and attributes are deprecated</a:t>
            </a:r>
          </a:p>
          <a:p>
            <a:pPr eaLnBrk="1" hangingPunct="1">
              <a:buFont typeface="Arial" charset="0"/>
              <a:buChar char="•"/>
              <a:defRPr/>
            </a:pPr>
            <a:r>
              <a:rPr lang="en-US" sz="1800"/>
              <a:t>Many examples</a:t>
            </a:r>
          </a:p>
          <a:p>
            <a:pPr eaLnBrk="1" hangingPunct="1">
              <a:buFont typeface="Arial" charset="0"/>
              <a:buChar char="•"/>
              <a:defRPr/>
            </a:pPr>
            <a:r>
              <a:rPr lang="en-US" sz="1800" smtClean="0"/>
              <a:t>Tools for experimenting with HTML, JavaScript and CSS</a:t>
            </a:r>
            <a:endParaRPr lang="en-US" sz="1800"/>
          </a:p>
          <a:p>
            <a:pPr eaLnBrk="1" hangingPunct="1">
              <a:buFont typeface="Arial" charset="0"/>
              <a:buChar char="•"/>
              <a:defRPr/>
            </a:pPr>
            <a:r>
              <a:rPr lang="en-US" sz="1800"/>
              <a:t>Bookmark It!</a:t>
            </a:r>
          </a:p>
          <a:p>
            <a:pPr eaLnBrk="1" hangingPunct="1">
              <a:buFont typeface="Arial" charset="0"/>
              <a:buChar char="•"/>
              <a:defRPr/>
            </a:pPr>
            <a:endParaRPr lang="en-US" sz="1800"/>
          </a:p>
          <a:p>
            <a:pPr marL="0" indent="0" eaLnBrk="1" hangingPunct="1">
              <a:buFont typeface="Arial" panose="020B0604020202020204" pitchFamily="34" charset="0"/>
              <a:buNone/>
              <a:defRPr/>
            </a:pPr>
            <a:r>
              <a:rPr lang="en-US" sz="1800"/>
              <a:t>Example:</a:t>
            </a:r>
          </a:p>
          <a:p>
            <a:pPr marL="457200" indent="-457200" eaLnBrk="1" hangingPunct="1">
              <a:buFont typeface="+mj-lt"/>
              <a:buAutoNum type="arabicPeriod"/>
              <a:defRPr/>
            </a:pPr>
            <a:r>
              <a:rPr lang="en-US" sz="1800"/>
              <a:t>Navigate to the W3Schools page and look for the HTML Reference link. </a:t>
            </a:r>
          </a:p>
          <a:p>
            <a:pPr marL="457200" indent="-457200" eaLnBrk="1" hangingPunct="1">
              <a:buFont typeface="+mj-lt"/>
              <a:buAutoNum type="arabicPeriod"/>
              <a:defRPr/>
            </a:pPr>
            <a:r>
              <a:rPr lang="en-US" sz="1800"/>
              <a:t>Note that certain tags such as ‘u’ and ‘center’ are listed as deprecated.</a:t>
            </a:r>
          </a:p>
          <a:p>
            <a:pPr marL="1257300" lvl="2" indent="-457200" eaLnBrk="1" hangingPunct="1">
              <a:defRPr/>
            </a:pPr>
            <a:r>
              <a:rPr lang="en-US" sz="1100"/>
              <a:t>In fact, if you click on the HTML-5 reference, you will see that these tags are shown as not even being supported by the official HTML5 standard. </a:t>
            </a:r>
            <a:endParaRPr lang="en-US" sz="1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AF66298-B547-457A-AE30-0BE07913B3AA}"/>
              </a:ext>
            </a:extLst>
          </p:cNvPr>
          <p:cNvSpPr>
            <a:spLocks noGrp="1"/>
          </p:cNvSpPr>
          <p:nvPr>
            <p:ph type="title"/>
          </p:nvPr>
        </p:nvSpPr>
        <p:spPr>
          <a:xfrm>
            <a:off x="304800" y="274638"/>
            <a:ext cx="8458200" cy="1143000"/>
          </a:xfrm>
        </p:spPr>
        <p:txBody>
          <a:bodyPr/>
          <a:lstStyle/>
          <a:p>
            <a:r>
              <a:rPr lang="en-US" altLang="en-US" sz="3200"/>
              <a:t>Snippet from W3Schools' HTML5 Reference Page</a:t>
            </a:r>
          </a:p>
        </p:txBody>
      </p:sp>
      <p:pic>
        <p:nvPicPr>
          <p:cNvPr id="26627" name="Picture 3">
            <a:extLst>
              <a:ext uri="{FF2B5EF4-FFF2-40B4-BE49-F238E27FC236}">
                <a16:creationId xmlns:a16="http://schemas.microsoft.com/office/drawing/2014/main" id="{A4DE9E61-101E-47A9-AD7B-A5D4ABDF5C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 y="1652588"/>
            <a:ext cx="8953500"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0406064-7AC1-4EC4-9671-8EA036DC5D65}"/>
              </a:ext>
            </a:extLst>
          </p:cNvPr>
          <p:cNvSpPr>
            <a:spLocks noGrp="1"/>
          </p:cNvSpPr>
          <p:nvPr>
            <p:ph type="title" idx="4294967295"/>
          </p:nvPr>
        </p:nvSpPr>
        <p:spPr>
          <a:xfrm>
            <a:off x="381000" y="76200"/>
            <a:ext cx="8229600" cy="758825"/>
          </a:xfrm>
        </p:spPr>
        <p:txBody>
          <a:bodyPr/>
          <a:lstStyle/>
          <a:p>
            <a:pPr eaLnBrk="1" hangingPunct="1"/>
            <a:r>
              <a:rPr lang="en-US" altLang="en-US" sz="3200"/>
              <a:t>An HTML5 Markup Checker</a:t>
            </a:r>
          </a:p>
        </p:txBody>
      </p:sp>
      <p:sp>
        <p:nvSpPr>
          <p:cNvPr id="15363" name="Rectangle 3">
            <a:extLst>
              <a:ext uri="{FF2B5EF4-FFF2-40B4-BE49-F238E27FC236}">
                <a16:creationId xmlns:a16="http://schemas.microsoft.com/office/drawing/2014/main" id="{EE52AC13-213F-458C-B480-6CB6FAF50DA8}"/>
              </a:ext>
            </a:extLst>
          </p:cNvPr>
          <p:cNvSpPr>
            <a:spLocks noGrp="1" noChangeArrowheads="1"/>
          </p:cNvSpPr>
          <p:nvPr>
            <p:ph type="body" idx="4294967295"/>
          </p:nvPr>
        </p:nvSpPr>
        <p:spPr>
          <a:xfrm>
            <a:off x="228600" y="835025"/>
            <a:ext cx="8229600" cy="2514600"/>
          </a:xfrm>
        </p:spPr>
        <p:txBody>
          <a:bodyPr/>
          <a:lstStyle/>
          <a:p>
            <a:pPr eaLnBrk="1" hangingPunct="1">
              <a:defRPr/>
            </a:pPr>
            <a:r>
              <a:rPr lang="en-US" altLang="en-US" sz="2000"/>
              <a:t>One very useful tool that can be used to help ensure (though not guarantee) that your code is fully compliant with the official W3 standard for HTML code is through the use of a "markup checker"</a:t>
            </a:r>
          </a:p>
          <a:p>
            <a:pPr lvl="1" eaLnBrk="1" hangingPunct="1">
              <a:defRPr/>
            </a:pPr>
            <a:r>
              <a:rPr lang="en-US" altLang="en-US" sz="1600"/>
              <a:t>You will often hear this referred to as a "validator"</a:t>
            </a:r>
          </a:p>
          <a:p>
            <a:pPr marL="457200" lvl="1" indent="0" eaLnBrk="1" hangingPunct="1">
              <a:buFont typeface="Arial" panose="020B0604020202020204" pitchFamily="34" charset="0"/>
              <a:buNone/>
              <a:defRPr/>
            </a:pPr>
            <a:endParaRPr lang="en-US" altLang="en-US" sz="1600"/>
          </a:p>
          <a:p>
            <a:pPr eaLnBrk="1" hangingPunct="1">
              <a:defRPr/>
            </a:pPr>
            <a:r>
              <a:rPr lang="en-US" sz="1600">
                <a:hlinkClick r:id="rId3"/>
              </a:rPr>
              <a:t>https://validator.w3.org/nu/</a:t>
            </a:r>
            <a:endParaRPr lang="en-US" sz="1600"/>
          </a:p>
          <a:p>
            <a:pPr lvl="1" eaLnBrk="1" hangingPunct="1">
              <a:defRPr/>
            </a:pPr>
            <a:r>
              <a:rPr lang="en-US" altLang="en-US" sz="1400"/>
              <a:t>Bookmark this page on your browser</a:t>
            </a:r>
            <a:endParaRPr lang="en-US" altLang="en-US" sz="2000"/>
          </a:p>
        </p:txBody>
      </p:sp>
      <p:pic>
        <p:nvPicPr>
          <p:cNvPr id="3" name="Picture 2">
            <a:extLst>
              <a:ext uri="{FF2B5EF4-FFF2-40B4-BE49-F238E27FC236}">
                <a16:creationId xmlns:a16="http://schemas.microsoft.com/office/drawing/2014/main" id="{9FEC7F34-48C7-4574-8A86-90972BCE28DA}"/>
              </a:ext>
            </a:extLst>
          </p:cNvPr>
          <p:cNvPicPr>
            <a:picLocks noChangeAspect="1"/>
          </p:cNvPicPr>
          <p:nvPr/>
        </p:nvPicPr>
        <p:blipFill>
          <a:blip r:embed="rId4"/>
          <a:stretch>
            <a:fillRect/>
          </a:stretch>
        </p:blipFill>
        <p:spPr>
          <a:xfrm>
            <a:off x="685289" y="3429000"/>
            <a:ext cx="7316221" cy="271500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A8F6F9A-7948-4EB1-8A84-C8B965565A91}"/>
              </a:ext>
            </a:extLst>
          </p:cNvPr>
          <p:cNvSpPr>
            <a:spLocks noGrp="1"/>
          </p:cNvSpPr>
          <p:nvPr>
            <p:ph type="title"/>
          </p:nvPr>
        </p:nvSpPr>
        <p:spPr>
          <a:xfrm>
            <a:off x="152400" y="109538"/>
            <a:ext cx="6400800" cy="852487"/>
          </a:xfrm>
        </p:spPr>
        <p:txBody>
          <a:bodyPr/>
          <a:lstStyle/>
          <a:p>
            <a:pPr eaLnBrk="1" hangingPunct="1"/>
            <a:r>
              <a:rPr lang="en-US" altLang="en-US" sz="3600"/>
              <a:t>Learning Objectives</a:t>
            </a:r>
          </a:p>
        </p:txBody>
      </p:sp>
      <p:sp>
        <p:nvSpPr>
          <p:cNvPr id="4099" name="Content Placeholder 2">
            <a:extLst>
              <a:ext uri="{FF2B5EF4-FFF2-40B4-BE49-F238E27FC236}">
                <a16:creationId xmlns:a16="http://schemas.microsoft.com/office/drawing/2014/main" id="{0448802B-8AA0-479E-BF26-D84C073C905A}"/>
              </a:ext>
            </a:extLst>
          </p:cNvPr>
          <p:cNvSpPr>
            <a:spLocks noGrp="1"/>
          </p:cNvSpPr>
          <p:nvPr>
            <p:ph idx="1"/>
          </p:nvPr>
        </p:nvSpPr>
        <p:spPr>
          <a:xfrm>
            <a:off x="228600" y="1143000"/>
            <a:ext cx="7620000" cy="4876800"/>
          </a:xfrm>
        </p:spPr>
        <p:txBody>
          <a:bodyPr/>
          <a:lstStyle/>
          <a:p>
            <a:pPr marL="57150" indent="0" eaLnBrk="1" hangingPunct="1">
              <a:buFont typeface="Arial" panose="020B0604020202020204" pitchFamily="34" charset="0"/>
              <a:buNone/>
            </a:pPr>
            <a:r>
              <a:rPr lang="en-US" altLang="en-US" sz="2400"/>
              <a:t>By the end of this lecture, you should be able to:</a:t>
            </a:r>
          </a:p>
          <a:p>
            <a:pPr marL="57150" indent="0" eaLnBrk="1" hangingPunct="1">
              <a:buFont typeface="Arial" panose="020B0604020202020204" pitchFamily="34" charset="0"/>
              <a:buNone/>
            </a:pPr>
            <a:endParaRPr lang="en-US" altLang="en-US" sz="2400"/>
          </a:p>
          <a:p>
            <a:pPr lvl="1" eaLnBrk="1" hangingPunct="1"/>
            <a:r>
              <a:rPr lang="en-US" altLang="en-US" sz="1800"/>
              <a:t>Apply </a:t>
            </a:r>
            <a:r>
              <a:rPr lang="en-US" altLang="en-US" sz="1800" smtClean="0"/>
              <a:t>additional tags </a:t>
            </a:r>
            <a:r>
              <a:rPr lang="en-US" altLang="en-US" sz="1800"/>
              <a:t>such as headings and paragraph tags</a:t>
            </a:r>
          </a:p>
          <a:p>
            <a:pPr lvl="1" eaLnBrk="1" hangingPunct="1"/>
            <a:r>
              <a:rPr lang="en-US" altLang="en-US" sz="1800"/>
              <a:t>Demonstrate effective use of “whitespace” in your code</a:t>
            </a:r>
          </a:p>
          <a:p>
            <a:pPr lvl="1" eaLnBrk="1" hangingPunct="1"/>
            <a:r>
              <a:rPr lang="en-US" altLang="en-US" sz="1800" smtClean="0"/>
              <a:t>Appreciate </a:t>
            </a:r>
            <a:r>
              <a:rPr lang="en-US" altLang="en-US" sz="1800"/>
              <a:t>that visual ‘styling’ is done using only CSS (not HTML)</a:t>
            </a:r>
          </a:p>
          <a:p>
            <a:pPr lvl="1" eaLnBrk="1" hangingPunct="1"/>
            <a:r>
              <a:rPr lang="en-US" altLang="en-US" sz="1800" smtClean="0"/>
              <a:t>Understand </a:t>
            </a:r>
            <a:r>
              <a:rPr lang="en-US" altLang="en-US" sz="1800"/>
              <a:t>the term ‘deprecated’ and how this applies to you as a web developer</a:t>
            </a:r>
          </a:p>
          <a:p>
            <a:pPr lvl="1" eaLnBrk="1" hangingPunct="1"/>
            <a:r>
              <a:rPr lang="en-US" altLang="en-US" sz="1800"/>
              <a:t>Be able to make use of a reference such as </a:t>
            </a:r>
            <a:r>
              <a:rPr lang="en-US" altLang="en-US" sz="1800" smtClean="0"/>
              <a:t>MDN or W3 Schools</a:t>
            </a:r>
            <a:endParaRPr lang="en-US" altLang="en-US" sz="1800"/>
          </a:p>
          <a:p>
            <a:pPr lvl="1" eaLnBrk="1" hangingPunct="1"/>
            <a:r>
              <a:rPr lang="en-US" altLang="en-US" sz="1800"/>
              <a:t>Understand how to use an HTML Markup Checker (a.k.a. Validator)</a:t>
            </a:r>
          </a:p>
        </p:txBody>
      </p:sp>
      <p:pic>
        <p:nvPicPr>
          <p:cNvPr id="4100" name="Picture 4" descr="C:\Users\yosef\Dropbox\130 Expression Web\images\question_mark_learning.jpg">
            <a:extLst>
              <a:ext uri="{FF2B5EF4-FFF2-40B4-BE49-F238E27FC236}">
                <a16:creationId xmlns:a16="http://schemas.microsoft.com/office/drawing/2014/main" id="{39B0C02B-6E56-47DB-BDBD-CA44DD8BAC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0406064-7AC1-4EC4-9671-8EA036DC5D65}"/>
              </a:ext>
            </a:extLst>
          </p:cNvPr>
          <p:cNvSpPr>
            <a:spLocks noGrp="1"/>
          </p:cNvSpPr>
          <p:nvPr>
            <p:ph type="title" idx="4294967295"/>
          </p:nvPr>
        </p:nvSpPr>
        <p:spPr>
          <a:xfrm>
            <a:off x="381000" y="76201"/>
            <a:ext cx="8229600" cy="533400"/>
          </a:xfrm>
        </p:spPr>
        <p:txBody>
          <a:bodyPr/>
          <a:lstStyle/>
          <a:p>
            <a:pPr eaLnBrk="1" hangingPunct="1"/>
            <a:r>
              <a:rPr lang="en-US" altLang="en-US" sz="3200" smtClean="0"/>
              <a:t>HTML5 Validator</a:t>
            </a:r>
            <a:endParaRPr lang="en-US" altLang="en-US" sz="3200"/>
          </a:p>
        </p:txBody>
      </p:sp>
      <p:sp>
        <p:nvSpPr>
          <p:cNvPr id="15363" name="Rectangle 3">
            <a:extLst>
              <a:ext uri="{FF2B5EF4-FFF2-40B4-BE49-F238E27FC236}">
                <a16:creationId xmlns:a16="http://schemas.microsoft.com/office/drawing/2014/main" id="{EE52AC13-213F-458C-B480-6CB6FAF50DA8}"/>
              </a:ext>
            </a:extLst>
          </p:cNvPr>
          <p:cNvSpPr>
            <a:spLocks noGrp="1" noChangeArrowheads="1"/>
          </p:cNvSpPr>
          <p:nvPr>
            <p:ph type="body" idx="4294967295"/>
          </p:nvPr>
        </p:nvSpPr>
        <p:spPr>
          <a:xfrm>
            <a:off x="228599" y="609601"/>
            <a:ext cx="8229600" cy="2514600"/>
          </a:xfrm>
        </p:spPr>
        <p:txBody>
          <a:bodyPr/>
          <a:lstStyle/>
          <a:p>
            <a:pPr eaLnBrk="1" hangingPunct="1">
              <a:defRPr/>
            </a:pPr>
            <a:r>
              <a:rPr lang="en-US" altLang="en-US" sz="1600" smtClean="0"/>
              <a:t>The validator is a very useful tool. However, it is not meant as a foolproof means of catching errors. </a:t>
            </a:r>
          </a:p>
          <a:p>
            <a:pPr eaLnBrk="1" hangingPunct="1">
              <a:defRPr/>
            </a:pPr>
            <a:r>
              <a:rPr lang="en-US" altLang="en-US" sz="1600" smtClean="0"/>
              <a:t>Try it with </a:t>
            </a:r>
            <a:r>
              <a:rPr lang="en-US" altLang="en-US" sz="1200" smtClean="0">
                <a:latin typeface="Courier" pitchFamily="49" charset="0"/>
              </a:rPr>
              <a:t>french_indian_war.html</a:t>
            </a:r>
            <a:r>
              <a:rPr lang="en-US" altLang="en-US" sz="1600" smtClean="0"/>
              <a:t> and with </a:t>
            </a:r>
            <a:r>
              <a:rPr lang="en-US" altLang="en-US" sz="1200" smtClean="0">
                <a:latin typeface="Courier" pitchFamily="49" charset="0"/>
              </a:rPr>
              <a:t>french_indian_war_imperfect.html</a:t>
            </a:r>
          </a:p>
          <a:p>
            <a:pPr lvl="1" eaLnBrk="1" hangingPunct="1">
              <a:defRPr/>
            </a:pPr>
            <a:r>
              <a:rPr lang="en-US" altLang="en-US" sz="1200" smtClean="0"/>
              <a:t>The imperfect document is missing</a:t>
            </a:r>
          </a:p>
          <a:p>
            <a:pPr lvl="2" eaLnBrk="1" hangingPunct="1">
              <a:defRPr/>
            </a:pPr>
            <a:r>
              <a:rPr lang="en-US" altLang="en-US" sz="1000" smtClean="0"/>
              <a:t>DOCTYPE declaration</a:t>
            </a:r>
          </a:p>
          <a:p>
            <a:pPr lvl="2" eaLnBrk="1" hangingPunct="1">
              <a:defRPr/>
            </a:pPr>
            <a:r>
              <a:rPr lang="en-US" altLang="en-US" sz="1000" smtClean="0"/>
              <a:t>The ‘alt’ attribute inside the &lt;img&gt; tag</a:t>
            </a:r>
          </a:p>
          <a:p>
            <a:pPr lvl="2" eaLnBrk="1" hangingPunct="1">
              <a:defRPr/>
            </a:pPr>
            <a:r>
              <a:rPr lang="en-US" altLang="en-US" sz="1000" smtClean="0"/>
              <a:t>The closing &lt;/body&gt; tag</a:t>
            </a:r>
          </a:p>
          <a:p>
            <a:pPr lvl="1" eaLnBrk="1" hangingPunct="1">
              <a:defRPr/>
            </a:pPr>
            <a:r>
              <a:rPr lang="en-US" altLang="en-US" sz="1200" smtClean="0"/>
              <a:t>The validator will pick up on some but not all of these.</a:t>
            </a:r>
            <a:endParaRPr lang="en-US" altLang="en-US" sz="2000"/>
          </a:p>
        </p:txBody>
      </p:sp>
      <p:pic>
        <p:nvPicPr>
          <p:cNvPr id="2" name="Picture 1"/>
          <p:cNvPicPr>
            <a:picLocks noChangeAspect="1"/>
          </p:cNvPicPr>
          <p:nvPr/>
        </p:nvPicPr>
        <p:blipFill>
          <a:blip r:embed="rId3"/>
          <a:stretch>
            <a:fillRect/>
          </a:stretch>
        </p:blipFill>
        <p:spPr>
          <a:xfrm>
            <a:off x="250031" y="2667000"/>
            <a:ext cx="8491537" cy="402184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71647525"/>
      </p:ext>
    </p:extLst>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7CB52C-4EB4-4F42-ACE0-C0F20148799A}"/>
              </a:ext>
            </a:extLst>
          </p:cNvPr>
          <p:cNvSpPr>
            <a:spLocks noGrp="1"/>
          </p:cNvSpPr>
          <p:nvPr>
            <p:ph type="title" idx="4294967295"/>
          </p:nvPr>
        </p:nvSpPr>
        <p:spPr>
          <a:xfrm>
            <a:off x="381000" y="76200"/>
            <a:ext cx="8229600" cy="636588"/>
          </a:xfrm>
        </p:spPr>
        <p:txBody>
          <a:bodyPr/>
          <a:lstStyle/>
          <a:p>
            <a:pPr eaLnBrk="1" hangingPunct="1"/>
            <a:r>
              <a:rPr lang="en-US" altLang="en-US" sz="3200"/>
              <a:t>HTML: The Language of the Web</a:t>
            </a:r>
          </a:p>
        </p:txBody>
      </p:sp>
      <p:sp>
        <p:nvSpPr>
          <p:cNvPr id="4099" name="Rectangle 3">
            <a:extLst>
              <a:ext uri="{FF2B5EF4-FFF2-40B4-BE49-F238E27FC236}">
                <a16:creationId xmlns:a16="http://schemas.microsoft.com/office/drawing/2014/main" id="{F6FCF5C9-84F0-4091-B9B3-76EB081A607F}"/>
              </a:ext>
            </a:extLst>
          </p:cNvPr>
          <p:cNvSpPr>
            <a:spLocks noGrp="1" noChangeArrowheads="1"/>
          </p:cNvSpPr>
          <p:nvPr>
            <p:ph type="body" idx="4294967295"/>
          </p:nvPr>
        </p:nvSpPr>
        <p:spPr>
          <a:xfrm>
            <a:off x="152400" y="838200"/>
            <a:ext cx="8534400" cy="5638800"/>
          </a:xfrm>
        </p:spPr>
        <p:txBody>
          <a:bodyPr/>
          <a:lstStyle/>
          <a:p>
            <a:pPr eaLnBrk="1" hangingPunct="1">
              <a:lnSpc>
                <a:spcPct val="80000"/>
              </a:lnSpc>
              <a:buSzPct val="60000"/>
              <a:buFont typeface="Wingdings" panose="05000000000000000000" pitchFamily="2" charset="2"/>
              <a:buChar char="q"/>
              <a:defRPr/>
            </a:pPr>
            <a:r>
              <a:rPr lang="en-US" altLang="en-US" sz="1800"/>
              <a:t>HTML documents are </a:t>
            </a:r>
            <a:r>
              <a:rPr lang="en-US" altLang="en-US" sz="1800" u="sng"/>
              <a:t>text</a:t>
            </a:r>
            <a:r>
              <a:rPr lang="en-US" altLang="en-US" sz="1800"/>
              <a:t> files written in HTML.</a:t>
            </a:r>
          </a:p>
          <a:p>
            <a:pPr eaLnBrk="1" hangingPunct="1">
              <a:lnSpc>
                <a:spcPct val="80000"/>
              </a:lnSpc>
              <a:buSzPct val="60000"/>
              <a:buFont typeface="Wingdings" panose="05000000000000000000" pitchFamily="2" charset="2"/>
              <a:buChar char="q"/>
              <a:defRPr/>
            </a:pPr>
            <a:endParaRPr lang="en-US" altLang="en-US" sz="1800"/>
          </a:p>
          <a:p>
            <a:pPr eaLnBrk="1" hangingPunct="1">
              <a:lnSpc>
                <a:spcPct val="80000"/>
              </a:lnSpc>
              <a:buSzPct val="60000"/>
              <a:buFont typeface="Wingdings" panose="05000000000000000000" pitchFamily="2" charset="2"/>
              <a:buChar char="q"/>
              <a:defRPr/>
            </a:pPr>
            <a:r>
              <a:rPr lang="en-US" altLang="en-US" sz="1800"/>
              <a:t>Basic HTML is very easy to write and even non-programmers can learn it.</a:t>
            </a:r>
          </a:p>
          <a:p>
            <a:pPr eaLnBrk="1" hangingPunct="1">
              <a:lnSpc>
                <a:spcPct val="80000"/>
              </a:lnSpc>
              <a:buSzPct val="60000"/>
              <a:buFont typeface="Wingdings" panose="05000000000000000000" pitchFamily="2" charset="2"/>
              <a:buChar char="q"/>
              <a:defRPr/>
            </a:pPr>
            <a:endParaRPr lang="en-US" altLang="en-US" sz="1800"/>
          </a:p>
          <a:p>
            <a:pPr eaLnBrk="1" hangingPunct="1">
              <a:lnSpc>
                <a:spcPct val="80000"/>
              </a:lnSpc>
              <a:buSzPct val="60000"/>
              <a:buFont typeface="Wingdings" panose="05000000000000000000" pitchFamily="2" charset="2"/>
              <a:buChar char="q"/>
              <a:defRPr/>
            </a:pPr>
            <a:r>
              <a:rPr lang="en-US" altLang="en-US" sz="1800"/>
              <a:t>When written properly, a given HTML document will </a:t>
            </a:r>
            <a:r>
              <a:rPr lang="en-US" altLang="en-US" sz="1800" smtClean="0"/>
              <a:t>appear nearly </a:t>
            </a:r>
            <a:r>
              <a:rPr lang="en-US" altLang="en-US" sz="1800"/>
              <a:t>identical on every browser, regardless of which computer / operating-system is viewing the document</a:t>
            </a:r>
          </a:p>
          <a:p>
            <a:pPr lvl="1" eaLnBrk="1" hangingPunct="1">
              <a:lnSpc>
                <a:spcPct val="80000"/>
              </a:lnSpc>
              <a:buSzPct val="60000"/>
              <a:buFont typeface="Arial" panose="020B0604020202020204" pitchFamily="34" charset="0"/>
              <a:buChar char="•"/>
              <a:defRPr/>
            </a:pPr>
            <a:r>
              <a:rPr lang="en-US" altLang="en-US" sz="1600"/>
              <a:t>Think of how a PDF file looks the same no matter what computer or PDF viewer you use to view the document. HTML has the same </a:t>
            </a:r>
            <a:r>
              <a:rPr lang="en-US" altLang="en-US" sz="1600" smtClean="0"/>
              <a:t>objective.</a:t>
            </a:r>
            <a:endParaRPr lang="en-US" altLang="en-US" sz="1600"/>
          </a:p>
          <a:p>
            <a:pPr marL="0" indent="0" eaLnBrk="1" hangingPunct="1">
              <a:lnSpc>
                <a:spcPct val="80000"/>
              </a:lnSpc>
              <a:buSzPct val="60000"/>
              <a:buNone/>
              <a:defRPr/>
            </a:pPr>
            <a:endParaRPr lang="en-US" altLang="en-US" sz="1800"/>
          </a:p>
          <a:p>
            <a:pPr eaLnBrk="1" hangingPunct="1">
              <a:lnSpc>
                <a:spcPct val="80000"/>
              </a:lnSpc>
              <a:buSzPct val="60000"/>
              <a:buFont typeface="Wingdings" panose="05000000000000000000" pitchFamily="2" charset="2"/>
              <a:buChar char="q"/>
              <a:defRPr/>
            </a:pPr>
            <a:r>
              <a:rPr lang="en-US" altLang="en-US" sz="1800"/>
              <a:t>HTML describes the </a:t>
            </a:r>
            <a:r>
              <a:rPr lang="en-US" altLang="en-US" sz="1800" i="1" smtClean="0"/>
              <a:t>organization </a:t>
            </a:r>
            <a:r>
              <a:rPr lang="en-US" altLang="en-US" sz="1800" smtClean="0"/>
              <a:t>of </a:t>
            </a:r>
            <a:r>
              <a:rPr lang="en-US" altLang="en-US" sz="1800"/>
              <a:t>a web page through the use of tags.</a:t>
            </a:r>
          </a:p>
          <a:p>
            <a:pPr lvl="1" eaLnBrk="1" hangingPunct="1">
              <a:lnSpc>
                <a:spcPct val="80000"/>
              </a:lnSpc>
              <a:defRPr/>
            </a:pPr>
            <a:r>
              <a:rPr lang="en-US" altLang="en-US" sz="1600"/>
              <a:t>Web browsers </a:t>
            </a:r>
            <a:r>
              <a:rPr lang="en-US" altLang="en-US" sz="1600" b="1"/>
              <a:t>parse</a:t>
            </a:r>
            <a:r>
              <a:rPr lang="en-US" altLang="en-US" sz="1600"/>
              <a:t> (read) the HTML file, interpret the HTML tags, and render (display) the web page accordingly.</a:t>
            </a:r>
          </a:p>
          <a:p>
            <a:pPr lvl="1" eaLnBrk="1" hangingPunct="1">
              <a:lnSpc>
                <a:spcPct val="80000"/>
              </a:lnSpc>
              <a:defRPr/>
            </a:pPr>
            <a:endParaRPr lang="en-US" altLang="en-US" sz="1600"/>
          </a:p>
          <a:p>
            <a:pPr lvl="1" eaLnBrk="1" hangingPunct="1">
              <a:lnSpc>
                <a:spcPct val="80000"/>
              </a:lnSpc>
              <a:defRPr/>
            </a:pPr>
            <a:r>
              <a:rPr lang="en-US" altLang="en-US" sz="1600" i="1"/>
              <a:t>Ideally</a:t>
            </a:r>
            <a:r>
              <a:rPr lang="en-US" altLang="en-US" sz="1600"/>
              <a:t>, all browsers should</a:t>
            </a:r>
            <a:r>
              <a:rPr lang="en-US" altLang="en-US" sz="1600" i="1"/>
              <a:t> </a:t>
            </a:r>
            <a:r>
              <a:rPr lang="en-US" altLang="en-US" sz="1600"/>
              <a:t>display pages exactly the same way.  While  this is generally true, there are still numerous issues that need to be taken into account.  </a:t>
            </a:r>
          </a:p>
          <a:p>
            <a:pPr lvl="2" eaLnBrk="1" hangingPunct="1">
              <a:lnSpc>
                <a:spcPct val="80000"/>
              </a:lnSpc>
              <a:defRPr/>
            </a:pPr>
            <a:r>
              <a:rPr lang="en-US" altLang="en-US" sz="1200"/>
              <a:t>Handheld browsers such as those used on a smart phone.</a:t>
            </a:r>
          </a:p>
          <a:p>
            <a:pPr lvl="2" eaLnBrk="1" hangingPunct="1">
              <a:lnSpc>
                <a:spcPct val="80000"/>
              </a:lnSpc>
              <a:defRPr/>
            </a:pPr>
            <a:r>
              <a:rPr lang="en-US" altLang="en-US" sz="1200"/>
              <a:t>Browsers that implement </a:t>
            </a:r>
            <a:r>
              <a:rPr lang="en-US" altLang="en-US" sz="1200" smtClean="0"/>
              <a:t>unique features</a:t>
            </a:r>
            <a:r>
              <a:rPr lang="en-US" altLang="en-US" sz="1200"/>
              <a:t>.</a:t>
            </a:r>
          </a:p>
          <a:p>
            <a:pPr marL="457200" lvl="1" indent="0" eaLnBrk="1" hangingPunct="1">
              <a:lnSpc>
                <a:spcPct val="80000"/>
              </a:lnSpc>
              <a:buFont typeface="Arial" panose="020B0604020202020204" pitchFamily="34" charset="0"/>
              <a:buNone/>
              <a:defRPr/>
            </a:pPr>
            <a:endParaRPr lang="en-US" altLang="en-US" sz="1600"/>
          </a:p>
          <a:p>
            <a:pPr lvl="1" eaLnBrk="1" hangingPunct="1">
              <a:lnSpc>
                <a:spcPct val="80000"/>
              </a:lnSpc>
              <a:defRPr/>
            </a:pPr>
            <a:r>
              <a:rPr lang="en-US" altLang="en-US" sz="1600"/>
              <a:t>Sometimes the differences are subtle, other times, they are obvious. This can be a significant issue in web development, and one that we will refer to periodically throughout the course.</a:t>
            </a:r>
          </a:p>
          <a:p>
            <a:pPr lvl="1" eaLnBrk="1" hangingPunct="1">
              <a:lnSpc>
                <a:spcPct val="80000"/>
              </a:lnSpc>
              <a:buFont typeface="Wingdings" panose="05000000000000000000" pitchFamily="2" charset="2"/>
              <a:buNone/>
              <a:defRPr/>
            </a:pPr>
            <a:endParaRPr lang="en-US" altLang="en-US" sz="1800" b="1">
              <a:solidFill>
                <a:srgbClr val="00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099">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99">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99">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099">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99">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09A16DA-D2BB-4162-9C5B-703B2B2B1747}"/>
              </a:ext>
            </a:extLst>
          </p:cNvPr>
          <p:cNvSpPr>
            <a:spLocks noGrp="1"/>
          </p:cNvSpPr>
          <p:nvPr>
            <p:ph type="title"/>
          </p:nvPr>
        </p:nvSpPr>
        <p:spPr>
          <a:xfrm>
            <a:off x="457200" y="3175"/>
            <a:ext cx="8229600" cy="792163"/>
          </a:xfrm>
        </p:spPr>
        <p:txBody>
          <a:bodyPr/>
          <a:lstStyle/>
          <a:p>
            <a:pPr eaLnBrk="1" hangingPunct="1"/>
            <a:r>
              <a:rPr lang="en-US" altLang="en-US" sz="3600"/>
              <a:t>Uses of HTML</a:t>
            </a:r>
          </a:p>
        </p:txBody>
      </p:sp>
      <p:sp>
        <p:nvSpPr>
          <p:cNvPr id="5123" name="Content Placeholder 2">
            <a:extLst>
              <a:ext uri="{FF2B5EF4-FFF2-40B4-BE49-F238E27FC236}">
                <a16:creationId xmlns:a16="http://schemas.microsoft.com/office/drawing/2014/main" id="{B374E1A3-4B1D-434B-B8A4-E2C69FCBEC87}"/>
              </a:ext>
            </a:extLst>
          </p:cNvPr>
          <p:cNvSpPr>
            <a:spLocks noGrp="1"/>
          </p:cNvSpPr>
          <p:nvPr>
            <p:ph idx="1"/>
          </p:nvPr>
        </p:nvSpPr>
        <p:spPr>
          <a:xfrm>
            <a:off x="341745" y="731694"/>
            <a:ext cx="8382000" cy="4525963"/>
          </a:xfrm>
        </p:spPr>
        <p:txBody>
          <a:bodyPr/>
          <a:lstStyle/>
          <a:p>
            <a:pPr eaLnBrk="1" hangingPunct="1">
              <a:defRPr/>
            </a:pPr>
            <a:r>
              <a:rPr lang="en-US" altLang="en-US" sz="1800"/>
              <a:t>Tell the web client (browser) how the text is organized.</a:t>
            </a:r>
          </a:p>
          <a:p>
            <a:pPr lvl="1" eaLnBrk="1" hangingPunct="1">
              <a:defRPr/>
            </a:pPr>
            <a:r>
              <a:rPr lang="en-US" altLang="en-US" sz="1600" smtClean="0"/>
              <a:t>Main heading of </a:t>
            </a:r>
            <a:r>
              <a:rPr lang="en-US" altLang="en-US" sz="1600"/>
              <a:t>a web </a:t>
            </a:r>
            <a:r>
              <a:rPr lang="en-US" altLang="en-US" sz="1600" smtClean="0"/>
              <a:t>page</a:t>
            </a:r>
          </a:p>
          <a:p>
            <a:pPr lvl="1" eaLnBrk="1" hangingPunct="1">
              <a:defRPr/>
            </a:pPr>
            <a:r>
              <a:rPr lang="en-US" altLang="en-US" sz="1600" smtClean="0"/>
              <a:t>Subheadings on a page</a:t>
            </a:r>
            <a:endParaRPr lang="en-US" altLang="en-US" sz="1600"/>
          </a:p>
          <a:p>
            <a:pPr lvl="1" eaLnBrk="1" hangingPunct="1">
              <a:defRPr/>
            </a:pPr>
            <a:r>
              <a:rPr lang="en-US" altLang="en-US" sz="1600"/>
              <a:t>Footer of a web page</a:t>
            </a:r>
          </a:p>
          <a:p>
            <a:pPr lvl="1" eaLnBrk="1" hangingPunct="1">
              <a:defRPr/>
            </a:pPr>
            <a:r>
              <a:rPr lang="en-US" altLang="en-US" sz="1600"/>
              <a:t>Navigation section</a:t>
            </a:r>
          </a:p>
          <a:p>
            <a:pPr lvl="1" eaLnBrk="1" hangingPunct="1">
              <a:defRPr/>
            </a:pPr>
            <a:r>
              <a:rPr lang="en-US" altLang="en-US" sz="1600"/>
              <a:t>Main section</a:t>
            </a:r>
          </a:p>
          <a:p>
            <a:pPr lvl="1" eaLnBrk="1" hangingPunct="1">
              <a:defRPr/>
            </a:pPr>
            <a:r>
              <a:rPr lang="en-US" altLang="en-US" sz="1600" smtClean="0"/>
              <a:t>Lists</a:t>
            </a:r>
          </a:p>
          <a:p>
            <a:pPr lvl="1" eaLnBrk="1" hangingPunct="1">
              <a:defRPr/>
            </a:pPr>
            <a:r>
              <a:rPr lang="en-US" altLang="en-US" sz="1600" smtClean="0"/>
              <a:t>Paragraphs</a:t>
            </a:r>
          </a:p>
          <a:p>
            <a:pPr lvl="1" eaLnBrk="1" hangingPunct="1">
              <a:defRPr/>
            </a:pPr>
            <a:r>
              <a:rPr lang="en-US" altLang="en-US" sz="1600" smtClean="0"/>
              <a:t>Etc.</a:t>
            </a:r>
            <a:endParaRPr lang="en-US" altLang="en-US" sz="1600"/>
          </a:p>
          <a:p>
            <a:pPr marL="457200" lvl="1" indent="0" eaLnBrk="1" hangingPunct="1">
              <a:buFont typeface="Arial" panose="020B0604020202020204" pitchFamily="34" charset="0"/>
              <a:buNone/>
              <a:defRPr/>
            </a:pPr>
            <a:endParaRPr lang="en-US" altLang="en-US" sz="1600"/>
          </a:p>
          <a:p>
            <a:pPr eaLnBrk="1" hangingPunct="1">
              <a:defRPr/>
            </a:pPr>
            <a:r>
              <a:rPr lang="en-US" altLang="en-US" sz="1800"/>
              <a:t>Tell the client </a:t>
            </a:r>
            <a:r>
              <a:rPr lang="en-US" altLang="en-US" sz="1800" smtClean="0"/>
              <a:t>(i.e. browser) when </a:t>
            </a:r>
            <a:r>
              <a:rPr lang="en-US" altLang="en-US" sz="1800"/>
              <a:t>we are ‘switching languages’ such as when you want to start “speaking” </a:t>
            </a:r>
            <a:r>
              <a:rPr lang="en-US" altLang="en-US" sz="1800" smtClean="0"/>
              <a:t>CSS </a:t>
            </a:r>
            <a:r>
              <a:rPr lang="en-US" altLang="en-US" sz="1800"/>
              <a:t>or JavaScript.</a:t>
            </a:r>
          </a:p>
          <a:p>
            <a:pPr marL="0" indent="0" eaLnBrk="1" hangingPunct="1">
              <a:buFont typeface="Arial" panose="020B0604020202020204" pitchFamily="34" charset="0"/>
              <a:buNone/>
              <a:defRPr/>
            </a:pPr>
            <a:endParaRPr lang="en-US" altLang="en-US" sz="1800"/>
          </a:p>
          <a:p>
            <a:pPr eaLnBrk="1" hangingPunct="1">
              <a:defRPr/>
            </a:pPr>
            <a:r>
              <a:rPr lang="en-US" altLang="en-US" sz="1800" smtClean="0"/>
              <a:t>The HTML code is used to provide the </a:t>
            </a:r>
            <a:r>
              <a:rPr lang="en-US" altLang="en-US" sz="1800"/>
              <a:t>essential "content" of the page, </a:t>
            </a:r>
          </a:p>
          <a:p>
            <a:pPr lvl="1" eaLnBrk="1" hangingPunct="1">
              <a:defRPr/>
            </a:pPr>
            <a:r>
              <a:rPr lang="en-US" altLang="en-US" sz="1600"/>
              <a:t>i.e. the information seen by </a:t>
            </a:r>
            <a:r>
              <a:rPr lang="en-US" altLang="en-US" sz="1600" smtClean="0"/>
              <a:t>people </a:t>
            </a:r>
            <a:r>
              <a:rPr lang="en-US" altLang="en-US" sz="1600"/>
              <a:t>when they visit your page</a:t>
            </a:r>
          </a:p>
          <a:p>
            <a:pPr marL="0" indent="0" eaLnBrk="1" hangingPunct="1">
              <a:buFont typeface="Arial" panose="020B0604020202020204" pitchFamily="34" charset="0"/>
              <a:buNone/>
              <a:defRPr/>
            </a:pPr>
            <a:endParaRPr lang="en-US" altLang="en-US" sz="1800"/>
          </a:p>
          <a:p>
            <a:pPr eaLnBrk="1" hangingPunct="1">
              <a:defRPr/>
            </a:pPr>
            <a:r>
              <a:rPr lang="en-US" altLang="en-US" sz="1800"/>
              <a:t>Give additional information about the current document, such as:</a:t>
            </a:r>
          </a:p>
          <a:p>
            <a:pPr lvl="1" eaLnBrk="1" hangingPunct="1">
              <a:defRPr/>
            </a:pPr>
            <a:r>
              <a:rPr lang="en-US" altLang="en-US" sz="1600"/>
              <a:t>the language of the document (English, Spanish, etc)</a:t>
            </a:r>
          </a:p>
          <a:p>
            <a:pPr lvl="1" eaLnBrk="1" hangingPunct="1">
              <a:defRPr/>
            </a:pPr>
            <a:r>
              <a:rPr lang="en-US" altLang="en-US" sz="1600"/>
              <a:t>the character set being </a:t>
            </a:r>
            <a:r>
              <a:rPr lang="en-US" altLang="en-US" sz="1600" smtClean="0"/>
              <a:t>used</a:t>
            </a:r>
          </a:p>
          <a:p>
            <a:pPr lvl="1" eaLnBrk="1" hangingPunct="1">
              <a:defRPr/>
            </a:pPr>
            <a:r>
              <a:rPr lang="en-US" altLang="en-US" sz="1600" smtClean="0"/>
              <a:t>etc.</a:t>
            </a:r>
            <a:endParaRPr lang="en-US" altLang="en-US" sz="16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13" end="1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123">
                                            <p:txEl>
                                              <p:pRg st="15" end="1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16" end="1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3">
                                            <p:txEl>
                                              <p:pRg st="17" end="1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FE11435-7014-452A-A23D-54A995B73D5D}"/>
              </a:ext>
            </a:extLst>
          </p:cNvPr>
          <p:cNvSpPr>
            <a:spLocks noGrp="1"/>
          </p:cNvSpPr>
          <p:nvPr>
            <p:ph type="title"/>
          </p:nvPr>
        </p:nvSpPr>
        <p:spPr>
          <a:xfrm>
            <a:off x="457200" y="152400"/>
            <a:ext cx="8229600" cy="1143000"/>
          </a:xfrm>
        </p:spPr>
        <p:txBody>
          <a:bodyPr/>
          <a:lstStyle/>
          <a:p>
            <a:pPr eaLnBrk="1" hangingPunct="1"/>
            <a:r>
              <a:rPr lang="en-US" altLang="en-US"/>
              <a:t>Anatomy of an HTML tag</a:t>
            </a:r>
          </a:p>
        </p:txBody>
      </p:sp>
      <p:sp>
        <p:nvSpPr>
          <p:cNvPr id="13315" name="Content Placeholder 2">
            <a:extLst>
              <a:ext uri="{FF2B5EF4-FFF2-40B4-BE49-F238E27FC236}">
                <a16:creationId xmlns:a16="http://schemas.microsoft.com/office/drawing/2014/main" id="{0CB45FAD-07C5-4588-894B-D1F47F95BA74}"/>
              </a:ext>
            </a:extLst>
          </p:cNvPr>
          <p:cNvSpPr>
            <a:spLocks noGrp="1"/>
          </p:cNvSpPr>
          <p:nvPr>
            <p:ph idx="1"/>
          </p:nvPr>
        </p:nvSpPr>
        <p:spPr>
          <a:xfrm>
            <a:off x="381000" y="1371600"/>
            <a:ext cx="8229600" cy="4525963"/>
          </a:xfrm>
        </p:spPr>
        <p:txBody>
          <a:bodyPr/>
          <a:lstStyle/>
          <a:p>
            <a:pPr eaLnBrk="1" hangingPunct="1">
              <a:defRPr/>
            </a:pPr>
            <a:r>
              <a:rPr lang="en-US" sz="2400"/>
              <a:t>Example – the ‘title’ tag:  </a:t>
            </a:r>
          </a:p>
          <a:p>
            <a:pPr lvl="1" eaLnBrk="1" hangingPunct="1">
              <a:buFontTx/>
              <a:buNone/>
              <a:defRPr/>
            </a:pPr>
            <a:r>
              <a:rPr lang="en-US" sz="2000">
                <a:latin typeface="Courier New" pitchFamily="49" charset="0"/>
                <a:cs typeface="Courier New" pitchFamily="49" charset="0"/>
              </a:rPr>
              <a:t>&lt;title&gt;IT-130 Home Page&lt;/title&gt;</a:t>
            </a:r>
          </a:p>
          <a:p>
            <a:pPr eaLnBrk="1" hangingPunct="1">
              <a:buFontTx/>
              <a:buNone/>
              <a:defRPr/>
            </a:pPr>
            <a:endParaRPr lang="en-US" sz="2400"/>
          </a:p>
          <a:p>
            <a:pPr eaLnBrk="1" hangingPunct="1">
              <a:defRPr/>
            </a:pPr>
            <a:r>
              <a:rPr lang="en-US" sz="2400"/>
              <a:t>Tags are encased in ‘&lt;‘ and ‘&gt; brackets</a:t>
            </a:r>
          </a:p>
          <a:p>
            <a:pPr lvl="1" eaLnBrk="1" hangingPunct="1">
              <a:defRPr/>
            </a:pPr>
            <a:r>
              <a:rPr lang="en-US" sz="2000"/>
              <a:t>I usually call them “angled brackets”</a:t>
            </a:r>
          </a:p>
          <a:p>
            <a:pPr marL="457200" lvl="1" indent="0" eaLnBrk="1" hangingPunct="1">
              <a:buFont typeface="Arial" panose="020B0604020202020204" pitchFamily="34" charset="0"/>
              <a:buNone/>
              <a:defRPr/>
            </a:pPr>
            <a:endParaRPr lang="en-US" sz="2000"/>
          </a:p>
          <a:p>
            <a:pPr eaLnBrk="1" hangingPunct="1">
              <a:defRPr/>
            </a:pPr>
            <a:r>
              <a:rPr lang="en-US" sz="2400"/>
              <a:t>Most, though not all tags must be “closed”</a:t>
            </a:r>
          </a:p>
          <a:p>
            <a:pPr lvl="1" eaLnBrk="1" hangingPunct="1">
              <a:defRPr/>
            </a:pPr>
            <a:r>
              <a:rPr lang="en-US" sz="1800"/>
              <a:t>A closing tag has a forward slash ‘/’ </a:t>
            </a:r>
          </a:p>
          <a:p>
            <a:pPr lvl="1" eaLnBrk="1" hangingPunct="1">
              <a:defRPr/>
            </a:pPr>
            <a:r>
              <a:rPr lang="en-US" sz="1800"/>
              <a:t>In the example above, the </a:t>
            </a:r>
            <a:r>
              <a:rPr lang="en-US" sz="1800" b="1">
                <a:latin typeface="Courier New" pitchFamily="49" charset="0"/>
                <a:cs typeface="Courier New" pitchFamily="49" charset="0"/>
              </a:rPr>
              <a:t>&lt;</a:t>
            </a:r>
            <a:r>
              <a:rPr lang="en-US" sz="1800" b="1">
                <a:solidFill>
                  <a:srgbClr val="FF0000"/>
                </a:solidFill>
                <a:latin typeface="Courier New" pitchFamily="49" charset="0"/>
                <a:cs typeface="Courier New" pitchFamily="49" charset="0"/>
              </a:rPr>
              <a:t>/</a:t>
            </a:r>
            <a:r>
              <a:rPr lang="en-US" sz="1800" b="1">
                <a:latin typeface="Courier New" pitchFamily="49" charset="0"/>
                <a:cs typeface="Courier New" pitchFamily="49" charset="0"/>
              </a:rPr>
              <a:t>title&gt;</a:t>
            </a:r>
            <a:r>
              <a:rPr lang="en-US" sz="1800"/>
              <a:t> is the closing tag</a:t>
            </a:r>
          </a:p>
          <a:p>
            <a:pPr eaLnBrk="1" hangingPunct="1">
              <a:defRPr/>
            </a:pPr>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31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31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9C1B4D5-B38E-4BB9-B8AB-8B3BB236A48A}"/>
              </a:ext>
            </a:extLst>
          </p:cNvPr>
          <p:cNvSpPr>
            <a:spLocks noGrp="1"/>
          </p:cNvSpPr>
          <p:nvPr>
            <p:ph type="title" idx="4294967295"/>
          </p:nvPr>
        </p:nvSpPr>
        <p:spPr>
          <a:xfrm>
            <a:off x="0" y="277813"/>
            <a:ext cx="8229600" cy="560387"/>
          </a:xfrm>
        </p:spPr>
        <p:txBody>
          <a:bodyPr/>
          <a:lstStyle/>
          <a:p>
            <a:pPr eaLnBrk="1" hangingPunct="1"/>
            <a:r>
              <a:rPr lang="en-US" altLang="en-US"/>
              <a:t>The “Heading” tag</a:t>
            </a:r>
          </a:p>
        </p:txBody>
      </p:sp>
      <p:sp>
        <p:nvSpPr>
          <p:cNvPr id="4100" name="Rectangle 3">
            <a:extLst>
              <a:ext uri="{FF2B5EF4-FFF2-40B4-BE49-F238E27FC236}">
                <a16:creationId xmlns:a16="http://schemas.microsoft.com/office/drawing/2014/main" id="{5F74BC61-D1CB-48E6-912D-59EAE436B1D1}"/>
              </a:ext>
            </a:extLst>
          </p:cNvPr>
          <p:cNvSpPr>
            <a:spLocks noGrp="1" noChangeArrowheads="1"/>
          </p:cNvSpPr>
          <p:nvPr>
            <p:ph type="body" idx="4294967295"/>
          </p:nvPr>
        </p:nvSpPr>
        <p:spPr>
          <a:xfrm>
            <a:off x="168275" y="1143000"/>
            <a:ext cx="8226425" cy="4114800"/>
          </a:xfrm>
        </p:spPr>
        <p:txBody>
          <a:bodyPr/>
          <a:lstStyle/>
          <a:p>
            <a:pPr eaLnBrk="1" hangingPunct="1">
              <a:lnSpc>
                <a:spcPct val="80000"/>
              </a:lnSpc>
              <a:buSzPct val="60000"/>
              <a:buFont typeface="Wingdings" pitchFamily="2" charset="2"/>
              <a:buChar char="q"/>
              <a:defRPr/>
            </a:pPr>
            <a:r>
              <a:rPr lang="en-US" sz="2000"/>
              <a:t>An example of a ‘structure’ tag</a:t>
            </a:r>
            <a:r>
              <a:rPr lang="en-US" sz="2000" smtClean="0"/>
              <a:t>. I.e. A tag that is used to describe the structure / organization of the document.</a:t>
            </a:r>
            <a:endParaRPr lang="en-US" sz="2000"/>
          </a:p>
          <a:p>
            <a:pPr marL="0" indent="0" eaLnBrk="1" hangingPunct="1">
              <a:lnSpc>
                <a:spcPct val="80000"/>
              </a:lnSpc>
              <a:buSzPct val="60000"/>
              <a:buFont typeface="Arial" panose="020B0604020202020204" pitchFamily="34" charset="0"/>
              <a:buNone/>
              <a:defRPr/>
            </a:pPr>
            <a:endParaRPr lang="en-US" sz="2000"/>
          </a:p>
          <a:p>
            <a:pPr eaLnBrk="1" hangingPunct="1">
              <a:lnSpc>
                <a:spcPct val="80000"/>
              </a:lnSpc>
              <a:buSzPct val="60000"/>
              <a:buFont typeface="Wingdings" pitchFamily="2" charset="2"/>
              <a:buChar char="q"/>
              <a:defRPr/>
            </a:pPr>
            <a:r>
              <a:rPr lang="en-US" sz="2000"/>
              <a:t>Headings: </a:t>
            </a:r>
            <a:r>
              <a:rPr lang="en-US" sz="2000" b="1">
                <a:solidFill>
                  <a:schemeClr val="hlink"/>
                </a:solidFill>
              </a:rPr>
              <a:t>	</a:t>
            </a:r>
            <a:r>
              <a:rPr lang="en-US" sz="2000">
                <a:solidFill>
                  <a:schemeClr val="hlink"/>
                </a:solidFill>
              </a:rPr>
              <a:t>&lt;h1&gt; … &lt;/h1&gt; 	</a:t>
            </a:r>
            <a:r>
              <a:rPr lang="en-US" sz="2000">
                <a:solidFill>
                  <a:schemeClr val="hlink"/>
                </a:solidFill>
                <a:sym typeface="Wingdings" pitchFamily="2" charset="2"/>
              </a:rPr>
              <a:t> </a:t>
            </a:r>
            <a:r>
              <a:rPr lang="en-US" sz="2000">
                <a:solidFill>
                  <a:schemeClr val="hlink"/>
                </a:solidFill>
              </a:rPr>
              <a:t>main topic</a:t>
            </a:r>
          </a:p>
          <a:p>
            <a:pPr lvl="1" eaLnBrk="1" hangingPunct="1">
              <a:lnSpc>
                <a:spcPct val="80000"/>
              </a:lnSpc>
              <a:buFont typeface="Wingdings" pitchFamily="2" charset="2"/>
              <a:buNone/>
              <a:defRPr/>
            </a:pPr>
            <a:r>
              <a:rPr lang="en-US" sz="2000">
                <a:solidFill>
                  <a:schemeClr val="hlink"/>
                </a:solidFill>
              </a:rPr>
              <a:t>			&lt;h2&gt; … &lt;/h2&gt; 	</a:t>
            </a:r>
            <a:r>
              <a:rPr lang="en-US" sz="2000">
                <a:solidFill>
                  <a:schemeClr val="hlink"/>
                </a:solidFill>
                <a:sym typeface="Wingdings" pitchFamily="2" charset="2"/>
              </a:rPr>
              <a:t>  </a:t>
            </a:r>
            <a:r>
              <a:rPr lang="en-US" sz="2000">
                <a:solidFill>
                  <a:schemeClr val="hlink"/>
                </a:solidFill>
              </a:rPr>
              <a:t>a subtopic within the &lt;h1&gt; </a:t>
            </a:r>
          </a:p>
          <a:p>
            <a:pPr lvl="1" eaLnBrk="1" hangingPunct="1">
              <a:lnSpc>
                <a:spcPct val="80000"/>
              </a:lnSpc>
              <a:buFont typeface="Wingdings" pitchFamily="2" charset="2"/>
              <a:buNone/>
              <a:defRPr/>
            </a:pPr>
            <a:r>
              <a:rPr lang="en-US" sz="2000">
                <a:solidFill>
                  <a:schemeClr val="hlink"/>
                </a:solidFill>
              </a:rPr>
              <a:t>			&lt;h3&gt; … &lt;/h3&gt; 	</a:t>
            </a:r>
            <a:r>
              <a:rPr lang="en-US" sz="2000">
                <a:solidFill>
                  <a:schemeClr val="hlink"/>
                </a:solidFill>
                <a:sym typeface="Wingdings" pitchFamily="2" charset="2"/>
              </a:rPr>
              <a:t>  </a:t>
            </a:r>
            <a:r>
              <a:rPr lang="en-US" sz="2000">
                <a:solidFill>
                  <a:schemeClr val="hlink"/>
                </a:solidFill>
              </a:rPr>
              <a:t>a subtopic within the &lt;h2&gt;</a:t>
            </a:r>
          </a:p>
          <a:p>
            <a:pPr lvl="1" eaLnBrk="1" hangingPunct="1">
              <a:lnSpc>
                <a:spcPct val="80000"/>
              </a:lnSpc>
              <a:buFont typeface="Wingdings" pitchFamily="2" charset="2"/>
              <a:buNone/>
              <a:defRPr/>
            </a:pPr>
            <a:r>
              <a:rPr lang="en-US" sz="2000">
                <a:solidFill>
                  <a:schemeClr val="hlink"/>
                </a:solidFill>
              </a:rPr>
              <a:t>			&lt;h4&gt; … &lt;/h4&gt; </a:t>
            </a:r>
          </a:p>
          <a:p>
            <a:pPr lvl="1" eaLnBrk="1" hangingPunct="1">
              <a:lnSpc>
                <a:spcPct val="80000"/>
              </a:lnSpc>
              <a:buFont typeface="Wingdings" pitchFamily="2" charset="2"/>
              <a:buNone/>
              <a:defRPr/>
            </a:pPr>
            <a:r>
              <a:rPr lang="en-US" sz="2000">
                <a:solidFill>
                  <a:schemeClr val="hlink"/>
                </a:solidFill>
              </a:rPr>
              <a:t>			&lt;h5&gt; … &lt;/h5&gt; </a:t>
            </a:r>
          </a:p>
          <a:p>
            <a:pPr lvl="1" eaLnBrk="1" hangingPunct="1">
              <a:lnSpc>
                <a:spcPct val="80000"/>
              </a:lnSpc>
              <a:buFont typeface="Wingdings" pitchFamily="2" charset="2"/>
              <a:buNone/>
              <a:defRPr/>
            </a:pPr>
            <a:r>
              <a:rPr lang="en-US" sz="2000">
                <a:solidFill>
                  <a:schemeClr val="hlink"/>
                </a:solidFill>
              </a:rPr>
              <a:t>			&lt;h6&gt; …. &lt;/h6&gt;</a:t>
            </a:r>
            <a:endParaRPr lang="en-US" sz="2000">
              <a:solidFill>
                <a:schemeClr val="hlink"/>
              </a:solidFill>
              <a:sym typeface="Wingdings" pitchFamily="2" charset="2"/>
            </a:endParaRPr>
          </a:p>
          <a:p>
            <a:pPr lvl="1" eaLnBrk="1" hangingPunct="1">
              <a:lnSpc>
                <a:spcPct val="80000"/>
              </a:lnSpc>
              <a:buFont typeface="Wingdings" pitchFamily="2" charset="2"/>
              <a:buNone/>
              <a:defRPr/>
            </a:pPr>
            <a:endParaRPr lang="en-US" sz="2000">
              <a:solidFill>
                <a:schemeClr val="hlink"/>
              </a:solidFill>
            </a:endParaRPr>
          </a:p>
          <a:p>
            <a:pPr eaLnBrk="1" hangingPunct="1">
              <a:lnSpc>
                <a:spcPct val="80000"/>
              </a:lnSpc>
              <a:buFont typeface="Wingdings" pitchFamily="2" charset="2"/>
              <a:buChar char="q"/>
              <a:defRPr/>
            </a:pPr>
            <a:r>
              <a:rPr lang="en-US" sz="2000"/>
              <a:t> Note that while these tags print text from very large to very small, they are NEVER to be used as a way to size text or to make it appear in bold. </a:t>
            </a:r>
            <a:endParaRPr lang="en-US" sz="2000" smtClean="0"/>
          </a:p>
          <a:p>
            <a:pPr eaLnBrk="1" hangingPunct="1">
              <a:lnSpc>
                <a:spcPct val="80000"/>
              </a:lnSpc>
              <a:buFont typeface="Wingdings" pitchFamily="2" charset="2"/>
              <a:buChar char="q"/>
              <a:defRPr/>
            </a:pPr>
            <a:endParaRPr lang="en-US" sz="2000"/>
          </a:p>
          <a:p>
            <a:pPr eaLnBrk="1" hangingPunct="1">
              <a:lnSpc>
                <a:spcPct val="80000"/>
              </a:lnSpc>
              <a:buFont typeface="Wingdings" pitchFamily="2" charset="2"/>
              <a:buChar char="q"/>
              <a:defRPr/>
            </a:pPr>
            <a:r>
              <a:rPr lang="en-US" sz="2000" smtClean="0"/>
              <a:t>Heading tags are </a:t>
            </a:r>
            <a:r>
              <a:rPr lang="en-US" sz="2000"/>
              <a:t>intended to be used </a:t>
            </a:r>
            <a:r>
              <a:rPr lang="en-US" sz="2000" i="1"/>
              <a:t>exclusively </a:t>
            </a:r>
            <a:r>
              <a:rPr lang="en-US" sz="2000"/>
              <a:t>as a way to divide </a:t>
            </a:r>
            <a:r>
              <a:rPr lang="en-US" sz="2000" smtClean="0"/>
              <a:t>our </a:t>
            </a:r>
            <a:r>
              <a:rPr lang="en-US" sz="2000"/>
              <a:t>page into sections. See the next slide for an example. </a:t>
            </a:r>
            <a:endParaRPr lang="en-US" sz="2000" smtClean="0"/>
          </a:p>
          <a:p>
            <a:pPr marL="0" indent="0" eaLnBrk="1" hangingPunct="1">
              <a:lnSpc>
                <a:spcPct val="80000"/>
              </a:lnSpc>
              <a:buNone/>
              <a:defRPr/>
            </a:pPr>
            <a:endParaRPr lang="en-US" sz="2000"/>
          </a:p>
          <a:p>
            <a:pPr eaLnBrk="1" hangingPunct="1">
              <a:lnSpc>
                <a:spcPct val="80000"/>
              </a:lnSpc>
              <a:buFont typeface="Wingdings" pitchFamily="2" charset="2"/>
              <a:buChar char="q"/>
              <a:defRPr/>
            </a:pPr>
            <a:r>
              <a:rPr lang="en-US" sz="2000"/>
              <a:t>In the ‘real world’ we rarely use the whole range of h1 through h6. </a:t>
            </a:r>
          </a:p>
          <a:p>
            <a:pPr marL="0" indent="0" eaLnBrk="1" hangingPunct="1">
              <a:lnSpc>
                <a:spcPct val="80000"/>
              </a:lnSpc>
              <a:buFont typeface="Arial" panose="020B0604020202020204" pitchFamily="34" charset="0"/>
              <a:buNone/>
              <a:defRPr/>
            </a:pPr>
            <a:endParaRPr lang="en-US" sz="2000">
              <a:solidFill>
                <a:schemeClr val="hlink"/>
              </a:solidFill>
            </a:endParaRPr>
          </a:p>
        </p:txBody>
      </p:sp>
      <p:sp>
        <p:nvSpPr>
          <p:cNvPr id="10244" name="Picture 7">
            <a:extLst>
              <a:ext uri="{FF2B5EF4-FFF2-40B4-BE49-F238E27FC236}">
                <a16:creationId xmlns:a16="http://schemas.microsoft.com/office/drawing/2014/main" id="{457E248D-4789-485B-9A12-E99E359E7C54}"/>
              </a:ext>
            </a:extLst>
          </p:cNvPr>
          <p:cNvSpPr>
            <a:spLocks noChangeAspect="1" noChangeArrowheads="1"/>
          </p:cNvSpPr>
          <p:nvPr/>
        </p:nvSpPr>
        <p:spPr bwMode="auto">
          <a:xfrm>
            <a:off x="2286000" y="3505200"/>
            <a:ext cx="3990975" cy="266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00">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0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ymendels\Dropbox\130 Expression Web\module1\images_module1\headings_example.png">
            <a:extLst>
              <a:ext uri="{FF2B5EF4-FFF2-40B4-BE49-F238E27FC236}">
                <a16:creationId xmlns:a16="http://schemas.microsoft.com/office/drawing/2014/main" id="{DF1AD0DB-3A06-4AAC-BCD1-12C3F47EEB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6619875"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Box 1">
            <a:extLst>
              <a:ext uri="{FF2B5EF4-FFF2-40B4-BE49-F238E27FC236}">
                <a16:creationId xmlns:a16="http://schemas.microsoft.com/office/drawing/2014/main" id="{1DA75281-1F93-4627-ABD4-B8EB24FFB391}"/>
              </a:ext>
            </a:extLst>
          </p:cNvPr>
          <p:cNvSpPr txBox="1">
            <a:spLocks noChangeArrowheads="1"/>
          </p:cNvSpPr>
          <p:nvPr/>
        </p:nvSpPr>
        <p:spPr bwMode="auto">
          <a:xfrm>
            <a:off x="6253163" y="373063"/>
            <a:ext cx="52387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h1</a:t>
            </a:r>
          </a:p>
        </p:txBody>
      </p:sp>
      <p:sp>
        <p:nvSpPr>
          <p:cNvPr id="12292" name="TextBox 7">
            <a:extLst>
              <a:ext uri="{FF2B5EF4-FFF2-40B4-BE49-F238E27FC236}">
                <a16:creationId xmlns:a16="http://schemas.microsoft.com/office/drawing/2014/main" id="{F9ACE267-C2CE-40DF-B047-A793C5374466}"/>
              </a:ext>
            </a:extLst>
          </p:cNvPr>
          <p:cNvSpPr txBox="1">
            <a:spLocks noChangeArrowheads="1"/>
          </p:cNvSpPr>
          <p:nvPr/>
        </p:nvSpPr>
        <p:spPr bwMode="auto">
          <a:xfrm>
            <a:off x="5224463" y="1490663"/>
            <a:ext cx="523875" cy="371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h3</a:t>
            </a:r>
          </a:p>
        </p:txBody>
      </p:sp>
      <p:sp>
        <p:nvSpPr>
          <p:cNvPr id="12293" name="TextBox 8">
            <a:extLst>
              <a:ext uri="{FF2B5EF4-FFF2-40B4-BE49-F238E27FC236}">
                <a16:creationId xmlns:a16="http://schemas.microsoft.com/office/drawing/2014/main" id="{0800ED82-B693-42B7-83D9-73C37DC509E3}"/>
              </a:ext>
            </a:extLst>
          </p:cNvPr>
          <p:cNvSpPr txBox="1">
            <a:spLocks noChangeArrowheads="1"/>
          </p:cNvSpPr>
          <p:nvPr/>
        </p:nvSpPr>
        <p:spPr bwMode="auto">
          <a:xfrm>
            <a:off x="5967413" y="1001713"/>
            <a:ext cx="52387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h2</a:t>
            </a:r>
          </a:p>
        </p:txBody>
      </p:sp>
      <p:cxnSp>
        <p:nvCxnSpPr>
          <p:cNvPr id="10" name="Straight Arrow Connector 9">
            <a:extLst>
              <a:ext uri="{FF2B5EF4-FFF2-40B4-BE49-F238E27FC236}">
                <a16:creationId xmlns:a16="http://schemas.microsoft.com/office/drawing/2014/main" id="{D336B838-738A-4CAF-A581-C16A88226E71}"/>
              </a:ext>
            </a:extLst>
          </p:cNvPr>
          <p:cNvCxnSpPr/>
          <p:nvPr/>
        </p:nvCxnSpPr>
        <p:spPr>
          <a:xfrm flipH="1">
            <a:off x="2971800" y="557213"/>
            <a:ext cx="323373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E49A460-948E-404D-8E41-DBE75F7307FB}"/>
              </a:ext>
            </a:extLst>
          </p:cNvPr>
          <p:cNvCxnSpPr/>
          <p:nvPr/>
        </p:nvCxnSpPr>
        <p:spPr>
          <a:xfrm flipH="1">
            <a:off x="2867025" y="1185863"/>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96" name="TextBox 12">
            <a:extLst>
              <a:ext uri="{FF2B5EF4-FFF2-40B4-BE49-F238E27FC236}">
                <a16:creationId xmlns:a16="http://schemas.microsoft.com/office/drawing/2014/main" id="{56FE88E8-B885-48A9-87C6-24D9BBAD6622}"/>
              </a:ext>
            </a:extLst>
          </p:cNvPr>
          <p:cNvSpPr txBox="1">
            <a:spLocks noChangeArrowheads="1"/>
          </p:cNvSpPr>
          <p:nvPr/>
        </p:nvSpPr>
        <p:spPr bwMode="auto">
          <a:xfrm>
            <a:off x="5943600" y="4464050"/>
            <a:ext cx="52387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h2</a:t>
            </a:r>
          </a:p>
        </p:txBody>
      </p:sp>
      <p:cxnSp>
        <p:nvCxnSpPr>
          <p:cNvPr id="14" name="Straight Arrow Connector 13">
            <a:extLst>
              <a:ext uri="{FF2B5EF4-FFF2-40B4-BE49-F238E27FC236}">
                <a16:creationId xmlns:a16="http://schemas.microsoft.com/office/drawing/2014/main" id="{F13D0CA5-8DC9-4B03-9B28-3EAB1B8AD5C9}"/>
              </a:ext>
            </a:extLst>
          </p:cNvPr>
          <p:cNvCxnSpPr/>
          <p:nvPr/>
        </p:nvCxnSpPr>
        <p:spPr>
          <a:xfrm flipH="1">
            <a:off x="2995613" y="4648200"/>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98" name="TextBox 14">
            <a:extLst>
              <a:ext uri="{FF2B5EF4-FFF2-40B4-BE49-F238E27FC236}">
                <a16:creationId xmlns:a16="http://schemas.microsoft.com/office/drawing/2014/main" id="{19A01118-2890-48A2-84C6-D51DD66E7346}"/>
              </a:ext>
            </a:extLst>
          </p:cNvPr>
          <p:cNvSpPr txBox="1">
            <a:spLocks noChangeArrowheads="1"/>
          </p:cNvSpPr>
          <p:nvPr/>
        </p:nvSpPr>
        <p:spPr bwMode="auto">
          <a:xfrm>
            <a:off x="5943600" y="5543550"/>
            <a:ext cx="52387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h2</a:t>
            </a:r>
          </a:p>
        </p:txBody>
      </p:sp>
      <p:cxnSp>
        <p:nvCxnSpPr>
          <p:cNvPr id="16" name="Straight Arrow Connector 15">
            <a:extLst>
              <a:ext uri="{FF2B5EF4-FFF2-40B4-BE49-F238E27FC236}">
                <a16:creationId xmlns:a16="http://schemas.microsoft.com/office/drawing/2014/main" id="{C0B3BCAD-5C04-4A70-A7F0-D5DFA8D3762F}"/>
              </a:ext>
            </a:extLst>
          </p:cNvPr>
          <p:cNvCxnSpPr/>
          <p:nvPr/>
        </p:nvCxnSpPr>
        <p:spPr>
          <a:xfrm flipH="1">
            <a:off x="2995613" y="5715000"/>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BC31A940-B00D-4E6A-8F17-FD6E3FEC0D42}"/>
              </a:ext>
            </a:extLst>
          </p:cNvPr>
          <p:cNvCxnSpPr/>
          <p:nvPr/>
        </p:nvCxnSpPr>
        <p:spPr>
          <a:xfrm flipH="1">
            <a:off x="2209800" y="1676400"/>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01" name="TextBox 17">
            <a:extLst>
              <a:ext uri="{FF2B5EF4-FFF2-40B4-BE49-F238E27FC236}">
                <a16:creationId xmlns:a16="http://schemas.microsoft.com/office/drawing/2014/main" id="{3FFC33F0-57D5-46C3-B2CC-CB6AEC2FAE29}"/>
              </a:ext>
            </a:extLst>
          </p:cNvPr>
          <p:cNvSpPr txBox="1">
            <a:spLocks noChangeArrowheads="1"/>
          </p:cNvSpPr>
          <p:nvPr/>
        </p:nvSpPr>
        <p:spPr bwMode="auto">
          <a:xfrm>
            <a:off x="5224463" y="2498725"/>
            <a:ext cx="523875"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h3</a:t>
            </a:r>
          </a:p>
        </p:txBody>
      </p:sp>
      <p:cxnSp>
        <p:nvCxnSpPr>
          <p:cNvPr id="19" name="Straight Arrow Connector 18">
            <a:extLst>
              <a:ext uri="{FF2B5EF4-FFF2-40B4-BE49-F238E27FC236}">
                <a16:creationId xmlns:a16="http://schemas.microsoft.com/office/drawing/2014/main" id="{C836A2B3-13B7-4D20-B25F-965395CB9C1A}"/>
              </a:ext>
            </a:extLst>
          </p:cNvPr>
          <p:cNvCxnSpPr/>
          <p:nvPr/>
        </p:nvCxnSpPr>
        <p:spPr>
          <a:xfrm flipH="1">
            <a:off x="2286000" y="2667000"/>
            <a:ext cx="2590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03" name="TextBox 19">
            <a:extLst>
              <a:ext uri="{FF2B5EF4-FFF2-40B4-BE49-F238E27FC236}">
                <a16:creationId xmlns:a16="http://schemas.microsoft.com/office/drawing/2014/main" id="{341D3782-EE4F-4F22-8EC2-7D802B471D3B}"/>
              </a:ext>
            </a:extLst>
          </p:cNvPr>
          <p:cNvSpPr txBox="1">
            <a:spLocks noChangeArrowheads="1"/>
          </p:cNvSpPr>
          <p:nvPr/>
        </p:nvSpPr>
        <p:spPr bwMode="auto">
          <a:xfrm>
            <a:off x="5224463" y="3468688"/>
            <a:ext cx="52387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h3</a:t>
            </a:r>
          </a:p>
        </p:txBody>
      </p:sp>
      <p:cxnSp>
        <p:nvCxnSpPr>
          <p:cNvPr id="21" name="Straight Arrow Connector 20">
            <a:extLst>
              <a:ext uri="{FF2B5EF4-FFF2-40B4-BE49-F238E27FC236}">
                <a16:creationId xmlns:a16="http://schemas.microsoft.com/office/drawing/2014/main" id="{E381AE92-8039-4CBE-84F8-84172F6853E7}"/>
              </a:ext>
            </a:extLst>
          </p:cNvPr>
          <p:cNvCxnSpPr/>
          <p:nvPr/>
        </p:nvCxnSpPr>
        <p:spPr>
          <a:xfrm flipH="1">
            <a:off x="2286000" y="3657600"/>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41D3781-715C-4A7A-8D81-6672FE38C947}"/>
              </a:ext>
            </a:extLst>
          </p:cNvPr>
          <p:cNvSpPr>
            <a:spLocks noGrp="1"/>
          </p:cNvSpPr>
          <p:nvPr>
            <p:ph type="title" idx="4294967295"/>
          </p:nvPr>
        </p:nvSpPr>
        <p:spPr>
          <a:xfrm>
            <a:off x="304800" y="0"/>
            <a:ext cx="8229600" cy="914400"/>
          </a:xfrm>
        </p:spPr>
        <p:txBody>
          <a:bodyPr/>
          <a:lstStyle/>
          <a:p>
            <a:pPr eaLnBrk="1" hangingPunct="1"/>
            <a:r>
              <a:rPr lang="en-US" altLang="en-US"/>
              <a:t>More tags: p, br, </a:t>
            </a:r>
            <a:r>
              <a:rPr lang="en-US" altLang="en-US" smtClean="0"/>
              <a:t>img</a:t>
            </a:r>
            <a:endParaRPr lang="en-US" altLang="en-US"/>
          </a:p>
        </p:txBody>
      </p:sp>
      <p:sp>
        <p:nvSpPr>
          <p:cNvPr id="14339" name="Content Placeholder 2">
            <a:extLst>
              <a:ext uri="{FF2B5EF4-FFF2-40B4-BE49-F238E27FC236}">
                <a16:creationId xmlns:a16="http://schemas.microsoft.com/office/drawing/2014/main" id="{F3A88B0E-2007-4AC8-8E7A-93B10E42E33F}"/>
              </a:ext>
            </a:extLst>
          </p:cNvPr>
          <p:cNvSpPr>
            <a:spLocks noGrp="1"/>
          </p:cNvSpPr>
          <p:nvPr>
            <p:ph idx="4294967295"/>
          </p:nvPr>
        </p:nvSpPr>
        <p:spPr>
          <a:xfrm>
            <a:off x="228600" y="1066800"/>
            <a:ext cx="8229600" cy="4530725"/>
          </a:xfrm>
        </p:spPr>
        <p:txBody>
          <a:bodyPr/>
          <a:lstStyle/>
          <a:p>
            <a:pPr eaLnBrk="1" hangingPunct="1">
              <a:lnSpc>
                <a:spcPct val="80000"/>
              </a:lnSpc>
              <a:buSzPct val="60000"/>
              <a:buFont typeface="Wingdings" panose="05000000000000000000" pitchFamily="2" charset="2"/>
              <a:buChar char="q"/>
            </a:pPr>
            <a:r>
              <a:rPr lang="en-US" altLang="en-US" sz="2000"/>
              <a:t>Paragraph: </a:t>
            </a:r>
            <a:r>
              <a:rPr lang="en-US" altLang="en-US" sz="2000">
                <a:latin typeface="Courier" pitchFamily="49" charset="0"/>
              </a:rPr>
              <a:t>&lt;p&gt;</a:t>
            </a:r>
            <a:r>
              <a:rPr lang="en-US" altLang="en-US" sz="2000"/>
              <a:t> … </a:t>
            </a:r>
            <a:r>
              <a:rPr lang="en-US" altLang="en-US" sz="2000">
                <a:latin typeface="Courier" pitchFamily="49" charset="0"/>
              </a:rPr>
              <a:t>&lt;/p&gt;</a:t>
            </a:r>
          </a:p>
          <a:p>
            <a:pPr lvl="1" eaLnBrk="1" hangingPunct="1">
              <a:lnSpc>
                <a:spcPct val="80000"/>
              </a:lnSpc>
              <a:buSzPct val="60000"/>
              <a:buFont typeface="Wingdings" panose="05000000000000000000" pitchFamily="2" charset="2"/>
              <a:buChar char="q"/>
            </a:pPr>
            <a:r>
              <a:rPr lang="en-US" altLang="en-US" sz="1800"/>
              <a:t>Every paragraph of content should be enclosed inside the ‘p’ tags. </a:t>
            </a:r>
          </a:p>
          <a:p>
            <a:pPr lvl="1" eaLnBrk="1" hangingPunct="1">
              <a:lnSpc>
                <a:spcPct val="80000"/>
              </a:lnSpc>
              <a:buSzPct val="60000"/>
              <a:buFont typeface="Wingdings" panose="05000000000000000000" pitchFamily="2" charset="2"/>
              <a:buChar char="q"/>
            </a:pPr>
            <a:r>
              <a:rPr lang="en-US" altLang="en-US" sz="1800"/>
              <a:t>Down the road, we will learn that p tags can be used to style and position individual paragraphs.</a:t>
            </a:r>
          </a:p>
          <a:p>
            <a:pPr lvl="1" eaLnBrk="1" hangingPunct="1">
              <a:lnSpc>
                <a:spcPct val="80000"/>
              </a:lnSpc>
              <a:buSzPct val="60000"/>
              <a:buFont typeface="Wingdings" panose="05000000000000000000" pitchFamily="2" charset="2"/>
              <a:buChar char="q"/>
            </a:pPr>
            <a:r>
              <a:rPr lang="en-US" altLang="en-US" sz="1800"/>
              <a:t>The ‘p’ tag also provides an additional blank line of space at the end of each paragraph when displayed inside the browser. </a:t>
            </a:r>
          </a:p>
          <a:p>
            <a:pPr eaLnBrk="1" hangingPunct="1">
              <a:lnSpc>
                <a:spcPct val="80000"/>
              </a:lnSpc>
              <a:buSzPct val="60000"/>
              <a:buFont typeface="Wingdings" panose="05000000000000000000" pitchFamily="2" charset="2"/>
              <a:buNone/>
            </a:pPr>
            <a:endParaRPr lang="en-US" altLang="en-US" sz="2000"/>
          </a:p>
          <a:p>
            <a:pPr eaLnBrk="1" hangingPunct="1">
              <a:lnSpc>
                <a:spcPct val="80000"/>
              </a:lnSpc>
              <a:buSzPct val="60000"/>
              <a:buFont typeface="Wingdings" panose="05000000000000000000" pitchFamily="2" charset="2"/>
              <a:buChar char="q"/>
            </a:pPr>
            <a:r>
              <a:rPr lang="en-US" altLang="en-US" sz="2000"/>
              <a:t>Line Break: </a:t>
            </a:r>
            <a:r>
              <a:rPr lang="en-US" altLang="en-US" sz="2000">
                <a:latin typeface="Courier" pitchFamily="49" charset="0"/>
              </a:rPr>
              <a:t>&lt;br&gt;</a:t>
            </a:r>
          </a:p>
          <a:p>
            <a:pPr lvl="1" eaLnBrk="1" hangingPunct="1">
              <a:lnSpc>
                <a:spcPct val="80000"/>
              </a:lnSpc>
              <a:buSzPct val="60000"/>
              <a:buFont typeface="Wingdings" panose="05000000000000000000" pitchFamily="2" charset="2"/>
              <a:buChar char="q"/>
            </a:pPr>
            <a:r>
              <a:rPr lang="en-US" altLang="en-US" sz="1600"/>
              <a:t>Creates a new line. </a:t>
            </a:r>
          </a:p>
          <a:p>
            <a:pPr lvl="1" eaLnBrk="1" hangingPunct="1">
              <a:lnSpc>
                <a:spcPct val="80000"/>
              </a:lnSpc>
              <a:buSzPct val="60000"/>
              <a:buFont typeface="Wingdings" panose="05000000000000000000" pitchFamily="2" charset="2"/>
              <a:buChar char="q"/>
            </a:pPr>
            <a:r>
              <a:rPr lang="en-US" altLang="en-US" sz="1600"/>
              <a:t>Without a ‘br’ tag, simply pressing ‘enter’ on your keyboard will only start a new line in your </a:t>
            </a:r>
            <a:r>
              <a:rPr lang="en-US" altLang="en-US" sz="1600" i="1"/>
              <a:t>editor</a:t>
            </a:r>
            <a:r>
              <a:rPr lang="en-US" altLang="en-US" sz="1600"/>
              <a:t>. It will </a:t>
            </a:r>
            <a:r>
              <a:rPr lang="en-US" altLang="en-US" sz="1600" i="1"/>
              <a:t>not</a:t>
            </a:r>
            <a:r>
              <a:rPr lang="en-US" altLang="en-US" sz="1600"/>
              <a:t> generate a new line when your file is displayed by the browser.  Try it!</a:t>
            </a:r>
          </a:p>
          <a:p>
            <a:pPr lvl="1" eaLnBrk="1" hangingPunct="1">
              <a:lnSpc>
                <a:spcPct val="80000"/>
              </a:lnSpc>
              <a:buSzPct val="60000"/>
              <a:buFont typeface="Wingdings" panose="05000000000000000000" pitchFamily="2" charset="2"/>
              <a:buChar char="q"/>
            </a:pPr>
            <a:r>
              <a:rPr lang="en-US" altLang="en-US" sz="1600"/>
              <a:t>Note: Some people feel that </a:t>
            </a:r>
            <a:r>
              <a:rPr lang="en-US" altLang="en-US" sz="1600">
                <a:latin typeface="Courier" pitchFamily="49" charset="0"/>
              </a:rPr>
              <a:t>&lt;br&gt; </a:t>
            </a:r>
            <a:r>
              <a:rPr lang="en-US" altLang="en-US" sz="1600"/>
              <a:t>is not "pure" HTML. We won't go into tremendous detail for now, however, note that the current W3C HTML validator has no problem with it! </a:t>
            </a:r>
          </a:p>
          <a:p>
            <a:pPr lvl="2" eaLnBrk="1" hangingPunct="1">
              <a:lnSpc>
                <a:spcPct val="80000"/>
              </a:lnSpc>
              <a:buSzPct val="60000"/>
              <a:buFont typeface="Wingdings" panose="05000000000000000000" pitchFamily="2" charset="2"/>
              <a:buChar char="q"/>
            </a:pPr>
            <a:r>
              <a:rPr lang="en-US" altLang="en-US" sz="1200"/>
              <a:t>That being said, you'll find that you won't use this tag very often. If you are creating a list of things, you would use, a list (discussed later). Or if you wanted to create a new paragraph, you would use the aforementioned &lt;p&gt;, etc. </a:t>
            </a:r>
          </a:p>
          <a:p>
            <a:pPr lvl="2" eaLnBrk="1" hangingPunct="1">
              <a:lnSpc>
                <a:spcPct val="80000"/>
              </a:lnSpc>
              <a:buSzPct val="60000"/>
              <a:buFont typeface="Wingdings" panose="05000000000000000000" pitchFamily="2" charset="2"/>
              <a:buChar char="q"/>
            </a:pPr>
            <a:r>
              <a:rPr lang="en-US" altLang="en-US" sz="1200"/>
              <a:t>Examples of places where it might apply include separating lines in an address, or perhaps to write a poem.</a:t>
            </a:r>
          </a:p>
          <a:p>
            <a:pPr eaLnBrk="1" hangingPunct="1">
              <a:lnSpc>
                <a:spcPct val="80000"/>
              </a:lnSpc>
              <a:buSzPct val="60000"/>
              <a:buFont typeface="Wingdings" panose="05000000000000000000" pitchFamily="2" charset="2"/>
              <a:buNone/>
            </a:pPr>
            <a:endParaRPr lang="en-US" altLang="en-US" sz="2000"/>
          </a:p>
          <a:p>
            <a:pPr eaLnBrk="1" hangingPunct="1">
              <a:lnSpc>
                <a:spcPct val="80000"/>
              </a:lnSpc>
              <a:buSzPct val="60000"/>
              <a:buFont typeface="Wingdings" panose="05000000000000000000" pitchFamily="2" charset="2"/>
              <a:buChar char="q"/>
            </a:pPr>
            <a:r>
              <a:rPr lang="en-US" altLang="en-US" sz="2000"/>
              <a:t>Images: </a:t>
            </a:r>
            <a:r>
              <a:rPr lang="en-US" altLang="en-US" sz="2000">
                <a:latin typeface="Courier" pitchFamily="49" charset="0"/>
              </a:rPr>
              <a:t>&lt;img&gt;</a:t>
            </a:r>
          </a:p>
          <a:p>
            <a:pPr lvl="1" eaLnBrk="1" hangingPunct="1">
              <a:lnSpc>
                <a:spcPct val="80000"/>
              </a:lnSpc>
              <a:buSzPct val="60000"/>
              <a:buFont typeface="Wingdings" panose="05000000000000000000" pitchFamily="2" charset="2"/>
              <a:buChar char="q"/>
            </a:pPr>
            <a:r>
              <a:rPr lang="en-US" altLang="en-US" sz="1600"/>
              <a:t>Used to instruct the browser to display an image.</a:t>
            </a:r>
          </a:p>
          <a:p>
            <a:pPr lvl="1" eaLnBrk="1" hangingPunct="1">
              <a:lnSpc>
                <a:spcPct val="80000"/>
              </a:lnSpc>
              <a:buSzPct val="60000"/>
              <a:buFont typeface="Wingdings" panose="05000000000000000000" pitchFamily="2" charset="2"/>
              <a:buChar char="q"/>
            </a:pPr>
            <a:r>
              <a:rPr lang="en-US" altLang="en-US" sz="1600"/>
              <a:t>We will examine this </a:t>
            </a:r>
            <a:r>
              <a:rPr lang="en-US" altLang="en-US" sz="1600" smtClean="0"/>
              <a:t>tag in more detail shortly. </a:t>
            </a:r>
            <a:endParaRPr lang="en-US" altLang="en-US" sz="2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33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33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339">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433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112DEDB4-77EB-43E1-96A0-7700C286953E}"/>
              </a:ext>
            </a:extLst>
          </p:cNvPr>
          <p:cNvSpPr>
            <a:spLocks noGrp="1"/>
          </p:cNvSpPr>
          <p:nvPr>
            <p:ph type="title"/>
          </p:nvPr>
        </p:nvSpPr>
        <p:spPr>
          <a:xfrm>
            <a:off x="457200" y="274638"/>
            <a:ext cx="8229600" cy="487362"/>
          </a:xfrm>
        </p:spPr>
        <p:txBody>
          <a:bodyPr/>
          <a:lstStyle/>
          <a:p>
            <a:r>
              <a:rPr lang="en-US" altLang="en-US" sz="2800"/>
              <a:t>Sample Page</a:t>
            </a:r>
            <a:r>
              <a:rPr lang="en-US" altLang="en-US" sz="3200"/>
              <a:t> – </a:t>
            </a:r>
            <a:r>
              <a:rPr lang="en-US" altLang="en-US" sz="2800" b="1" smtClean="0">
                <a:latin typeface="Courier New" panose="02070309020205020404" pitchFamily="49" charset="0"/>
                <a:cs typeface="Courier New" panose="02070309020205020404" pitchFamily="49" charset="0"/>
              </a:rPr>
              <a:t>french_indian_war.html</a:t>
            </a:r>
            <a:endParaRPr lang="en-US" altLang="en-US" sz="2000"/>
          </a:p>
        </p:txBody>
      </p:sp>
      <p:sp>
        <p:nvSpPr>
          <p:cNvPr id="13315" name="TextBox 3">
            <a:extLst>
              <a:ext uri="{FF2B5EF4-FFF2-40B4-BE49-F238E27FC236}">
                <a16:creationId xmlns:a16="http://schemas.microsoft.com/office/drawing/2014/main" id="{9EADBDE3-D0E9-4D02-9F95-7D4DC13C9A65}"/>
              </a:ext>
            </a:extLst>
          </p:cNvPr>
          <p:cNvSpPr txBox="1">
            <a:spLocks noChangeArrowheads="1"/>
          </p:cNvSpPr>
          <p:nvPr/>
        </p:nvSpPr>
        <p:spPr bwMode="auto">
          <a:xfrm>
            <a:off x="228600" y="914400"/>
            <a:ext cx="563880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&lt;title&gt;French and Indian War&lt;/title&gt;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&lt;h1&gt;French and Indian War&lt;/h1&gt;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&lt;img src="washington.jpg" alt="Picture of George Washington"&gt;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&lt;h2&gt;Introduction&lt;/h2&gt;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&lt;h2&gt;References&lt;/h2&gt;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&lt;p&gt;This page was taken from &lt;a href="www.wikipedia.org"&gt;Wikipedia&lt;/a&gt;&lt;/p&gt;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&lt;/html&gt;</a:t>
            </a:r>
          </a:p>
        </p:txBody>
      </p:sp>
      <p:pic>
        <p:nvPicPr>
          <p:cNvPr id="2" name="Picture 1"/>
          <p:cNvPicPr>
            <a:picLocks noChangeAspect="1"/>
          </p:cNvPicPr>
          <p:nvPr/>
        </p:nvPicPr>
        <p:blipFill>
          <a:blip r:embed="rId2"/>
          <a:stretch>
            <a:fillRect/>
          </a:stretch>
        </p:blipFill>
        <p:spPr>
          <a:xfrm>
            <a:off x="6229350" y="1219200"/>
            <a:ext cx="2457450" cy="49911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5">
                                            <p:txEl>
                                              <p:pRg st="17" end="1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315">
                                            <p:txEl>
                                              <p:pRg st="16" end="1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315">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315">
                                            <p:txEl>
                                              <p:pRg st="9" end="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315">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3315">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315">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315">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3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2698</Words>
  <Application>Microsoft Office PowerPoint</Application>
  <PresentationFormat>On-screen Show (4:3)</PresentationFormat>
  <Paragraphs>269</Paragraphs>
  <Slides>20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Courier</vt:lpstr>
      <vt:lpstr>Courier New</vt:lpstr>
      <vt:lpstr>Wingdings</vt:lpstr>
      <vt:lpstr>Office Theme</vt:lpstr>
      <vt:lpstr>Intro to HTML – Part II</vt:lpstr>
      <vt:lpstr>Learning Objectives</vt:lpstr>
      <vt:lpstr>HTML: The Language of the Web</vt:lpstr>
      <vt:lpstr>Uses of HTML</vt:lpstr>
      <vt:lpstr>Anatomy of an HTML tag</vt:lpstr>
      <vt:lpstr>The “Heading” tag</vt:lpstr>
      <vt:lpstr>PowerPoint Presentation</vt:lpstr>
      <vt:lpstr>More tags: p, br, img</vt:lpstr>
      <vt:lpstr>Sample Page – french_indian_war.html</vt:lpstr>
      <vt:lpstr>Whitespace</vt:lpstr>
      <vt:lpstr>Whitespace</vt:lpstr>
      <vt:lpstr>Whitespace contd</vt:lpstr>
      <vt:lpstr>Whitespace: More is NOT better!</vt:lpstr>
      <vt:lpstr>Styling your content: What NOT to do</vt:lpstr>
      <vt:lpstr>Just because it works, doesn't mean it's right!</vt:lpstr>
      <vt:lpstr>Deprecated Tags</vt:lpstr>
      <vt:lpstr>W3 Schools</vt:lpstr>
      <vt:lpstr>Snippet from W3Schools' HTML5 Reference Page</vt:lpstr>
      <vt:lpstr>An HTML5 Markup Checker</vt:lpstr>
      <vt:lpstr>HTML5 Validator</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HTML – Part II</dc:title>
  <dc:creator>Yosef Mendelsohn</dc:creator>
  <cp:lastModifiedBy>Mendelsohn, Yoseph</cp:lastModifiedBy>
  <cp:revision>274</cp:revision>
  <dcterms:created xsi:type="dcterms:W3CDTF">2012-07-03T03:05:26Z</dcterms:created>
  <dcterms:modified xsi:type="dcterms:W3CDTF">2019-09-04T17:08:22Z</dcterms:modified>
</cp:coreProperties>
</file>