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90" r:id="rId3"/>
    <p:sldId id="258" r:id="rId4"/>
    <p:sldId id="285" r:id="rId5"/>
    <p:sldId id="259" r:id="rId6"/>
    <p:sldId id="286" r:id="rId7"/>
    <p:sldId id="261" r:id="rId8"/>
    <p:sldId id="291" r:id="rId9"/>
    <p:sldId id="302" r:id="rId10"/>
    <p:sldId id="292" r:id="rId11"/>
    <p:sldId id="293" r:id="rId12"/>
    <p:sldId id="296" r:id="rId13"/>
    <p:sldId id="297" r:id="rId14"/>
    <p:sldId id="268" r:id="rId15"/>
    <p:sldId id="269" r:id="rId16"/>
    <p:sldId id="300" r:id="rId17"/>
    <p:sldId id="30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>
      <p:cViewPr varScale="1">
        <p:scale>
          <a:sx n="144" d="100"/>
          <a:sy n="144" d="100"/>
        </p:scale>
        <p:origin x="13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6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D1FE49-AA2F-4CD1-87AB-CEA0087BBC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20779-0799-4FC2-8005-A327DEBC9CE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4DB14D-C5BE-4830-86C7-593BE184C24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18F6AED-DA2A-4DD2-BB18-7B980C4476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FD09678-F5F1-40A0-AF62-40C1A4ACD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B3495-8959-4827-A751-E084BDEDC1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2C3BB-A72D-4559-AA05-79EEAE8E94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89FACD-CD1E-4A9E-8050-7AA509400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2466FE-223E-4960-8C1F-9DA06273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8A9470-2DC0-4D5D-A027-83EFBB4BE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18400F7-53C5-4F29-93BB-B0943A66A1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C4669C-D1E9-4D42-BD1F-C5C0F2661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612A21-C985-4E0F-A200-3DB77C7BE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B9E8772-3FA1-4CA9-8793-E82F41BE7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2823A59-666B-45B8-9536-9B9972BC2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EA51A6-BB8B-4734-838C-A8E7E3215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52277E4-55BC-420D-8B20-09078E889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C3E33E8-FEC6-4FE5-BF9C-65AB34738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FF2421D-85BB-4C55-935A-54476CA77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CA8C983-5E31-4659-99EE-AF065A007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B0D8-5617-4F10-AFD7-3E0B7EA5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B38FF-00AD-4404-B822-F26AA97CE1BA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CE9E6-7143-49D4-A7D5-8C96E579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1077D-16B5-43AA-804A-3ECF71CE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772AE-5172-4425-A119-E8960D121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5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F7E8B-E550-4BE4-ACB8-86F2944C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6139D-0144-4FB3-8291-C9B2BAC7C31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4B6C7-5FA6-43EF-AB46-A87BE87F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CAEAF-D05C-46F2-80F4-5F8672EE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B5D16-28C2-40B0-A3C2-9AF22F940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1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C87E2-C285-4F8F-B1F2-A4D51D6C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E41E5-84E7-4815-95A3-4447ED316A00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D6D87-8604-4B35-A6C5-8A4A8698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6F297-6579-4DFA-A593-882CC290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23A42-54A5-4B6C-AF0B-CB8AD60B7E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17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82F59-8E6A-4843-AC15-CFB6DF0F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A332-B8D4-42AF-BD27-15D173EB0834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51700-481C-415E-8492-E9FF4296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DA2FF-E538-457E-9215-A0D5177B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31B1-B00B-4492-8D3F-BABA2F292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29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8341F-21E2-478A-BABF-DD6A0ABC1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C263-F328-4017-896B-5F188BEEF28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CF903-4A5B-478F-AFE7-0A1DE9F5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D0CC6-1A9D-40F9-9A0C-6C0B6521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2575-5D18-478A-B089-B43718C724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69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BD5135-14DC-481E-A814-08E969B9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D814-C238-4189-9D65-A998F6202ED8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9ECB21-F900-47E8-8AE4-2C6F33CD4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B7C6BD-B4EB-44B8-879A-371BE3D8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9CEA3-9A76-470B-A73A-67A4C5DAB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70A1357-48AB-42A7-9ED5-9401E7466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F6E14-8F8F-44BD-85E9-57CAC062B73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B96B0D-F9A6-4686-BC4D-00850675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2CD60F-5253-4E98-8E0C-4D7143D5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9A17-16E6-4FAE-AEB8-A2928AC8E5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61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2F3EA35-C0D8-402B-84F8-3D1291CD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17490-DF85-44AC-BB0A-BFA5015488B1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100541-D8AA-4EFF-9DA0-4D5C3B0F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EA2602-6061-41AA-87D5-441DEE142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E0899-0F45-42CE-9B51-CAD1A077E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80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1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F981B1-7371-44C8-95DB-D0C26271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23771-2D04-4F0D-859F-6620EFFD2D0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EE3A9A-DA49-4303-AA1A-044D1BD4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DA4137-38FA-4E63-9B0D-36CAA627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CDC2-BCFC-4441-910C-9ACBD1141A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AF6590-5C5C-4F67-8A29-7345E1B4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8E9BA-FDA8-4547-A6EE-23CBC69A764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A5DCDC-AF53-4633-91C4-BBF8698B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67F734-3518-40AA-A241-5CD432D7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15F2-D9E1-4A09-9ABF-1B0D5A388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58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9495E64-CDE7-4D4D-B1EB-592DD51BBC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89321A-BAA2-4815-B5B9-9F855152DD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053-CB7A-4857-BE95-C2C6938A3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60F30-63A7-494E-92FD-7AB9360B7158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5AF89-F616-4759-BC70-8ED44FFEF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708F-C33D-449B-A478-7B1DE9066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DEE422-CB56-4464-83F8-3361BC4E2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B05745-031A-4889-9BE4-F5B9622FA20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05000" y="2667000"/>
            <a:ext cx="7239000" cy="1981200"/>
          </a:xfrm>
        </p:spPr>
        <p:txBody>
          <a:bodyPr/>
          <a:lstStyle/>
          <a:p>
            <a:pPr algn="r" eaLnBrk="1" hangingPunct="1"/>
            <a:br>
              <a:rPr lang="en-US" altLang="en-US" sz="4800"/>
            </a:br>
            <a:endParaRPr lang="en-US" altLang="en-US" sz="48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9BE270-A955-4518-BEF0-5DFADF4D8D1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8200" y="3124200"/>
            <a:ext cx="5029200" cy="1524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3400" i="1">
                <a:solidFill>
                  <a:schemeClr val="tx2"/>
                </a:solidFill>
                <a:latin typeface="Verdana" panose="020B0604030504040204" pitchFamily="34" charset="0"/>
              </a:rPr>
              <a:t>Getting Started With Web Page Creation Using HTML	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n-US" sz="2100">
              <a:latin typeface="Times New Roman" panose="02020603050405020304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7ED72BE-9101-4E1A-AACE-30F602DD2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76225"/>
            <a:ext cx="7315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3400" i="1">
                <a:solidFill>
                  <a:schemeClr val="tx2"/>
                </a:solidFill>
                <a:latin typeface="Verdana" panose="020B0604030504040204" pitchFamily="34" charset="0"/>
              </a:rPr>
              <a:t>IT 130 – Internet and the Web</a:t>
            </a:r>
          </a:p>
          <a:p>
            <a:pPr eaLnBrk="1" hangingPunct="1">
              <a:buClr>
                <a:schemeClr val="accent1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3400" i="1">
                <a:solidFill>
                  <a:schemeClr val="tx2"/>
                </a:solidFill>
                <a:latin typeface="Verdana" panose="020B0604030504040204" pitchFamily="34" charset="0"/>
              </a:rPr>
              <a:t>Joseph (Yosef) Mendelsohn</a:t>
            </a:r>
          </a:p>
        </p:txBody>
      </p:sp>
      <p:pic>
        <p:nvPicPr>
          <p:cNvPr id="4101" name="Picture 2" descr="C:\Users\yosef\Dropbox\130 Expression Web\images\module1\fr_indian_war_screen.png">
            <a:extLst>
              <a:ext uri="{FF2B5EF4-FFF2-40B4-BE49-F238E27FC236}">
                <a16:creationId xmlns:a16="http://schemas.microsoft.com/office/drawing/2014/main" id="{0328B3D3-A3BA-4BDB-B63D-1E582E0DE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714625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4E21599-37C2-46D1-99DC-B7890A6B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 sz="4000"/>
              <a:t>Web Client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C97D552C-E9C5-44A3-9603-D7DA9BD31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47713"/>
            <a:ext cx="7239000" cy="3200400"/>
          </a:xfrm>
        </p:spPr>
        <p:txBody>
          <a:bodyPr/>
          <a:lstStyle/>
          <a:p>
            <a:r>
              <a:rPr lang="en-US" altLang="en-US" sz="2000"/>
              <a:t>More commonly known as a web </a:t>
            </a:r>
            <a:r>
              <a:rPr lang="en-US" altLang="en-US" sz="2000" i="1"/>
              <a:t>browser</a:t>
            </a:r>
            <a:r>
              <a:rPr lang="en-US" altLang="en-US" sz="2000"/>
              <a:t> - with which you are certainly familiar. </a:t>
            </a:r>
          </a:p>
          <a:p>
            <a:endParaRPr lang="en-US" altLang="en-US" sz="2000"/>
          </a:p>
          <a:p>
            <a:r>
              <a:rPr lang="en-US" altLang="en-US" sz="2000"/>
              <a:t>It is also where you will view and test the pages as you are creating them. </a:t>
            </a:r>
          </a:p>
          <a:p>
            <a:endParaRPr lang="en-US" altLang="en-US" sz="2000"/>
          </a:p>
          <a:p>
            <a:r>
              <a:rPr lang="en-US" altLang="en-US" sz="2000"/>
              <a:t>A web client (a.k.a. web “browser”) specializes in reading and interpreting HTML, CSS, and JavaScript files. </a:t>
            </a:r>
          </a:p>
          <a:p>
            <a:pPr marL="0" indent="0">
              <a:buNone/>
            </a:pPr>
            <a:endParaRPr lang="en-US" altLang="en-US" sz="2000"/>
          </a:p>
          <a:p>
            <a:r>
              <a:rPr lang="en-US" altLang="en-US" sz="2000"/>
              <a:t>Examples include Chrome, Firefox, Safari</a:t>
            </a:r>
          </a:p>
          <a:p>
            <a:endParaRPr lang="en-US" altLang="en-US" sz="2000"/>
          </a:p>
        </p:txBody>
      </p:sp>
      <p:pic>
        <p:nvPicPr>
          <p:cNvPr id="16388" name="Picture 5" descr="Image result for browser types">
            <a:extLst>
              <a:ext uri="{FF2B5EF4-FFF2-40B4-BE49-F238E27FC236}">
                <a16:creationId xmlns:a16="http://schemas.microsoft.com/office/drawing/2014/main" id="{F9FE528C-C3D6-43FA-84A8-C76D59D1F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4419600"/>
            <a:ext cx="2466975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Image result for Apache Tomcat">
            <a:extLst>
              <a:ext uri="{FF2B5EF4-FFF2-40B4-BE49-F238E27FC236}">
                <a16:creationId xmlns:a16="http://schemas.microsoft.com/office/drawing/2014/main" id="{332CD99B-C164-4555-B3C1-58EB66C0A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5410200"/>
            <a:ext cx="172243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>
            <a:extLst>
              <a:ext uri="{FF2B5EF4-FFF2-40B4-BE49-F238E27FC236}">
                <a16:creationId xmlns:a16="http://schemas.microsoft.com/office/drawing/2014/main" id="{C34C42E1-75C0-4D0B-A902-069D800A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/>
              <a:t>Web Server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DE92274-E350-420D-AA9A-1086A9BC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7010400" cy="3276600"/>
          </a:xfrm>
        </p:spPr>
        <p:txBody>
          <a:bodyPr/>
          <a:lstStyle/>
          <a:p>
            <a:pPr>
              <a:defRPr/>
            </a:pPr>
            <a:r>
              <a:rPr lang="en-US" altLang="en-US" sz="2000"/>
              <a:t>Software that sits on a computer that is connected to the internet. This software specializes in storing </a:t>
            </a:r>
            <a:r>
              <a:rPr lang="en-US" altLang="en-US" sz="2000" b="1"/>
              <a:t>resources</a:t>
            </a:r>
            <a:r>
              <a:rPr lang="en-US" altLang="en-US" sz="2000"/>
              <a:t> such as HTML documents, and makng those resources available to anyone with access to the internet.</a:t>
            </a:r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Web server software constantly listens for incoming requests from web clients.</a:t>
            </a:r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When a web server receives a request for a resource (e.g. a web document, a PDF file, a music video,etc.), the web server program will send that resource to the web client over the internet. This process will be discussed in further detail in our ‘HTTP’ lecture.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000"/>
          </a:p>
          <a:p>
            <a:pPr>
              <a:defRPr/>
            </a:pPr>
            <a:r>
              <a:rPr lang="en-US" altLang="en-US" sz="2000"/>
              <a:t>Some of the best known examples of web server software include Microsoft's Internet Information Services, and Apache's Tomcat.</a:t>
            </a:r>
          </a:p>
        </p:txBody>
      </p:sp>
      <p:pic>
        <p:nvPicPr>
          <p:cNvPr id="17413" name="Picture 9" descr="Image result for internet information services">
            <a:extLst>
              <a:ext uri="{FF2B5EF4-FFF2-40B4-BE49-F238E27FC236}">
                <a16:creationId xmlns:a16="http://schemas.microsoft.com/office/drawing/2014/main" id="{85376ECE-524D-4FBC-953D-F18B5056A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86200"/>
            <a:ext cx="1552575" cy="116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A0C7BF5-EC66-4D6F-9D79-CCD6A625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/>
              <a:t>Your First Web Document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3B74AD01-3324-46BE-B989-21FBEDE9B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Now that we understand the various components necessary to create a web document, we are ready to try it out! </a:t>
            </a:r>
          </a:p>
          <a:p>
            <a:endParaRPr lang="en-US" altLang="en-US" sz="2400"/>
          </a:p>
          <a:p>
            <a:r>
              <a:rPr lang="en-US" altLang="en-US" sz="2400"/>
              <a:t>Recall that in this course, we will be learning about three of the key languages / scripting tools for web creation: HTML, CSS, and JavaScript.</a:t>
            </a:r>
          </a:p>
          <a:p>
            <a:endParaRPr lang="en-US" altLang="en-US" sz="2400"/>
          </a:p>
          <a:p>
            <a:r>
              <a:rPr lang="en-US" altLang="en-US" sz="2400"/>
              <a:t>Let’s begin with a very basic introduction to HTML.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23FC59AC-BC78-4139-913E-356B2A0101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2400"/>
              <a:t>A very basic HTML page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3B72CFB8-B658-426A-B1AA-D35E73A3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001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&lt;title&gt;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My first web page</a:t>
            </a: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Hello world! Welcome to my first web page!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ahoma" panose="020B0604030504040204" pitchFamily="34" charset="0"/>
              </a:rPr>
              <a:t>Notes</a:t>
            </a:r>
            <a:r>
              <a:rPr lang="en-US" altLang="en-US" sz="1800">
                <a:latin typeface="Tahoma" panose="020B060403050404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 i="1">
                <a:latin typeface="Tahoma" panose="020B0604030504040204" pitchFamily="34" charset="0"/>
              </a:rPr>
              <a:t>Every </a:t>
            </a:r>
            <a:r>
              <a:rPr lang="en-US" altLang="en-US" sz="1800">
                <a:latin typeface="Tahoma" panose="020B0604030504040204" pitchFamily="34" charset="0"/>
              </a:rPr>
              <a:t>page should have the document tags 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&lt;!DOCTYPE&gt;,&lt;html&gt;, &lt;head&gt;, charset </a:t>
            </a:r>
            <a:r>
              <a:rPr lang="en-US" altLang="en-US" sz="1800">
                <a:latin typeface="Tahoma" panose="020B0604030504040204" pitchFamily="34" charset="0"/>
              </a:rPr>
              <a:t>(metatag)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, &lt;title&gt;, &lt;body&gt;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Tahoma" panose="020B0604030504040204" pitchFamily="34" charset="0"/>
              </a:rPr>
              <a:t>We will discuss these in a little more detail in the upcoming slides. 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endParaRPr lang="en-US" altLang="en-US" sz="18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The above code is the </a:t>
            </a:r>
            <a:r>
              <a:rPr lang="en-US" altLang="en-US" sz="1800" i="1">
                <a:latin typeface="Tahoma" panose="020B0604030504040204" pitchFamily="34" charset="0"/>
                <a:sym typeface="Wingdings" panose="05000000000000000000" pitchFamily="2" charset="2"/>
              </a:rPr>
              <a:t>fundamental template </a:t>
            </a: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that you will use for </a:t>
            </a:r>
            <a:r>
              <a:rPr lang="en-US" altLang="en-US" sz="1800" u="sng">
                <a:latin typeface="Tahoma" panose="020B0604030504040204" pitchFamily="34" charset="0"/>
                <a:sym typeface="Wingdings" panose="05000000000000000000" pitchFamily="2" charset="2"/>
              </a:rPr>
              <a:t>every single web page</a:t>
            </a:r>
            <a:r>
              <a:rPr lang="en-US" altLang="en-US" sz="1800">
                <a:latin typeface="Tahoma" panose="020B0604030504040204" pitchFamily="34" charset="0"/>
                <a:sym typeface="Wingdings" panose="05000000000000000000" pitchFamily="2" charset="2"/>
              </a:rPr>
              <a:t> throughout the course.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9610D50-3A46-4B8E-9241-18C9EAAE2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B9E1B96-4583-4D57-B77B-F3922C97A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D114B90D-56A1-445C-BFE8-B5966082C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CF0ECA6B-74BA-4DB7-BCBC-7618DB6C2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366EAD33-7090-4E7E-B0F8-FEB78422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9128F40-FC3A-41DB-922C-CD4D514101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Some key HTML Elements ("Tags")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AE5B437-C0AB-4044-87CE-75EAFDA8DAD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305800" cy="4419600"/>
          </a:xfrm>
          <a:noFill/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SzPct val="60000"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  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Tells the web client to operate in something called “standards” mode. We may discuss this at a later point in the course. 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This is an important tag and must be present and located on the </a:t>
            </a:r>
            <a:r>
              <a:rPr lang="en-US" altLang="en-US" sz="1600" u="sng"/>
              <a:t>very first line</a:t>
            </a:r>
            <a:r>
              <a:rPr lang="en-US" altLang="en-US" sz="1600"/>
              <a:t> of your html file.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 u="sng"/>
              <a:t>Be consistent with the case</a:t>
            </a:r>
            <a:r>
              <a:rPr lang="en-US" altLang="en-US" sz="1600"/>
              <a:t> (i.e. capitals v.s. non-capitals) in any code that you type. For example, because you have been told to type the ‘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DOCTYPE</a:t>
            </a:r>
            <a:r>
              <a:rPr lang="en-US" altLang="en-US" sz="1600"/>
              <a:t>’ in upper-case, be absolutely </a:t>
            </a:r>
            <a:r>
              <a:rPr lang="en-US" altLang="en-US" sz="1600" u="sng"/>
              <a:t>sure</a:t>
            </a:r>
            <a:r>
              <a:rPr lang="en-US" altLang="en-US" sz="1600"/>
              <a:t> to do so!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</a:pPr>
            <a:r>
              <a:rPr lang="en-US" alt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 … &lt;/html&gt; 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Encloses your </a:t>
            </a:r>
            <a:r>
              <a:rPr lang="en-US" altLang="en-US" sz="2000" u="sng"/>
              <a:t>entire</a:t>
            </a:r>
            <a:r>
              <a:rPr lang="en-US" altLang="en-US" sz="2000"/>
              <a:t> HTML document – with the exception of the DOCTYPE tag.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2000"/>
              <a:t>The ‘html’ section contains two sub-sections: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‘head’</a:t>
            </a:r>
          </a:p>
          <a:p>
            <a:pPr lvl="1" eaLnBrk="1" hangingPunct="1">
              <a:buSzPct val="60000"/>
              <a:buFont typeface="Wingdings" panose="05000000000000000000" pitchFamily="2" charset="2"/>
              <a:buChar char="q"/>
            </a:pPr>
            <a:r>
              <a:rPr lang="en-US" altLang="en-US" sz="1600"/>
              <a:t>‘body’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>
              <a:solidFill>
                <a:schemeClr val="hlink"/>
              </a:solidFill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q"/>
            </a:pPr>
            <a:endParaRPr lang="en-US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5BACC2E3-A7CF-4E25-B606-AD13BEA9FE7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6700" y="685800"/>
            <a:ext cx="8610600" cy="44196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&lt;title&gt; … &lt;/title&gt;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2000"/>
              <a:t>The text that you type between these tags is displayed in the browser’s title bar. The text is also used as the bookmark description.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endParaRPr lang="en-US" sz="20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charset="utf-8"&gt;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2000"/>
              <a:t>Specifies something called “character encoding” – may be discussed at a later point. For this course, we will use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utf-8</a:t>
            </a:r>
            <a:r>
              <a:rPr lang="en-US" sz="2000"/>
              <a:t> encoding exclusively.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endParaRPr lang="en-US" sz="20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 … &lt;/head&gt;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2000"/>
              <a:t>Text in this section of the HTML document is not typically displayed by the browser (other than the title tab).  This section typically contains tags such as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&lt;title&gt;</a:t>
            </a:r>
            <a:r>
              <a:rPr lang="en-US" sz="2000"/>
              <a:t>, 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&lt;meta&gt;, &lt;style&gt; </a:t>
            </a:r>
            <a:r>
              <a:rPr lang="en-US" sz="2000"/>
              <a:t>and others.</a:t>
            </a:r>
          </a:p>
          <a:p>
            <a:pPr marL="0" indent="0" eaLnBrk="1" hangingPunct="1">
              <a:buSzPct val="60000"/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457200" indent="-457200" eaLnBrk="1" hangingPunct="1">
              <a:spcBef>
                <a:spcPct val="0"/>
              </a:spcBef>
              <a:buSzPct val="60000"/>
              <a:buNone/>
              <a:defRPr/>
            </a:pPr>
            <a:r>
              <a:rPr lang="en-US" sz="20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 … &lt;/body&gt; 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2000"/>
              <a:t>This section contains nearly all of the content that is intended displayed by the browser.</a:t>
            </a:r>
          </a:p>
          <a:p>
            <a:pPr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2000"/>
              <a:t>Pretty much all of the textual content that appears on the web page is placed between these tags.</a:t>
            </a:r>
          </a:p>
          <a:p>
            <a:pPr eaLnBrk="1" hangingPunct="1">
              <a:buSzPct val="60000"/>
              <a:buFont typeface="Wingdings" pitchFamily="2" charset="2"/>
              <a:buNone/>
              <a:defRPr/>
            </a:pPr>
            <a:endParaRPr lang="en-US" sz="20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3716B6-3BC9-4B2B-93C7-BCB20297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Key HTML Elements contd.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>
            <a:extLst>
              <a:ext uri="{FF2B5EF4-FFF2-40B4-BE49-F238E27FC236}">
                <a16:creationId xmlns:a16="http://schemas.microsoft.com/office/drawing/2014/main" id="{800A6DAB-2FFA-4550-AABD-61908472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2400"/>
            <a:ext cx="8229600" cy="715963"/>
          </a:xfrm>
        </p:spPr>
        <p:txBody>
          <a:bodyPr/>
          <a:lstStyle/>
          <a:p>
            <a:r>
              <a:rPr lang="en-US" altLang="en-US" sz="3600"/>
              <a:t>HTML Page Template</a:t>
            </a:r>
          </a:p>
        </p:txBody>
      </p:sp>
      <p:sp>
        <p:nvSpPr>
          <p:cNvPr id="25603" name="Content Placeholder 4">
            <a:extLst>
              <a:ext uri="{FF2B5EF4-FFF2-40B4-BE49-F238E27FC236}">
                <a16:creationId xmlns:a16="http://schemas.microsoft.com/office/drawing/2014/main" id="{010293DC-AE6D-40CB-82B0-4FC1B25EA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92943"/>
            <a:ext cx="3810000" cy="2895600"/>
          </a:xfrm>
        </p:spPr>
        <p:txBody>
          <a:bodyPr/>
          <a:lstStyle/>
          <a:p>
            <a:pPr>
              <a:defRPr/>
            </a:pPr>
            <a:r>
              <a:rPr lang="en-US" altLang="en-US" sz="1800"/>
              <a:t>The page we just created forms the essential outline that you will type for EVERY page you create in this course!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1800"/>
          </a:p>
          <a:p>
            <a:pPr>
              <a:defRPr/>
            </a:pPr>
            <a:r>
              <a:rPr lang="en-US" altLang="en-US" sz="1800"/>
              <a:t>In other words, the outline seen here should be present in every page you create. </a:t>
            </a:r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E326109A-45C6-4D6B-94D4-D66245D6E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00200"/>
            <a:ext cx="4114800" cy="3200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&lt;title&gt; 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 Title Goes Here</a:t>
            </a: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 Content Goes Here</a:t>
            </a:r>
            <a:endParaRPr lang="en-US" altLang="en-US" sz="160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889B504-3066-4184-88C6-21750104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63"/>
            <a:ext cx="8229600" cy="1143000"/>
          </a:xfrm>
        </p:spPr>
        <p:txBody>
          <a:bodyPr/>
          <a:lstStyle/>
          <a:p>
            <a:r>
              <a:rPr lang="en-US" altLang="en-US"/>
              <a:t>Practice Time!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01F1CE51-02E4-41FF-A852-7EAF50252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38225"/>
            <a:ext cx="8229600" cy="4525963"/>
          </a:xfrm>
        </p:spPr>
        <p:txBody>
          <a:bodyPr/>
          <a:lstStyle/>
          <a:p>
            <a:r>
              <a:rPr lang="en-US" altLang="en-US" sz="2000"/>
              <a:t>Go ahead and type the template document into your text editor. </a:t>
            </a:r>
          </a:p>
          <a:p>
            <a:pPr lvl="1"/>
            <a:r>
              <a:rPr lang="en-US" altLang="en-US" sz="1800"/>
              <a:t>Open up Brackets (or a different text editor if you prefer).</a:t>
            </a:r>
          </a:p>
          <a:p>
            <a:pPr lvl="1"/>
            <a:r>
              <a:rPr lang="en-US" altLang="en-US" sz="1800"/>
              <a:t>Create a new document, and type the example shown on the previous slide. </a:t>
            </a:r>
          </a:p>
          <a:p>
            <a:pPr lvl="1"/>
            <a:r>
              <a:rPr lang="en-US" altLang="en-US" sz="1800"/>
              <a:t>Experiment by modifying the text inside the body and title tags.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Be sure to save your document as an HTML file.</a:t>
            </a:r>
          </a:p>
          <a:p>
            <a:pPr lvl="1"/>
            <a:r>
              <a:rPr lang="en-US" altLang="en-US" sz="1800"/>
              <a:t>That is, give the file the extension ‘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.html</a:t>
            </a:r>
            <a:r>
              <a:rPr lang="en-US" altLang="en-US" sz="1800"/>
              <a:t>’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Open this document in your browser.</a:t>
            </a:r>
          </a:p>
          <a:p>
            <a:pPr lvl="1"/>
            <a:r>
              <a:rPr lang="en-US" altLang="en-US" sz="1800"/>
              <a:t>Choose ‘Open </a:t>
            </a:r>
            <a:r>
              <a:rPr lang="en-US" altLang="en-US" sz="1800" u="sng"/>
              <a:t>file</a:t>
            </a:r>
            <a:r>
              <a:rPr lang="en-US" altLang="en-US" sz="1800" i="1"/>
              <a:t>’</a:t>
            </a:r>
            <a:r>
              <a:rPr lang="en-US" altLang="en-US" sz="1800"/>
              <a:t> (as opposed to ‘Open </a:t>
            </a:r>
            <a:r>
              <a:rPr lang="en-US" altLang="en-US" sz="1800" i="1"/>
              <a:t>location’</a:t>
            </a:r>
            <a:r>
              <a:rPr lang="en-US" altLang="en-US" sz="1800"/>
              <a:t>).</a:t>
            </a:r>
          </a:p>
          <a:p>
            <a:pPr lvl="1"/>
            <a:endParaRPr lang="en-US" altLang="en-US" sz="1800"/>
          </a:p>
          <a:p>
            <a:r>
              <a:rPr lang="en-US" altLang="en-US" sz="2000"/>
              <a:t>Note that each time you make a change, you must hit ‘Refresh’ on your browser.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0A286ACF-AB82-48D3-83AF-91F07FC12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189910D1-930D-4A67-881C-2453D5C6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52422C8-14F5-484E-8BFF-46DCA6A9D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7724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/>
              <a:t>After reading/watching/practicing this topic, you should be able to:</a:t>
            </a:r>
          </a:p>
          <a:p>
            <a:pPr marL="400050" eaLnBrk="1" hangingPunct="1">
              <a:defRPr/>
            </a:pPr>
            <a:r>
              <a:rPr lang="en-US" sz="2400"/>
              <a:t>Describe the three tools needed to </a:t>
            </a:r>
          </a:p>
          <a:p>
            <a:pPr marL="800100" lvl="1" eaLnBrk="1" hangingPunct="1">
              <a:defRPr/>
            </a:pPr>
            <a:r>
              <a:rPr lang="en-US" sz="2000"/>
              <a:t>Create a web page</a:t>
            </a:r>
          </a:p>
          <a:p>
            <a:pPr marL="800100" lvl="1" eaLnBrk="1" hangingPunct="1">
              <a:defRPr/>
            </a:pPr>
            <a:r>
              <a:rPr lang="en-US" sz="2000"/>
              <a:t>Test/view your web page</a:t>
            </a:r>
          </a:p>
          <a:p>
            <a:pPr marL="800100" lvl="1" eaLnBrk="1" hangingPunct="1">
              <a:defRPr/>
            </a:pPr>
            <a:r>
              <a:rPr lang="en-US" sz="2000"/>
              <a:t>Make a web page viewable on the internet</a:t>
            </a:r>
          </a:p>
          <a:p>
            <a:pPr marL="400050" eaLnBrk="1" hangingPunct="1">
              <a:defRPr/>
            </a:pPr>
            <a:r>
              <a:rPr lang="en-US" sz="2400"/>
              <a:t>Type out the basic HTML template page (see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first_template.html</a:t>
            </a:r>
            <a:r>
              <a:rPr lang="en-US" sz="2400"/>
              <a:t>) </a:t>
            </a:r>
            <a:r>
              <a:rPr lang="en-US" sz="2400" i="1"/>
              <a:t>without having to look at your notes.</a:t>
            </a:r>
          </a:p>
          <a:p>
            <a:pPr marL="400050" eaLnBrk="1" hangingPunct="1">
              <a:defRPr/>
            </a:pPr>
            <a:r>
              <a:rPr lang="en-US" sz="2400"/>
              <a:t>Identify the different sections that make up an HTML document.</a:t>
            </a:r>
          </a:p>
          <a:p>
            <a:pPr marL="400050" eaLnBrk="1" hangingPunct="1">
              <a:defRPr/>
            </a:pPr>
            <a:endParaRPr lang="en-US" sz="2400"/>
          </a:p>
          <a:p>
            <a:pPr marL="57150" indent="0" eaLnBrk="1" hangingPunct="1">
              <a:buFont typeface="Arial" panose="020B0604020202020204" pitchFamily="34" charset="0"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1EB1E07-E623-4BC9-A480-6BDEEA49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Content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63DA1CA6-C6B4-4910-B25C-8D32B1A5F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Your average web browser can “speak” many languages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HTML (Hypertext markup language)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JavaScript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CSS (cascading stylesheets)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/>
              <a:t>Several others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Each language has its particular uses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/>
              <a:t>In this course will cover HTML, CSS, and </a:t>
            </a:r>
            <a:r>
              <a:rPr lang="en-US" sz="2400" err="1"/>
              <a:t>Javascript</a:t>
            </a:r>
            <a:endParaRPr lang="en-US" sz="2400"/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E1063C7-2CCD-4ECF-89EC-C5C65239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altLang="en-US" sz="3200"/>
              <a:t>HTML, CSS, JS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0DFD7FA-38CE-459F-8B5B-6EA3DCDA8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sz="2800"/>
              <a:t>HTML</a:t>
            </a:r>
          </a:p>
          <a:p>
            <a:pPr lvl="1"/>
            <a:r>
              <a:rPr lang="en-US" altLang="en-US" sz="2400"/>
              <a:t>Organizes your page into sections (headings, subheadings, paragraphs, lists, topics, etc)</a:t>
            </a:r>
          </a:p>
          <a:p>
            <a:r>
              <a:rPr lang="en-US" altLang="en-US" sz="2800"/>
              <a:t>CSS</a:t>
            </a:r>
          </a:p>
          <a:p>
            <a:pPr lvl="1"/>
            <a:r>
              <a:rPr lang="en-US" altLang="en-US" sz="2400"/>
              <a:t>Used to apply styling and positioning to your page (colors, fonts, centering, columns, etc)</a:t>
            </a:r>
          </a:p>
          <a:p>
            <a:r>
              <a:rPr lang="en-US" altLang="en-US" sz="2800"/>
              <a:t>JavaScript</a:t>
            </a:r>
          </a:p>
          <a:p>
            <a:pPr lvl="1"/>
            <a:r>
              <a:rPr lang="en-US" altLang="en-US" sz="2400"/>
              <a:t>Used to control the behavior of your page such as responding to web forms </a:t>
            </a:r>
          </a:p>
          <a:p>
            <a:pPr lvl="2"/>
            <a:r>
              <a:rPr lang="en-US" altLang="en-US" sz="2000"/>
              <a:t>A script that converts currency from US Dollars into Mexican pesos</a:t>
            </a:r>
          </a:p>
          <a:p>
            <a:pPr lvl="2"/>
            <a:r>
              <a:rPr lang="en-US" altLang="en-US" sz="2000"/>
              <a:t>A script that allows the user to order a pizza and tells them the total cost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9E41162-961B-4749-931C-0BC2D631FB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HTML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421CA41-10A6-4E9B-BB5C-887AE107C7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954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HTML = </a:t>
            </a:r>
            <a:r>
              <a:rPr lang="en-US" altLang="en-US" sz="2000">
                <a:solidFill>
                  <a:schemeClr val="accent2"/>
                </a:solidFill>
              </a:rPr>
              <a:t>H</a:t>
            </a:r>
            <a:r>
              <a:rPr lang="en-US" altLang="en-US" sz="2000"/>
              <a:t>yper</a:t>
            </a:r>
            <a:r>
              <a:rPr lang="en-US" altLang="en-US" sz="2000">
                <a:solidFill>
                  <a:schemeClr val="accent2"/>
                </a:solidFill>
              </a:rPr>
              <a:t>T</a:t>
            </a:r>
            <a:r>
              <a:rPr lang="en-US" altLang="en-US" sz="2000"/>
              <a:t>ext </a:t>
            </a:r>
            <a:r>
              <a:rPr lang="en-US" altLang="en-US" sz="2000">
                <a:solidFill>
                  <a:schemeClr val="accent2"/>
                </a:solidFill>
              </a:rPr>
              <a:t>M</a:t>
            </a:r>
            <a:r>
              <a:rPr lang="en-US" altLang="en-US" sz="2000"/>
              <a:t>arkup </a:t>
            </a:r>
            <a:r>
              <a:rPr lang="en-US" altLang="en-US" sz="2000">
                <a:solidFill>
                  <a:schemeClr val="accent2"/>
                </a:solidFill>
              </a:rPr>
              <a:t>L</a:t>
            </a:r>
            <a:r>
              <a:rPr lang="en-US" altLang="en-US" sz="2000"/>
              <a:t>anguage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HyperText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  <a:defRPr/>
            </a:pPr>
            <a:r>
              <a:rPr lang="en-US" altLang="en-US" sz="2000"/>
              <a:t>Text containing navigable links to other texts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endParaRPr lang="en-US" altLang="en-US" sz="20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A Markup Language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q"/>
              <a:defRPr/>
            </a:pPr>
            <a:r>
              <a:rPr lang="en-US" altLang="en-US" sz="2000"/>
              <a:t>A method of adding information to the text indicating the logical organization of a document.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b="1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b="1"/>
              <a:t>You can view the HTML code that was used to generate any web page. One way is to right-click over some content on the page, and choose an option such as “View page Source” (or something similar).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66D07EFE-7C65-4127-9C94-9C5B626E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96975"/>
            <a:ext cx="284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>
            <a:extLst>
              <a:ext uri="{FF2B5EF4-FFF2-40B4-BE49-F238E27FC236}">
                <a16:creationId xmlns:a16="http://schemas.microsoft.com/office/drawing/2014/main" id="{EDC651AE-D470-4C9E-890E-4F7440AF6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19213"/>
            <a:ext cx="5214938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C1FF131-9C49-4118-A315-567D7271282B}"/>
              </a:ext>
            </a:extLst>
          </p:cNvPr>
          <p:cNvCxnSpPr>
            <a:cxnSpLocks/>
          </p:cNvCxnSpPr>
          <p:nvPr/>
        </p:nvCxnSpPr>
        <p:spPr>
          <a:xfrm flipH="1" flipV="1">
            <a:off x="1182688" y="1349375"/>
            <a:ext cx="2743200" cy="606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A55DAB-00BB-4DAB-AE1E-E55F3F0DE6F6}"/>
              </a:ext>
            </a:extLst>
          </p:cNvPr>
          <p:cNvCxnSpPr>
            <a:cxnSpLocks/>
          </p:cNvCxnSpPr>
          <p:nvPr/>
        </p:nvCxnSpPr>
        <p:spPr>
          <a:xfrm flipH="1" flipV="1">
            <a:off x="2097088" y="1884363"/>
            <a:ext cx="1560512" cy="531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0AC57FE-0EED-436B-8809-970B7A358078}"/>
              </a:ext>
            </a:extLst>
          </p:cNvPr>
          <p:cNvCxnSpPr>
            <a:cxnSpLocks/>
          </p:cNvCxnSpPr>
          <p:nvPr/>
        </p:nvCxnSpPr>
        <p:spPr>
          <a:xfrm flipH="1">
            <a:off x="1335088" y="2568575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53AB87D-A3FB-499F-8EC8-966AF58C5733}"/>
              </a:ext>
            </a:extLst>
          </p:cNvPr>
          <p:cNvCxnSpPr>
            <a:cxnSpLocks/>
          </p:cNvCxnSpPr>
          <p:nvPr/>
        </p:nvCxnSpPr>
        <p:spPr>
          <a:xfrm flipH="1">
            <a:off x="1030288" y="2759075"/>
            <a:ext cx="2651125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3">
            <a:extLst>
              <a:ext uri="{FF2B5EF4-FFF2-40B4-BE49-F238E27FC236}">
                <a16:creationId xmlns:a16="http://schemas.microsoft.com/office/drawing/2014/main" id="{49FC3FD4-45B2-4193-9DFC-63CFD6C5C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5900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/>
              <a:t>Example of HTML Code Used to Generate a Page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/>
              <a:t>You’ll learn how all this works over the next 1-2 modules!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8AEFCF-303E-4371-B916-BF6B83580DCC}"/>
              </a:ext>
            </a:extLst>
          </p:cNvPr>
          <p:cNvCxnSpPr>
            <a:cxnSpLocks/>
          </p:cNvCxnSpPr>
          <p:nvPr/>
        </p:nvCxnSpPr>
        <p:spPr>
          <a:xfrm flipH="1">
            <a:off x="1030288" y="4854575"/>
            <a:ext cx="2590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1E86D0F-EC11-4CBA-AC34-AE079DA65F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3175"/>
            <a:ext cx="8229600" cy="788988"/>
          </a:xfrm>
        </p:spPr>
        <p:txBody>
          <a:bodyPr/>
          <a:lstStyle/>
          <a:p>
            <a:pPr eaLnBrk="1" hangingPunct="1"/>
            <a:r>
              <a:rPr lang="en-US" altLang="en-US" sz="3200"/>
              <a:t>Tools you need to create and share web pages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439C279-8690-4776-B8EE-7A4FB264E3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0500" y="762000"/>
            <a:ext cx="8763000" cy="5334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/>
              <a:t>In order to develop web pages by hand and display them online, you will need: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/>
          </a:p>
          <a:p>
            <a:pPr eaLnBrk="1" hangingPunct="1"/>
            <a:r>
              <a:rPr lang="en-US" altLang="en-US" sz="1800"/>
              <a:t>A </a:t>
            </a:r>
            <a:r>
              <a:rPr lang="en-US" altLang="en-US" sz="1800" u="sng"/>
              <a:t>text editor</a:t>
            </a:r>
            <a:r>
              <a:rPr lang="en-US" altLang="en-US" sz="1800"/>
              <a:t> -  to </a:t>
            </a:r>
            <a:r>
              <a:rPr lang="en-US" altLang="en-US" sz="1800" b="1"/>
              <a:t>create </a:t>
            </a:r>
            <a:r>
              <a:rPr lang="en-US" altLang="en-US" sz="1800"/>
              <a:t>your content</a:t>
            </a:r>
            <a:endParaRPr lang="en-US" altLang="en-US" sz="1800" u="sng"/>
          </a:p>
          <a:p>
            <a:pPr lvl="1" eaLnBrk="1" hangingPunct="1"/>
            <a:r>
              <a:rPr lang="en-US" altLang="en-US" sz="1400" b="1"/>
              <a:t>Update: </a:t>
            </a:r>
            <a:r>
              <a:rPr lang="en-US" altLang="en-US" sz="1400"/>
              <a:t>The currently recommended text editor is Visual Studio Code. This can be downloaded at </a:t>
            </a:r>
            <a:r>
              <a:rPr lang="en-US" altLang="en-US" sz="1400">
                <a:hlinkClick r:id="rId3"/>
              </a:rPr>
              <a:t>https://code.visualstudio.com/</a:t>
            </a:r>
            <a:r>
              <a:rPr lang="en-US" altLang="en-US" sz="1400"/>
              <a:t> </a:t>
            </a:r>
          </a:p>
          <a:p>
            <a:pPr lvl="1" eaLnBrk="1" hangingPunct="1"/>
            <a:r>
              <a:rPr lang="en-US" altLang="en-US" sz="1400"/>
              <a:t>Note: A text editor is NOT the same thing as a web design application like Dreamweaver or older applications such as Expression Web. Nor is a text editor a word processing application such as Microsoft Word. </a:t>
            </a:r>
          </a:p>
          <a:p>
            <a:pPr lvl="1" eaLnBrk="1" hangingPunct="1"/>
            <a:r>
              <a:rPr lang="en-US" altLang="en-US" sz="1400"/>
              <a:t>I would recommend avoiding the use of applications such as Windows Notepad or TextEdit on a Mac.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400"/>
          </a:p>
          <a:p>
            <a:pPr eaLnBrk="1" hangingPunct="1"/>
            <a:r>
              <a:rPr lang="en-US" altLang="en-US" sz="1800"/>
              <a:t>A </a:t>
            </a:r>
            <a:r>
              <a:rPr lang="en-US" altLang="en-US" sz="1800" u="sng"/>
              <a:t>web client</a:t>
            </a:r>
            <a:r>
              <a:rPr lang="en-US" altLang="en-US" sz="1800"/>
              <a:t> (aka: web browser) – to </a:t>
            </a:r>
            <a:r>
              <a:rPr lang="en-US" altLang="en-US" sz="1800" b="1"/>
              <a:t>test/view </a:t>
            </a:r>
            <a:r>
              <a:rPr lang="en-US" altLang="en-US" sz="1800"/>
              <a:t>your content</a:t>
            </a:r>
          </a:p>
          <a:p>
            <a:pPr lvl="1" eaLnBrk="1" hangingPunct="1"/>
            <a:r>
              <a:rPr lang="en-US" altLang="en-US" sz="1400"/>
              <a:t>Popular clients include Firefox, Chrome, Safari. The grader typically uses Chrome or Firefox, so, I’d recommend that you use one of those for testing our own code throughout the course. </a:t>
            </a:r>
          </a:p>
          <a:p>
            <a:pPr lvl="1" eaLnBrk="1" hangingPunct="1"/>
            <a:r>
              <a:rPr lang="en-US" altLang="en-US" sz="1400"/>
              <a:t>For your own use, however, i.e. outside of your web page development, feel free to use any browser you like.</a:t>
            </a:r>
          </a:p>
          <a:p>
            <a:pPr lvl="1" eaLnBrk="1" hangingPunct="1"/>
            <a:endParaRPr lang="en-US" altLang="en-US" sz="1400"/>
          </a:p>
          <a:p>
            <a:pPr eaLnBrk="1" hangingPunct="1"/>
            <a:r>
              <a:rPr lang="en-US" altLang="en-US" sz="1800"/>
              <a:t>An account on a </a:t>
            </a:r>
            <a:r>
              <a:rPr lang="en-US" altLang="en-US" sz="1800" u="sng"/>
              <a:t>web server</a:t>
            </a:r>
            <a:r>
              <a:rPr lang="en-US" altLang="en-US" sz="1800"/>
              <a:t> – used to store your files and </a:t>
            </a:r>
            <a:r>
              <a:rPr lang="en-US" altLang="en-US" sz="1800" b="1"/>
              <a:t>make them available online</a:t>
            </a:r>
          </a:p>
          <a:p>
            <a:pPr lvl="1" eaLnBrk="1" hangingPunct="1"/>
            <a:r>
              <a:rPr lang="en-US" altLang="en-US" sz="1600"/>
              <a:t>A web server is a computer connected to the internet that stores web pages and makes them available to web clients.</a:t>
            </a:r>
          </a:p>
          <a:p>
            <a:pPr lvl="2" eaLnBrk="1" hangingPunct="1"/>
            <a:r>
              <a:rPr lang="en-US" altLang="en-US" sz="1200"/>
              <a:t>We will discuss more about web servers in our HTTP lecture</a:t>
            </a:r>
          </a:p>
          <a:p>
            <a:pPr lvl="1" eaLnBrk="1" hangingPunct="1"/>
            <a:r>
              <a:rPr lang="en-US" altLang="en-US" sz="1600"/>
              <a:t>All students in this course will be provided with an account on a web server hosted by CDM.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6F3695D-61BA-4874-A87B-6F4425238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575"/>
            <a:ext cx="8229600" cy="715963"/>
          </a:xfrm>
        </p:spPr>
        <p:txBody>
          <a:bodyPr/>
          <a:lstStyle/>
          <a:p>
            <a:r>
              <a:rPr lang="en-US" altLang="en-US"/>
              <a:t>Text Editor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761CEEB-B6CB-4061-A437-CF82116C7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838200"/>
            <a:ext cx="8458200" cy="4525963"/>
          </a:xfrm>
        </p:spPr>
        <p:txBody>
          <a:bodyPr/>
          <a:lstStyle/>
          <a:p>
            <a:r>
              <a:rPr lang="en-US" altLang="en-US" sz="2000"/>
              <a:t>This is where you will do all of your work typing in HTML, CSS, and JavaScript. </a:t>
            </a:r>
          </a:p>
          <a:p>
            <a:pPr lvl="1"/>
            <a:r>
              <a:rPr lang="en-US" altLang="en-US" sz="1600"/>
              <a:t>There are many text editors out there. </a:t>
            </a:r>
          </a:p>
          <a:p>
            <a:pPr lvl="1"/>
            <a:r>
              <a:rPr lang="en-US" altLang="en-US" sz="1600"/>
              <a:t>A text editor used by programmers is very different from a word processor.</a:t>
            </a:r>
          </a:p>
          <a:p>
            <a:pPr lvl="1"/>
            <a:endParaRPr lang="en-US" altLang="en-US" sz="1600"/>
          </a:p>
          <a:p>
            <a:r>
              <a:rPr lang="en-US" altLang="en-US" sz="2000"/>
              <a:t>A text editor used for programming has some features that you will come to appreciate such as</a:t>
            </a:r>
          </a:p>
          <a:p>
            <a:pPr lvl="1"/>
            <a:r>
              <a:rPr lang="en-US" altLang="en-US" sz="1600"/>
              <a:t>Color coding various key words and commands</a:t>
            </a:r>
          </a:p>
          <a:p>
            <a:pPr lvl="1"/>
            <a:r>
              <a:rPr lang="en-US" altLang="en-US" sz="1600"/>
              <a:t>Automatic indenting</a:t>
            </a:r>
          </a:p>
          <a:p>
            <a:pPr lvl="1"/>
            <a:r>
              <a:rPr lang="en-US" altLang="en-US" sz="1600"/>
              <a:t>Debugging (in some editors)</a:t>
            </a:r>
          </a:p>
          <a:p>
            <a:pPr lvl="1"/>
            <a:r>
              <a:rPr lang="en-US" altLang="en-US" sz="1600"/>
              <a:t>etc</a:t>
            </a:r>
          </a:p>
          <a:p>
            <a:pPr marL="457200" lvl="1" indent="0">
              <a:buNone/>
            </a:pPr>
            <a:endParaRPr lang="en-US" altLang="en-US" sz="1800"/>
          </a:p>
          <a:p>
            <a:r>
              <a:rPr lang="en-US" altLang="en-US" sz="2000"/>
              <a:t>For this course, any of the following are reasonable choices:</a:t>
            </a:r>
          </a:p>
          <a:p>
            <a:pPr lvl="1"/>
            <a:r>
              <a:rPr lang="en-US" altLang="en-US" sz="1600"/>
              <a:t>Adobe Brackets, Notepad++,  TextWrangler (Mac), etc</a:t>
            </a:r>
          </a:p>
          <a:p>
            <a:pPr lvl="1"/>
            <a:r>
              <a:rPr lang="en-US" altLang="en-US" sz="1600"/>
              <a:t>There are many great, free text editors out there. Do not spend money on one at this time. </a:t>
            </a:r>
          </a:p>
          <a:p>
            <a:pPr lvl="1"/>
            <a:r>
              <a:rPr lang="en-US" altLang="en-US" sz="1600"/>
              <a:t>The one we will use for this course is </a:t>
            </a:r>
            <a:r>
              <a:rPr lang="en-US" altLang="en-US" sz="1600" b="1"/>
              <a:t>Visual Studio Code</a:t>
            </a:r>
            <a:r>
              <a:rPr lang="en-US" altLang="en-US" sz="1600"/>
              <a:t>. However, feel free to use another one if you prefer.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>
            <a:extLst>
              <a:ext uri="{FF2B5EF4-FFF2-40B4-BE49-F238E27FC236}">
                <a16:creationId xmlns:a16="http://schemas.microsoft.com/office/drawing/2014/main" id="{03556DDA-26F9-4432-9711-492D53AEB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92075"/>
            <a:ext cx="811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An example of a complete HTML document typed inside the 'Brackets' text editor</a:t>
            </a:r>
          </a:p>
        </p:txBody>
      </p:sp>
      <p:pic>
        <p:nvPicPr>
          <p:cNvPr id="15363" name="Picture 1">
            <a:extLst>
              <a:ext uri="{FF2B5EF4-FFF2-40B4-BE49-F238E27FC236}">
                <a16:creationId xmlns:a16="http://schemas.microsoft.com/office/drawing/2014/main" id="{08A44D16-89EE-4F20-BC68-8D5478341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773113"/>
            <a:ext cx="74739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1639</Words>
  <Application>Microsoft Office PowerPoint</Application>
  <PresentationFormat>On-screen Show (4:3)</PresentationFormat>
  <Paragraphs>164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Office Theme</vt:lpstr>
      <vt:lpstr> </vt:lpstr>
      <vt:lpstr>Learning Objectives</vt:lpstr>
      <vt:lpstr>Creating Content</vt:lpstr>
      <vt:lpstr>HTML, CSS, JS</vt:lpstr>
      <vt:lpstr>HTML</vt:lpstr>
      <vt:lpstr>PowerPoint Presentation</vt:lpstr>
      <vt:lpstr>Tools you need to create and share web pages</vt:lpstr>
      <vt:lpstr>Text Editor</vt:lpstr>
      <vt:lpstr>PowerPoint Presentation</vt:lpstr>
      <vt:lpstr>Web Client</vt:lpstr>
      <vt:lpstr>Web Server</vt:lpstr>
      <vt:lpstr>Your First Web Document</vt:lpstr>
      <vt:lpstr>A very basic HTML page</vt:lpstr>
      <vt:lpstr>Some key HTML Elements ("Tags")</vt:lpstr>
      <vt:lpstr>PowerPoint Presentation</vt:lpstr>
      <vt:lpstr>HTML Page Template</vt:lpstr>
      <vt:lpstr>Practice Time!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web pages – Creating and uploading information</dc:title>
  <dc:creator>DePaul University</dc:creator>
  <cp:lastModifiedBy>Mendelsohn, Yoseph</cp:lastModifiedBy>
  <cp:revision>255</cp:revision>
  <dcterms:created xsi:type="dcterms:W3CDTF">2012-06-29T23:54:06Z</dcterms:created>
  <dcterms:modified xsi:type="dcterms:W3CDTF">2024-04-04T21:48:11Z</dcterms:modified>
</cp:coreProperties>
</file>