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272" r:id="rId3"/>
    <p:sldId id="258" r:id="rId4"/>
    <p:sldId id="259" r:id="rId5"/>
    <p:sldId id="261" r:id="rId6"/>
    <p:sldId id="278" r:id="rId7"/>
    <p:sldId id="262" r:id="rId8"/>
    <p:sldId id="264" r:id="rId9"/>
    <p:sldId id="265" r:id="rId10"/>
    <p:sldId id="266" r:id="rId11"/>
    <p:sldId id="279" r:id="rId12"/>
    <p:sldId id="277" r:id="rId13"/>
    <p:sldId id="267" r:id="rId14"/>
    <p:sldId id="268" r:id="rId15"/>
    <p:sldId id="281" r:id="rId16"/>
    <p:sldId id="282" r:id="rId17"/>
    <p:sldId id="269" r:id="rId18"/>
    <p:sldId id="273" r:id="rId19"/>
    <p:sldId id="274" r:id="rId20"/>
    <p:sldId id="275" r:id="rId21"/>
    <p:sldId id="28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37" autoAdjust="0"/>
  </p:normalViewPr>
  <p:slideViewPr>
    <p:cSldViewPr>
      <p:cViewPr varScale="1">
        <p:scale>
          <a:sx n="137" d="100"/>
          <a:sy n="137" d="100"/>
        </p:scale>
        <p:origin x="126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F8682E-65C7-4CAB-B025-AF32A4A0AC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5BE9C-461A-4A2C-BF0A-FD8DD614DF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D63711-1367-4B7E-976B-C7C727BAD43D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C247276-DCE6-460B-8BFE-98D75D9CAB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25BEA9-6DA9-4437-B6AC-7D33BB831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7B2C3-6D0C-479C-A882-8A5743930B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E4706-D69F-40E3-ACE8-74489ACBB2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1A1E7C-BE0E-4E78-A10F-41350A65DE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FCFB77C-4664-47D7-B06E-FD235CA3B8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B5FC5C-1CDC-4E11-A197-8ACE7218C6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D7D8C76-8AE7-4F7E-B77A-4B3FA3C58D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859CA6E-DF52-4CC9-A1B3-F4D65C71D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505B8172-FCC0-43CC-A5F8-978C07AD6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FB5442-4E4D-480E-82DD-5265E689321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21EEA79-49B4-4637-B754-647F063366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909A0E-17A6-424D-B911-78697EF86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6153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6109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367E1A4-4456-4DB6-AEE9-263B9FDAC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5D80E3-A8BE-4BB6-AE92-D20F3B01FD0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B6B4007-1918-4C7C-B57C-A32A83C8BD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56CD0B-B528-43C3-B49A-CBC955A51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A9208C3-42D1-41E1-BE67-E0EAF2AE1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6DBFB7-2C75-43C6-AEC3-1C3090A49D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2FE2354-254B-4368-B47C-3EABFDD47B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0FA0DB0-1A21-4ECD-9EB8-0502D5AA3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1768C28-0BAB-439E-8DA8-3F43A4F33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F7C09-0CF7-4692-ACEF-77DDB0B0940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89596A9-AFA8-4F6B-9812-0311EB051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378226D-9AEF-40B3-88E9-C8FDAF13C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04EC2D9-EA27-4A35-9C04-DBFD59CC3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DACE60-6EDD-4646-B4D4-DF6B5DD0EA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CC8A12E-00CC-469B-8994-417DFB24A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0EE9805-E21B-4B21-B40E-7EC43ACF94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46EFAF3-4A97-441E-89E8-C976F7F52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841F58-0065-4881-B408-0759B28A613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0DCC7A1-1693-4D0F-A589-B2112C984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49CBFF4-DB18-402B-8A72-12BC23B52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E0BBF394-ADE3-4964-A171-B0D9FF395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BEC6C-AC3F-44AF-B662-D95ED352E30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3710039-10BB-492F-856C-A3BC1FBCB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E570FFF-A274-485F-963D-646A36EB6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33940F0-B802-4B64-AD25-C65FA3460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6930F1-E970-4527-9FBC-FEA8A1F33B0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7C55E59-A2E6-4195-9FF3-B7DC828984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23C7AAA-AD1F-492E-84A4-69B7718D8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857BA8D-C467-4385-94E3-33165372A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5169FC-E056-49B5-9078-16074A8E399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55F5F18-54FE-4B1C-9908-6FED017FD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0D31896-559D-42D3-AA87-40B86EE2B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58D8C4A-0AB9-4D6E-A139-CED1C9D35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79F0BD-CD8C-4CF8-BBF1-B0F37AA7A78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F1767AF-A66D-49BA-9B99-F09866CD0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ECEA665-EDD3-4DC4-8C83-B2A5CDFC5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04D24D5-7CA7-4C78-861F-09C7A9F28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95450-CD37-42D6-ACDE-453BD6A2CEA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1EBB778-5C9A-4572-9CEF-214A9357D5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0618FF2-0573-4C4F-A89D-A87AB0F82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1E6C7-C7CB-48ED-B044-CC0E222D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FC1DE-ABEF-48AB-982D-5C87815D1D6F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DE59A-392F-4168-BC27-0C4EC6AF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BDA4A-6CAA-4ED5-A267-E82DD59F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5EC2-DCEF-4DEF-BAF8-B3618B7125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174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F53FC-DBB9-4402-96B2-6662BBF8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98F51-4DFD-4A7D-B0E1-5CA40C9629D7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74421-15CB-4BBD-B11E-D6A62676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C070B-C6FB-4BE9-AF6F-3DCCFF8C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1DBB4-E917-403D-8CE6-D2EC97759B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219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BDC3-B072-4780-9CE1-1AB65FD4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E16F-EF9F-46C0-AD76-FFFAEAFA9227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82AC4-28CB-4683-BE18-D8D793358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6BF6-3672-4DC9-BB50-36214BB6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083F-D52A-49E8-A919-FAFE44DE19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560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9904B-3531-49A0-983E-98E04890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EF150-1106-4837-8929-A757E6B50033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39C53-1AB8-4265-ACDC-BBB1D5DB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2D8C3-DCEB-4C79-816C-8ABD0E0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3E769-0533-4AA6-A76B-A3DBE9FFD9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015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EF8F8-0131-424E-920E-D1E0952C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469E-7220-451D-9015-AA389CD7ACCC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53FCD-8D23-4B37-8CCA-80B476612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5C34-96B4-48A6-98EA-5F2272EF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DC77-B65F-4AB0-9BEB-81FD2CF64F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604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551E5-C571-43D0-8DAA-DC1A32C6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63A7-BC79-4994-97A7-166071ED1127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B34591-A1FA-44F5-AB03-013B7708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3FC31C-A86D-4BA5-9B27-BE913FA2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07A0-16F7-4305-AC9B-122B18309F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819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C2AA2A-2CCB-4D12-8065-4D992459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CEF5-1608-4F05-8A9F-41FFB3C1238E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716E662-3574-4CBB-87E3-7C19CFAB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2D84B8-0496-4694-8070-0EEAF376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D0F4-2E12-458F-8E69-BA7A7175732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240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CE953F0-E550-46FA-B49C-E1F561E9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1528-5E92-4383-A510-C2A34FFAAD36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2F40B4-F6CD-4AC1-92BC-DA652709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888408-9466-4F86-A84A-F377D6DC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5E0B2-AD87-4327-87D9-6DA62CE64B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496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2984D3E-A30B-4555-84D4-5264B18C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45F5-A5FF-447C-81FD-D8256809F5F3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624D0E6-0FA0-40D1-B389-AC0A81F3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103CA0-EEB6-4516-A51E-420F0C63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1959-97F0-41D7-812E-B3D1EE905B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4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41C931-E419-4CD4-B432-03E1FED6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DE584-354F-4504-AD4A-F39394163C4C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2D7DB8-5951-49AD-B767-2D0B4DA5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D60812-BD25-4FB7-88BA-187FA33D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E9F9E-00B9-43C7-A451-5E36AB143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926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A1030C-F7A7-46B2-9C00-05F20177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835DA-5E83-455A-AA4E-C2264D87E65A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114680-8F52-41AF-8DE4-B0E01DE1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CEC71-AFC9-4FE3-9303-757F8EE7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DC3-1DDB-4A46-98E5-584D656A15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992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FCE33E-DB03-4857-80B0-69587AA8DE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3B7A36C-58E2-4BEF-AF6F-D05F83A59C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76FC4-9140-4CCA-9426-5D2FC222E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74EE6D-6F3A-4294-899F-166392EC2027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B1A88-127B-431C-91D9-56C9273EF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9E24D-BF0B-4E58-BE2D-FA304E019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F4A603-648F-450F-A74F-ECD8BE3EA2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E85238A-0DCB-449A-9025-185441B5B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Intro to Forms,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24D74-978B-4AA2-B6F2-2F670A0D3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590800"/>
            <a:ext cx="64008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/>
              <a:t>Checkboxes, Select boxes, Radio buttons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AD188BF-288C-40CE-BF16-D1DC068726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Select Box: </a:t>
            </a:r>
            <a:br>
              <a:rPr lang="en-US" sz="3600" dirty="0"/>
            </a:br>
            <a:r>
              <a:rPr lang="en-US" sz="3600" dirty="0"/>
              <a:t>   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3600" dirty="0"/>
              <a:t> vs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4FD848D-7DB6-4BFA-A460-9F5BBA67FD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45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As mentioned previously, be sure not to confuse the value </a:t>
            </a:r>
            <a:r>
              <a:rPr lang="en-US" altLang="en-US" sz="2400" i="1" dirty="0"/>
              <a:t>inside </a:t>
            </a:r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altLang="en-US" sz="2400" dirty="0"/>
              <a:t> tags, with the prompt (which is what your viewers see) which is </a:t>
            </a:r>
            <a:r>
              <a:rPr lang="en-US" altLang="en-US" sz="2400" i="1" dirty="0"/>
              <a:t>between</a:t>
            </a:r>
            <a:r>
              <a:rPr lang="en-US" altLang="en-US" sz="2400" dirty="0"/>
              <a:t> 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altLang="en-US" sz="2400" dirty="0"/>
              <a:t> tags.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What year were you born?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id="selYearBorn"&gt;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54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08A258-64E7-40B8-B1BE-760BF2791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228601"/>
            <a:ext cx="2590800" cy="1389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A84D815-FC63-4D5E-A655-D8E10767405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Select Box: </a:t>
            </a:r>
            <a:br>
              <a:rPr lang="en-US" sz="3600" dirty="0"/>
            </a:br>
            <a:r>
              <a:rPr lang="en-US" sz="3600" dirty="0"/>
              <a:t>   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3600" dirty="0"/>
              <a:t> vs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2963A1E-1F50-40FD-8E37-47EBD96DEE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That being said, there is no reason why they can’t be the same. Here is an example: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/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What year were you born? 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id="selYearBorn"&gt;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38EF15-5E54-4FAB-B2CB-70DA039E4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228601"/>
            <a:ext cx="2590800" cy="1389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964CA91-13D1-4D55-ABB1-23E7AA24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dirty="0"/>
              <a:t>An IMPORTANT Aside!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A8A6-2084-405B-8DA7-1C61B0F66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We have discussed the concept of ‘clarity’ on several occasions.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In addition to how your code "looks" (e.g. whitespace), the concept of clarity also applies – and is perhaps even MORE important – when it comes to things like the identifiers (names) that you choose for your form elements.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/>
              <a:t>Pop-Quiz:  </a:t>
            </a:r>
            <a:r>
              <a:rPr lang="en-US" sz="2400" dirty="0"/>
              <a:t>Suppose you had a select box in which you asked the user what month they were born in. Which of the following identifiers do YOU think is the best choice for your select box?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month 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selMB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selMonth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selMonthBorn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/>
              <a:t>Answer: </a:t>
            </a:r>
            <a:r>
              <a:rPr lang="en-US" sz="2400" dirty="0"/>
              <a:t>I hope you can agree that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selMonthBorn</a:t>
            </a:r>
            <a:r>
              <a:rPr lang="en-US" sz="2400" dirty="0"/>
              <a:t> is a </a:t>
            </a:r>
            <a:r>
              <a:rPr lang="en-US" sz="2400" i="1" dirty="0"/>
              <a:t>much</a:t>
            </a:r>
            <a:r>
              <a:rPr lang="en-US" sz="2400" dirty="0"/>
              <a:t> easier name to understand when looking at someone's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7F19164-7FFF-4148-B20A-A56FA84423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5410200" cy="304800"/>
          </a:xfrm>
        </p:spPr>
        <p:txBody>
          <a:bodyPr/>
          <a:lstStyle/>
          <a:p>
            <a:pPr eaLnBrk="1" hangingPunct="1"/>
            <a:r>
              <a:rPr lang="en-US" altLang="en-US" dirty="0"/>
              <a:t>Forms: Radio Buttons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CFA8A75-DCCC-4909-A66F-1D47C530D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000" dirty="0"/>
              <a:t>We use radio buttons when we want the user to be able to select only </a:t>
            </a:r>
            <a:r>
              <a:rPr lang="en-US" altLang="en-US" sz="2000" u="sng" dirty="0"/>
              <a:t>one</a:t>
            </a:r>
            <a:r>
              <a:rPr lang="en-US" altLang="en-US" sz="2000" dirty="0"/>
              <a:t> out of all of the available options.</a:t>
            </a:r>
          </a:p>
          <a:p>
            <a:pPr lvl="1" eaLnBrk="1" hangingPunct="1">
              <a:defRPr/>
            </a:pPr>
            <a:r>
              <a:rPr lang="en-US" altLang="en-US" sz="2000" dirty="0"/>
              <a:t>Checking one radio button automatically deselects any other button.</a:t>
            </a:r>
            <a:endParaRPr lang="en-US" altLang="en-US" sz="2200" dirty="0"/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endParaRPr lang="en-US" altLang="en-US" sz="1400" dirty="0"/>
          </a:p>
          <a:p>
            <a:pPr marL="0" indent="0" eaLnBrk="1" hangingPunct="1">
              <a:buNone/>
              <a:defRPr/>
            </a:pPr>
            <a:r>
              <a:rPr lang="en-US" altLang="en-US" sz="2000" b="1" dirty="0"/>
              <a:t>Important</a:t>
            </a:r>
            <a:r>
              <a:rPr lang="en-US" altLang="en-US" sz="2000" dirty="0"/>
              <a:t>: To ensure that all of the radio buttons are grouped together (so that only one can be selected), we must add an additional attribute to our radio buttons called 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2000" dirty="0"/>
              <a:t>. </a:t>
            </a:r>
          </a:p>
          <a:p>
            <a:pPr lvl="1" eaLnBrk="1" hangingPunct="1">
              <a:defRPr/>
            </a:pPr>
            <a:r>
              <a:rPr lang="en-US" altLang="en-US" sz="2000" dirty="0"/>
              <a:t>The key is that all of the buttons in a group must have the </a:t>
            </a:r>
            <a:r>
              <a:rPr lang="en-US" altLang="en-US" sz="2000" i="1" dirty="0"/>
              <a:t>same</a:t>
            </a:r>
            <a:r>
              <a:rPr lang="en-US" altLang="en-US" sz="2000" dirty="0"/>
              <a:t> name.</a:t>
            </a: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Rate this movie from 1 to 5 stars: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stars : &lt;input type="radio" id= "radOne"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stars:  &lt;input type="radio" id= "radTwo"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stars:  &lt;input type="radio" id= "radThree"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stars:  &lt;input type="radio" id= "radFour"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stars:  &lt;input type="radio" id= "radFive"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b="1" dirty="0"/>
          </a:p>
          <a:p>
            <a:pPr marL="0" indent="0" eaLnBrk="1" hangingPunct="1">
              <a:buNone/>
              <a:defRPr/>
            </a:pPr>
            <a:r>
              <a:rPr lang="en-US" altLang="en-US" sz="1600" dirty="0"/>
              <a:t>By adding the attribute called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1600" dirty="0"/>
              <a:t> and by giving this attribute the </a:t>
            </a:r>
            <a:r>
              <a:rPr lang="en-US" altLang="en-US" sz="1600" u="sng" dirty="0"/>
              <a:t>same value</a:t>
            </a:r>
            <a:r>
              <a:rPr lang="en-US" altLang="en-US" sz="1600" dirty="0"/>
              <a:t> for all of the buttons, those buttons will be grouped and the user will only be able to select ONE out of the whole group.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FF5626-8CDC-45B1-902B-FA1D8EECE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70834"/>
            <a:ext cx="1802380" cy="9717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28600" y="152400"/>
            <a:ext cx="6096000" cy="1143000"/>
          </a:xfrm>
        </p:spPr>
        <p:txBody>
          <a:bodyPr/>
          <a:lstStyle/>
          <a:p>
            <a:pPr algn="l" eaLnBrk="1" hangingPunct="1"/>
            <a:r>
              <a:rPr lang="en-US" altLang="en-US" sz="3600" dirty="0"/>
              <a:t>Forms: Radio Buttons cont.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752600"/>
            <a:ext cx="89154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Again, use radio buttons when you want the user to be limited to only </a:t>
            </a:r>
            <a:r>
              <a:rPr lang="en-US" altLang="en-US" sz="2000" i="1" dirty="0"/>
              <a:t>one</a:t>
            </a:r>
            <a:r>
              <a:rPr lang="en-US" altLang="en-US" sz="2000" dirty="0"/>
              <a:t> possible choice: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	&lt;input type="radio" id="radBeethoven"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Bach:		&lt;input type="radio" id="radBach" 	 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Mozart:		&lt;input type="radio" id="radMozart" 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Brahms: 		&lt;input type="radio" id="radBrahms" 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	&lt;input type="radio" id="radStravinsky"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And again, recall how for a group of radio buttons, we have included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2000" dirty="0"/>
              <a:t> attribute. As discussed, this groups the buttons and thereby limits the user to selecting only one item out of that group.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025AE49A-6D74-41B9-89D4-1E1AAB40F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764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-76200"/>
            <a:ext cx="6096000" cy="1143000"/>
          </a:xfrm>
        </p:spPr>
        <p:txBody>
          <a:bodyPr/>
          <a:lstStyle/>
          <a:p>
            <a:pPr algn="l" eaLnBrk="1" hangingPunct="1"/>
            <a:r>
              <a:rPr lang="en-US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</a:t>
            </a:r>
            <a:r>
              <a:rPr lang="en-US" altLang="en-US" sz="3200" dirty="0"/>
              <a:t> tag for radio Buttons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28700"/>
            <a:ext cx="8915400" cy="4800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Note that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</a:t>
            </a:r>
            <a:r>
              <a:rPr lang="en-US" altLang="en-US" sz="2000" dirty="0"/>
              <a:t> tag is for </a:t>
            </a:r>
            <a:r>
              <a:rPr lang="en-US" altLang="en-US" sz="2000" u="sng" dirty="0"/>
              <a:t>each</a:t>
            </a:r>
            <a:r>
              <a:rPr lang="en-US" altLang="en-US" sz="2000" i="1" dirty="0"/>
              <a:t> </a:t>
            </a:r>
            <a:r>
              <a:rPr lang="en-US" altLang="en-US" sz="2000" dirty="0"/>
              <a:t>individual prompt. It is NOT for the entire group.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  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This is NOT the label!</a:t>
            </a:r>
            <a:endParaRPr lang="en-US" altLang="en-US" sz="1800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for="radBeethoven"&gt;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id="radBeethoven"  name="favComposer"&gt;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for="radBach"&gt;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Bach: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id="radBach" 	name="favComposer"&gt;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for="radMozart"&gt;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Mozart: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id="radMozart"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for="radBrahms"&gt;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Brahms: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id="radBrahms"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for="radStravinsky"&gt;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id="radStravinsky"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2393F-8F1F-494C-A6BC-23A24AD37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454" y="1489594"/>
            <a:ext cx="2643809" cy="1482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93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752600" y="304800"/>
            <a:ext cx="5638800" cy="280209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Radio Button: Complete Example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399" y="762000"/>
            <a:ext cx="8915400" cy="4800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Here is the complete code. Note that this is one situation where the single line break tag,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  <a:r>
              <a:rPr lang="en-US" altLang="en-US" sz="2000" dirty="0"/>
              <a:t> is useful.  A complete paragraph between each radio button would probably be too much.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for="radBeethoven"&gt;Beethoven: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 "radBeethoven" 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for="radBach"&gt;Bach: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id="radBach" 	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for="radMozart"&gt;Mozart: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id="radMozart"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for="radBrahms"&gt;Brahms: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id="radBrahms"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for="radStravinsky"&gt;Stravinsky: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id="radStravinsky"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2393F-8F1F-494C-A6BC-23A24AD37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277" y="4926212"/>
            <a:ext cx="2901644" cy="1626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873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15D2CEC-CB35-4DC7-9503-D89AC9DCB61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/>
              <a:t>Forms: File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E2A00E8-7802-4AC8-8E45-FC4D9D6186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Shows a textbox and a Browse button that allows the user to select a file from their computer. </a:t>
            </a:r>
          </a:p>
          <a:p>
            <a:pPr lvl="2" eaLnBrk="1" hangingPunct="1"/>
            <a:r>
              <a:rPr lang="en-US" altLang="en-US" sz="2000" dirty="0"/>
              <a:t>E.g. Used to choose a file to attach to an e-mail message.</a:t>
            </a:r>
          </a:p>
          <a:p>
            <a:pPr lvl="2" eaLnBrk="1" hangingPunct="1"/>
            <a:r>
              <a:rPr lang="en-US" altLang="en-US" sz="2000" dirty="0"/>
              <a:t>We will not be using this control in this course, but feel free to try it out.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type="file" id="fileAttach"&gt;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5436B3DD-0833-4D34-BA11-1F155E638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"/>
            <a:ext cx="36957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CC2D3FE-E773-499B-B9C2-8219BEDFCC4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8229600" cy="715963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Forms: Keep ‘em neat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BC31528F-ECD3-4B45-B20D-03DCAB0717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4038600" cy="4953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Unfortunately, this apparently simple task requires some slightly challenging CSS</a:t>
            </a:r>
          </a:p>
          <a:p>
            <a:pPr lvl="1" eaLnBrk="1" hangingPunct="1"/>
            <a:r>
              <a:rPr lang="en-US" altLang="en-US" sz="2000" dirty="0"/>
              <a:t>We will discuss “layout and positioning” later in the course</a:t>
            </a:r>
          </a:p>
        </p:txBody>
      </p:sp>
      <p:pic>
        <p:nvPicPr>
          <p:cNvPr id="30724" name="Picture 5">
            <a:extLst>
              <a:ext uri="{FF2B5EF4-FFF2-40B4-BE49-F238E27FC236}">
                <a16:creationId xmlns:a16="http://schemas.microsoft.com/office/drawing/2014/main" id="{FE2CB2F2-092D-4253-94EC-C150C3FF8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33400"/>
            <a:ext cx="3276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79CEDBE2-0741-4B1D-90B1-FAD98EEEB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Hack: One way to line things up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D8BB941-B978-4660-97AE-A7A57624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There is a character entity called the “non-breaking space”:  			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&amp;nbsp;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dirty="0"/>
              <a:t> </a:t>
            </a:r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This entity allows you to add multiple spaces and can therefore </a:t>
            </a:r>
            <a:r>
              <a:rPr lang="en-US" altLang="en-US" sz="1800" i="1" dirty="0"/>
              <a:t>force</a:t>
            </a:r>
            <a:r>
              <a:rPr lang="en-US" altLang="en-US" sz="1800" dirty="0"/>
              <a:t> content to be pushed over to the right.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This technique is a bit of a cheat, but in the short term, it’s a way to at least try and exert some control over the layout of your pages. (Example on next slide)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We will have a talk on how to use CSS for layout and positioning at the end of the course.</a:t>
            </a:r>
          </a:p>
          <a:p>
            <a:pPr eaLnBrk="1" hangingPunct="1">
              <a:defRPr/>
            </a:pPr>
            <a:endParaRPr lang="en-US" altLang="en-US" sz="1800" dirty="0"/>
          </a:p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769E6F-CF9A-41CB-9AC4-AFEEF11C48BB}"/>
              </a:ext>
            </a:extLst>
          </p:cNvPr>
          <p:cNvSpPr txBox="1"/>
          <p:nvPr/>
        </p:nvSpPr>
        <p:spPr>
          <a:xfrm>
            <a:off x="533400" y="5334000"/>
            <a:ext cx="8001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en-US" dirty="0"/>
              <a:t>Do </a:t>
            </a:r>
            <a:r>
              <a:rPr lang="en-US" altLang="en-US" i="1" dirty="0"/>
              <a:t>not</a:t>
            </a:r>
            <a:r>
              <a:rPr lang="en-US" altLang="en-US" dirty="0"/>
              <a:t> spend a lot of time using this entity to line things up.  In the “real world” using the non-breaking space is considered a POOR solution for positioning items on a page.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A1302EA-D3C3-487E-9EDF-92E75695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5F8ABCB-E0F5-4FBA-A01A-19369C421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sz="1800" dirty="0"/>
              <a:t>Create a checkbox, select box, and radio button</a:t>
            </a:r>
          </a:p>
          <a:p>
            <a:pPr lvl="1" eaLnBrk="1" hangingPunct="1"/>
            <a:r>
              <a:rPr lang="en-US" altLang="en-US" sz="1800" dirty="0"/>
              <a:t>Explain the difference between the value attribute in a </a:t>
            </a:r>
            <a:r>
              <a:rPr lang="en-US" altLang="en-US" sz="1800" i="1" dirty="0"/>
              <a:t>select </a:t>
            </a:r>
            <a:r>
              <a:rPr lang="en-US" altLang="en-US" sz="1800" dirty="0"/>
              <a:t>option, and the value that goes </a:t>
            </a:r>
            <a:r>
              <a:rPr lang="en-US" altLang="en-US" sz="1800" i="1" dirty="0"/>
              <a:t>between the option tags</a:t>
            </a:r>
          </a:p>
          <a:p>
            <a:pPr lvl="1" eaLnBrk="1" hangingPunct="1"/>
            <a:r>
              <a:rPr lang="en-US" altLang="en-US" sz="1800" dirty="0"/>
              <a:t>Explain the reason why a given group of radio buttons need to share the same name</a:t>
            </a:r>
          </a:p>
          <a:p>
            <a:pPr lvl="1" eaLnBrk="1" hangingPunct="1"/>
            <a:r>
              <a:rPr lang="en-US" altLang="en-US" sz="1800" dirty="0"/>
              <a:t>Discuss the concept of clarity as it applies to naming your form elements</a:t>
            </a:r>
          </a:p>
          <a:p>
            <a:pPr lvl="1" eaLnBrk="1" hangingPunct="1"/>
            <a:endParaRPr lang="en-US" alt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7D273A7E-8917-4C3B-BF45-726D2BBDD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522AF237-A624-4F0C-980B-43465D34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using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&amp;nbsp;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13D6BFD7-0A8A-4867-8964-9B5F97D4A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029200"/>
            <a:ext cx="8229600" cy="1119188"/>
          </a:xfrm>
        </p:spPr>
        <p:txBody>
          <a:bodyPr/>
          <a:lstStyle/>
          <a:p>
            <a:pPr eaLnBrk="1" hangingPunct="1"/>
            <a:r>
              <a:rPr lang="en-US" altLang="en-US" sz="1800" i="1" dirty="0"/>
              <a:t>Again, please note that this is NOT an ideal solution. I’ve only discussed it here to help if a small amount of space somewhere is driving you nuts – it happens! </a:t>
            </a:r>
          </a:p>
          <a:p>
            <a:pPr lvl="1" eaLnBrk="1" hangingPunct="1"/>
            <a:r>
              <a:rPr lang="en-US" altLang="en-US" sz="1400" dirty="0"/>
              <a:t>The proper solution is to use CSS layout and positioning techniques. </a:t>
            </a:r>
          </a:p>
          <a:p>
            <a:pPr lvl="1" eaLnBrk="1" hangingPunct="1"/>
            <a:r>
              <a:rPr lang="en-US" altLang="en-US" sz="1400" dirty="0"/>
              <a:t>We will not cover CSS positioning until the end of the course, however, you are certainly free to read up on it in advance and apply it to your pages!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E54264-ED7F-4EB2-80A1-AB873D847C7E}"/>
              </a:ext>
            </a:extLst>
          </p:cNvPr>
          <p:cNvSpPr txBox="1"/>
          <p:nvPr/>
        </p:nvSpPr>
        <p:spPr>
          <a:xfrm>
            <a:off x="533400" y="1524000"/>
            <a:ext cx="8229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First Name:    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5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Middle Initial: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2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Last Name:     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6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b="1" dirty="0">
              <a:latin typeface="+mj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>
                <a:latin typeface="+mj-lt"/>
                <a:cs typeface="Courier New" pitchFamily="49" charset="0"/>
              </a:rPr>
              <a:t>Code: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First Name: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&amp;nbsp;&amp;nbsp;&amp;nbsp;&amp;nbsp;&amp;nbsp;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type="text....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Middle Initial: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type="text....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Last Name: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&amp;nbsp;&amp;nbsp;&amp;nbsp;&amp;nbsp;&amp;nbsp;&amp;nbsp;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</a:t>
            </a:r>
          </a:p>
        </p:txBody>
      </p:sp>
      <p:pic>
        <p:nvPicPr>
          <p:cNvPr id="33797" name="Picture 3">
            <a:extLst>
              <a:ext uri="{FF2B5EF4-FFF2-40B4-BE49-F238E27FC236}">
                <a16:creationId xmlns:a16="http://schemas.microsoft.com/office/drawing/2014/main" id="{8F8E2019-C633-47FA-B59B-7B59B9E08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450" y="2514600"/>
            <a:ext cx="2682875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C6A4A1C5-FBE2-4920-AD7C-6AF40C43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/>
              <a:t>Example: 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form_with_select_radio.html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/>
              <a:t>Pop-Quiz</a:t>
            </a:r>
            <a:r>
              <a:rPr lang="en-US" altLang="en-US" sz="1800" dirty="0"/>
              <a:t>: For the month born, we could have used either a select box or a radio button. Both would "work" just as well. Why do you think it was decided to use a select box?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/>
              <a:t>Answer</a:t>
            </a:r>
            <a:r>
              <a:rPr lang="en-US" altLang="en-US" sz="1800" dirty="0"/>
              <a:t>: Having all 12 months as radio buttons would take up a lot of real-estate on the web page. It would add unnecessary clutter.  As a more extreme example, imagine if we were asking about the birth year with over 100 options!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ABE968C-DCB5-4BA9-B8BD-FDD07A84F16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Forms: Checkboxes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D6460C3-578D-4033-B673-C6DFB09C04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When you want to give the user multiple selections, use a </a:t>
            </a:r>
            <a:r>
              <a:rPr lang="en-US" altLang="en-US" sz="2000" b="1" dirty="0"/>
              <a:t>checkbox</a:t>
            </a:r>
            <a:r>
              <a:rPr lang="en-US" altLang="en-US" sz="2000" dirty="0"/>
              <a:t>. If you want to limit the user to ONE selection, use a </a:t>
            </a:r>
            <a:r>
              <a:rPr lang="en-US" altLang="en-US" sz="2000" b="1" dirty="0"/>
              <a:t>radio button</a:t>
            </a:r>
            <a:r>
              <a:rPr lang="en-US" altLang="en-US" sz="2000" dirty="0"/>
              <a:t>.</a:t>
            </a:r>
          </a:p>
          <a:p>
            <a:pPr eaLnBrk="1" hangingPunct="1"/>
            <a:r>
              <a:rPr lang="en-US" altLang="en-US" sz="2000" dirty="0"/>
              <a:t>Clicking in the box places a checkmark inside. </a:t>
            </a:r>
          </a:p>
          <a:p>
            <a:pPr lvl="1" eaLnBrk="1" hangingPunct="1"/>
            <a:r>
              <a:rPr lang="en-US" altLang="en-US" sz="1800" dirty="0"/>
              <a:t>Just in case you didn't know!!</a:t>
            </a:r>
          </a:p>
          <a:p>
            <a:pPr eaLnBrk="1" hangingPunct="1"/>
            <a:r>
              <a:rPr lang="en-US" altLang="en-US" sz="2000" dirty="0"/>
              <a:t>Notice that unlike with buttons,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000" dirty="0"/>
              <a:t> attribute has NO bearing on the appearance of the box. </a:t>
            </a:r>
          </a:p>
          <a:p>
            <a:pPr eaLnBrk="1" hangingPunct="1"/>
            <a:r>
              <a:rPr lang="en-US" altLang="en-US" sz="2000" dirty="0"/>
              <a:t>The value of the attribute called 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000" dirty="0"/>
              <a:t>  (yes, I realize that's a bit confusing) becomes important when it is passed to a script. More on this later.</a:t>
            </a:r>
          </a:p>
          <a:p>
            <a:pPr eaLnBrk="1" hangingPunct="1"/>
            <a:endParaRPr lang="en-US" altLang="en-US" sz="2000" dirty="0"/>
          </a:p>
        </p:txBody>
      </p:sp>
      <p:pic>
        <p:nvPicPr>
          <p:cNvPr id="5124" name="Picture 6">
            <a:extLst>
              <a:ext uri="{FF2B5EF4-FFF2-40B4-BE49-F238E27FC236}">
                <a16:creationId xmlns:a16="http://schemas.microsoft.com/office/drawing/2014/main" id="{2CD8232C-4917-4389-BECB-55E1B1493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954" y="304800"/>
            <a:ext cx="2176846" cy="139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9ABBCB3-32F1-4E04-B1BC-28D01798DC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Forms: Checkboxes cont.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6AB55A-5C30-4FE6-A4FE-14739E31C2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Who are your favorite composers?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	&lt;input type="checkbox"  id="chkBeethoven"&gt;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Bach: 		&lt;input type="checkbox"  id="chkBach"&gt;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Mozart: 	&lt;input type="checkbox"  id="chkMozart"&gt;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Brahms: 	&lt;input type="checkbox"  id="chkBrahms"&gt;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 	&lt;input type="checkbox"  id="chkStrav"&gt;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Incidentally, note the use </a:t>
            </a:r>
            <a:r>
              <a:rPr lang="en-US" altLang="en-US" sz="2000"/>
              <a:t>of the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chk</a:t>
            </a:r>
            <a:r>
              <a:rPr lang="en-US" altLang="en-US" sz="2000"/>
              <a:t> </a:t>
            </a:r>
            <a:r>
              <a:rPr lang="en-US" altLang="en-US" sz="2000" dirty="0"/>
              <a:t>prefix. 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AB609B39-13A5-4066-A90A-01986E7B7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6860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6684FF-771D-4A3B-A5F6-B38E53ED7E82}"/>
              </a:ext>
            </a:extLst>
          </p:cNvPr>
          <p:cNvSpPr txBox="1"/>
          <p:nvPr/>
        </p:nvSpPr>
        <p:spPr>
          <a:xfrm>
            <a:off x="571500" y="4988883"/>
            <a:ext cx="8001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Please note that in the code above, I have left out certain structural elements such as &lt;p&gt; tags, &lt;label&gt; tags etc. I have done this for teaching purposes so that we can focus on the important / relevant aspects of the code.  </a:t>
            </a:r>
          </a:p>
          <a:p>
            <a:endParaRPr lang="en-US" dirty="0"/>
          </a:p>
          <a:p>
            <a:pPr algn="ctr"/>
            <a:r>
              <a:rPr lang="en-US" dirty="0"/>
              <a:t>I will frequently do to so in this and other lectures.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87791D-653A-4437-AEF7-B1A503D123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Forms: Checkboxes cont.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F9AFC08-FE7A-4384-BAC1-3ABBB9AC8C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 Do you agree to these terms?</a:t>
            </a:r>
          </a:p>
          <a:p>
            <a:pPr eaLnBrk="1" hangingPunct="1"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 agree: 		&lt;input type="checkbox" id="chkAgree"&gt; </a:t>
            </a:r>
          </a:p>
          <a:p>
            <a:pPr eaLnBrk="1" hangingPunct="1"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 disagree:  	&lt;input type="checkbox" id="chkDisagree"&gt;</a:t>
            </a: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2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Pop-Quiz: Why is the checkbox a poor choice here?</a:t>
            </a:r>
          </a:p>
          <a:p>
            <a:pPr lvl="1" eaLnBrk="1" hangingPunct="1">
              <a:defRPr/>
            </a:pPr>
            <a:r>
              <a:rPr lang="en-US" altLang="en-US" sz="1800" dirty="0"/>
              <a:t>Answer: Because the user could check </a:t>
            </a:r>
            <a:r>
              <a:rPr lang="en-US" altLang="en-US" sz="1800"/>
              <a:t>both boxes. </a:t>
            </a:r>
            <a:r>
              <a:rPr lang="en-US" altLang="en-US" sz="1800" dirty="0"/>
              <a:t>A better choice would be a radio button.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/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id="{35113BAA-B7C5-44B3-9CDD-26D1537BE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57200"/>
            <a:ext cx="2362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5A7E41-0417-4E33-9ECD-A0BC5AFCAE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The ‘checked’ attribute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FA59697-7067-449E-9249-BDA93132C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 you agree to these terms?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 agree: 	&lt;input type="checkbox"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	 id="chkAgree"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checked="checked"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/>
            <a:r>
              <a:rPr lang="en-US" altLang="en-US" sz="2000" dirty="0"/>
              <a:t>Note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2000" dirty="0"/>
              <a:t> attribute. Setting the value of this attribute to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checked  </a:t>
            </a:r>
            <a:r>
              <a:rPr lang="en-US" altLang="en-US" sz="2000" dirty="0"/>
              <a:t>(yes, the value is the same as the attribute name) places a check in the box automatically when the page is first displayed.</a:t>
            </a:r>
          </a:p>
          <a:p>
            <a:pPr lvl="1" eaLnBrk="1" hangingPunct="1"/>
            <a:r>
              <a:rPr lang="en-US" altLang="en-US" sz="1600" dirty="0"/>
              <a:t>In theory, we could simply say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1600" dirty="0"/>
              <a:t> as opposed to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checked="checked"</a:t>
            </a:r>
            <a:r>
              <a:rPr lang="en-US" altLang="en-US" sz="1600" dirty="0"/>
              <a:t>.  </a:t>
            </a:r>
          </a:p>
          <a:p>
            <a:pPr lvl="1" eaLnBrk="1" hangingPunct="1"/>
            <a:r>
              <a:rPr lang="en-US" altLang="en-US" sz="1600" dirty="0"/>
              <a:t>However, I think it's a good idea to remember that attributes are intended to be associated with a value. </a:t>
            </a:r>
          </a:p>
          <a:p>
            <a:pPr eaLnBrk="1" hangingPunct="1"/>
            <a:r>
              <a:rPr lang="en-US" altLang="en-US" sz="2000" dirty="0"/>
              <a:t>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2000" dirty="0"/>
              <a:t> attribute can be used with both </a:t>
            </a:r>
            <a:r>
              <a:rPr lang="en-US" altLang="en-US" sz="2000" b="1" dirty="0"/>
              <a:t>checkboxes</a:t>
            </a:r>
            <a:r>
              <a:rPr lang="en-US" altLang="en-US" sz="2000" dirty="0"/>
              <a:t> and </a:t>
            </a:r>
            <a:r>
              <a:rPr lang="en-US" altLang="en-US" sz="2000" b="1" dirty="0"/>
              <a:t>radio buttons</a:t>
            </a:r>
            <a:r>
              <a:rPr lang="en-US" altLang="en-US" sz="2000" dirty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pic>
        <p:nvPicPr>
          <p:cNvPr id="11268" name="Picture 1">
            <a:extLst>
              <a:ext uri="{FF2B5EF4-FFF2-40B4-BE49-F238E27FC236}">
                <a16:creationId xmlns:a16="http://schemas.microsoft.com/office/drawing/2014/main" id="{8177E9AB-DCF2-4192-8302-93C4AA5704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984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EBD724D-765B-4F36-85F8-4F2AE73CC82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9227" y="23812"/>
            <a:ext cx="4876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An aside: Positioning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4A9E85-598F-47A6-8F3B-6190FB0CB4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332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Note the fairly sloppy appearance of each line.</a:t>
            </a:r>
          </a:p>
          <a:p>
            <a:pPr eaLnBrk="1" hangingPunct="1"/>
            <a:r>
              <a:rPr lang="en-US" altLang="en-US" sz="2400" dirty="0"/>
              <a:t>Any good page designer will put some thought into giving their forms a neat appearance. </a:t>
            </a:r>
          </a:p>
          <a:p>
            <a:pPr lvl="1" eaLnBrk="1" hangingPunct="1"/>
            <a:r>
              <a:rPr lang="en-US" altLang="en-US" sz="2000" dirty="0"/>
              <a:t>We will discuss how to position items on a page using CSS towards the end of the course.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BA361ABD-AC96-4A8F-A6C8-8FE13513C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6860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>
            <a:extLst>
              <a:ext uri="{FF2B5EF4-FFF2-40B4-BE49-F238E27FC236}">
                <a16:creationId xmlns:a16="http://schemas.microsoft.com/office/drawing/2014/main" id="{E189D232-0DC4-43B0-9C6A-33965FE5D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2362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92F3A4A-ADA3-4A6F-8DE2-5FB93C83D9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348107" y="152400"/>
            <a:ext cx="4495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Forms: </a:t>
            </a:r>
            <a:r>
              <a:rPr lang="en-US" altLang="en-US" sz="4000" b="1" dirty="0"/>
              <a:t>Select</a:t>
            </a:r>
            <a:r>
              <a:rPr lang="en-US" altLang="en-US" sz="4000" dirty="0"/>
              <a:t> Box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47BF4DE-B156-4A06-AF2D-2928F29E6A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1208" y="3276680"/>
            <a:ext cx="8229600" cy="3200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Similar to radio buttons, except that the options are hidden until the user clicks on the down arrow.  Once the user has selected an option, the options are re-hidden.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Useful for situations where you have many possible options to choose from. (E.g. “What year were you born?”)</a:t>
            </a:r>
          </a:p>
          <a:p>
            <a:pPr lvl="1" eaLnBrk="1" hangingPunct="1"/>
            <a:r>
              <a:rPr lang="en-US" altLang="en-US" sz="1800" dirty="0"/>
              <a:t>While you can easily hide 100+ years inside a select box, you could not do so with a radio button! </a:t>
            </a:r>
          </a:p>
          <a:p>
            <a:pPr marL="0" indent="0" eaLnBrk="1" hangingPunct="1">
              <a:buNone/>
            </a:pPr>
            <a:endParaRPr lang="en-US" alt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DD0AC6-4728-4D5E-931A-C3ED289E28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0" y="1305838"/>
            <a:ext cx="3429000" cy="16393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A607E1A-9D2D-4E81-AE82-95994F68EB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/>
              <a:t>Forms: Select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69DA002-81C7-4BEC-8AD3-0DD08525A3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5551" y="1828800"/>
            <a:ext cx="8458200" cy="48768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Does not use the &lt;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input&gt;</a:t>
            </a:r>
            <a:r>
              <a:rPr lang="en-US" sz="2600" dirty="0"/>
              <a:t> tag. Instead, uses &lt;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select&gt;</a:t>
            </a:r>
            <a:r>
              <a:rPr lang="en-US" sz="2600" dirty="0"/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Yields a drop-down box from which the user can choose from a list of options.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Every item visible in the dropdown is created using the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&lt;option&gt;</a:t>
            </a:r>
            <a:r>
              <a:rPr lang="en-US" sz="2600" dirty="0"/>
              <a:t> tag.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&lt;label for="selMonthBorn"&gt;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What month were you born?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&lt;/label&gt;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&lt;select id="selMonthBorn"&gt;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jan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January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feb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Febuary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March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   etc...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&lt;/select&gt;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34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2900" b="1" dirty="0"/>
              <a:t>Important</a:t>
            </a:r>
            <a:r>
              <a:rPr lang="en-US" sz="2900" dirty="0"/>
              <a:t>: Be sure that you do not confuse the value </a:t>
            </a:r>
            <a:r>
              <a:rPr lang="en-US" sz="2900" i="1" dirty="0"/>
              <a:t>inside </a:t>
            </a:r>
            <a:r>
              <a:rPr lang="en-US" sz="2900" dirty="0"/>
              <a:t>the option tags, with the prompt (which is what your viewers see) which is </a:t>
            </a:r>
            <a:r>
              <a:rPr lang="en-US" sz="2900" i="1" dirty="0"/>
              <a:t>between</a:t>
            </a:r>
            <a:r>
              <a:rPr lang="en-US" sz="2900" dirty="0"/>
              <a:t> the </a:t>
            </a: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sz="2900" dirty="0"/>
              <a:t> tags.</a:t>
            </a:r>
            <a:endParaRPr lang="en-US" sz="3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E43D35-954D-473F-8C02-D1001F5E0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581" y="377788"/>
            <a:ext cx="2605087" cy="12454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1711</Words>
  <Application>Microsoft Office PowerPoint</Application>
  <PresentationFormat>On-screen Show (4:3)</PresentationFormat>
  <Paragraphs>229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Office Theme</vt:lpstr>
      <vt:lpstr>Intro to Forms, Part 2</vt:lpstr>
      <vt:lpstr>Learning Objectives</vt:lpstr>
      <vt:lpstr>Forms: Checkboxes</vt:lpstr>
      <vt:lpstr>Forms: Checkboxes cont.</vt:lpstr>
      <vt:lpstr>Forms: Checkboxes cont.</vt:lpstr>
      <vt:lpstr>The ‘checked’ attribute</vt:lpstr>
      <vt:lpstr>An aside: Positioning</vt:lpstr>
      <vt:lpstr>Forms: Select Box</vt:lpstr>
      <vt:lpstr>Forms: Select</vt:lpstr>
      <vt:lpstr>Select Box:      value vs option</vt:lpstr>
      <vt:lpstr>Select Box:      value vs option</vt:lpstr>
      <vt:lpstr>An IMPORTANT Aside!</vt:lpstr>
      <vt:lpstr>Forms: Radio Buttons</vt:lpstr>
      <vt:lpstr>Forms: Radio Buttons cont.</vt:lpstr>
      <vt:lpstr>&lt;label&gt; tag for radio Buttons</vt:lpstr>
      <vt:lpstr>Radio Button: Complete Example</vt:lpstr>
      <vt:lpstr>Forms: File</vt:lpstr>
      <vt:lpstr>Forms: Keep ‘em neat</vt:lpstr>
      <vt:lpstr>Hack: One way to line things up</vt:lpstr>
      <vt:lpstr>Example using &amp;nbsp;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yosef</dc:creator>
  <cp:lastModifiedBy>Joseph Mendelsohn</cp:lastModifiedBy>
  <cp:revision>250</cp:revision>
  <dcterms:created xsi:type="dcterms:W3CDTF">2012-09-20T23:12:40Z</dcterms:created>
  <dcterms:modified xsi:type="dcterms:W3CDTF">2019-09-10T14:34:09Z</dcterms:modified>
</cp:coreProperties>
</file>