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92" r:id="rId2"/>
    <p:sldId id="293" r:id="rId3"/>
    <p:sldId id="262" r:id="rId4"/>
    <p:sldId id="263" r:id="rId5"/>
    <p:sldId id="265" r:id="rId6"/>
    <p:sldId id="266" r:id="rId7"/>
    <p:sldId id="267" r:id="rId8"/>
    <p:sldId id="271" r:id="rId9"/>
    <p:sldId id="270" r:id="rId10"/>
    <p:sldId id="268" r:id="rId11"/>
    <p:sldId id="297" r:id="rId12"/>
    <p:sldId id="274" r:id="rId13"/>
    <p:sldId id="291" r:id="rId14"/>
    <p:sldId id="294" r:id="rId15"/>
    <p:sldId id="295" r:id="rId16"/>
    <p:sldId id="296"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28" autoAdjust="0"/>
    <p:restoredTop sz="94660"/>
  </p:normalViewPr>
  <p:slideViewPr>
    <p:cSldViewPr>
      <p:cViewPr varScale="1">
        <p:scale>
          <a:sx n="152" d="100"/>
          <a:sy n="152" d="100"/>
        </p:scale>
        <p:origin x="156"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77F18DA-3872-4D05-A3CC-76EFA4F3E96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a:extLst>
              <a:ext uri="{FF2B5EF4-FFF2-40B4-BE49-F238E27FC236}">
                <a16:creationId xmlns:a16="http://schemas.microsoft.com/office/drawing/2014/main" id="{9E2A1510-BACB-4D91-BBE4-64DA903582D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052" name="Rectangle 4">
            <a:extLst>
              <a:ext uri="{FF2B5EF4-FFF2-40B4-BE49-F238E27FC236}">
                <a16:creationId xmlns:a16="http://schemas.microsoft.com/office/drawing/2014/main" id="{79D5FBF2-EB53-487A-833D-E44EE7E6A1C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437758C0-A172-436D-8F1C-2BE7DAF88D9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618E1310-AA50-4630-A755-7393998278C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a:extLst>
              <a:ext uri="{FF2B5EF4-FFF2-40B4-BE49-F238E27FC236}">
                <a16:creationId xmlns:a16="http://schemas.microsoft.com/office/drawing/2014/main" id="{2664DE87-95C1-4775-A0FA-06C3A5FC279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B2FF667A-0F10-4AF9-AA14-3A0E8CD48CA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3DA20F9E-34A0-4495-9DEF-EE77AE9BE7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2B3EF32E-3C9E-4F68-B29F-A2C1F1233089}" type="slidenum">
              <a:rPr lang="en-US" altLang="en-US" smtClean="0">
                <a:latin typeface="Arial" panose="020B0604020202020204" pitchFamily="34" charset="0"/>
              </a:rPr>
              <a:pPr/>
              <a:t>3</a:t>
            </a:fld>
            <a:endParaRPr lang="en-US" altLang="en-US" dirty="0">
              <a:latin typeface="Arial" panose="020B0604020202020204" pitchFamily="34" charset="0"/>
            </a:endParaRPr>
          </a:p>
        </p:txBody>
      </p:sp>
      <p:sp>
        <p:nvSpPr>
          <p:cNvPr id="10243" name="Rectangle 2">
            <a:extLst>
              <a:ext uri="{FF2B5EF4-FFF2-40B4-BE49-F238E27FC236}">
                <a16:creationId xmlns:a16="http://schemas.microsoft.com/office/drawing/2014/main" id="{0BDC8639-D7D3-4A49-B22F-F58D601260BD}"/>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E838E214-4F83-4A1F-9E77-589DF8536A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0DB554E5-DF11-477F-BD90-3D0ECE0D79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69E2CCE9-4FEF-45B8-9456-26E10D4F3702}" type="slidenum">
              <a:rPr lang="en-US" altLang="en-US" smtClean="0">
                <a:latin typeface="Arial" panose="020B0604020202020204" pitchFamily="34" charset="0"/>
              </a:rPr>
              <a:pPr/>
              <a:t>13</a:t>
            </a:fld>
            <a:endParaRPr lang="en-US" altLang="en-US" dirty="0">
              <a:latin typeface="Arial" panose="020B0604020202020204" pitchFamily="34" charset="0"/>
            </a:endParaRPr>
          </a:p>
        </p:txBody>
      </p:sp>
      <p:sp>
        <p:nvSpPr>
          <p:cNvPr id="30723" name="Rectangle 2">
            <a:extLst>
              <a:ext uri="{FF2B5EF4-FFF2-40B4-BE49-F238E27FC236}">
                <a16:creationId xmlns:a16="http://schemas.microsoft.com/office/drawing/2014/main" id="{486A6734-C482-4354-8608-4F424C3D90A5}"/>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02D57A35-07EF-4786-A110-652A9E58FF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4BCE7942-5AB7-49ED-8B7D-6DDF57C1D2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FE095EF-D630-406E-B79F-2028EBAE2501}" type="slidenum">
              <a:rPr lang="en-US" altLang="en-US" smtClean="0">
                <a:latin typeface="Arial" panose="020B0604020202020204" pitchFamily="34" charset="0"/>
              </a:rPr>
              <a:pPr/>
              <a:t>14</a:t>
            </a:fld>
            <a:endParaRPr lang="en-US" altLang="en-US" dirty="0">
              <a:latin typeface="Arial" panose="020B0604020202020204" pitchFamily="34" charset="0"/>
            </a:endParaRPr>
          </a:p>
        </p:txBody>
      </p:sp>
      <p:sp>
        <p:nvSpPr>
          <p:cNvPr id="32771" name="Rectangle 2">
            <a:extLst>
              <a:ext uri="{FF2B5EF4-FFF2-40B4-BE49-F238E27FC236}">
                <a16:creationId xmlns:a16="http://schemas.microsoft.com/office/drawing/2014/main" id="{9F26BF12-4FBC-4D11-849B-6EA783365533}"/>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547353F-704F-4D80-B31B-2F259BAED9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2637D44B-41AA-4D4E-BC27-F120CB2814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5B07A33-2C82-4C7B-B1F0-08B87FBA8F12}" type="slidenum">
              <a:rPr lang="en-US" altLang="en-US" smtClean="0">
                <a:latin typeface="Arial" panose="020B0604020202020204" pitchFamily="34" charset="0"/>
              </a:rPr>
              <a:pPr/>
              <a:t>15</a:t>
            </a:fld>
            <a:endParaRPr lang="en-US" altLang="en-US" dirty="0">
              <a:latin typeface="Arial" panose="020B0604020202020204" pitchFamily="34" charset="0"/>
            </a:endParaRPr>
          </a:p>
        </p:txBody>
      </p:sp>
      <p:sp>
        <p:nvSpPr>
          <p:cNvPr id="34819" name="Rectangle 2">
            <a:extLst>
              <a:ext uri="{FF2B5EF4-FFF2-40B4-BE49-F238E27FC236}">
                <a16:creationId xmlns:a16="http://schemas.microsoft.com/office/drawing/2014/main" id="{1F23D8D3-0015-474B-B43A-28D62B69B7AC}"/>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0E07A74D-0ED5-490E-B4C2-20E41D21EA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5DA1DC38-E887-4AD0-88B1-E5FDEFD02C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8022527B-4D46-4488-9C11-B640925A1016}" type="slidenum">
              <a:rPr lang="en-US" altLang="en-US" smtClean="0">
                <a:latin typeface="Arial" panose="020B0604020202020204" pitchFamily="34" charset="0"/>
              </a:rPr>
              <a:pPr/>
              <a:t>4</a:t>
            </a:fld>
            <a:endParaRPr lang="en-US" altLang="en-US" dirty="0">
              <a:latin typeface="Arial" panose="020B0604020202020204" pitchFamily="34" charset="0"/>
            </a:endParaRPr>
          </a:p>
        </p:txBody>
      </p:sp>
      <p:sp>
        <p:nvSpPr>
          <p:cNvPr id="12291" name="Rectangle 2">
            <a:extLst>
              <a:ext uri="{FF2B5EF4-FFF2-40B4-BE49-F238E27FC236}">
                <a16:creationId xmlns:a16="http://schemas.microsoft.com/office/drawing/2014/main" id="{BF2B0F4F-0C4A-4F4D-93B0-EEDA5388B6FD}"/>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897A94CB-F3D2-4F6C-873D-B861F87C60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FA7D3FD8-1D0B-4825-AD3B-4DADBAEF84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B7D29E4D-F3CA-4ED3-A4A4-641842A777D3}" type="slidenum">
              <a:rPr lang="en-US" altLang="en-US" smtClean="0">
                <a:latin typeface="Arial" panose="020B0604020202020204" pitchFamily="34" charset="0"/>
              </a:rPr>
              <a:pPr/>
              <a:t>5</a:t>
            </a:fld>
            <a:endParaRPr lang="en-US" altLang="en-US" dirty="0">
              <a:latin typeface="Arial" panose="020B0604020202020204" pitchFamily="34" charset="0"/>
            </a:endParaRPr>
          </a:p>
        </p:txBody>
      </p:sp>
      <p:sp>
        <p:nvSpPr>
          <p:cNvPr id="16387" name="Rectangle 2">
            <a:extLst>
              <a:ext uri="{FF2B5EF4-FFF2-40B4-BE49-F238E27FC236}">
                <a16:creationId xmlns:a16="http://schemas.microsoft.com/office/drawing/2014/main" id="{1364D4CA-CF58-4D78-B020-B84D660681E8}"/>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0C667B82-3B2F-43F6-A9C2-A9E1A5102E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EB8C8458-149F-4E91-9998-089C9A272C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AB84BB7-D69B-4293-87F6-A8DF91F780D7}" type="slidenum">
              <a:rPr lang="en-US" altLang="en-US" smtClean="0">
                <a:latin typeface="Arial" panose="020B0604020202020204" pitchFamily="34" charset="0"/>
              </a:rPr>
              <a:pPr/>
              <a:t>6</a:t>
            </a:fld>
            <a:endParaRPr lang="en-US" altLang="en-US" dirty="0">
              <a:latin typeface="Arial" panose="020B0604020202020204" pitchFamily="34" charset="0"/>
            </a:endParaRPr>
          </a:p>
        </p:txBody>
      </p:sp>
      <p:sp>
        <p:nvSpPr>
          <p:cNvPr id="18435" name="Rectangle 2">
            <a:extLst>
              <a:ext uri="{FF2B5EF4-FFF2-40B4-BE49-F238E27FC236}">
                <a16:creationId xmlns:a16="http://schemas.microsoft.com/office/drawing/2014/main" id="{7EFFCDB6-79E4-4647-B62B-D6C3EEC5EDAB}"/>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E8A4234E-3176-4C73-8524-4BF8F2A3294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75EB46AB-9D4F-4898-B54B-D054AA1644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88F18ED-A57F-45FD-9EDA-D5B8A475C6B5}" type="slidenum">
              <a:rPr lang="en-US" altLang="en-US" smtClean="0">
                <a:latin typeface="Arial" panose="020B0604020202020204" pitchFamily="34" charset="0"/>
              </a:rPr>
              <a:pPr/>
              <a:t>7</a:t>
            </a:fld>
            <a:endParaRPr lang="en-US" altLang="en-US" dirty="0">
              <a:latin typeface="Arial" panose="020B0604020202020204" pitchFamily="34" charset="0"/>
            </a:endParaRPr>
          </a:p>
        </p:txBody>
      </p:sp>
      <p:sp>
        <p:nvSpPr>
          <p:cNvPr id="20483" name="Rectangle 2">
            <a:extLst>
              <a:ext uri="{FF2B5EF4-FFF2-40B4-BE49-F238E27FC236}">
                <a16:creationId xmlns:a16="http://schemas.microsoft.com/office/drawing/2014/main" id="{6D07B240-F4E3-4FCA-A931-B5733EBA0CCD}"/>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13F76F88-51EB-4559-A1E8-04C1758438B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E811054-9676-44FB-8548-D01A2289F31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1E17227E-E49F-49E5-AB2D-5834FF21360E}" type="slidenum">
              <a:rPr lang="en-US" altLang="en-US" smtClean="0">
                <a:latin typeface="Arial" panose="020B0604020202020204" pitchFamily="34" charset="0"/>
              </a:rPr>
              <a:pPr/>
              <a:t>8</a:t>
            </a:fld>
            <a:endParaRPr lang="en-US" altLang="en-US" dirty="0">
              <a:latin typeface="Arial" panose="020B0604020202020204" pitchFamily="34" charset="0"/>
            </a:endParaRPr>
          </a:p>
        </p:txBody>
      </p:sp>
      <p:sp>
        <p:nvSpPr>
          <p:cNvPr id="24579" name="Rectangle 2">
            <a:extLst>
              <a:ext uri="{FF2B5EF4-FFF2-40B4-BE49-F238E27FC236}">
                <a16:creationId xmlns:a16="http://schemas.microsoft.com/office/drawing/2014/main" id="{06400413-2367-4346-9B6E-35FD2F6E7828}"/>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29E328A2-B1DE-4D0E-A012-2BE31467C5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AD24F4B-3231-4683-A032-556A9572CD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46698DFE-E6F7-47B7-9C97-D7B919140173}" type="slidenum">
              <a:rPr lang="en-US" altLang="en-US" smtClean="0">
                <a:latin typeface="Arial" panose="020B0604020202020204" pitchFamily="34" charset="0"/>
              </a:rPr>
              <a:pPr/>
              <a:t>9</a:t>
            </a:fld>
            <a:endParaRPr lang="en-US" altLang="en-US" dirty="0">
              <a:latin typeface="Arial" panose="020B0604020202020204" pitchFamily="34" charset="0"/>
            </a:endParaRPr>
          </a:p>
        </p:txBody>
      </p:sp>
      <p:sp>
        <p:nvSpPr>
          <p:cNvPr id="28675" name="Rectangle 2">
            <a:extLst>
              <a:ext uri="{FF2B5EF4-FFF2-40B4-BE49-F238E27FC236}">
                <a16:creationId xmlns:a16="http://schemas.microsoft.com/office/drawing/2014/main" id="{138A4181-0A4E-477F-B056-F67C61B8EFA1}"/>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D94D9619-C056-4502-8354-E7F1F0C1AA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D2F267D0-9B5E-415D-9D8D-3B37817558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9AD85DD8-6CAB-4ACC-988D-4E65B4FEE247}" type="slidenum">
              <a:rPr lang="en-US" altLang="en-US" smtClean="0">
                <a:latin typeface="Arial" panose="020B0604020202020204" pitchFamily="34" charset="0"/>
              </a:rPr>
              <a:pPr/>
              <a:t>10</a:t>
            </a:fld>
            <a:endParaRPr lang="en-US" altLang="en-US" dirty="0">
              <a:latin typeface="Arial" panose="020B0604020202020204" pitchFamily="34" charset="0"/>
            </a:endParaRPr>
          </a:p>
        </p:txBody>
      </p:sp>
      <p:sp>
        <p:nvSpPr>
          <p:cNvPr id="22531" name="Rectangle 2">
            <a:extLst>
              <a:ext uri="{FF2B5EF4-FFF2-40B4-BE49-F238E27FC236}">
                <a16:creationId xmlns:a16="http://schemas.microsoft.com/office/drawing/2014/main" id="{D17C8F7A-4D69-48D4-9387-B1B6D235DE60}"/>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4144B16D-971B-4F69-8DE7-BD5697AC51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6122B07-312A-443F-9DC8-4323024801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016CEC57-0BEE-4251-A714-088142C3B86A}" type="slidenum">
              <a:rPr lang="en-US" altLang="en-US" smtClean="0">
                <a:latin typeface="Arial" panose="020B0604020202020204" pitchFamily="34" charset="0"/>
              </a:rPr>
              <a:pPr/>
              <a:t>12</a:t>
            </a:fld>
            <a:endParaRPr lang="en-US" altLang="en-US" dirty="0">
              <a:latin typeface="Arial" panose="020B0604020202020204" pitchFamily="34" charset="0"/>
            </a:endParaRPr>
          </a:p>
        </p:txBody>
      </p:sp>
      <p:sp>
        <p:nvSpPr>
          <p:cNvPr id="26627" name="Rectangle 2">
            <a:extLst>
              <a:ext uri="{FF2B5EF4-FFF2-40B4-BE49-F238E27FC236}">
                <a16:creationId xmlns:a16="http://schemas.microsoft.com/office/drawing/2014/main" id="{869EA753-76D5-4528-B623-EABF45A394BE}"/>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1194AFBE-6C44-4A34-8826-62483CFC15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6D1CFAA-76A3-42CC-A64F-A4FB0D711FB9}"/>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88A79F82-BF51-4CC9-8919-A0180C918CF8}"/>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FC238D3-8587-48B2-A547-EC769BA306FC}"/>
              </a:ext>
            </a:extLst>
          </p:cNvPr>
          <p:cNvSpPr>
            <a:spLocks noGrp="1"/>
          </p:cNvSpPr>
          <p:nvPr>
            <p:ph type="sldNum" sz="quarter" idx="12"/>
          </p:nvPr>
        </p:nvSpPr>
        <p:spPr/>
        <p:txBody>
          <a:bodyPr/>
          <a:lstStyle>
            <a:lvl1pPr>
              <a:defRPr/>
            </a:lvl1pPr>
          </a:lstStyle>
          <a:p>
            <a:pPr>
              <a:defRPr/>
            </a:pPr>
            <a:fld id="{D7F9E658-88CA-4C32-A761-ADB6B19D211F}" type="slidenum">
              <a:rPr lang="en-US" altLang="en-US"/>
              <a:pPr>
                <a:defRPr/>
              </a:pPr>
              <a:t>‹#›</a:t>
            </a:fld>
            <a:endParaRPr lang="en-US" altLang="en-US" dirty="0"/>
          </a:p>
        </p:txBody>
      </p:sp>
    </p:spTree>
    <p:extLst>
      <p:ext uri="{BB962C8B-B14F-4D97-AF65-F5344CB8AC3E}">
        <p14:creationId xmlns:p14="http://schemas.microsoft.com/office/powerpoint/2010/main" val="432394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B3F753-7ED0-4588-B3FF-0BB0174E28BB}"/>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49CE8CAB-EE9B-4A84-8C69-AD49BA56159B}"/>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E063D268-3749-4EDC-B27B-F5A9A877B3FF}"/>
              </a:ext>
            </a:extLst>
          </p:cNvPr>
          <p:cNvSpPr>
            <a:spLocks noGrp="1"/>
          </p:cNvSpPr>
          <p:nvPr>
            <p:ph type="sldNum" sz="quarter" idx="12"/>
          </p:nvPr>
        </p:nvSpPr>
        <p:spPr/>
        <p:txBody>
          <a:bodyPr/>
          <a:lstStyle>
            <a:lvl1pPr>
              <a:defRPr/>
            </a:lvl1pPr>
          </a:lstStyle>
          <a:p>
            <a:pPr>
              <a:defRPr/>
            </a:pPr>
            <a:fld id="{E97A3AF5-C606-437A-B8CE-1A22ABD8D936}" type="slidenum">
              <a:rPr lang="en-US" altLang="en-US"/>
              <a:pPr>
                <a:defRPr/>
              </a:pPr>
              <a:t>‹#›</a:t>
            </a:fld>
            <a:endParaRPr lang="en-US" altLang="en-US" dirty="0"/>
          </a:p>
        </p:txBody>
      </p:sp>
    </p:spTree>
    <p:extLst>
      <p:ext uri="{BB962C8B-B14F-4D97-AF65-F5344CB8AC3E}">
        <p14:creationId xmlns:p14="http://schemas.microsoft.com/office/powerpoint/2010/main" val="1529649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7FE3F1-AE3D-42DC-8459-1EFD77895A1C}"/>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CF99524E-6C86-4912-BF66-CD29D837F4A9}"/>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78869AB-A18A-4943-8D9E-56822DBFF985}"/>
              </a:ext>
            </a:extLst>
          </p:cNvPr>
          <p:cNvSpPr>
            <a:spLocks noGrp="1"/>
          </p:cNvSpPr>
          <p:nvPr>
            <p:ph type="sldNum" sz="quarter" idx="12"/>
          </p:nvPr>
        </p:nvSpPr>
        <p:spPr/>
        <p:txBody>
          <a:bodyPr/>
          <a:lstStyle>
            <a:lvl1pPr>
              <a:defRPr/>
            </a:lvl1pPr>
          </a:lstStyle>
          <a:p>
            <a:pPr>
              <a:defRPr/>
            </a:pPr>
            <a:fld id="{1D70A702-7236-47DC-BF45-D7E525ED8CA3}" type="slidenum">
              <a:rPr lang="en-US" altLang="en-US"/>
              <a:pPr>
                <a:defRPr/>
              </a:pPr>
              <a:t>‹#›</a:t>
            </a:fld>
            <a:endParaRPr lang="en-US" altLang="en-US" dirty="0"/>
          </a:p>
        </p:txBody>
      </p:sp>
    </p:spTree>
    <p:extLst>
      <p:ext uri="{BB962C8B-B14F-4D97-AF65-F5344CB8AC3E}">
        <p14:creationId xmlns:p14="http://schemas.microsoft.com/office/powerpoint/2010/main" val="4082925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DCC38D-29A7-41E0-B213-C0614B02E710}"/>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EC70F553-0265-4CC8-91E4-0022A69F8716}"/>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F9573C5-A8D7-4757-8917-D83F0E2F58F7}"/>
              </a:ext>
            </a:extLst>
          </p:cNvPr>
          <p:cNvSpPr>
            <a:spLocks noGrp="1"/>
          </p:cNvSpPr>
          <p:nvPr>
            <p:ph type="sldNum" sz="quarter" idx="12"/>
          </p:nvPr>
        </p:nvSpPr>
        <p:spPr/>
        <p:txBody>
          <a:bodyPr/>
          <a:lstStyle>
            <a:lvl1pPr>
              <a:defRPr/>
            </a:lvl1pPr>
          </a:lstStyle>
          <a:p>
            <a:pPr>
              <a:defRPr/>
            </a:pPr>
            <a:fld id="{8880D6BE-82A2-49A3-944D-B89D626EC27F}" type="slidenum">
              <a:rPr lang="en-US" altLang="en-US"/>
              <a:pPr>
                <a:defRPr/>
              </a:pPr>
              <a:t>‹#›</a:t>
            </a:fld>
            <a:endParaRPr lang="en-US" altLang="en-US" dirty="0"/>
          </a:p>
        </p:txBody>
      </p:sp>
    </p:spTree>
    <p:extLst>
      <p:ext uri="{BB962C8B-B14F-4D97-AF65-F5344CB8AC3E}">
        <p14:creationId xmlns:p14="http://schemas.microsoft.com/office/powerpoint/2010/main" val="263157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5C49B4-CB90-4238-94D4-3B10ADFCD7C7}"/>
              </a:ext>
            </a:extLst>
          </p:cNvPr>
          <p:cNvSpPr>
            <a:spLocks noGrp="1"/>
          </p:cNvSpPr>
          <p:nvPr>
            <p:ph type="dt" sz="half" idx="10"/>
          </p:nvPr>
        </p:nvSpPr>
        <p:spPr/>
        <p:txBody>
          <a:bodyPr/>
          <a:lstStyle>
            <a:lvl1pPr>
              <a:defRPr/>
            </a:lvl1pPr>
          </a:lstStyle>
          <a:p>
            <a:pPr>
              <a:defRPr/>
            </a:pPr>
            <a:endParaRPr lang="en-US" dirty="0"/>
          </a:p>
        </p:txBody>
      </p:sp>
      <p:sp>
        <p:nvSpPr>
          <p:cNvPr id="5" name="Footer Placeholder 4">
            <a:extLst>
              <a:ext uri="{FF2B5EF4-FFF2-40B4-BE49-F238E27FC236}">
                <a16:creationId xmlns:a16="http://schemas.microsoft.com/office/drawing/2014/main" id="{69CE7FDF-5717-418F-BAC5-B0AEBAF77ED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EF1BCC8-D80A-4402-99FE-99B7AC2F7267}"/>
              </a:ext>
            </a:extLst>
          </p:cNvPr>
          <p:cNvSpPr>
            <a:spLocks noGrp="1"/>
          </p:cNvSpPr>
          <p:nvPr>
            <p:ph type="sldNum" sz="quarter" idx="12"/>
          </p:nvPr>
        </p:nvSpPr>
        <p:spPr/>
        <p:txBody>
          <a:bodyPr/>
          <a:lstStyle>
            <a:lvl1pPr>
              <a:defRPr/>
            </a:lvl1pPr>
          </a:lstStyle>
          <a:p>
            <a:pPr>
              <a:defRPr/>
            </a:pPr>
            <a:fld id="{EC48EA21-9D3D-4D4A-93E9-A81AA6818F70}" type="slidenum">
              <a:rPr lang="en-US" altLang="en-US"/>
              <a:pPr>
                <a:defRPr/>
              </a:pPr>
              <a:t>‹#›</a:t>
            </a:fld>
            <a:endParaRPr lang="en-US" altLang="en-US" dirty="0"/>
          </a:p>
        </p:txBody>
      </p:sp>
    </p:spTree>
    <p:extLst>
      <p:ext uri="{BB962C8B-B14F-4D97-AF65-F5344CB8AC3E}">
        <p14:creationId xmlns:p14="http://schemas.microsoft.com/office/powerpoint/2010/main" val="15110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C885549-0AFC-4E86-84F9-DC42BAA0C0A7}"/>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1757BA6C-64BE-4399-9C31-0490A45FA545}"/>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2F8A820D-41AB-421D-97CE-FB3B9D24F01A}"/>
              </a:ext>
            </a:extLst>
          </p:cNvPr>
          <p:cNvSpPr>
            <a:spLocks noGrp="1"/>
          </p:cNvSpPr>
          <p:nvPr>
            <p:ph type="sldNum" sz="quarter" idx="12"/>
          </p:nvPr>
        </p:nvSpPr>
        <p:spPr/>
        <p:txBody>
          <a:bodyPr/>
          <a:lstStyle>
            <a:lvl1pPr>
              <a:defRPr/>
            </a:lvl1pPr>
          </a:lstStyle>
          <a:p>
            <a:pPr>
              <a:defRPr/>
            </a:pPr>
            <a:fld id="{C1296099-0240-480E-A1DA-228D70A4DB9B}" type="slidenum">
              <a:rPr lang="en-US" altLang="en-US"/>
              <a:pPr>
                <a:defRPr/>
              </a:pPr>
              <a:t>‹#›</a:t>
            </a:fld>
            <a:endParaRPr lang="en-US" altLang="en-US" dirty="0"/>
          </a:p>
        </p:txBody>
      </p:sp>
    </p:spTree>
    <p:extLst>
      <p:ext uri="{BB962C8B-B14F-4D97-AF65-F5344CB8AC3E}">
        <p14:creationId xmlns:p14="http://schemas.microsoft.com/office/powerpoint/2010/main" val="123162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E803E77-0B7C-4043-AE50-4BAF2C1BB5D1}"/>
              </a:ext>
            </a:extLst>
          </p:cNvPr>
          <p:cNvSpPr>
            <a:spLocks noGrp="1"/>
          </p:cNvSpPr>
          <p:nvPr>
            <p:ph type="dt" sz="half" idx="10"/>
          </p:nvPr>
        </p:nvSpPr>
        <p:spPr/>
        <p:txBody>
          <a:bodyPr/>
          <a:lstStyle>
            <a:lvl1pPr>
              <a:defRPr/>
            </a:lvl1pPr>
          </a:lstStyle>
          <a:p>
            <a:pPr>
              <a:defRPr/>
            </a:pPr>
            <a:endParaRPr lang="en-US" dirty="0"/>
          </a:p>
        </p:txBody>
      </p:sp>
      <p:sp>
        <p:nvSpPr>
          <p:cNvPr id="8" name="Footer Placeholder 4">
            <a:extLst>
              <a:ext uri="{FF2B5EF4-FFF2-40B4-BE49-F238E27FC236}">
                <a16:creationId xmlns:a16="http://schemas.microsoft.com/office/drawing/2014/main" id="{6114721F-A802-4107-B082-548F1AD5DEF2}"/>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033811BA-AE0C-4293-89CE-FC3FCDF6667F}"/>
              </a:ext>
            </a:extLst>
          </p:cNvPr>
          <p:cNvSpPr>
            <a:spLocks noGrp="1"/>
          </p:cNvSpPr>
          <p:nvPr>
            <p:ph type="sldNum" sz="quarter" idx="12"/>
          </p:nvPr>
        </p:nvSpPr>
        <p:spPr/>
        <p:txBody>
          <a:bodyPr/>
          <a:lstStyle>
            <a:lvl1pPr>
              <a:defRPr/>
            </a:lvl1pPr>
          </a:lstStyle>
          <a:p>
            <a:pPr>
              <a:defRPr/>
            </a:pPr>
            <a:fld id="{22AAD877-609C-49C3-ABEB-DF7031C95CD2}" type="slidenum">
              <a:rPr lang="en-US" altLang="en-US"/>
              <a:pPr>
                <a:defRPr/>
              </a:pPr>
              <a:t>‹#›</a:t>
            </a:fld>
            <a:endParaRPr lang="en-US" altLang="en-US" dirty="0"/>
          </a:p>
        </p:txBody>
      </p:sp>
    </p:spTree>
    <p:extLst>
      <p:ext uri="{BB962C8B-B14F-4D97-AF65-F5344CB8AC3E}">
        <p14:creationId xmlns:p14="http://schemas.microsoft.com/office/powerpoint/2010/main" val="105283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449C423-3348-473E-B971-9EA0897B2F8F}"/>
              </a:ext>
            </a:extLst>
          </p:cNvPr>
          <p:cNvSpPr>
            <a:spLocks noGrp="1"/>
          </p:cNvSpPr>
          <p:nvPr>
            <p:ph type="dt" sz="half" idx="10"/>
          </p:nvPr>
        </p:nvSpPr>
        <p:spPr/>
        <p:txBody>
          <a:bodyPr/>
          <a:lstStyle>
            <a:lvl1pPr>
              <a:defRPr/>
            </a:lvl1pPr>
          </a:lstStyle>
          <a:p>
            <a:pPr>
              <a:defRPr/>
            </a:pPr>
            <a:endParaRPr lang="en-US" dirty="0"/>
          </a:p>
        </p:txBody>
      </p:sp>
      <p:sp>
        <p:nvSpPr>
          <p:cNvPr id="4" name="Footer Placeholder 4">
            <a:extLst>
              <a:ext uri="{FF2B5EF4-FFF2-40B4-BE49-F238E27FC236}">
                <a16:creationId xmlns:a16="http://schemas.microsoft.com/office/drawing/2014/main" id="{189F0C4A-7AAC-4695-9537-F4A97DE2D9F8}"/>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92FEEE01-2FB2-4B9E-A2E4-FAD3E0875383}"/>
              </a:ext>
            </a:extLst>
          </p:cNvPr>
          <p:cNvSpPr>
            <a:spLocks noGrp="1"/>
          </p:cNvSpPr>
          <p:nvPr>
            <p:ph type="sldNum" sz="quarter" idx="12"/>
          </p:nvPr>
        </p:nvSpPr>
        <p:spPr/>
        <p:txBody>
          <a:bodyPr/>
          <a:lstStyle>
            <a:lvl1pPr>
              <a:defRPr/>
            </a:lvl1pPr>
          </a:lstStyle>
          <a:p>
            <a:pPr>
              <a:defRPr/>
            </a:pPr>
            <a:fld id="{1E94ABB9-CC24-4B1C-B654-679F2E433065}" type="slidenum">
              <a:rPr lang="en-US" altLang="en-US"/>
              <a:pPr>
                <a:defRPr/>
              </a:pPr>
              <a:t>‹#›</a:t>
            </a:fld>
            <a:endParaRPr lang="en-US" altLang="en-US" dirty="0"/>
          </a:p>
        </p:txBody>
      </p:sp>
    </p:spTree>
    <p:extLst>
      <p:ext uri="{BB962C8B-B14F-4D97-AF65-F5344CB8AC3E}">
        <p14:creationId xmlns:p14="http://schemas.microsoft.com/office/powerpoint/2010/main" val="334928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DEEA042-7963-4475-9AB5-71A14F3BC28E}"/>
              </a:ext>
            </a:extLst>
          </p:cNvPr>
          <p:cNvSpPr>
            <a:spLocks noGrp="1"/>
          </p:cNvSpPr>
          <p:nvPr>
            <p:ph type="dt" sz="half" idx="10"/>
          </p:nvPr>
        </p:nvSpPr>
        <p:spPr/>
        <p:txBody>
          <a:bodyPr/>
          <a:lstStyle>
            <a:lvl1pPr>
              <a:defRPr/>
            </a:lvl1pPr>
          </a:lstStyle>
          <a:p>
            <a:pPr>
              <a:defRPr/>
            </a:pPr>
            <a:endParaRPr lang="en-US" dirty="0"/>
          </a:p>
        </p:txBody>
      </p:sp>
      <p:sp>
        <p:nvSpPr>
          <p:cNvPr id="3" name="Footer Placeholder 4">
            <a:extLst>
              <a:ext uri="{FF2B5EF4-FFF2-40B4-BE49-F238E27FC236}">
                <a16:creationId xmlns:a16="http://schemas.microsoft.com/office/drawing/2014/main" id="{256C980A-300A-43EB-BEA2-4A9D6BEC1D17}"/>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5879F042-67C4-4D1F-9B97-7762538EDAC5}"/>
              </a:ext>
            </a:extLst>
          </p:cNvPr>
          <p:cNvSpPr>
            <a:spLocks noGrp="1"/>
          </p:cNvSpPr>
          <p:nvPr>
            <p:ph type="sldNum" sz="quarter" idx="12"/>
          </p:nvPr>
        </p:nvSpPr>
        <p:spPr/>
        <p:txBody>
          <a:bodyPr/>
          <a:lstStyle>
            <a:lvl1pPr>
              <a:defRPr/>
            </a:lvl1pPr>
          </a:lstStyle>
          <a:p>
            <a:pPr>
              <a:defRPr/>
            </a:pPr>
            <a:fld id="{BCF34080-B2CB-411A-A19E-4C7B98E20EBB}" type="slidenum">
              <a:rPr lang="en-US" altLang="en-US"/>
              <a:pPr>
                <a:defRPr/>
              </a:pPr>
              <a:t>‹#›</a:t>
            </a:fld>
            <a:endParaRPr lang="en-US" altLang="en-US" dirty="0"/>
          </a:p>
        </p:txBody>
      </p:sp>
    </p:spTree>
    <p:extLst>
      <p:ext uri="{BB962C8B-B14F-4D97-AF65-F5344CB8AC3E}">
        <p14:creationId xmlns:p14="http://schemas.microsoft.com/office/powerpoint/2010/main" val="78449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BD70C71-93AD-4EE4-B664-F92D64D81BF6}"/>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CFDB003C-3D77-44B0-B272-AC15687CC7D2}"/>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871E5BD-06AF-4CCB-B57C-28275F004950}"/>
              </a:ext>
            </a:extLst>
          </p:cNvPr>
          <p:cNvSpPr>
            <a:spLocks noGrp="1"/>
          </p:cNvSpPr>
          <p:nvPr>
            <p:ph type="sldNum" sz="quarter" idx="12"/>
          </p:nvPr>
        </p:nvSpPr>
        <p:spPr/>
        <p:txBody>
          <a:bodyPr/>
          <a:lstStyle>
            <a:lvl1pPr>
              <a:defRPr/>
            </a:lvl1pPr>
          </a:lstStyle>
          <a:p>
            <a:pPr>
              <a:defRPr/>
            </a:pPr>
            <a:fld id="{54D43AE1-86C3-4813-B3AD-093F816DA400}" type="slidenum">
              <a:rPr lang="en-US" altLang="en-US"/>
              <a:pPr>
                <a:defRPr/>
              </a:pPr>
              <a:t>‹#›</a:t>
            </a:fld>
            <a:endParaRPr lang="en-US" altLang="en-US" dirty="0"/>
          </a:p>
        </p:txBody>
      </p:sp>
    </p:spTree>
    <p:extLst>
      <p:ext uri="{BB962C8B-B14F-4D97-AF65-F5344CB8AC3E}">
        <p14:creationId xmlns:p14="http://schemas.microsoft.com/office/powerpoint/2010/main" val="31607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1E569E2-6005-4A82-910B-CEF2E26A0FC6}"/>
              </a:ext>
            </a:extLst>
          </p:cNvPr>
          <p:cNvSpPr>
            <a:spLocks noGrp="1"/>
          </p:cNvSpPr>
          <p:nvPr>
            <p:ph type="dt" sz="half" idx="10"/>
          </p:nvPr>
        </p:nvSpPr>
        <p:spPr/>
        <p:txBody>
          <a:bodyPr/>
          <a:lstStyle>
            <a:lvl1pPr>
              <a:defRPr/>
            </a:lvl1pPr>
          </a:lstStyle>
          <a:p>
            <a:pPr>
              <a:defRPr/>
            </a:pPr>
            <a:endParaRPr lang="en-US" dirty="0"/>
          </a:p>
        </p:txBody>
      </p:sp>
      <p:sp>
        <p:nvSpPr>
          <p:cNvPr id="6" name="Footer Placeholder 4">
            <a:extLst>
              <a:ext uri="{FF2B5EF4-FFF2-40B4-BE49-F238E27FC236}">
                <a16:creationId xmlns:a16="http://schemas.microsoft.com/office/drawing/2014/main" id="{50185037-F371-490F-A086-465F3297842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41B0593C-8964-4D03-B019-F9098E7C8E41}"/>
              </a:ext>
            </a:extLst>
          </p:cNvPr>
          <p:cNvSpPr>
            <a:spLocks noGrp="1"/>
          </p:cNvSpPr>
          <p:nvPr>
            <p:ph type="sldNum" sz="quarter" idx="12"/>
          </p:nvPr>
        </p:nvSpPr>
        <p:spPr/>
        <p:txBody>
          <a:bodyPr/>
          <a:lstStyle>
            <a:lvl1pPr>
              <a:defRPr/>
            </a:lvl1pPr>
          </a:lstStyle>
          <a:p>
            <a:pPr>
              <a:defRPr/>
            </a:pPr>
            <a:fld id="{6E2C7CB0-3391-4A3F-A307-3DB44EEE80F4}" type="slidenum">
              <a:rPr lang="en-US" altLang="en-US"/>
              <a:pPr>
                <a:defRPr/>
              </a:pPr>
              <a:t>‹#›</a:t>
            </a:fld>
            <a:endParaRPr lang="en-US" altLang="en-US" dirty="0"/>
          </a:p>
        </p:txBody>
      </p:sp>
    </p:spTree>
    <p:extLst>
      <p:ext uri="{BB962C8B-B14F-4D97-AF65-F5344CB8AC3E}">
        <p14:creationId xmlns:p14="http://schemas.microsoft.com/office/powerpoint/2010/main" val="160184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8C8486C-217B-400E-8CD8-25169DBB6C53}"/>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55F78B32-9C33-41EA-B4D0-C34A4FC01B8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1F7D20E-DD49-4DA8-BBD7-B8466643F35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a:extLst>
              <a:ext uri="{FF2B5EF4-FFF2-40B4-BE49-F238E27FC236}">
                <a16:creationId xmlns:a16="http://schemas.microsoft.com/office/drawing/2014/main" id="{BD483308-B3B7-411F-B2D9-6C898D545E7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a:extLst>
              <a:ext uri="{FF2B5EF4-FFF2-40B4-BE49-F238E27FC236}">
                <a16:creationId xmlns:a16="http://schemas.microsoft.com/office/drawing/2014/main" id="{54045F95-3970-4531-8223-740C4E4B46B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5D8C272F-3A01-4B6D-BDCF-D068667C618A}"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drgily.com/basal-metabolic-rate-calculator.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E4BE864D-81E0-42FE-9C4D-96D946C3811A}"/>
              </a:ext>
            </a:extLst>
          </p:cNvPr>
          <p:cNvSpPr>
            <a:spLocks noGrp="1"/>
          </p:cNvSpPr>
          <p:nvPr>
            <p:ph type="ctrTitle"/>
          </p:nvPr>
        </p:nvSpPr>
        <p:spPr>
          <a:xfrm>
            <a:off x="685800" y="275854"/>
            <a:ext cx="7772400" cy="990600"/>
          </a:xfrm>
        </p:spPr>
        <p:txBody>
          <a:bodyPr/>
          <a:lstStyle/>
          <a:p>
            <a:pPr eaLnBrk="1" hangingPunct="1"/>
            <a:r>
              <a:rPr lang="en-US" altLang="en-US" dirty="0"/>
              <a:t>HTML Forms, Part 1</a:t>
            </a:r>
          </a:p>
        </p:txBody>
      </p:sp>
      <p:pic>
        <p:nvPicPr>
          <p:cNvPr id="5" name="Picture 4">
            <a:extLst>
              <a:ext uri="{FF2B5EF4-FFF2-40B4-BE49-F238E27FC236}">
                <a16:creationId xmlns:a16="http://schemas.microsoft.com/office/drawing/2014/main" id="{687BB875-DF36-4747-B62E-C47AEB75574E}"/>
              </a:ext>
            </a:extLst>
          </p:cNvPr>
          <p:cNvPicPr>
            <a:picLocks noChangeAspect="1"/>
          </p:cNvPicPr>
          <p:nvPr/>
        </p:nvPicPr>
        <p:blipFill>
          <a:blip r:embed="rId2"/>
          <a:stretch>
            <a:fillRect/>
          </a:stretch>
        </p:blipFill>
        <p:spPr>
          <a:xfrm>
            <a:off x="3124200" y="1447800"/>
            <a:ext cx="2802823" cy="3852156"/>
          </a:xfrm>
          <a:prstGeom prst="rect">
            <a:avLst/>
          </a:prstGeom>
        </p:spPr>
      </p:pic>
      <p:sp>
        <p:nvSpPr>
          <p:cNvPr id="6" name="TextBox 5">
            <a:extLst>
              <a:ext uri="{FF2B5EF4-FFF2-40B4-BE49-F238E27FC236}">
                <a16:creationId xmlns:a16="http://schemas.microsoft.com/office/drawing/2014/main" id="{3EE5E58E-A346-4A1F-843E-464B06EAED2C}"/>
              </a:ext>
            </a:extLst>
          </p:cNvPr>
          <p:cNvSpPr txBox="1"/>
          <p:nvPr/>
        </p:nvSpPr>
        <p:spPr>
          <a:xfrm>
            <a:off x="3276600" y="5312025"/>
            <a:ext cx="2802823" cy="338554"/>
          </a:xfrm>
          <a:prstGeom prst="rect">
            <a:avLst/>
          </a:prstGeom>
          <a:noFill/>
        </p:spPr>
        <p:txBody>
          <a:bodyPr wrap="square" rtlCol="0">
            <a:spAutoFit/>
          </a:bodyPr>
          <a:lstStyle/>
          <a:p>
            <a:r>
              <a:rPr lang="en-US" sz="800" dirty="0"/>
              <a:t>Image taken from "</a:t>
            </a:r>
            <a:r>
              <a:rPr lang="en-US" sz="800" b="1" dirty="0">
                <a:solidFill>
                  <a:srgbClr val="333333"/>
                </a:solidFill>
                <a:latin typeface="x-locale-heading-primary"/>
              </a:rPr>
              <a:t>How to structure an HTML form</a:t>
            </a:r>
            <a:r>
              <a:rPr lang="en-US" sz="800" dirty="0"/>
              <a:t>" from Mozilla Developer Network.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B6446872-A19D-41B9-9DF0-2A05EFB516D4}"/>
              </a:ext>
            </a:extLst>
          </p:cNvPr>
          <p:cNvSpPr>
            <a:spLocks noGrp="1" noChangeArrowheads="1"/>
          </p:cNvSpPr>
          <p:nvPr>
            <p:ph idx="1"/>
          </p:nvPr>
        </p:nvSpPr>
        <p:spPr>
          <a:xfrm>
            <a:off x="304800" y="1219200"/>
            <a:ext cx="8610600" cy="5562600"/>
          </a:xfrm>
        </p:spPr>
        <p:txBody>
          <a:bodyPr/>
          <a:lstStyle/>
          <a:p>
            <a:pPr eaLnBrk="1" hangingPunct="1">
              <a:lnSpc>
                <a:spcPct val="90000"/>
              </a:lnSpc>
              <a:buFont typeface="Wingdings" panose="05000000000000000000" pitchFamily="2" charset="2"/>
              <a:buNone/>
            </a:pPr>
            <a:r>
              <a:rPr lang="en-US" altLang="en-US" sz="1600" dirty="0">
                <a:latin typeface="Courier New" panose="02070309020205020404" pitchFamily="49" charset="0"/>
              </a:rPr>
              <a:t>&lt;form </a:t>
            </a:r>
            <a:r>
              <a:rPr lang="en-US" altLang="en-US" sz="1600" b="1" dirty="0">
                <a:solidFill>
                  <a:srgbClr val="FF3300"/>
                </a:solidFill>
                <a:latin typeface="Courier New" panose="02070309020205020404" pitchFamily="49" charset="0"/>
              </a:rPr>
              <a:t>id="userInformation"</a:t>
            </a:r>
            <a:r>
              <a:rPr lang="en-US" altLang="en-US" sz="1600" dirty="0">
                <a:latin typeface="Courier New" panose="02070309020205020404" pitchFamily="49" charset="0"/>
              </a:rPr>
              <a:t>&gt;</a:t>
            </a:r>
          </a:p>
          <a:p>
            <a:pPr eaLnBrk="1" hangingPunct="1">
              <a:lnSpc>
                <a:spcPct val="90000"/>
              </a:lnSpc>
              <a:buFont typeface="Arial" panose="020B0604020202020204" pitchFamily="34" charset="0"/>
              <a:buNone/>
            </a:pPr>
            <a:r>
              <a:rPr lang="en-US" altLang="en-US" sz="1600" dirty="0">
                <a:latin typeface="Courier New" panose="02070309020205020404" pitchFamily="49" charset="0"/>
              </a:rPr>
              <a:t>     &lt;input type="text"   </a:t>
            </a:r>
            <a:r>
              <a:rPr lang="en-US" altLang="en-US" sz="1600" b="1" dirty="0">
                <a:solidFill>
                  <a:srgbClr val="FF3300"/>
                </a:solidFill>
                <a:latin typeface="Courier New" panose="02070309020205020404" pitchFamily="49" charset="0"/>
              </a:rPr>
              <a:t>id="txtFirstName"</a:t>
            </a:r>
            <a:r>
              <a:rPr lang="en-US" altLang="en-US" sz="1600" dirty="0">
                <a:latin typeface="Courier New" panose="02070309020205020404" pitchFamily="49" charset="0"/>
              </a:rPr>
              <a:t>&gt;</a:t>
            </a:r>
          </a:p>
          <a:p>
            <a:pPr eaLnBrk="1" hangingPunct="1">
              <a:lnSpc>
                <a:spcPct val="90000"/>
              </a:lnSpc>
              <a:buFont typeface="Arial" panose="020B0604020202020204" pitchFamily="34" charset="0"/>
              <a:buNone/>
            </a:pPr>
            <a:r>
              <a:rPr lang="en-US" altLang="en-US" sz="1600" dirty="0">
                <a:latin typeface="Courier New" panose="02070309020205020404" pitchFamily="49" charset="0"/>
              </a:rPr>
              <a:t>     &lt;input type="text"   </a:t>
            </a:r>
            <a:r>
              <a:rPr lang="en-US" altLang="en-US" sz="1600" b="1" dirty="0">
                <a:solidFill>
                  <a:srgbClr val="FF3300"/>
                </a:solidFill>
                <a:latin typeface="Courier New" panose="02070309020205020404" pitchFamily="49" charset="0"/>
              </a:rPr>
              <a:t>id="txtLastName"</a:t>
            </a:r>
            <a:r>
              <a:rPr lang="en-US" altLang="en-US" sz="1600" dirty="0">
                <a:latin typeface="Courier New" panose="02070309020205020404" pitchFamily="49" charset="0"/>
              </a:rPr>
              <a:t>&gt;</a:t>
            </a:r>
          </a:p>
          <a:p>
            <a:pPr eaLnBrk="1" hangingPunct="1">
              <a:lnSpc>
                <a:spcPct val="90000"/>
              </a:lnSpc>
              <a:buFont typeface="Arial" panose="020B0604020202020204" pitchFamily="34" charset="0"/>
              <a:buNone/>
            </a:pPr>
            <a:r>
              <a:rPr lang="en-US" altLang="en-US" sz="1600" dirty="0">
                <a:latin typeface="Courier New" panose="02070309020205020404" pitchFamily="49" charset="0"/>
              </a:rPr>
              <a:t>	  &lt;input type="button" </a:t>
            </a:r>
            <a:r>
              <a:rPr lang="en-US" altLang="en-US" sz="1600" b="1" dirty="0">
                <a:solidFill>
                  <a:srgbClr val="FF3300"/>
                </a:solidFill>
                <a:latin typeface="Courier New" panose="02070309020205020404" pitchFamily="49" charset="0"/>
              </a:rPr>
              <a:t>id="btnSubmit"</a:t>
            </a:r>
            <a:r>
              <a:rPr lang="en-US" altLang="en-US" sz="1600" dirty="0">
                <a:latin typeface="Courier New" panose="02070309020205020404" pitchFamily="49" charset="0"/>
              </a:rPr>
              <a:t>&gt;</a:t>
            </a:r>
          </a:p>
          <a:p>
            <a:pPr eaLnBrk="1" hangingPunct="1">
              <a:lnSpc>
                <a:spcPct val="90000"/>
              </a:lnSpc>
              <a:buFont typeface="Wingdings" panose="05000000000000000000" pitchFamily="2" charset="2"/>
              <a:buNone/>
            </a:pPr>
            <a:r>
              <a:rPr lang="en-US" altLang="en-US" sz="1600" dirty="0">
                <a:latin typeface="Courier New" panose="02070309020205020404" pitchFamily="49" charset="0"/>
              </a:rPr>
              <a:t>&lt;/form&gt;</a:t>
            </a:r>
          </a:p>
          <a:p>
            <a:pPr eaLnBrk="1" hangingPunct="1">
              <a:lnSpc>
                <a:spcPct val="90000"/>
              </a:lnSpc>
              <a:buFont typeface="Wingdings" panose="05000000000000000000" pitchFamily="2" charset="2"/>
              <a:buNone/>
            </a:pPr>
            <a:endParaRPr lang="en-US" altLang="en-US" sz="1800" dirty="0">
              <a:latin typeface="Courier New" panose="02070309020205020404" pitchFamily="49" charset="0"/>
            </a:endParaRPr>
          </a:p>
          <a:p>
            <a:pPr eaLnBrk="1" hangingPunct="1">
              <a:lnSpc>
                <a:spcPct val="90000"/>
              </a:lnSpc>
            </a:pPr>
            <a:r>
              <a:rPr lang="en-US" altLang="en-US" sz="1800" b="1" dirty="0"/>
              <a:t>Note how each element has an ‘id’ attribute</a:t>
            </a:r>
          </a:p>
          <a:p>
            <a:pPr lvl="1" eaLnBrk="1" hangingPunct="1">
              <a:lnSpc>
                <a:spcPct val="90000"/>
              </a:lnSpc>
            </a:pPr>
            <a:r>
              <a:rPr lang="en-US" altLang="en-US" sz="1600" dirty="0"/>
              <a:t>Note that our form elements include an </a:t>
            </a:r>
            <a:r>
              <a:rPr lang="en-US" altLang="en-US" sz="1600" dirty="0">
                <a:latin typeface="Courier New" panose="02070309020205020404" pitchFamily="49" charset="0"/>
                <a:cs typeface="Courier New" panose="02070309020205020404" pitchFamily="49" charset="0"/>
              </a:rPr>
              <a:t>id</a:t>
            </a:r>
            <a:r>
              <a:rPr lang="en-US" altLang="en-US" sz="1600" dirty="0"/>
              <a:t> attribute.  We will use this ID value when we want to pass information entered into the form to a script (which is almost always the case).</a:t>
            </a:r>
          </a:p>
          <a:p>
            <a:pPr lvl="1" eaLnBrk="1" hangingPunct="1">
              <a:lnSpc>
                <a:spcPct val="90000"/>
              </a:lnSpc>
            </a:pPr>
            <a:r>
              <a:rPr lang="en-US" altLang="en-US" sz="1600" dirty="0"/>
              <a:t>For this reason, nearly </a:t>
            </a:r>
            <a:r>
              <a:rPr lang="en-US" altLang="en-US" sz="1600" i="1" dirty="0"/>
              <a:t>every single</a:t>
            </a:r>
            <a:r>
              <a:rPr lang="en-US" altLang="en-US" sz="1600" dirty="0"/>
              <a:t> form element (with perhaps an occasional exception) should have an </a:t>
            </a:r>
            <a:r>
              <a:rPr lang="en-US" altLang="en-US" sz="1600" dirty="0">
                <a:latin typeface="Courier New" panose="02070309020205020404" pitchFamily="49" charset="0"/>
                <a:cs typeface="Courier New" panose="02070309020205020404" pitchFamily="49" charset="0"/>
              </a:rPr>
              <a:t>id</a:t>
            </a:r>
            <a:r>
              <a:rPr lang="en-US" altLang="en-US" sz="1600" dirty="0"/>
              <a:t> attribute. </a:t>
            </a:r>
          </a:p>
          <a:p>
            <a:pPr marL="457200" lvl="1" indent="0" eaLnBrk="1" hangingPunct="1">
              <a:lnSpc>
                <a:spcPct val="90000"/>
              </a:lnSpc>
              <a:buNone/>
            </a:pPr>
            <a:endParaRPr lang="en-US" altLang="en-US" sz="1600" dirty="0"/>
          </a:p>
          <a:p>
            <a:pPr eaLnBrk="1" hangingPunct="1">
              <a:lnSpc>
                <a:spcPct val="90000"/>
              </a:lnSpc>
            </a:pPr>
            <a:r>
              <a:rPr lang="en-US" altLang="en-US" sz="1800" b="1" dirty="0"/>
              <a:t>Important: </a:t>
            </a:r>
            <a:r>
              <a:rPr lang="en-US" altLang="en-US" sz="1800" dirty="0"/>
              <a:t>Also note the </a:t>
            </a:r>
            <a:r>
              <a:rPr lang="en-US" altLang="en-US" sz="1800" i="1" dirty="0"/>
              <a:t>conventions</a:t>
            </a:r>
            <a:r>
              <a:rPr lang="en-US" altLang="en-US" sz="1800" dirty="0"/>
              <a:t> we use when naming our form elements:</a:t>
            </a:r>
          </a:p>
          <a:p>
            <a:pPr lvl="1" eaLnBrk="1" hangingPunct="1">
              <a:lnSpc>
                <a:spcPct val="90000"/>
              </a:lnSpc>
            </a:pPr>
            <a:r>
              <a:rPr lang="en-US" altLang="en-US" sz="1600" dirty="0"/>
              <a:t>Button names begin with </a:t>
            </a:r>
            <a:r>
              <a:rPr lang="en-US" altLang="en-US" sz="1600" dirty="0">
                <a:latin typeface="Courier New" panose="02070309020205020404" pitchFamily="49" charset="0"/>
                <a:cs typeface="Courier New" panose="02070309020205020404" pitchFamily="49" charset="0"/>
              </a:rPr>
              <a:t>btn</a:t>
            </a:r>
          </a:p>
          <a:p>
            <a:pPr lvl="1" eaLnBrk="1" hangingPunct="1">
              <a:lnSpc>
                <a:spcPct val="90000"/>
              </a:lnSpc>
            </a:pPr>
            <a:r>
              <a:rPr lang="en-US" altLang="en-US" sz="1600" dirty="0"/>
              <a:t>Text names begin with </a:t>
            </a:r>
            <a:r>
              <a:rPr lang="en-US" altLang="en-US" sz="1600" dirty="0">
                <a:latin typeface="Courier New" panose="02070309020205020404" pitchFamily="49" charset="0"/>
                <a:cs typeface="Courier New" panose="02070309020205020404" pitchFamily="49" charset="0"/>
              </a:rPr>
              <a:t>txt</a:t>
            </a:r>
          </a:p>
          <a:p>
            <a:pPr lvl="1" eaLnBrk="1" hangingPunct="1">
              <a:lnSpc>
                <a:spcPct val="90000"/>
              </a:lnSpc>
            </a:pPr>
            <a:r>
              <a:rPr lang="en-US" altLang="en-US" sz="1600" dirty="0"/>
              <a:t>First </a:t>
            </a:r>
            <a:r>
              <a:rPr lang="en-US" altLang="en-US" sz="1600"/>
              <a:t>word must begin with </a:t>
            </a:r>
            <a:r>
              <a:rPr lang="en-US" altLang="en-US" sz="1600" dirty="0"/>
              <a:t>a lower-case letter</a:t>
            </a:r>
          </a:p>
          <a:p>
            <a:pPr lvl="1" eaLnBrk="1" hangingPunct="1">
              <a:lnSpc>
                <a:spcPct val="90000"/>
              </a:lnSpc>
            </a:pPr>
            <a:r>
              <a:rPr lang="en-US" altLang="en-US" sz="1600" dirty="0"/>
              <a:t>Subsequent words are separated by capital letters</a:t>
            </a:r>
          </a:p>
          <a:p>
            <a:pPr lvl="1" eaLnBrk="1" hangingPunct="1">
              <a:lnSpc>
                <a:spcPct val="90000"/>
              </a:lnSpc>
            </a:pPr>
            <a:r>
              <a:rPr lang="en-US" altLang="en-US" sz="1600" dirty="0"/>
              <a:t>More on naming conventions for form elements later….</a:t>
            </a:r>
          </a:p>
        </p:txBody>
      </p:sp>
      <p:sp>
        <p:nvSpPr>
          <p:cNvPr id="6" name="Rectangle 2">
            <a:extLst>
              <a:ext uri="{FF2B5EF4-FFF2-40B4-BE49-F238E27FC236}">
                <a16:creationId xmlns:a16="http://schemas.microsoft.com/office/drawing/2014/main" id="{2005176A-0F0D-4751-927C-852A5336D5B3}"/>
              </a:ext>
            </a:extLst>
          </p:cNvPr>
          <p:cNvSpPr txBox="1">
            <a:spLocks noRot="1" noChangeArrowheads="1"/>
          </p:cNvSpPr>
          <p:nvPr/>
        </p:nvSpPr>
        <p:spPr bwMode="auto">
          <a:xfrm>
            <a:off x="457200" y="228600"/>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n-US" altLang="en-US" sz="3600" dirty="0"/>
              <a:t>Basic form, better </a:t>
            </a:r>
          </a:p>
          <a:p>
            <a:pPr eaLnBrk="1" hangingPunct="1"/>
            <a:r>
              <a:rPr lang="en-US" altLang="en-US" sz="2000" dirty="0"/>
              <a:t>(but still incomplete…)</a:t>
            </a:r>
          </a:p>
        </p:txBody>
      </p:sp>
      <p:pic>
        <p:nvPicPr>
          <p:cNvPr id="8" name="Picture 7">
            <a:extLst>
              <a:ext uri="{FF2B5EF4-FFF2-40B4-BE49-F238E27FC236}">
                <a16:creationId xmlns:a16="http://schemas.microsoft.com/office/drawing/2014/main" id="{51903147-B1B3-461E-9FDF-1F1B96509DCB}"/>
              </a:ext>
            </a:extLst>
          </p:cNvPr>
          <p:cNvPicPr>
            <a:picLocks noChangeAspect="1"/>
          </p:cNvPicPr>
          <p:nvPr/>
        </p:nvPicPr>
        <p:blipFill>
          <a:blip r:embed="rId3"/>
          <a:stretch>
            <a:fillRect/>
          </a:stretch>
        </p:blipFill>
        <p:spPr>
          <a:xfrm>
            <a:off x="6400800" y="1371600"/>
            <a:ext cx="2135953" cy="112504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7">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7">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7">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7">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07">
                                            <p:txEl>
                                              <p:pRg st="12" end="1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07">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07">
                                            <p:txEl>
                                              <p:pRg st="14" end="1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507">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Effect transition="in" filter="wheel(1)">
                                      <p:cBhvr>
                                        <p:cTn id="39" dur="2000"/>
                                        <p:tgtEl>
                                          <p:spTgt spid="6">
                                            <p:txEl>
                                              <p:pRg st="1" end="1"/>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heel(1)">
                                      <p:cBhvr>
                                        <p:cTn id="44"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AA4A-C113-4A84-AC27-E6F4C5D0C704}"/>
              </a:ext>
            </a:extLst>
          </p:cNvPr>
          <p:cNvSpPr>
            <a:spLocks noGrp="1"/>
          </p:cNvSpPr>
          <p:nvPr>
            <p:ph type="title"/>
          </p:nvPr>
        </p:nvSpPr>
        <p:spPr/>
        <p:txBody>
          <a:bodyPr/>
          <a:lstStyle/>
          <a:p>
            <a:r>
              <a:rPr lang="en-US" dirty="0"/>
              <a:t>Basic Form</a:t>
            </a:r>
            <a:br>
              <a:rPr lang="en-US" dirty="0"/>
            </a:br>
            <a:r>
              <a:rPr lang="en-US" sz="2800" dirty="0"/>
              <a:t>(pretty good)</a:t>
            </a:r>
            <a:endParaRPr lang="en-US" dirty="0"/>
          </a:p>
        </p:txBody>
      </p:sp>
      <p:sp>
        <p:nvSpPr>
          <p:cNvPr id="4" name="TextBox 3">
            <a:extLst>
              <a:ext uri="{FF2B5EF4-FFF2-40B4-BE49-F238E27FC236}">
                <a16:creationId xmlns:a16="http://schemas.microsoft.com/office/drawing/2014/main" id="{FAFE59AE-0202-40EB-A00C-74E84E000B12}"/>
              </a:ext>
            </a:extLst>
          </p:cNvPr>
          <p:cNvSpPr txBox="1"/>
          <p:nvPr/>
        </p:nvSpPr>
        <p:spPr>
          <a:xfrm>
            <a:off x="228600" y="1752600"/>
            <a:ext cx="8763000" cy="2292935"/>
          </a:xfrm>
          <a:prstGeom prst="rect">
            <a:avLst/>
          </a:prstGeom>
          <a:noFill/>
        </p:spPr>
        <p:txBody>
          <a:bodyPr wrap="square" rtlCol="0">
            <a:spAutoFit/>
          </a:bodyPr>
          <a:lstStyle/>
          <a:p>
            <a:r>
              <a:rPr lang="en-US" sz="1100" dirty="0">
                <a:latin typeface="Courier New" panose="02070309020205020404" pitchFamily="49" charset="0"/>
                <a:cs typeface="Courier New" panose="02070309020205020404" pitchFamily="49" charset="0"/>
              </a:rPr>
              <a:t>&lt;form id="userInformation"&gt;</a:t>
            </a:r>
          </a:p>
          <a:p>
            <a:r>
              <a:rPr lang="en-US" sz="1100" b="1" dirty="0">
                <a:latin typeface="Courier New" panose="02070309020205020404" pitchFamily="49" charset="0"/>
                <a:cs typeface="Courier New" panose="02070309020205020404" pitchFamily="49" charset="0"/>
              </a:rPr>
              <a:t>  &lt;label for="txtFirstName"&gt;</a:t>
            </a:r>
          </a:p>
          <a:p>
            <a:r>
              <a:rPr lang="en-US" sz="1100" dirty="0">
                <a:latin typeface="Courier New" panose="02070309020205020404" pitchFamily="49" charset="0"/>
                <a:cs typeface="Courier New" panose="02070309020205020404" pitchFamily="49" charset="0"/>
              </a:rPr>
              <a:t>     First Name?</a:t>
            </a:r>
          </a:p>
          <a:p>
            <a:r>
              <a:rPr lang="en-US" sz="1100" b="1" dirty="0">
                <a:latin typeface="Courier New" panose="02070309020205020404" pitchFamily="49" charset="0"/>
                <a:cs typeface="Courier New" panose="02070309020205020404" pitchFamily="49" charset="0"/>
              </a:rPr>
              <a:t>  &lt;/label&gt; </a:t>
            </a:r>
          </a:p>
          <a:p>
            <a:r>
              <a:rPr lang="en-US" sz="1100" dirty="0">
                <a:latin typeface="Courier New" panose="02070309020205020404" pitchFamily="49" charset="0"/>
                <a:cs typeface="Courier New" panose="02070309020205020404" pitchFamily="49" charset="0"/>
              </a:rPr>
              <a:t>     &lt;input type="text" id="txtFirstName"&gt;</a:t>
            </a:r>
          </a:p>
          <a:p>
            <a:r>
              <a:rPr lang="en-US" sz="1100" dirty="0">
                <a:latin typeface="Courier New" panose="02070309020205020404" pitchFamily="49" charset="0"/>
                <a:cs typeface="Courier New" panose="02070309020205020404" pitchFamily="49" charset="0"/>
              </a:rPr>
              <a:t>  </a:t>
            </a:r>
          </a:p>
          <a:p>
            <a:r>
              <a:rPr lang="en-US" sz="1100" b="1" dirty="0">
                <a:latin typeface="Courier New" panose="02070309020205020404" pitchFamily="49" charset="0"/>
                <a:cs typeface="Courier New" panose="02070309020205020404" pitchFamily="49" charset="0"/>
              </a:rPr>
              <a:t>  &lt;label for="txtLastName"&gt;</a:t>
            </a:r>
          </a:p>
          <a:p>
            <a:r>
              <a:rPr lang="en-US" sz="1100" dirty="0">
                <a:latin typeface="Courier New" panose="02070309020205020404" pitchFamily="49" charset="0"/>
                <a:cs typeface="Courier New" panose="02070309020205020404" pitchFamily="49" charset="0"/>
              </a:rPr>
              <a:t>     Last Name?</a:t>
            </a:r>
          </a:p>
          <a:p>
            <a:r>
              <a:rPr lang="en-US" sz="1100" b="1" dirty="0">
                <a:latin typeface="Courier New" panose="02070309020205020404" pitchFamily="49" charset="0"/>
                <a:cs typeface="Courier New" panose="02070309020205020404" pitchFamily="49" charset="0"/>
              </a:rPr>
              <a:t>  &lt;/label&gt;   </a:t>
            </a:r>
          </a:p>
          <a:p>
            <a:r>
              <a:rPr lang="en-US" sz="1100" dirty="0">
                <a:latin typeface="Courier New" panose="02070309020205020404" pitchFamily="49" charset="0"/>
                <a:cs typeface="Courier New" panose="02070309020205020404" pitchFamily="49" charset="0"/>
              </a:rPr>
              <a:t>     &lt;input type="text" id="txtLastName"&gt;</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&lt;input type="button" id="btnSubmit" value="Submit"&gt;</a:t>
            </a:r>
          </a:p>
          <a:p>
            <a:r>
              <a:rPr lang="en-US" sz="1100" dirty="0">
                <a:latin typeface="Courier New" panose="02070309020205020404" pitchFamily="49" charset="0"/>
                <a:cs typeface="Courier New" panose="02070309020205020404" pitchFamily="49" charset="0"/>
              </a:rPr>
              <a:t>&lt;/form&gt;</a:t>
            </a:r>
          </a:p>
        </p:txBody>
      </p:sp>
      <p:pic>
        <p:nvPicPr>
          <p:cNvPr id="6" name="Picture 5">
            <a:extLst>
              <a:ext uri="{FF2B5EF4-FFF2-40B4-BE49-F238E27FC236}">
                <a16:creationId xmlns:a16="http://schemas.microsoft.com/office/drawing/2014/main" id="{72818242-CAE8-4672-A0F9-BE301FFDE2E6}"/>
              </a:ext>
            </a:extLst>
          </p:cNvPr>
          <p:cNvPicPr>
            <a:picLocks noChangeAspect="1"/>
          </p:cNvPicPr>
          <p:nvPr/>
        </p:nvPicPr>
        <p:blipFill>
          <a:blip r:embed="rId2"/>
          <a:stretch>
            <a:fillRect/>
          </a:stretch>
        </p:blipFill>
        <p:spPr>
          <a:xfrm>
            <a:off x="5638800" y="1981200"/>
            <a:ext cx="2896004" cy="123842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7" name="TextBox 6">
            <a:extLst>
              <a:ext uri="{FF2B5EF4-FFF2-40B4-BE49-F238E27FC236}">
                <a16:creationId xmlns:a16="http://schemas.microsoft.com/office/drawing/2014/main" id="{85BE03C5-D367-45EA-81C2-9169193EB8F5}"/>
              </a:ext>
            </a:extLst>
          </p:cNvPr>
          <p:cNvSpPr txBox="1"/>
          <p:nvPr/>
        </p:nvSpPr>
        <p:spPr>
          <a:xfrm>
            <a:off x="457200" y="4386059"/>
            <a:ext cx="8229600" cy="2031325"/>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n-lt"/>
              </a:rPr>
              <a:t>Our prompts (e.g. First Name, Last Name, etc) will display just fine without the </a:t>
            </a:r>
            <a:r>
              <a:rPr lang="en-US" dirty="0">
                <a:latin typeface="Courier New" panose="02070309020205020404" pitchFamily="49" charset="0"/>
                <a:cs typeface="Courier New" panose="02070309020205020404" pitchFamily="49" charset="0"/>
              </a:rPr>
              <a:t>&lt;label&gt;</a:t>
            </a:r>
            <a:r>
              <a:rPr lang="en-US" dirty="0">
                <a:latin typeface="+mn-lt"/>
              </a:rPr>
              <a:t> element. However, this element is required for this course (as well as by many web design firms) for purposes of adhering to accessibility requirements, better code validation, and simply "good practices". </a:t>
            </a:r>
          </a:p>
          <a:p>
            <a:endParaRPr lang="en-US" dirty="0">
              <a:latin typeface="+mn-lt"/>
            </a:endParaRPr>
          </a:p>
          <a:p>
            <a:pPr marL="285750" indent="-285750">
              <a:buFont typeface="Arial" panose="020B0604020202020204" pitchFamily="34" charset="0"/>
              <a:buChar char="•"/>
            </a:pPr>
            <a:r>
              <a:rPr lang="en-US" dirty="0">
                <a:latin typeface="+mn-lt"/>
              </a:rPr>
              <a:t>Note that the value of the </a:t>
            </a:r>
            <a:r>
              <a:rPr lang="en-US" dirty="0">
                <a:latin typeface="Courier New" panose="02070309020205020404" pitchFamily="49" charset="0"/>
                <a:cs typeface="Courier New" panose="02070309020205020404" pitchFamily="49" charset="0"/>
              </a:rPr>
              <a:t>for</a:t>
            </a:r>
            <a:r>
              <a:rPr lang="en-US" dirty="0">
                <a:latin typeface="+mn-lt"/>
              </a:rPr>
              <a:t> attribute from the </a:t>
            </a:r>
            <a:r>
              <a:rPr lang="en-US" dirty="0">
                <a:latin typeface="Courier New" panose="02070309020205020404" pitchFamily="49" charset="0"/>
                <a:cs typeface="Courier New" panose="02070309020205020404" pitchFamily="49" charset="0"/>
              </a:rPr>
              <a:t>&lt;label&gt; </a:t>
            </a:r>
            <a:r>
              <a:rPr lang="en-US" dirty="0">
                <a:latin typeface="+mn-lt"/>
              </a:rPr>
              <a:t>tag must </a:t>
            </a:r>
            <a:r>
              <a:rPr lang="en-US" u="sng" dirty="0">
                <a:latin typeface="+mn-lt"/>
              </a:rPr>
              <a:t>match</a:t>
            </a:r>
            <a:r>
              <a:rPr lang="en-US" dirty="0">
                <a:latin typeface="+mn-lt"/>
              </a:rPr>
              <a:t> up with the </a:t>
            </a:r>
            <a:r>
              <a:rPr lang="en-US" dirty="0">
                <a:latin typeface="Courier New" panose="02070309020205020404" pitchFamily="49" charset="0"/>
                <a:cs typeface="Courier New" panose="02070309020205020404" pitchFamily="49" charset="0"/>
              </a:rPr>
              <a:t>id</a:t>
            </a:r>
            <a:r>
              <a:rPr lang="en-US" dirty="0">
                <a:latin typeface="+mn-lt"/>
              </a:rPr>
              <a:t> value used in the corresponding form element.</a:t>
            </a:r>
          </a:p>
        </p:txBody>
      </p:sp>
      <p:sp>
        <p:nvSpPr>
          <p:cNvPr id="3" name="Rectangle: Rounded Corners 2">
            <a:extLst>
              <a:ext uri="{FF2B5EF4-FFF2-40B4-BE49-F238E27FC236}">
                <a16:creationId xmlns:a16="http://schemas.microsoft.com/office/drawing/2014/main" id="{68C40F4A-1D2E-4373-AB9D-A115D6725E22}"/>
              </a:ext>
            </a:extLst>
          </p:cNvPr>
          <p:cNvSpPr/>
          <p:nvPr/>
        </p:nvSpPr>
        <p:spPr>
          <a:xfrm>
            <a:off x="1524000" y="1965626"/>
            <a:ext cx="990600" cy="165749"/>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E3A12006-6435-41E0-AE41-6C87E03F8609}"/>
              </a:ext>
            </a:extLst>
          </p:cNvPr>
          <p:cNvSpPr/>
          <p:nvPr/>
        </p:nvSpPr>
        <p:spPr>
          <a:xfrm>
            <a:off x="2667000" y="2424650"/>
            <a:ext cx="985594" cy="242350"/>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07583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fade">
                                      <p:cBhvr>
                                        <p:cTn id="19" dur="1000"/>
                                        <p:tgtEl>
                                          <p:spTgt spid="4">
                                            <p:txEl>
                                              <p:pRg st="3" end="3"/>
                                            </p:txEl>
                                          </p:spTgt>
                                        </p:tgtEl>
                                      </p:cBhvr>
                                    </p:animEffect>
                                    <p:anim calcmode="lin" valueType="num">
                                      <p:cBhvr>
                                        <p:cTn id="2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childTnLst>
                                </p:cTn>
                              </p:par>
                              <p:par>
                                <p:cTn id="30" presetID="21" presetClass="entr" presetSubtype="1"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heel(1)">
                                      <p:cBhvr>
                                        <p:cTn id="32" dur="2000"/>
                                        <p:tgtEl>
                                          <p:spTgt spid="3"/>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heel(1)">
                                      <p:cBhvr>
                                        <p:cTn id="35" dur="2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4">
                                            <p:txEl>
                                              <p:pRg st="6" end="6"/>
                                            </p:txEl>
                                          </p:spTgt>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5F5D1E9-ECC6-4C5F-A756-183C4110D99D}"/>
              </a:ext>
            </a:extLst>
          </p:cNvPr>
          <p:cNvSpPr>
            <a:spLocks noGrp="1" noRot="1" noChangeArrowheads="1"/>
          </p:cNvSpPr>
          <p:nvPr>
            <p:ph type="title"/>
          </p:nvPr>
        </p:nvSpPr>
        <p:spPr>
          <a:xfrm>
            <a:off x="533400" y="152400"/>
            <a:ext cx="5943600" cy="1143000"/>
          </a:xfrm>
        </p:spPr>
        <p:txBody>
          <a:bodyPr/>
          <a:lstStyle/>
          <a:p>
            <a:pPr eaLnBrk="1" hangingPunct="1"/>
            <a:r>
              <a:rPr lang="en-US" altLang="en-US" sz="3200" dirty="0"/>
              <a:t>Form Element: Text Areas</a:t>
            </a:r>
          </a:p>
        </p:txBody>
      </p:sp>
      <p:sp>
        <p:nvSpPr>
          <p:cNvPr id="27651" name="Rectangle 3">
            <a:extLst>
              <a:ext uri="{FF2B5EF4-FFF2-40B4-BE49-F238E27FC236}">
                <a16:creationId xmlns:a16="http://schemas.microsoft.com/office/drawing/2014/main" id="{11B08D8B-0FBB-43C6-9583-A939CE466FC4}"/>
              </a:ext>
            </a:extLst>
          </p:cNvPr>
          <p:cNvSpPr>
            <a:spLocks noGrp="1" noChangeArrowheads="1"/>
          </p:cNvSpPr>
          <p:nvPr>
            <p:ph idx="1"/>
          </p:nvPr>
        </p:nvSpPr>
        <p:spPr>
          <a:xfrm>
            <a:off x="304800" y="1600200"/>
            <a:ext cx="8458200" cy="4525963"/>
          </a:xfrm>
        </p:spPr>
        <p:txBody>
          <a:bodyPr/>
          <a:lstStyle/>
          <a:p>
            <a:pPr eaLnBrk="1" hangingPunct="1">
              <a:defRPr/>
            </a:pPr>
            <a:r>
              <a:rPr lang="en-US" altLang="en-US" sz="2400" dirty="0"/>
              <a:t>Similar to text boxes, but allows the user to type in multiple lines of information. </a:t>
            </a:r>
          </a:p>
          <a:p>
            <a:pPr eaLnBrk="1" hangingPunct="1">
              <a:defRPr/>
            </a:pPr>
            <a:r>
              <a:rPr lang="en-US" altLang="en-US" sz="2400" dirty="0"/>
              <a:t>Instead of </a:t>
            </a:r>
            <a:r>
              <a:rPr lang="en-US" altLang="en-US" sz="2400" dirty="0">
                <a:latin typeface="Courier New" panose="02070309020205020404" pitchFamily="49" charset="0"/>
                <a:cs typeface="Courier New" panose="02070309020205020404" pitchFamily="49" charset="0"/>
              </a:rPr>
              <a:t>&lt;input&gt;</a:t>
            </a:r>
            <a:r>
              <a:rPr lang="en-US" altLang="en-US" sz="2400" dirty="0"/>
              <a:t> tag, uses </a:t>
            </a:r>
            <a:r>
              <a:rPr lang="en-US" altLang="en-US" sz="2400" dirty="0">
                <a:latin typeface="Courier New" panose="02070309020205020404" pitchFamily="49" charset="0"/>
                <a:cs typeface="Courier New" panose="02070309020205020404" pitchFamily="49" charset="0"/>
              </a:rPr>
              <a:t>&lt;textarea&gt;</a:t>
            </a:r>
            <a:r>
              <a:rPr lang="en-US" altLang="en-US" sz="2400" dirty="0"/>
              <a:t> tag.</a:t>
            </a:r>
          </a:p>
          <a:p>
            <a:pPr eaLnBrk="1" hangingPunct="1">
              <a:defRPr/>
            </a:pPr>
            <a:r>
              <a:rPr lang="en-US" altLang="en-US" sz="2400" dirty="0"/>
              <a:t>Optional attributes include </a:t>
            </a:r>
            <a:r>
              <a:rPr lang="en-US" altLang="en-US" sz="2400" i="1" dirty="0">
                <a:latin typeface="Courier New" panose="02070309020205020404" pitchFamily="49" charset="0"/>
                <a:cs typeface="Courier New" panose="02070309020205020404" pitchFamily="49" charset="0"/>
              </a:rPr>
              <a:t>cols</a:t>
            </a:r>
            <a:r>
              <a:rPr lang="en-US" altLang="en-US" sz="2400" dirty="0"/>
              <a:t> and </a:t>
            </a:r>
            <a:r>
              <a:rPr lang="en-US" altLang="en-US" sz="2400" i="1" dirty="0">
                <a:latin typeface="Courier New" panose="02070309020205020404" pitchFamily="49" charset="0"/>
                <a:cs typeface="Courier New" panose="02070309020205020404" pitchFamily="49" charset="0"/>
              </a:rPr>
              <a:t>rows</a:t>
            </a:r>
            <a:r>
              <a:rPr lang="en-US" altLang="en-US" sz="2400" dirty="0"/>
              <a:t> to specify the initial size of the box. (Not always precise).</a:t>
            </a:r>
          </a:p>
          <a:p>
            <a:pPr marL="0" indent="0" eaLnBrk="1" hangingPunct="1">
              <a:buFont typeface="Arial" panose="020B0604020202020204" pitchFamily="34" charset="0"/>
              <a:buNone/>
              <a:defRPr/>
            </a:pPr>
            <a:endParaRPr lang="en-US" altLang="en-US" sz="2400" dirty="0"/>
          </a:p>
          <a:p>
            <a:pPr eaLnBrk="1" hangingPunct="1">
              <a:buFont typeface="Wingdings" panose="05000000000000000000" pitchFamily="2" charset="2"/>
              <a:buNone/>
              <a:defRPr/>
            </a:pPr>
            <a:r>
              <a:rPr lang="en-US" altLang="en-US" sz="2000" dirty="0">
                <a:solidFill>
                  <a:srgbClr val="FF3300"/>
                </a:solidFill>
                <a:latin typeface="Courier New" panose="02070309020205020404" pitchFamily="49" charset="0"/>
                <a:cs typeface="Courier New" panose="02070309020205020404" pitchFamily="49" charset="0"/>
              </a:rPr>
              <a:t>&lt;textarea id="txtarComments" cols="25" rows="5"&gt;</a:t>
            </a:r>
          </a:p>
          <a:p>
            <a:pPr eaLnBrk="1" hangingPunct="1">
              <a:buFont typeface="Wingdings" panose="05000000000000000000" pitchFamily="2" charset="2"/>
              <a:buNone/>
              <a:defRPr/>
            </a:pPr>
            <a:r>
              <a:rPr lang="en-US" altLang="en-US" sz="2000" dirty="0">
                <a:latin typeface="Courier New" panose="02070309020205020404" pitchFamily="49" charset="0"/>
                <a:cs typeface="Courier New" panose="02070309020205020404" pitchFamily="49" charset="0"/>
              </a:rPr>
              <a:t>&lt;/textarea&gt;</a:t>
            </a:r>
          </a:p>
          <a:p>
            <a:pPr eaLnBrk="1" hangingPunct="1">
              <a:buFont typeface="Wingdings" panose="05000000000000000000" pitchFamily="2" charset="2"/>
              <a:buNone/>
              <a:defRPr/>
            </a:pPr>
            <a:endParaRPr lang="en-US" altLang="en-US" sz="2000" dirty="0"/>
          </a:p>
          <a:p>
            <a:pPr eaLnBrk="1" hangingPunct="1">
              <a:defRPr/>
            </a:pPr>
            <a:r>
              <a:rPr lang="en-US" altLang="en-US" sz="2000" dirty="0"/>
              <a:t>Note: The </a:t>
            </a:r>
            <a:r>
              <a:rPr lang="en-US" altLang="en-US" sz="2000" dirty="0">
                <a:latin typeface="Courier New" panose="02070309020205020404" pitchFamily="49" charset="0"/>
                <a:cs typeface="Courier New" panose="02070309020205020404" pitchFamily="49" charset="0"/>
              </a:rPr>
              <a:t>textarea</a:t>
            </a:r>
            <a:r>
              <a:rPr lang="en-US" altLang="en-US" sz="2000" dirty="0"/>
              <a:t> tag requires a closing tag. That is, even though there is no content present inside the open </a:t>
            </a:r>
            <a:r>
              <a:rPr lang="en-US" altLang="en-US" sz="2000" dirty="0">
                <a:latin typeface="Courier New" panose="02070309020205020404" pitchFamily="49" charset="0"/>
                <a:cs typeface="Courier New" panose="02070309020205020404" pitchFamily="49" charset="0"/>
              </a:rPr>
              <a:t>&lt;textarea&gt; </a:t>
            </a:r>
            <a:r>
              <a:rPr lang="en-US" altLang="en-US" sz="2000" dirty="0"/>
              <a:t>and closing </a:t>
            </a:r>
            <a:r>
              <a:rPr lang="en-US" altLang="en-US" sz="2000" dirty="0">
                <a:latin typeface="Courier New" panose="02070309020205020404" pitchFamily="49" charset="0"/>
                <a:cs typeface="Courier New" panose="02070309020205020404" pitchFamily="49" charset="0"/>
              </a:rPr>
              <a:t>&lt;/textarea&gt;</a:t>
            </a:r>
            <a:r>
              <a:rPr lang="en-US" altLang="en-US" sz="2000" dirty="0"/>
              <a:t>, we still need to include this closing tag.</a:t>
            </a:r>
          </a:p>
          <a:p>
            <a:pPr eaLnBrk="1" hangingPunct="1">
              <a:buFont typeface="Wingdings" panose="05000000000000000000" pitchFamily="2" charset="2"/>
              <a:buNone/>
              <a:defRPr/>
            </a:pPr>
            <a:endParaRPr lang="en-US" altLang="en-US" sz="2800" dirty="0"/>
          </a:p>
          <a:p>
            <a:pPr eaLnBrk="1" hangingPunct="1">
              <a:buFont typeface="Wingdings" panose="05000000000000000000" pitchFamily="2" charset="2"/>
              <a:buNone/>
              <a:defRPr/>
            </a:pPr>
            <a:endParaRPr lang="en-US" altLang="en-US" dirty="0"/>
          </a:p>
        </p:txBody>
      </p:sp>
      <p:pic>
        <p:nvPicPr>
          <p:cNvPr id="25604" name="Picture 4" descr="textarea">
            <a:extLst>
              <a:ext uri="{FF2B5EF4-FFF2-40B4-BE49-F238E27FC236}">
                <a16:creationId xmlns:a16="http://schemas.microsoft.com/office/drawing/2014/main" id="{AAC08705-172E-4C91-8873-E5D485DD44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228600"/>
            <a:ext cx="23431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Rounded Corners 1">
            <a:extLst>
              <a:ext uri="{FF2B5EF4-FFF2-40B4-BE49-F238E27FC236}">
                <a16:creationId xmlns:a16="http://schemas.microsoft.com/office/drawing/2014/main" id="{C723E937-08D3-49FD-92AC-ACC3B2F8B636}"/>
              </a:ext>
            </a:extLst>
          </p:cNvPr>
          <p:cNvSpPr/>
          <p:nvPr/>
        </p:nvSpPr>
        <p:spPr>
          <a:xfrm>
            <a:off x="304800" y="4419600"/>
            <a:ext cx="1905000" cy="457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651">
                                            <p:txEl>
                                              <p:pRg st="7" end="7"/>
                                            </p:txEl>
                                          </p:spTgt>
                                        </p:tgtEl>
                                        <p:attrNameLst>
                                          <p:attrName>style.visibility</p:attrName>
                                        </p:attrNameLst>
                                      </p:cBhvr>
                                      <p:to>
                                        <p:strVal val="visible"/>
                                      </p:to>
                                    </p:set>
                                  </p:childTnLst>
                                </p:cTn>
                              </p:par>
                              <p:par>
                                <p:cTn id="21" presetID="22" presetClass="entr" presetSubtype="4"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E55F813F-D49E-4229-B401-AF38960BDA07}"/>
              </a:ext>
            </a:extLst>
          </p:cNvPr>
          <p:cNvSpPr>
            <a:spLocks noGrp="1" noRot="1" noChangeArrowheads="1"/>
          </p:cNvSpPr>
          <p:nvPr>
            <p:ph type="title"/>
          </p:nvPr>
        </p:nvSpPr>
        <p:spPr>
          <a:xfrm>
            <a:off x="457200" y="274638"/>
            <a:ext cx="8229600" cy="411162"/>
          </a:xfrm>
        </p:spPr>
        <p:txBody>
          <a:bodyPr/>
          <a:lstStyle/>
          <a:p>
            <a:pPr eaLnBrk="1" hangingPunct="1"/>
            <a:r>
              <a:rPr lang="en-US" altLang="en-US" sz="3200" dirty="0"/>
              <a:t>Getting your button to actually </a:t>
            </a:r>
            <a:r>
              <a:rPr lang="en-US" altLang="en-US" sz="3200" i="1" dirty="0"/>
              <a:t>do</a:t>
            </a:r>
            <a:r>
              <a:rPr lang="en-US" altLang="en-US" sz="3200" dirty="0"/>
              <a:t> something</a:t>
            </a:r>
          </a:p>
        </p:txBody>
      </p:sp>
      <p:sp>
        <p:nvSpPr>
          <p:cNvPr id="31747" name="Rectangle 3">
            <a:extLst>
              <a:ext uri="{FF2B5EF4-FFF2-40B4-BE49-F238E27FC236}">
                <a16:creationId xmlns:a16="http://schemas.microsoft.com/office/drawing/2014/main" id="{6C6BE61E-8878-4BB7-A2AC-F285653921A7}"/>
              </a:ext>
            </a:extLst>
          </p:cNvPr>
          <p:cNvSpPr>
            <a:spLocks noGrp="1" noChangeArrowheads="1"/>
          </p:cNvSpPr>
          <p:nvPr>
            <p:ph idx="1"/>
          </p:nvPr>
        </p:nvSpPr>
        <p:spPr>
          <a:xfrm>
            <a:off x="381000" y="1219200"/>
            <a:ext cx="8229600" cy="4525963"/>
          </a:xfrm>
        </p:spPr>
        <p:txBody>
          <a:bodyPr/>
          <a:lstStyle/>
          <a:p>
            <a:pPr marL="0" indent="0" eaLnBrk="1" hangingPunct="1">
              <a:lnSpc>
                <a:spcPct val="90000"/>
              </a:lnSpc>
              <a:buFont typeface="Arial" panose="020B0604020202020204" pitchFamily="34" charset="0"/>
              <a:buNone/>
              <a:defRPr/>
            </a:pPr>
            <a:r>
              <a:rPr lang="en-US" altLang="en-US" sz="2000" dirty="0"/>
              <a:t>Placing a button on the HTML page simply </a:t>
            </a:r>
            <a:r>
              <a:rPr lang="en-US" altLang="en-US" sz="2000" i="1" dirty="0"/>
              <a:t>displays the</a:t>
            </a:r>
            <a:r>
              <a:rPr lang="en-US" altLang="en-US" sz="2000" dirty="0"/>
              <a:t> button. </a:t>
            </a:r>
          </a:p>
          <a:p>
            <a:pPr marL="0" indent="0" eaLnBrk="1" hangingPunct="1">
              <a:lnSpc>
                <a:spcPct val="90000"/>
              </a:lnSpc>
              <a:buFont typeface="Arial" panose="020B0604020202020204" pitchFamily="34" charset="0"/>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To make the button actually </a:t>
            </a:r>
            <a:r>
              <a:rPr lang="en-US" altLang="en-US" sz="2000" i="1" dirty="0"/>
              <a:t>do </a:t>
            </a:r>
            <a:r>
              <a:rPr lang="en-US" altLang="en-US" sz="2000" dirty="0"/>
              <a:t>something we need to:  </a:t>
            </a:r>
          </a:p>
          <a:p>
            <a:pPr marL="857250" lvl="1" indent="-457200" eaLnBrk="1" hangingPunct="1">
              <a:lnSpc>
                <a:spcPct val="90000"/>
              </a:lnSpc>
              <a:buFont typeface="+mj-lt"/>
              <a:buAutoNum type="arabicPeriod"/>
              <a:defRPr/>
            </a:pPr>
            <a:r>
              <a:rPr lang="en-US" altLang="en-US" sz="1800" i="1" dirty="0"/>
              <a:t>Create a script</a:t>
            </a:r>
          </a:p>
          <a:p>
            <a:pPr marL="857250" lvl="1" indent="-457200" eaLnBrk="1" hangingPunct="1">
              <a:lnSpc>
                <a:spcPct val="90000"/>
              </a:lnSpc>
              <a:buFont typeface="+mj-lt"/>
              <a:buAutoNum type="arabicPeriod"/>
              <a:defRPr/>
            </a:pPr>
            <a:r>
              <a:rPr lang="en-US" altLang="en-US" sz="1800" i="1" dirty="0"/>
              <a:t>Connect the button to </a:t>
            </a:r>
            <a:r>
              <a:rPr lang="en-US" altLang="en-US" sz="1800" i="1"/>
              <a:t>our script</a:t>
            </a:r>
            <a:endParaRPr lang="en-US" altLang="en-US" sz="1800" i="1" dirty="0"/>
          </a:p>
          <a:p>
            <a:pPr marL="0" indent="0" eaLnBrk="1" hangingPunct="1">
              <a:lnSpc>
                <a:spcPct val="90000"/>
              </a:lnSpc>
              <a:buFont typeface="Arial" panose="020B0604020202020204" pitchFamily="34" charset="0"/>
              <a:buNone/>
              <a:defRPr/>
            </a:pPr>
            <a:endParaRPr lang="en-US" altLang="en-US" sz="2000" dirty="0"/>
          </a:p>
          <a:p>
            <a:pPr eaLnBrk="1" hangingPunct="1">
              <a:lnSpc>
                <a:spcPct val="90000"/>
              </a:lnSpc>
              <a:defRPr/>
            </a:pPr>
            <a:r>
              <a:rPr lang="en-US" altLang="en-US" sz="1800" dirty="0"/>
              <a:t>The purpose of a form is to take the information entered by the user and do something with it.</a:t>
            </a:r>
          </a:p>
          <a:p>
            <a:pPr eaLnBrk="1" hangingPunct="1">
              <a:lnSpc>
                <a:spcPct val="90000"/>
              </a:lnSpc>
              <a:defRPr/>
            </a:pPr>
            <a:r>
              <a:rPr lang="en-US" altLang="en-US" sz="1800" dirty="0"/>
              <a:t>Reading (a.k.a. “parsing”) the form and then actually “doing” something with that information is usually the job of a script. </a:t>
            </a:r>
          </a:p>
          <a:p>
            <a:pPr marL="0" indent="0" eaLnBrk="1" hangingPunct="1">
              <a:lnSpc>
                <a:spcPct val="90000"/>
              </a:lnSpc>
              <a:buFont typeface="Arial" panose="020B0604020202020204" pitchFamily="34" charset="0"/>
              <a:buNone/>
              <a:defRPr/>
            </a:pPr>
            <a:endParaRPr lang="en-US" altLang="en-US" sz="1800" dirty="0"/>
          </a:p>
          <a:p>
            <a:pPr marL="0" indent="0" eaLnBrk="1" hangingPunct="1">
              <a:lnSpc>
                <a:spcPct val="90000"/>
              </a:lnSpc>
              <a:buFont typeface="Arial" panose="020B0604020202020204" pitchFamily="34" charset="0"/>
              <a:buNone/>
              <a:defRPr/>
            </a:pPr>
            <a:r>
              <a:rPr lang="en-US" altLang="en-US" sz="1800" dirty="0"/>
              <a:t>In this course, we will typically connect our form to a JavaScript via our buttons.  Here is a sneak preview:</a:t>
            </a:r>
            <a:endParaRPr lang="en-US" altLang="en-US" sz="2400" dirty="0"/>
          </a:p>
          <a:p>
            <a:pPr algn="ctr" eaLnBrk="1" hangingPunct="1">
              <a:lnSpc>
                <a:spcPct val="90000"/>
              </a:lnSpc>
              <a:buFont typeface="Arial" panose="020B0604020202020204" pitchFamily="34" charset="0"/>
              <a:buNone/>
              <a:defRPr/>
            </a:pPr>
            <a:r>
              <a:rPr lang="en-US" altLang="en-US" sz="1800" b="1" dirty="0">
                <a:latin typeface="Courier New" panose="02070309020205020404" pitchFamily="49" charset="0"/>
              </a:rPr>
              <a:t>&lt;input type=</a:t>
            </a:r>
            <a:r>
              <a:rPr lang="en-US" altLang="en-US" sz="1800" b="1" dirty="0"/>
              <a:t> " </a:t>
            </a:r>
            <a:r>
              <a:rPr lang="en-US" altLang="en-US" sz="1800" b="1" dirty="0">
                <a:latin typeface="Courier New" panose="02070309020205020404" pitchFamily="49" charset="0"/>
              </a:rPr>
              <a:t>button</a:t>
            </a:r>
            <a:r>
              <a:rPr lang="en-US" altLang="en-US" sz="1800" b="1" dirty="0"/>
              <a:t>"</a:t>
            </a:r>
            <a:r>
              <a:rPr lang="en-US" altLang="en-US" sz="1800" b="1" dirty="0">
                <a:latin typeface="Courier New" panose="02070309020205020404" pitchFamily="49" charset="0"/>
              </a:rPr>
              <a:t> </a:t>
            </a:r>
          </a:p>
          <a:p>
            <a:pPr algn="ctr" eaLnBrk="1" hangingPunct="1">
              <a:lnSpc>
                <a:spcPct val="90000"/>
              </a:lnSpc>
              <a:buFont typeface="Arial" panose="020B0604020202020204" pitchFamily="34" charset="0"/>
              <a:buNone/>
              <a:defRPr/>
            </a:pPr>
            <a:r>
              <a:rPr lang="en-US" altLang="en-US" sz="1800" b="1" dirty="0">
                <a:latin typeface="Courier New" panose="02070309020205020404" pitchFamily="49" charset="0"/>
              </a:rPr>
              <a:t>value="Submit Form" id=</a:t>
            </a:r>
            <a:r>
              <a:rPr lang="en-US" altLang="en-US" sz="1800" b="1" dirty="0"/>
              <a:t> " </a:t>
            </a:r>
            <a:r>
              <a:rPr lang="en-US" altLang="en-US" sz="1800" b="1" dirty="0">
                <a:latin typeface="Courier New" panose="02070309020205020404" pitchFamily="49" charset="0"/>
              </a:rPr>
              <a:t>btnSubmit</a:t>
            </a:r>
            <a:r>
              <a:rPr lang="en-US" altLang="en-US" sz="1800" b="1" dirty="0"/>
              <a:t> "</a:t>
            </a:r>
            <a:r>
              <a:rPr lang="en-US" altLang="en-US" sz="1800" b="1" dirty="0">
                <a:latin typeface="Courier New" panose="02070309020205020404" pitchFamily="49" charset="0"/>
              </a:rPr>
              <a:t> </a:t>
            </a:r>
          </a:p>
          <a:p>
            <a:pPr algn="ctr" eaLnBrk="1" hangingPunct="1">
              <a:lnSpc>
                <a:spcPct val="90000"/>
              </a:lnSpc>
              <a:buFont typeface="Arial" panose="020B0604020202020204" pitchFamily="34" charset="0"/>
              <a:buNone/>
              <a:defRPr/>
            </a:pPr>
            <a:r>
              <a:rPr lang="en-US" altLang="en-US" sz="2000" b="1" dirty="0">
                <a:solidFill>
                  <a:srgbClr val="FF0000"/>
                </a:solidFill>
                <a:latin typeface="Courier New" panose="02070309020205020404" pitchFamily="49" charset="0"/>
              </a:rPr>
              <a:t>onclick=</a:t>
            </a:r>
            <a:r>
              <a:rPr lang="en-US" altLang="en-US" sz="2000" b="1" dirty="0">
                <a:solidFill>
                  <a:srgbClr val="FF0000"/>
                </a:solidFill>
              </a:rPr>
              <a:t> "</a:t>
            </a:r>
            <a:r>
              <a:rPr lang="en-US" altLang="en-US" sz="2000" b="1" dirty="0">
                <a:solidFill>
                  <a:srgbClr val="FF0000"/>
                </a:solidFill>
                <a:latin typeface="Courier New" panose="02070309020205020404" pitchFamily="49" charset="0"/>
              </a:rPr>
              <a:t>runSomeScript()</a:t>
            </a:r>
            <a:r>
              <a:rPr lang="en-US" altLang="en-US" sz="2000" b="1" dirty="0">
                <a:solidFill>
                  <a:srgbClr val="FF0000"/>
                </a:solidFill>
              </a:rPr>
              <a:t>"</a:t>
            </a:r>
            <a:r>
              <a:rPr lang="en-US" altLang="en-US" sz="1800" b="1" dirty="0">
                <a:solidFill>
                  <a:srgbClr val="FF0000"/>
                </a:solidFill>
              </a:rPr>
              <a:t>  </a:t>
            </a:r>
            <a:r>
              <a:rPr lang="en-US" altLang="en-US" sz="1800" b="1" dirty="0">
                <a:latin typeface="Courier New" panose="02070309020205020404" pitchFamily="49" charset="0"/>
              </a:rPr>
              <a:t>&gt;</a:t>
            </a:r>
          </a:p>
        </p:txBody>
      </p:sp>
      <p:sp>
        <p:nvSpPr>
          <p:cNvPr id="29700" name="Text Box 4">
            <a:extLst>
              <a:ext uri="{FF2B5EF4-FFF2-40B4-BE49-F238E27FC236}">
                <a16:creationId xmlns:a16="http://schemas.microsoft.com/office/drawing/2014/main" id="{E2B0E7FD-ABDB-4359-B0EF-6C81AC08460F}"/>
              </a:ext>
            </a:extLst>
          </p:cNvPr>
          <p:cNvSpPr txBox="1">
            <a:spLocks noChangeArrowheads="1"/>
          </p:cNvSpPr>
          <p:nvPr/>
        </p:nvSpPr>
        <p:spPr bwMode="auto">
          <a:xfrm>
            <a:off x="3124200" y="6477000"/>
            <a:ext cx="2454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400" dirty="0">
                <a:latin typeface="Garamond" panose="02020404030301010803" pitchFamily="18" charset="0"/>
              </a:rPr>
              <a:t>More on this in JavaScript Part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1747">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747">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74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747">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970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3DCABF1-B702-4F9E-9381-3F5A96BF1AFA}"/>
              </a:ext>
            </a:extLst>
          </p:cNvPr>
          <p:cNvSpPr>
            <a:spLocks noGrp="1" noRot="1" noChangeArrowheads="1"/>
          </p:cNvSpPr>
          <p:nvPr>
            <p:ph type="title"/>
          </p:nvPr>
        </p:nvSpPr>
        <p:spPr>
          <a:xfrm>
            <a:off x="457200" y="274638"/>
            <a:ext cx="8229600" cy="411162"/>
          </a:xfrm>
        </p:spPr>
        <p:txBody>
          <a:bodyPr/>
          <a:lstStyle/>
          <a:p>
            <a:pPr eaLnBrk="1" hangingPunct="1"/>
            <a:r>
              <a:rPr lang="en-US" altLang="en-US" sz="4000" dirty="0"/>
              <a:t>Programming Conventions</a:t>
            </a:r>
          </a:p>
        </p:txBody>
      </p:sp>
      <p:sp>
        <p:nvSpPr>
          <p:cNvPr id="132099" name="Rectangle 3">
            <a:extLst>
              <a:ext uri="{FF2B5EF4-FFF2-40B4-BE49-F238E27FC236}">
                <a16:creationId xmlns:a16="http://schemas.microsoft.com/office/drawing/2014/main" id="{648CC16D-6816-4E32-8DAE-221921458CFE}"/>
              </a:ext>
            </a:extLst>
          </p:cNvPr>
          <p:cNvSpPr>
            <a:spLocks noGrp="1" noChangeArrowheads="1"/>
          </p:cNvSpPr>
          <p:nvPr>
            <p:ph idx="1"/>
          </p:nvPr>
        </p:nvSpPr>
        <p:spPr>
          <a:xfrm>
            <a:off x="304800" y="990600"/>
            <a:ext cx="8229600" cy="5410200"/>
          </a:xfrm>
        </p:spPr>
        <p:txBody>
          <a:bodyPr rtlCol="0">
            <a:normAutofit fontScale="85000" lnSpcReduction="20000"/>
          </a:bodyPr>
          <a:lstStyle/>
          <a:p>
            <a:pPr eaLnBrk="1" fontAlgn="auto" hangingPunct="1">
              <a:spcAft>
                <a:spcPts val="0"/>
              </a:spcAft>
              <a:defRPr/>
            </a:pPr>
            <a:r>
              <a:rPr lang="en-US" sz="1600" dirty="0"/>
              <a:t>In programming it is a </a:t>
            </a:r>
            <a:r>
              <a:rPr lang="en-US" sz="1600" i="1" dirty="0"/>
              <a:t>very</a:t>
            </a:r>
            <a:r>
              <a:rPr lang="en-US" sz="1600" dirty="0"/>
              <a:t> good idea to come up with a consistent style of doing things. </a:t>
            </a:r>
          </a:p>
          <a:p>
            <a:pPr eaLnBrk="1" fontAlgn="auto" hangingPunct="1">
              <a:spcAft>
                <a:spcPts val="0"/>
              </a:spcAft>
              <a:defRPr/>
            </a:pPr>
            <a:endParaRPr lang="en-US" sz="1600" dirty="0"/>
          </a:p>
          <a:p>
            <a:pPr eaLnBrk="1" fontAlgn="auto" hangingPunct="1">
              <a:spcAft>
                <a:spcPts val="0"/>
              </a:spcAft>
              <a:defRPr/>
            </a:pPr>
            <a:r>
              <a:rPr lang="en-US" sz="1600" dirty="0"/>
              <a:t>A convention means that it is considered desirable – even necessary – to </a:t>
            </a:r>
            <a:r>
              <a:rPr lang="en-US" sz="1600" i="1" dirty="0"/>
              <a:t>consistently</a:t>
            </a:r>
            <a:r>
              <a:rPr lang="en-US" sz="1600" dirty="0"/>
              <a:t> do things a certain way. </a:t>
            </a:r>
          </a:p>
          <a:p>
            <a:pPr marL="0" indent="0" eaLnBrk="1" fontAlgn="auto" hangingPunct="1">
              <a:spcAft>
                <a:spcPts val="0"/>
              </a:spcAft>
              <a:buNone/>
              <a:defRPr/>
            </a:pPr>
            <a:endParaRPr lang="en-US" sz="1600" dirty="0"/>
          </a:p>
          <a:p>
            <a:pPr eaLnBrk="1" fontAlgn="auto" hangingPunct="1">
              <a:spcAft>
                <a:spcPts val="0"/>
              </a:spcAft>
              <a:defRPr/>
            </a:pPr>
            <a:r>
              <a:rPr lang="en-US" sz="1600" dirty="0"/>
              <a:t>However, a convention means that it is a </a:t>
            </a:r>
            <a:r>
              <a:rPr lang="en-US" sz="1600" i="1" dirty="0"/>
              <a:t>choice</a:t>
            </a:r>
            <a:r>
              <a:rPr lang="en-US" sz="1600" dirty="0"/>
              <a:t>. That is, the code will work even without adhering to these conventions. However, when a company, or team leader, etc asks a programmer to adhere to a convention, then it is considered very poor form to deviate.</a:t>
            </a:r>
          </a:p>
          <a:p>
            <a:pPr eaLnBrk="1" fontAlgn="auto" hangingPunct="1">
              <a:spcAft>
                <a:spcPts val="0"/>
              </a:spcAft>
              <a:defRPr/>
            </a:pPr>
            <a:endParaRPr lang="en-US" sz="1600" dirty="0"/>
          </a:p>
          <a:p>
            <a:pPr eaLnBrk="1" fontAlgn="auto" hangingPunct="1">
              <a:spcAft>
                <a:spcPts val="0"/>
              </a:spcAft>
              <a:defRPr/>
            </a:pPr>
            <a:r>
              <a:rPr lang="en-US" sz="1600" dirty="0"/>
              <a:t>Programmers who are careful and consistent with adhering to designated conventions are noticed by hiring managers, colleagues, and others. </a:t>
            </a:r>
          </a:p>
          <a:p>
            <a:pPr marL="0" indent="0" eaLnBrk="1" fontAlgn="auto" hangingPunct="1">
              <a:spcAft>
                <a:spcPts val="0"/>
              </a:spcAft>
              <a:buNone/>
              <a:defRPr/>
            </a:pPr>
            <a:endParaRPr lang="en-US" sz="1600" dirty="0"/>
          </a:p>
          <a:p>
            <a:pPr eaLnBrk="1" fontAlgn="auto" hangingPunct="1">
              <a:spcAft>
                <a:spcPts val="0"/>
              </a:spcAft>
              <a:defRPr/>
            </a:pPr>
            <a:r>
              <a:rPr lang="en-US" sz="1600" dirty="0"/>
              <a:t>We will require certain conventions in this course. </a:t>
            </a:r>
          </a:p>
          <a:p>
            <a:pPr lvl="1" eaLnBrk="1" fontAlgn="auto" hangingPunct="1">
              <a:spcAft>
                <a:spcPts val="0"/>
              </a:spcAft>
              <a:defRPr/>
            </a:pPr>
            <a:r>
              <a:rPr lang="en-US" sz="1400" dirty="0"/>
              <a:t>In fact, you have already encountered one of them: Our naming conventions for file names in which we require that all file names are lower case, and that spaces between words should use an underscore character.  e.g. </a:t>
            </a:r>
            <a:r>
              <a:rPr lang="en-US" sz="1400" dirty="0">
                <a:latin typeface="Courier New" panose="02070309020205020404" pitchFamily="49" charset="0"/>
                <a:cs typeface="Courier New" panose="02070309020205020404" pitchFamily="49" charset="0"/>
              </a:rPr>
              <a:t>my_first_page.html</a:t>
            </a:r>
          </a:p>
          <a:p>
            <a:pPr lvl="1" eaLnBrk="1" fontAlgn="auto" hangingPunct="1">
              <a:spcAft>
                <a:spcPts val="0"/>
              </a:spcAft>
              <a:defRPr/>
            </a:pPr>
            <a:r>
              <a:rPr lang="en-US" sz="1400" dirty="0"/>
              <a:t>We will now add an additional naming convention, one that is to be used whenever naming </a:t>
            </a:r>
            <a:r>
              <a:rPr lang="en-US" sz="1400" i="1" dirty="0"/>
              <a:t>form elements</a:t>
            </a:r>
            <a:r>
              <a:rPr lang="en-US" sz="1400" dirty="0"/>
              <a:t>.</a:t>
            </a:r>
          </a:p>
          <a:p>
            <a:pPr marL="457200" lvl="1" indent="0" eaLnBrk="1" fontAlgn="auto" hangingPunct="1">
              <a:spcAft>
                <a:spcPts val="0"/>
              </a:spcAft>
              <a:buFont typeface="Arial" panose="020B0604020202020204" pitchFamily="34" charset="0"/>
              <a:buNone/>
              <a:defRPr/>
            </a:pPr>
            <a:endParaRPr lang="en-US" sz="1400" dirty="0"/>
          </a:p>
          <a:p>
            <a:pPr eaLnBrk="1" fontAlgn="auto" hangingPunct="1">
              <a:spcAft>
                <a:spcPts val="0"/>
              </a:spcAft>
              <a:defRPr/>
            </a:pPr>
            <a:r>
              <a:rPr lang="en-US" sz="1600" dirty="0"/>
              <a:t>Sometimes a project manager will dictate these kinds of conventions. Other times it is up to you to decide on one. However, it is an excellent idea to have one as it will help clarify your coding.  </a:t>
            </a:r>
          </a:p>
          <a:p>
            <a:pPr marL="0" indent="0" eaLnBrk="1" fontAlgn="auto" hangingPunct="1">
              <a:spcAft>
                <a:spcPts val="0"/>
              </a:spcAft>
              <a:buFont typeface="Arial" panose="020B0604020202020204" pitchFamily="34" charset="0"/>
              <a:buNone/>
              <a:defRPr/>
            </a:pPr>
            <a:endParaRPr lang="en-US" sz="1600" dirty="0"/>
          </a:p>
          <a:p>
            <a:pPr eaLnBrk="1" fontAlgn="auto" hangingPunct="1">
              <a:spcAft>
                <a:spcPts val="0"/>
              </a:spcAft>
              <a:defRPr/>
            </a:pPr>
            <a:r>
              <a:rPr lang="en-US" sz="1600" dirty="0"/>
              <a:t>In this course, you MUST </a:t>
            </a:r>
            <a:r>
              <a:rPr lang="en-US" sz="1600"/>
              <a:t>follow programming </a:t>
            </a:r>
            <a:r>
              <a:rPr lang="en-US" sz="1600" dirty="0"/>
              <a:t>conventions once they are introduced. In the “real” world, it looks sloppy/careless/unprofessional when programmers fail to follow conventions. </a:t>
            </a:r>
          </a:p>
          <a:p>
            <a:pPr marL="0" indent="0" eaLnBrk="1" fontAlgn="auto" hangingPunct="1">
              <a:spcAft>
                <a:spcPts val="0"/>
              </a:spcAft>
              <a:buNone/>
              <a:defRPr/>
            </a:pPr>
            <a:endParaRPr lang="en-US" sz="1600" dirty="0"/>
          </a:p>
          <a:p>
            <a:pPr eaLnBrk="1" fontAlgn="auto" hangingPunct="1">
              <a:spcAft>
                <a:spcPts val="0"/>
              </a:spcAft>
              <a:defRPr/>
            </a:pPr>
            <a:r>
              <a:rPr lang="en-US" sz="1600" dirty="0"/>
              <a:t>Many will thank you:</a:t>
            </a:r>
          </a:p>
          <a:p>
            <a:pPr lvl="2" eaLnBrk="1" fontAlgn="auto" hangingPunct="1">
              <a:spcAft>
                <a:spcPts val="0"/>
              </a:spcAft>
              <a:defRPr/>
            </a:pPr>
            <a:r>
              <a:rPr lang="en-US" sz="1200" dirty="0"/>
              <a:t>Project collaborators</a:t>
            </a:r>
          </a:p>
          <a:p>
            <a:pPr lvl="2" eaLnBrk="1" fontAlgn="auto" hangingPunct="1">
              <a:spcAft>
                <a:spcPts val="0"/>
              </a:spcAft>
              <a:defRPr/>
            </a:pPr>
            <a:r>
              <a:rPr lang="en-US" sz="1200" dirty="0"/>
              <a:t>Later debuggers</a:t>
            </a:r>
          </a:p>
          <a:p>
            <a:pPr lvl="2" eaLnBrk="1" fontAlgn="auto" hangingPunct="1">
              <a:spcAft>
                <a:spcPts val="0"/>
              </a:spcAft>
              <a:defRPr/>
            </a:pPr>
            <a:r>
              <a:rPr lang="en-US" sz="1200" dirty="0"/>
              <a:t>You!  (down the road)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099">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2099">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2099">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2099">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2099">
                                            <p:txEl>
                                              <p:pRg st="14" end="1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2099">
                                            <p:txEl>
                                              <p:pRg st="16" end="1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2099">
                                            <p:txEl>
                                              <p:pRg st="17" end="1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2099">
                                            <p:txEl>
                                              <p:pRg st="18" end="1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2099">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F172E55-D133-4273-9450-E33BFDF8762A}"/>
              </a:ext>
            </a:extLst>
          </p:cNvPr>
          <p:cNvSpPr>
            <a:spLocks noGrp="1" noRot="1" noChangeArrowheads="1"/>
          </p:cNvSpPr>
          <p:nvPr>
            <p:ph type="title"/>
          </p:nvPr>
        </p:nvSpPr>
        <p:spPr>
          <a:xfrm>
            <a:off x="381000" y="152400"/>
            <a:ext cx="8229600" cy="838200"/>
          </a:xfrm>
        </p:spPr>
        <p:txBody>
          <a:bodyPr/>
          <a:lstStyle/>
          <a:p>
            <a:pPr eaLnBrk="1" hangingPunct="1"/>
            <a:r>
              <a:rPr lang="en-US" altLang="en-US" sz="1800" b="1" dirty="0"/>
              <a:t>This course's </a:t>
            </a:r>
            <a:r>
              <a:rPr lang="en-US" altLang="en-US" sz="1800" b="1" i="1" dirty="0"/>
              <a:t>required </a:t>
            </a:r>
            <a:r>
              <a:rPr lang="en-US" altLang="en-US" sz="1800" b="1" dirty="0"/>
              <a:t>programming convention for naming form elements</a:t>
            </a:r>
          </a:p>
        </p:txBody>
      </p:sp>
      <p:sp>
        <p:nvSpPr>
          <p:cNvPr id="16387" name="Rectangle 3">
            <a:extLst>
              <a:ext uri="{FF2B5EF4-FFF2-40B4-BE49-F238E27FC236}">
                <a16:creationId xmlns:a16="http://schemas.microsoft.com/office/drawing/2014/main" id="{990B3059-4D8C-40A9-B8B9-581C2FAD1C22}"/>
              </a:ext>
            </a:extLst>
          </p:cNvPr>
          <p:cNvSpPr>
            <a:spLocks noGrp="1" noChangeArrowheads="1"/>
          </p:cNvSpPr>
          <p:nvPr>
            <p:ph idx="1"/>
          </p:nvPr>
        </p:nvSpPr>
        <p:spPr>
          <a:xfrm>
            <a:off x="457200" y="990600"/>
            <a:ext cx="8229600" cy="5029200"/>
          </a:xfrm>
        </p:spPr>
        <p:txBody>
          <a:bodyPr/>
          <a:lstStyle/>
          <a:p>
            <a:pPr marL="0" indent="0" eaLnBrk="1" hangingPunct="1">
              <a:lnSpc>
                <a:spcPct val="90000"/>
              </a:lnSpc>
              <a:buFont typeface="Arial" panose="020B0604020202020204" pitchFamily="34" charset="0"/>
              <a:buNone/>
              <a:defRPr/>
            </a:pPr>
            <a:r>
              <a:rPr lang="en-US" sz="1800" dirty="0"/>
              <a:t>For this course you are required to use the following convention when naming form elements:</a:t>
            </a:r>
          </a:p>
          <a:p>
            <a:pPr marL="457200" lvl="1" indent="0" eaLnBrk="1" hangingPunct="1">
              <a:lnSpc>
                <a:spcPct val="90000"/>
              </a:lnSpc>
              <a:buFont typeface="Arial" charset="0"/>
              <a:buNone/>
              <a:defRPr/>
            </a:pPr>
            <a:endParaRPr lang="en-US" sz="1600" dirty="0"/>
          </a:p>
          <a:p>
            <a:pPr lvl="1" eaLnBrk="1" hangingPunct="1">
              <a:lnSpc>
                <a:spcPct val="90000"/>
              </a:lnSpc>
              <a:buFont typeface="Arial" charset="0"/>
              <a:buChar char="–"/>
              <a:defRPr/>
            </a:pPr>
            <a:r>
              <a:rPr lang="en-US" sz="1600" dirty="0"/>
              <a:t>Buttons:  		</a:t>
            </a:r>
            <a:r>
              <a:rPr lang="en-US" sz="1600" dirty="0">
                <a:solidFill>
                  <a:srgbClr val="FF0000"/>
                </a:solidFill>
              </a:rPr>
              <a:t>btn</a:t>
            </a:r>
            <a:r>
              <a:rPr lang="en-US" sz="1600" dirty="0"/>
              <a:t>Name</a:t>
            </a:r>
          </a:p>
          <a:p>
            <a:pPr lvl="1" eaLnBrk="1" hangingPunct="1">
              <a:lnSpc>
                <a:spcPct val="90000"/>
              </a:lnSpc>
              <a:buFont typeface="Arial" charset="0"/>
              <a:buChar char="–"/>
              <a:defRPr/>
            </a:pPr>
            <a:r>
              <a:rPr lang="en-US" sz="1600" dirty="0"/>
              <a:t>Text boxes: 		</a:t>
            </a:r>
            <a:r>
              <a:rPr lang="en-US" sz="1600" dirty="0">
                <a:solidFill>
                  <a:srgbClr val="FF0000"/>
                </a:solidFill>
              </a:rPr>
              <a:t>txt</a:t>
            </a:r>
            <a:r>
              <a:rPr lang="en-US" sz="1600" dirty="0"/>
              <a:t>Name</a:t>
            </a:r>
          </a:p>
          <a:p>
            <a:pPr lvl="1" eaLnBrk="1" hangingPunct="1">
              <a:lnSpc>
                <a:spcPct val="90000"/>
              </a:lnSpc>
              <a:buFont typeface="Arial" charset="0"/>
              <a:buChar char="–"/>
              <a:defRPr/>
            </a:pPr>
            <a:r>
              <a:rPr lang="en-US" sz="1600" dirty="0"/>
              <a:t>Text areas: 		</a:t>
            </a:r>
            <a:r>
              <a:rPr lang="en-US" sz="1600" dirty="0">
                <a:solidFill>
                  <a:srgbClr val="FF0000"/>
                </a:solidFill>
              </a:rPr>
              <a:t>txtar</a:t>
            </a:r>
            <a:r>
              <a:rPr lang="en-US" sz="1600" dirty="0"/>
              <a:t>Name</a:t>
            </a:r>
          </a:p>
          <a:p>
            <a:pPr lvl="1" eaLnBrk="1" hangingPunct="1">
              <a:lnSpc>
                <a:spcPct val="90000"/>
              </a:lnSpc>
              <a:buFont typeface="Arial" charset="0"/>
              <a:buChar char="–"/>
              <a:defRPr/>
            </a:pPr>
            <a:r>
              <a:rPr lang="en-US" sz="1600" dirty="0"/>
              <a:t>Checkboxes: 		</a:t>
            </a:r>
            <a:r>
              <a:rPr lang="en-US" sz="1600" dirty="0">
                <a:solidFill>
                  <a:srgbClr val="FF0000"/>
                </a:solidFill>
              </a:rPr>
              <a:t>chk</a:t>
            </a:r>
            <a:r>
              <a:rPr lang="en-US" sz="1600" dirty="0"/>
              <a:t>Name</a:t>
            </a:r>
          </a:p>
          <a:p>
            <a:pPr lvl="1" eaLnBrk="1" hangingPunct="1">
              <a:lnSpc>
                <a:spcPct val="90000"/>
              </a:lnSpc>
              <a:buFont typeface="Arial" charset="0"/>
              <a:buChar char="–"/>
              <a:defRPr/>
            </a:pPr>
            <a:r>
              <a:rPr lang="en-US" sz="1600" dirty="0"/>
              <a:t>Radio buttons: 	</a:t>
            </a:r>
            <a:r>
              <a:rPr lang="en-US" sz="1600" dirty="0">
                <a:solidFill>
                  <a:srgbClr val="FF0000"/>
                </a:solidFill>
              </a:rPr>
              <a:t>rad</a:t>
            </a:r>
            <a:r>
              <a:rPr lang="en-US" sz="1600" dirty="0"/>
              <a:t>Name</a:t>
            </a:r>
          </a:p>
          <a:p>
            <a:pPr lvl="1" eaLnBrk="1" hangingPunct="1">
              <a:lnSpc>
                <a:spcPct val="90000"/>
              </a:lnSpc>
              <a:buFont typeface="Arial" charset="0"/>
              <a:buChar char="–"/>
              <a:defRPr/>
            </a:pPr>
            <a:r>
              <a:rPr lang="en-US" sz="1600" dirty="0"/>
              <a:t>Select menu: 	</a:t>
            </a:r>
            <a:r>
              <a:rPr lang="en-US" sz="1600" dirty="0">
                <a:solidFill>
                  <a:srgbClr val="FF0000"/>
                </a:solidFill>
              </a:rPr>
              <a:t>sel</a:t>
            </a:r>
            <a:r>
              <a:rPr lang="en-US" sz="1600" dirty="0"/>
              <a:t>Name</a:t>
            </a:r>
          </a:p>
          <a:p>
            <a:pPr marL="457200" lvl="1" indent="0" eaLnBrk="1" hangingPunct="1">
              <a:lnSpc>
                <a:spcPct val="90000"/>
              </a:lnSpc>
              <a:buFont typeface="Arial" charset="0"/>
              <a:buNone/>
              <a:defRPr/>
            </a:pPr>
            <a:endParaRPr lang="en-US" sz="1600" dirty="0"/>
          </a:p>
          <a:p>
            <a:pPr lvl="1" eaLnBrk="1" hangingPunct="1">
              <a:lnSpc>
                <a:spcPct val="90000"/>
              </a:lnSpc>
              <a:buFont typeface="Arial" charset="0"/>
              <a:buChar char="–"/>
              <a:defRPr/>
            </a:pPr>
            <a:r>
              <a:rPr lang="en-US" sz="1600" dirty="0"/>
              <a:t>Form elements not specified here: You may choose your own prefix.</a:t>
            </a:r>
          </a:p>
          <a:p>
            <a:pPr eaLnBrk="1" hangingPunct="1">
              <a:lnSpc>
                <a:spcPct val="90000"/>
              </a:lnSpc>
              <a:buFont typeface="Wingdings" pitchFamily="2" charset="2"/>
              <a:buNone/>
              <a:defRPr/>
            </a:pPr>
            <a:endParaRPr lang="en-US" sz="1600" dirty="0"/>
          </a:p>
          <a:p>
            <a:pPr eaLnBrk="1" hangingPunct="1">
              <a:lnSpc>
                <a:spcPct val="90000"/>
              </a:lnSpc>
              <a:buFont typeface="Arial" charset="0"/>
              <a:buChar char="•"/>
              <a:defRPr/>
            </a:pPr>
            <a:r>
              <a:rPr lang="en-US" sz="1600" dirty="0"/>
              <a:t>Note: These conventions are my own (although others may use something similar).  </a:t>
            </a:r>
          </a:p>
          <a:p>
            <a:pPr lvl="1" eaLnBrk="1" hangingPunct="1">
              <a:lnSpc>
                <a:spcPct val="90000"/>
              </a:lnSpc>
              <a:buFont typeface="Arial" charset="0"/>
              <a:buChar char="•"/>
              <a:defRPr/>
            </a:pPr>
            <a:r>
              <a:rPr lang="en-US" sz="1200" dirty="0"/>
              <a:t>If, in the "real world" you encounter a different convention used by whichever team you are working with, you should, of course, adhere to theirs.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C8DF32E1-BB0A-4665-8481-1DAD207E769C}"/>
              </a:ext>
            </a:extLst>
          </p:cNvPr>
          <p:cNvSpPr>
            <a:spLocks noGrp="1"/>
          </p:cNvSpPr>
          <p:nvPr>
            <p:ph idx="1"/>
          </p:nvPr>
        </p:nvSpPr>
        <p:spPr>
          <a:xfrm>
            <a:off x="2228850" y="-8408"/>
            <a:ext cx="3771900" cy="457200"/>
          </a:xfrm>
        </p:spPr>
        <p:txBody>
          <a:bodyPr/>
          <a:lstStyle/>
          <a:p>
            <a:pPr marL="0" indent="0">
              <a:buFont typeface="Arial" panose="020B0604020202020204" pitchFamily="34" charset="0"/>
              <a:buNone/>
            </a:pPr>
            <a:r>
              <a:rPr lang="en-US" altLang="en-US" sz="2400" dirty="0"/>
              <a:t>File: </a:t>
            </a:r>
            <a:r>
              <a:rPr lang="en-US" altLang="en-US" sz="2400" dirty="0">
                <a:latin typeface="Courier New" panose="02070309020205020404" pitchFamily="49" charset="0"/>
                <a:cs typeface="Courier New" panose="02070309020205020404" pitchFamily="49" charset="0"/>
              </a:rPr>
              <a:t>simple_form.html</a:t>
            </a:r>
          </a:p>
        </p:txBody>
      </p:sp>
      <p:sp>
        <p:nvSpPr>
          <p:cNvPr id="5" name="TextBox 4">
            <a:extLst>
              <a:ext uri="{FF2B5EF4-FFF2-40B4-BE49-F238E27FC236}">
                <a16:creationId xmlns:a16="http://schemas.microsoft.com/office/drawing/2014/main" id="{E68FA57E-61EB-4EAA-B3A5-7A5101E15921}"/>
              </a:ext>
            </a:extLst>
          </p:cNvPr>
          <p:cNvSpPr txBox="1"/>
          <p:nvPr/>
        </p:nvSpPr>
        <p:spPr>
          <a:xfrm>
            <a:off x="152400" y="733587"/>
            <a:ext cx="6400800" cy="4708981"/>
          </a:xfrm>
          <a:prstGeom prst="rect">
            <a:avLst/>
          </a:prstGeom>
          <a:noFill/>
        </p:spPr>
        <p:txBody>
          <a:bodyPr wrap="square" rtlCol="0">
            <a:spAutoFit/>
          </a:bodyPr>
          <a:lstStyle/>
          <a:p>
            <a:r>
              <a:rPr lang="en-US" sz="1200" dirty="0">
                <a:latin typeface="Courier New" panose="02070309020205020404" pitchFamily="49" charset="0"/>
                <a:cs typeface="Courier New" panose="02070309020205020404" pitchFamily="49" charset="0"/>
              </a:rPr>
              <a:t>&lt;h1&gt;Mailing List Sign-Up&lt;/h1&gt;</a:t>
            </a:r>
          </a:p>
          <a:p>
            <a:r>
              <a:rPr lang="en-US" sz="1200" dirty="0">
                <a:latin typeface="Courier New" panose="02070309020205020404" pitchFamily="49" charset="0"/>
                <a:cs typeface="Courier New" panose="02070309020205020404" pitchFamily="49" charset="0"/>
              </a:rPr>
              <a:t>&lt;form id="mailingList"&gt;</a:t>
            </a:r>
          </a:p>
          <a:p>
            <a:r>
              <a:rPr lang="en-US" sz="1200" dirty="0">
                <a:latin typeface="Courier New" panose="02070309020205020404" pitchFamily="49" charset="0"/>
                <a:cs typeface="Courier New" panose="02070309020205020404" pitchFamily="49" charset="0"/>
              </a:rPr>
              <a:t>	&lt;p&gt;</a:t>
            </a:r>
          </a:p>
          <a:p>
            <a:r>
              <a:rPr lang="en-US" sz="1200" dirty="0">
                <a:latin typeface="Courier New" panose="02070309020205020404" pitchFamily="49" charset="0"/>
                <a:cs typeface="Courier New" panose="02070309020205020404" pitchFamily="49" charset="0"/>
              </a:rPr>
              <a:t>            &lt;label for="txtFirstName"&gt;First Name:&lt;/label&gt; </a:t>
            </a:r>
          </a:p>
          <a:p>
            <a:r>
              <a:rPr lang="en-US" sz="1200" dirty="0">
                <a:latin typeface="Courier New" panose="02070309020205020404" pitchFamily="49" charset="0"/>
                <a:cs typeface="Courier New" panose="02070309020205020404" pitchFamily="49" charset="0"/>
              </a:rPr>
              <a:t>            &lt;input type="text" id="txtFirstName"&gt;</a:t>
            </a:r>
          </a:p>
          <a:p>
            <a:r>
              <a:rPr lang="en-US" sz="1200" dirty="0">
                <a:latin typeface="Courier New" panose="02070309020205020404" pitchFamily="49" charset="0"/>
                <a:cs typeface="Courier New" panose="02070309020205020404" pitchFamily="49" charset="0"/>
              </a:rPr>
              <a:t>          &lt;/p&gt;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&lt;p&gt;&lt;label for="txtLastName"&gt;Last Name:&lt;/label&gt;</a:t>
            </a:r>
          </a:p>
          <a:p>
            <a:r>
              <a:rPr lang="en-US" sz="1200" dirty="0">
                <a:latin typeface="Courier New" panose="02070309020205020404" pitchFamily="49" charset="0"/>
                <a:cs typeface="Courier New" panose="02070309020205020404" pitchFamily="49" charset="0"/>
              </a:rPr>
              <a:t>          &lt;input type="text" id="txtLastName"&gt;&lt;/p&gt;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&lt;p&gt;&lt;label for="txtEmail"&gt;E-mail:&lt;/label&gt; </a:t>
            </a:r>
          </a:p>
          <a:p>
            <a:r>
              <a:rPr lang="en-US" sz="1200" dirty="0">
                <a:latin typeface="Courier New" panose="02070309020205020404" pitchFamily="49" charset="0"/>
                <a:cs typeface="Courier New" panose="02070309020205020404" pitchFamily="49" charset="0"/>
              </a:rPr>
              <a:t>          &lt;input type="text" id="txtEmail"&gt;&lt;/p&gt;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&lt;p&gt;&lt;label for="txtarReferral"&gt;</a:t>
            </a:r>
          </a:p>
          <a:p>
            <a:r>
              <a:rPr lang="en-US" sz="1200" dirty="0">
                <a:latin typeface="Courier New" panose="02070309020205020404" pitchFamily="49" charset="0"/>
                <a:cs typeface="Courier New" panose="02070309020205020404" pitchFamily="49" charset="0"/>
              </a:rPr>
              <a:t>          How did you hear about us?&lt;/label&gt;&lt;/p&gt;</a:t>
            </a:r>
          </a:p>
          <a:p>
            <a:r>
              <a:rPr lang="en-US" sz="1200" dirty="0">
                <a:latin typeface="Courier New" panose="02070309020205020404" pitchFamily="49" charset="0"/>
                <a:cs typeface="Courier New" panose="02070309020205020404" pitchFamily="49" charset="0"/>
              </a:rPr>
              <a:t>	</a:t>
            </a:r>
          </a:p>
          <a:p>
            <a:r>
              <a:rPr lang="en-US" sz="1200" dirty="0">
                <a:latin typeface="Courier New" panose="02070309020205020404" pitchFamily="49" charset="0"/>
                <a:cs typeface="Courier New" panose="02070309020205020404" pitchFamily="49" charset="0"/>
              </a:rPr>
              <a:t>    	&lt;p&gt;&lt;textarea id="txtarReferral"&gt;</a:t>
            </a:r>
          </a:p>
          <a:p>
            <a:r>
              <a:rPr lang="en-US" sz="1200" dirty="0">
                <a:latin typeface="Courier New" panose="02070309020205020404" pitchFamily="49" charset="0"/>
                <a:cs typeface="Courier New" panose="02070309020205020404" pitchFamily="49" charset="0"/>
              </a:rPr>
              <a:t>	&lt;/textarea&gt;&lt;/p&gt;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&lt;p&gt;</a:t>
            </a:r>
          </a:p>
          <a:p>
            <a:r>
              <a:rPr lang="en-US" sz="1200" dirty="0">
                <a:latin typeface="Courier New" panose="02070309020205020404" pitchFamily="49" charset="0"/>
                <a:cs typeface="Courier New" panose="02070309020205020404" pitchFamily="49" charset="0"/>
              </a:rPr>
              <a:t>	   &lt;input type="button" </a:t>
            </a:r>
          </a:p>
          <a:p>
            <a:r>
              <a:rPr lang="en-US" sz="1200" dirty="0">
                <a:latin typeface="Courier New" panose="02070309020205020404" pitchFamily="49" charset="0"/>
                <a:cs typeface="Courier New" panose="02070309020205020404" pitchFamily="49" charset="0"/>
              </a:rPr>
              <a:t>		value="Sign Up" 	    	          		id="btnSignUp"&gt;</a:t>
            </a:r>
          </a:p>
          <a:p>
            <a:r>
              <a:rPr lang="en-US" sz="1200" dirty="0">
                <a:latin typeface="Courier New" panose="02070309020205020404" pitchFamily="49" charset="0"/>
                <a:cs typeface="Courier New" panose="02070309020205020404" pitchFamily="49" charset="0"/>
              </a:rPr>
              <a:t>	&lt;/p&gt;</a:t>
            </a:r>
          </a:p>
          <a:p>
            <a:r>
              <a:rPr lang="en-US" sz="1200" dirty="0">
                <a:latin typeface="Courier New" panose="02070309020205020404" pitchFamily="49" charset="0"/>
                <a:cs typeface="Courier New" panose="02070309020205020404" pitchFamily="49" charset="0"/>
              </a:rPr>
              <a:t>&lt;/form&gt;</a:t>
            </a:r>
          </a:p>
        </p:txBody>
      </p:sp>
      <p:pic>
        <p:nvPicPr>
          <p:cNvPr id="8" name="Picture 7">
            <a:extLst>
              <a:ext uri="{FF2B5EF4-FFF2-40B4-BE49-F238E27FC236}">
                <a16:creationId xmlns:a16="http://schemas.microsoft.com/office/drawing/2014/main" id="{1A65550C-5E73-4347-8B35-210637CF6CA0}"/>
              </a:ext>
            </a:extLst>
          </p:cNvPr>
          <p:cNvPicPr>
            <a:picLocks noChangeAspect="1"/>
          </p:cNvPicPr>
          <p:nvPr/>
        </p:nvPicPr>
        <p:blipFill>
          <a:blip r:embed="rId2"/>
          <a:stretch>
            <a:fillRect/>
          </a:stretch>
        </p:blipFill>
        <p:spPr>
          <a:xfrm>
            <a:off x="6248400" y="457726"/>
            <a:ext cx="2382170" cy="23070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TextBox 8">
            <a:extLst>
              <a:ext uri="{FF2B5EF4-FFF2-40B4-BE49-F238E27FC236}">
                <a16:creationId xmlns:a16="http://schemas.microsoft.com/office/drawing/2014/main" id="{8D49917A-89E8-428C-A170-38ADE2D2E774}"/>
              </a:ext>
            </a:extLst>
          </p:cNvPr>
          <p:cNvSpPr txBox="1"/>
          <p:nvPr/>
        </p:nvSpPr>
        <p:spPr>
          <a:xfrm>
            <a:off x="6192170" y="3124200"/>
            <a:ext cx="2438400" cy="3647152"/>
          </a:xfrm>
          <a:prstGeom prst="rect">
            <a:avLst/>
          </a:prstGeom>
          <a:noFill/>
        </p:spPr>
        <p:txBody>
          <a:bodyPr wrap="square" rtlCol="0">
            <a:spAutoFit/>
          </a:bodyPr>
          <a:lstStyle/>
          <a:p>
            <a:r>
              <a:rPr lang="en-US" sz="1050" b="1" dirty="0">
                <a:latin typeface="+mn-lt"/>
              </a:rPr>
              <a:t>Some Notes</a:t>
            </a:r>
          </a:p>
          <a:p>
            <a:pPr marL="171450" indent="-171450">
              <a:buFont typeface="Arial" panose="020B0604020202020204" pitchFamily="34" charset="0"/>
              <a:buChar char="•"/>
            </a:pPr>
            <a:r>
              <a:rPr lang="en-US" sz="1050" dirty="0">
                <a:latin typeface="+mn-lt"/>
              </a:rPr>
              <a:t>I have used a couple of different examples of whitespace here. As long as your code is clear and easy to follow, any technique you choose is fine! (Just don’t overdo it with </a:t>
            </a:r>
            <a:r>
              <a:rPr lang="en-US" sz="1050" i="1" dirty="0">
                <a:latin typeface="+mn-lt"/>
              </a:rPr>
              <a:t>too </a:t>
            </a:r>
            <a:r>
              <a:rPr lang="en-US" sz="1050" dirty="0">
                <a:latin typeface="+mn-lt"/>
              </a:rPr>
              <a:t>much whitespace!)</a:t>
            </a:r>
          </a:p>
          <a:p>
            <a:pPr marL="171450" indent="-171450">
              <a:buFont typeface="Arial" panose="020B0604020202020204" pitchFamily="34" charset="0"/>
              <a:buChar char="•"/>
            </a:pPr>
            <a:r>
              <a:rPr lang="en-US" sz="1050" dirty="0">
                <a:latin typeface="+mn-lt"/>
              </a:rPr>
              <a:t>Separating form elements with a </a:t>
            </a:r>
            <a:r>
              <a:rPr lang="en-US" sz="1050" dirty="0">
                <a:latin typeface="Courier New" panose="02070309020205020404" pitchFamily="49" charset="0"/>
                <a:cs typeface="Courier New" panose="02070309020205020404" pitchFamily="49" charset="0"/>
              </a:rPr>
              <a:t>&lt;p&gt;</a:t>
            </a:r>
            <a:r>
              <a:rPr lang="en-US" sz="1050" dirty="0">
                <a:latin typeface="+mn-lt"/>
              </a:rPr>
              <a:t> tag can be useful.</a:t>
            </a:r>
          </a:p>
          <a:p>
            <a:pPr marL="171450" indent="-171450">
              <a:buFont typeface="Arial" panose="020B0604020202020204" pitchFamily="34" charset="0"/>
              <a:buChar char="•"/>
            </a:pPr>
            <a:r>
              <a:rPr lang="en-US" sz="1050" dirty="0">
                <a:latin typeface="+mn-lt"/>
              </a:rPr>
              <a:t>Every form element should have a prompt (e.g. Name, Email, etc)</a:t>
            </a:r>
          </a:p>
          <a:p>
            <a:pPr marL="171450" indent="-171450">
              <a:buFont typeface="Arial" panose="020B0604020202020204" pitchFamily="34" charset="0"/>
              <a:buChar char="•"/>
            </a:pPr>
            <a:r>
              <a:rPr lang="en-US" sz="1050" dirty="0">
                <a:latin typeface="+mn-lt"/>
              </a:rPr>
              <a:t>Prompts should be inside a </a:t>
            </a:r>
            <a:r>
              <a:rPr lang="en-US" sz="1050" dirty="0">
                <a:latin typeface="Courier New" panose="02070309020205020404" pitchFamily="49" charset="0"/>
                <a:cs typeface="Courier New" panose="02070309020205020404" pitchFamily="49" charset="0"/>
              </a:rPr>
              <a:t>&lt;label&gt;</a:t>
            </a:r>
            <a:r>
              <a:rPr lang="en-US" sz="1050" dirty="0">
                <a:latin typeface="+mn-lt"/>
              </a:rPr>
              <a:t> tag. </a:t>
            </a:r>
          </a:p>
          <a:p>
            <a:pPr marL="171450" indent="-171450">
              <a:buFont typeface="Arial" panose="020B0604020202020204" pitchFamily="34" charset="0"/>
              <a:buChar char="•"/>
            </a:pPr>
            <a:r>
              <a:rPr lang="en-US" sz="1050" dirty="0">
                <a:latin typeface="+mn-lt"/>
              </a:rPr>
              <a:t>Every </a:t>
            </a:r>
            <a:r>
              <a:rPr lang="en-US" sz="1050" dirty="0">
                <a:latin typeface="Courier New" panose="02070309020205020404" pitchFamily="49" charset="0"/>
                <a:cs typeface="Courier New" panose="02070309020205020404" pitchFamily="49" charset="0"/>
              </a:rPr>
              <a:t>label</a:t>
            </a:r>
            <a:r>
              <a:rPr lang="en-US" sz="1050" dirty="0">
                <a:latin typeface="+mn-lt"/>
              </a:rPr>
              <a:t> tag should include </a:t>
            </a:r>
            <a:r>
              <a:rPr lang="en-US" sz="1050">
                <a:latin typeface="+mn-lt"/>
              </a:rPr>
              <a:t>the </a:t>
            </a:r>
            <a:r>
              <a:rPr lang="en-US" sz="1050" b="1">
                <a:latin typeface="Courier New" panose="02070309020205020404" pitchFamily="49" charset="0"/>
                <a:cs typeface="Courier New" panose="02070309020205020404" pitchFamily="49" charset="0"/>
              </a:rPr>
              <a:t>for </a:t>
            </a:r>
            <a:r>
              <a:rPr lang="en-US" sz="1050">
                <a:latin typeface="+mn-lt"/>
              </a:rPr>
              <a:t>attribute </a:t>
            </a:r>
            <a:r>
              <a:rPr lang="en-US" sz="1050" dirty="0">
                <a:latin typeface="+mn-lt"/>
              </a:rPr>
              <a:t>that is matched with the </a:t>
            </a:r>
            <a:r>
              <a:rPr lang="en-US" sz="1050" b="1" dirty="0">
                <a:latin typeface="Courier New" panose="02070309020205020404" pitchFamily="49" charset="0"/>
                <a:cs typeface="Courier New" panose="02070309020205020404" pitchFamily="49" charset="0"/>
              </a:rPr>
              <a:t>id</a:t>
            </a:r>
            <a:r>
              <a:rPr lang="en-US" sz="1050" dirty="0">
                <a:latin typeface="+mn-lt"/>
              </a:rPr>
              <a:t> attribute of the corresponding form element. </a:t>
            </a:r>
          </a:p>
          <a:p>
            <a:pPr marL="171450" indent="-171450">
              <a:buFont typeface="Arial" panose="020B0604020202020204" pitchFamily="34" charset="0"/>
              <a:buChar char="•"/>
            </a:pPr>
            <a:r>
              <a:rPr lang="en-US" sz="1050" dirty="0">
                <a:latin typeface="+mn-lt"/>
              </a:rPr>
              <a:t>The fact that the form elements do not neatly line up on the page may bother you – and that’s a good thing! Doing so requires a certain degree of CSS skill.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xEl>
                                              <p:pRg st="23" end="23"/>
                                            </p:txEl>
                                          </p:spTgt>
                                        </p:tgtEl>
                                        <p:attrNameLst>
                                          <p:attrName>style.visibility</p:attrName>
                                        </p:attrNameLst>
                                      </p:cBhvr>
                                      <p:to>
                                        <p:strVal val="visible"/>
                                      </p:to>
                                    </p:set>
                                    <p:animEffect transition="in" filter="wheel(1)">
                                      <p:cBhvr>
                                        <p:cTn id="7" dur="2000"/>
                                        <p:tgtEl>
                                          <p:spTgt spid="5">
                                            <p:txEl>
                                              <p:pRg st="23" end="23"/>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wheel(1)">
                                      <p:cBhvr>
                                        <p:cTn id="10" dur="20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wheel(1)">
                                      <p:cBhvr>
                                        <p:cTn id="15" dur="2000"/>
                                        <p:tgtEl>
                                          <p:spTgt spid="5">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wheel(1)">
                                      <p:cBhvr>
                                        <p:cTn id="20" dur="2000"/>
                                        <p:tgtEl>
                                          <p:spTgt spid="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wheel(1)">
                                      <p:cBhvr>
                                        <p:cTn id="25" dur="2000"/>
                                        <p:tgtEl>
                                          <p:spTgt spid="5">
                                            <p:txEl>
                                              <p:pRg st="5" end="5"/>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wheel(1)">
                                      <p:cBhvr>
                                        <p:cTn id="28" dur="2000"/>
                                        <p:tgtEl>
                                          <p:spTgt spid="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wheel(1)">
                                      <p:cBhvr>
                                        <p:cTn id="33" dur="2000"/>
                                        <p:tgtEl>
                                          <p:spTgt spid="5">
                                            <p:txEl>
                                              <p:pRg st="7" end="7"/>
                                            </p:txEl>
                                          </p:spTgt>
                                        </p:tgtEl>
                                      </p:cBhvr>
                                    </p:animEffect>
                                  </p:childTnLst>
                                </p:cTn>
                              </p:par>
                              <p:par>
                                <p:cTn id="34" presetID="21" presetClass="entr" presetSubtype="1" fill="hold" nodeType="with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Effect transition="in" filter="wheel(1)">
                                      <p:cBhvr>
                                        <p:cTn id="36" dur="2000"/>
                                        <p:tgtEl>
                                          <p:spTgt spid="5">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5">
                                            <p:txEl>
                                              <p:pRg st="16" end="16"/>
                                            </p:txEl>
                                          </p:spTgt>
                                        </p:tgtEl>
                                        <p:attrNameLst>
                                          <p:attrName>style.visibility</p:attrName>
                                        </p:attrNameLst>
                                      </p:cBhvr>
                                      <p:to>
                                        <p:strVal val="visible"/>
                                      </p:to>
                                    </p:set>
                                    <p:animEffect transition="in" filter="wheel(1)">
                                      <p:cBhvr>
                                        <p:cTn id="47" dur="2000"/>
                                        <p:tgtEl>
                                          <p:spTgt spid="5">
                                            <p:txEl>
                                              <p:pRg st="16" end="16"/>
                                            </p:txEl>
                                          </p:spTgt>
                                        </p:tgtEl>
                                      </p:cBhvr>
                                    </p:animEffect>
                                  </p:childTnLst>
                                </p:cTn>
                              </p:par>
                              <p:par>
                                <p:cTn id="48" presetID="21" presetClass="entr" presetSubtype="1" fill="hold" nodeType="withEffect">
                                  <p:stCondLst>
                                    <p:cond delay="0"/>
                                  </p:stCondLst>
                                  <p:childTnLst>
                                    <p:set>
                                      <p:cBhvr>
                                        <p:cTn id="49" dur="1" fill="hold">
                                          <p:stCondLst>
                                            <p:cond delay="0"/>
                                          </p:stCondLst>
                                        </p:cTn>
                                        <p:tgtEl>
                                          <p:spTgt spid="5">
                                            <p:txEl>
                                              <p:pRg st="17" end="17"/>
                                            </p:txEl>
                                          </p:spTgt>
                                        </p:tgtEl>
                                        <p:attrNameLst>
                                          <p:attrName>style.visibility</p:attrName>
                                        </p:attrNameLst>
                                      </p:cBhvr>
                                      <p:to>
                                        <p:strVal val="visible"/>
                                      </p:to>
                                    </p:set>
                                    <p:animEffect transition="in" filter="wheel(1)">
                                      <p:cBhvr>
                                        <p:cTn id="50" dur="2000"/>
                                        <p:tgtEl>
                                          <p:spTgt spid="5">
                                            <p:txEl>
                                              <p:pRg st="17" end="1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nodeType="clickEffect">
                                  <p:stCondLst>
                                    <p:cond delay="0"/>
                                  </p:stCondLst>
                                  <p:childTnLst>
                                    <p:set>
                                      <p:cBhvr>
                                        <p:cTn id="54" dur="1" fill="hold">
                                          <p:stCondLst>
                                            <p:cond delay="0"/>
                                          </p:stCondLst>
                                        </p:cTn>
                                        <p:tgtEl>
                                          <p:spTgt spid="5">
                                            <p:txEl>
                                              <p:pRg st="13" end="13"/>
                                            </p:txEl>
                                          </p:spTgt>
                                        </p:tgtEl>
                                        <p:attrNameLst>
                                          <p:attrName>style.visibility</p:attrName>
                                        </p:attrNameLst>
                                      </p:cBhvr>
                                      <p:to>
                                        <p:strVal val="visible"/>
                                      </p:to>
                                    </p:set>
                                    <p:animEffect transition="in" filter="wheel(1)">
                                      <p:cBhvr>
                                        <p:cTn id="55" dur="2000"/>
                                        <p:tgtEl>
                                          <p:spTgt spid="5">
                                            <p:txEl>
                                              <p:pRg st="13" end="13"/>
                                            </p:txEl>
                                          </p:spTgt>
                                        </p:tgtEl>
                                      </p:cBhvr>
                                    </p:animEffect>
                                  </p:childTnLst>
                                </p:cTn>
                              </p:par>
                              <p:par>
                                <p:cTn id="56" presetID="21" presetClass="entr" presetSubtype="1" fill="hold" nodeType="withEffect">
                                  <p:stCondLst>
                                    <p:cond delay="0"/>
                                  </p:stCondLst>
                                  <p:childTnLst>
                                    <p:set>
                                      <p:cBhvr>
                                        <p:cTn id="57" dur="1" fill="hold">
                                          <p:stCondLst>
                                            <p:cond delay="0"/>
                                          </p:stCondLst>
                                        </p:cTn>
                                        <p:tgtEl>
                                          <p:spTgt spid="5">
                                            <p:txEl>
                                              <p:pRg st="14" end="14"/>
                                            </p:txEl>
                                          </p:spTgt>
                                        </p:tgtEl>
                                        <p:attrNameLst>
                                          <p:attrName>style.visibility</p:attrName>
                                        </p:attrNameLst>
                                      </p:cBhvr>
                                      <p:to>
                                        <p:strVal val="visible"/>
                                      </p:to>
                                    </p:set>
                                    <p:animEffect transition="in" filter="wheel(1)">
                                      <p:cBhvr>
                                        <p:cTn id="58" dur="2000"/>
                                        <p:tgtEl>
                                          <p:spTgt spid="5">
                                            <p:txEl>
                                              <p:pRg st="14" end="1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1" presetClass="entr" presetSubtype="1" fill="hold" nodeType="clickEffect">
                                  <p:stCondLst>
                                    <p:cond delay="0"/>
                                  </p:stCondLst>
                                  <p:childTnLst>
                                    <p:set>
                                      <p:cBhvr>
                                        <p:cTn id="62" dur="1" fill="hold">
                                          <p:stCondLst>
                                            <p:cond delay="0"/>
                                          </p:stCondLst>
                                        </p:cTn>
                                        <p:tgtEl>
                                          <p:spTgt spid="5">
                                            <p:txEl>
                                              <p:pRg st="19" end="19"/>
                                            </p:txEl>
                                          </p:spTgt>
                                        </p:tgtEl>
                                        <p:attrNameLst>
                                          <p:attrName>style.visibility</p:attrName>
                                        </p:attrNameLst>
                                      </p:cBhvr>
                                      <p:to>
                                        <p:strVal val="visible"/>
                                      </p:to>
                                    </p:set>
                                    <p:animEffect transition="in" filter="wheel(1)">
                                      <p:cBhvr>
                                        <p:cTn id="63" dur="2000"/>
                                        <p:tgtEl>
                                          <p:spTgt spid="5">
                                            <p:txEl>
                                              <p:pRg st="19" end="19"/>
                                            </p:txEl>
                                          </p:spTgt>
                                        </p:tgtEl>
                                      </p:cBhvr>
                                    </p:animEffect>
                                  </p:childTnLst>
                                </p:cTn>
                              </p:par>
                              <p:par>
                                <p:cTn id="64" presetID="21" presetClass="entr" presetSubtype="1" fill="hold" nodeType="withEffect">
                                  <p:stCondLst>
                                    <p:cond delay="0"/>
                                  </p:stCondLst>
                                  <p:childTnLst>
                                    <p:set>
                                      <p:cBhvr>
                                        <p:cTn id="65" dur="1" fill="hold">
                                          <p:stCondLst>
                                            <p:cond delay="0"/>
                                          </p:stCondLst>
                                        </p:cTn>
                                        <p:tgtEl>
                                          <p:spTgt spid="5">
                                            <p:txEl>
                                              <p:pRg st="20" end="20"/>
                                            </p:txEl>
                                          </p:spTgt>
                                        </p:tgtEl>
                                        <p:attrNameLst>
                                          <p:attrName>style.visibility</p:attrName>
                                        </p:attrNameLst>
                                      </p:cBhvr>
                                      <p:to>
                                        <p:strVal val="visible"/>
                                      </p:to>
                                    </p:set>
                                    <p:animEffect transition="in" filter="wheel(1)">
                                      <p:cBhvr>
                                        <p:cTn id="66" dur="2000"/>
                                        <p:tgtEl>
                                          <p:spTgt spid="5">
                                            <p:txEl>
                                              <p:pRg st="20" end="20"/>
                                            </p:txEl>
                                          </p:spTgt>
                                        </p:tgtEl>
                                      </p:cBhvr>
                                    </p:animEffect>
                                  </p:childTnLst>
                                </p:cTn>
                              </p:par>
                              <p:par>
                                <p:cTn id="67" presetID="21" presetClass="entr" presetSubtype="1" fill="hold" nodeType="withEffect">
                                  <p:stCondLst>
                                    <p:cond delay="0"/>
                                  </p:stCondLst>
                                  <p:childTnLst>
                                    <p:set>
                                      <p:cBhvr>
                                        <p:cTn id="68" dur="1" fill="hold">
                                          <p:stCondLst>
                                            <p:cond delay="0"/>
                                          </p:stCondLst>
                                        </p:cTn>
                                        <p:tgtEl>
                                          <p:spTgt spid="5">
                                            <p:txEl>
                                              <p:pRg st="21" end="21"/>
                                            </p:txEl>
                                          </p:spTgt>
                                        </p:tgtEl>
                                        <p:attrNameLst>
                                          <p:attrName>style.visibility</p:attrName>
                                        </p:attrNameLst>
                                      </p:cBhvr>
                                      <p:to>
                                        <p:strVal val="visible"/>
                                      </p:to>
                                    </p:set>
                                    <p:animEffect transition="in" filter="wheel(1)">
                                      <p:cBhvr>
                                        <p:cTn id="69" dur="2000"/>
                                        <p:tgtEl>
                                          <p:spTgt spid="5">
                                            <p:txEl>
                                              <p:pRg st="21" end="21"/>
                                            </p:txEl>
                                          </p:spTgt>
                                        </p:tgtEl>
                                      </p:cBhvr>
                                    </p:animEffect>
                                  </p:childTnLst>
                                </p:cTn>
                              </p:par>
                              <p:par>
                                <p:cTn id="70" presetID="21" presetClass="entr" presetSubtype="1" fill="hold" nodeType="withEffect">
                                  <p:stCondLst>
                                    <p:cond delay="0"/>
                                  </p:stCondLst>
                                  <p:childTnLst>
                                    <p:set>
                                      <p:cBhvr>
                                        <p:cTn id="71" dur="1" fill="hold">
                                          <p:stCondLst>
                                            <p:cond delay="0"/>
                                          </p:stCondLst>
                                        </p:cTn>
                                        <p:tgtEl>
                                          <p:spTgt spid="5">
                                            <p:txEl>
                                              <p:pRg st="22" end="22"/>
                                            </p:txEl>
                                          </p:spTgt>
                                        </p:tgtEl>
                                        <p:attrNameLst>
                                          <p:attrName>style.visibility</p:attrName>
                                        </p:attrNameLst>
                                      </p:cBhvr>
                                      <p:to>
                                        <p:strVal val="visible"/>
                                      </p:to>
                                    </p:set>
                                    <p:animEffect transition="in" filter="wheel(1)">
                                      <p:cBhvr>
                                        <p:cTn id="72" dur="2000"/>
                                        <p:tgtEl>
                                          <p:spTgt spid="5">
                                            <p:txEl>
                                              <p:pRg st="22" end="2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3B14F8B-224C-47F5-A18D-86CC33B0E725}"/>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4099" name="Content Placeholder 2">
            <a:extLst>
              <a:ext uri="{FF2B5EF4-FFF2-40B4-BE49-F238E27FC236}">
                <a16:creationId xmlns:a16="http://schemas.microsoft.com/office/drawing/2014/main" id="{FF910720-037E-481D-9DB8-96E3CF8B1335}"/>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dirty="0"/>
              <a:t>By the end of this lecture, you should be able to:</a:t>
            </a:r>
          </a:p>
          <a:p>
            <a:pPr marL="57150" indent="0" eaLnBrk="1" hangingPunct="1">
              <a:buFont typeface="Arial" panose="020B0604020202020204" pitchFamily="34" charset="0"/>
              <a:buNone/>
            </a:pPr>
            <a:endParaRPr lang="en-US" altLang="en-US" sz="2400" dirty="0"/>
          </a:p>
          <a:p>
            <a:pPr lvl="1" eaLnBrk="1" hangingPunct="1"/>
            <a:r>
              <a:rPr lang="en-US" altLang="en-US" sz="1800" dirty="0"/>
              <a:t>Create a basic form with text fields, text areas, and buttons</a:t>
            </a:r>
          </a:p>
          <a:p>
            <a:pPr lvl="1" eaLnBrk="1" hangingPunct="1"/>
            <a:r>
              <a:rPr lang="en-US" altLang="en-US" sz="1800" dirty="0"/>
              <a:t>Understand the need for the </a:t>
            </a:r>
            <a:r>
              <a:rPr lang="en-US" altLang="en-US" sz="1800" dirty="0">
                <a:latin typeface="Courier New" panose="02070309020205020404" pitchFamily="49" charset="0"/>
                <a:cs typeface="Courier New" panose="02070309020205020404" pitchFamily="49" charset="0"/>
              </a:rPr>
              <a:t>&lt;label&gt; </a:t>
            </a:r>
            <a:r>
              <a:rPr lang="en-US" altLang="en-US" sz="1800" dirty="0"/>
              <a:t>tag, and the </a:t>
            </a:r>
            <a:r>
              <a:rPr lang="en-US" altLang="en-US" sz="1800" dirty="0">
                <a:latin typeface="Courier New" panose="02070309020205020404" pitchFamily="49" charset="0"/>
                <a:cs typeface="Courier New" panose="02070309020205020404" pitchFamily="49" charset="0"/>
              </a:rPr>
              <a:t>for </a:t>
            </a:r>
            <a:r>
              <a:rPr lang="en-US" altLang="en-US" sz="1800" dirty="0"/>
              <a:t>attribute</a:t>
            </a:r>
          </a:p>
          <a:p>
            <a:pPr lvl="1" eaLnBrk="1" hangingPunct="1"/>
            <a:r>
              <a:rPr lang="en-US" altLang="en-US" sz="1800" dirty="0"/>
              <a:t>Describe what is meant by “programming conventions” </a:t>
            </a:r>
          </a:p>
          <a:p>
            <a:pPr lvl="1" eaLnBrk="1" hangingPunct="1"/>
            <a:r>
              <a:rPr lang="en-US" altLang="en-US" sz="1800" dirty="0"/>
              <a:t>Apply programming conventions when creating a web form</a:t>
            </a:r>
          </a:p>
          <a:p>
            <a:pPr lvl="1" eaLnBrk="1" hangingPunct="1"/>
            <a:r>
              <a:rPr lang="en-US" altLang="en-US" sz="1800" dirty="0"/>
              <a:t>Describe the next step that must occur in order for an HTML form to be able to “do something”</a:t>
            </a:r>
          </a:p>
          <a:p>
            <a:pPr lvl="1" eaLnBrk="1" hangingPunct="1"/>
            <a:endParaRPr lang="en-US" altLang="en-US" sz="1800" dirty="0"/>
          </a:p>
          <a:p>
            <a:pPr lvl="1" eaLnBrk="1" hangingPunct="1"/>
            <a:endParaRPr lang="en-US" altLang="en-US" sz="1800" dirty="0"/>
          </a:p>
        </p:txBody>
      </p:sp>
      <p:pic>
        <p:nvPicPr>
          <p:cNvPr id="4100" name="Picture 4" descr="C:\Users\yosef\Dropbox\130 Expression Web\images\question_mark_learning.jpg">
            <a:extLst>
              <a:ext uri="{FF2B5EF4-FFF2-40B4-BE49-F238E27FC236}">
                <a16:creationId xmlns:a16="http://schemas.microsoft.com/office/drawing/2014/main" id="{DC3E91BC-D089-4FF0-B3CA-4EE2600617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447E96-A4D3-4EB4-BCB0-DBC1C7623846}"/>
              </a:ext>
            </a:extLst>
          </p:cNvPr>
          <p:cNvSpPr>
            <a:spLocks noGrp="1" noRot="1" noChangeArrowheads="1"/>
          </p:cNvSpPr>
          <p:nvPr>
            <p:ph type="title"/>
          </p:nvPr>
        </p:nvSpPr>
        <p:spPr>
          <a:xfrm>
            <a:off x="457200" y="196947"/>
            <a:ext cx="8229600" cy="487362"/>
          </a:xfrm>
        </p:spPr>
        <p:txBody>
          <a:bodyPr/>
          <a:lstStyle/>
          <a:p>
            <a:pPr eaLnBrk="1" hangingPunct="1"/>
            <a:r>
              <a:rPr lang="en-US" altLang="en-US" sz="2800" dirty="0"/>
              <a:t>Example: The BMR Calculator</a:t>
            </a:r>
          </a:p>
        </p:txBody>
      </p:sp>
      <p:sp>
        <p:nvSpPr>
          <p:cNvPr id="5123" name="Rectangle 3">
            <a:extLst>
              <a:ext uri="{FF2B5EF4-FFF2-40B4-BE49-F238E27FC236}">
                <a16:creationId xmlns:a16="http://schemas.microsoft.com/office/drawing/2014/main" id="{CC534E89-4DA9-4727-B8E3-C0A90F943ECC}"/>
              </a:ext>
            </a:extLst>
          </p:cNvPr>
          <p:cNvSpPr>
            <a:spLocks noGrp="1" noChangeArrowheads="1"/>
          </p:cNvSpPr>
          <p:nvPr>
            <p:ph idx="1"/>
          </p:nvPr>
        </p:nvSpPr>
        <p:spPr>
          <a:xfrm>
            <a:off x="457200" y="3200400"/>
            <a:ext cx="8229600" cy="3429000"/>
          </a:xfrm>
        </p:spPr>
        <p:txBody>
          <a:bodyPr/>
          <a:lstStyle/>
          <a:p>
            <a:pPr eaLnBrk="1" hangingPunct="1">
              <a:buFont typeface="Arial" charset="0"/>
              <a:buChar char="•"/>
              <a:defRPr/>
            </a:pPr>
            <a:r>
              <a:rPr lang="en-US" sz="1800"/>
              <a:t>A form </a:t>
            </a:r>
            <a:endParaRPr lang="en-US" sz="1800" dirty="0"/>
          </a:p>
          <a:p>
            <a:pPr eaLnBrk="1" hangingPunct="1">
              <a:buFont typeface="Arial" charset="0"/>
              <a:buChar char="•"/>
              <a:defRPr/>
            </a:pPr>
            <a:r>
              <a:rPr lang="en-US" sz="1800" dirty="0"/>
              <a:t>Allows the user to enter some information about themselves and estimates the their basal metabolic rate (the number of calories their body consumes at rest in a day).</a:t>
            </a:r>
          </a:p>
          <a:p>
            <a:pPr eaLnBrk="1" hangingPunct="1">
              <a:buFont typeface="Arial" charset="0"/>
              <a:buChar char="•"/>
              <a:defRPr/>
            </a:pPr>
            <a:r>
              <a:rPr lang="en-US" sz="1800" dirty="0"/>
              <a:t>Dynamic HTML being used:</a:t>
            </a:r>
          </a:p>
          <a:p>
            <a:pPr lvl="2" eaLnBrk="1" hangingPunct="1">
              <a:buFont typeface="Arial" charset="0"/>
              <a:buChar char="•"/>
              <a:defRPr/>
            </a:pPr>
            <a:r>
              <a:rPr lang="en-US" sz="1400" dirty="0"/>
              <a:t>A form to enter data</a:t>
            </a:r>
          </a:p>
          <a:p>
            <a:pPr lvl="2" eaLnBrk="1" hangingPunct="1">
              <a:buFont typeface="Arial" charset="0"/>
              <a:buChar char="•"/>
              <a:defRPr/>
            </a:pPr>
            <a:r>
              <a:rPr lang="en-US" sz="1400" dirty="0"/>
              <a:t>A client-side JavaScript that parses the form and uses the data to come up with a calculated value</a:t>
            </a:r>
          </a:p>
          <a:p>
            <a:pPr lvl="2" eaLnBrk="1" hangingPunct="1">
              <a:buFont typeface="Arial" charset="0"/>
              <a:buChar char="•"/>
              <a:defRPr/>
            </a:pPr>
            <a:r>
              <a:rPr lang="en-US" sz="1400" dirty="0">
                <a:hlinkClick r:id="rId3"/>
              </a:rPr>
              <a:t>http://www.drgily.com/basal-metabolic-rate-calculator.php</a:t>
            </a:r>
            <a:endParaRPr lang="en-US" sz="1400" dirty="0"/>
          </a:p>
          <a:p>
            <a:pPr lvl="3" eaLnBrk="1" hangingPunct="1">
              <a:buFont typeface="Arial" charset="0"/>
              <a:buChar char="•"/>
              <a:defRPr/>
            </a:pPr>
            <a:r>
              <a:rPr lang="en-US" sz="1100" dirty="0"/>
              <a:t>Note: This URL may change</a:t>
            </a:r>
            <a:r>
              <a:rPr lang="en-US" sz="1100"/>
              <a:t>. </a:t>
            </a:r>
          </a:p>
          <a:p>
            <a:pPr lvl="3" eaLnBrk="1" hangingPunct="1">
              <a:buFont typeface="Arial" charset="0"/>
              <a:buChar char="•"/>
              <a:defRPr/>
            </a:pPr>
            <a:r>
              <a:rPr lang="en-US" sz="1050"/>
              <a:t>FYI</a:t>
            </a:r>
            <a:r>
              <a:rPr lang="en-US" sz="1050" dirty="0"/>
              <a:t>: Calculating BMR is a debated topic in medical/nutrition circles. Be careful of which formula you use.</a:t>
            </a:r>
          </a:p>
        </p:txBody>
      </p:sp>
      <p:pic>
        <p:nvPicPr>
          <p:cNvPr id="2" name="Picture 1">
            <a:extLst>
              <a:ext uri="{FF2B5EF4-FFF2-40B4-BE49-F238E27FC236}">
                <a16:creationId xmlns:a16="http://schemas.microsoft.com/office/drawing/2014/main" id="{4EBDDFF8-5295-4113-B727-948B91B6D28D}"/>
              </a:ext>
            </a:extLst>
          </p:cNvPr>
          <p:cNvPicPr>
            <a:picLocks noChangeAspect="1"/>
          </p:cNvPicPr>
          <p:nvPr/>
        </p:nvPicPr>
        <p:blipFill>
          <a:blip r:embed="rId4"/>
          <a:stretch>
            <a:fillRect/>
          </a:stretch>
        </p:blipFill>
        <p:spPr>
          <a:xfrm>
            <a:off x="1078706" y="838200"/>
            <a:ext cx="6986587" cy="20544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12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BE9D2D1-3C86-41BF-B379-59387B595904}"/>
              </a:ext>
            </a:extLst>
          </p:cNvPr>
          <p:cNvSpPr>
            <a:spLocks noGrp="1" noRot="1" noChangeArrowheads="1"/>
          </p:cNvSpPr>
          <p:nvPr>
            <p:ph type="title"/>
          </p:nvPr>
        </p:nvSpPr>
        <p:spPr>
          <a:xfrm>
            <a:off x="457200" y="274638"/>
            <a:ext cx="8229600" cy="487362"/>
          </a:xfrm>
        </p:spPr>
        <p:txBody>
          <a:bodyPr/>
          <a:lstStyle/>
          <a:p>
            <a:pPr eaLnBrk="1" hangingPunct="1"/>
            <a:r>
              <a:rPr lang="en-US" altLang="en-US" sz="3600" dirty="0"/>
              <a:t>Another example – CDM Tutor Search</a:t>
            </a:r>
          </a:p>
        </p:txBody>
      </p:sp>
      <p:sp>
        <p:nvSpPr>
          <p:cNvPr id="11267" name="Rectangle 3">
            <a:extLst>
              <a:ext uri="{FF2B5EF4-FFF2-40B4-BE49-F238E27FC236}">
                <a16:creationId xmlns:a16="http://schemas.microsoft.com/office/drawing/2014/main" id="{29F320EB-3CF0-49AC-85A6-B2490B5FC864}"/>
              </a:ext>
            </a:extLst>
          </p:cNvPr>
          <p:cNvSpPr>
            <a:spLocks noGrp="1" noChangeArrowheads="1"/>
          </p:cNvSpPr>
          <p:nvPr>
            <p:ph idx="1"/>
          </p:nvPr>
        </p:nvSpPr>
        <p:spPr>
          <a:xfrm>
            <a:off x="533400" y="914400"/>
            <a:ext cx="8488363" cy="1143000"/>
          </a:xfrm>
        </p:spPr>
        <p:txBody>
          <a:bodyPr/>
          <a:lstStyle/>
          <a:p>
            <a:pPr marL="457200" lvl="1" indent="0" eaLnBrk="1" hangingPunct="1">
              <a:buFont typeface="Arial" panose="020B0604020202020204" pitchFamily="34" charset="0"/>
              <a:buNone/>
              <a:defRPr/>
            </a:pPr>
            <a:r>
              <a:rPr lang="en-US" altLang="en-US" sz="1600" b="1" dirty="0"/>
              <a:t>Form</a:t>
            </a:r>
            <a:r>
              <a:rPr lang="en-US" altLang="en-US" sz="1600" dirty="0"/>
              <a:t>: The user selects a subject from the select box. In response to this choice, the form queries a database and returns a list of tutors who can help with that particular subject.</a:t>
            </a:r>
          </a:p>
        </p:txBody>
      </p:sp>
      <p:pic>
        <p:nvPicPr>
          <p:cNvPr id="11268" name="Picture 1">
            <a:extLst>
              <a:ext uri="{FF2B5EF4-FFF2-40B4-BE49-F238E27FC236}">
                <a16:creationId xmlns:a16="http://schemas.microsoft.com/office/drawing/2014/main" id="{5EDF9623-5A14-44F8-A516-B685CFA1FE2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438400"/>
            <a:ext cx="4633913" cy="427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4DEB1AF-92E8-425D-B9DD-F37279364781}"/>
              </a:ext>
            </a:extLst>
          </p:cNvPr>
          <p:cNvSpPr>
            <a:spLocks noGrp="1" noRot="1" noChangeArrowheads="1"/>
          </p:cNvSpPr>
          <p:nvPr>
            <p:ph type="title"/>
          </p:nvPr>
        </p:nvSpPr>
        <p:spPr/>
        <p:txBody>
          <a:bodyPr/>
          <a:lstStyle/>
          <a:p>
            <a:pPr eaLnBrk="1" hangingPunct="1"/>
            <a:r>
              <a:rPr lang="en-US" altLang="en-US" dirty="0"/>
              <a:t>FORMS</a:t>
            </a:r>
          </a:p>
        </p:txBody>
      </p:sp>
      <p:sp>
        <p:nvSpPr>
          <p:cNvPr id="15363" name="Rectangle 3">
            <a:extLst>
              <a:ext uri="{FF2B5EF4-FFF2-40B4-BE49-F238E27FC236}">
                <a16:creationId xmlns:a16="http://schemas.microsoft.com/office/drawing/2014/main" id="{E7171FAD-53AA-48E5-86F0-F1C16AF8104D}"/>
              </a:ext>
            </a:extLst>
          </p:cNvPr>
          <p:cNvSpPr>
            <a:spLocks noGrp="1" noChangeArrowheads="1"/>
          </p:cNvSpPr>
          <p:nvPr>
            <p:ph idx="1"/>
          </p:nvPr>
        </p:nvSpPr>
        <p:spPr/>
        <p:txBody>
          <a:bodyPr/>
          <a:lstStyle/>
          <a:p>
            <a:pPr eaLnBrk="1" hangingPunct="1"/>
            <a:r>
              <a:rPr lang="en-US" altLang="en-US" sz="2400" dirty="0"/>
              <a:t>Our first venture into creating interactive/dynamic web pages.</a:t>
            </a:r>
          </a:p>
          <a:p>
            <a:pPr eaLnBrk="1" hangingPunct="1"/>
            <a:r>
              <a:rPr lang="en-US" altLang="en-US" sz="2400" dirty="0"/>
              <a:t>Web page takes input from the user and processes it in some way:</a:t>
            </a:r>
          </a:p>
          <a:p>
            <a:pPr lvl="2" eaLnBrk="1" hangingPunct="1"/>
            <a:r>
              <a:rPr lang="en-US" altLang="en-US" sz="1800" dirty="0"/>
              <a:t>Calculator (e.g. BMR, Mortgage, etc)</a:t>
            </a:r>
          </a:p>
          <a:p>
            <a:pPr lvl="2" eaLnBrk="1" hangingPunct="1"/>
            <a:r>
              <a:rPr lang="en-US" altLang="en-US" sz="1800" dirty="0"/>
              <a:t>Stores information in a database (registering a purchased product, signing up for a mailing list)</a:t>
            </a:r>
          </a:p>
          <a:p>
            <a:pPr lvl="2" eaLnBrk="1" hangingPunct="1"/>
            <a:r>
              <a:rPr lang="en-US" altLang="en-US" sz="1800" dirty="0"/>
              <a:t>Submits information (e-mail customer support)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C5ED70B-C6F1-4074-A1FE-DD7271D8BFE4}"/>
              </a:ext>
            </a:extLst>
          </p:cNvPr>
          <p:cNvSpPr>
            <a:spLocks noGrp="1" noRot="1" noChangeArrowheads="1"/>
          </p:cNvSpPr>
          <p:nvPr>
            <p:ph type="title"/>
          </p:nvPr>
        </p:nvSpPr>
        <p:spPr>
          <a:xfrm>
            <a:off x="457200" y="0"/>
            <a:ext cx="8229600" cy="990600"/>
          </a:xfrm>
        </p:spPr>
        <p:txBody>
          <a:bodyPr/>
          <a:lstStyle/>
          <a:p>
            <a:pPr eaLnBrk="1" hangingPunct="1"/>
            <a:r>
              <a:rPr lang="en-US" altLang="en-US" sz="4000" dirty="0"/>
              <a:t>Overview of Forms</a:t>
            </a:r>
          </a:p>
        </p:txBody>
      </p:sp>
      <p:sp>
        <p:nvSpPr>
          <p:cNvPr id="17411" name="Rectangle 3">
            <a:extLst>
              <a:ext uri="{FF2B5EF4-FFF2-40B4-BE49-F238E27FC236}">
                <a16:creationId xmlns:a16="http://schemas.microsoft.com/office/drawing/2014/main" id="{E88B3EEF-EA99-4920-8877-BB00A1CBB152}"/>
              </a:ext>
            </a:extLst>
          </p:cNvPr>
          <p:cNvSpPr>
            <a:spLocks noGrp="1" noChangeArrowheads="1"/>
          </p:cNvSpPr>
          <p:nvPr>
            <p:ph idx="1"/>
          </p:nvPr>
        </p:nvSpPr>
        <p:spPr>
          <a:xfrm>
            <a:off x="228600" y="914400"/>
            <a:ext cx="8534400" cy="4525963"/>
          </a:xfrm>
        </p:spPr>
        <p:txBody>
          <a:bodyPr/>
          <a:lstStyle/>
          <a:p>
            <a:pPr eaLnBrk="1" hangingPunct="1">
              <a:lnSpc>
                <a:spcPct val="90000"/>
              </a:lnSpc>
            </a:pPr>
            <a:r>
              <a:rPr lang="en-US" altLang="en-US" sz="2000" dirty="0"/>
              <a:t>Forms are made up of a group of HTML elements that allow the person viewing the page to supply information. </a:t>
            </a:r>
          </a:p>
          <a:p>
            <a:pPr eaLnBrk="1" hangingPunct="1">
              <a:lnSpc>
                <a:spcPct val="90000"/>
              </a:lnSpc>
            </a:pPr>
            <a:endParaRPr lang="en-US" altLang="en-US" sz="2000" dirty="0"/>
          </a:p>
          <a:p>
            <a:pPr eaLnBrk="1" hangingPunct="1">
              <a:lnSpc>
                <a:spcPct val="90000"/>
              </a:lnSpc>
            </a:pPr>
            <a:r>
              <a:rPr lang="en-US" altLang="en-US" sz="2000" dirty="0"/>
              <a:t>Form elements include things like buttons, text-boxes, drop-down boxes (also known as "</a:t>
            </a:r>
            <a:r>
              <a:rPr lang="en-US" altLang="en-US" sz="2000"/>
              <a:t>select boxes“), </a:t>
            </a:r>
            <a:r>
              <a:rPr lang="en-US" altLang="en-US" sz="2000" dirty="0"/>
              <a:t>check-boxes, radio buttons, etc. </a:t>
            </a:r>
          </a:p>
          <a:p>
            <a:pPr lvl="1" eaLnBrk="1" hangingPunct="1">
              <a:lnSpc>
                <a:spcPct val="90000"/>
              </a:lnSpc>
            </a:pPr>
            <a:r>
              <a:rPr lang="en-US" altLang="en-US" sz="1600" dirty="0"/>
              <a:t>The HTML code to place these elements on a page is pretty straight-forward. </a:t>
            </a:r>
          </a:p>
          <a:p>
            <a:pPr eaLnBrk="1" hangingPunct="1">
              <a:lnSpc>
                <a:spcPct val="90000"/>
              </a:lnSpc>
            </a:pPr>
            <a:endParaRPr lang="en-US" altLang="en-US" sz="2000" b="1" i="1" dirty="0"/>
          </a:p>
          <a:p>
            <a:pPr eaLnBrk="1" hangingPunct="1">
              <a:lnSpc>
                <a:spcPct val="90000"/>
              </a:lnSpc>
            </a:pPr>
            <a:r>
              <a:rPr lang="en-US" altLang="en-US" sz="2000" dirty="0"/>
              <a:t>Creating HTML forms is not difficult. However, </a:t>
            </a:r>
            <a:r>
              <a:rPr lang="en-US" altLang="en-US" sz="2000" i="1" dirty="0"/>
              <a:t>doing </a:t>
            </a:r>
            <a:r>
              <a:rPr lang="en-US" altLang="en-US" sz="2000" dirty="0"/>
              <a:t>something with the information that has been entered into a form requires writing instructions in the form of a scripting or a programming language such as JavaScript or PHP. </a:t>
            </a:r>
          </a:p>
          <a:p>
            <a:pPr eaLnBrk="1" hangingPunct="1">
              <a:lnSpc>
                <a:spcPct val="90000"/>
              </a:lnSpc>
            </a:pPr>
            <a:endParaRPr lang="en-US" altLang="en-US" sz="2000" dirty="0"/>
          </a:p>
          <a:p>
            <a:pPr eaLnBrk="1" hangingPunct="1">
              <a:lnSpc>
                <a:spcPct val="90000"/>
              </a:lnSpc>
            </a:pPr>
            <a:r>
              <a:rPr lang="en-US" altLang="en-US" sz="2000" dirty="0"/>
              <a:t>For now we’ll focus on learning the elements to create and layout a form on your web page. </a:t>
            </a:r>
          </a:p>
          <a:p>
            <a:pPr lvl="1" eaLnBrk="1" hangingPunct="1">
              <a:lnSpc>
                <a:spcPct val="90000"/>
              </a:lnSpc>
            </a:pPr>
            <a:r>
              <a:rPr lang="en-US" altLang="en-US" sz="2000" dirty="0"/>
              <a:t>Once we begin JavaScript you will learn how to make your web pages respond to input from a form.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1">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11">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3B7F9EC-0FEC-41FA-A81F-EBA33324385A}"/>
              </a:ext>
            </a:extLst>
          </p:cNvPr>
          <p:cNvSpPr>
            <a:spLocks noGrp="1" noRot="1" noChangeArrowheads="1"/>
          </p:cNvSpPr>
          <p:nvPr>
            <p:ph type="title"/>
          </p:nvPr>
        </p:nvSpPr>
        <p:spPr/>
        <p:txBody>
          <a:bodyPr/>
          <a:lstStyle/>
          <a:p>
            <a:pPr eaLnBrk="1" hangingPunct="1"/>
            <a:r>
              <a:rPr lang="en-US" altLang="en-US" sz="3600" dirty="0"/>
              <a:t>Basic Form (incomplete)</a:t>
            </a:r>
          </a:p>
        </p:txBody>
      </p:sp>
      <p:sp>
        <p:nvSpPr>
          <p:cNvPr id="19459" name="Rectangle 3">
            <a:extLst>
              <a:ext uri="{FF2B5EF4-FFF2-40B4-BE49-F238E27FC236}">
                <a16:creationId xmlns:a16="http://schemas.microsoft.com/office/drawing/2014/main" id="{A885607A-9F05-48E0-A2DA-9599E06C1DE3}"/>
              </a:ext>
            </a:extLst>
          </p:cNvPr>
          <p:cNvSpPr>
            <a:spLocks noGrp="1" noChangeArrowheads="1"/>
          </p:cNvSpPr>
          <p:nvPr>
            <p:ph sz="half" idx="1"/>
          </p:nvPr>
        </p:nvSpPr>
        <p:spPr>
          <a:xfrm>
            <a:off x="457200" y="1295400"/>
            <a:ext cx="8305800" cy="2819400"/>
          </a:xfrm>
        </p:spPr>
        <p:txBody>
          <a:bodyPr/>
          <a:lstStyle/>
          <a:p>
            <a:pPr eaLnBrk="1" hangingPunct="1">
              <a:lnSpc>
                <a:spcPct val="90000"/>
              </a:lnSpc>
              <a:buFont typeface="Arial" panose="020B0604020202020204" pitchFamily="34" charset="0"/>
              <a:buNone/>
            </a:pPr>
            <a:r>
              <a:rPr lang="en-US" altLang="en-US" sz="2400" dirty="0">
                <a:latin typeface="Courier New" panose="02070309020205020404" pitchFamily="49" charset="0"/>
              </a:rPr>
              <a:t>&lt;form&gt;</a:t>
            </a:r>
          </a:p>
          <a:p>
            <a:pPr eaLnBrk="1" hangingPunct="1">
              <a:lnSpc>
                <a:spcPct val="90000"/>
              </a:lnSpc>
              <a:buFont typeface="Arial" panose="020B0604020202020204" pitchFamily="34" charset="0"/>
              <a:buNone/>
            </a:pPr>
            <a:r>
              <a:rPr lang="en-US" altLang="en-US" sz="2400" dirty="0">
                <a:latin typeface="Courier New" panose="02070309020205020404" pitchFamily="49" charset="0"/>
              </a:rPr>
              <a:t>   &lt;input type="text" &gt;</a:t>
            </a:r>
          </a:p>
          <a:p>
            <a:pPr eaLnBrk="1" hangingPunct="1">
              <a:lnSpc>
                <a:spcPct val="90000"/>
              </a:lnSpc>
              <a:buFont typeface="Arial" panose="020B0604020202020204" pitchFamily="34" charset="0"/>
              <a:buNone/>
            </a:pPr>
            <a:r>
              <a:rPr lang="en-US" altLang="en-US" sz="2400" dirty="0">
                <a:latin typeface="Courier New" panose="02070309020205020404" pitchFamily="49" charset="0"/>
              </a:rPr>
              <a:t>	 &lt;input type="button" &gt;</a:t>
            </a:r>
          </a:p>
          <a:p>
            <a:pPr eaLnBrk="1" hangingPunct="1">
              <a:lnSpc>
                <a:spcPct val="90000"/>
              </a:lnSpc>
              <a:buFont typeface="Arial" panose="020B0604020202020204" pitchFamily="34" charset="0"/>
              <a:buNone/>
            </a:pPr>
            <a:r>
              <a:rPr lang="en-US" altLang="en-US" sz="2400" dirty="0">
                <a:latin typeface="Courier New" panose="02070309020205020404" pitchFamily="49" charset="0"/>
              </a:rPr>
              <a:t>   &lt;!-- other elements here…--&gt;</a:t>
            </a:r>
          </a:p>
          <a:p>
            <a:pPr eaLnBrk="1" hangingPunct="1">
              <a:lnSpc>
                <a:spcPct val="90000"/>
              </a:lnSpc>
              <a:buFont typeface="Wingdings" panose="05000000000000000000" pitchFamily="2" charset="2"/>
              <a:buNone/>
            </a:pPr>
            <a:r>
              <a:rPr lang="en-US" altLang="en-US" sz="2400" dirty="0">
                <a:latin typeface="Courier New" panose="02070309020205020404" pitchFamily="49" charset="0"/>
              </a:rPr>
              <a:t>&lt;/form&gt;</a:t>
            </a:r>
          </a:p>
        </p:txBody>
      </p:sp>
      <p:sp>
        <p:nvSpPr>
          <p:cNvPr id="19460" name="Rectangle 6">
            <a:extLst>
              <a:ext uri="{FF2B5EF4-FFF2-40B4-BE49-F238E27FC236}">
                <a16:creationId xmlns:a16="http://schemas.microsoft.com/office/drawing/2014/main" id="{B7B9DE49-69FE-4C09-BBAB-35C863BDB9AB}"/>
              </a:ext>
            </a:extLst>
          </p:cNvPr>
          <p:cNvSpPr>
            <a:spLocks noGrp="1" noChangeArrowheads="1"/>
          </p:cNvSpPr>
          <p:nvPr>
            <p:ph sz="half" idx="2"/>
          </p:nvPr>
        </p:nvSpPr>
        <p:spPr>
          <a:xfrm>
            <a:off x="228600" y="3657600"/>
            <a:ext cx="8382000" cy="2590800"/>
          </a:xfrm>
        </p:spPr>
        <p:txBody>
          <a:bodyPr/>
          <a:lstStyle/>
          <a:p>
            <a:pPr eaLnBrk="1" hangingPunct="1">
              <a:lnSpc>
                <a:spcPct val="90000"/>
              </a:lnSpc>
            </a:pPr>
            <a:r>
              <a:rPr lang="en-US" altLang="en-US" sz="2400" dirty="0"/>
              <a:t>The ‘form’ tag  groups the all of the elements of a form together.  </a:t>
            </a:r>
          </a:p>
          <a:p>
            <a:pPr eaLnBrk="1" hangingPunct="1">
              <a:lnSpc>
                <a:spcPct val="90000"/>
              </a:lnSpc>
            </a:pPr>
            <a:endParaRPr lang="en-US" alt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E976087E-1814-4D08-B41C-EAD44AA29E90}"/>
              </a:ext>
            </a:extLst>
          </p:cNvPr>
          <p:cNvSpPr>
            <a:spLocks noGrp="1" noRot="1" noChangeArrowheads="1"/>
          </p:cNvSpPr>
          <p:nvPr>
            <p:ph type="title"/>
          </p:nvPr>
        </p:nvSpPr>
        <p:spPr>
          <a:xfrm>
            <a:off x="457200" y="0"/>
            <a:ext cx="8229600" cy="1143000"/>
          </a:xfrm>
        </p:spPr>
        <p:txBody>
          <a:bodyPr/>
          <a:lstStyle/>
          <a:p>
            <a:pPr eaLnBrk="1" hangingPunct="1"/>
            <a:r>
              <a:rPr lang="en-US" altLang="en-US" dirty="0"/>
              <a:t>Form Element: Text Boxes</a:t>
            </a:r>
          </a:p>
        </p:txBody>
      </p:sp>
      <p:sp>
        <p:nvSpPr>
          <p:cNvPr id="25603" name="Rectangle 3">
            <a:extLst>
              <a:ext uri="{FF2B5EF4-FFF2-40B4-BE49-F238E27FC236}">
                <a16:creationId xmlns:a16="http://schemas.microsoft.com/office/drawing/2014/main" id="{2A6CE4CC-2F0B-4030-9EB8-904CF8559D4B}"/>
              </a:ext>
            </a:extLst>
          </p:cNvPr>
          <p:cNvSpPr>
            <a:spLocks noGrp="1" noChangeArrowheads="1"/>
          </p:cNvSpPr>
          <p:nvPr>
            <p:ph idx="1"/>
          </p:nvPr>
        </p:nvSpPr>
        <p:spPr>
          <a:xfrm>
            <a:off x="381000" y="1782763"/>
            <a:ext cx="8382000" cy="4525962"/>
          </a:xfrm>
        </p:spPr>
        <p:txBody>
          <a:bodyPr/>
          <a:lstStyle/>
          <a:p>
            <a:pPr marL="0" indent="0" algn="ctr" eaLnBrk="1" hangingPunct="1">
              <a:buFont typeface="Arial" panose="020B0604020202020204" pitchFamily="34" charset="0"/>
              <a:buNone/>
              <a:defRPr/>
            </a:pPr>
            <a:r>
              <a:rPr lang="en-US" altLang="en-US" sz="2400" b="1" dirty="0">
                <a:latin typeface="Courier New" panose="02070309020205020404" pitchFamily="49" charset="0"/>
                <a:cs typeface="Courier New" panose="02070309020205020404" pitchFamily="49" charset="0"/>
              </a:rPr>
              <a:t>&lt;input type="text" id="</a:t>
            </a:r>
            <a:r>
              <a:rPr lang="en-US" altLang="en-US" sz="2400" b="1">
                <a:latin typeface="Courier New" panose="02070309020205020404" pitchFamily="49" charset="0"/>
                <a:cs typeface="Courier New" panose="02070309020205020404" pitchFamily="49" charset="0"/>
              </a:rPr>
              <a:t>txtFirstName"&gt;</a:t>
            </a:r>
            <a:endParaRPr lang="en-US" altLang="en-US" b="1" dirty="0">
              <a:latin typeface="Courier New" panose="02070309020205020404" pitchFamily="49" charset="0"/>
              <a:cs typeface="Courier New" panose="02070309020205020404" pitchFamily="49" charset="0"/>
            </a:endParaRPr>
          </a:p>
          <a:p>
            <a:pPr marL="0" indent="0" eaLnBrk="1" hangingPunct="1">
              <a:buFont typeface="Arial" panose="020B0604020202020204" pitchFamily="34" charset="0"/>
              <a:buNone/>
              <a:defRPr/>
            </a:pPr>
            <a:endParaRPr lang="en-US" altLang="en-US" sz="2800" dirty="0"/>
          </a:p>
          <a:p>
            <a:pPr marL="0" indent="0" eaLnBrk="1" hangingPunct="1">
              <a:buNone/>
              <a:defRPr/>
            </a:pPr>
            <a:r>
              <a:rPr lang="en-US" altLang="en-US" sz="2000" dirty="0">
                <a:cs typeface="Courier New" panose="02070309020205020404" pitchFamily="49" charset="0"/>
              </a:rPr>
              <a:t>We must be sure to include a prompt before the text box, e.g. “</a:t>
            </a:r>
            <a:r>
              <a:rPr lang="en-US" altLang="en-US" sz="2000" dirty="0">
                <a:latin typeface="Courier New" panose="02070309020205020404" pitchFamily="49" charset="0"/>
                <a:cs typeface="Courier New" panose="02070309020205020404" pitchFamily="49" charset="0"/>
              </a:rPr>
              <a:t>Name:</a:t>
            </a:r>
            <a:r>
              <a:rPr lang="en-US" altLang="en-US" sz="2000" dirty="0">
                <a:cs typeface="Courier New" panose="02070309020205020404" pitchFamily="49" charset="0"/>
              </a:rPr>
              <a:t>”. </a:t>
            </a:r>
          </a:p>
          <a:p>
            <a:pPr eaLnBrk="1" hangingPunct="1">
              <a:buFontTx/>
              <a:buChar char="-"/>
              <a:defRPr/>
            </a:pPr>
            <a:r>
              <a:rPr lang="en-US" altLang="en-US" sz="1800" dirty="0">
                <a:cs typeface="Courier New" panose="02070309020205020404" pitchFamily="49" charset="0"/>
              </a:rPr>
              <a:t>This prompt must be placed inside a </a:t>
            </a:r>
            <a:r>
              <a:rPr lang="en-US" altLang="en-US" sz="1800" dirty="0">
                <a:latin typeface="Courier New" panose="02070309020205020404" pitchFamily="49" charset="0"/>
                <a:cs typeface="Courier New" panose="02070309020205020404" pitchFamily="49" charset="0"/>
              </a:rPr>
              <a:t>&lt;label&gt; </a:t>
            </a:r>
            <a:r>
              <a:rPr lang="en-US" altLang="en-US" sz="1800" dirty="0">
                <a:cs typeface="Courier New" panose="02070309020205020404" pitchFamily="49" charset="0"/>
              </a:rPr>
              <a:t>tag (discussed shortly).</a:t>
            </a:r>
          </a:p>
          <a:p>
            <a:pPr marL="0" indent="0" eaLnBrk="1" hangingPunct="1">
              <a:buNone/>
              <a:defRPr/>
            </a:pPr>
            <a:endParaRPr lang="en-US" altLang="en-US" sz="1800" dirty="0">
              <a:cs typeface="Courier New" panose="02070309020205020404" pitchFamily="49" charset="0"/>
            </a:endParaRPr>
          </a:p>
          <a:p>
            <a:pPr marL="0" indent="0" eaLnBrk="1" hangingPunct="1">
              <a:buFont typeface="Arial" panose="020B0604020202020204" pitchFamily="34" charset="0"/>
              <a:buNone/>
              <a:defRPr/>
            </a:pPr>
            <a:r>
              <a:rPr lang="en-US" altLang="en-US" sz="2000" dirty="0"/>
              <a:t>Optional attributes include </a:t>
            </a:r>
          </a:p>
          <a:p>
            <a:pPr lvl="1" eaLnBrk="1" hangingPunct="1">
              <a:defRPr/>
            </a:pPr>
            <a:r>
              <a:rPr lang="en-US" altLang="en-US" sz="1800" dirty="0">
                <a:latin typeface="Courier New" panose="02070309020205020404" pitchFamily="49" charset="0"/>
                <a:cs typeface="Courier New" panose="02070309020205020404" pitchFamily="49" charset="0"/>
              </a:rPr>
              <a:t>maxlength</a:t>
            </a:r>
            <a:r>
              <a:rPr lang="en-US" altLang="en-US" sz="1800" dirty="0"/>
              <a:t>: sets the maximum value of characters </a:t>
            </a:r>
          </a:p>
          <a:p>
            <a:pPr lvl="3" eaLnBrk="1" hangingPunct="1">
              <a:defRPr/>
            </a:pPr>
            <a:r>
              <a:rPr lang="en-US" altLang="en-US" sz="1400" dirty="0"/>
              <a:t>It’s a good idea to include this attribute as the default value for this attribute is </a:t>
            </a:r>
            <a:r>
              <a:rPr lang="en-US" altLang="en-US" sz="1400"/>
              <a:t>unlimited!</a:t>
            </a:r>
            <a:endParaRPr lang="en-US" altLang="en-US" sz="1400" dirty="0"/>
          </a:p>
          <a:p>
            <a:pPr lvl="1" eaLnBrk="1" hangingPunct="1">
              <a:defRPr/>
            </a:pPr>
            <a:r>
              <a:rPr lang="en-US" altLang="en-US" sz="1800" dirty="0">
                <a:latin typeface="Courier New" panose="02070309020205020404" pitchFamily="49" charset="0"/>
                <a:cs typeface="Courier New" panose="02070309020205020404" pitchFamily="49" charset="0"/>
              </a:rPr>
              <a:t>size</a:t>
            </a:r>
            <a:r>
              <a:rPr lang="en-US" altLang="en-US" sz="1800" dirty="0"/>
              <a:t>: sets the length of the box</a:t>
            </a:r>
          </a:p>
        </p:txBody>
      </p:sp>
      <p:pic>
        <p:nvPicPr>
          <p:cNvPr id="23556" name="Picture 5" descr="textbox">
            <a:extLst>
              <a:ext uri="{FF2B5EF4-FFF2-40B4-BE49-F238E27FC236}">
                <a16:creationId xmlns:a16="http://schemas.microsoft.com/office/drawing/2014/main" id="{B04AF017-0494-4043-8735-3F1EAD2F50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249363"/>
            <a:ext cx="19621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60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60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D253C13-91AB-4993-B5DC-C3F6E409FE8A}"/>
              </a:ext>
            </a:extLst>
          </p:cNvPr>
          <p:cNvSpPr>
            <a:spLocks noGrp="1" noRot="1" noChangeArrowheads="1"/>
          </p:cNvSpPr>
          <p:nvPr>
            <p:ph type="title"/>
          </p:nvPr>
        </p:nvSpPr>
        <p:spPr>
          <a:xfrm>
            <a:off x="495300" y="-26988"/>
            <a:ext cx="8229600" cy="1143001"/>
          </a:xfrm>
        </p:spPr>
        <p:txBody>
          <a:bodyPr/>
          <a:lstStyle/>
          <a:p>
            <a:pPr eaLnBrk="1" hangingPunct="1"/>
            <a:r>
              <a:rPr lang="en-US" altLang="en-US" dirty="0"/>
              <a:t>Form Element: Buttons</a:t>
            </a:r>
          </a:p>
        </p:txBody>
      </p:sp>
      <p:sp>
        <p:nvSpPr>
          <p:cNvPr id="27651" name="Rectangle 3">
            <a:extLst>
              <a:ext uri="{FF2B5EF4-FFF2-40B4-BE49-F238E27FC236}">
                <a16:creationId xmlns:a16="http://schemas.microsoft.com/office/drawing/2014/main" id="{FBBC0FCD-7DA3-4340-8677-DAE665243C8C}"/>
              </a:ext>
            </a:extLst>
          </p:cNvPr>
          <p:cNvSpPr>
            <a:spLocks noGrp="1" noChangeArrowheads="1"/>
          </p:cNvSpPr>
          <p:nvPr>
            <p:ph idx="1"/>
          </p:nvPr>
        </p:nvSpPr>
        <p:spPr>
          <a:xfrm>
            <a:off x="304800" y="1905000"/>
            <a:ext cx="8534400" cy="4525963"/>
          </a:xfrm>
        </p:spPr>
        <p:txBody>
          <a:bodyPr/>
          <a:lstStyle/>
          <a:p>
            <a:pPr marL="0" indent="0" eaLnBrk="1" hangingPunct="1">
              <a:buNone/>
            </a:pPr>
            <a:r>
              <a:rPr lang="en-US" altLang="en-US" sz="2000" b="1" dirty="0">
                <a:latin typeface="Courier New" panose="02070309020205020404" pitchFamily="49" charset="0"/>
                <a:cs typeface="Courier New" panose="02070309020205020404" pitchFamily="49" charset="0"/>
              </a:rPr>
              <a:t>&lt;input  type="button"</a:t>
            </a:r>
          </a:p>
          <a:p>
            <a:pPr marL="0" indent="0" eaLnBrk="1" hangingPunct="1">
              <a:buNone/>
            </a:pPr>
            <a:r>
              <a:rPr lang="en-US" altLang="en-US" sz="2000" b="1" dirty="0">
                <a:latin typeface="Courier New" panose="02070309020205020404" pitchFamily="49" charset="0"/>
                <a:cs typeface="Courier New" panose="02070309020205020404" pitchFamily="49" charset="0"/>
              </a:rPr>
              <a:t>        id="btnSubmit" </a:t>
            </a:r>
          </a:p>
          <a:p>
            <a:pPr marL="0" indent="0" eaLnBrk="1" hangingPunct="1">
              <a:buNone/>
            </a:pPr>
            <a:r>
              <a:rPr lang="en-US" altLang="en-US" sz="2000" b="1" dirty="0">
                <a:latin typeface="Courier New" panose="02070309020205020404" pitchFamily="49" charset="0"/>
                <a:cs typeface="Courier New" panose="02070309020205020404" pitchFamily="49" charset="0"/>
              </a:rPr>
              <a:t>        value="Submit My </a:t>
            </a:r>
            <a:r>
              <a:rPr lang="en-US" altLang="en-US" sz="2000" b="1">
                <a:latin typeface="Courier New" panose="02070309020205020404" pitchFamily="49" charset="0"/>
                <a:cs typeface="Courier New" panose="02070309020205020404" pitchFamily="49" charset="0"/>
              </a:rPr>
              <a:t>Application"&gt;</a:t>
            </a:r>
            <a:endParaRPr lang="en-US" altLang="en-US" sz="2000" b="1" dirty="0">
              <a:latin typeface="Courier New" panose="02070309020205020404" pitchFamily="49" charset="0"/>
              <a:cs typeface="Courier New" panose="02070309020205020404" pitchFamily="49" charset="0"/>
            </a:endParaRPr>
          </a:p>
          <a:p>
            <a:pPr marL="0" indent="0" eaLnBrk="1" hangingPunct="1">
              <a:buNone/>
            </a:pPr>
            <a:endParaRPr lang="en-US" altLang="en-US" sz="2800" dirty="0"/>
          </a:p>
          <a:p>
            <a:pPr eaLnBrk="1" hangingPunct="1"/>
            <a:r>
              <a:rPr lang="en-US" altLang="en-US" sz="2400" dirty="0"/>
              <a:t>We will pretty much always want to include the ‘</a:t>
            </a:r>
            <a:r>
              <a:rPr lang="en-US" altLang="en-US" sz="2400" dirty="0">
                <a:latin typeface="Courier New" panose="02070309020205020404" pitchFamily="49" charset="0"/>
                <a:cs typeface="Courier New" panose="02070309020205020404" pitchFamily="49" charset="0"/>
              </a:rPr>
              <a:t>value</a:t>
            </a:r>
            <a:r>
              <a:rPr lang="en-US" altLang="en-US" sz="2400" dirty="0"/>
              <a:t>’ attribute. This value becomes the text that is displayed inside the button.</a:t>
            </a:r>
            <a:endParaRPr lang="en-US" altLang="en-US" sz="2400" b="1" dirty="0">
              <a:latin typeface="Courier New" panose="02070309020205020404" pitchFamily="49" charset="0"/>
              <a:cs typeface="Courier New" panose="02070309020205020404" pitchFamily="49" charset="0"/>
            </a:endParaRPr>
          </a:p>
          <a:p>
            <a:pPr algn="ctr" eaLnBrk="1" hangingPunct="1">
              <a:buFont typeface="Wingdings" panose="05000000000000000000" pitchFamily="2" charset="2"/>
              <a:buNone/>
            </a:pPr>
            <a:endParaRPr lang="en-US" altLang="en-US" sz="2400" dirty="0"/>
          </a:p>
          <a:p>
            <a:pPr algn="ctr" eaLnBrk="1" hangingPunct="1">
              <a:buFont typeface="Wingdings" panose="05000000000000000000" pitchFamily="2" charset="2"/>
              <a:buNone/>
            </a:pPr>
            <a:endParaRPr lang="en-US" altLang="en-US" sz="2000" dirty="0"/>
          </a:p>
        </p:txBody>
      </p:sp>
      <p:pic>
        <p:nvPicPr>
          <p:cNvPr id="27652" name="Picture 5">
            <a:extLst>
              <a:ext uri="{FF2B5EF4-FFF2-40B4-BE49-F238E27FC236}">
                <a16:creationId xmlns:a16="http://schemas.microsoft.com/office/drawing/2014/main" id="{58D4DDC7-0750-457D-93B3-24A01150FB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066800"/>
            <a:ext cx="277495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940</TotalTime>
  <Words>1574</Words>
  <Application>Microsoft Office PowerPoint</Application>
  <PresentationFormat>On-screen Show (4:3)</PresentationFormat>
  <Paragraphs>198</Paragraphs>
  <Slides>16</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Courier New</vt:lpstr>
      <vt:lpstr>Garamond</vt:lpstr>
      <vt:lpstr>Wingdings</vt:lpstr>
      <vt:lpstr>x-locale-heading-primary</vt:lpstr>
      <vt:lpstr>Office Theme</vt:lpstr>
      <vt:lpstr>HTML Forms, Part 1</vt:lpstr>
      <vt:lpstr>Learning Objectives</vt:lpstr>
      <vt:lpstr>Example: The BMR Calculator</vt:lpstr>
      <vt:lpstr>Another example – CDM Tutor Search</vt:lpstr>
      <vt:lpstr>FORMS</vt:lpstr>
      <vt:lpstr>Overview of Forms</vt:lpstr>
      <vt:lpstr>Basic Form (incomplete)</vt:lpstr>
      <vt:lpstr>Form Element: Text Boxes</vt:lpstr>
      <vt:lpstr>Form Element: Buttons</vt:lpstr>
      <vt:lpstr>PowerPoint Presentation</vt:lpstr>
      <vt:lpstr>Basic Form (pretty good)</vt:lpstr>
      <vt:lpstr>Form Element: Text Areas</vt:lpstr>
      <vt:lpstr>Getting your button to actually do something</vt:lpstr>
      <vt:lpstr>Programming Conventions</vt:lpstr>
      <vt:lpstr>This course's required programming convention for naming form elements</vt:lpstr>
      <vt:lpstr>PowerPoint Presentation</vt:lpstr>
    </vt:vector>
  </TitlesOfParts>
  <Company>NUMS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Mendelsohn</dc:creator>
  <cp:lastModifiedBy>Joseph Mendelsohn</cp:lastModifiedBy>
  <cp:revision>535</cp:revision>
  <dcterms:created xsi:type="dcterms:W3CDTF">2008-09-29T19:39:12Z</dcterms:created>
  <dcterms:modified xsi:type="dcterms:W3CDTF">2019-09-09T10:36:30Z</dcterms:modified>
</cp:coreProperties>
</file>