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4"/>
  </p:notesMasterIdLst>
  <p:sldIdLst>
    <p:sldId id="257" r:id="rId2"/>
    <p:sldId id="383" r:id="rId3"/>
    <p:sldId id="307" r:id="rId4"/>
    <p:sldId id="308" r:id="rId5"/>
    <p:sldId id="386" r:id="rId6"/>
    <p:sldId id="275" r:id="rId7"/>
    <p:sldId id="274" r:id="rId8"/>
    <p:sldId id="382" r:id="rId9"/>
    <p:sldId id="311" r:id="rId10"/>
    <p:sldId id="394" r:id="rId11"/>
    <p:sldId id="391" r:id="rId12"/>
    <p:sldId id="304" r:id="rId13"/>
    <p:sldId id="393" r:id="rId14"/>
    <p:sldId id="392" r:id="rId15"/>
    <p:sldId id="276" r:id="rId16"/>
    <p:sldId id="313" r:id="rId17"/>
    <p:sldId id="306" r:id="rId18"/>
    <p:sldId id="320" r:id="rId19"/>
    <p:sldId id="310" r:id="rId20"/>
    <p:sldId id="384" r:id="rId21"/>
    <p:sldId id="385" r:id="rId22"/>
    <p:sldId id="387"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C0C0C0"/>
    <a:srgbClr val="FFCCCC"/>
    <a:srgbClr val="CCECFF"/>
    <a:srgbClr val="996600"/>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94640" autoAdjust="0"/>
  </p:normalViewPr>
  <p:slideViewPr>
    <p:cSldViewPr>
      <p:cViewPr varScale="1">
        <p:scale>
          <a:sx n="137" d="100"/>
          <a:sy n="137" d="100"/>
        </p:scale>
        <p:origin x="138" y="4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DE67D83-6A9B-4DF7-A4E1-1E2DC6FD4E8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8A4311AD-5A0F-4A5D-BD66-C423211B21F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a:extLst>
              <a:ext uri="{FF2B5EF4-FFF2-40B4-BE49-F238E27FC236}">
                <a16:creationId xmlns:a16="http://schemas.microsoft.com/office/drawing/2014/main" id="{BD2FBE49-5A92-42FB-811A-3B9622F27F1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9A2CDF69-836B-4050-B6AB-A5A5AEB4041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47AB97AD-52A9-45FF-8646-38F8C6B399D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F08545A3-0147-4CD4-90A0-88798198A27D}"/>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008EE8D-7350-482E-A137-7D77F0BC3DA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D1EC475-AAC5-487E-8D8D-DBC5B222A948}"/>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171935E8-E432-470A-9627-5D36A3ADDD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ED5E8D0-2E34-4A28-8963-4A93CB1C398E}"/>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7543E988-CD28-4E3F-8740-952CCBB3FB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67C6B8-52B4-476F-8EC9-E860480ADC9B}"/>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2CA1F2E3-387D-47C0-92CB-330DC0E213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383D561-A40B-4CCB-8A8F-909D9D024E58}"/>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A7A8CD2D-9D67-4CDB-8F37-2681588215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35245B04-7630-45D6-B4F9-CECEDDFF61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B1FA17C-25FF-4005-A930-860A5A2EC7BF}" type="slidenum">
              <a:rPr lang="en-US" altLang="en-US" smtClean="0"/>
              <a:pPr>
                <a:spcBef>
                  <a:spcPct val="0"/>
                </a:spcBef>
              </a:pPr>
              <a:t>14</a:t>
            </a:fld>
            <a:endParaRPr lang="en-US" altLang="en-US" dirty="0"/>
          </a:p>
        </p:txBody>
      </p:sp>
      <p:sp>
        <p:nvSpPr>
          <p:cNvPr id="28675" name="Rectangle 2">
            <a:extLst>
              <a:ext uri="{FF2B5EF4-FFF2-40B4-BE49-F238E27FC236}">
                <a16:creationId xmlns:a16="http://schemas.microsoft.com/office/drawing/2014/main" id="{EFEC4DAB-31AA-488A-BC5F-346B459F9A2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5B0F8E79-3C24-48D4-8236-6A5F7B41D818}"/>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A2DA7752-7880-4046-A768-2BF437D750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84231F-6D7D-4F29-9C21-35B7587E67E6}" type="slidenum">
              <a:rPr lang="en-US" altLang="en-US" smtClean="0"/>
              <a:pPr>
                <a:spcBef>
                  <a:spcPct val="0"/>
                </a:spcBef>
              </a:pPr>
              <a:t>15</a:t>
            </a:fld>
            <a:endParaRPr lang="en-US" altLang="en-US" dirty="0"/>
          </a:p>
        </p:txBody>
      </p:sp>
      <p:sp>
        <p:nvSpPr>
          <p:cNvPr id="30723" name="Rectangle 2">
            <a:extLst>
              <a:ext uri="{FF2B5EF4-FFF2-40B4-BE49-F238E27FC236}">
                <a16:creationId xmlns:a16="http://schemas.microsoft.com/office/drawing/2014/main" id="{C9F1A2F8-C9C2-4178-9999-4B635E0827B9}"/>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40D70A9B-D6C2-41D6-B22A-02ECF1F39D22}"/>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E59F5F9-B00D-49FC-A2FC-D659BB400DC4}"/>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347A0FE2-1276-42FE-8686-6AF9AD9D7E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DE87653-9DEA-42D7-ADAE-62FF7C6D220D}"/>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8DF5683F-A7A8-4C48-80E9-F448E4D5BB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33D545A-BB4B-4C87-814F-2AC697CB1871}"/>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6E8DC7F5-2113-4458-A83E-1357F0D191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BC347DD-93CB-42C6-97E3-A2B3E31B7FC7}"/>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E933DC0B-67A7-4968-8E7D-C179F88261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642C0BF-FB3E-4BAC-A1EA-92667283141C}"/>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D183262C-AB65-4450-B621-2A63D081F5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C6FAC55-5905-4348-A041-802E0C95B94B}"/>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5B88D2CD-4E97-4407-BCB2-04780199EB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83F8F6E-8A8B-4CA3-B65C-B035A1874A9B}"/>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4DD98F79-AF0A-4A73-9EB9-A9ED99CCB6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a:latin typeface="Arial" panose="020B0604020202020204" pitchFamily="34" charset="0"/>
              </a:rPr>
              <a:t>One example:  </a:t>
            </a:r>
            <a:r>
              <a:rPr lang="en-US" altLang="en-US" sz="1200" b="1" dirty="0">
                <a:solidFill>
                  <a:srgbClr val="FF0000"/>
                </a:solidFill>
                <a:latin typeface="Courier New" panose="02070309020205020404" pitchFamily="49" charset="0"/>
                <a:cs typeface="Courier New" panose="02070309020205020404" pitchFamily="49" charset="0"/>
              </a:rPr>
              <a:t>http://websitetips.com/colorcharts/visibone/hex/</a:t>
            </a:r>
          </a:p>
          <a:p>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2DA440C-92FF-4EE5-A7F6-A76CE9DB9FFA}"/>
              </a:ext>
            </a:extLst>
          </p:cNvPr>
          <p:cNvSpPr>
            <a:spLocks noGrp="1" noRot="1" noChangeAspect="1" noChangeArrowheads="1" noTextEdit="1"/>
          </p:cNvSpPr>
          <p:nvPr>
            <p:ph type="sldImg"/>
          </p:nvPr>
        </p:nvSpPr>
        <p:spPr>
          <a:ln/>
        </p:spPr>
      </p:sp>
      <p:sp>
        <p:nvSpPr>
          <p:cNvPr id="10243" name="Rectangle 3">
            <a:extLst>
              <a:ext uri="{FF2B5EF4-FFF2-40B4-BE49-F238E27FC236}">
                <a16:creationId xmlns:a16="http://schemas.microsoft.com/office/drawing/2014/main" id="{4A99696E-0B22-4CCF-AE49-0BAE452E1B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B269F46-0951-4521-9946-43706B5D5D32}"/>
              </a:ext>
            </a:extLst>
          </p:cNvPr>
          <p:cNvSpPr>
            <a:spLocks noGrp="1" noRot="1" noChangeAspect="1" noChangeArrowheads="1" noTextEdit="1"/>
          </p:cNvSpPr>
          <p:nvPr>
            <p:ph type="sldImg"/>
          </p:nvPr>
        </p:nvSpPr>
        <p:spPr>
          <a:ln/>
        </p:spPr>
      </p:sp>
      <p:sp>
        <p:nvSpPr>
          <p:cNvPr id="12291" name="Rectangle 3">
            <a:extLst>
              <a:ext uri="{FF2B5EF4-FFF2-40B4-BE49-F238E27FC236}">
                <a16:creationId xmlns:a16="http://schemas.microsoft.com/office/drawing/2014/main" id="{13AC2EC6-6384-4B17-A9CC-D66E156E5C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BB2C6F4-7440-4350-89FF-8CBE3C91EB74}"/>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17C73B08-0550-4079-AADF-0A3C0698B6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5642798-9EAB-470B-B0F8-2E12BEFF203E}"/>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476D65B6-7D33-4279-B227-C2FBFEF505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AA250F0-8198-4F1C-8AF3-1020EE54D4CF}"/>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1CA8FA4-3ACD-4B46-90A4-4D4C86C3C9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D17E54-842A-4015-85C4-14F08CC2FDD8}"/>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5CF09D4E-9F25-425F-A590-C5D7AF93CB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AA250F0-8198-4F1C-8AF3-1020EE54D4CF}"/>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F1CA8FA4-3ACD-4B46-90A4-4D4C86C3C9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82142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F921202-0AAE-446C-A9FA-E474E2AA6D5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7D22C3D-207F-4B5B-9524-D454458815CF}"/>
              </a:ext>
            </a:extLst>
          </p:cNvPr>
          <p:cNvSpPr>
            <a:spLocks noGrp="1"/>
          </p:cNvSpPr>
          <p:nvPr>
            <p:ph type="ftr" sz="quarter" idx="11"/>
          </p:nvPr>
        </p:nvSpPr>
        <p:spPr/>
        <p:txBody>
          <a:bodyPr/>
          <a:lstStyle>
            <a:lvl1pPr>
              <a:defRPr/>
            </a:lvl1pPr>
          </a:lstStyle>
          <a:p>
            <a:pPr>
              <a:defRPr/>
            </a:pPr>
            <a:r>
              <a:rPr lang="en-US" altLang="en-US" dirty="0"/>
              <a:t>   Instructor: Louis Ibarra</a:t>
            </a:r>
          </a:p>
        </p:txBody>
      </p:sp>
      <p:sp>
        <p:nvSpPr>
          <p:cNvPr id="6" name="Slide Number Placeholder 5">
            <a:extLst>
              <a:ext uri="{FF2B5EF4-FFF2-40B4-BE49-F238E27FC236}">
                <a16:creationId xmlns:a16="http://schemas.microsoft.com/office/drawing/2014/main" id="{C78FB417-340D-40CD-81E0-61142CF07D82}"/>
              </a:ext>
            </a:extLst>
          </p:cNvPr>
          <p:cNvSpPr>
            <a:spLocks noGrp="1"/>
          </p:cNvSpPr>
          <p:nvPr>
            <p:ph type="sldNum" sz="quarter" idx="12"/>
          </p:nvPr>
        </p:nvSpPr>
        <p:spPr/>
        <p:txBody>
          <a:bodyPr/>
          <a:lstStyle>
            <a:lvl1pPr>
              <a:defRPr/>
            </a:lvl1pPr>
          </a:lstStyle>
          <a:p>
            <a:pPr>
              <a:defRPr/>
            </a:pPr>
            <a:fld id="{CF2EC2D7-70AC-4529-8DE5-93FA71E84FCB}" type="slidenum">
              <a:rPr lang="en-US" altLang="en-US"/>
              <a:pPr>
                <a:defRPr/>
              </a:pPr>
              <a:t>‹#›</a:t>
            </a:fld>
            <a:endParaRPr lang="en-US" altLang="en-US" dirty="0"/>
          </a:p>
        </p:txBody>
      </p:sp>
    </p:spTree>
    <p:extLst>
      <p:ext uri="{BB962C8B-B14F-4D97-AF65-F5344CB8AC3E}">
        <p14:creationId xmlns:p14="http://schemas.microsoft.com/office/powerpoint/2010/main" val="126677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26B78-A09E-492D-837D-0FF5AA43EBBE}"/>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16E239A-1CA9-418B-83EB-887A8EF773B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99429477-1963-4C3C-9AA9-DA4CE59D904E}"/>
              </a:ext>
            </a:extLst>
          </p:cNvPr>
          <p:cNvSpPr>
            <a:spLocks noGrp="1"/>
          </p:cNvSpPr>
          <p:nvPr>
            <p:ph type="sldNum" sz="quarter" idx="12"/>
          </p:nvPr>
        </p:nvSpPr>
        <p:spPr/>
        <p:txBody>
          <a:bodyPr/>
          <a:lstStyle>
            <a:lvl1pPr>
              <a:defRPr/>
            </a:lvl1pPr>
          </a:lstStyle>
          <a:p>
            <a:pPr>
              <a:defRPr/>
            </a:pPr>
            <a:fld id="{E13DD70E-BE4E-4DA8-B988-D2A7ABC95E43}" type="slidenum">
              <a:rPr lang="en-US" altLang="en-US"/>
              <a:pPr>
                <a:defRPr/>
              </a:pPr>
              <a:t>‹#›</a:t>
            </a:fld>
            <a:endParaRPr lang="en-US" altLang="en-US" dirty="0"/>
          </a:p>
        </p:txBody>
      </p:sp>
    </p:spTree>
    <p:extLst>
      <p:ext uri="{BB962C8B-B14F-4D97-AF65-F5344CB8AC3E}">
        <p14:creationId xmlns:p14="http://schemas.microsoft.com/office/powerpoint/2010/main" val="207631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965FD-1F66-468C-BDCF-8AB0B04EC36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95BDB38-6BE5-4A2B-8D86-4C9EFF48CDB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79C1EB2B-5D06-40A8-B2F8-52B3863F6E7C}"/>
              </a:ext>
            </a:extLst>
          </p:cNvPr>
          <p:cNvSpPr>
            <a:spLocks noGrp="1"/>
          </p:cNvSpPr>
          <p:nvPr>
            <p:ph type="sldNum" sz="quarter" idx="12"/>
          </p:nvPr>
        </p:nvSpPr>
        <p:spPr/>
        <p:txBody>
          <a:bodyPr/>
          <a:lstStyle>
            <a:lvl1pPr>
              <a:defRPr/>
            </a:lvl1pPr>
          </a:lstStyle>
          <a:p>
            <a:pPr>
              <a:defRPr/>
            </a:pPr>
            <a:fld id="{BE7E2C4D-9C1C-47AD-BA66-C940FF161F11}" type="slidenum">
              <a:rPr lang="en-US" altLang="en-US"/>
              <a:pPr>
                <a:defRPr/>
              </a:pPr>
              <a:t>‹#›</a:t>
            </a:fld>
            <a:endParaRPr lang="en-US" altLang="en-US" dirty="0"/>
          </a:p>
        </p:txBody>
      </p:sp>
    </p:spTree>
    <p:extLst>
      <p:ext uri="{BB962C8B-B14F-4D97-AF65-F5344CB8AC3E}">
        <p14:creationId xmlns:p14="http://schemas.microsoft.com/office/powerpoint/2010/main" val="275598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4A1AD-964A-4337-91DD-646365CCFEA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F9A64CFA-CEBE-45A8-BCAB-CBF2EC02410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3F75A0A0-A474-42EF-9B34-F48B5B4E8642}"/>
              </a:ext>
            </a:extLst>
          </p:cNvPr>
          <p:cNvSpPr>
            <a:spLocks noGrp="1"/>
          </p:cNvSpPr>
          <p:nvPr>
            <p:ph type="sldNum" sz="quarter" idx="12"/>
          </p:nvPr>
        </p:nvSpPr>
        <p:spPr/>
        <p:txBody>
          <a:bodyPr/>
          <a:lstStyle>
            <a:lvl1pPr>
              <a:defRPr/>
            </a:lvl1pPr>
          </a:lstStyle>
          <a:p>
            <a:pPr>
              <a:defRPr/>
            </a:pPr>
            <a:fld id="{1B269295-8A3B-41E4-AFBA-14E460207F22}" type="slidenum">
              <a:rPr lang="en-US" altLang="en-US"/>
              <a:pPr>
                <a:defRPr/>
              </a:pPr>
              <a:t>‹#›</a:t>
            </a:fld>
            <a:endParaRPr lang="en-US" altLang="en-US" dirty="0"/>
          </a:p>
        </p:txBody>
      </p:sp>
    </p:spTree>
    <p:extLst>
      <p:ext uri="{BB962C8B-B14F-4D97-AF65-F5344CB8AC3E}">
        <p14:creationId xmlns:p14="http://schemas.microsoft.com/office/powerpoint/2010/main" val="70229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8CD03C-A0F7-42E2-AB38-40F0BC8848BB}"/>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F3A25A6-C438-4D4B-B162-5AA8F980980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C6156C0F-0D5B-41DF-8BF6-735DD6B54D38}"/>
              </a:ext>
            </a:extLst>
          </p:cNvPr>
          <p:cNvSpPr>
            <a:spLocks noGrp="1"/>
          </p:cNvSpPr>
          <p:nvPr>
            <p:ph type="sldNum" sz="quarter" idx="12"/>
          </p:nvPr>
        </p:nvSpPr>
        <p:spPr/>
        <p:txBody>
          <a:bodyPr/>
          <a:lstStyle>
            <a:lvl1pPr>
              <a:defRPr/>
            </a:lvl1pPr>
          </a:lstStyle>
          <a:p>
            <a:pPr>
              <a:defRPr/>
            </a:pPr>
            <a:fld id="{3A4BD860-5B08-4B9D-93AF-B778F236052F}" type="slidenum">
              <a:rPr lang="en-US" altLang="en-US"/>
              <a:pPr>
                <a:defRPr/>
              </a:pPr>
              <a:t>‹#›</a:t>
            </a:fld>
            <a:endParaRPr lang="en-US" altLang="en-US" dirty="0"/>
          </a:p>
        </p:txBody>
      </p:sp>
    </p:spTree>
    <p:extLst>
      <p:ext uri="{BB962C8B-B14F-4D97-AF65-F5344CB8AC3E}">
        <p14:creationId xmlns:p14="http://schemas.microsoft.com/office/powerpoint/2010/main" val="245303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22F6B6C-E434-4A3E-A7D3-4E68A7B372A3}"/>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7E546E3-1BB1-4AA0-872A-098BEC2B3EE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C72C952D-A7F7-41C4-B8BA-F869C1B91574}"/>
              </a:ext>
            </a:extLst>
          </p:cNvPr>
          <p:cNvSpPr>
            <a:spLocks noGrp="1"/>
          </p:cNvSpPr>
          <p:nvPr>
            <p:ph type="sldNum" sz="quarter" idx="12"/>
          </p:nvPr>
        </p:nvSpPr>
        <p:spPr/>
        <p:txBody>
          <a:bodyPr/>
          <a:lstStyle>
            <a:lvl1pPr>
              <a:defRPr/>
            </a:lvl1pPr>
          </a:lstStyle>
          <a:p>
            <a:pPr>
              <a:defRPr/>
            </a:pPr>
            <a:fld id="{82C25850-36D6-47FD-97E4-44D3AC0E646B}" type="slidenum">
              <a:rPr lang="en-US" altLang="en-US"/>
              <a:pPr>
                <a:defRPr/>
              </a:pPr>
              <a:t>‹#›</a:t>
            </a:fld>
            <a:endParaRPr lang="en-US" altLang="en-US" dirty="0"/>
          </a:p>
        </p:txBody>
      </p:sp>
    </p:spTree>
    <p:extLst>
      <p:ext uri="{BB962C8B-B14F-4D97-AF65-F5344CB8AC3E}">
        <p14:creationId xmlns:p14="http://schemas.microsoft.com/office/powerpoint/2010/main" val="28745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82CEA565-06DF-4EF3-9187-70F283422397}"/>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013DAB6F-E6BF-460B-BA5E-CF5183407FE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9" name="Slide Number Placeholder 5">
            <a:extLst>
              <a:ext uri="{FF2B5EF4-FFF2-40B4-BE49-F238E27FC236}">
                <a16:creationId xmlns:a16="http://schemas.microsoft.com/office/drawing/2014/main" id="{F56FE9A0-5D4C-46C5-A68F-0BEA32765028}"/>
              </a:ext>
            </a:extLst>
          </p:cNvPr>
          <p:cNvSpPr>
            <a:spLocks noGrp="1"/>
          </p:cNvSpPr>
          <p:nvPr>
            <p:ph type="sldNum" sz="quarter" idx="12"/>
          </p:nvPr>
        </p:nvSpPr>
        <p:spPr/>
        <p:txBody>
          <a:bodyPr/>
          <a:lstStyle>
            <a:lvl1pPr>
              <a:defRPr/>
            </a:lvl1pPr>
          </a:lstStyle>
          <a:p>
            <a:pPr>
              <a:defRPr/>
            </a:pPr>
            <a:fld id="{656E48DD-BFDB-40BA-A670-2E356552688E}" type="slidenum">
              <a:rPr lang="en-US" altLang="en-US"/>
              <a:pPr>
                <a:defRPr/>
              </a:pPr>
              <a:t>‹#›</a:t>
            </a:fld>
            <a:endParaRPr lang="en-US" altLang="en-US" dirty="0"/>
          </a:p>
        </p:txBody>
      </p:sp>
    </p:spTree>
    <p:extLst>
      <p:ext uri="{BB962C8B-B14F-4D97-AF65-F5344CB8AC3E}">
        <p14:creationId xmlns:p14="http://schemas.microsoft.com/office/powerpoint/2010/main" val="109189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5EB0A86-12B7-4E2C-B33D-F040F8AEE061}"/>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41B67E20-B3AD-4636-B0E9-7DC02C2D19AD}"/>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5" name="Slide Number Placeholder 5">
            <a:extLst>
              <a:ext uri="{FF2B5EF4-FFF2-40B4-BE49-F238E27FC236}">
                <a16:creationId xmlns:a16="http://schemas.microsoft.com/office/drawing/2014/main" id="{5202EDFB-DB93-42B4-81A9-A55007A74AA6}"/>
              </a:ext>
            </a:extLst>
          </p:cNvPr>
          <p:cNvSpPr>
            <a:spLocks noGrp="1"/>
          </p:cNvSpPr>
          <p:nvPr>
            <p:ph type="sldNum" sz="quarter" idx="12"/>
          </p:nvPr>
        </p:nvSpPr>
        <p:spPr/>
        <p:txBody>
          <a:bodyPr/>
          <a:lstStyle>
            <a:lvl1pPr>
              <a:defRPr/>
            </a:lvl1pPr>
          </a:lstStyle>
          <a:p>
            <a:pPr>
              <a:defRPr/>
            </a:pPr>
            <a:fld id="{33250DA7-68A1-4E3C-BB00-D4F88F90F975}" type="slidenum">
              <a:rPr lang="en-US" altLang="en-US"/>
              <a:pPr>
                <a:defRPr/>
              </a:pPr>
              <a:t>‹#›</a:t>
            </a:fld>
            <a:endParaRPr lang="en-US" altLang="en-US" dirty="0"/>
          </a:p>
        </p:txBody>
      </p:sp>
    </p:spTree>
    <p:extLst>
      <p:ext uri="{BB962C8B-B14F-4D97-AF65-F5344CB8AC3E}">
        <p14:creationId xmlns:p14="http://schemas.microsoft.com/office/powerpoint/2010/main" val="390015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FFCE852-840A-426E-8428-933BA94366ED}"/>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964606F8-71D5-4D08-9FEF-3BBE3B2DD67E}"/>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4" name="Slide Number Placeholder 5">
            <a:extLst>
              <a:ext uri="{FF2B5EF4-FFF2-40B4-BE49-F238E27FC236}">
                <a16:creationId xmlns:a16="http://schemas.microsoft.com/office/drawing/2014/main" id="{83E1E533-82ED-4598-8583-6294A8FC4ABC}"/>
              </a:ext>
            </a:extLst>
          </p:cNvPr>
          <p:cNvSpPr>
            <a:spLocks noGrp="1"/>
          </p:cNvSpPr>
          <p:nvPr>
            <p:ph type="sldNum" sz="quarter" idx="12"/>
          </p:nvPr>
        </p:nvSpPr>
        <p:spPr/>
        <p:txBody>
          <a:bodyPr/>
          <a:lstStyle>
            <a:lvl1pPr>
              <a:defRPr/>
            </a:lvl1pPr>
          </a:lstStyle>
          <a:p>
            <a:pPr>
              <a:defRPr/>
            </a:pPr>
            <a:fld id="{B0EDD4EC-6535-4F6D-9BD1-0CC354682DD6}" type="slidenum">
              <a:rPr lang="en-US" altLang="en-US"/>
              <a:pPr>
                <a:defRPr/>
              </a:pPr>
              <a:t>‹#›</a:t>
            </a:fld>
            <a:endParaRPr lang="en-US" altLang="en-US" dirty="0"/>
          </a:p>
        </p:txBody>
      </p:sp>
    </p:spTree>
    <p:extLst>
      <p:ext uri="{BB962C8B-B14F-4D97-AF65-F5344CB8AC3E}">
        <p14:creationId xmlns:p14="http://schemas.microsoft.com/office/powerpoint/2010/main" val="379369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07720E2-A631-4FC0-AAB5-18C067194A95}"/>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14AEA437-4793-4018-85A2-E51D5D963B4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7E58176D-D3B0-4AF9-A450-C739A1815704}"/>
              </a:ext>
            </a:extLst>
          </p:cNvPr>
          <p:cNvSpPr>
            <a:spLocks noGrp="1"/>
          </p:cNvSpPr>
          <p:nvPr>
            <p:ph type="sldNum" sz="quarter" idx="12"/>
          </p:nvPr>
        </p:nvSpPr>
        <p:spPr/>
        <p:txBody>
          <a:bodyPr/>
          <a:lstStyle>
            <a:lvl1pPr>
              <a:defRPr/>
            </a:lvl1pPr>
          </a:lstStyle>
          <a:p>
            <a:pPr>
              <a:defRPr/>
            </a:pPr>
            <a:fld id="{7E80E1E9-CC9D-4116-A82D-3A4596188F63}" type="slidenum">
              <a:rPr lang="en-US" altLang="en-US"/>
              <a:pPr>
                <a:defRPr/>
              </a:pPr>
              <a:t>‹#›</a:t>
            </a:fld>
            <a:endParaRPr lang="en-US" altLang="en-US" dirty="0"/>
          </a:p>
        </p:txBody>
      </p:sp>
    </p:spTree>
    <p:extLst>
      <p:ext uri="{BB962C8B-B14F-4D97-AF65-F5344CB8AC3E}">
        <p14:creationId xmlns:p14="http://schemas.microsoft.com/office/powerpoint/2010/main" val="301506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0233DAA-1370-4796-812A-50810F56A8B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8D67B508-E134-4BC8-8AED-D9E0E8485E9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1CDE1A75-10F2-4949-B42C-AAC3774373CA}"/>
              </a:ext>
            </a:extLst>
          </p:cNvPr>
          <p:cNvSpPr>
            <a:spLocks noGrp="1"/>
          </p:cNvSpPr>
          <p:nvPr>
            <p:ph type="sldNum" sz="quarter" idx="12"/>
          </p:nvPr>
        </p:nvSpPr>
        <p:spPr/>
        <p:txBody>
          <a:bodyPr/>
          <a:lstStyle>
            <a:lvl1pPr>
              <a:defRPr/>
            </a:lvl1pPr>
          </a:lstStyle>
          <a:p>
            <a:pPr>
              <a:defRPr/>
            </a:pPr>
            <a:fld id="{22DFAAB0-BEF0-4FF9-B6AA-064EBD1B981A}" type="slidenum">
              <a:rPr lang="en-US" altLang="en-US"/>
              <a:pPr>
                <a:defRPr/>
              </a:pPr>
              <a:t>‹#›</a:t>
            </a:fld>
            <a:endParaRPr lang="en-US" altLang="en-US" dirty="0"/>
          </a:p>
        </p:txBody>
      </p:sp>
    </p:spTree>
    <p:extLst>
      <p:ext uri="{BB962C8B-B14F-4D97-AF65-F5344CB8AC3E}">
        <p14:creationId xmlns:p14="http://schemas.microsoft.com/office/powerpoint/2010/main" val="382624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BEAAF32-BA87-44FE-B8CE-FF44D4A2F24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1031873-A919-43F5-9F44-9106F6B8F88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FF109676-E5FC-45E7-8139-F3AEE910677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68EDCEB9-BDC6-43E1-B5C6-F10474E8A7E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C0635221-5577-4098-AE21-1B6096DB632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A184F82-A758-4274-AD0A-D5241FD6353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46"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3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6017CEC-A94C-4EB8-AAFE-4B47B335B211}"/>
              </a:ext>
            </a:extLst>
          </p:cNvPr>
          <p:cNvSpPr>
            <a:spLocks noGrp="1"/>
          </p:cNvSpPr>
          <p:nvPr>
            <p:ph type="ctrTitle"/>
          </p:nvPr>
        </p:nvSpPr>
        <p:spPr>
          <a:xfrm>
            <a:off x="1143000" y="2209800"/>
            <a:ext cx="7239000" cy="1981200"/>
          </a:xfrm>
        </p:spPr>
        <p:txBody>
          <a:bodyPr/>
          <a:lstStyle/>
          <a:p>
            <a:pPr algn="r" eaLnBrk="1" hangingPunct="1"/>
            <a:br>
              <a:rPr lang="en-US" altLang="en-US" sz="4800" dirty="0"/>
            </a:br>
            <a:endParaRPr lang="en-US" altLang="en-US" sz="4800" dirty="0"/>
          </a:p>
        </p:txBody>
      </p:sp>
      <p:sp>
        <p:nvSpPr>
          <p:cNvPr id="4100" name="Rectangle 3">
            <a:extLst>
              <a:ext uri="{FF2B5EF4-FFF2-40B4-BE49-F238E27FC236}">
                <a16:creationId xmlns:a16="http://schemas.microsoft.com/office/drawing/2014/main" id="{16E00DD3-69D2-45C8-ADA7-1F620CD143CE}"/>
              </a:ext>
            </a:extLst>
          </p:cNvPr>
          <p:cNvSpPr>
            <a:spLocks noGrp="1" noChangeArrowheads="1"/>
          </p:cNvSpPr>
          <p:nvPr>
            <p:ph type="subTitle" idx="1"/>
          </p:nvPr>
        </p:nvSpPr>
        <p:spPr>
          <a:xfrm>
            <a:off x="911225" y="1295400"/>
            <a:ext cx="7315200" cy="2057400"/>
          </a:xfrm>
        </p:spPr>
        <p:txBody>
          <a:bodyPr rtlCol="0">
            <a:normAutofit/>
          </a:bodyPr>
          <a:lstStyle/>
          <a:p>
            <a:pPr eaLnBrk="1" fontAlgn="auto" hangingPunct="1">
              <a:spcAft>
                <a:spcPts val="0"/>
              </a:spcAft>
              <a:defRPr/>
            </a:pPr>
            <a:r>
              <a:rPr lang="en-US" i="1" dirty="0">
                <a:solidFill>
                  <a:schemeClr val="tx2"/>
                </a:solidFill>
                <a:latin typeface="Verdana" pitchFamily="34" charset="0"/>
              </a:rPr>
              <a:t>Cascading Style Sheets: Part 1</a:t>
            </a:r>
            <a:endParaRPr lang="en-US" sz="2000" dirty="0">
              <a:latin typeface="Times New Roman" pitchFamily="18" charset="0"/>
            </a:endParaRPr>
          </a:p>
        </p:txBody>
      </p:sp>
      <p:sp>
        <p:nvSpPr>
          <p:cNvPr id="2" name="Slide Number Placeholder 6">
            <a:extLst>
              <a:ext uri="{FF2B5EF4-FFF2-40B4-BE49-F238E27FC236}">
                <a16:creationId xmlns:a16="http://schemas.microsoft.com/office/drawing/2014/main" id="{EE375A08-0B24-482B-B613-FDE811FBA05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4625BB4-F450-4496-B529-6F36895230AF}" type="slidenum">
              <a:rPr lang="en-US" altLang="en-US" sz="1200" smtClean="0">
                <a:solidFill>
                  <a:srgbClr val="898989"/>
                </a:solidFill>
                <a:latin typeface="Arial" panose="020B0604020202020204" pitchFamily="34" charset="0"/>
              </a:rPr>
              <a:pPr>
                <a:spcBef>
                  <a:spcPct val="0"/>
                </a:spcBef>
                <a:buFontTx/>
                <a:buNone/>
              </a:pPr>
              <a:t>1</a:t>
            </a:fld>
            <a:endParaRPr lang="en-US" altLang="en-US" sz="1200" dirty="0">
              <a:solidFill>
                <a:srgbClr val="898989"/>
              </a:solidFill>
              <a:latin typeface="Arial" panose="020B0604020202020204" pitchFamily="34" charset="0"/>
            </a:endParaRPr>
          </a:p>
        </p:txBody>
      </p:sp>
      <p:sp>
        <p:nvSpPr>
          <p:cNvPr id="4101" name="Rectangle 4">
            <a:extLst>
              <a:ext uri="{FF2B5EF4-FFF2-40B4-BE49-F238E27FC236}">
                <a16:creationId xmlns:a16="http://schemas.microsoft.com/office/drawing/2014/main" id="{F80FB018-06C6-4B57-BA71-A9F1DB2B94FE}"/>
              </a:ext>
            </a:extLst>
          </p:cNvPr>
          <p:cNvSpPr>
            <a:spLocks noChangeArrowheads="1"/>
          </p:cNvSpPr>
          <p:nvPr/>
        </p:nvSpPr>
        <p:spPr bwMode="auto">
          <a:xfrm>
            <a:off x="930275" y="609600"/>
            <a:ext cx="7315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Clr>
                <a:schemeClr val="accent1"/>
              </a:buClr>
              <a:buSzPct val="65000"/>
              <a:buFont typeface="Wingdings" panose="05000000000000000000" pitchFamily="2" charset="2"/>
              <a:buNone/>
            </a:pPr>
            <a:endParaRPr lang="en-US" altLang="en-US" sz="2400" i="1" dirty="0">
              <a:solidFill>
                <a:schemeClr val="tx2"/>
              </a:solidFill>
              <a:latin typeface="Verdana" panose="020B0604030504040204" pitchFamily="34" charset="0"/>
            </a:endParaRPr>
          </a:p>
        </p:txBody>
      </p:sp>
      <p:pic>
        <p:nvPicPr>
          <p:cNvPr id="4102" name="Picture 7" descr="Image result for CSS">
            <a:extLst>
              <a:ext uri="{FF2B5EF4-FFF2-40B4-BE49-F238E27FC236}">
                <a16:creationId xmlns:a16="http://schemas.microsoft.com/office/drawing/2014/main" id="{C2643FD7-07B3-4A3F-AD2C-BC7C798ED0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313" y="2452688"/>
            <a:ext cx="1890712"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01CEF2C-8E5C-4A3C-AA19-BA873EF151F6}"/>
              </a:ext>
            </a:extLst>
          </p:cNvPr>
          <p:cNvSpPr>
            <a:spLocks noGrp="1"/>
          </p:cNvSpPr>
          <p:nvPr>
            <p:ph type="title"/>
          </p:nvPr>
        </p:nvSpPr>
        <p:spPr>
          <a:xfrm>
            <a:off x="457200" y="274638"/>
            <a:ext cx="8229600" cy="1143000"/>
          </a:xfrm>
        </p:spPr>
        <p:txBody>
          <a:bodyPr/>
          <a:lstStyle/>
          <a:p>
            <a:pPr eaLnBrk="1" hangingPunct="1"/>
            <a:r>
              <a:rPr lang="en-US" altLang="en-US" dirty="0"/>
              <a:t>An example of a CSS Style</a:t>
            </a:r>
          </a:p>
        </p:txBody>
      </p:sp>
      <p:sp>
        <p:nvSpPr>
          <p:cNvPr id="17412" name="Slide Number Placeholder 5">
            <a:extLst>
              <a:ext uri="{FF2B5EF4-FFF2-40B4-BE49-F238E27FC236}">
                <a16:creationId xmlns:a16="http://schemas.microsoft.com/office/drawing/2014/main" id="{FD002468-5900-47C3-A33F-5F0524490DCE}"/>
              </a:ext>
            </a:extLst>
          </p:cNvPr>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9A1755-8FC5-4D77-9772-D9094AB03445}"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dirty="0">
              <a:solidFill>
                <a:srgbClr val="898989"/>
              </a:solidFill>
              <a:latin typeface="Arial" panose="020B0604020202020204" pitchFamily="34" charset="0"/>
            </a:endParaRPr>
          </a:p>
        </p:txBody>
      </p:sp>
      <p:sp>
        <p:nvSpPr>
          <p:cNvPr id="17413" name="TextBox 8">
            <a:extLst>
              <a:ext uri="{FF2B5EF4-FFF2-40B4-BE49-F238E27FC236}">
                <a16:creationId xmlns:a16="http://schemas.microsoft.com/office/drawing/2014/main" id="{DC30F9C9-2D6A-4E34-A2BA-D9DE813CAAD7}"/>
              </a:ext>
            </a:extLst>
          </p:cNvPr>
          <p:cNvSpPr txBox="1">
            <a:spLocks noChangeArrowheads="1"/>
          </p:cNvSpPr>
          <p:nvPr/>
        </p:nvSpPr>
        <p:spPr bwMode="auto">
          <a:xfrm>
            <a:off x="609600" y="2967037"/>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Wingdings" panose="05000000000000000000" pitchFamily="2" charset="2"/>
              <a:buNone/>
            </a:pPr>
            <a:r>
              <a:rPr lang="en-US" altLang="en-US" sz="2400" b="1" dirty="0">
                <a:latin typeface="Courier New" panose="02070309020205020404" pitchFamily="49" charset="0"/>
              </a:rPr>
              <a:t>&lt;h1 style="font-size:200%; color:green;"&gt;</a:t>
            </a:r>
            <a:endParaRPr lang="en-US" altLang="en-US" sz="2000" b="1" dirty="0">
              <a:latin typeface="Courier New" panose="02070309020205020404" pitchFamily="49" charset="0"/>
            </a:endParaRPr>
          </a:p>
        </p:txBody>
      </p:sp>
      <p:cxnSp>
        <p:nvCxnSpPr>
          <p:cNvPr id="14" name="Straight Arrow Connector 13">
            <a:extLst>
              <a:ext uri="{FF2B5EF4-FFF2-40B4-BE49-F238E27FC236}">
                <a16:creationId xmlns:a16="http://schemas.microsoft.com/office/drawing/2014/main" id="{D6B8D678-A157-417F-8E5B-9D37E274BDEA}"/>
              </a:ext>
            </a:extLst>
          </p:cNvPr>
          <p:cNvCxnSpPr/>
          <p:nvPr/>
        </p:nvCxnSpPr>
        <p:spPr>
          <a:xfrm flipV="1">
            <a:off x="3917950" y="342900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15" name="TextBox 15">
            <a:extLst>
              <a:ext uri="{FF2B5EF4-FFF2-40B4-BE49-F238E27FC236}">
                <a16:creationId xmlns:a16="http://schemas.microsoft.com/office/drawing/2014/main" id="{99BB5FC3-0DD0-48AB-9692-EBE974E0B076}"/>
              </a:ext>
            </a:extLst>
          </p:cNvPr>
          <p:cNvSpPr txBox="1">
            <a:spLocks noChangeArrowheads="1"/>
          </p:cNvSpPr>
          <p:nvPr/>
        </p:nvSpPr>
        <p:spPr bwMode="auto">
          <a:xfrm>
            <a:off x="3308350" y="4267200"/>
            <a:ext cx="11858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“property”</a:t>
            </a:r>
          </a:p>
        </p:txBody>
      </p:sp>
      <p:sp>
        <p:nvSpPr>
          <p:cNvPr id="17416" name="TextBox 15">
            <a:extLst>
              <a:ext uri="{FF2B5EF4-FFF2-40B4-BE49-F238E27FC236}">
                <a16:creationId xmlns:a16="http://schemas.microsoft.com/office/drawing/2014/main" id="{CCD7C165-6301-4478-BE75-38440F240416}"/>
              </a:ext>
            </a:extLst>
          </p:cNvPr>
          <p:cNvSpPr txBox="1">
            <a:spLocks noChangeArrowheads="1"/>
          </p:cNvSpPr>
          <p:nvPr/>
        </p:nvSpPr>
        <p:spPr bwMode="auto">
          <a:xfrm>
            <a:off x="1433713" y="2036905"/>
            <a:ext cx="20059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Arial" panose="020B0604020202020204" pitchFamily="34" charset="0"/>
              </a:rPr>
              <a:t>HTML attribute to create an "inline" CSS style </a:t>
            </a:r>
          </a:p>
        </p:txBody>
      </p:sp>
      <p:cxnSp>
        <p:nvCxnSpPr>
          <p:cNvPr id="16" name="Straight Arrow Connector 15">
            <a:extLst>
              <a:ext uri="{FF2B5EF4-FFF2-40B4-BE49-F238E27FC236}">
                <a16:creationId xmlns:a16="http://schemas.microsoft.com/office/drawing/2014/main" id="{0D1888FD-4E1E-4CF3-B12D-486673A428EB}"/>
              </a:ext>
            </a:extLst>
          </p:cNvPr>
          <p:cNvCxnSpPr>
            <a:cxnSpLocks/>
          </p:cNvCxnSpPr>
          <p:nvPr/>
        </p:nvCxnSpPr>
        <p:spPr>
          <a:xfrm>
            <a:off x="2209800" y="2514600"/>
            <a:ext cx="0" cy="5171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8EE1469-43D6-47AA-9A54-01E73D60AD45}"/>
              </a:ext>
            </a:extLst>
          </p:cNvPr>
          <p:cNvCxnSpPr/>
          <p:nvPr/>
        </p:nvCxnSpPr>
        <p:spPr>
          <a:xfrm flipV="1">
            <a:off x="6356350" y="339725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21" name="TextBox 15">
            <a:extLst>
              <a:ext uri="{FF2B5EF4-FFF2-40B4-BE49-F238E27FC236}">
                <a16:creationId xmlns:a16="http://schemas.microsoft.com/office/drawing/2014/main" id="{FEA22F8B-BEA6-40D8-8D1A-60ED930F549D}"/>
              </a:ext>
            </a:extLst>
          </p:cNvPr>
          <p:cNvSpPr txBox="1">
            <a:spLocks noChangeArrowheads="1"/>
          </p:cNvSpPr>
          <p:nvPr/>
        </p:nvSpPr>
        <p:spPr bwMode="auto">
          <a:xfrm>
            <a:off x="5748338" y="4235450"/>
            <a:ext cx="1185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“property”</a:t>
            </a:r>
          </a:p>
        </p:txBody>
      </p:sp>
      <p:cxnSp>
        <p:nvCxnSpPr>
          <p:cNvPr id="21" name="Straight Arrow Connector 20">
            <a:extLst>
              <a:ext uri="{FF2B5EF4-FFF2-40B4-BE49-F238E27FC236}">
                <a16:creationId xmlns:a16="http://schemas.microsoft.com/office/drawing/2014/main" id="{F4F9E033-0C34-43C1-818C-FD37126912ED}"/>
              </a:ext>
            </a:extLst>
          </p:cNvPr>
          <p:cNvCxnSpPr/>
          <p:nvPr/>
        </p:nvCxnSpPr>
        <p:spPr>
          <a:xfrm flipV="1">
            <a:off x="1370013" y="3397250"/>
            <a:ext cx="0" cy="838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23" name="TextBox 15">
            <a:extLst>
              <a:ext uri="{FF2B5EF4-FFF2-40B4-BE49-F238E27FC236}">
                <a16:creationId xmlns:a16="http://schemas.microsoft.com/office/drawing/2014/main" id="{A631C186-8B90-4A06-95B4-95E0EFCD7B6B}"/>
              </a:ext>
            </a:extLst>
          </p:cNvPr>
          <p:cNvSpPr txBox="1">
            <a:spLocks noChangeArrowheads="1"/>
          </p:cNvSpPr>
          <p:nvPr/>
        </p:nvSpPr>
        <p:spPr bwMode="auto">
          <a:xfrm>
            <a:off x="762000" y="4235450"/>
            <a:ext cx="1146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“selector”</a:t>
            </a:r>
          </a:p>
        </p:txBody>
      </p:sp>
      <p:sp>
        <p:nvSpPr>
          <p:cNvPr id="4" name="Rectangle 3">
            <a:extLst>
              <a:ext uri="{FF2B5EF4-FFF2-40B4-BE49-F238E27FC236}">
                <a16:creationId xmlns:a16="http://schemas.microsoft.com/office/drawing/2014/main" id="{1FBF1709-6664-43AE-A31C-3F350E6E2C42}"/>
              </a:ext>
            </a:extLst>
          </p:cNvPr>
          <p:cNvSpPr/>
          <p:nvPr/>
        </p:nvSpPr>
        <p:spPr>
          <a:xfrm>
            <a:off x="730120" y="5213350"/>
            <a:ext cx="7988560"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eaLnBrk="1" hangingPunct="1">
              <a:defRPr/>
            </a:pPr>
            <a:r>
              <a:rPr lang="en-US" sz="1400" b="1" dirty="0"/>
              <a:t>Note</a:t>
            </a:r>
            <a:r>
              <a:rPr lang="en-US" sz="1400" dirty="0"/>
              <a:t>: The CSS style shown here is an example of an "inline" style. We will soon learn that there are two additional– and in fact </a:t>
            </a:r>
            <a:r>
              <a:rPr lang="en-US" sz="1400" i="1" dirty="0"/>
              <a:t>preferable</a:t>
            </a:r>
            <a:r>
              <a:rPr lang="en-US" sz="1400" dirty="0"/>
              <a:t> – ways of applying CSS styles called internal, and external styling.</a:t>
            </a:r>
          </a:p>
        </p:txBody>
      </p:sp>
      <p:sp>
        <p:nvSpPr>
          <p:cNvPr id="5" name="Rectangle: Rounded Corners 4">
            <a:extLst>
              <a:ext uri="{FF2B5EF4-FFF2-40B4-BE49-F238E27FC236}">
                <a16:creationId xmlns:a16="http://schemas.microsoft.com/office/drawing/2014/main" id="{C88CB90F-4216-49CA-B5AD-E019667B5F9F}"/>
              </a:ext>
            </a:extLst>
          </p:cNvPr>
          <p:cNvSpPr/>
          <p:nvPr/>
        </p:nvSpPr>
        <p:spPr>
          <a:xfrm>
            <a:off x="5549899" y="3022600"/>
            <a:ext cx="198417" cy="3429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Rounded Corners 19">
            <a:extLst>
              <a:ext uri="{FF2B5EF4-FFF2-40B4-BE49-F238E27FC236}">
                <a16:creationId xmlns:a16="http://schemas.microsoft.com/office/drawing/2014/main" id="{6505B583-0B43-4E92-8CFC-D0AB892EE755}"/>
              </a:ext>
            </a:extLst>
          </p:cNvPr>
          <p:cNvSpPr/>
          <p:nvPr/>
        </p:nvSpPr>
        <p:spPr>
          <a:xfrm>
            <a:off x="7910533" y="3017990"/>
            <a:ext cx="198417" cy="3429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15">
            <a:extLst>
              <a:ext uri="{FF2B5EF4-FFF2-40B4-BE49-F238E27FC236}">
                <a16:creationId xmlns:a16="http://schemas.microsoft.com/office/drawing/2014/main" id="{1C0E80DF-075E-49FA-97C5-77B78156307B}"/>
              </a:ext>
            </a:extLst>
          </p:cNvPr>
          <p:cNvSpPr txBox="1">
            <a:spLocks noChangeArrowheads="1"/>
          </p:cNvSpPr>
          <p:nvPr/>
        </p:nvSpPr>
        <p:spPr bwMode="auto">
          <a:xfrm>
            <a:off x="4739289" y="2072320"/>
            <a:ext cx="88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“value”</a:t>
            </a:r>
          </a:p>
        </p:txBody>
      </p:sp>
      <p:cxnSp>
        <p:nvCxnSpPr>
          <p:cNvPr id="23" name="Straight Arrow Connector 22">
            <a:extLst>
              <a:ext uri="{FF2B5EF4-FFF2-40B4-BE49-F238E27FC236}">
                <a16:creationId xmlns:a16="http://schemas.microsoft.com/office/drawing/2014/main" id="{C6D36604-910B-48C2-8A61-F9CD26FB7331}"/>
              </a:ext>
            </a:extLst>
          </p:cNvPr>
          <p:cNvCxnSpPr>
            <a:cxnSpLocks/>
            <a:stCxn id="22" idx="2"/>
          </p:cNvCxnSpPr>
          <p:nvPr/>
        </p:nvCxnSpPr>
        <p:spPr>
          <a:xfrm>
            <a:off x="5183789" y="2440620"/>
            <a:ext cx="0" cy="5795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2DFDF104-8DA1-4CA4-890B-0FE85221BE85}"/>
              </a:ext>
            </a:extLst>
          </p:cNvPr>
          <p:cNvSpPr/>
          <p:nvPr/>
        </p:nvSpPr>
        <p:spPr>
          <a:xfrm>
            <a:off x="4621232" y="3031777"/>
            <a:ext cx="198417" cy="34290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24">
            <a:extLst>
              <a:ext uri="{FF2B5EF4-FFF2-40B4-BE49-F238E27FC236}">
                <a16:creationId xmlns:a16="http://schemas.microsoft.com/office/drawing/2014/main" id="{86764F87-6324-40A6-B86C-2802E6D028AC}"/>
              </a:ext>
            </a:extLst>
          </p:cNvPr>
          <p:cNvSpPr/>
          <p:nvPr/>
        </p:nvSpPr>
        <p:spPr>
          <a:xfrm>
            <a:off x="6815159" y="3031777"/>
            <a:ext cx="198417" cy="342900"/>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15">
            <a:extLst>
              <a:ext uri="{FF2B5EF4-FFF2-40B4-BE49-F238E27FC236}">
                <a16:creationId xmlns:a16="http://schemas.microsoft.com/office/drawing/2014/main" id="{947C65DD-9384-406D-A02B-D9BAD4B1F24B}"/>
              </a:ext>
            </a:extLst>
          </p:cNvPr>
          <p:cNvSpPr txBox="1">
            <a:spLocks noChangeArrowheads="1"/>
          </p:cNvSpPr>
          <p:nvPr/>
        </p:nvSpPr>
        <p:spPr bwMode="auto">
          <a:xfrm>
            <a:off x="7021533" y="2072320"/>
            <a:ext cx="88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“value”</a:t>
            </a:r>
          </a:p>
        </p:txBody>
      </p:sp>
      <p:cxnSp>
        <p:nvCxnSpPr>
          <p:cNvPr id="33" name="Straight Arrow Connector 32">
            <a:extLst>
              <a:ext uri="{FF2B5EF4-FFF2-40B4-BE49-F238E27FC236}">
                <a16:creationId xmlns:a16="http://schemas.microsoft.com/office/drawing/2014/main" id="{17CF18EB-B6B7-4529-9220-7B07C9EFB844}"/>
              </a:ext>
            </a:extLst>
          </p:cNvPr>
          <p:cNvCxnSpPr>
            <a:cxnSpLocks/>
            <a:stCxn id="32" idx="2"/>
          </p:cNvCxnSpPr>
          <p:nvPr/>
        </p:nvCxnSpPr>
        <p:spPr>
          <a:xfrm>
            <a:off x="7466033" y="2440620"/>
            <a:ext cx="0" cy="5795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Rounded Corners 14">
            <a:extLst>
              <a:ext uri="{FF2B5EF4-FFF2-40B4-BE49-F238E27FC236}">
                <a16:creationId xmlns:a16="http://schemas.microsoft.com/office/drawing/2014/main" id="{1CD0E00D-7A15-4A86-913A-9101E2F55C69}"/>
              </a:ext>
            </a:extLst>
          </p:cNvPr>
          <p:cNvSpPr/>
          <p:nvPr/>
        </p:nvSpPr>
        <p:spPr>
          <a:xfrm>
            <a:off x="1676400" y="3031777"/>
            <a:ext cx="1295400" cy="3291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Rounded Corners 34">
            <a:extLst>
              <a:ext uri="{FF2B5EF4-FFF2-40B4-BE49-F238E27FC236}">
                <a16:creationId xmlns:a16="http://schemas.microsoft.com/office/drawing/2014/main" id="{B9B70851-D476-4FC9-A0F6-0D3FE9DB07F5}"/>
              </a:ext>
            </a:extLst>
          </p:cNvPr>
          <p:cNvSpPr/>
          <p:nvPr/>
        </p:nvSpPr>
        <p:spPr>
          <a:xfrm>
            <a:off x="8109122" y="3031777"/>
            <a:ext cx="198417" cy="32911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00939269"/>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4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ipe(down)">
                                      <p:cBhvr>
                                        <p:cTn id="19" dur="500"/>
                                        <p:tgtEl>
                                          <p:spTgt spid="35"/>
                                        </p:tgtEl>
                                      </p:cBhvr>
                                    </p:animEffect>
                                  </p:childTnLst>
                                  <p:subTnLst>
                                    <p:set>
                                      <p:cBhvr override="childStyle">
                                        <p:cTn dur="1" fill="hold" display="0" masterRel="nextClick" afterEffect="1"/>
                                        <p:tgtEl>
                                          <p:spTgt spid="35"/>
                                        </p:tgtEl>
                                        <p:attrNameLst>
                                          <p:attrName>style.visibility</p:attrName>
                                        </p:attrNameLst>
                                      </p:cBhvr>
                                      <p:to>
                                        <p:strVal val="hidden"/>
                                      </p:to>
                                    </p:set>
                                  </p:subTnLst>
                                </p:cTn>
                              </p:par>
                              <p:par>
                                <p:cTn id="20" presetID="22" presetClass="entr" presetSubtype="4"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4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4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P spid="17416" grpId="0"/>
      <p:bldP spid="17421" grpId="0"/>
      <p:bldP spid="17423" grpId="0"/>
      <p:bldP spid="4" grpId="0" animBg="1"/>
      <p:bldP spid="5" grpId="0" animBg="1"/>
      <p:bldP spid="20" grpId="0" animBg="1"/>
      <p:bldP spid="22" grpId="0"/>
      <p:bldP spid="24" grpId="0" animBg="1"/>
      <p:bldP spid="25" grpId="0" animBg="1"/>
      <p:bldP spid="32" grpId="0"/>
      <p:bldP spid="15"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BB7A885-DB68-4CBC-900E-9C3B9139910D}"/>
              </a:ext>
            </a:extLst>
          </p:cNvPr>
          <p:cNvSpPr>
            <a:spLocks noGrp="1"/>
          </p:cNvSpPr>
          <p:nvPr>
            <p:ph type="title"/>
          </p:nvPr>
        </p:nvSpPr>
        <p:spPr/>
        <p:txBody>
          <a:bodyPr/>
          <a:lstStyle/>
          <a:p>
            <a:pPr eaLnBrk="1" hangingPunct="1"/>
            <a:r>
              <a:rPr lang="en-US" altLang="en-US" dirty="0"/>
              <a:t>Property / Value Pairs</a:t>
            </a:r>
          </a:p>
        </p:txBody>
      </p:sp>
      <p:sp>
        <p:nvSpPr>
          <p:cNvPr id="11267" name="Rectangle 3">
            <a:extLst>
              <a:ext uri="{FF2B5EF4-FFF2-40B4-BE49-F238E27FC236}">
                <a16:creationId xmlns:a16="http://schemas.microsoft.com/office/drawing/2014/main" id="{CFEDD439-359A-41FB-BFE8-10061B5F8E69}"/>
              </a:ext>
            </a:extLst>
          </p:cNvPr>
          <p:cNvSpPr>
            <a:spLocks noGrp="1" noChangeArrowheads="1"/>
          </p:cNvSpPr>
          <p:nvPr>
            <p:ph idx="1"/>
          </p:nvPr>
        </p:nvSpPr>
        <p:spPr>
          <a:xfrm>
            <a:off x="228600" y="1600200"/>
            <a:ext cx="8610600" cy="4525963"/>
          </a:xfrm>
        </p:spPr>
        <p:txBody>
          <a:bodyPr/>
          <a:lstStyle/>
          <a:p>
            <a:pPr marL="0" indent="0" eaLnBrk="1" hangingPunct="1">
              <a:spcBef>
                <a:spcPct val="0"/>
              </a:spcBef>
              <a:buFont typeface="Arial" panose="020B0604020202020204" pitchFamily="34" charset="0"/>
              <a:buNone/>
              <a:defRPr/>
            </a:pPr>
            <a:r>
              <a:rPr lang="en-US" sz="2800" dirty="0"/>
              <a:t>Comparison of how you assign an attribute/property with its value in HTML </a:t>
            </a:r>
            <a:r>
              <a:rPr lang="en-US" sz="2800"/>
              <a:t>vs. </a:t>
            </a:r>
            <a:r>
              <a:rPr lang="en-US" sz="2800" dirty="0"/>
              <a:t>CSS:</a:t>
            </a:r>
          </a:p>
          <a:p>
            <a:pPr marL="457200" lvl="1" indent="0" eaLnBrk="1" hangingPunct="1">
              <a:spcBef>
                <a:spcPct val="0"/>
              </a:spcBef>
              <a:buFont typeface="Arial" panose="020B0604020202020204" pitchFamily="34" charset="0"/>
              <a:buNone/>
              <a:defRPr/>
            </a:pPr>
            <a:endParaRPr lang="en-US" sz="2400" dirty="0"/>
          </a:p>
          <a:p>
            <a:pPr lvl="1" eaLnBrk="1" hangingPunct="1">
              <a:spcBef>
                <a:spcPct val="0"/>
              </a:spcBef>
              <a:defRPr/>
            </a:pPr>
            <a:r>
              <a:rPr lang="en-US" sz="2400" dirty="0"/>
              <a:t>HTML syntax:     </a:t>
            </a:r>
            <a:r>
              <a:rPr lang="en-US" sz="2400" b="1" dirty="0">
                <a:latin typeface="Courier New" pitchFamily="49" charset="0"/>
                <a:cs typeface="Courier New" pitchFamily="49" charset="0"/>
              </a:rPr>
              <a:t>attribute="value"</a:t>
            </a:r>
          </a:p>
          <a:p>
            <a:pPr marL="457200" lvl="1" indent="0" eaLnBrk="1" hangingPunct="1">
              <a:spcBef>
                <a:spcPct val="0"/>
              </a:spcBef>
              <a:buNone/>
              <a:defRPr/>
            </a:pPr>
            <a:endParaRPr lang="en-US" sz="2400" b="1" dirty="0">
              <a:latin typeface="Courier New" pitchFamily="49" charset="0"/>
              <a:cs typeface="Courier New" pitchFamily="49" charset="0"/>
            </a:endParaRPr>
          </a:p>
          <a:p>
            <a:pPr lvl="1" eaLnBrk="1" hangingPunct="1">
              <a:spcBef>
                <a:spcPct val="0"/>
              </a:spcBef>
              <a:defRPr/>
            </a:pPr>
            <a:r>
              <a:rPr lang="en-US" sz="2400" dirty="0"/>
              <a:t>CSS    syntax:    </a:t>
            </a:r>
            <a:r>
              <a:rPr lang="en-US" sz="2400" b="1" dirty="0">
                <a:latin typeface="Courier New" pitchFamily="49" charset="0"/>
                <a:cs typeface="Courier New" pitchFamily="49" charset="0"/>
              </a:rPr>
              <a:t> property:value; </a:t>
            </a:r>
          </a:p>
          <a:p>
            <a:pPr marL="457200" lvl="1" indent="0" eaLnBrk="1" hangingPunct="1">
              <a:spcBef>
                <a:spcPct val="0"/>
              </a:spcBef>
              <a:buNone/>
              <a:defRPr/>
            </a:pPr>
            <a:endParaRPr lang="en-US" sz="2400" b="1" dirty="0">
              <a:latin typeface="Courier New" pitchFamily="49" charset="0"/>
              <a:cs typeface="Courier New" pitchFamily="49" charset="0"/>
            </a:endParaRPr>
          </a:p>
          <a:p>
            <a:pPr lvl="2" eaLnBrk="1" hangingPunct="1">
              <a:spcBef>
                <a:spcPct val="0"/>
              </a:spcBef>
              <a:defRPr/>
            </a:pPr>
            <a:r>
              <a:rPr lang="en-US" sz="2000" dirty="0"/>
              <a:t>We separate the property from its value by a colon</a:t>
            </a:r>
          </a:p>
          <a:p>
            <a:pPr lvl="2" eaLnBrk="1" hangingPunct="1">
              <a:spcBef>
                <a:spcPct val="0"/>
              </a:spcBef>
              <a:defRPr/>
            </a:pPr>
            <a:r>
              <a:rPr lang="en-US" sz="2000" dirty="0"/>
              <a:t>We separate each property:value pair from the next property:value pair with a semicolon.</a:t>
            </a:r>
          </a:p>
          <a:p>
            <a:pPr lvl="2" eaLnBrk="1" hangingPunct="1">
              <a:spcBef>
                <a:spcPct val="0"/>
              </a:spcBef>
              <a:defRPr/>
            </a:pPr>
            <a:r>
              <a:rPr lang="en-US" sz="2000" dirty="0"/>
              <a:t>Even if there is only one property:value pair, I usually place a semicolon after it anyways. </a:t>
            </a:r>
          </a:p>
          <a:p>
            <a:pPr lvl="2" eaLnBrk="1" hangingPunct="1">
              <a:spcBef>
                <a:spcPct val="0"/>
              </a:spcBef>
              <a:defRPr/>
            </a:pPr>
            <a:endParaRPr lang="en-US" sz="2000" b="1" dirty="0">
              <a:latin typeface="Courier New" pitchFamily="49" charset="0"/>
              <a:cs typeface="Courier New" pitchFamily="49" charset="0"/>
            </a:endParaRPr>
          </a:p>
          <a:p>
            <a:pPr eaLnBrk="1" hangingPunct="1">
              <a:spcBef>
                <a:spcPct val="0"/>
              </a:spcBef>
              <a:buFontTx/>
              <a:buNone/>
              <a:defRPr/>
            </a:pPr>
            <a:endParaRPr lang="en-US" sz="2400" dirty="0"/>
          </a:p>
        </p:txBody>
      </p:sp>
      <p:sp>
        <p:nvSpPr>
          <p:cNvPr id="21508" name="Slide Number Placeholder 5">
            <a:extLst>
              <a:ext uri="{FF2B5EF4-FFF2-40B4-BE49-F238E27FC236}">
                <a16:creationId xmlns:a16="http://schemas.microsoft.com/office/drawing/2014/main" id="{C4152AFF-F3EC-474B-87E6-05A020D1B4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234CC83-647F-4135-961C-8D0621C4A5B3}"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657798D-D366-4F61-9298-66FB34CBC02E}"/>
              </a:ext>
            </a:extLst>
          </p:cNvPr>
          <p:cNvSpPr>
            <a:spLocks noGrp="1"/>
          </p:cNvSpPr>
          <p:nvPr>
            <p:ph type="title"/>
          </p:nvPr>
        </p:nvSpPr>
        <p:spPr/>
        <p:txBody>
          <a:bodyPr/>
          <a:lstStyle/>
          <a:p>
            <a:pPr eaLnBrk="1" hangingPunct="1"/>
            <a:r>
              <a:rPr lang="en-US" altLang="en-US" sz="4000"/>
              <a:t>Another Example of an Inline Style</a:t>
            </a:r>
            <a:endParaRPr lang="en-US" altLang="en-US" sz="4000" dirty="0"/>
          </a:p>
        </p:txBody>
      </p:sp>
      <p:sp>
        <p:nvSpPr>
          <p:cNvPr id="23555" name="Rectangle 3">
            <a:extLst>
              <a:ext uri="{FF2B5EF4-FFF2-40B4-BE49-F238E27FC236}">
                <a16:creationId xmlns:a16="http://schemas.microsoft.com/office/drawing/2014/main" id="{EE823B0A-37B6-4683-B31A-54B65DAE83B6}"/>
              </a:ext>
            </a:extLst>
          </p:cNvPr>
          <p:cNvSpPr>
            <a:spLocks noGrp="1"/>
          </p:cNvSpPr>
          <p:nvPr>
            <p:ph idx="1"/>
          </p:nvPr>
        </p:nvSpPr>
        <p:spPr>
          <a:xfrm>
            <a:off x="228600" y="1600200"/>
            <a:ext cx="8610600" cy="4525963"/>
          </a:xfrm>
        </p:spPr>
        <p:txBody>
          <a:bodyPr/>
          <a:lstStyle/>
          <a:p>
            <a:pPr eaLnBrk="1" hangingPunct="1">
              <a:spcBef>
                <a:spcPct val="0"/>
              </a:spcBef>
              <a:buFontTx/>
              <a:buNone/>
            </a:pPr>
            <a:r>
              <a:rPr lang="en-US" altLang="en-US" sz="2400" dirty="0"/>
              <a:t>This example applies </a:t>
            </a:r>
            <a:r>
              <a:rPr lang="en-US" altLang="en-US" sz="2400" i="1" dirty="0"/>
              <a:t>several</a:t>
            </a:r>
            <a:r>
              <a:rPr lang="en-US" altLang="en-US" sz="2400" dirty="0"/>
              <a:t> styles to a single h1 tag.</a:t>
            </a:r>
          </a:p>
          <a:p>
            <a:pPr eaLnBrk="1" hangingPunct="1">
              <a:spcBef>
                <a:spcPct val="0"/>
              </a:spcBef>
              <a:buFontTx/>
              <a:buNone/>
            </a:pPr>
            <a:endParaRPr lang="en-US" altLang="en-US" sz="2400" dirty="0"/>
          </a:p>
          <a:p>
            <a:pPr lvl="2" eaLnBrk="1" hangingPunct="1">
              <a:spcBef>
                <a:spcPct val="0"/>
              </a:spcBef>
              <a:buFont typeface="Arial" panose="020B0604020202020204" pitchFamily="34" charset="0"/>
              <a:buNone/>
            </a:pPr>
            <a:r>
              <a:rPr lang="en-US" altLang="en-US" b="1" dirty="0">
                <a:latin typeface="Courier New" panose="02070309020205020404" pitchFamily="49" charset="0"/>
              </a:rPr>
              <a:t>&lt;h1 style="font-family:Arial;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font-style:italic;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font-weight:bold; </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color:blue;"&gt;</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  Blah blah, de blah blah blah...</a:t>
            </a:r>
          </a:p>
          <a:p>
            <a:pPr lvl="2" eaLnBrk="1" hangingPunct="1">
              <a:spcBef>
                <a:spcPct val="0"/>
              </a:spcBef>
              <a:buFont typeface="Arial" panose="020B0604020202020204" pitchFamily="34" charset="0"/>
              <a:buNone/>
            </a:pPr>
            <a:r>
              <a:rPr lang="en-US" altLang="en-US" b="1" dirty="0">
                <a:latin typeface="Courier New" panose="02070309020205020404" pitchFamily="49" charset="0"/>
              </a:rPr>
              <a:t>&lt;/h1&gt;</a:t>
            </a:r>
          </a:p>
          <a:p>
            <a:pPr eaLnBrk="1" hangingPunct="1">
              <a:spcBef>
                <a:spcPct val="0"/>
              </a:spcBef>
              <a:buFontTx/>
              <a:buNone/>
            </a:pPr>
            <a:endParaRPr lang="en-US" altLang="en-US" sz="2000" b="1" dirty="0">
              <a:latin typeface="Courier New" panose="02070309020205020404" pitchFamily="49" charset="0"/>
            </a:endParaRPr>
          </a:p>
          <a:p>
            <a:pPr eaLnBrk="1" hangingPunct="1">
              <a:spcBef>
                <a:spcPct val="0"/>
              </a:spcBef>
            </a:pPr>
            <a:r>
              <a:rPr lang="en-US" altLang="en-US" sz="2000" dirty="0"/>
              <a:t>Note how each property is separated from its value by a colon.</a:t>
            </a:r>
          </a:p>
          <a:p>
            <a:pPr eaLnBrk="1" hangingPunct="1">
              <a:spcBef>
                <a:spcPct val="0"/>
              </a:spcBef>
            </a:pPr>
            <a:r>
              <a:rPr lang="en-US" altLang="en-US" sz="2000" dirty="0"/>
              <a:t>Note how each property:value pair is separated from the next pair by a semicolon (including the last one).</a:t>
            </a:r>
          </a:p>
          <a:p>
            <a:pPr eaLnBrk="1" hangingPunct="1">
              <a:spcBef>
                <a:spcPct val="0"/>
              </a:spcBef>
              <a:buFontTx/>
              <a:buNone/>
            </a:pPr>
            <a:endParaRPr lang="en-US" altLang="en-US" sz="2000" b="1" dirty="0">
              <a:latin typeface="Courier New" panose="02070309020205020404" pitchFamily="49" charset="0"/>
            </a:endParaRPr>
          </a:p>
        </p:txBody>
      </p:sp>
      <p:sp>
        <p:nvSpPr>
          <p:cNvPr id="23556" name="Slide Number Placeholder 5">
            <a:extLst>
              <a:ext uri="{FF2B5EF4-FFF2-40B4-BE49-F238E27FC236}">
                <a16:creationId xmlns:a16="http://schemas.microsoft.com/office/drawing/2014/main" id="{4D220BDB-A5E2-4BB1-A364-583F05BD689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0B8D92-818E-4993-AFA5-61F4CC33F05C}"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5B9F804-0AF0-400E-B6C2-812F86910383}"/>
              </a:ext>
            </a:extLst>
          </p:cNvPr>
          <p:cNvSpPr>
            <a:spLocks noGrp="1"/>
          </p:cNvSpPr>
          <p:nvPr>
            <p:ph type="title"/>
          </p:nvPr>
        </p:nvSpPr>
        <p:spPr>
          <a:xfrm>
            <a:off x="457200" y="274638"/>
            <a:ext cx="8229600" cy="563562"/>
          </a:xfrm>
        </p:spPr>
        <p:txBody>
          <a:bodyPr/>
          <a:lstStyle/>
          <a:p>
            <a:pPr eaLnBrk="1" hangingPunct="1"/>
            <a:r>
              <a:rPr lang="en-US" altLang="en-US" dirty="0"/>
              <a:t>Whitespace redux</a:t>
            </a:r>
          </a:p>
        </p:txBody>
      </p:sp>
      <p:sp>
        <p:nvSpPr>
          <p:cNvPr id="23555" name="Rectangle 3">
            <a:extLst>
              <a:ext uri="{FF2B5EF4-FFF2-40B4-BE49-F238E27FC236}">
                <a16:creationId xmlns:a16="http://schemas.microsoft.com/office/drawing/2014/main" id="{2E222E26-AE13-4617-A16A-0D1F9151827B}"/>
              </a:ext>
            </a:extLst>
          </p:cNvPr>
          <p:cNvSpPr>
            <a:spLocks noGrp="1" noChangeArrowheads="1"/>
          </p:cNvSpPr>
          <p:nvPr>
            <p:ph idx="1"/>
          </p:nvPr>
        </p:nvSpPr>
        <p:spPr>
          <a:xfrm>
            <a:off x="152400" y="990600"/>
            <a:ext cx="8610600" cy="4525963"/>
          </a:xfrm>
        </p:spPr>
        <p:txBody>
          <a:bodyPr/>
          <a:lstStyle/>
          <a:p>
            <a:pPr marL="0" indent="0" eaLnBrk="1" hangingPunct="1">
              <a:spcBef>
                <a:spcPct val="0"/>
              </a:spcBef>
              <a:buFont typeface="Arial" panose="020B0604020202020204" pitchFamily="34" charset="0"/>
              <a:buNone/>
              <a:defRPr/>
            </a:pPr>
            <a:r>
              <a:rPr lang="en-US" altLang="en-US" sz="1600" dirty="0"/>
              <a:t>As discussed earlier, note how we spread the code over more than one line to make it a little easier to read.  It is </a:t>
            </a:r>
            <a:r>
              <a:rPr lang="en-US" altLang="en-US" sz="1600" i="1" dirty="0"/>
              <a:t>not always necessary to do this. </a:t>
            </a:r>
            <a:r>
              <a:rPr lang="en-US" altLang="en-US" sz="1600" dirty="0"/>
              <a:t>It all comes down to preference. However, you should always do your best to ensure that your code is relatively easy to follow. </a:t>
            </a:r>
          </a:p>
          <a:p>
            <a:pPr marL="0" indent="0" eaLnBrk="1" hangingPunct="1">
              <a:spcBef>
                <a:spcPct val="0"/>
              </a:spcBef>
              <a:buFont typeface="Arial" panose="020B0604020202020204" pitchFamily="34" charset="0"/>
              <a:buNone/>
              <a:defRPr/>
            </a:pPr>
            <a:endParaRPr lang="en-US" altLang="en-US" sz="1600" dirty="0"/>
          </a:p>
          <a:p>
            <a:pPr marL="0" indent="0" eaLnBrk="1" hangingPunct="1">
              <a:spcBef>
                <a:spcPct val="0"/>
              </a:spcBef>
              <a:buFont typeface="Arial" panose="020B0604020202020204" pitchFamily="34" charset="0"/>
              <a:buNone/>
              <a:defRPr/>
            </a:pPr>
            <a:r>
              <a:rPr lang="en-US" altLang="en-US" sz="1600" dirty="0"/>
              <a:t>For example, compare our code: </a:t>
            </a:r>
          </a:p>
          <a:p>
            <a:pPr lvl="1"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&lt;h1 style="font-family:Arial;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font-style:italic;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font-weight:bold; </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color:blue;"&gt;</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  It Takes Practice...</a:t>
            </a:r>
          </a:p>
          <a:p>
            <a:pPr lvl="1" eaLnBrk="1" hangingPunct="1">
              <a:spcBef>
                <a:spcPct val="0"/>
              </a:spcBef>
              <a:buFont typeface="Arial" panose="020B0604020202020204" pitchFamily="34" charset="0"/>
              <a:buNone/>
              <a:defRPr/>
            </a:pPr>
            <a:r>
              <a:rPr lang="en-US" altLang="en-US" sz="1100" b="1" dirty="0">
                <a:latin typeface="Courier New" panose="02070309020205020404" pitchFamily="49" charset="0"/>
              </a:rPr>
              <a:t>&lt;/h1&gt;</a:t>
            </a:r>
          </a:p>
          <a:p>
            <a:pPr marL="0" indent="0" eaLnBrk="1" hangingPunct="1">
              <a:spcBef>
                <a:spcPct val="0"/>
              </a:spcBef>
              <a:buFont typeface="Arial" panose="020B0604020202020204" pitchFamily="34" charset="0"/>
              <a:buNone/>
              <a:defRPr/>
            </a:pPr>
            <a:endParaRPr lang="en-US" altLang="en-US" sz="1600" dirty="0"/>
          </a:p>
          <a:p>
            <a:pPr marL="0" indent="0" eaLnBrk="1" hangingPunct="1">
              <a:spcBef>
                <a:spcPct val="0"/>
              </a:spcBef>
              <a:buFont typeface="Arial" panose="020B0604020202020204" pitchFamily="34" charset="0"/>
              <a:buNone/>
              <a:defRPr/>
            </a:pPr>
            <a:r>
              <a:rPr lang="en-US" altLang="en-US" sz="1600" dirty="0"/>
              <a:t>With this:</a:t>
            </a:r>
          </a:p>
          <a:p>
            <a:pPr marL="400050" lvl="1" indent="0"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 style="font-family:Arial;font-style:italic;font-weight:bold; color:blue;"&gt;It Takes Practice... &lt;/h1&gt;</a:t>
            </a:r>
          </a:p>
          <a:p>
            <a:pPr eaLnBrk="1" hangingPunct="1">
              <a:spcBef>
                <a:spcPct val="0"/>
              </a:spcBef>
              <a:buFontTx/>
              <a:buNone/>
              <a:defRPr/>
            </a:pPr>
            <a:endParaRPr lang="en-US" altLang="en-US" sz="2000" b="1" dirty="0">
              <a:latin typeface="Courier New" panose="02070309020205020404" pitchFamily="49" charset="0"/>
            </a:endParaRPr>
          </a:p>
          <a:p>
            <a:pPr marL="0" indent="0" eaLnBrk="1" hangingPunct="1">
              <a:spcBef>
                <a:spcPct val="0"/>
              </a:spcBef>
              <a:buFont typeface="Arial" panose="020B0604020202020204" pitchFamily="34" charset="0"/>
              <a:buNone/>
              <a:defRPr/>
            </a:pPr>
            <a:r>
              <a:rPr lang="en-US" altLang="en-US" sz="1800" dirty="0"/>
              <a:t>Both will work just fine. However, the second version strikes me as a bit dense. At the very least, I'd probably do something like this:</a:t>
            </a:r>
          </a:p>
          <a:p>
            <a:pPr marL="400050" lvl="1" indent="0" eaLnBrk="1" hangingPunct="1">
              <a:spcBef>
                <a:spcPct val="0"/>
              </a:spcBef>
              <a:buFont typeface="Arial" panose="020B0604020202020204" pitchFamily="34" charset="0"/>
              <a:buNone/>
              <a:defRPr/>
            </a:pPr>
            <a:endParaRPr lang="en-US" altLang="en-US" sz="1000" b="1" dirty="0">
              <a:latin typeface="Courier New" panose="02070309020205020404" pitchFamily="49" charset="0"/>
            </a:endParaRP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 style="font-family:Arial;font-style:italic;font-weight:bold; color:blue;"&gt;</a:t>
            </a: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   It Takes Practice... </a:t>
            </a:r>
          </a:p>
          <a:p>
            <a:pPr marL="400050" lvl="1" indent="0" eaLnBrk="1" hangingPunct="1">
              <a:spcBef>
                <a:spcPct val="0"/>
              </a:spcBef>
              <a:buFont typeface="Arial" panose="020B0604020202020204" pitchFamily="34" charset="0"/>
              <a:buNone/>
              <a:defRPr/>
            </a:pPr>
            <a:r>
              <a:rPr lang="en-US" altLang="en-US" sz="1000" b="1" dirty="0">
                <a:latin typeface="Courier New" panose="02070309020205020404" pitchFamily="49" charset="0"/>
              </a:rPr>
              <a:t>&lt;/h1&gt;</a:t>
            </a:r>
          </a:p>
          <a:p>
            <a:pPr marL="0" indent="0" eaLnBrk="1" hangingPunct="1">
              <a:spcBef>
                <a:spcPct val="0"/>
              </a:spcBef>
              <a:buFont typeface="Arial" panose="020B0604020202020204" pitchFamily="34" charset="0"/>
              <a:buNone/>
              <a:defRPr/>
            </a:pPr>
            <a:endParaRPr lang="en-US" altLang="en-US" sz="1400" b="1" dirty="0">
              <a:latin typeface="Courier New" panose="02070309020205020404" pitchFamily="49" charset="0"/>
            </a:endParaRPr>
          </a:p>
          <a:p>
            <a:pPr marL="0" indent="0" eaLnBrk="1" hangingPunct="1">
              <a:spcBef>
                <a:spcPct val="0"/>
              </a:spcBef>
              <a:buFont typeface="Arial" panose="020B0604020202020204" pitchFamily="34" charset="0"/>
              <a:buNone/>
              <a:defRPr/>
            </a:pPr>
            <a:r>
              <a:rPr lang="en-US" altLang="en-US" sz="1800" dirty="0"/>
              <a:t>Again, it must be emphasized that use of whitespace is not set in stone. However, you should always make some effort to ensure that your code is easy to read. </a:t>
            </a:r>
            <a:endParaRPr lang="en-US" altLang="en-US" sz="1800" b="1" dirty="0">
              <a:latin typeface="Courier New" panose="02070309020205020404" pitchFamily="49" charset="0"/>
            </a:endParaRPr>
          </a:p>
          <a:p>
            <a:pPr eaLnBrk="1" hangingPunct="1">
              <a:spcBef>
                <a:spcPct val="0"/>
              </a:spcBef>
              <a:defRPr/>
            </a:pPr>
            <a:endParaRPr lang="en-US" altLang="en-US" sz="1800" dirty="0"/>
          </a:p>
        </p:txBody>
      </p:sp>
      <p:sp>
        <p:nvSpPr>
          <p:cNvPr id="25604" name="Slide Number Placeholder 5">
            <a:extLst>
              <a:ext uri="{FF2B5EF4-FFF2-40B4-BE49-F238E27FC236}">
                <a16:creationId xmlns:a16="http://schemas.microsoft.com/office/drawing/2014/main" id="{25FB650E-8B46-494C-A580-7A36D33AEE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2A28729-9E7F-4F99-8178-8F4219F0BF39}" type="slidenum">
              <a:rPr lang="en-US" altLang="en-US" sz="1200" smtClean="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5">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555">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5">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555">
                                            <p:txEl>
                                              <p:pRg st="13" end="1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555">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555">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555">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555">
                                            <p:txEl>
                                              <p:pRg st="19" end="1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555">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A50C551-0530-4BFC-BF6E-13ACAD9BA93D}"/>
              </a:ext>
            </a:extLst>
          </p:cNvPr>
          <p:cNvSpPr>
            <a:spLocks noGrp="1"/>
          </p:cNvSpPr>
          <p:nvPr>
            <p:ph type="title"/>
          </p:nvPr>
        </p:nvSpPr>
        <p:spPr/>
        <p:txBody>
          <a:bodyPr/>
          <a:lstStyle/>
          <a:p>
            <a:pPr eaLnBrk="1" hangingPunct="1"/>
            <a:r>
              <a:rPr lang="en-US" altLang="en-US" dirty="0"/>
              <a:t>Three ways of creating a style</a:t>
            </a:r>
            <a:endParaRPr lang="en-US" altLang="en-US" sz="2200" dirty="0"/>
          </a:p>
        </p:txBody>
      </p:sp>
      <p:sp>
        <p:nvSpPr>
          <p:cNvPr id="163843" name="Rectangle 3">
            <a:extLst>
              <a:ext uri="{FF2B5EF4-FFF2-40B4-BE49-F238E27FC236}">
                <a16:creationId xmlns:a16="http://schemas.microsoft.com/office/drawing/2014/main" id="{A5BAFC01-D9CA-483A-A598-6D629C5985EF}"/>
              </a:ext>
            </a:extLst>
          </p:cNvPr>
          <p:cNvSpPr>
            <a:spLocks noGrp="1" noChangeArrowheads="1"/>
          </p:cNvSpPr>
          <p:nvPr>
            <p:ph idx="1"/>
          </p:nvPr>
        </p:nvSpPr>
        <p:spPr>
          <a:xfrm>
            <a:off x="457200" y="1524000"/>
            <a:ext cx="8229600" cy="4530725"/>
          </a:xfrm>
        </p:spPr>
        <p:txBody>
          <a:bodyPr/>
          <a:lstStyle/>
          <a:p>
            <a:pPr eaLnBrk="1" hangingPunct="1">
              <a:lnSpc>
                <a:spcPct val="80000"/>
              </a:lnSpc>
              <a:buFont typeface="Wingdings" pitchFamily="2" charset="2"/>
              <a:buNone/>
              <a:defRPr/>
            </a:pPr>
            <a:r>
              <a:rPr lang="en-US" sz="2400" b="1" dirty="0"/>
              <a:t>There are 3 different ways that you can apply a CSS style. </a:t>
            </a:r>
          </a:p>
          <a:p>
            <a:pPr eaLnBrk="1" hangingPunct="1">
              <a:lnSpc>
                <a:spcPct val="80000"/>
              </a:lnSpc>
              <a:buFont typeface="Wingdings" pitchFamily="2" charset="2"/>
              <a:buNone/>
              <a:defRPr/>
            </a:pPr>
            <a:endParaRPr lang="en-US" sz="2400" b="1" dirty="0"/>
          </a:p>
          <a:p>
            <a:pPr marL="857250" lvl="1" indent="-457200" eaLnBrk="1" hangingPunct="1">
              <a:lnSpc>
                <a:spcPct val="80000"/>
              </a:lnSpc>
              <a:buFont typeface="+mj-lt"/>
              <a:buAutoNum type="arabicPeriod"/>
              <a:defRPr/>
            </a:pPr>
            <a:r>
              <a:rPr lang="en-US" sz="2400" b="1" dirty="0">
                <a:solidFill>
                  <a:srgbClr val="006600"/>
                </a:solidFill>
              </a:rPr>
              <a:t>Inline style</a:t>
            </a:r>
          </a:p>
          <a:p>
            <a:pPr marL="857250" lvl="1" indent="-457200" eaLnBrk="1" hangingPunct="1">
              <a:lnSpc>
                <a:spcPct val="80000"/>
              </a:lnSpc>
              <a:buFont typeface="+mj-lt"/>
              <a:buAutoNum type="arabicPeriod"/>
              <a:defRPr/>
            </a:pPr>
            <a:r>
              <a:rPr lang="en-US" sz="2400" b="1" dirty="0">
                <a:solidFill>
                  <a:srgbClr val="006600"/>
                </a:solidFill>
              </a:rPr>
              <a:t>Internal style (a.k.a. "Embedded style")</a:t>
            </a:r>
          </a:p>
          <a:p>
            <a:pPr marL="857250" lvl="1" indent="-457200" eaLnBrk="1" hangingPunct="1">
              <a:lnSpc>
                <a:spcPct val="80000"/>
              </a:lnSpc>
              <a:buFont typeface="+mj-lt"/>
              <a:buAutoNum type="arabicPeriod"/>
              <a:defRPr/>
            </a:pPr>
            <a:r>
              <a:rPr lang="en-US" sz="2400" b="1" dirty="0">
                <a:solidFill>
                  <a:srgbClr val="006600"/>
                </a:solidFill>
              </a:rPr>
              <a:t>External style</a:t>
            </a:r>
          </a:p>
          <a:p>
            <a:pPr marL="457200" indent="-457200" eaLnBrk="1" hangingPunct="1">
              <a:lnSpc>
                <a:spcPct val="80000"/>
              </a:lnSpc>
              <a:buFont typeface="+mj-lt"/>
              <a:buAutoNum type="arabicPeriod"/>
              <a:defRPr/>
            </a:pPr>
            <a:endParaRPr lang="en-US" sz="2400" b="1" dirty="0">
              <a:solidFill>
                <a:srgbClr val="006600"/>
              </a:solidFill>
            </a:endParaRPr>
          </a:p>
          <a:p>
            <a:pPr marL="0" indent="0" eaLnBrk="1" hangingPunct="1">
              <a:lnSpc>
                <a:spcPct val="80000"/>
              </a:lnSpc>
              <a:buFont typeface="Arial" charset="0"/>
              <a:buNone/>
              <a:defRPr/>
            </a:pPr>
            <a:r>
              <a:rPr lang="en-US" sz="2400" b="1" dirty="0"/>
              <a:t>Each has various advantages and disadvantages.</a:t>
            </a:r>
            <a:endParaRPr lang="en-US" sz="2400" b="1" dirty="0">
              <a:solidFill>
                <a:srgbClr val="006600"/>
              </a:solidFill>
            </a:endParaRPr>
          </a:p>
          <a:p>
            <a:pPr eaLnBrk="1" hangingPunct="1">
              <a:lnSpc>
                <a:spcPct val="80000"/>
              </a:lnSpc>
              <a:buFont typeface="Wingdings" pitchFamily="2" charset="2"/>
              <a:buNone/>
              <a:defRPr/>
            </a:pPr>
            <a:endParaRPr lang="en-US" sz="1800" dirty="0">
              <a:solidFill>
                <a:srgbClr val="006600"/>
              </a:solidFill>
            </a:endParaRPr>
          </a:p>
        </p:txBody>
      </p:sp>
      <p:sp>
        <p:nvSpPr>
          <p:cNvPr id="27652" name="Slide Number Placeholder 5">
            <a:extLst>
              <a:ext uri="{FF2B5EF4-FFF2-40B4-BE49-F238E27FC236}">
                <a16:creationId xmlns:a16="http://schemas.microsoft.com/office/drawing/2014/main" id="{88292C7D-9179-4720-88DB-04556E1F4C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97CDEAD-3175-43FE-89DC-ACC15358DBAC}" type="slidenum">
              <a:rPr lang="en-US" altLang="en-US" sz="1200" smtClean="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BDC7ED4-317C-4C26-A2E7-EF6404550E80}"/>
              </a:ext>
            </a:extLst>
          </p:cNvPr>
          <p:cNvSpPr>
            <a:spLocks noGrp="1"/>
          </p:cNvSpPr>
          <p:nvPr>
            <p:ph type="title"/>
          </p:nvPr>
        </p:nvSpPr>
        <p:spPr/>
        <p:txBody>
          <a:bodyPr/>
          <a:lstStyle/>
          <a:p>
            <a:pPr eaLnBrk="1" hangingPunct="1"/>
            <a:r>
              <a:rPr lang="en-US" altLang="en-US" dirty="0"/>
              <a:t>Three ways of creating a style:  </a:t>
            </a:r>
            <a:br>
              <a:rPr lang="en-US" altLang="en-US" dirty="0"/>
            </a:br>
            <a:r>
              <a:rPr lang="en-US" altLang="en-US" sz="2200" b="1" u="sng" dirty="0"/>
              <a:t>Inline</a:t>
            </a:r>
            <a:r>
              <a:rPr lang="en-US" altLang="en-US" sz="2200" dirty="0"/>
              <a:t>,   Internal,   External</a:t>
            </a:r>
          </a:p>
        </p:txBody>
      </p:sp>
      <p:sp>
        <p:nvSpPr>
          <p:cNvPr id="163843" name="Rectangle 3">
            <a:extLst>
              <a:ext uri="{FF2B5EF4-FFF2-40B4-BE49-F238E27FC236}">
                <a16:creationId xmlns:a16="http://schemas.microsoft.com/office/drawing/2014/main" id="{4C6B5D95-7BB6-45F5-8BDE-E390E9ADC39C}"/>
              </a:ext>
            </a:extLst>
          </p:cNvPr>
          <p:cNvSpPr>
            <a:spLocks noGrp="1"/>
          </p:cNvSpPr>
          <p:nvPr>
            <p:ph idx="1"/>
          </p:nvPr>
        </p:nvSpPr>
        <p:spPr>
          <a:xfrm>
            <a:off x="457200" y="1524000"/>
            <a:ext cx="8229600" cy="4530725"/>
          </a:xfrm>
        </p:spPr>
        <p:txBody>
          <a:bodyPr/>
          <a:lstStyle/>
          <a:p>
            <a:pPr eaLnBrk="1" hangingPunct="1">
              <a:lnSpc>
                <a:spcPct val="80000"/>
              </a:lnSpc>
              <a:buFont typeface="Wingdings" panose="05000000000000000000" pitchFamily="2" charset="2"/>
              <a:buNone/>
            </a:pPr>
            <a:r>
              <a:rPr lang="en-US" altLang="en-US" sz="1700" b="1" dirty="0"/>
              <a:t>Inline</a:t>
            </a:r>
            <a:r>
              <a:rPr lang="en-US" altLang="en-US" sz="1700" dirty="0"/>
              <a:t> style</a:t>
            </a:r>
          </a:p>
          <a:p>
            <a:pPr lvl="1" eaLnBrk="1" hangingPunct="1">
              <a:lnSpc>
                <a:spcPct val="80000"/>
              </a:lnSpc>
            </a:pPr>
            <a:r>
              <a:rPr lang="en-US" altLang="en-US" sz="1800" dirty="0">
                <a:solidFill>
                  <a:srgbClr val="006600"/>
                </a:solidFill>
              </a:rPr>
              <a:t> An inline style is applied to a </a:t>
            </a:r>
            <a:r>
              <a:rPr lang="en-US" altLang="en-US" sz="1800" u="sng" dirty="0">
                <a:solidFill>
                  <a:srgbClr val="006600"/>
                </a:solidFill>
              </a:rPr>
              <a:t>single tag</a:t>
            </a:r>
            <a:r>
              <a:rPr lang="en-US" altLang="en-US" sz="1800" dirty="0">
                <a:solidFill>
                  <a:srgbClr val="006600"/>
                </a:solidFill>
              </a:rPr>
              <a:t> inside an HTML document.   </a:t>
            </a:r>
          </a:p>
          <a:p>
            <a:pPr lvl="1" eaLnBrk="1" hangingPunct="1">
              <a:lnSpc>
                <a:spcPct val="80000"/>
              </a:lnSpc>
            </a:pPr>
            <a:r>
              <a:rPr lang="en-US" altLang="en-US" sz="1800" dirty="0">
                <a:solidFill>
                  <a:srgbClr val="006600"/>
                </a:solidFill>
              </a:rPr>
              <a:t>Inline style declarations are placed </a:t>
            </a:r>
            <a:r>
              <a:rPr lang="en-US" altLang="en-US" sz="1800" i="1" dirty="0">
                <a:solidFill>
                  <a:srgbClr val="006600"/>
                </a:solidFill>
              </a:rPr>
              <a:t>inside</a:t>
            </a:r>
            <a:r>
              <a:rPr lang="en-US" altLang="en-US" sz="1800" dirty="0">
                <a:solidFill>
                  <a:srgbClr val="006600"/>
                </a:solidFill>
              </a:rPr>
              <a:t> the tag.</a:t>
            </a:r>
          </a:p>
          <a:p>
            <a:pPr lvl="1" eaLnBrk="1" hangingPunct="1">
              <a:lnSpc>
                <a:spcPct val="80000"/>
              </a:lnSpc>
            </a:pPr>
            <a:r>
              <a:rPr lang="en-US" altLang="en-US" sz="1800" dirty="0">
                <a:solidFill>
                  <a:srgbClr val="006600"/>
                </a:solidFill>
              </a:rPr>
              <a:t>The HTML attribute "style" is used to notify the browser that we are about to apply a CSS style.</a:t>
            </a:r>
          </a:p>
          <a:p>
            <a:pPr lvl="1" eaLnBrk="1" hangingPunct="1">
              <a:lnSpc>
                <a:spcPct val="80000"/>
              </a:lnSpc>
            </a:pPr>
            <a:r>
              <a:rPr lang="en-US" altLang="en-US" sz="1700" dirty="0">
                <a:latin typeface="Courier New" panose="02070309020205020404" pitchFamily="49" charset="0"/>
              </a:rPr>
              <a:t>&lt;h1 </a:t>
            </a:r>
            <a:r>
              <a:rPr lang="en-US" altLang="en-US" sz="1700" u="sng" dirty="0">
                <a:latin typeface="Courier New" panose="02070309020205020404" pitchFamily="49" charset="0"/>
              </a:rPr>
              <a:t>style</a:t>
            </a:r>
            <a:r>
              <a:rPr lang="en-US" altLang="en-US" sz="1700" dirty="0">
                <a:latin typeface="Courier New" panose="02070309020205020404" pitchFamily="49" charset="0"/>
              </a:rPr>
              <a:t>="font-size: 200%; font-style: italic"&gt;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Internal</a:t>
            </a:r>
            <a:r>
              <a:rPr lang="en-US" altLang="en-US" sz="1700" dirty="0"/>
              <a:t> style sheet (also called embedded style sheet) </a:t>
            </a:r>
            <a:r>
              <a:rPr lang="en-US" altLang="en-US" sz="1700" dirty="0">
                <a:sym typeface="Wingdings" panose="05000000000000000000" pitchFamily="2" charset="2"/>
              </a:rPr>
              <a:t> discussed later</a:t>
            </a:r>
            <a:endParaRPr lang="en-US" altLang="en-US" sz="1700" dirty="0"/>
          </a:p>
          <a:p>
            <a:pPr lvl="1" eaLnBrk="1" hangingPunct="1">
              <a:lnSpc>
                <a:spcPct val="80000"/>
              </a:lnSpc>
            </a:pPr>
            <a:r>
              <a:rPr lang="en-US" altLang="en-US" sz="1800" dirty="0">
                <a:solidFill>
                  <a:srgbClr val="006600"/>
                </a:solidFill>
              </a:rPr>
              <a:t>An internal style is applied to the </a:t>
            </a:r>
            <a:r>
              <a:rPr lang="en-US" altLang="en-US" sz="1800" u="sng" dirty="0">
                <a:solidFill>
                  <a:srgbClr val="006600"/>
                </a:solidFill>
              </a:rPr>
              <a:t>entire current HTML file</a:t>
            </a:r>
            <a:r>
              <a:rPr lang="en-US" altLang="en-US" sz="1800" dirty="0">
                <a:solidFill>
                  <a:srgbClr val="006600"/>
                </a:solidFill>
              </a:rPr>
              <a:t> but is not applied to other files on the website. </a:t>
            </a:r>
          </a:p>
          <a:p>
            <a:pPr lvl="1" eaLnBrk="1" hangingPunct="1">
              <a:lnSpc>
                <a:spcPct val="80000"/>
              </a:lnSpc>
            </a:pPr>
            <a:r>
              <a:rPr lang="en-US" altLang="en-US" sz="1800" dirty="0">
                <a:solidFill>
                  <a:srgbClr val="006600"/>
                </a:solidFill>
              </a:rPr>
              <a:t>Internal style declarations are frequently placed in the &lt;head&gt; section of the HTML document.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External</a:t>
            </a:r>
            <a:r>
              <a:rPr lang="en-US" altLang="en-US" sz="1700" dirty="0"/>
              <a:t> style sheet (also called linked style sheet) </a:t>
            </a:r>
            <a:r>
              <a:rPr lang="en-US" altLang="en-US" sz="1700" dirty="0">
                <a:sym typeface="Wingdings" panose="05000000000000000000" pitchFamily="2" charset="2"/>
              </a:rPr>
              <a:t> discussed later</a:t>
            </a:r>
            <a:endParaRPr lang="en-US" altLang="en-US" sz="1700" dirty="0"/>
          </a:p>
          <a:p>
            <a:pPr lvl="1" eaLnBrk="1" hangingPunct="1">
              <a:lnSpc>
                <a:spcPct val="80000"/>
              </a:lnSpc>
            </a:pPr>
            <a:r>
              <a:rPr lang="en-US" altLang="en-US" sz="1800" dirty="0">
                <a:solidFill>
                  <a:srgbClr val="006600"/>
                </a:solidFill>
              </a:rPr>
              <a:t>An external style is applied to the </a:t>
            </a:r>
            <a:r>
              <a:rPr lang="en-US" altLang="en-US" sz="1800" u="sng" dirty="0">
                <a:solidFill>
                  <a:srgbClr val="006600"/>
                </a:solidFill>
              </a:rPr>
              <a:t>entire HTML file</a:t>
            </a:r>
            <a:r>
              <a:rPr lang="en-US" altLang="en-US" sz="1800" dirty="0">
                <a:solidFill>
                  <a:srgbClr val="006600"/>
                </a:solidFill>
              </a:rPr>
              <a:t> and </a:t>
            </a:r>
            <a:r>
              <a:rPr lang="en-US" altLang="en-US" sz="1800" u="sng" dirty="0">
                <a:solidFill>
                  <a:srgbClr val="006600"/>
                </a:solidFill>
              </a:rPr>
              <a:t>may be applied to any or all pages on the website</a:t>
            </a:r>
            <a:r>
              <a:rPr lang="en-US" altLang="en-US" sz="1800" dirty="0">
                <a:solidFill>
                  <a:srgbClr val="006600"/>
                </a:solidFill>
              </a:rPr>
              <a:t>. </a:t>
            </a:r>
          </a:p>
          <a:p>
            <a:pPr lvl="1" eaLnBrk="1" hangingPunct="1">
              <a:lnSpc>
                <a:spcPct val="80000"/>
              </a:lnSpc>
            </a:pPr>
            <a:r>
              <a:rPr lang="en-US" altLang="en-US" sz="1800" dirty="0">
                <a:solidFill>
                  <a:srgbClr val="006600"/>
                </a:solidFill>
              </a:rPr>
              <a:t>External style declarations are written in a </a:t>
            </a:r>
            <a:r>
              <a:rPr lang="en-US" altLang="en-US" sz="1800" u="sng" dirty="0">
                <a:solidFill>
                  <a:srgbClr val="006600"/>
                </a:solidFill>
              </a:rPr>
              <a:t>separate text file</a:t>
            </a:r>
            <a:r>
              <a:rPr lang="en-US" altLang="en-US" sz="1800" dirty="0">
                <a:solidFill>
                  <a:srgbClr val="006600"/>
                </a:solidFill>
              </a:rPr>
              <a:t> which is then linked to the HTML file.  </a:t>
            </a:r>
          </a:p>
          <a:p>
            <a:pPr lvl="1" eaLnBrk="1" hangingPunct="1">
              <a:lnSpc>
                <a:spcPct val="80000"/>
              </a:lnSpc>
            </a:pPr>
            <a:r>
              <a:rPr lang="en-US" altLang="en-US" sz="1800" dirty="0">
                <a:solidFill>
                  <a:srgbClr val="006600"/>
                </a:solidFill>
              </a:rPr>
              <a:t>External style sheets make it easy to give a consistent look to any number of web pages.</a:t>
            </a:r>
          </a:p>
        </p:txBody>
      </p:sp>
      <p:sp>
        <p:nvSpPr>
          <p:cNvPr id="29700" name="Slide Number Placeholder 5">
            <a:extLst>
              <a:ext uri="{FF2B5EF4-FFF2-40B4-BE49-F238E27FC236}">
                <a16:creationId xmlns:a16="http://schemas.microsoft.com/office/drawing/2014/main" id="{B0BCD91C-A708-4A92-ACA2-F19B33150D2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11AA199-B360-401B-AF1E-1E573DBA836A}"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0" end="0"/>
                                            </p:txEl>
                                          </p:spTgt>
                                        </p:tgtEl>
                                        <p:attrNameLst>
                                          <p:attrName>ppt_c</p:attrName>
                                        </p:attrNameLst>
                                      </p:cBhvr>
                                      <p:to>
                                        <a:srgbClr val="C0C0C0"/>
                                      </p:to>
                                    </p:animClr>
                                  </p:subTnLst>
                                </p:cTn>
                              </p:par>
                              <p:par>
                                <p:cTn id="7" presetID="1" presetClass="entr" presetSubtype="0" fill="hold" nodeType="withEffect">
                                  <p:stCondLst>
                                    <p:cond delay="0"/>
                                  </p:stCondLst>
                                  <p:childTnLst>
                                    <p:set>
                                      <p:cBhvr>
                                        <p:cTn id="8" dur="1" fill="hold">
                                          <p:stCondLst>
                                            <p:cond delay="0"/>
                                          </p:stCondLst>
                                        </p:cTn>
                                        <p:tgtEl>
                                          <p:spTgt spid="16384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1" end="1"/>
                                            </p:txEl>
                                          </p:spTgt>
                                        </p:tgtEl>
                                        <p:attrNameLst>
                                          <p:attrName>ppt_c</p:attrName>
                                        </p:attrNameLst>
                                      </p:cBhvr>
                                      <p:to>
                                        <a:srgbClr val="C0C0C0"/>
                                      </p:to>
                                    </p:animClr>
                                  </p:subTnLst>
                                </p:cTn>
                              </p:par>
                              <p:par>
                                <p:cTn id="9" presetID="1" presetClass="entr" presetSubtype="0" fill="hold" nodeType="withEffect">
                                  <p:stCondLst>
                                    <p:cond delay="0"/>
                                  </p:stCondLst>
                                  <p:childTnLst>
                                    <p:set>
                                      <p:cBhvr>
                                        <p:cTn id="10" dur="1" fill="hold">
                                          <p:stCondLst>
                                            <p:cond delay="0"/>
                                          </p:stCondLst>
                                        </p:cTn>
                                        <p:tgtEl>
                                          <p:spTgt spid="16384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2" end="2"/>
                                            </p:txEl>
                                          </p:spTgt>
                                        </p:tgtEl>
                                        <p:attrNameLst>
                                          <p:attrName>ppt_c</p:attrName>
                                        </p:attrNameLst>
                                      </p:cBhvr>
                                      <p:to>
                                        <a:srgbClr val="C0C0C0"/>
                                      </p:to>
                                    </p:animClr>
                                  </p:subTnLst>
                                </p:cTn>
                              </p:par>
                              <p:par>
                                <p:cTn id="11" presetID="1" presetClass="entr" presetSubtype="0" fill="hold" nodeType="withEffect">
                                  <p:stCondLst>
                                    <p:cond delay="0"/>
                                  </p:stCondLst>
                                  <p:childTnLst>
                                    <p:set>
                                      <p:cBhvr>
                                        <p:cTn id="12" dur="1" fill="hold">
                                          <p:stCondLst>
                                            <p:cond delay="0"/>
                                          </p:stCondLst>
                                        </p:cTn>
                                        <p:tgtEl>
                                          <p:spTgt spid="16384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3" end="3"/>
                                            </p:txEl>
                                          </p:spTgt>
                                        </p:tgtEl>
                                        <p:attrNameLst>
                                          <p:attrName>ppt_c</p:attrName>
                                        </p:attrNameLst>
                                      </p:cBhvr>
                                      <p:to>
                                        <a:srgbClr val="C0C0C0"/>
                                      </p:to>
                                    </p:animClr>
                                  </p:subTnLst>
                                </p:cTn>
                              </p:par>
                              <p:par>
                                <p:cTn id="13" presetID="1" presetClass="entr" presetSubtype="0" fill="hold" nodeType="withEffect">
                                  <p:stCondLst>
                                    <p:cond delay="0"/>
                                  </p:stCondLst>
                                  <p:childTnLst>
                                    <p:set>
                                      <p:cBhvr>
                                        <p:cTn id="14" dur="1" fill="hold">
                                          <p:stCondLst>
                                            <p:cond delay="0"/>
                                          </p:stCondLst>
                                        </p:cTn>
                                        <p:tgtEl>
                                          <p:spTgt spid="16384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4" end="4"/>
                                            </p:txEl>
                                          </p:spTgt>
                                        </p:tgtEl>
                                        <p:attrNameLst>
                                          <p:attrName>ppt_c</p:attrName>
                                        </p:attrNameLst>
                                      </p:cBhvr>
                                      <p:to>
                                        <a:srgbClr val="C0C0C0"/>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6" end="6"/>
                                            </p:txEl>
                                          </p:spTgt>
                                        </p:tgtEl>
                                        <p:attrNameLst>
                                          <p:attrName>ppt_c</p:attrName>
                                        </p:attrNameLst>
                                      </p:cBhvr>
                                      <p:to>
                                        <a:srgbClr val="C0C0C0"/>
                                      </p:to>
                                    </p:animClr>
                                  </p:subTnLst>
                                </p:cTn>
                              </p:par>
                              <p:par>
                                <p:cTn id="19" presetID="1" presetClass="entr" presetSubtype="0" fill="hold" nodeType="withEffect">
                                  <p:stCondLst>
                                    <p:cond delay="0"/>
                                  </p:stCondLst>
                                  <p:childTnLst>
                                    <p:set>
                                      <p:cBhvr>
                                        <p:cTn id="20" dur="1" fill="hold">
                                          <p:stCondLst>
                                            <p:cond delay="0"/>
                                          </p:stCondLst>
                                        </p:cTn>
                                        <p:tgtEl>
                                          <p:spTgt spid="16384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7" end="7"/>
                                            </p:txEl>
                                          </p:spTgt>
                                        </p:tgtEl>
                                        <p:attrNameLst>
                                          <p:attrName>ppt_c</p:attrName>
                                        </p:attrNameLst>
                                      </p:cBhvr>
                                      <p:to>
                                        <a:srgbClr val="C0C0C0"/>
                                      </p:to>
                                    </p:animClr>
                                  </p:subTnLst>
                                </p:cTn>
                              </p:par>
                              <p:par>
                                <p:cTn id="21" presetID="1" presetClass="entr" presetSubtype="0" fill="hold" nodeType="withEffect">
                                  <p:stCondLst>
                                    <p:cond delay="0"/>
                                  </p:stCondLst>
                                  <p:childTnLst>
                                    <p:set>
                                      <p:cBhvr>
                                        <p:cTn id="22" dur="1" fill="hold">
                                          <p:stCondLst>
                                            <p:cond delay="0"/>
                                          </p:stCondLst>
                                        </p:cTn>
                                        <p:tgtEl>
                                          <p:spTgt spid="16384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8" end="8"/>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4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4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38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0BFBB6F-95FE-4F32-A67A-15E6EB9AFC10}"/>
              </a:ext>
            </a:extLst>
          </p:cNvPr>
          <p:cNvSpPr>
            <a:spLocks noGrp="1"/>
          </p:cNvSpPr>
          <p:nvPr>
            <p:ph type="title"/>
          </p:nvPr>
        </p:nvSpPr>
        <p:spPr>
          <a:xfrm>
            <a:off x="457200" y="274638"/>
            <a:ext cx="8229600" cy="792162"/>
          </a:xfrm>
        </p:spPr>
        <p:txBody>
          <a:bodyPr/>
          <a:lstStyle/>
          <a:p>
            <a:pPr eaLnBrk="1" hangingPunct="1"/>
            <a:r>
              <a:rPr lang="en-US" altLang="en-US" dirty="0"/>
              <a:t>Inline Style</a:t>
            </a:r>
          </a:p>
        </p:txBody>
      </p:sp>
      <p:sp>
        <p:nvSpPr>
          <p:cNvPr id="31747" name="Rectangle 3">
            <a:extLst>
              <a:ext uri="{FF2B5EF4-FFF2-40B4-BE49-F238E27FC236}">
                <a16:creationId xmlns:a16="http://schemas.microsoft.com/office/drawing/2014/main" id="{5785692F-1930-40FA-B17A-AAE7B2CAC6F5}"/>
              </a:ext>
            </a:extLst>
          </p:cNvPr>
          <p:cNvSpPr>
            <a:spLocks noGrp="1"/>
          </p:cNvSpPr>
          <p:nvPr>
            <p:ph idx="1"/>
          </p:nvPr>
        </p:nvSpPr>
        <p:spPr>
          <a:xfrm>
            <a:off x="0" y="1143000"/>
            <a:ext cx="8991600" cy="4530725"/>
          </a:xfrm>
        </p:spPr>
        <p:txBody>
          <a:bodyPr/>
          <a:lstStyle/>
          <a:p>
            <a:pPr eaLnBrk="1" hangingPunct="1">
              <a:buFont typeface="Wingdings" panose="05000000000000000000" pitchFamily="2" charset="2"/>
              <a:buNone/>
            </a:pPr>
            <a:r>
              <a:rPr lang="en-US" altLang="en-US" sz="2400" dirty="0"/>
              <a:t>Again: To create an inline style, the style is declared </a:t>
            </a:r>
            <a:r>
              <a:rPr lang="en-US" altLang="en-US" sz="2400" u="sng" dirty="0"/>
              <a:t>inside the tag</a:t>
            </a:r>
            <a:r>
              <a:rPr lang="en-US" altLang="en-US" sz="2400" dirty="0"/>
              <a:t>:</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b="1" dirty="0">
                <a:latin typeface="Courier New" panose="02070309020205020404" pitchFamily="49" charset="0"/>
              </a:rPr>
              <a:t> &lt;h1 style="font-size:200%; font-style:italic;"&gt;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endParaRPr lang="en-US" altLang="en-US" sz="2400" dirty="0"/>
          </a:p>
        </p:txBody>
      </p:sp>
      <p:sp>
        <p:nvSpPr>
          <p:cNvPr id="31748" name="Slide Number Placeholder 5">
            <a:extLst>
              <a:ext uri="{FF2B5EF4-FFF2-40B4-BE49-F238E27FC236}">
                <a16:creationId xmlns:a16="http://schemas.microsoft.com/office/drawing/2014/main" id="{118193B4-8D51-407E-AD35-239B1BF0B5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C555191-21AB-4355-8871-567DB5B873A7}"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00CAAA2-4C21-4D4C-8BDE-51AA82403E41}"/>
              </a:ext>
            </a:extLst>
          </p:cNvPr>
          <p:cNvSpPr>
            <a:spLocks noGrp="1"/>
          </p:cNvSpPr>
          <p:nvPr>
            <p:ph type="title"/>
          </p:nvPr>
        </p:nvSpPr>
        <p:spPr>
          <a:xfrm>
            <a:off x="457200" y="0"/>
            <a:ext cx="8229600" cy="1143000"/>
          </a:xfrm>
        </p:spPr>
        <p:txBody>
          <a:bodyPr/>
          <a:lstStyle/>
          <a:p>
            <a:pPr eaLnBrk="1" hangingPunct="1"/>
            <a:r>
              <a:rPr lang="en-US" altLang="en-US" sz="3600" dirty="0"/>
              <a:t>Inline Style Examples</a:t>
            </a:r>
            <a:br>
              <a:rPr lang="en-US" altLang="en-US" sz="3600" dirty="0"/>
            </a:br>
            <a:r>
              <a:rPr lang="en-US" altLang="en-US" sz="2400" dirty="0"/>
              <a:t>Identify the selector, property, and value</a:t>
            </a:r>
          </a:p>
        </p:txBody>
      </p:sp>
      <p:sp>
        <p:nvSpPr>
          <p:cNvPr id="13315" name="Rectangle 3">
            <a:extLst>
              <a:ext uri="{FF2B5EF4-FFF2-40B4-BE49-F238E27FC236}">
                <a16:creationId xmlns:a16="http://schemas.microsoft.com/office/drawing/2014/main" id="{D051FDDA-32D1-4EF4-8C4D-A09A0CA72D41}"/>
              </a:ext>
            </a:extLst>
          </p:cNvPr>
          <p:cNvSpPr>
            <a:spLocks noGrp="1"/>
          </p:cNvSpPr>
          <p:nvPr>
            <p:ph idx="1"/>
          </p:nvPr>
        </p:nvSpPr>
        <p:spPr>
          <a:xfrm>
            <a:off x="304800" y="1295400"/>
            <a:ext cx="8229600" cy="4525963"/>
          </a:xfrm>
        </p:spPr>
        <p:txBody>
          <a:bodyPr/>
          <a:lstStyle/>
          <a:p>
            <a:pPr eaLnBrk="1" hangingPunct="1">
              <a:buFont typeface="Wingdings" panose="05000000000000000000" pitchFamily="2" charset="2"/>
              <a:buNone/>
            </a:pPr>
            <a:r>
              <a:rPr lang="en-US" altLang="en-US" sz="2400" b="1" dirty="0">
                <a:latin typeface="Courier New" panose="02070309020205020404" pitchFamily="49" charset="0"/>
                <a:cs typeface="Courier New" panose="02070309020205020404" pitchFamily="49" charset="0"/>
              </a:rPr>
              <a:t>&lt;body style="color:blue;"&gt;</a:t>
            </a:r>
          </a:p>
          <a:p>
            <a:pPr eaLnBrk="1" hangingPunct="1"/>
            <a:r>
              <a:rPr lang="en-US" altLang="en-US" sz="2400" b="1" dirty="0">
                <a:solidFill>
                  <a:srgbClr val="006600"/>
                </a:solidFill>
              </a:rPr>
              <a:t>body</a:t>
            </a:r>
            <a:r>
              <a:rPr lang="en-US" altLang="en-US" sz="2400" dirty="0">
                <a:solidFill>
                  <a:srgbClr val="006600"/>
                </a:solidFill>
              </a:rPr>
              <a:t> is the selector, </a:t>
            </a:r>
            <a:r>
              <a:rPr lang="en-US" altLang="en-US" sz="2400" b="1" dirty="0">
                <a:solidFill>
                  <a:srgbClr val="006600"/>
                </a:solidFill>
              </a:rPr>
              <a:t>color</a:t>
            </a:r>
            <a:r>
              <a:rPr lang="en-US" altLang="en-US" sz="2400" dirty="0">
                <a:solidFill>
                  <a:srgbClr val="006600"/>
                </a:solidFill>
              </a:rPr>
              <a:t> is the property, and </a:t>
            </a:r>
            <a:r>
              <a:rPr lang="en-US" altLang="en-US" sz="2400" b="1" dirty="0">
                <a:solidFill>
                  <a:srgbClr val="006600"/>
                </a:solidFill>
              </a:rPr>
              <a:t>blue</a:t>
            </a:r>
            <a:r>
              <a:rPr lang="en-US" altLang="en-US" sz="2400" dirty="0">
                <a:solidFill>
                  <a:srgbClr val="006600"/>
                </a:solidFill>
              </a:rPr>
              <a:t> is the value.</a:t>
            </a:r>
          </a:p>
          <a:p>
            <a:pPr eaLnBrk="1" hangingPunct="1"/>
            <a:r>
              <a:rPr lang="en-US" altLang="en-US" sz="2400" dirty="0">
                <a:solidFill>
                  <a:srgbClr val="006600"/>
                </a:solidFill>
              </a:rPr>
              <a:t>This style would set the text of the entire &lt;body&gt; section to blue.</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r>
              <a:rPr lang="en-US" altLang="en-US" sz="2400" b="1" dirty="0">
                <a:latin typeface="Courier New" panose="02070309020205020404" pitchFamily="49" charset="0"/>
                <a:cs typeface="Courier New" panose="02070309020205020404" pitchFamily="49" charset="0"/>
              </a:rPr>
              <a:t>&lt;body style="background-color:silver;"&gt; </a:t>
            </a:r>
          </a:p>
          <a:p>
            <a:pPr eaLnBrk="1" hangingPunct="1"/>
            <a:r>
              <a:rPr lang="en-US" altLang="en-US" sz="2400" b="1" dirty="0">
                <a:solidFill>
                  <a:srgbClr val="006600"/>
                </a:solidFill>
              </a:rPr>
              <a:t>body</a:t>
            </a:r>
            <a:r>
              <a:rPr lang="en-US" altLang="en-US" sz="2400" dirty="0">
                <a:solidFill>
                  <a:srgbClr val="006600"/>
                </a:solidFill>
              </a:rPr>
              <a:t> is the selector, </a:t>
            </a:r>
            <a:r>
              <a:rPr lang="en-US" altLang="en-US" sz="2400" b="1" dirty="0">
                <a:solidFill>
                  <a:srgbClr val="006600"/>
                </a:solidFill>
              </a:rPr>
              <a:t>background-color</a:t>
            </a:r>
            <a:r>
              <a:rPr lang="en-US" altLang="en-US" sz="2400" dirty="0">
                <a:solidFill>
                  <a:srgbClr val="006600"/>
                </a:solidFill>
              </a:rPr>
              <a:t> is the property, and </a:t>
            </a:r>
            <a:r>
              <a:rPr lang="en-US" altLang="en-US" sz="2400" b="1" dirty="0">
                <a:solidFill>
                  <a:srgbClr val="006600"/>
                </a:solidFill>
              </a:rPr>
              <a:t>silver</a:t>
            </a:r>
            <a:r>
              <a:rPr lang="en-US" altLang="en-US" sz="2400" dirty="0">
                <a:solidFill>
                  <a:srgbClr val="006600"/>
                </a:solidFill>
              </a:rPr>
              <a:t> is the value.</a:t>
            </a:r>
          </a:p>
          <a:p>
            <a:pPr eaLnBrk="1" hangingPunct="1"/>
            <a:r>
              <a:rPr lang="en-US" altLang="en-US" sz="2400" dirty="0">
                <a:solidFill>
                  <a:srgbClr val="006600"/>
                </a:solidFill>
              </a:rPr>
              <a:t>This style would set the background color of the entire document to silver.</a:t>
            </a:r>
          </a:p>
        </p:txBody>
      </p:sp>
      <p:sp>
        <p:nvSpPr>
          <p:cNvPr id="33796" name="Slide Number Placeholder 5">
            <a:extLst>
              <a:ext uri="{FF2B5EF4-FFF2-40B4-BE49-F238E27FC236}">
                <a16:creationId xmlns:a16="http://schemas.microsoft.com/office/drawing/2014/main" id="{232887E8-4547-4DD1-94BA-370E7350E0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7C620D-309A-42E1-93FB-DC0EE984C587}" type="slidenum">
              <a:rPr lang="en-US" altLang="en-US" sz="1200" smtClean="0">
                <a:solidFill>
                  <a:srgbClr val="898989"/>
                </a:solidFill>
                <a:latin typeface="Arial" panose="020B0604020202020204" pitchFamily="34" charset="0"/>
              </a:rPr>
              <a:pPr>
                <a:spcBef>
                  <a:spcPct val="0"/>
                </a:spcBef>
                <a:buFontTx/>
                <a:buNone/>
              </a:pPr>
              <a:t>17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EFFBB5F-DE97-4803-B3F5-CF93C77B51FE}"/>
              </a:ext>
            </a:extLst>
          </p:cNvPr>
          <p:cNvSpPr>
            <a:spLocks noGrp="1"/>
          </p:cNvSpPr>
          <p:nvPr>
            <p:ph type="title"/>
          </p:nvPr>
        </p:nvSpPr>
        <p:spPr/>
        <p:txBody>
          <a:bodyPr/>
          <a:lstStyle/>
          <a:p>
            <a:pPr eaLnBrk="1" hangingPunct="1"/>
            <a:r>
              <a:rPr lang="en-US" altLang="en-US" dirty="0"/>
              <a:t>Inline Style Examples</a:t>
            </a:r>
          </a:p>
        </p:txBody>
      </p:sp>
      <p:sp>
        <p:nvSpPr>
          <p:cNvPr id="35843" name="Rectangle 3">
            <a:extLst>
              <a:ext uri="{FF2B5EF4-FFF2-40B4-BE49-F238E27FC236}">
                <a16:creationId xmlns:a16="http://schemas.microsoft.com/office/drawing/2014/main" id="{028187BF-DF9C-4669-84E5-C0855B93E1CD}"/>
              </a:ext>
            </a:extLst>
          </p:cNvPr>
          <p:cNvSpPr>
            <a:spLocks noGrp="1"/>
          </p:cNvSpPr>
          <p:nvPr>
            <p:ph idx="1"/>
          </p:nvPr>
        </p:nvSpPr>
        <p:spPr/>
        <p:txBody>
          <a:bodyPr/>
          <a:lstStyle/>
          <a:p>
            <a:pPr eaLnBrk="1" hangingPunct="1">
              <a:buFont typeface="Wingdings" panose="05000000000000000000" pitchFamily="2" charset="2"/>
              <a:buNone/>
            </a:pPr>
            <a:r>
              <a:rPr lang="en-US" altLang="en-US" sz="2400" dirty="0"/>
              <a:t>In the style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&lt;p style="font-family:Arial;  font-weight:bold"&gt;</a:t>
            </a:r>
          </a:p>
          <a:p>
            <a:pPr eaLnBrk="1" hangingPunct="1">
              <a:buFont typeface="Wingdings" panose="05000000000000000000" pitchFamily="2" charset="2"/>
              <a:buNone/>
            </a:pPr>
            <a:endParaRPr lang="en-US" altLang="en-US" sz="2400"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2400" dirty="0"/>
              <a:t>	</a:t>
            </a:r>
            <a:r>
              <a:rPr lang="en-US" altLang="en-US" sz="2400" b="1" dirty="0">
                <a:solidFill>
                  <a:srgbClr val="006600"/>
                </a:solidFill>
              </a:rPr>
              <a:t>p</a:t>
            </a:r>
            <a:r>
              <a:rPr lang="en-US" altLang="en-US" sz="2400" dirty="0">
                <a:solidFill>
                  <a:srgbClr val="006600"/>
                </a:solidFill>
              </a:rPr>
              <a:t> is the selector, </a:t>
            </a:r>
            <a:r>
              <a:rPr lang="en-US" altLang="en-US" sz="2400" b="1" dirty="0">
                <a:solidFill>
                  <a:srgbClr val="006600"/>
                </a:solidFill>
              </a:rPr>
              <a:t>font-family</a:t>
            </a:r>
            <a:r>
              <a:rPr lang="en-US" altLang="en-US" sz="2400" dirty="0">
                <a:solidFill>
                  <a:srgbClr val="006600"/>
                </a:solidFill>
              </a:rPr>
              <a:t> and </a:t>
            </a:r>
            <a:r>
              <a:rPr lang="en-US" altLang="en-US" sz="2400" b="1" dirty="0">
                <a:solidFill>
                  <a:srgbClr val="006600"/>
                </a:solidFill>
              </a:rPr>
              <a:t>font-weight</a:t>
            </a:r>
            <a:r>
              <a:rPr lang="en-US" altLang="en-US" sz="2400" dirty="0">
                <a:solidFill>
                  <a:srgbClr val="006600"/>
                </a:solidFill>
              </a:rPr>
              <a:t> are the properties, and </a:t>
            </a:r>
            <a:r>
              <a:rPr lang="en-US" altLang="en-US" sz="2400" b="1" dirty="0">
                <a:solidFill>
                  <a:srgbClr val="006600"/>
                </a:solidFill>
              </a:rPr>
              <a:t>Arial</a:t>
            </a:r>
            <a:r>
              <a:rPr lang="en-US" altLang="en-US" sz="2400" dirty="0">
                <a:solidFill>
                  <a:srgbClr val="006600"/>
                </a:solidFill>
              </a:rPr>
              <a:t> and </a:t>
            </a:r>
            <a:r>
              <a:rPr lang="en-US" altLang="en-US" sz="2400" b="1" dirty="0">
                <a:solidFill>
                  <a:srgbClr val="006600"/>
                </a:solidFill>
              </a:rPr>
              <a:t>bold</a:t>
            </a:r>
            <a:r>
              <a:rPr lang="en-US" altLang="en-US" sz="2400" dirty="0">
                <a:solidFill>
                  <a:srgbClr val="006600"/>
                </a:solidFill>
              </a:rPr>
              <a:t> are the values.</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r>
              <a:rPr lang="en-US" altLang="en-US" sz="2400" dirty="0"/>
              <a:t>In the style </a:t>
            </a:r>
          </a:p>
          <a:p>
            <a:pPr eaLnBrk="1" hangingPunct="1">
              <a:buFont typeface="Wingdings" panose="05000000000000000000" pitchFamily="2" charset="2"/>
              <a:buNone/>
            </a:pPr>
            <a:r>
              <a:rPr lang="en-US" altLang="en-US" sz="2000" dirty="0">
                <a:latin typeface="Courier New" panose="02070309020205020404" pitchFamily="49" charset="0"/>
                <a:cs typeface="Courier New" panose="02070309020205020404" pitchFamily="49" charset="0"/>
              </a:rPr>
              <a:t>  &lt;p style="font-size:300%;  color:red"&gt;</a:t>
            </a:r>
          </a:p>
          <a:p>
            <a:pPr eaLnBrk="1" hangingPunct="1">
              <a:buFont typeface="Wingdings" panose="05000000000000000000" pitchFamily="2" charset="2"/>
              <a:buNone/>
            </a:pPr>
            <a:endParaRPr lang="en-US" altLang="en-US" sz="2400"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2400" dirty="0"/>
              <a:t>	</a:t>
            </a:r>
            <a:r>
              <a:rPr lang="en-US" altLang="en-US" sz="2400" b="1" dirty="0">
                <a:solidFill>
                  <a:srgbClr val="006600"/>
                </a:solidFill>
              </a:rPr>
              <a:t>p</a:t>
            </a:r>
            <a:r>
              <a:rPr lang="en-US" altLang="en-US" sz="2400" dirty="0">
                <a:solidFill>
                  <a:srgbClr val="006600"/>
                </a:solidFill>
              </a:rPr>
              <a:t> is the selector, </a:t>
            </a:r>
            <a:r>
              <a:rPr lang="en-US" altLang="en-US" sz="2400" b="1" dirty="0">
                <a:solidFill>
                  <a:srgbClr val="006600"/>
                </a:solidFill>
              </a:rPr>
              <a:t>font-size</a:t>
            </a:r>
            <a:r>
              <a:rPr lang="en-US" altLang="en-US" sz="2400" dirty="0">
                <a:solidFill>
                  <a:srgbClr val="006600"/>
                </a:solidFill>
              </a:rPr>
              <a:t> and </a:t>
            </a:r>
            <a:r>
              <a:rPr lang="en-US" altLang="en-US" sz="2400" b="1" dirty="0">
                <a:solidFill>
                  <a:srgbClr val="006600"/>
                </a:solidFill>
              </a:rPr>
              <a:t>color</a:t>
            </a:r>
            <a:r>
              <a:rPr lang="en-US" altLang="en-US" sz="2400" dirty="0">
                <a:solidFill>
                  <a:srgbClr val="006600"/>
                </a:solidFill>
              </a:rPr>
              <a:t> are the properties, and </a:t>
            </a:r>
            <a:r>
              <a:rPr lang="en-US" altLang="en-US" sz="2400" b="1" dirty="0">
                <a:solidFill>
                  <a:srgbClr val="006600"/>
                </a:solidFill>
              </a:rPr>
              <a:t>300%</a:t>
            </a:r>
            <a:r>
              <a:rPr lang="en-US" altLang="en-US" sz="2400" dirty="0">
                <a:solidFill>
                  <a:srgbClr val="006600"/>
                </a:solidFill>
              </a:rPr>
              <a:t> and </a:t>
            </a:r>
            <a:r>
              <a:rPr lang="en-US" altLang="en-US" sz="2400" b="1" dirty="0">
                <a:solidFill>
                  <a:srgbClr val="006600"/>
                </a:solidFill>
              </a:rPr>
              <a:t>red</a:t>
            </a:r>
            <a:r>
              <a:rPr lang="en-US" altLang="en-US" sz="2400" dirty="0">
                <a:solidFill>
                  <a:srgbClr val="006600"/>
                </a:solidFill>
              </a:rPr>
              <a:t> are the values.</a:t>
            </a:r>
          </a:p>
          <a:p>
            <a:pPr eaLnBrk="1" hangingPunct="1">
              <a:buFont typeface="Wingdings" panose="05000000000000000000" pitchFamily="2" charset="2"/>
              <a:buNone/>
            </a:pPr>
            <a:endParaRPr lang="en-US" altLang="en-US" sz="2400" dirty="0">
              <a:solidFill>
                <a:srgbClr val="006600"/>
              </a:solidFill>
            </a:endParaRPr>
          </a:p>
          <a:p>
            <a:pPr eaLnBrk="1" hangingPunct="1">
              <a:buFont typeface="Wingdings" panose="05000000000000000000" pitchFamily="2" charset="2"/>
              <a:buNone/>
            </a:pPr>
            <a:endParaRPr lang="en-US" altLang="en-US" sz="2400" dirty="0"/>
          </a:p>
        </p:txBody>
      </p:sp>
      <p:sp>
        <p:nvSpPr>
          <p:cNvPr id="35844" name="Slide Number Placeholder 5">
            <a:extLst>
              <a:ext uri="{FF2B5EF4-FFF2-40B4-BE49-F238E27FC236}">
                <a16:creationId xmlns:a16="http://schemas.microsoft.com/office/drawing/2014/main" id="{D3EC92EE-04B6-436D-A124-E8275D52D7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C0EE542-AAFD-4682-A693-7712917F892E}"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D0FA6B1-AAA5-479F-AF14-1B9729CA7BF3}"/>
              </a:ext>
            </a:extLst>
          </p:cNvPr>
          <p:cNvSpPr>
            <a:spLocks noGrp="1"/>
          </p:cNvSpPr>
          <p:nvPr>
            <p:ph type="title"/>
          </p:nvPr>
        </p:nvSpPr>
        <p:spPr/>
        <p:txBody>
          <a:bodyPr/>
          <a:lstStyle/>
          <a:p>
            <a:pPr eaLnBrk="1" hangingPunct="1"/>
            <a:r>
              <a:rPr lang="en-US" altLang="en-US" dirty="0"/>
              <a:t>Example</a:t>
            </a:r>
          </a:p>
        </p:txBody>
      </p:sp>
      <p:sp>
        <p:nvSpPr>
          <p:cNvPr id="37891" name="Rectangle 3">
            <a:extLst>
              <a:ext uri="{FF2B5EF4-FFF2-40B4-BE49-F238E27FC236}">
                <a16:creationId xmlns:a16="http://schemas.microsoft.com/office/drawing/2014/main" id="{99D3E249-A22D-44D7-9477-40BC1BBA1CDD}"/>
              </a:ext>
            </a:extLst>
          </p:cNvPr>
          <p:cNvSpPr>
            <a:spLocks noGrp="1"/>
          </p:cNvSpPr>
          <p:nvPr>
            <p:ph idx="1"/>
          </p:nvPr>
        </p:nvSpPr>
        <p:spPr>
          <a:xfrm>
            <a:off x="455613" y="1598613"/>
            <a:ext cx="8535987" cy="2803525"/>
          </a:xfrm>
        </p:spPr>
        <p:txBody>
          <a:bodyPr/>
          <a:lstStyle/>
          <a:p>
            <a:pPr eaLnBrk="1" hangingPunct="1">
              <a:buFont typeface="Wingdings" panose="05000000000000000000" pitchFamily="2" charset="2"/>
              <a:buNone/>
            </a:pPr>
            <a:r>
              <a:rPr lang="en-US" altLang="en-US" sz="2000" dirty="0">
                <a:latin typeface="Courier New" panose="02070309020205020404" pitchFamily="49" charset="0"/>
              </a:rPr>
              <a:t>&lt;body&gt;</a:t>
            </a:r>
          </a:p>
          <a:p>
            <a:pPr eaLnBrk="1" hangingPunct="1">
              <a:buFont typeface="Wingdings" panose="05000000000000000000" pitchFamily="2" charset="2"/>
              <a:buNone/>
            </a:pPr>
            <a:r>
              <a:rPr lang="en-US" altLang="en-US" sz="2000" dirty="0">
                <a:latin typeface="Courier New" panose="02070309020205020404" pitchFamily="49" charset="0"/>
              </a:rPr>
              <a:t>	&lt;h3&gt;This is plain h3&lt;/h3&gt;</a:t>
            </a:r>
          </a:p>
          <a:p>
            <a:pPr eaLnBrk="1" hangingPunct="1">
              <a:buFont typeface="Wingdings" panose="05000000000000000000" pitchFamily="2" charset="2"/>
              <a:buNone/>
            </a:pPr>
            <a:endParaRPr lang="en-US" altLang="en-US" sz="2000" dirty="0">
              <a:latin typeface="Courier New" panose="02070309020205020404" pitchFamily="49" charset="0"/>
            </a:endParaRPr>
          </a:p>
          <a:p>
            <a:pPr eaLnBrk="1" hangingPunct="1">
              <a:buFont typeface="Wingdings" panose="05000000000000000000" pitchFamily="2" charset="2"/>
              <a:buNone/>
            </a:pPr>
            <a:r>
              <a:rPr lang="en-US" altLang="en-US" sz="2000" dirty="0">
                <a:latin typeface="Courier New" panose="02070309020205020404" pitchFamily="49" charset="0"/>
              </a:rPr>
              <a:t>	&lt;h3 style="font-family:Arial;font-style:italic; 			 color:green"&gt;</a:t>
            </a:r>
          </a:p>
          <a:p>
            <a:pPr eaLnBrk="1" hangingPunct="1">
              <a:buFont typeface="Wingdings" panose="05000000000000000000" pitchFamily="2" charset="2"/>
              <a:buNone/>
            </a:pPr>
            <a:r>
              <a:rPr lang="en-US" altLang="en-US" sz="2000" dirty="0">
                <a:latin typeface="Courier New" panose="02070309020205020404" pitchFamily="49" charset="0"/>
              </a:rPr>
              <a:t>	  This is an example of h3 in Arial, italic, green.</a:t>
            </a:r>
          </a:p>
          <a:p>
            <a:pPr eaLnBrk="1" hangingPunct="1">
              <a:buFont typeface="Wingdings" panose="05000000000000000000" pitchFamily="2" charset="2"/>
              <a:buNone/>
            </a:pPr>
            <a:r>
              <a:rPr lang="en-US" altLang="en-US" sz="2000" dirty="0">
                <a:latin typeface="Courier New" panose="02070309020205020404" pitchFamily="49" charset="0"/>
              </a:rPr>
              <a:t>	&lt;/h3&gt;</a:t>
            </a:r>
          </a:p>
          <a:p>
            <a:pPr eaLnBrk="1" hangingPunct="1">
              <a:buFont typeface="Wingdings" panose="05000000000000000000" pitchFamily="2" charset="2"/>
              <a:buNone/>
            </a:pPr>
            <a:r>
              <a:rPr lang="en-US" altLang="en-US" sz="2000" dirty="0">
                <a:latin typeface="Courier New" panose="02070309020205020404" pitchFamily="49" charset="0"/>
              </a:rPr>
              <a:t>&lt;/body&gt;</a:t>
            </a:r>
          </a:p>
        </p:txBody>
      </p:sp>
      <p:sp>
        <p:nvSpPr>
          <p:cNvPr id="37892" name="Slide Number Placeholder 5">
            <a:extLst>
              <a:ext uri="{FF2B5EF4-FFF2-40B4-BE49-F238E27FC236}">
                <a16:creationId xmlns:a16="http://schemas.microsoft.com/office/drawing/2014/main" id="{2E2D6CE1-7B74-422C-BA70-CD459E83AEF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8D7C999-6592-4D89-9FC9-69BB46A1FDD6}"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
        <p:nvSpPr>
          <p:cNvPr id="203781" name="Text Box 5">
            <a:extLst>
              <a:ext uri="{FF2B5EF4-FFF2-40B4-BE49-F238E27FC236}">
                <a16:creationId xmlns:a16="http://schemas.microsoft.com/office/drawing/2014/main" id="{5C1E3875-FBFC-4898-BD6F-30D1E30DD354}"/>
              </a:ext>
            </a:extLst>
          </p:cNvPr>
          <p:cNvSpPr txBox="1">
            <a:spLocks noChangeArrowheads="1"/>
          </p:cNvSpPr>
          <p:nvPr/>
        </p:nvSpPr>
        <p:spPr bwMode="auto">
          <a:xfrm>
            <a:off x="2286000" y="4724400"/>
            <a:ext cx="4419600" cy="863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dirty="0">
                <a:latin typeface="Arial" panose="020B0604020202020204" pitchFamily="34" charset="0"/>
              </a:rPr>
              <a:t>This is plain h3</a:t>
            </a:r>
          </a:p>
          <a:p>
            <a:pPr eaLnBrk="1" hangingPunct="1">
              <a:spcBef>
                <a:spcPct val="50000"/>
              </a:spcBef>
              <a:buFontTx/>
              <a:buNone/>
            </a:pPr>
            <a:r>
              <a:rPr lang="en-US" altLang="en-US" sz="2000" i="1" dirty="0">
                <a:solidFill>
                  <a:srgbClr val="33CC33"/>
                </a:solidFill>
                <a:latin typeface="Arial" panose="020B0604020202020204" pitchFamily="34" charset="0"/>
              </a:rPr>
              <a:t>This is h3 in Arial, italic, and green</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3781"/>
                                        </p:tgtEl>
                                        <p:attrNameLst>
                                          <p:attrName>style.visibility</p:attrName>
                                        </p:attrNameLst>
                                      </p:cBhvr>
                                      <p:to>
                                        <p:strVal val="visible"/>
                                      </p:to>
                                    </p:set>
                                    <p:animEffect transition="in" filter="dissolve">
                                      <p:cBhvr>
                                        <p:cTn id="7" dur="500"/>
                                        <p:tgtEl>
                                          <p:spTgt spid="2037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C:\Users\yosef\Dropbox\130 Expression Web\images\question_mark_learning.jpg">
            <a:extLst>
              <a:ext uri="{FF2B5EF4-FFF2-40B4-BE49-F238E27FC236}">
                <a16:creationId xmlns:a16="http://schemas.microsoft.com/office/drawing/2014/main" id="{384A5949-38CC-4321-AF5D-C729C217B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766050" y="53975"/>
            <a:ext cx="1350963"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itle 1">
            <a:extLst>
              <a:ext uri="{FF2B5EF4-FFF2-40B4-BE49-F238E27FC236}">
                <a16:creationId xmlns:a16="http://schemas.microsoft.com/office/drawing/2014/main" id="{48741FE1-037D-4E66-8165-16BDBC59148C}"/>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A3AFF523-2D4B-448C-885E-137D4464E08B}"/>
              </a:ext>
            </a:extLst>
          </p:cNvPr>
          <p:cNvSpPr>
            <a:spLocks noGrp="1"/>
          </p:cNvSpPr>
          <p:nvPr>
            <p:ph idx="1"/>
          </p:nvPr>
        </p:nvSpPr>
        <p:spPr>
          <a:xfrm>
            <a:off x="196850" y="1295400"/>
            <a:ext cx="8213725" cy="4876800"/>
          </a:xfrm>
        </p:spPr>
        <p:txBody>
          <a:bodyPr/>
          <a:lstStyle/>
          <a:p>
            <a:pPr marL="57150" indent="0" eaLnBrk="1" hangingPunct="1">
              <a:buFont typeface="Arial" panose="020B0604020202020204" pitchFamily="34" charset="0"/>
              <a:buNone/>
              <a:defRPr/>
            </a:pPr>
            <a:r>
              <a:rPr lang="en-US" sz="2000" dirty="0"/>
              <a:t>After reading/watching/practicing this topic, you should be able to:</a:t>
            </a:r>
          </a:p>
          <a:p>
            <a:pPr marL="400050" eaLnBrk="1" hangingPunct="1">
              <a:defRPr/>
            </a:pPr>
            <a:r>
              <a:rPr lang="en-US" sz="2000" dirty="0"/>
              <a:t>Appreciate the motivation behind the development of CSS</a:t>
            </a:r>
          </a:p>
          <a:p>
            <a:pPr marL="400050" eaLnBrk="1" hangingPunct="1">
              <a:defRPr/>
            </a:pPr>
            <a:r>
              <a:rPr lang="en-US" sz="2000" dirty="0"/>
              <a:t>Appreciate the fact that HTML tags and attributes should never be used to change how something appears</a:t>
            </a:r>
          </a:p>
          <a:p>
            <a:pPr marL="400050" eaLnBrk="1" hangingPunct="1">
              <a:defRPr/>
            </a:pPr>
            <a:r>
              <a:rPr lang="en-US" sz="2000" dirty="0"/>
              <a:t>Name the three components that make up an inline CSS style</a:t>
            </a:r>
          </a:p>
          <a:p>
            <a:pPr marL="400050" eaLnBrk="1" hangingPunct="1">
              <a:defRPr/>
            </a:pPr>
            <a:r>
              <a:rPr lang="en-US" sz="2000" dirty="0"/>
              <a:t>Be able to create an inline style</a:t>
            </a:r>
          </a:p>
          <a:p>
            <a:pPr marL="400050" eaLnBrk="1" hangingPunct="1">
              <a:defRPr/>
            </a:pPr>
            <a:r>
              <a:rPr lang="en-US" sz="2000" dirty="0"/>
              <a:t>Be able to assign a color to a style using hexadecimal code</a:t>
            </a:r>
          </a:p>
          <a:p>
            <a:pPr marL="400050" eaLnBrk="1" hangingPunct="1">
              <a:defRPr/>
            </a:pPr>
            <a:endParaRPr lang="en-US" sz="2000" dirty="0"/>
          </a:p>
          <a:p>
            <a:pPr marL="57150" indent="0" eaLnBrk="1" hangingPunct="1">
              <a:buFont typeface="Arial" panose="020B0604020202020204" pitchFamily="34" charset="0"/>
              <a:buNone/>
              <a:defRPr/>
            </a:pPr>
            <a:endParaRPr lang="en-US" sz="20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D33C85E-4689-4807-9ECA-5D8030BD356D}"/>
              </a:ext>
            </a:extLst>
          </p:cNvPr>
          <p:cNvSpPr>
            <a:spLocks noGrp="1"/>
          </p:cNvSpPr>
          <p:nvPr>
            <p:ph type="title"/>
          </p:nvPr>
        </p:nvSpPr>
        <p:spPr>
          <a:xfrm>
            <a:off x="457200" y="274638"/>
            <a:ext cx="8229600" cy="868362"/>
          </a:xfrm>
        </p:spPr>
        <p:txBody>
          <a:bodyPr/>
          <a:lstStyle/>
          <a:p>
            <a:pPr eaLnBrk="1" hangingPunct="1"/>
            <a:r>
              <a:rPr lang="en-US" altLang="en-US" sz="4000" dirty="0"/>
              <a:t>Aside: How to specify colors</a:t>
            </a:r>
          </a:p>
        </p:txBody>
      </p:sp>
      <p:sp>
        <p:nvSpPr>
          <p:cNvPr id="26628" name="Rectangle 3">
            <a:extLst>
              <a:ext uri="{FF2B5EF4-FFF2-40B4-BE49-F238E27FC236}">
                <a16:creationId xmlns:a16="http://schemas.microsoft.com/office/drawing/2014/main" id="{B5FB3378-6D33-469E-8829-CABDD565478F}"/>
              </a:ext>
            </a:extLst>
          </p:cNvPr>
          <p:cNvSpPr>
            <a:spLocks noGrp="1" noChangeArrowheads="1"/>
          </p:cNvSpPr>
          <p:nvPr>
            <p:ph idx="1"/>
          </p:nvPr>
        </p:nvSpPr>
        <p:spPr>
          <a:xfrm>
            <a:off x="381000" y="1219200"/>
            <a:ext cx="8305800" cy="5029200"/>
          </a:xfrm>
        </p:spPr>
        <p:txBody>
          <a:bodyPr rtlCol="0">
            <a:normAutofit fontScale="70000" lnSpcReduction="20000"/>
          </a:bodyPr>
          <a:lstStyle/>
          <a:p>
            <a:pPr indent="0" eaLnBrk="1" fontAlgn="auto" hangingPunct="1">
              <a:spcAft>
                <a:spcPts val="0"/>
              </a:spcAft>
              <a:buFont typeface="Wingdings" pitchFamily="2" charset="2"/>
              <a:buNone/>
              <a:defRPr/>
            </a:pPr>
            <a:r>
              <a:rPr lang="en-US" sz="2800" dirty="0"/>
              <a:t>There are a few different ways to specify a color. However, there is one in particular that is preferred. </a:t>
            </a:r>
          </a:p>
          <a:p>
            <a:pPr indent="0" eaLnBrk="1" fontAlgn="auto" hangingPunct="1">
              <a:spcAft>
                <a:spcPts val="0"/>
              </a:spcAft>
              <a:buFont typeface="Wingdings" pitchFamily="2" charset="2"/>
              <a:buNone/>
              <a:defRPr/>
            </a:pPr>
            <a:endParaRPr lang="en-US" sz="2800" dirty="0"/>
          </a:p>
          <a:p>
            <a:pPr indent="0" eaLnBrk="1" fontAlgn="auto" hangingPunct="1">
              <a:spcAft>
                <a:spcPts val="0"/>
              </a:spcAft>
              <a:buFont typeface="Wingdings" pitchFamily="2" charset="2"/>
              <a:buNone/>
              <a:defRPr/>
            </a:pPr>
            <a:r>
              <a:rPr lang="en-US" sz="2800" dirty="0"/>
              <a:t>All of the examples below specify the color ‘teal’ but in different ways:</a:t>
            </a:r>
          </a:p>
          <a:p>
            <a:pPr eaLnBrk="1" fontAlgn="auto" hangingPunct="1">
              <a:spcAft>
                <a:spcPts val="0"/>
              </a:spcAft>
              <a:buFont typeface="Wingdings" pitchFamily="2" charset="2"/>
              <a:buNone/>
              <a:defRPr/>
            </a:pPr>
            <a:endParaRPr lang="en-US" sz="2400" dirty="0"/>
          </a:p>
          <a:p>
            <a:pPr eaLnBrk="1" fontAlgn="auto" hangingPunct="1">
              <a:spcAft>
                <a:spcPts val="0"/>
              </a:spcAft>
              <a:defRPr/>
            </a:pPr>
            <a:r>
              <a:rPr lang="en-US" sz="2400" dirty="0"/>
              <a:t>Name code: 			</a:t>
            </a:r>
            <a:r>
              <a:rPr lang="en-US" sz="2400" b="1" dirty="0"/>
              <a:t>body { style= " color: teal " }</a:t>
            </a:r>
          </a:p>
          <a:p>
            <a:pPr eaLnBrk="1" fontAlgn="auto" hangingPunct="1">
              <a:spcAft>
                <a:spcPts val="0"/>
              </a:spcAft>
              <a:defRPr/>
            </a:pPr>
            <a:r>
              <a:rPr lang="en-US" sz="2400" dirty="0"/>
              <a:t>RGB color values: 		</a:t>
            </a:r>
            <a:r>
              <a:rPr lang="en-US" sz="2400" b="1" dirty="0"/>
              <a:t>body {style= " color: rgb(0,128,128) "}</a:t>
            </a:r>
          </a:p>
          <a:p>
            <a:pPr eaLnBrk="1" fontAlgn="auto" hangingPunct="1">
              <a:spcAft>
                <a:spcPts val="0"/>
              </a:spcAft>
              <a:defRPr/>
            </a:pPr>
            <a:r>
              <a:rPr lang="en-US" sz="2400" dirty="0"/>
              <a:t>RGB color percentages:	 	</a:t>
            </a:r>
            <a:r>
              <a:rPr lang="en-US" sz="2400" b="1" dirty="0"/>
              <a:t>body {style= " color: rgb(0%,50%,50%) "}</a:t>
            </a:r>
          </a:p>
          <a:p>
            <a:pPr eaLnBrk="1" fontAlgn="auto" hangingPunct="1">
              <a:spcAft>
                <a:spcPts val="0"/>
              </a:spcAft>
              <a:defRPr/>
            </a:pPr>
            <a:r>
              <a:rPr lang="en-US" sz="2400" dirty="0">
                <a:solidFill>
                  <a:srgbClr val="C00000"/>
                </a:solidFill>
              </a:rPr>
              <a:t>Hexadecimal form: </a:t>
            </a:r>
            <a:r>
              <a:rPr lang="en-US" sz="2400" dirty="0"/>
              <a:t>		</a:t>
            </a:r>
            <a:r>
              <a:rPr lang="en-US" sz="2400" b="1" dirty="0"/>
              <a:t>body {style= " color: #008080 "} </a:t>
            </a:r>
          </a:p>
          <a:p>
            <a:pPr lvl="1" eaLnBrk="1" fontAlgn="auto" hangingPunct="1">
              <a:spcAft>
                <a:spcPts val="0"/>
              </a:spcAft>
              <a:defRPr/>
            </a:pPr>
            <a:r>
              <a:rPr lang="en-US" sz="2200" dirty="0">
                <a:sym typeface="Wingdings" pitchFamily="2" charset="2"/>
              </a:rPr>
              <a:t>We will use this form throughout our course</a:t>
            </a:r>
          </a:p>
          <a:p>
            <a:pPr lvl="1" eaLnBrk="1" fontAlgn="auto" hangingPunct="1">
              <a:spcAft>
                <a:spcPts val="0"/>
              </a:spcAft>
              <a:defRPr/>
            </a:pPr>
            <a:r>
              <a:rPr lang="en-US" sz="2200" dirty="0">
                <a:sym typeface="Wingdings" pitchFamily="2" charset="2"/>
              </a:rPr>
              <a:t>Note the pound sign (#) – this HAS to be there.</a:t>
            </a:r>
            <a:endParaRPr lang="en-US" sz="2200" dirty="0"/>
          </a:p>
          <a:p>
            <a:pPr eaLnBrk="1" fontAlgn="auto" hangingPunct="1">
              <a:spcAft>
                <a:spcPts val="0"/>
              </a:spcAft>
              <a:buFont typeface="Wingdings" pitchFamily="2" charset="2"/>
              <a:buNone/>
              <a:defRPr/>
            </a:pPr>
            <a:endParaRPr lang="en-US" sz="2400" dirty="0"/>
          </a:p>
          <a:p>
            <a:pPr eaLnBrk="1" fontAlgn="auto" hangingPunct="1">
              <a:spcAft>
                <a:spcPts val="0"/>
              </a:spcAft>
              <a:buFont typeface="Wingdings" pitchFamily="2" charset="2"/>
              <a:buNone/>
              <a:defRPr/>
            </a:pPr>
            <a:r>
              <a:rPr lang="en-US" sz="2400" b="1" dirty="0"/>
              <a:t>Most people use hexadecimal, and that is what we will use in this course. </a:t>
            </a:r>
          </a:p>
          <a:p>
            <a:pPr eaLnBrk="1" fontAlgn="auto" hangingPunct="1">
              <a:spcAft>
                <a:spcPts val="0"/>
              </a:spcAft>
              <a:buFont typeface="Wingdings" pitchFamily="2" charset="2"/>
              <a:buNone/>
              <a:defRPr/>
            </a:pPr>
            <a:endParaRPr lang="en-US" sz="2400" b="1" dirty="0"/>
          </a:p>
          <a:p>
            <a:pPr eaLnBrk="1" fontAlgn="auto" hangingPunct="1">
              <a:spcAft>
                <a:spcPts val="0"/>
              </a:spcAft>
              <a:buFont typeface="Wingdings" pitchFamily="2" charset="2"/>
              <a:buNone/>
              <a:defRPr/>
            </a:pPr>
            <a:r>
              <a:rPr lang="en-US" sz="2600" dirty="0"/>
              <a:t>	Sometimes during testing, I will use the ‘name code’, (e.g. ‘blue’) since it's quick and easy – great when just experimenting and "playing around". However, when making a “professional” page, I use hex codes.  </a:t>
            </a:r>
            <a:r>
              <a:rPr lang="en-US" sz="2600" b="1" dirty="0"/>
              <a:t>You should use hex for your assignments.</a:t>
            </a:r>
          </a:p>
        </p:txBody>
      </p:sp>
      <p:sp>
        <p:nvSpPr>
          <p:cNvPr id="39940" name="Slide Number Placeholder 5">
            <a:extLst>
              <a:ext uri="{FF2B5EF4-FFF2-40B4-BE49-F238E27FC236}">
                <a16:creationId xmlns:a16="http://schemas.microsoft.com/office/drawing/2014/main" id="{D2624FA7-EA36-4695-9EFC-82A947DD21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FEF68C-9BAD-4848-ADB9-BA9A3E02BC05}"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6628">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62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a:extLst>
              <a:ext uri="{FF2B5EF4-FFF2-40B4-BE49-F238E27FC236}">
                <a16:creationId xmlns:a16="http://schemas.microsoft.com/office/drawing/2014/main" id="{FF984911-E7DB-465E-8AE6-9195D40E9B4D}"/>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Colors: Names, RGB, and Hex values</a:t>
            </a:r>
          </a:p>
        </p:txBody>
      </p:sp>
      <p:sp>
        <p:nvSpPr>
          <p:cNvPr id="41987" name="Slide Number Placeholder 5">
            <a:extLst>
              <a:ext uri="{FF2B5EF4-FFF2-40B4-BE49-F238E27FC236}">
                <a16:creationId xmlns:a16="http://schemas.microsoft.com/office/drawing/2014/main" id="{E47051ED-1487-4D86-B59E-E75D72EE5A0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3EF622B-124C-4D1C-AB15-C9ED7E4C5A84}" type="slidenum">
              <a:rPr lang="en-US" altLang="en-US" sz="1200" smtClean="0">
                <a:solidFill>
                  <a:srgbClr val="898989"/>
                </a:solidFill>
                <a:latin typeface="Arial" panose="020B0604020202020204" pitchFamily="34" charset="0"/>
              </a:rPr>
              <a:pPr>
                <a:spcBef>
                  <a:spcPct val="0"/>
                </a:spcBef>
                <a:buFontTx/>
                <a:buNone/>
              </a:pPr>
              <a:t>21</a:t>
            </a:fld>
            <a:endParaRPr lang="en-US" altLang="en-US" sz="1200" dirty="0">
              <a:solidFill>
                <a:srgbClr val="898989"/>
              </a:solidFill>
              <a:latin typeface="Arial" panose="020B0604020202020204" pitchFamily="34" charset="0"/>
            </a:endParaRPr>
          </a:p>
        </p:txBody>
      </p:sp>
      <p:graphicFrame>
        <p:nvGraphicFramePr>
          <p:cNvPr id="41988" name="Object 3">
            <a:extLst>
              <a:ext uri="{FF2B5EF4-FFF2-40B4-BE49-F238E27FC236}">
                <a16:creationId xmlns:a16="http://schemas.microsoft.com/office/drawing/2014/main" id="{B4D607EA-B2F2-4661-B34E-299505F117CC}"/>
              </a:ext>
            </a:extLst>
          </p:cNvPr>
          <p:cNvGraphicFramePr>
            <a:graphicFrameLocks noChangeAspect="1"/>
          </p:cNvGraphicFramePr>
          <p:nvPr/>
        </p:nvGraphicFramePr>
        <p:xfrm>
          <a:off x="457200" y="1143000"/>
          <a:ext cx="7450138" cy="3692525"/>
        </p:xfrm>
        <a:graphic>
          <a:graphicData uri="http://schemas.openxmlformats.org/presentationml/2006/ole">
            <mc:AlternateContent xmlns:mc="http://schemas.openxmlformats.org/markup-compatibility/2006">
              <mc:Choice xmlns:v="urn:schemas-microsoft-com:vml" Requires="v">
                <p:oleObj spid="_x0000_s42080" name="Bitmap Image" r:id="rId4" imgW="4342857" imgH="2152951" progId="Paint.Picture">
                  <p:embed/>
                </p:oleObj>
              </mc:Choice>
              <mc:Fallback>
                <p:oleObj name="Bitmap Image" r:id="rId4" imgW="4342857" imgH="2152951" progId="Paint.Picture">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143000"/>
                        <a:ext cx="7450138" cy="369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9" name="Text Box 7">
            <a:extLst>
              <a:ext uri="{FF2B5EF4-FFF2-40B4-BE49-F238E27FC236}">
                <a16:creationId xmlns:a16="http://schemas.microsoft.com/office/drawing/2014/main" id="{F2E15CB8-8370-415B-8777-4AAD343C3E91}"/>
              </a:ext>
            </a:extLst>
          </p:cNvPr>
          <p:cNvSpPr txBox="1">
            <a:spLocks noChangeArrowheads="1"/>
          </p:cNvSpPr>
          <p:nvPr/>
        </p:nvSpPr>
        <p:spPr bwMode="auto">
          <a:xfrm>
            <a:off x="457200" y="5181600"/>
            <a:ext cx="83058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Wingdings" panose="05000000000000000000" pitchFamily="2" charset="2"/>
              <a:buNone/>
            </a:pPr>
            <a:r>
              <a:rPr lang="en-US" altLang="en-US" sz="1600" dirty="0">
                <a:latin typeface="Arial" panose="020B0604020202020204" pitchFamily="34" charset="0"/>
              </a:rPr>
              <a:t>This is only a </a:t>
            </a:r>
            <a:r>
              <a:rPr lang="en-US" altLang="en-US" sz="1600" u="sng" dirty="0">
                <a:latin typeface="Arial" panose="020B0604020202020204" pitchFamily="34" charset="0"/>
              </a:rPr>
              <a:t>very</a:t>
            </a:r>
            <a:r>
              <a:rPr lang="en-US" altLang="en-US" sz="1600" dirty="0">
                <a:latin typeface="Arial" panose="020B0604020202020204" pitchFamily="34" charset="0"/>
              </a:rPr>
              <a:t> small sampling of the colors available to you. Google “html color swatch” and you’ll see a vast number of pages with similar tables/swatches.</a:t>
            </a:r>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EAE7CB1-E534-4096-B073-71E581200E14}"/>
              </a:ext>
            </a:extLst>
          </p:cNvPr>
          <p:cNvSpPr>
            <a:spLocks noGrp="1"/>
          </p:cNvSpPr>
          <p:nvPr>
            <p:ph type="title"/>
          </p:nvPr>
        </p:nvSpPr>
        <p:spPr/>
        <p:txBody>
          <a:bodyPr/>
          <a:lstStyle/>
          <a:p>
            <a:r>
              <a:rPr lang="en-US" altLang="en-US" sz="4000" dirty="0"/>
              <a:t>Use Hex codes for your colors</a:t>
            </a:r>
          </a:p>
        </p:txBody>
      </p:sp>
      <p:sp>
        <p:nvSpPr>
          <p:cNvPr id="3" name="Content Placeholder 2">
            <a:extLst>
              <a:ext uri="{FF2B5EF4-FFF2-40B4-BE49-F238E27FC236}">
                <a16:creationId xmlns:a16="http://schemas.microsoft.com/office/drawing/2014/main" id="{9FE05A2F-3DF4-49BF-9870-C01175ECEE51}"/>
              </a:ext>
            </a:extLst>
          </p:cNvPr>
          <p:cNvSpPr>
            <a:spLocks noGrp="1"/>
          </p:cNvSpPr>
          <p:nvPr>
            <p:ph idx="1"/>
          </p:nvPr>
        </p:nvSpPr>
        <p:spPr/>
        <p:txBody>
          <a:bodyPr/>
          <a:lstStyle/>
          <a:p>
            <a:pPr>
              <a:defRPr/>
            </a:pPr>
            <a:r>
              <a:rPr lang="en-US" sz="2000" dirty="0"/>
              <a:t>When playing around on your own during testing, experimenting and so on, feel free to use "name form" (i.e. specifying the color by its name).</a:t>
            </a:r>
          </a:p>
          <a:p>
            <a:pPr lvl="1">
              <a:defRPr/>
            </a:pPr>
            <a:r>
              <a:rPr lang="en-US" sz="1800" dirty="0"/>
              <a:t>e.g. &lt;h1 style="color:red;"&gt;</a:t>
            </a:r>
          </a:p>
          <a:p>
            <a:pPr marL="457200" lvl="1" indent="0">
              <a:buNone/>
              <a:defRPr/>
            </a:pPr>
            <a:endParaRPr lang="en-US" sz="1800" dirty="0"/>
          </a:p>
          <a:p>
            <a:pPr>
              <a:defRPr/>
            </a:pPr>
            <a:r>
              <a:rPr lang="en-US" sz="2000" dirty="0"/>
              <a:t>However, when doing “official” work (e.g. homework assignments, quizzes, etc.) </a:t>
            </a:r>
            <a:r>
              <a:rPr lang="en-US" sz="2000" b="1" dirty="0"/>
              <a:t>you should always use "hex form"</a:t>
            </a:r>
            <a:r>
              <a:rPr lang="en-US" sz="2000" dirty="0"/>
              <a:t>.</a:t>
            </a:r>
          </a:p>
          <a:p>
            <a:pPr lvl="1">
              <a:defRPr/>
            </a:pPr>
            <a:r>
              <a:rPr lang="en-US" sz="1800" dirty="0"/>
              <a:t>e.g. &lt;h1 style="color:#ff0000;"&gt;</a:t>
            </a:r>
          </a:p>
          <a:p>
            <a:pPr marL="457200" lvl="1" indent="0">
              <a:buNone/>
              <a:defRPr/>
            </a:pPr>
            <a:endParaRPr lang="en-US" sz="1800" dirty="0"/>
          </a:p>
          <a:p>
            <a:pPr marL="0" indent="0">
              <a:buFont typeface="Arial" panose="020B0604020202020204" pitchFamily="34" charset="0"/>
              <a:buNone/>
              <a:defRPr/>
            </a:pPr>
            <a:r>
              <a:rPr lang="en-US" sz="2000" dirty="0"/>
              <a:t>Happy Grader:  	&lt;h1 style="color:</a:t>
            </a:r>
            <a:r>
              <a:rPr lang="en-US" sz="2000" b="1" dirty="0"/>
              <a:t>#ff0000;"</a:t>
            </a:r>
            <a:r>
              <a:rPr lang="en-US" sz="2000" dirty="0"/>
              <a:t>&gt;… </a:t>
            </a:r>
          </a:p>
          <a:p>
            <a:pPr marL="0" indent="0">
              <a:buFont typeface="Arial" panose="020B0604020202020204" pitchFamily="34" charset="0"/>
              <a:buNone/>
              <a:defRPr/>
            </a:pPr>
            <a:r>
              <a:rPr lang="en-US" sz="2000" dirty="0"/>
              <a:t>Critical Grader: 	&lt;h1 style="color:</a:t>
            </a:r>
            <a:r>
              <a:rPr lang="en-US" sz="2000" b="1" dirty="0"/>
              <a:t>red; "</a:t>
            </a:r>
            <a:r>
              <a:rPr lang="en-US" sz="2000" dirty="0"/>
              <a:t>&gt;… </a:t>
            </a:r>
          </a:p>
          <a:p>
            <a:pPr marL="0" indent="0">
              <a:buFont typeface="Arial" panose="020B0604020202020204" pitchFamily="34" charset="0"/>
              <a:buNone/>
              <a:defRPr/>
            </a:pPr>
            <a:endParaRPr lang="en-US" sz="2000" dirty="0"/>
          </a:p>
        </p:txBody>
      </p:sp>
      <p:sp>
        <p:nvSpPr>
          <p:cNvPr id="44036" name="Slide Number Placeholder 3">
            <a:extLst>
              <a:ext uri="{FF2B5EF4-FFF2-40B4-BE49-F238E27FC236}">
                <a16:creationId xmlns:a16="http://schemas.microsoft.com/office/drawing/2014/main" id="{89AF125D-16DA-4363-A5B0-CF2B00B619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5AC0F15-D015-438C-960B-17D61DF52F42}" type="slidenum">
              <a:rPr lang="en-US" altLang="en-US" sz="1200" smtClean="0">
                <a:solidFill>
                  <a:srgbClr val="898989"/>
                </a:solidFill>
                <a:latin typeface="Arial" panose="020B0604020202020204" pitchFamily="34" charset="0"/>
              </a:rPr>
              <a:pPr>
                <a:spcBef>
                  <a:spcPct val="0"/>
                </a:spcBef>
                <a:buFontTx/>
                <a:buNone/>
              </a:pPr>
              <a:t>22</a:t>
            </a:fld>
            <a:endParaRPr lang="en-US" altLang="en-US" sz="1200" dirty="0">
              <a:solidFill>
                <a:srgbClr val="898989"/>
              </a:solidFill>
              <a:latin typeface="Arial" panose="020B0604020202020204" pitchFamily="34" charset="0"/>
            </a:endParaRPr>
          </a:p>
        </p:txBody>
      </p:sp>
      <p:pic>
        <p:nvPicPr>
          <p:cNvPr id="4" name="Graphic 3" descr="Ribbon">
            <a:extLst>
              <a:ext uri="{FF2B5EF4-FFF2-40B4-BE49-F238E27FC236}">
                <a16:creationId xmlns:a16="http://schemas.microsoft.com/office/drawing/2014/main" id="{80F29773-E4AD-4BCA-BBC6-062C779978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6400" y="4267200"/>
            <a:ext cx="381000" cy="381000"/>
          </a:xfrm>
          <a:prstGeom prst="rect">
            <a:avLst/>
          </a:prstGeom>
        </p:spPr>
      </p:pic>
      <p:pic>
        <p:nvPicPr>
          <p:cNvPr id="6" name="Graphic 5" descr="Angry face with no fill">
            <a:extLst>
              <a:ext uri="{FF2B5EF4-FFF2-40B4-BE49-F238E27FC236}">
                <a16:creationId xmlns:a16="http://schemas.microsoft.com/office/drawing/2014/main" id="{09A3B130-C8E3-459B-AADD-784C8A381A5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86400" y="4648200"/>
            <a:ext cx="381000" cy="381000"/>
          </a:xfrm>
          <a:prstGeom prst="rect">
            <a:avLst/>
          </a:prstGeom>
        </p:spPr>
      </p:pic>
      <p:sp>
        <p:nvSpPr>
          <p:cNvPr id="7" name="TextBox 6">
            <a:extLst>
              <a:ext uri="{FF2B5EF4-FFF2-40B4-BE49-F238E27FC236}">
                <a16:creationId xmlns:a16="http://schemas.microsoft.com/office/drawing/2014/main" id="{2DA26B57-C0A2-470A-A0CD-27617E5FCADE}"/>
              </a:ext>
            </a:extLst>
          </p:cNvPr>
          <p:cNvSpPr txBox="1"/>
          <p:nvPr/>
        </p:nvSpPr>
        <p:spPr>
          <a:xfrm>
            <a:off x="533400" y="5257800"/>
            <a:ext cx="7924800" cy="107721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b="1" dirty="0"/>
              <a:t>Why?  </a:t>
            </a:r>
            <a:r>
              <a:rPr lang="en-US" sz="1600" dirty="0"/>
              <a:t>When learning to program in any language, it is very important to try and adhere to various "programming conventions" recommended by the standards organizations and/or the community at large.  For reasons we won't go into here, using hex form to identify colors is a widely used convention among professional web designers.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6" presetClass="entr" presetSubtype="16"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par>
                                <p:cTn id="20" presetID="6" presetClass="entr" presetSubtype="16"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500B760-F806-458B-ADF2-3570C153436A}"/>
              </a:ext>
            </a:extLst>
          </p:cNvPr>
          <p:cNvSpPr>
            <a:spLocks noGrp="1"/>
          </p:cNvSpPr>
          <p:nvPr>
            <p:ph type="title"/>
          </p:nvPr>
        </p:nvSpPr>
        <p:spPr/>
        <p:txBody>
          <a:bodyPr/>
          <a:lstStyle/>
          <a:p>
            <a:pPr eaLnBrk="1" hangingPunct="1"/>
            <a:r>
              <a:rPr lang="en-US" altLang="en-US" sz="2800" dirty="0"/>
              <a:t>HTML code defines the </a:t>
            </a:r>
            <a:r>
              <a:rPr lang="en-US" altLang="en-US" sz="2800" i="1" dirty="0"/>
              <a:t>organization</a:t>
            </a:r>
            <a:r>
              <a:rPr lang="en-US" altLang="en-US" sz="2800" dirty="0"/>
              <a:t> of a document</a:t>
            </a:r>
          </a:p>
        </p:txBody>
      </p:sp>
      <p:sp>
        <p:nvSpPr>
          <p:cNvPr id="7171" name="Rectangle 3">
            <a:extLst>
              <a:ext uri="{FF2B5EF4-FFF2-40B4-BE49-F238E27FC236}">
                <a16:creationId xmlns:a16="http://schemas.microsoft.com/office/drawing/2014/main" id="{378E957A-2454-4269-9A06-AA0637B6E1D2}"/>
              </a:ext>
            </a:extLst>
          </p:cNvPr>
          <p:cNvSpPr>
            <a:spLocks noGrp="1"/>
          </p:cNvSpPr>
          <p:nvPr>
            <p:ph idx="1"/>
          </p:nvPr>
        </p:nvSpPr>
        <p:spPr>
          <a:xfrm>
            <a:off x="457200" y="1295400"/>
            <a:ext cx="8229600" cy="4525963"/>
          </a:xfrm>
        </p:spPr>
        <p:txBody>
          <a:bodyPr/>
          <a:lstStyle/>
          <a:p>
            <a:pPr indent="0" eaLnBrk="1" hangingPunct="1">
              <a:buFont typeface="Wingdings" panose="05000000000000000000" pitchFamily="2" charset="2"/>
              <a:buNone/>
            </a:pPr>
            <a:r>
              <a:rPr lang="en-US" altLang="en-US" sz="2000" dirty="0"/>
              <a:t>HTML was designed so that the tags indicate only the content and organization of a document (headings, lists, titles, etc.). HTML was never intended as a tool for </a:t>
            </a:r>
            <a:r>
              <a:rPr lang="en-US" altLang="en-US" sz="2000" u="sng" dirty="0"/>
              <a:t>formatting</a:t>
            </a:r>
            <a:r>
              <a:rPr lang="en-US" altLang="en-US" sz="2000" dirty="0"/>
              <a:t> the content (e.g. bolding, italics, colors, etc.).</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This was fine when the HTML documents were mostly read by scientists doing research work. Nobody was thinking about web pages being used in the elaborate ways that we see today.</a:t>
            </a:r>
          </a:p>
          <a:p>
            <a:pPr indent="0" eaLnBrk="1" hangingPunct="1">
              <a:buFont typeface="Wingdings" panose="05000000000000000000" pitchFamily="2" charset="2"/>
              <a:buNone/>
            </a:pPr>
            <a:r>
              <a:rPr lang="en-US" altLang="en-US" sz="2000" dirty="0"/>
              <a:t>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endParaRPr lang="en-US" altLang="en-US" sz="2000" dirty="0"/>
          </a:p>
        </p:txBody>
      </p:sp>
      <p:sp>
        <p:nvSpPr>
          <p:cNvPr id="7172" name="Slide Number Placeholder 5">
            <a:extLst>
              <a:ext uri="{FF2B5EF4-FFF2-40B4-BE49-F238E27FC236}">
                <a16:creationId xmlns:a16="http://schemas.microsoft.com/office/drawing/2014/main" id="{B5BE15A2-D7A1-4A30-B4C8-AAA46C4425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5F946D-9A44-4A45-B759-929C682520AF}"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3E8F08E-8523-46EF-AAF3-025A3660BF20}"/>
              </a:ext>
            </a:extLst>
          </p:cNvPr>
          <p:cNvSpPr>
            <a:spLocks noGrp="1"/>
          </p:cNvSpPr>
          <p:nvPr>
            <p:ph type="title"/>
          </p:nvPr>
        </p:nvSpPr>
        <p:spPr/>
        <p:txBody>
          <a:bodyPr/>
          <a:lstStyle/>
          <a:p>
            <a:pPr eaLnBrk="1" hangingPunct="1"/>
            <a:r>
              <a:rPr lang="en-US" altLang="en-US" sz="3600" dirty="0"/>
              <a:t>…but developers began to want more…</a:t>
            </a:r>
          </a:p>
        </p:txBody>
      </p:sp>
      <p:sp>
        <p:nvSpPr>
          <p:cNvPr id="9219" name="Rectangle 3">
            <a:extLst>
              <a:ext uri="{FF2B5EF4-FFF2-40B4-BE49-F238E27FC236}">
                <a16:creationId xmlns:a16="http://schemas.microsoft.com/office/drawing/2014/main" id="{17D0D841-509B-458D-80A6-182A22610F08}"/>
              </a:ext>
            </a:extLst>
          </p:cNvPr>
          <p:cNvSpPr>
            <a:spLocks noGrp="1"/>
          </p:cNvSpPr>
          <p:nvPr>
            <p:ph idx="1"/>
          </p:nvPr>
        </p:nvSpPr>
        <p:spPr>
          <a:xfrm>
            <a:off x="304800" y="1371600"/>
            <a:ext cx="8318500" cy="4530725"/>
          </a:xfrm>
        </p:spPr>
        <p:txBody>
          <a:bodyPr/>
          <a:lstStyle/>
          <a:p>
            <a:pPr indent="0" eaLnBrk="1" hangingPunct="1">
              <a:buFont typeface="Wingdings" panose="05000000000000000000" pitchFamily="2" charset="2"/>
              <a:buNone/>
            </a:pPr>
            <a:r>
              <a:rPr lang="en-US" altLang="en-US" sz="2000" dirty="0"/>
              <a:t>As the web became more ubiquitous and went beyond the realm of scientific research, web page developers, especially those developing commercial websites, wanted to add more visual flair to their pages.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For this reason, several new tags and attributes were introduced in subsequent versions HTML that allowed designers some control over the appearance of the content on the page.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Even so, many designers were still unsatisfied with the options available to them. There were many reasons for this, including limitations on what could actually be done, as well as inconsistency in how HTML documents were being displayed among the many different web clients in use.</a:t>
            </a:r>
          </a:p>
        </p:txBody>
      </p:sp>
      <p:sp>
        <p:nvSpPr>
          <p:cNvPr id="9220" name="Slide Number Placeholder 5">
            <a:extLst>
              <a:ext uri="{FF2B5EF4-FFF2-40B4-BE49-F238E27FC236}">
                <a16:creationId xmlns:a16="http://schemas.microsoft.com/office/drawing/2014/main" id="{372788F1-FCA4-4508-A760-ED6CA0EB54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E5EE515-A01D-426B-958C-AF5A717379EB}"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A056B8B-8958-47C7-854C-EB31BB9BCEBA}"/>
              </a:ext>
            </a:extLst>
          </p:cNvPr>
          <p:cNvSpPr>
            <a:spLocks noGrp="1"/>
          </p:cNvSpPr>
          <p:nvPr>
            <p:ph type="title"/>
          </p:nvPr>
        </p:nvSpPr>
        <p:spPr>
          <a:xfrm>
            <a:off x="457200" y="274638"/>
            <a:ext cx="8229600" cy="715962"/>
          </a:xfrm>
        </p:spPr>
        <p:txBody>
          <a:bodyPr/>
          <a:lstStyle/>
          <a:p>
            <a:pPr eaLnBrk="1" hangingPunct="1"/>
            <a:r>
              <a:rPr lang="en-US" altLang="en-US" sz="3600" dirty="0"/>
              <a:t>…and then it started getting out of hand…</a:t>
            </a:r>
          </a:p>
        </p:txBody>
      </p:sp>
      <p:sp>
        <p:nvSpPr>
          <p:cNvPr id="11267" name="Rectangle 3">
            <a:extLst>
              <a:ext uri="{FF2B5EF4-FFF2-40B4-BE49-F238E27FC236}">
                <a16:creationId xmlns:a16="http://schemas.microsoft.com/office/drawing/2014/main" id="{11ACD4EC-9D3A-46E2-91D6-F5412FA3ED35}"/>
              </a:ext>
            </a:extLst>
          </p:cNvPr>
          <p:cNvSpPr>
            <a:spLocks noGrp="1"/>
          </p:cNvSpPr>
          <p:nvPr>
            <p:ph idx="1"/>
          </p:nvPr>
        </p:nvSpPr>
        <p:spPr>
          <a:xfrm>
            <a:off x="152400" y="1143000"/>
            <a:ext cx="8318500" cy="4530725"/>
          </a:xfrm>
        </p:spPr>
        <p:txBody>
          <a:bodyPr/>
          <a:lstStyle/>
          <a:p>
            <a:pPr indent="0" eaLnBrk="1" hangingPunct="1">
              <a:buFont typeface="Wingdings" panose="05000000000000000000" pitchFamily="2" charset="2"/>
              <a:buNone/>
            </a:pPr>
            <a:r>
              <a:rPr lang="en-US" altLang="en-US" sz="2000" dirty="0"/>
              <a:t>Developers soon started getting carried away though… They started inventing their own HTML formatting tags and attributes. </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Yet most of these tags had never been standardized by the W3C which meant that some browsers supported them, and others did not. In addition, because there was no uniformity, even when a tag was “popular” different browsers frequently displayed those tags differently.</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dirty="0"/>
              <a:t>All of this went completely against the main objective of HTML which is that a web document should look the same on </a:t>
            </a:r>
            <a:r>
              <a:rPr lang="en-US" altLang="en-US" sz="2000" i="1" dirty="0"/>
              <a:t>any </a:t>
            </a:r>
            <a:r>
              <a:rPr lang="en-US" altLang="en-US" sz="2000" dirty="0"/>
              <a:t>browser, on </a:t>
            </a:r>
            <a:r>
              <a:rPr lang="en-US" altLang="en-US" sz="2000" i="1" dirty="0"/>
              <a:t>any</a:t>
            </a:r>
            <a:r>
              <a:rPr lang="en-US" altLang="en-US" sz="2000" dirty="0"/>
              <a:t> computer, running </a:t>
            </a:r>
            <a:r>
              <a:rPr lang="en-US" altLang="en-US" sz="2000" i="1" dirty="0"/>
              <a:t>any</a:t>
            </a:r>
            <a:r>
              <a:rPr lang="en-US" altLang="en-US" sz="2000" dirty="0"/>
              <a:t> operating system!</a:t>
            </a:r>
          </a:p>
          <a:p>
            <a:pPr indent="0" eaLnBrk="1" hangingPunct="1">
              <a:buFont typeface="Wingdings" panose="05000000000000000000" pitchFamily="2" charset="2"/>
              <a:buNone/>
            </a:pPr>
            <a:endParaRPr lang="en-US" altLang="en-US" sz="2000" dirty="0"/>
          </a:p>
          <a:p>
            <a:pPr indent="0" eaLnBrk="1" hangingPunct="1">
              <a:buFont typeface="Wingdings" panose="05000000000000000000" pitchFamily="2" charset="2"/>
              <a:buNone/>
            </a:pPr>
            <a:r>
              <a:rPr lang="en-US" altLang="en-US" sz="2000" b="1" dirty="0"/>
              <a:t>At one point then, the W3C basically decided to start over. They decreed that HTML was no longer to be used for formatting. However, they did come up with a standardized—and quite powerful—way of formatting documents which they called Cascading Style Sheets (CSS).  </a:t>
            </a:r>
          </a:p>
        </p:txBody>
      </p:sp>
      <p:sp>
        <p:nvSpPr>
          <p:cNvPr id="11268" name="Slide Number Placeholder 5">
            <a:extLst>
              <a:ext uri="{FF2B5EF4-FFF2-40B4-BE49-F238E27FC236}">
                <a16:creationId xmlns:a16="http://schemas.microsoft.com/office/drawing/2014/main" id="{10652FDA-2C70-48C9-AA51-8C9E7DF479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8A08F59-6817-4842-BD3A-FF9468C313A8}"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C029C0C-44F9-4092-A7C9-ADDAB7B7C937}"/>
              </a:ext>
            </a:extLst>
          </p:cNvPr>
          <p:cNvSpPr>
            <a:spLocks noGrp="1"/>
          </p:cNvSpPr>
          <p:nvPr>
            <p:ph type="title"/>
          </p:nvPr>
        </p:nvSpPr>
        <p:spPr/>
        <p:txBody>
          <a:bodyPr/>
          <a:lstStyle/>
          <a:p>
            <a:pPr eaLnBrk="1" hangingPunct="1"/>
            <a:r>
              <a:rPr lang="en-US" altLang="en-US" dirty="0"/>
              <a:t>Enter: </a:t>
            </a:r>
            <a:r>
              <a:rPr lang="en-US" altLang="en-US" i="1" dirty="0"/>
              <a:t>Cascading Style Sheets (CSS)</a:t>
            </a:r>
          </a:p>
        </p:txBody>
      </p:sp>
      <p:sp>
        <p:nvSpPr>
          <p:cNvPr id="8195" name="Rectangle 3">
            <a:extLst>
              <a:ext uri="{FF2B5EF4-FFF2-40B4-BE49-F238E27FC236}">
                <a16:creationId xmlns:a16="http://schemas.microsoft.com/office/drawing/2014/main" id="{925BB62B-0626-431B-969F-9F5500C58D7E}"/>
              </a:ext>
            </a:extLst>
          </p:cNvPr>
          <p:cNvSpPr>
            <a:spLocks noGrp="1" noChangeArrowheads="1"/>
          </p:cNvSpPr>
          <p:nvPr>
            <p:ph idx="1"/>
          </p:nvPr>
        </p:nvSpPr>
        <p:spPr/>
        <p:txBody>
          <a:bodyPr/>
          <a:lstStyle/>
          <a:p>
            <a:pPr indent="0" eaLnBrk="1" hangingPunct="1">
              <a:buFont typeface="Wingdings" pitchFamily="2" charset="2"/>
              <a:buNone/>
              <a:defRPr/>
            </a:pPr>
            <a:r>
              <a:rPr lang="en-US" sz="2400" dirty="0"/>
              <a:t>The W3 Consortium (</a:t>
            </a:r>
            <a:r>
              <a:rPr lang="en-US" sz="2400" dirty="0">
                <a:hlinkClick r:id="rId3"/>
              </a:rPr>
              <a:t>www.w3c.org</a:t>
            </a:r>
            <a:r>
              <a:rPr lang="en-US" sz="2400" dirty="0"/>
              <a:t>), the same organization that develops the standards for HTML and XHTML, introduced Cascading Style Sheets in the mid-1990s.</a:t>
            </a:r>
          </a:p>
          <a:p>
            <a:pPr eaLnBrk="1" hangingPunct="1">
              <a:buFont typeface="Wingdings" pitchFamily="2" charset="2"/>
              <a:buNone/>
              <a:defRPr/>
            </a:pPr>
            <a:endParaRPr lang="en-US" sz="2400" dirty="0"/>
          </a:p>
          <a:p>
            <a:pPr eaLnBrk="1" hangingPunct="1">
              <a:buFont typeface="Wingdings" pitchFamily="2" charset="2"/>
              <a:buChar char="q"/>
              <a:defRPr/>
            </a:pPr>
            <a:r>
              <a:rPr lang="en-US" sz="2400" dirty="0"/>
              <a:t>CSS was intended as a way of </a:t>
            </a:r>
            <a:r>
              <a:rPr lang="en-US" sz="2400" b="1" dirty="0"/>
              <a:t>formatting</a:t>
            </a:r>
            <a:r>
              <a:rPr lang="en-US" sz="2400" dirty="0"/>
              <a:t> web pages.  </a:t>
            </a:r>
          </a:p>
          <a:p>
            <a:pPr eaLnBrk="1" hangingPunct="1">
              <a:buFont typeface="Wingdings" pitchFamily="2" charset="2"/>
              <a:buChar char="q"/>
              <a:defRPr/>
            </a:pPr>
            <a:r>
              <a:rPr lang="en-US" sz="2400" dirty="0"/>
              <a:t>CSS was designed to augment – not replace — HTML by allowing web designers a powerful and consistent way of controlling the visual appearance of web pages.</a:t>
            </a:r>
          </a:p>
          <a:p>
            <a:pPr eaLnBrk="1" hangingPunct="1">
              <a:buFont typeface="Wingdings" pitchFamily="2" charset="2"/>
              <a:buNone/>
              <a:defRPr/>
            </a:pPr>
            <a:endParaRPr lang="en-US" sz="2400" dirty="0"/>
          </a:p>
        </p:txBody>
      </p:sp>
      <p:sp>
        <p:nvSpPr>
          <p:cNvPr id="13316" name="Slide Number Placeholder 5">
            <a:extLst>
              <a:ext uri="{FF2B5EF4-FFF2-40B4-BE49-F238E27FC236}">
                <a16:creationId xmlns:a16="http://schemas.microsoft.com/office/drawing/2014/main" id="{338E18A8-C7CA-4578-8083-D9865663E7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3849AFC-355F-4DF5-8029-A401D98FCD75}"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04DF012-37EB-427C-B03D-643E1CBBD79B}"/>
              </a:ext>
            </a:extLst>
          </p:cNvPr>
          <p:cNvSpPr>
            <a:spLocks noGrp="1"/>
          </p:cNvSpPr>
          <p:nvPr>
            <p:ph type="title"/>
          </p:nvPr>
        </p:nvSpPr>
        <p:spPr>
          <a:xfrm>
            <a:off x="457200" y="152400"/>
            <a:ext cx="8229600" cy="685800"/>
          </a:xfrm>
        </p:spPr>
        <p:txBody>
          <a:bodyPr/>
          <a:lstStyle/>
          <a:p>
            <a:pPr eaLnBrk="1" hangingPunct="1"/>
            <a:r>
              <a:rPr lang="en-US" altLang="en-US" dirty="0"/>
              <a:t>Separating Content and Style</a:t>
            </a:r>
          </a:p>
        </p:txBody>
      </p:sp>
      <p:sp>
        <p:nvSpPr>
          <p:cNvPr id="9219" name="Rectangle 3">
            <a:extLst>
              <a:ext uri="{FF2B5EF4-FFF2-40B4-BE49-F238E27FC236}">
                <a16:creationId xmlns:a16="http://schemas.microsoft.com/office/drawing/2014/main" id="{E2087F5E-B006-46F8-827E-E70ED36455F1}"/>
              </a:ext>
            </a:extLst>
          </p:cNvPr>
          <p:cNvSpPr>
            <a:spLocks noGrp="1" noChangeArrowheads="1"/>
          </p:cNvSpPr>
          <p:nvPr>
            <p:ph idx="1"/>
          </p:nvPr>
        </p:nvSpPr>
        <p:spPr>
          <a:xfrm>
            <a:off x="304800" y="1143000"/>
            <a:ext cx="8229600" cy="4530725"/>
          </a:xfrm>
        </p:spPr>
        <p:txBody>
          <a:bodyPr/>
          <a:lstStyle/>
          <a:p>
            <a:pPr indent="0" eaLnBrk="1" hangingPunct="1">
              <a:buFont typeface="Wingdings" pitchFamily="2" charset="2"/>
              <a:buNone/>
              <a:defRPr/>
            </a:pPr>
            <a:r>
              <a:rPr lang="en-US" sz="2000" dirty="0"/>
              <a:t>The fundamental difference between CSS and HTML, is the distinction between the </a:t>
            </a:r>
            <a:r>
              <a:rPr lang="en-US" sz="2000" b="1" dirty="0"/>
              <a:t>outline and content </a:t>
            </a:r>
            <a:r>
              <a:rPr lang="en-US" sz="2000" dirty="0"/>
              <a:t>of a web page (achieved via HTML) and the </a:t>
            </a:r>
            <a:r>
              <a:rPr lang="en-US" sz="2000" b="1" dirty="0"/>
              <a:t>formatting </a:t>
            </a:r>
            <a:r>
              <a:rPr lang="en-US" sz="2000" dirty="0"/>
              <a:t>(e.g. appearance, positioning, etc.) of that content (achieved via CSS).  </a:t>
            </a:r>
          </a:p>
          <a:p>
            <a:pPr eaLnBrk="1" hangingPunct="1">
              <a:buFont typeface="Wingdings" pitchFamily="2" charset="2"/>
              <a:buNone/>
              <a:defRPr/>
            </a:pPr>
            <a:endParaRPr lang="en-US" sz="2000" dirty="0"/>
          </a:p>
          <a:p>
            <a:pPr eaLnBrk="1" hangingPunct="1">
              <a:buFont typeface="Wingdings" pitchFamily="2" charset="2"/>
              <a:buNone/>
              <a:defRPr/>
            </a:pPr>
            <a:r>
              <a:rPr lang="en-US" sz="2000" dirty="0"/>
              <a:t>As we learn about CSS you will see that it provides us with:</a:t>
            </a:r>
          </a:p>
          <a:p>
            <a:pPr lvl="1" eaLnBrk="1" hangingPunct="1">
              <a:buFont typeface="Arial" charset="0"/>
              <a:buChar char="–"/>
              <a:defRPr/>
            </a:pPr>
            <a:r>
              <a:rPr lang="en-US" sz="2000" dirty="0"/>
              <a:t>Consistent design  (e.g. changing a style definition in a single “style sheet” can change every single page on an entire website!)</a:t>
            </a:r>
          </a:p>
          <a:p>
            <a:pPr lvl="1" eaLnBrk="1" hangingPunct="1">
              <a:buFont typeface="Arial" charset="0"/>
              <a:buChar char="–"/>
              <a:defRPr/>
            </a:pPr>
            <a:r>
              <a:rPr lang="en-US" sz="2000" dirty="0"/>
              <a:t>More flexibility</a:t>
            </a:r>
          </a:p>
          <a:p>
            <a:pPr lvl="1" eaLnBrk="1" hangingPunct="1">
              <a:buFont typeface="Arial" charset="0"/>
              <a:buChar char="–"/>
              <a:defRPr/>
            </a:pPr>
            <a:r>
              <a:rPr lang="en-US" sz="2000" dirty="0"/>
              <a:t>Less work to maintain large websites – some very cool features possible here…</a:t>
            </a:r>
          </a:p>
          <a:p>
            <a:pPr eaLnBrk="1" hangingPunct="1">
              <a:buFont typeface="Wingdings" pitchFamily="2" charset="2"/>
              <a:buNone/>
              <a:defRPr/>
            </a:pPr>
            <a:endParaRPr lang="en-US" sz="2000" dirty="0"/>
          </a:p>
          <a:p>
            <a:pPr indent="0" eaLnBrk="1" hangingPunct="1">
              <a:buFont typeface="Wingdings" pitchFamily="2" charset="2"/>
              <a:buNone/>
              <a:defRPr/>
            </a:pPr>
            <a:r>
              <a:rPr lang="en-US" sz="2000" dirty="0"/>
              <a:t>Like HTML, style sheets are written in a language with its own rules and syntax. </a:t>
            </a:r>
          </a:p>
          <a:p>
            <a:pPr eaLnBrk="1" hangingPunct="1">
              <a:buFont typeface="Wingdings" pitchFamily="2" charset="2"/>
              <a:buNone/>
              <a:defRPr/>
            </a:pPr>
            <a:endParaRPr lang="en-US" sz="2000" dirty="0"/>
          </a:p>
        </p:txBody>
      </p:sp>
      <p:sp>
        <p:nvSpPr>
          <p:cNvPr id="15364" name="Slide Number Placeholder 5">
            <a:extLst>
              <a:ext uri="{FF2B5EF4-FFF2-40B4-BE49-F238E27FC236}">
                <a16:creationId xmlns:a16="http://schemas.microsoft.com/office/drawing/2014/main" id="{04E52AD7-D674-4549-AA06-3CC6F37BA2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32B98F8-A74A-4297-9F0A-E9DCC27A1DDE}"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01CEF2C-8E5C-4A3C-AA19-BA873EF151F6}"/>
              </a:ext>
            </a:extLst>
          </p:cNvPr>
          <p:cNvSpPr>
            <a:spLocks noGrp="1"/>
          </p:cNvSpPr>
          <p:nvPr>
            <p:ph type="title"/>
          </p:nvPr>
        </p:nvSpPr>
        <p:spPr/>
        <p:txBody>
          <a:bodyPr/>
          <a:lstStyle/>
          <a:p>
            <a:pPr eaLnBrk="1" hangingPunct="1"/>
            <a:r>
              <a:rPr lang="en-US" altLang="en-US" dirty="0"/>
              <a:t>An example of a CSS Style</a:t>
            </a:r>
          </a:p>
        </p:txBody>
      </p:sp>
      <p:sp>
        <p:nvSpPr>
          <p:cNvPr id="17411" name="Rectangle 3">
            <a:extLst>
              <a:ext uri="{FF2B5EF4-FFF2-40B4-BE49-F238E27FC236}">
                <a16:creationId xmlns:a16="http://schemas.microsoft.com/office/drawing/2014/main" id="{058B6D08-0E79-45B6-82FE-1B7CC443FA28}"/>
              </a:ext>
            </a:extLst>
          </p:cNvPr>
          <p:cNvSpPr>
            <a:spLocks noGrp="1"/>
          </p:cNvSpPr>
          <p:nvPr>
            <p:ph idx="1"/>
          </p:nvPr>
        </p:nvSpPr>
        <p:spPr>
          <a:xfrm>
            <a:off x="393526" y="1573213"/>
            <a:ext cx="8229600" cy="914400"/>
          </a:xfrm>
        </p:spPr>
        <p:txBody>
          <a:bodyPr/>
          <a:lstStyle/>
          <a:p>
            <a:pPr marL="0" indent="0" eaLnBrk="1" hangingPunct="1">
              <a:buNone/>
            </a:pPr>
            <a:r>
              <a:rPr lang="en-US" altLang="en-US" sz="2400" dirty="0"/>
              <a:t>Here is a CSS style that changes the appearance of a particular h1 tag. In this example, we use CSS to instruct the browser to double the size of the h1 content, and to turn it green. We will explain this in detail in the upcoming slides. </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000" dirty="0">
                <a:latin typeface="Courier New" panose="02070309020205020404" pitchFamily="49" charset="0"/>
              </a:rPr>
              <a:t>	</a:t>
            </a:r>
          </a:p>
          <a:p>
            <a:pPr eaLnBrk="1" hangingPunct="1">
              <a:buFont typeface="Wingdings" panose="05000000000000000000" pitchFamily="2" charset="2"/>
              <a:buNone/>
            </a:pPr>
            <a:endParaRPr lang="en-US" altLang="en-US" sz="2400" dirty="0"/>
          </a:p>
        </p:txBody>
      </p:sp>
      <p:sp>
        <p:nvSpPr>
          <p:cNvPr id="17412" name="Slide Number Placeholder 5">
            <a:extLst>
              <a:ext uri="{FF2B5EF4-FFF2-40B4-BE49-F238E27FC236}">
                <a16:creationId xmlns:a16="http://schemas.microsoft.com/office/drawing/2014/main" id="{FD002468-5900-47C3-A33F-5F0524490D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9A1755-8FC5-4D77-9772-D9094AB03445}"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dirty="0">
              <a:solidFill>
                <a:srgbClr val="898989"/>
              </a:solidFill>
              <a:latin typeface="Arial" panose="020B0604020202020204" pitchFamily="34" charset="0"/>
            </a:endParaRPr>
          </a:p>
        </p:txBody>
      </p:sp>
      <p:sp>
        <p:nvSpPr>
          <p:cNvPr id="17413" name="TextBox 8">
            <a:extLst>
              <a:ext uri="{FF2B5EF4-FFF2-40B4-BE49-F238E27FC236}">
                <a16:creationId xmlns:a16="http://schemas.microsoft.com/office/drawing/2014/main" id="{DC30F9C9-2D6A-4E34-A2BA-D9DE813CAAD7}"/>
              </a:ext>
            </a:extLst>
          </p:cNvPr>
          <p:cNvSpPr txBox="1">
            <a:spLocks noChangeArrowheads="1"/>
          </p:cNvSpPr>
          <p:nvPr/>
        </p:nvSpPr>
        <p:spPr bwMode="auto">
          <a:xfrm>
            <a:off x="381000" y="3733800"/>
            <a:ext cx="822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Wingdings" panose="05000000000000000000" pitchFamily="2" charset="2"/>
              <a:buNone/>
            </a:pPr>
            <a:r>
              <a:rPr lang="en-US" altLang="en-US" sz="2400" b="1" dirty="0">
                <a:latin typeface="Courier New" panose="02070309020205020404" pitchFamily="49" charset="0"/>
              </a:rPr>
              <a:t>&lt;h1 style="font-size:200%; color:green;"&gt;</a:t>
            </a:r>
            <a:endParaRPr lang="en-US" altLang="en-US" sz="2000" b="1" dirty="0">
              <a:latin typeface="Courier New" panose="02070309020205020404" pitchFamily="49" charset="0"/>
            </a:endParaRP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AC41BAD-2C17-43E4-B844-3B64539DE47C}"/>
              </a:ext>
            </a:extLst>
          </p:cNvPr>
          <p:cNvSpPr>
            <a:spLocks noGrp="1"/>
          </p:cNvSpPr>
          <p:nvPr>
            <p:ph type="title"/>
          </p:nvPr>
        </p:nvSpPr>
        <p:spPr>
          <a:xfrm>
            <a:off x="457200" y="274638"/>
            <a:ext cx="8229600" cy="639762"/>
          </a:xfrm>
        </p:spPr>
        <p:txBody>
          <a:bodyPr/>
          <a:lstStyle/>
          <a:p>
            <a:pPr eaLnBrk="1" hangingPunct="1"/>
            <a:r>
              <a:rPr lang="en-US" altLang="en-US" sz="4000" dirty="0"/>
              <a:t>Components of a CSS Style</a:t>
            </a:r>
          </a:p>
        </p:txBody>
      </p:sp>
      <p:sp>
        <p:nvSpPr>
          <p:cNvPr id="10244" name="Rectangle 3">
            <a:extLst>
              <a:ext uri="{FF2B5EF4-FFF2-40B4-BE49-F238E27FC236}">
                <a16:creationId xmlns:a16="http://schemas.microsoft.com/office/drawing/2014/main" id="{B7CDC386-5679-45D2-BACA-638900E715E5}"/>
              </a:ext>
            </a:extLst>
          </p:cNvPr>
          <p:cNvSpPr>
            <a:spLocks noGrp="1"/>
          </p:cNvSpPr>
          <p:nvPr>
            <p:ph idx="1"/>
          </p:nvPr>
        </p:nvSpPr>
        <p:spPr>
          <a:xfrm>
            <a:off x="304800" y="1143000"/>
            <a:ext cx="8534400" cy="4525963"/>
          </a:xfrm>
        </p:spPr>
        <p:txBody>
          <a:bodyPr/>
          <a:lstStyle/>
          <a:p>
            <a:pPr marL="0" indent="0" eaLnBrk="1" hangingPunct="1">
              <a:lnSpc>
                <a:spcPct val="90000"/>
              </a:lnSpc>
              <a:buNone/>
            </a:pPr>
            <a:r>
              <a:rPr lang="en-US" altLang="en-US" sz="2400" dirty="0"/>
              <a:t>There are  three parts to a CSS style:  </a:t>
            </a:r>
            <a:r>
              <a:rPr lang="en-US" altLang="en-US" sz="2400" b="1" dirty="0"/>
              <a:t>selector</a:t>
            </a:r>
            <a:r>
              <a:rPr lang="en-US" altLang="en-US" sz="2400" dirty="0"/>
              <a:t>, </a:t>
            </a:r>
            <a:r>
              <a:rPr lang="en-US" altLang="en-US" sz="2400" b="1" dirty="0"/>
              <a:t>property</a:t>
            </a:r>
            <a:r>
              <a:rPr lang="en-US" altLang="en-US" sz="2400" dirty="0"/>
              <a:t>, and </a:t>
            </a:r>
            <a:r>
              <a:rPr lang="en-US" altLang="en-US" sz="2400" b="1" dirty="0"/>
              <a:t>value</a:t>
            </a:r>
            <a:r>
              <a:rPr lang="en-US" altLang="en-US" sz="2400" dirty="0"/>
              <a:t>.</a:t>
            </a:r>
          </a:p>
          <a:p>
            <a:pPr eaLnBrk="1" hangingPunct="1">
              <a:lnSpc>
                <a:spcPct val="90000"/>
              </a:lnSpc>
              <a:buFont typeface="Wingdings" panose="05000000000000000000" pitchFamily="2" charset="2"/>
              <a:buNone/>
            </a:pPr>
            <a:endParaRPr lang="en-US" altLang="en-US" sz="2400" dirty="0"/>
          </a:p>
          <a:p>
            <a:pPr eaLnBrk="1" hangingPunct="1">
              <a:lnSpc>
                <a:spcPct val="90000"/>
              </a:lnSpc>
            </a:pPr>
            <a:r>
              <a:rPr lang="en-US" altLang="en-US" sz="2400" dirty="0"/>
              <a:t>The </a:t>
            </a:r>
            <a:r>
              <a:rPr lang="en-US" altLang="en-US" sz="2400" b="1" dirty="0"/>
              <a:t>selector</a:t>
            </a:r>
            <a:r>
              <a:rPr lang="en-US" altLang="en-US" sz="2400" dirty="0"/>
              <a:t> is the HTML tag you are formatting (e.g. h1), </a:t>
            </a:r>
          </a:p>
          <a:p>
            <a:pPr eaLnBrk="1" hangingPunct="1">
              <a:lnSpc>
                <a:spcPct val="90000"/>
              </a:lnSpc>
            </a:pPr>
            <a:r>
              <a:rPr lang="en-US" altLang="en-US" sz="2400" dirty="0"/>
              <a:t>The </a:t>
            </a:r>
            <a:r>
              <a:rPr lang="en-US" altLang="en-US" sz="2400" b="1" dirty="0"/>
              <a:t>property</a:t>
            </a:r>
            <a:r>
              <a:rPr lang="en-US" altLang="en-US" sz="2400" dirty="0"/>
              <a:t> is the </a:t>
            </a:r>
            <a:r>
              <a:rPr lang="en-US" altLang="en-US" sz="2400" i="1" dirty="0"/>
              <a:t>attribute </a:t>
            </a:r>
            <a:r>
              <a:rPr lang="en-US" altLang="en-US" sz="2400" dirty="0"/>
              <a:t>you want to change (e.g. font, color).</a:t>
            </a:r>
          </a:p>
          <a:p>
            <a:pPr eaLnBrk="1" hangingPunct="1">
              <a:lnSpc>
                <a:spcPct val="90000"/>
              </a:lnSpc>
            </a:pPr>
            <a:r>
              <a:rPr lang="en-US" altLang="en-US" sz="2400" dirty="0"/>
              <a:t>Each property is set to a </a:t>
            </a:r>
            <a:r>
              <a:rPr lang="en-US" altLang="en-US" sz="2400" b="1" dirty="0"/>
              <a:t>value</a:t>
            </a:r>
            <a:r>
              <a:rPr lang="en-US" altLang="en-US" sz="2400" dirty="0"/>
              <a:t>.</a:t>
            </a:r>
          </a:p>
          <a:p>
            <a:pPr eaLnBrk="1" hangingPunct="1">
              <a:lnSpc>
                <a:spcPct val="90000"/>
              </a:lnSpc>
              <a:buFont typeface="Wingdings" panose="05000000000000000000" pitchFamily="2" charset="2"/>
              <a:buNone/>
            </a:pPr>
            <a:endParaRPr lang="en-US" altLang="en-US" sz="2400" dirty="0"/>
          </a:p>
          <a:p>
            <a:pPr eaLnBrk="1" hangingPunct="1">
              <a:lnSpc>
                <a:spcPct val="90000"/>
              </a:lnSpc>
              <a:spcBef>
                <a:spcPct val="0"/>
              </a:spcBef>
            </a:pPr>
            <a:r>
              <a:rPr lang="en-US" altLang="en-US" sz="2400" dirty="0"/>
              <a:t>Every property and its value are separated by a colon  ( </a:t>
            </a:r>
            <a:r>
              <a:rPr lang="en-US" altLang="en-US" sz="2800" b="1" dirty="0">
                <a:solidFill>
                  <a:srgbClr val="FF0000"/>
                </a:solidFill>
              </a:rPr>
              <a:t>:</a:t>
            </a:r>
            <a:r>
              <a:rPr lang="en-US" altLang="en-US" sz="2400" dirty="0"/>
              <a:t> ).</a:t>
            </a:r>
          </a:p>
          <a:p>
            <a:pPr lvl="2" eaLnBrk="1" hangingPunct="1">
              <a:lnSpc>
                <a:spcPct val="90000"/>
              </a:lnSpc>
              <a:spcBef>
                <a:spcPct val="0"/>
              </a:spcBef>
              <a:buFont typeface="Courier New" panose="02070309020205020404" pitchFamily="49" charset="0"/>
              <a:buChar char="o"/>
            </a:pPr>
            <a:r>
              <a:rPr lang="en-US" altLang="en-US" sz="2000" dirty="0"/>
              <a:t>Recall that in HTML, we assign an attribute to its value by using the equals sign.  However in CSS, we separate a property from its value by a colon.</a:t>
            </a:r>
          </a:p>
          <a:p>
            <a:pPr eaLnBrk="1" hangingPunct="1">
              <a:lnSpc>
                <a:spcPct val="90000"/>
              </a:lnSpc>
              <a:spcBef>
                <a:spcPct val="0"/>
              </a:spcBef>
              <a:buFontTx/>
              <a:buNone/>
            </a:pPr>
            <a:endParaRPr lang="en-US" altLang="en-US" sz="2400" dirty="0"/>
          </a:p>
          <a:p>
            <a:pPr eaLnBrk="1" hangingPunct="1">
              <a:lnSpc>
                <a:spcPct val="90000"/>
              </a:lnSpc>
              <a:spcBef>
                <a:spcPct val="0"/>
              </a:spcBef>
            </a:pPr>
            <a:r>
              <a:rPr lang="en-US" altLang="en-US" sz="2400" dirty="0"/>
              <a:t>If you include multiple </a:t>
            </a:r>
            <a:r>
              <a:rPr lang="en-US" altLang="en-US" sz="2400" i="1" dirty="0"/>
              <a:t>groups</a:t>
            </a:r>
            <a:r>
              <a:rPr lang="en-US" altLang="en-US" sz="2400" dirty="0"/>
              <a:t> of property/value pairs, each </a:t>
            </a:r>
            <a:r>
              <a:rPr lang="en-US" altLang="en-US" sz="2400" i="1" dirty="0"/>
              <a:t>group</a:t>
            </a:r>
            <a:r>
              <a:rPr lang="en-US" altLang="en-US" sz="2400" dirty="0"/>
              <a:t> must be separated by semicolons ( </a:t>
            </a:r>
            <a:r>
              <a:rPr lang="en-US" altLang="en-US" sz="2800" b="1" dirty="0">
                <a:solidFill>
                  <a:srgbClr val="FF0000"/>
                </a:solidFill>
              </a:rPr>
              <a:t>;</a:t>
            </a:r>
            <a:r>
              <a:rPr lang="en-US" altLang="en-US" sz="2400" dirty="0"/>
              <a:t> ).</a:t>
            </a:r>
          </a:p>
          <a:p>
            <a:pPr lvl="1" eaLnBrk="1" hangingPunct="1">
              <a:lnSpc>
                <a:spcPct val="90000"/>
              </a:lnSpc>
              <a:spcBef>
                <a:spcPct val="0"/>
              </a:spcBef>
            </a:pPr>
            <a:r>
              <a:rPr lang="en-US" altLang="en-US" sz="1800" dirty="0"/>
              <a:t>I typically put a semicolon after </a:t>
            </a:r>
            <a:r>
              <a:rPr lang="en-US" altLang="en-US" sz="1800" i="1" dirty="0"/>
              <a:t>every</a:t>
            </a:r>
            <a:r>
              <a:rPr lang="en-US" altLang="en-US" sz="1800" dirty="0"/>
              <a:t> property/value pair – even if there is only one property-value pair being used. </a:t>
            </a:r>
          </a:p>
          <a:p>
            <a:pPr eaLnBrk="1" hangingPunct="1">
              <a:lnSpc>
                <a:spcPct val="90000"/>
              </a:lnSpc>
              <a:spcBef>
                <a:spcPct val="0"/>
              </a:spcBef>
              <a:buFontTx/>
              <a:buNone/>
            </a:pPr>
            <a:endParaRPr lang="en-US" altLang="en-US" sz="2400" dirty="0"/>
          </a:p>
        </p:txBody>
      </p:sp>
      <p:sp>
        <p:nvSpPr>
          <p:cNvPr id="19460" name="Slide Number Placeholder 5">
            <a:extLst>
              <a:ext uri="{FF2B5EF4-FFF2-40B4-BE49-F238E27FC236}">
                <a16:creationId xmlns:a16="http://schemas.microsoft.com/office/drawing/2014/main" id="{20F4ACE0-9210-4515-8F9B-D6CF5A8374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5A8C6AF-8B1A-4759-A5C5-88D8F60AA9E2}"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4">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4">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4">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24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24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4108</TotalTime>
  <Words>2032</Words>
  <Application>Microsoft Office PowerPoint</Application>
  <PresentationFormat>On-screen Show (4:3)</PresentationFormat>
  <Paragraphs>220</Paragraphs>
  <Slides>22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Courier New</vt:lpstr>
      <vt:lpstr>Times New Roman</vt:lpstr>
      <vt:lpstr>Verdana</vt:lpstr>
      <vt:lpstr>Wingdings</vt:lpstr>
      <vt:lpstr>Office Theme</vt:lpstr>
      <vt:lpstr>Bitmap Image</vt:lpstr>
      <vt:lpstr> </vt:lpstr>
      <vt:lpstr>Learning Objectives</vt:lpstr>
      <vt:lpstr>HTML code defines the organization of a document</vt:lpstr>
      <vt:lpstr>…but developers began to want more…</vt:lpstr>
      <vt:lpstr>…and then it started getting out of hand…</vt:lpstr>
      <vt:lpstr>Enter: Cascading Style Sheets (CSS)</vt:lpstr>
      <vt:lpstr>Separating Content and Style</vt:lpstr>
      <vt:lpstr>An example of a CSS Style</vt:lpstr>
      <vt:lpstr>Components of a CSS Style</vt:lpstr>
      <vt:lpstr>An example of a CSS Style</vt:lpstr>
      <vt:lpstr>Property / Value Pairs</vt:lpstr>
      <vt:lpstr>Another Example of an Inline Style</vt:lpstr>
      <vt:lpstr>Whitespace redux</vt:lpstr>
      <vt:lpstr>Three ways of creating a style</vt:lpstr>
      <vt:lpstr>Three ways of creating a style:   Inline,   Internal,   External</vt:lpstr>
      <vt:lpstr>Inline Style</vt:lpstr>
      <vt:lpstr>Inline Style Examples Identify the selector, property, and value</vt:lpstr>
      <vt:lpstr>Inline Style Examples</vt:lpstr>
      <vt:lpstr>Example</vt:lpstr>
      <vt:lpstr>Aside: How to specify colors</vt:lpstr>
      <vt:lpstr>Colors: Names, RGB, and Hex values</vt:lpstr>
      <vt:lpstr>Use Hex codes for your colors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Yosef</dc:creator>
  <cp:lastModifiedBy>Joseph Mendelsohn</cp:lastModifiedBy>
  <cp:revision>593</cp:revision>
  <cp:lastPrinted>1601-01-01T00:00:00Z</cp:lastPrinted>
  <dcterms:created xsi:type="dcterms:W3CDTF">1601-01-01T00:00:00Z</dcterms:created>
  <dcterms:modified xsi:type="dcterms:W3CDTF">2019-09-07T19:17:13Z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