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3"/>
  </p:notesMasterIdLst>
  <p:sldIdLst>
    <p:sldId id="376" r:id="rId2"/>
    <p:sldId id="377" r:id="rId3"/>
    <p:sldId id="324" r:id="rId4"/>
    <p:sldId id="313" r:id="rId5"/>
    <p:sldId id="276" r:id="rId6"/>
    <p:sldId id="314" r:id="rId7"/>
    <p:sldId id="278" r:id="rId8"/>
    <p:sldId id="384" r:id="rId9"/>
    <p:sldId id="321" r:id="rId10"/>
    <p:sldId id="315" r:id="rId11"/>
    <p:sldId id="375" r:id="rId12"/>
    <p:sldId id="383" r:id="rId13"/>
    <p:sldId id="340" r:id="rId14"/>
    <p:sldId id="331" r:id="rId15"/>
    <p:sldId id="317" r:id="rId16"/>
    <p:sldId id="380" r:id="rId17"/>
    <p:sldId id="379" r:id="rId18"/>
    <p:sldId id="336" r:id="rId19"/>
    <p:sldId id="381" r:id="rId20"/>
    <p:sldId id="374" r:id="rId21"/>
    <p:sldId id="382"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C0C0C0"/>
    <a:srgbClr val="FFCCCC"/>
    <a:srgbClr val="CCECFF"/>
    <a:srgbClr val="996600"/>
    <a:srgbClr val="00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4" autoAdjust="0"/>
    <p:restoredTop sz="99062" autoAdjust="0"/>
  </p:normalViewPr>
  <p:slideViewPr>
    <p:cSldViewPr>
      <p:cViewPr varScale="1">
        <p:scale>
          <a:sx n="158" d="100"/>
          <a:sy n="158" d="100"/>
        </p:scale>
        <p:origin x="696" y="1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3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AF0EDB0-0A34-4E5F-BC1F-7B6EA9E899F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5" name="Rectangle 3">
            <a:extLst>
              <a:ext uri="{FF2B5EF4-FFF2-40B4-BE49-F238E27FC236}">
                <a16:creationId xmlns:a16="http://schemas.microsoft.com/office/drawing/2014/main" id="{47CFC820-82D0-4478-879F-4D9A3BF35F6C}"/>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076" name="Rectangle 4">
            <a:extLst>
              <a:ext uri="{FF2B5EF4-FFF2-40B4-BE49-F238E27FC236}">
                <a16:creationId xmlns:a16="http://schemas.microsoft.com/office/drawing/2014/main" id="{F6558F9C-FAB1-4FB2-B77D-670676EAEAC1}"/>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541F642E-DCCE-4115-8754-92072000C03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1DD85EC1-9AC5-422A-BC6F-F856DD986DC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9" name="Rectangle 7">
            <a:extLst>
              <a:ext uri="{FF2B5EF4-FFF2-40B4-BE49-F238E27FC236}">
                <a16:creationId xmlns:a16="http://schemas.microsoft.com/office/drawing/2014/main" id="{4199C6F7-4478-451B-89DA-C9A8A6FA1A5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C41E454-493E-4BCB-96B1-D78458456A1D}"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EDE2699-E8B4-4893-A97E-C4D7925D57FA}"/>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B588B016-9830-46C7-A3C8-DD3135868F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EB39F83-55B3-461D-B6FC-1BFC579E7144}"/>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87A8C0F1-E0A3-4DD8-BFAC-F61B13F4C2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5F7BF61-DC80-4E20-A760-9D6152ED1276}"/>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9ECDB587-5E31-4A40-A331-219EDC3B1B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D152909-1FE9-4E81-A5DE-E696E27B44F9}"/>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FB9D8D91-A745-47F4-976A-5862575EFD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4B815DB-3E2B-4A5E-ACA2-A4C6F51D0D4A}"/>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CF3284CE-6166-4517-8B4F-1BB746ECDD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0003010-52DA-4544-BDF6-0E1A50E94B35}"/>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53034BDF-4E34-4B2B-A888-3263B33258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F6FCCB5D-A619-465D-8A50-277CF40BB4A0}"/>
              </a:ext>
            </a:extLst>
          </p:cNvPr>
          <p:cNvSpPr>
            <a:spLocks noGrp="1" noRot="1" noChangeAspect="1" noChangeArrowheads="1" noTextEdit="1"/>
          </p:cNvSpPr>
          <p:nvPr>
            <p:ph type="sldImg"/>
          </p:nvPr>
        </p:nvSpPr>
        <p:spPr>
          <a:ln/>
        </p:spPr>
      </p:sp>
      <p:sp>
        <p:nvSpPr>
          <p:cNvPr id="34819" name="Rectangle 3">
            <a:extLst>
              <a:ext uri="{FF2B5EF4-FFF2-40B4-BE49-F238E27FC236}">
                <a16:creationId xmlns:a16="http://schemas.microsoft.com/office/drawing/2014/main" id="{C61FF8C4-A896-4D0D-B75C-752FBE1C18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1A05C4E-8C1B-4FF3-986E-B5C59B400F59}"/>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D933F427-7C85-4D81-867E-972DE19228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7D26B23-A809-48C0-9B46-81B3A61DAD08}"/>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AFCB648A-61FD-4B82-B52F-EF565E1A55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C57E5D6-FEEC-4190-A17E-07A4F4A9E5A5}"/>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9FE6B85C-BDF3-4545-9A9C-7E765254D4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CC4090A0-9F0E-4997-8590-ECCCFF3F010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566DE8D-69CB-45D2-B2FC-438E728E7DFA}" type="slidenum">
              <a:rPr lang="en-US" altLang="en-US"/>
              <a:pPr>
                <a:spcBef>
                  <a:spcPct val="0"/>
                </a:spcBef>
              </a:pPr>
              <a:t>5</a:t>
            </a:fld>
            <a:endParaRPr lang="en-US" altLang="en-US" dirty="0"/>
          </a:p>
        </p:txBody>
      </p:sp>
      <p:sp>
        <p:nvSpPr>
          <p:cNvPr id="9219" name="Rectangle 2">
            <a:extLst>
              <a:ext uri="{FF2B5EF4-FFF2-40B4-BE49-F238E27FC236}">
                <a16:creationId xmlns:a16="http://schemas.microsoft.com/office/drawing/2014/main" id="{456547A2-6330-4F4B-BBF6-DEB24225FEDB}"/>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1254A3AE-D6F6-4D8E-BDDA-F739B779D232}"/>
              </a:ext>
            </a:extLst>
          </p:cNvPr>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E54ACCE-3967-4F05-85F8-E166EA7C0696}"/>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D67F47CA-B609-41A7-AA3B-6E7D97E0BF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2DAFF1A-BC05-475F-ACCC-505585957DA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45032C65-422B-4E5D-8925-821DB8BC96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2DAFF1A-BC05-475F-ACCC-505585957DA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45032C65-422B-4E5D-8925-821DB8BC96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774178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D74EC43-3F24-4DD1-93BE-84FF417FE5BD}"/>
              </a:ext>
            </a:extLst>
          </p:cNvPr>
          <p:cNvSpPr>
            <a:spLocks noGrp="1" noRot="1" noChangeAspect="1" noChangeArrowheads="1" noTextEdit="1"/>
          </p:cNvSpPr>
          <p:nvPr>
            <p:ph type="sldImg"/>
          </p:nvPr>
        </p:nvSpPr>
        <p:spPr>
          <a:ln/>
        </p:spPr>
      </p:sp>
      <p:sp>
        <p:nvSpPr>
          <p:cNvPr id="15363" name="Rectangle 3">
            <a:extLst>
              <a:ext uri="{FF2B5EF4-FFF2-40B4-BE49-F238E27FC236}">
                <a16:creationId xmlns:a16="http://schemas.microsoft.com/office/drawing/2014/main" id="{436CD34B-9DF2-403C-95D0-20BCF63DC5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931968C-B289-4E9B-A62F-593FA986A8D7}"/>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85319386-3BFE-4680-B1CC-9002A46E75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A931968C-B289-4E9B-A62F-593FA986A8D7}"/>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85319386-3BFE-4680-B1CC-9002A46E75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273195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4CFDA84-FB93-4BE0-B72E-FF7FE6B5B407}"/>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956080D-41EF-4C9C-BD0A-734E5162B743}"/>
              </a:ext>
            </a:extLst>
          </p:cNvPr>
          <p:cNvSpPr>
            <a:spLocks noGrp="1"/>
          </p:cNvSpPr>
          <p:nvPr>
            <p:ph type="ftr" sz="quarter" idx="11"/>
          </p:nvPr>
        </p:nvSpPr>
        <p:spPr/>
        <p:txBody>
          <a:bodyPr/>
          <a:lstStyle>
            <a:lvl1pPr>
              <a:defRPr/>
            </a:lvl1pPr>
          </a:lstStyle>
          <a:p>
            <a:pPr>
              <a:defRPr/>
            </a:pPr>
            <a:r>
              <a:rPr lang="en-US" altLang="en-US" dirty="0"/>
              <a:t>   Instructor: Louis Ibarra</a:t>
            </a:r>
          </a:p>
        </p:txBody>
      </p:sp>
      <p:sp>
        <p:nvSpPr>
          <p:cNvPr id="6" name="Slide Number Placeholder 5">
            <a:extLst>
              <a:ext uri="{FF2B5EF4-FFF2-40B4-BE49-F238E27FC236}">
                <a16:creationId xmlns:a16="http://schemas.microsoft.com/office/drawing/2014/main" id="{676E1A1E-7A06-4ACF-A841-673BB0E656A4}"/>
              </a:ext>
            </a:extLst>
          </p:cNvPr>
          <p:cNvSpPr>
            <a:spLocks noGrp="1"/>
          </p:cNvSpPr>
          <p:nvPr>
            <p:ph type="sldNum" sz="quarter" idx="12"/>
          </p:nvPr>
        </p:nvSpPr>
        <p:spPr/>
        <p:txBody>
          <a:bodyPr/>
          <a:lstStyle>
            <a:lvl1pPr>
              <a:defRPr smtClean="0"/>
            </a:lvl1pPr>
          </a:lstStyle>
          <a:p>
            <a:pPr>
              <a:defRPr/>
            </a:pPr>
            <a:fld id="{9B549AFB-E010-4133-B26B-355FEFD23763}" type="slidenum">
              <a:rPr lang="en-US" altLang="en-US"/>
              <a:pPr>
                <a:defRPr/>
              </a:pPr>
              <a:t>‹#›</a:t>
            </a:fld>
            <a:endParaRPr lang="en-US" altLang="en-US" dirty="0"/>
          </a:p>
        </p:txBody>
      </p:sp>
    </p:spTree>
    <p:extLst>
      <p:ext uri="{BB962C8B-B14F-4D97-AF65-F5344CB8AC3E}">
        <p14:creationId xmlns:p14="http://schemas.microsoft.com/office/powerpoint/2010/main" val="1482638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6BFDD-A401-4C86-A77C-4FE3C2056EE5}"/>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1C67B798-BC9C-4E6D-AC16-B74244D3D9D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5E4F3491-8CFC-4415-B7B2-D23206560556}"/>
              </a:ext>
            </a:extLst>
          </p:cNvPr>
          <p:cNvSpPr>
            <a:spLocks noGrp="1"/>
          </p:cNvSpPr>
          <p:nvPr>
            <p:ph type="sldNum" sz="quarter" idx="12"/>
          </p:nvPr>
        </p:nvSpPr>
        <p:spPr/>
        <p:txBody>
          <a:bodyPr/>
          <a:lstStyle>
            <a:lvl1pPr>
              <a:defRPr/>
            </a:lvl1pPr>
          </a:lstStyle>
          <a:p>
            <a:pPr>
              <a:defRPr/>
            </a:pPr>
            <a:fld id="{F5AE4D09-43C4-48EF-90AF-2A03F19DC06D}" type="slidenum">
              <a:rPr lang="en-US" altLang="en-US"/>
              <a:pPr>
                <a:defRPr/>
              </a:pPr>
              <a:t>‹#›</a:t>
            </a:fld>
            <a:endParaRPr lang="en-US" altLang="en-US" dirty="0"/>
          </a:p>
        </p:txBody>
      </p:sp>
    </p:spTree>
    <p:extLst>
      <p:ext uri="{BB962C8B-B14F-4D97-AF65-F5344CB8AC3E}">
        <p14:creationId xmlns:p14="http://schemas.microsoft.com/office/powerpoint/2010/main" val="3955738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86E583-ED23-4D25-9712-678D3A6C5E6F}"/>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BC7A26F2-0D5D-4CD5-A892-CD43622C99EB}"/>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AA8AB17B-3173-45A2-B5F1-E9CA3CDE0058}"/>
              </a:ext>
            </a:extLst>
          </p:cNvPr>
          <p:cNvSpPr>
            <a:spLocks noGrp="1"/>
          </p:cNvSpPr>
          <p:nvPr>
            <p:ph type="sldNum" sz="quarter" idx="12"/>
          </p:nvPr>
        </p:nvSpPr>
        <p:spPr/>
        <p:txBody>
          <a:bodyPr/>
          <a:lstStyle>
            <a:lvl1pPr>
              <a:defRPr/>
            </a:lvl1pPr>
          </a:lstStyle>
          <a:p>
            <a:pPr>
              <a:defRPr/>
            </a:pPr>
            <a:fld id="{3632DFD3-5DE4-4CB6-ADE8-E3A36B1B3745}" type="slidenum">
              <a:rPr lang="en-US" altLang="en-US"/>
              <a:pPr>
                <a:defRPr/>
              </a:pPr>
              <a:t>‹#›</a:t>
            </a:fld>
            <a:endParaRPr lang="en-US" altLang="en-US" dirty="0"/>
          </a:p>
        </p:txBody>
      </p:sp>
    </p:spTree>
    <p:extLst>
      <p:ext uri="{BB962C8B-B14F-4D97-AF65-F5344CB8AC3E}">
        <p14:creationId xmlns:p14="http://schemas.microsoft.com/office/powerpoint/2010/main" val="410954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2CDF9-95B9-4CC4-BC77-9E7A1B0466A0}"/>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35435DBD-EA4D-4D6E-9929-18FB63E96599}"/>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7E60378B-1481-4B79-8A15-75FD00214CCA}"/>
              </a:ext>
            </a:extLst>
          </p:cNvPr>
          <p:cNvSpPr>
            <a:spLocks noGrp="1"/>
          </p:cNvSpPr>
          <p:nvPr>
            <p:ph type="sldNum" sz="quarter" idx="12"/>
          </p:nvPr>
        </p:nvSpPr>
        <p:spPr/>
        <p:txBody>
          <a:bodyPr/>
          <a:lstStyle>
            <a:lvl1pPr>
              <a:defRPr/>
            </a:lvl1pPr>
          </a:lstStyle>
          <a:p>
            <a:pPr>
              <a:defRPr/>
            </a:pPr>
            <a:fld id="{A3DB1C8D-FA03-4BF2-A9D2-DFB4F7BEA562}" type="slidenum">
              <a:rPr lang="en-US" altLang="en-US"/>
              <a:pPr>
                <a:defRPr/>
              </a:pPr>
              <a:t>‹#›</a:t>
            </a:fld>
            <a:endParaRPr lang="en-US" altLang="en-US" dirty="0"/>
          </a:p>
        </p:txBody>
      </p:sp>
    </p:spTree>
    <p:extLst>
      <p:ext uri="{BB962C8B-B14F-4D97-AF65-F5344CB8AC3E}">
        <p14:creationId xmlns:p14="http://schemas.microsoft.com/office/powerpoint/2010/main" val="779818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C993E-A965-4FFA-AB35-3425CE36A969}"/>
              </a:ext>
            </a:extLst>
          </p:cNvPr>
          <p:cNvSpPr>
            <a:spLocks noGrp="1"/>
          </p:cNvSpPr>
          <p:nvPr>
            <p:ph type="dt" sz="half" idx="10"/>
          </p:nvPr>
        </p:nvSpPr>
        <p:spPr/>
        <p:txBody>
          <a:bodyPr/>
          <a:lstStyle>
            <a:lvl1pPr>
              <a:defRPr/>
            </a:lvl1pPr>
          </a:lstStyle>
          <a:p>
            <a:pPr>
              <a:defRPr/>
            </a:pPr>
            <a:endParaRPr lang="en-US" altLang="en-US" dirty="0"/>
          </a:p>
        </p:txBody>
      </p:sp>
      <p:sp>
        <p:nvSpPr>
          <p:cNvPr id="5" name="Footer Placeholder 4">
            <a:extLst>
              <a:ext uri="{FF2B5EF4-FFF2-40B4-BE49-F238E27FC236}">
                <a16:creationId xmlns:a16="http://schemas.microsoft.com/office/drawing/2014/main" id="{D7325C2E-3B84-4D6F-82E0-AD6591935C01}"/>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596A33DB-D42A-4878-8A54-E71FEEDDC1D9}"/>
              </a:ext>
            </a:extLst>
          </p:cNvPr>
          <p:cNvSpPr>
            <a:spLocks noGrp="1"/>
          </p:cNvSpPr>
          <p:nvPr>
            <p:ph type="sldNum" sz="quarter" idx="12"/>
          </p:nvPr>
        </p:nvSpPr>
        <p:spPr/>
        <p:txBody>
          <a:bodyPr/>
          <a:lstStyle>
            <a:lvl1pPr>
              <a:defRPr/>
            </a:lvl1pPr>
          </a:lstStyle>
          <a:p>
            <a:pPr>
              <a:defRPr/>
            </a:pPr>
            <a:fld id="{BC081F74-1689-44D0-84FE-21A700321766}" type="slidenum">
              <a:rPr lang="en-US" altLang="en-US"/>
              <a:pPr>
                <a:defRPr/>
              </a:pPr>
              <a:t>‹#›</a:t>
            </a:fld>
            <a:endParaRPr lang="en-US" altLang="en-US" dirty="0"/>
          </a:p>
        </p:txBody>
      </p:sp>
    </p:spTree>
    <p:extLst>
      <p:ext uri="{BB962C8B-B14F-4D97-AF65-F5344CB8AC3E}">
        <p14:creationId xmlns:p14="http://schemas.microsoft.com/office/powerpoint/2010/main" val="7847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65C2D6B-1E6B-4409-ABD1-9DEA134290EC}"/>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6BC6613-9595-4DF3-9BAD-978D28FD15F8}"/>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46F1D218-FE52-4E2B-AAE8-9A88C9F1201D}"/>
              </a:ext>
            </a:extLst>
          </p:cNvPr>
          <p:cNvSpPr>
            <a:spLocks noGrp="1"/>
          </p:cNvSpPr>
          <p:nvPr>
            <p:ph type="sldNum" sz="quarter" idx="12"/>
          </p:nvPr>
        </p:nvSpPr>
        <p:spPr/>
        <p:txBody>
          <a:bodyPr/>
          <a:lstStyle>
            <a:lvl1pPr>
              <a:defRPr/>
            </a:lvl1pPr>
          </a:lstStyle>
          <a:p>
            <a:pPr>
              <a:defRPr/>
            </a:pPr>
            <a:fld id="{DB7C98E0-87C8-426D-B80B-47C4CCB8CDF0}" type="slidenum">
              <a:rPr lang="en-US" altLang="en-US"/>
              <a:pPr>
                <a:defRPr/>
              </a:pPr>
              <a:t>‹#›</a:t>
            </a:fld>
            <a:endParaRPr lang="en-US" altLang="en-US" dirty="0"/>
          </a:p>
        </p:txBody>
      </p:sp>
    </p:spTree>
    <p:extLst>
      <p:ext uri="{BB962C8B-B14F-4D97-AF65-F5344CB8AC3E}">
        <p14:creationId xmlns:p14="http://schemas.microsoft.com/office/powerpoint/2010/main" val="1703510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D8AAC11-C034-4869-B380-90CE97F8BF21}"/>
              </a:ext>
            </a:extLst>
          </p:cNvPr>
          <p:cNvSpPr>
            <a:spLocks noGrp="1"/>
          </p:cNvSpPr>
          <p:nvPr>
            <p:ph type="dt" sz="half" idx="10"/>
          </p:nvPr>
        </p:nvSpPr>
        <p:spPr/>
        <p:txBody>
          <a:bodyPr/>
          <a:lstStyle>
            <a:lvl1pPr>
              <a:defRPr/>
            </a:lvl1pPr>
          </a:lstStyle>
          <a:p>
            <a:pPr>
              <a:defRPr/>
            </a:pPr>
            <a:endParaRPr lang="en-US" altLang="en-US" dirty="0"/>
          </a:p>
        </p:txBody>
      </p:sp>
      <p:sp>
        <p:nvSpPr>
          <p:cNvPr id="8" name="Footer Placeholder 4">
            <a:extLst>
              <a:ext uri="{FF2B5EF4-FFF2-40B4-BE49-F238E27FC236}">
                <a16:creationId xmlns:a16="http://schemas.microsoft.com/office/drawing/2014/main" id="{F630D996-64D5-44A3-9C18-800752543336}"/>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9" name="Slide Number Placeholder 5">
            <a:extLst>
              <a:ext uri="{FF2B5EF4-FFF2-40B4-BE49-F238E27FC236}">
                <a16:creationId xmlns:a16="http://schemas.microsoft.com/office/drawing/2014/main" id="{8F8521CE-C6C1-464D-80A1-4D707136B5B5}"/>
              </a:ext>
            </a:extLst>
          </p:cNvPr>
          <p:cNvSpPr>
            <a:spLocks noGrp="1"/>
          </p:cNvSpPr>
          <p:nvPr>
            <p:ph type="sldNum" sz="quarter" idx="12"/>
          </p:nvPr>
        </p:nvSpPr>
        <p:spPr/>
        <p:txBody>
          <a:bodyPr/>
          <a:lstStyle>
            <a:lvl1pPr>
              <a:defRPr/>
            </a:lvl1pPr>
          </a:lstStyle>
          <a:p>
            <a:pPr>
              <a:defRPr/>
            </a:pPr>
            <a:fld id="{1FD3338D-F5BA-475B-95AB-757669E6690B}" type="slidenum">
              <a:rPr lang="en-US" altLang="en-US"/>
              <a:pPr>
                <a:defRPr/>
              </a:pPr>
              <a:t>‹#›</a:t>
            </a:fld>
            <a:endParaRPr lang="en-US" altLang="en-US" dirty="0"/>
          </a:p>
        </p:txBody>
      </p:sp>
    </p:spTree>
    <p:extLst>
      <p:ext uri="{BB962C8B-B14F-4D97-AF65-F5344CB8AC3E}">
        <p14:creationId xmlns:p14="http://schemas.microsoft.com/office/powerpoint/2010/main" val="4083872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BCCCC68-3D75-4406-B157-8F8F31811CE2}"/>
              </a:ext>
            </a:extLst>
          </p:cNvPr>
          <p:cNvSpPr>
            <a:spLocks noGrp="1"/>
          </p:cNvSpPr>
          <p:nvPr>
            <p:ph type="dt" sz="half" idx="10"/>
          </p:nvPr>
        </p:nvSpPr>
        <p:spPr/>
        <p:txBody>
          <a:bodyPr/>
          <a:lstStyle>
            <a:lvl1pPr>
              <a:defRPr/>
            </a:lvl1pPr>
          </a:lstStyle>
          <a:p>
            <a:pPr>
              <a:defRPr/>
            </a:pPr>
            <a:endParaRPr lang="en-US" altLang="en-US" dirty="0"/>
          </a:p>
        </p:txBody>
      </p:sp>
      <p:sp>
        <p:nvSpPr>
          <p:cNvPr id="4" name="Footer Placeholder 4">
            <a:extLst>
              <a:ext uri="{FF2B5EF4-FFF2-40B4-BE49-F238E27FC236}">
                <a16:creationId xmlns:a16="http://schemas.microsoft.com/office/drawing/2014/main" id="{AB711EC9-2FFC-46E9-ACF4-9FAB63FB6612}"/>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5" name="Slide Number Placeholder 5">
            <a:extLst>
              <a:ext uri="{FF2B5EF4-FFF2-40B4-BE49-F238E27FC236}">
                <a16:creationId xmlns:a16="http://schemas.microsoft.com/office/drawing/2014/main" id="{EF759F8C-ABA9-4B4D-80EE-56A9923FE125}"/>
              </a:ext>
            </a:extLst>
          </p:cNvPr>
          <p:cNvSpPr>
            <a:spLocks noGrp="1"/>
          </p:cNvSpPr>
          <p:nvPr>
            <p:ph type="sldNum" sz="quarter" idx="12"/>
          </p:nvPr>
        </p:nvSpPr>
        <p:spPr/>
        <p:txBody>
          <a:bodyPr/>
          <a:lstStyle>
            <a:lvl1pPr>
              <a:defRPr/>
            </a:lvl1pPr>
          </a:lstStyle>
          <a:p>
            <a:pPr>
              <a:defRPr/>
            </a:pPr>
            <a:fld id="{8955E5A0-0C42-4D94-BDB3-5D1493418AF5}" type="slidenum">
              <a:rPr lang="en-US" altLang="en-US"/>
              <a:pPr>
                <a:defRPr/>
              </a:pPr>
              <a:t>‹#›</a:t>
            </a:fld>
            <a:endParaRPr lang="en-US" altLang="en-US" dirty="0"/>
          </a:p>
        </p:txBody>
      </p:sp>
    </p:spTree>
    <p:extLst>
      <p:ext uri="{BB962C8B-B14F-4D97-AF65-F5344CB8AC3E}">
        <p14:creationId xmlns:p14="http://schemas.microsoft.com/office/powerpoint/2010/main" val="314332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E8598C7-FAF2-4701-B60C-521D321F7DD2}"/>
              </a:ext>
            </a:extLst>
          </p:cNvPr>
          <p:cNvSpPr>
            <a:spLocks noGrp="1"/>
          </p:cNvSpPr>
          <p:nvPr>
            <p:ph type="dt" sz="half" idx="10"/>
          </p:nvPr>
        </p:nvSpPr>
        <p:spPr/>
        <p:txBody>
          <a:bodyPr/>
          <a:lstStyle>
            <a:lvl1pPr>
              <a:defRPr/>
            </a:lvl1pPr>
          </a:lstStyle>
          <a:p>
            <a:pPr>
              <a:defRPr/>
            </a:pPr>
            <a:endParaRPr lang="en-US" altLang="en-US" dirty="0"/>
          </a:p>
        </p:txBody>
      </p:sp>
      <p:sp>
        <p:nvSpPr>
          <p:cNvPr id="3" name="Footer Placeholder 4">
            <a:extLst>
              <a:ext uri="{FF2B5EF4-FFF2-40B4-BE49-F238E27FC236}">
                <a16:creationId xmlns:a16="http://schemas.microsoft.com/office/drawing/2014/main" id="{D496AEA8-8C9E-4239-B50D-0CFECA1923FF}"/>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4" name="Slide Number Placeholder 5">
            <a:extLst>
              <a:ext uri="{FF2B5EF4-FFF2-40B4-BE49-F238E27FC236}">
                <a16:creationId xmlns:a16="http://schemas.microsoft.com/office/drawing/2014/main" id="{C39F1D0E-E698-49E4-A672-4E79BCB066E8}"/>
              </a:ext>
            </a:extLst>
          </p:cNvPr>
          <p:cNvSpPr>
            <a:spLocks noGrp="1"/>
          </p:cNvSpPr>
          <p:nvPr>
            <p:ph type="sldNum" sz="quarter" idx="12"/>
          </p:nvPr>
        </p:nvSpPr>
        <p:spPr/>
        <p:txBody>
          <a:bodyPr/>
          <a:lstStyle>
            <a:lvl1pPr>
              <a:defRPr/>
            </a:lvl1pPr>
          </a:lstStyle>
          <a:p>
            <a:pPr>
              <a:defRPr/>
            </a:pPr>
            <a:fld id="{47C87A85-F363-4FBF-9766-E7D8E05DFFEC}" type="slidenum">
              <a:rPr lang="en-US" altLang="en-US"/>
              <a:pPr>
                <a:defRPr/>
              </a:pPr>
              <a:t>‹#›</a:t>
            </a:fld>
            <a:endParaRPr lang="en-US" altLang="en-US" dirty="0"/>
          </a:p>
        </p:txBody>
      </p:sp>
    </p:spTree>
    <p:extLst>
      <p:ext uri="{BB962C8B-B14F-4D97-AF65-F5344CB8AC3E}">
        <p14:creationId xmlns:p14="http://schemas.microsoft.com/office/powerpoint/2010/main" val="19004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3FC6F957-1952-4F68-9805-8B0FDE494397}"/>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0194F70D-3858-4888-86ED-7362E329652B}"/>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238AD986-E155-40CA-AA91-58C022EE1887}"/>
              </a:ext>
            </a:extLst>
          </p:cNvPr>
          <p:cNvSpPr>
            <a:spLocks noGrp="1"/>
          </p:cNvSpPr>
          <p:nvPr>
            <p:ph type="sldNum" sz="quarter" idx="12"/>
          </p:nvPr>
        </p:nvSpPr>
        <p:spPr/>
        <p:txBody>
          <a:bodyPr/>
          <a:lstStyle>
            <a:lvl1pPr>
              <a:defRPr/>
            </a:lvl1pPr>
          </a:lstStyle>
          <a:p>
            <a:pPr>
              <a:defRPr/>
            </a:pPr>
            <a:fld id="{D8B28BAE-C14A-4411-8877-4F4D81B72F7F}" type="slidenum">
              <a:rPr lang="en-US" altLang="en-US"/>
              <a:pPr>
                <a:defRPr/>
              </a:pPr>
              <a:t>‹#›</a:t>
            </a:fld>
            <a:endParaRPr lang="en-US" altLang="en-US" dirty="0"/>
          </a:p>
        </p:txBody>
      </p:sp>
    </p:spTree>
    <p:extLst>
      <p:ext uri="{BB962C8B-B14F-4D97-AF65-F5344CB8AC3E}">
        <p14:creationId xmlns:p14="http://schemas.microsoft.com/office/powerpoint/2010/main" val="2759277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2BD1CAD-125E-4820-88CB-A836DF38F038}"/>
              </a:ext>
            </a:extLst>
          </p:cNvPr>
          <p:cNvSpPr>
            <a:spLocks noGrp="1"/>
          </p:cNvSpPr>
          <p:nvPr>
            <p:ph type="dt" sz="half" idx="10"/>
          </p:nvPr>
        </p:nvSpPr>
        <p:spPr/>
        <p:txBody>
          <a:bodyPr/>
          <a:lstStyle>
            <a:lvl1pPr>
              <a:defRPr/>
            </a:lvl1pPr>
          </a:lstStyle>
          <a:p>
            <a:pPr>
              <a:defRPr/>
            </a:pPr>
            <a:endParaRPr lang="en-US" altLang="en-US" dirty="0"/>
          </a:p>
        </p:txBody>
      </p:sp>
      <p:sp>
        <p:nvSpPr>
          <p:cNvPr id="6" name="Footer Placeholder 4">
            <a:extLst>
              <a:ext uri="{FF2B5EF4-FFF2-40B4-BE49-F238E27FC236}">
                <a16:creationId xmlns:a16="http://schemas.microsoft.com/office/drawing/2014/main" id="{D907193C-F7F3-42C1-AB9F-9FABBDC31EFA}"/>
              </a:ext>
            </a:extLst>
          </p:cNvPr>
          <p:cNvSpPr>
            <a:spLocks noGrp="1"/>
          </p:cNvSpPr>
          <p:nvPr>
            <p:ph type="ftr" sz="quarter" idx="11"/>
          </p:nvPr>
        </p:nvSpPr>
        <p:spPr/>
        <p:txBody>
          <a:bodyPr/>
          <a:lstStyle>
            <a:lvl1pPr>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7" name="Slide Number Placeholder 5">
            <a:extLst>
              <a:ext uri="{FF2B5EF4-FFF2-40B4-BE49-F238E27FC236}">
                <a16:creationId xmlns:a16="http://schemas.microsoft.com/office/drawing/2014/main" id="{FA4DDEC0-A90D-413E-9E0B-E0237D7781B1}"/>
              </a:ext>
            </a:extLst>
          </p:cNvPr>
          <p:cNvSpPr>
            <a:spLocks noGrp="1"/>
          </p:cNvSpPr>
          <p:nvPr>
            <p:ph type="sldNum" sz="quarter" idx="12"/>
          </p:nvPr>
        </p:nvSpPr>
        <p:spPr/>
        <p:txBody>
          <a:bodyPr/>
          <a:lstStyle>
            <a:lvl1pPr>
              <a:defRPr/>
            </a:lvl1pPr>
          </a:lstStyle>
          <a:p>
            <a:pPr>
              <a:defRPr/>
            </a:pPr>
            <a:fld id="{00464287-1810-468E-B55B-F4E5F80AF3D7}" type="slidenum">
              <a:rPr lang="en-US" altLang="en-US"/>
              <a:pPr>
                <a:defRPr/>
              </a:pPr>
              <a:t>‹#›</a:t>
            </a:fld>
            <a:endParaRPr lang="en-US" altLang="en-US" dirty="0"/>
          </a:p>
        </p:txBody>
      </p:sp>
    </p:spTree>
    <p:extLst>
      <p:ext uri="{BB962C8B-B14F-4D97-AF65-F5344CB8AC3E}">
        <p14:creationId xmlns:p14="http://schemas.microsoft.com/office/powerpoint/2010/main" val="3039989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C2F8494-F7FB-4C23-9E20-D77FD163D019}"/>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F9B6B7D-474D-494D-98D1-6135FACE54D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4CBCBDE-5EC4-44C7-A7E1-6AE1694D30C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dirty="0"/>
          </a:p>
        </p:txBody>
      </p:sp>
      <p:sp>
        <p:nvSpPr>
          <p:cNvPr id="5" name="Footer Placeholder 4">
            <a:extLst>
              <a:ext uri="{FF2B5EF4-FFF2-40B4-BE49-F238E27FC236}">
                <a16:creationId xmlns:a16="http://schemas.microsoft.com/office/drawing/2014/main" id="{500157E6-3DDD-4CC2-923E-A6DA9B7DB2A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dirty="0"/>
          </a:p>
          <a:p>
            <a:pPr>
              <a:defRPr/>
            </a:pPr>
            <a:endParaRPr lang="en-US" altLang="en-US" dirty="0"/>
          </a:p>
          <a:p>
            <a:pPr>
              <a:defRPr/>
            </a:pPr>
            <a:endParaRPr lang="en-US" altLang="en-US" dirty="0"/>
          </a:p>
          <a:p>
            <a:pPr>
              <a:defRPr/>
            </a:pPr>
            <a:r>
              <a:rPr lang="en-US" altLang="en-US" dirty="0"/>
              <a:t>Instructor: Louis Ibarra</a:t>
            </a:r>
          </a:p>
        </p:txBody>
      </p:sp>
      <p:sp>
        <p:nvSpPr>
          <p:cNvPr id="6" name="Slide Number Placeholder 5">
            <a:extLst>
              <a:ext uri="{FF2B5EF4-FFF2-40B4-BE49-F238E27FC236}">
                <a16:creationId xmlns:a16="http://schemas.microsoft.com/office/drawing/2014/main" id="{67119F02-A890-4BF2-8659-B8232BE7CD3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3C8F4E5C-A482-4FED-BFB1-EE0F4F6F9AC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970"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1B8831B-4FCD-4F59-8AF7-BEA565583B46}"/>
              </a:ext>
            </a:extLst>
          </p:cNvPr>
          <p:cNvSpPr>
            <a:spLocks noGrp="1"/>
          </p:cNvSpPr>
          <p:nvPr>
            <p:ph type="ctrTitle"/>
          </p:nvPr>
        </p:nvSpPr>
        <p:spPr>
          <a:xfrm>
            <a:off x="685800" y="1143000"/>
            <a:ext cx="7772400" cy="1470025"/>
          </a:xfrm>
        </p:spPr>
        <p:txBody>
          <a:bodyPr/>
          <a:lstStyle/>
          <a:p>
            <a:pPr eaLnBrk="1" hangingPunct="1"/>
            <a:r>
              <a:rPr lang="en-US" altLang="en-US" dirty="0"/>
              <a:t>CSS</a:t>
            </a:r>
          </a:p>
        </p:txBody>
      </p:sp>
      <p:sp>
        <p:nvSpPr>
          <p:cNvPr id="2" name="Subtitle 1">
            <a:extLst>
              <a:ext uri="{FF2B5EF4-FFF2-40B4-BE49-F238E27FC236}">
                <a16:creationId xmlns:a16="http://schemas.microsoft.com/office/drawing/2014/main" id="{5322F4BB-EAD7-405A-86C1-0B841666B25C}"/>
              </a:ext>
            </a:extLst>
          </p:cNvPr>
          <p:cNvSpPr>
            <a:spLocks noGrp="1"/>
          </p:cNvSpPr>
          <p:nvPr>
            <p:ph type="subTitle" idx="1"/>
          </p:nvPr>
        </p:nvSpPr>
        <p:spPr>
          <a:xfrm>
            <a:off x="1143000" y="2667000"/>
            <a:ext cx="7162800" cy="1752600"/>
          </a:xfrm>
        </p:spPr>
        <p:txBody>
          <a:bodyPr rtlCol="0">
            <a:normAutofit/>
          </a:bodyPr>
          <a:lstStyle/>
          <a:p>
            <a:pPr eaLnBrk="1" fontAlgn="auto" hangingPunct="1">
              <a:spcAft>
                <a:spcPts val="0"/>
              </a:spcAft>
              <a:buFont typeface="Arial" charset="0"/>
              <a:buNone/>
              <a:defRPr/>
            </a:pPr>
            <a:r>
              <a:rPr lang="en-US"/>
              <a:t>Internal Style Sheets</a:t>
            </a:r>
            <a:endParaRPr lang="en-US" dirty="0"/>
          </a:p>
          <a:p>
            <a:pPr eaLnBrk="1" fontAlgn="auto" hangingPunct="1">
              <a:spcAft>
                <a:spcPts val="0"/>
              </a:spcAft>
              <a:buFont typeface="Arial" charset="0"/>
              <a:buNone/>
              <a:defRPr/>
            </a:pPr>
            <a:r>
              <a:rPr lang="en-US"/>
              <a:t>External Style Sheets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80151FE-9689-4641-B4F7-0A9884308CCC}"/>
              </a:ext>
            </a:extLst>
          </p:cNvPr>
          <p:cNvSpPr>
            <a:spLocks noGrp="1" noChangeArrowheads="1"/>
          </p:cNvSpPr>
          <p:nvPr>
            <p:ph type="title"/>
          </p:nvPr>
        </p:nvSpPr>
        <p:spPr>
          <a:xfrm>
            <a:off x="457200" y="228600"/>
            <a:ext cx="8229600" cy="563563"/>
          </a:xfrm>
        </p:spPr>
        <p:txBody>
          <a:bodyPr/>
          <a:lstStyle/>
          <a:p>
            <a:pPr eaLnBrk="1" hangingPunct="1"/>
            <a:r>
              <a:rPr lang="en-US" altLang="en-US" sz="4000" b="1" dirty="0"/>
              <a:t>External</a:t>
            </a:r>
            <a:r>
              <a:rPr lang="en-US" altLang="en-US" sz="4000" dirty="0"/>
              <a:t> Style Sheets</a:t>
            </a:r>
          </a:p>
        </p:txBody>
      </p:sp>
      <p:sp>
        <p:nvSpPr>
          <p:cNvPr id="18435" name="Rectangle 3">
            <a:extLst>
              <a:ext uri="{FF2B5EF4-FFF2-40B4-BE49-F238E27FC236}">
                <a16:creationId xmlns:a16="http://schemas.microsoft.com/office/drawing/2014/main" id="{FE8DDD82-8743-4E78-86AB-389B5553ACBC}"/>
              </a:ext>
            </a:extLst>
          </p:cNvPr>
          <p:cNvSpPr>
            <a:spLocks noGrp="1" noChangeArrowheads="1"/>
          </p:cNvSpPr>
          <p:nvPr>
            <p:ph idx="1"/>
          </p:nvPr>
        </p:nvSpPr>
        <p:spPr>
          <a:xfrm>
            <a:off x="228600" y="1066800"/>
            <a:ext cx="8562975" cy="4530725"/>
          </a:xfrm>
        </p:spPr>
        <p:txBody>
          <a:bodyPr/>
          <a:lstStyle/>
          <a:p>
            <a:pPr eaLnBrk="1" hangingPunct="1">
              <a:lnSpc>
                <a:spcPct val="80000"/>
              </a:lnSpc>
            </a:pPr>
            <a:r>
              <a:rPr lang="en-US" altLang="en-US" sz="2000" dirty="0"/>
              <a:t>You can create an entirely separate </a:t>
            </a:r>
            <a:r>
              <a:rPr lang="en-US" altLang="en-US" sz="2000" i="1" dirty="0"/>
              <a:t>document</a:t>
            </a:r>
            <a:r>
              <a:rPr lang="en-US" altLang="en-US" sz="2000" dirty="0"/>
              <a:t> containing all of the styles you wish to apply.  Then you can link any HTML page you ever create to this one document.</a:t>
            </a:r>
          </a:p>
          <a:p>
            <a:pPr eaLnBrk="1" hangingPunct="1">
              <a:lnSpc>
                <a:spcPct val="80000"/>
              </a:lnSpc>
            </a:pPr>
            <a:endParaRPr lang="en-US" altLang="en-US" sz="2000" dirty="0"/>
          </a:p>
          <a:p>
            <a:pPr eaLnBrk="1" hangingPunct="1">
              <a:lnSpc>
                <a:spcPct val="80000"/>
              </a:lnSpc>
            </a:pPr>
            <a:r>
              <a:rPr lang="en-US" altLang="en-US" sz="2000" dirty="0"/>
              <a:t>To </a:t>
            </a:r>
            <a:r>
              <a:rPr lang="en-US" altLang="en-US" sz="2000" i="1" dirty="0"/>
              <a:t>create </a:t>
            </a:r>
            <a:r>
              <a:rPr lang="en-US" altLang="en-US" sz="2000" dirty="0"/>
              <a:t>an external style sheet, place all of your styles in a separate text file and give that file the extension </a:t>
            </a:r>
            <a:r>
              <a:rPr lang="en-US" altLang="en-US" sz="2000" b="1" dirty="0">
                <a:latin typeface="Courier New" panose="02070309020205020404" pitchFamily="49" charset="0"/>
              </a:rPr>
              <a:t>.css</a:t>
            </a:r>
            <a:r>
              <a:rPr lang="en-US" altLang="en-US" sz="2000" dirty="0"/>
              <a:t>  (e.g</a:t>
            </a:r>
            <a:r>
              <a:rPr lang="en-US" altLang="en-US" sz="2000"/>
              <a:t>. </a:t>
            </a:r>
            <a:r>
              <a:rPr lang="en-US" altLang="en-US" sz="2000">
                <a:latin typeface="Courier New" panose="02070309020205020404" pitchFamily="49" charset="0"/>
              </a:rPr>
              <a:t>my_styles.</a:t>
            </a:r>
            <a:r>
              <a:rPr lang="en-US" altLang="en-US" sz="2000" dirty="0">
                <a:latin typeface="Courier New" panose="02070309020205020404" pitchFamily="49" charset="0"/>
              </a:rPr>
              <a:t>css </a:t>
            </a:r>
            <a:r>
              <a:rPr lang="en-US" altLang="en-US" sz="2000" dirty="0"/>
              <a:t>)</a:t>
            </a:r>
          </a:p>
          <a:p>
            <a:pPr eaLnBrk="1" hangingPunct="1">
              <a:lnSpc>
                <a:spcPct val="80000"/>
              </a:lnSpc>
            </a:pPr>
            <a:endParaRPr lang="en-US" altLang="en-US" sz="2000" dirty="0"/>
          </a:p>
          <a:p>
            <a:pPr marL="495300" indent="-495300" eaLnBrk="1" hangingPunct="1">
              <a:lnSpc>
                <a:spcPct val="80000"/>
              </a:lnSpc>
              <a:buFont typeface="Wingdings" panose="05000000000000000000" pitchFamily="2" charset="2"/>
              <a:buNone/>
            </a:pPr>
            <a:endParaRPr lang="en-US" altLang="en-US" sz="2000" dirty="0"/>
          </a:p>
        </p:txBody>
      </p:sp>
      <p:sp>
        <p:nvSpPr>
          <p:cNvPr id="18436" name="Slide Number Placeholder 5">
            <a:extLst>
              <a:ext uri="{FF2B5EF4-FFF2-40B4-BE49-F238E27FC236}">
                <a16:creationId xmlns:a16="http://schemas.microsoft.com/office/drawing/2014/main" id="{90A85383-0041-4889-A5F0-F69D7ECA059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49756CE-B84E-4CD1-8186-0D53F86509D8}" type="slidenum">
              <a:rPr lang="en-US" altLang="en-US" sz="1400">
                <a:solidFill>
                  <a:srgbClr val="898989"/>
                </a:solidFill>
                <a:latin typeface="Arial" panose="020B0604020202020204" pitchFamily="34" charset="0"/>
              </a:rPr>
              <a:pPr>
                <a:spcBef>
                  <a:spcPct val="0"/>
                </a:spcBef>
                <a:buFontTx/>
                <a:buNone/>
              </a:pPr>
              <a:t>10</a:t>
            </a:fld>
            <a:endParaRPr lang="en-US" altLang="en-US" sz="14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5862F12B-99CE-4E8B-AE9A-45A0A57BE97B}"/>
              </a:ext>
            </a:extLst>
          </p:cNvPr>
          <p:cNvSpPr>
            <a:spLocks noGrp="1"/>
          </p:cNvSpPr>
          <p:nvPr>
            <p:ph type="title"/>
          </p:nvPr>
        </p:nvSpPr>
        <p:spPr>
          <a:xfrm>
            <a:off x="457200" y="0"/>
            <a:ext cx="8229600" cy="487362"/>
          </a:xfrm>
        </p:spPr>
        <p:txBody>
          <a:bodyPr/>
          <a:lstStyle/>
          <a:p>
            <a:pPr eaLnBrk="1" hangingPunct="1"/>
            <a:r>
              <a:rPr lang="en-US" altLang="en-US" sz="3200" dirty="0"/>
              <a:t>Example of an </a:t>
            </a:r>
            <a:r>
              <a:rPr lang="en-US" altLang="en-US" sz="3200"/>
              <a:t>external style sheet</a:t>
            </a:r>
            <a:endParaRPr lang="en-US" altLang="en-US" sz="3200" dirty="0"/>
          </a:p>
        </p:txBody>
      </p:sp>
      <p:sp>
        <p:nvSpPr>
          <p:cNvPr id="22531" name="Content Placeholder 2">
            <a:extLst>
              <a:ext uri="{FF2B5EF4-FFF2-40B4-BE49-F238E27FC236}">
                <a16:creationId xmlns:a16="http://schemas.microsoft.com/office/drawing/2014/main" id="{DDEC8326-72FF-48AF-9436-FA76E7864D4F}"/>
              </a:ext>
            </a:extLst>
          </p:cNvPr>
          <p:cNvSpPr>
            <a:spLocks noGrp="1"/>
          </p:cNvSpPr>
          <p:nvPr>
            <p:ph idx="1"/>
          </p:nvPr>
        </p:nvSpPr>
        <p:spPr>
          <a:xfrm>
            <a:off x="304800" y="563562"/>
            <a:ext cx="8229600" cy="685800"/>
          </a:xfrm>
        </p:spPr>
        <p:txBody>
          <a:bodyPr/>
          <a:lstStyle/>
          <a:p>
            <a:pPr eaLnBrk="1" hangingPunct="1"/>
            <a:r>
              <a:rPr lang="en-US" altLang="en-US" sz="1600" dirty="0"/>
              <a:t>An </a:t>
            </a:r>
            <a:r>
              <a:rPr lang="en-US" altLang="en-US" sz="1600"/>
              <a:t>external style sheet </a:t>
            </a:r>
            <a:r>
              <a:rPr lang="en-US" altLang="en-US" sz="1600" dirty="0"/>
              <a:t>lives in its own separate document. </a:t>
            </a:r>
          </a:p>
          <a:p>
            <a:pPr eaLnBrk="1" hangingPunct="1"/>
            <a:r>
              <a:rPr lang="en-US" altLang="en-US" sz="1600" dirty="0"/>
              <a:t>This document should not have </a:t>
            </a:r>
            <a:r>
              <a:rPr lang="en-US" altLang="en-US" sz="1600" u="sng" dirty="0"/>
              <a:t>any</a:t>
            </a:r>
            <a:r>
              <a:rPr lang="en-US" altLang="en-US" sz="1600" dirty="0"/>
              <a:t> HTML tags: An external style sheet should contain </a:t>
            </a:r>
            <a:r>
              <a:rPr lang="en-US" altLang="en-US" sz="1600" u="sng" dirty="0"/>
              <a:t>only</a:t>
            </a:r>
            <a:r>
              <a:rPr lang="en-US" altLang="en-US" sz="1600" dirty="0"/>
              <a:t> CSS styles.</a:t>
            </a:r>
          </a:p>
          <a:p>
            <a:pPr lvl="1" eaLnBrk="1" hangingPunct="1"/>
            <a:r>
              <a:rPr lang="en-US" altLang="en-US" sz="1600" dirty="0"/>
              <a:t>When we say "no HTML tags", this includes the </a:t>
            </a:r>
            <a:r>
              <a:rPr lang="en-US" altLang="en-US" sz="1600" dirty="0">
                <a:latin typeface="Courier New" panose="02070309020205020404" pitchFamily="49" charset="0"/>
                <a:cs typeface="Courier New" panose="02070309020205020404" pitchFamily="49" charset="0"/>
              </a:rPr>
              <a:t>&lt;style&gt; </a:t>
            </a:r>
            <a:r>
              <a:rPr lang="en-US" altLang="en-US" sz="1600" dirty="0"/>
              <a:t>tag! Remember that the </a:t>
            </a:r>
            <a:r>
              <a:rPr lang="en-US" altLang="en-US" sz="1600" dirty="0">
                <a:latin typeface="Courier New" panose="02070309020205020404" pitchFamily="49" charset="0"/>
                <a:cs typeface="Courier New" panose="02070309020205020404" pitchFamily="49" charset="0"/>
              </a:rPr>
              <a:t>&lt;style&gt; </a:t>
            </a:r>
            <a:r>
              <a:rPr lang="en-US" altLang="en-US" sz="1600" dirty="0"/>
              <a:t>tag is an HTML tag, </a:t>
            </a:r>
            <a:r>
              <a:rPr lang="en-US" altLang="en-US" sz="1600" i="1" dirty="0"/>
              <a:t>not</a:t>
            </a:r>
            <a:r>
              <a:rPr lang="en-US" altLang="en-US" sz="1600" dirty="0"/>
              <a:t> a CSS style.</a:t>
            </a:r>
          </a:p>
          <a:p>
            <a:pPr lvl="1" eaLnBrk="1" hangingPunct="1"/>
            <a:endParaRPr lang="en-US" altLang="en-US" sz="1800" dirty="0"/>
          </a:p>
        </p:txBody>
      </p:sp>
      <p:sp>
        <p:nvSpPr>
          <p:cNvPr id="22532" name="Slide Number Placeholder 3">
            <a:extLst>
              <a:ext uri="{FF2B5EF4-FFF2-40B4-BE49-F238E27FC236}">
                <a16:creationId xmlns:a16="http://schemas.microsoft.com/office/drawing/2014/main" id="{73338482-34B6-4770-9E27-D54C2E66E3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D5AAF4E-8AB2-49F0-8DFB-1EAF7B1DE374}" type="slidenum">
              <a:rPr lang="en-US" altLang="en-US" sz="1200">
                <a:solidFill>
                  <a:srgbClr val="898989"/>
                </a:solidFill>
                <a:latin typeface="Arial" panose="020B0604020202020204" pitchFamily="34" charset="0"/>
              </a:rPr>
              <a:pPr>
                <a:spcBef>
                  <a:spcPct val="0"/>
                </a:spcBef>
                <a:buFontTx/>
                <a:buNone/>
              </a:pPr>
              <a:t>11</a:t>
            </a:fld>
            <a:endParaRPr lang="en-US" altLang="en-US" sz="1200" dirty="0">
              <a:solidFill>
                <a:srgbClr val="898989"/>
              </a:solidFill>
              <a:latin typeface="Arial" panose="020B0604020202020204" pitchFamily="34" charset="0"/>
            </a:endParaRPr>
          </a:p>
        </p:txBody>
      </p:sp>
      <p:sp>
        <p:nvSpPr>
          <p:cNvPr id="22533" name="Rectangle 3">
            <a:extLst>
              <a:ext uri="{FF2B5EF4-FFF2-40B4-BE49-F238E27FC236}">
                <a16:creationId xmlns:a16="http://schemas.microsoft.com/office/drawing/2014/main" id="{4C1F5478-549B-44EF-AE70-FBC37CAB3634}"/>
              </a:ext>
            </a:extLst>
          </p:cNvPr>
          <p:cNvSpPr txBox="1">
            <a:spLocks noChangeArrowheads="1"/>
          </p:cNvSpPr>
          <p:nvPr/>
        </p:nvSpPr>
        <p:spPr bwMode="auto">
          <a:xfrm>
            <a:off x="1981200" y="2155337"/>
            <a:ext cx="5181600" cy="45720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body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background-color:#ccffff;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 : blue;</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h1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h2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h3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endParaRPr lang="en-US" altLang="en-US" sz="10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form  {	</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1000" b="1" dirty="0">
                <a:latin typeface="Courier New" panose="02070309020205020404" pitchFamily="49" charset="0"/>
                <a:cs typeface="Courier New" panose="02070309020205020404" pitchFamily="49" charset="0"/>
              </a:rPr>
              <a:t>	 }</a:t>
            </a:r>
          </a:p>
        </p:txBody>
      </p:sp>
      <p:sp>
        <p:nvSpPr>
          <p:cNvPr id="2" name="TextBox 1">
            <a:extLst>
              <a:ext uri="{FF2B5EF4-FFF2-40B4-BE49-F238E27FC236}">
                <a16:creationId xmlns:a16="http://schemas.microsoft.com/office/drawing/2014/main" id="{834B50E2-F8F4-4683-A048-917B9789D8AD}"/>
              </a:ext>
            </a:extLst>
          </p:cNvPr>
          <p:cNvSpPr txBox="1"/>
          <p:nvPr/>
        </p:nvSpPr>
        <p:spPr>
          <a:xfrm>
            <a:off x="5715000" y="1985475"/>
            <a:ext cx="2209800" cy="368300"/>
          </a:xfrm>
          <a:prstGeom prst="rect">
            <a:avLst/>
          </a:prstGeom>
          <a:solidFill>
            <a:schemeClr val="accent6">
              <a:lumMod val="40000"/>
              <a:lumOff val="60000"/>
            </a:schemeClr>
          </a:solidFill>
          <a:ln>
            <a:solidFill>
              <a:srgbClr val="000000"/>
            </a:solidFill>
          </a:ln>
        </p:spPr>
        <p:txBody>
          <a:bodyPr>
            <a:spAutoFit/>
          </a:bodyPr>
          <a:lstStyle/>
          <a:p>
            <a:pPr eaLnBrk="1" hangingPunct="1">
              <a:defRPr/>
            </a:pPr>
            <a:r>
              <a:rPr lang="en-US" dirty="0">
                <a:latin typeface="Arial" charset="0"/>
              </a:rPr>
              <a:t>favorite_styles.css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22533"/>
                                        </p:tgtEl>
                                        <p:attrNameLst>
                                          <p:attrName>style.visibility</p:attrName>
                                        </p:attrNameLst>
                                      </p:cBhvr>
                                      <p:to>
                                        <p:strVal val="visible"/>
                                      </p:to>
                                    </p:set>
                                    <p:animEffect transition="in" filter="wheel(1)">
                                      <p:cBhvr>
                                        <p:cTn id="19" dur="2000"/>
                                        <p:tgtEl>
                                          <p:spTgt spid="22533"/>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heel(1)">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80151FE-9689-4641-B4F7-0A9884308CCC}"/>
              </a:ext>
            </a:extLst>
          </p:cNvPr>
          <p:cNvSpPr>
            <a:spLocks noGrp="1" noChangeArrowheads="1"/>
          </p:cNvSpPr>
          <p:nvPr>
            <p:ph type="title"/>
          </p:nvPr>
        </p:nvSpPr>
        <p:spPr>
          <a:xfrm>
            <a:off x="228600" y="228600"/>
            <a:ext cx="8839199" cy="563563"/>
          </a:xfrm>
        </p:spPr>
        <p:txBody>
          <a:bodyPr/>
          <a:lstStyle/>
          <a:p>
            <a:pPr eaLnBrk="1" hangingPunct="1"/>
            <a:r>
              <a:rPr lang="en-US" altLang="en-US" sz="2800" dirty="0"/>
              <a:t>Linking to a web document to an external style sheet</a:t>
            </a:r>
          </a:p>
        </p:txBody>
      </p:sp>
      <p:sp>
        <p:nvSpPr>
          <p:cNvPr id="18435" name="Rectangle 3">
            <a:extLst>
              <a:ext uri="{FF2B5EF4-FFF2-40B4-BE49-F238E27FC236}">
                <a16:creationId xmlns:a16="http://schemas.microsoft.com/office/drawing/2014/main" id="{FE8DDD82-8743-4E78-86AB-389B5553ACBC}"/>
              </a:ext>
            </a:extLst>
          </p:cNvPr>
          <p:cNvSpPr>
            <a:spLocks noGrp="1" noChangeArrowheads="1"/>
          </p:cNvSpPr>
          <p:nvPr>
            <p:ph idx="1"/>
          </p:nvPr>
        </p:nvSpPr>
        <p:spPr>
          <a:xfrm>
            <a:off x="228600" y="1066800"/>
            <a:ext cx="8562975" cy="4530725"/>
          </a:xfrm>
        </p:spPr>
        <p:txBody>
          <a:bodyPr/>
          <a:lstStyle/>
          <a:p>
            <a:pPr eaLnBrk="1" hangingPunct="1">
              <a:lnSpc>
                <a:spcPct val="80000"/>
              </a:lnSpc>
            </a:pPr>
            <a:r>
              <a:rPr lang="en-US" altLang="en-US" sz="1800" dirty="0"/>
              <a:t>Once you have created an external style sheet, you can now link any HTML document to this sheet.  By linking a web document to </a:t>
            </a:r>
            <a:r>
              <a:rPr lang="en-US" altLang="en-US" sz="1800"/>
              <a:t>the style sheet, </a:t>
            </a:r>
            <a:r>
              <a:rPr lang="en-US" altLang="en-US" sz="1800" dirty="0"/>
              <a:t>all of the styles in that sheet will be applied to the web document.</a:t>
            </a:r>
          </a:p>
          <a:p>
            <a:pPr marL="0" indent="0" eaLnBrk="1" hangingPunct="1">
              <a:lnSpc>
                <a:spcPct val="80000"/>
              </a:lnSpc>
              <a:buNone/>
            </a:pPr>
            <a:endParaRPr lang="en-US" altLang="en-US" sz="1800" dirty="0"/>
          </a:p>
          <a:p>
            <a:pPr eaLnBrk="1" hangingPunct="1">
              <a:lnSpc>
                <a:spcPct val="80000"/>
              </a:lnSpc>
            </a:pPr>
            <a:r>
              <a:rPr lang="en-US" altLang="en-US" sz="1800" dirty="0"/>
              <a:t>To link an external style sheet to an HTML document, include the following </a:t>
            </a:r>
            <a:r>
              <a:rPr lang="en-US" altLang="en-US" sz="1400" dirty="0">
                <a:latin typeface="Courier New" panose="02070309020205020404" pitchFamily="49" charset="0"/>
              </a:rPr>
              <a:t>&lt;link&gt; </a:t>
            </a:r>
            <a:r>
              <a:rPr lang="en-US" altLang="en-US" sz="1800" dirty="0"/>
              <a:t>tag inside the </a:t>
            </a:r>
            <a:r>
              <a:rPr lang="en-US" altLang="en-US" sz="1400" dirty="0">
                <a:latin typeface="Courier New" panose="02070309020205020404" pitchFamily="49" charset="0"/>
              </a:rPr>
              <a:t>&lt;head&gt;</a:t>
            </a:r>
            <a:r>
              <a:rPr lang="en-US" altLang="en-US" sz="1800" dirty="0"/>
              <a:t> section of your HTML document:</a:t>
            </a:r>
          </a:p>
          <a:p>
            <a:pPr marL="495300" indent="-495300"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marL="495300" indent="-495300" eaLnBrk="1" hangingPunct="1">
              <a:lnSpc>
                <a:spcPct val="80000"/>
              </a:lnSpc>
              <a:buFont typeface="Wingdings" panose="05000000000000000000" pitchFamily="2" charset="2"/>
              <a:buNone/>
            </a:pPr>
            <a:r>
              <a:rPr lang="en-US" altLang="en-US" sz="1600" b="1" dirty="0">
                <a:latin typeface="Courier New" panose="02070309020205020404" pitchFamily="49" charset="0"/>
              </a:rPr>
              <a:t>     &lt;link rel="stylesheet</a:t>
            </a:r>
            <a:r>
              <a:rPr lang="en-US" altLang="en-US" sz="1600" b="1">
                <a:latin typeface="Courier New" panose="02070309020205020404" pitchFamily="49" charset="0"/>
              </a:rPr>
              <a:t>" href="favorite_styles.css"&gt;</a:t>
            </a:r>
            <a:endParaRPr lang="en-US" altLang="en-US" sz="1600" b="1" dirty="0">
              <a:latin typeface="Courier New" panose="02070309020205020404" pitchFamily="49" charset="0"/>
            </a:endParaRPr>
          </a:p>
          <a:p>
            <a:pPr marL="495300" indent="-495300" eaLnBrk="1" hangingPunct="1">
              <a:lnSpc>
                <a:spcPct val="80000"/>
              </a:lnSpc>
              <a:buFont typeface="Wingdings" panose="05000000000000000000" pitchFamily="2" charset="2"/>
              <a:buNone/>
            </a:pPr>
            <a:endParaRPr lang="en-US" altLang="en-US" sz="1400" dirty="0">
              <a:latin typeface="Courier New" panose="02070309020205020404" pitchFamily="49" charset="0"/>
            </a:endParaRPr>
          </a:p>
          <a:p>
            <a:pPr marL="495300" indent="-495300" eaLnBrk="1" hangingPunct="1">
              <a:lnSpc>
                <a:spcPct val="80000"/>
              </a:lnSpc>
              <a:buFont typeface="Wingdings" panose="05000000000000000000" pitchFamily="2" charset="2"/>
              <a:buNone/>
            </a:pPr>
            <a:r>
              <a:rPr lang="en-US" altLang="en-US" sz="1800"/>
              <a:t>This </a:t>
            </a:r>
            <a:r>
              <a:rPr lang="en-US" altLang="en-US" sz="1400" dirty="0">
                <a:latin typeface="Courier New" panose="02070309020205020404" pitchFamily="49" charset="0"/>
              </a:rPr>
              <a:t>&lt;link&gt; </a:t>
            </a:r>
            <a:r>
              <a:rPr lang="en-US" altLang="en-US" sz="1800" dirty="0"/>
              <a:t>tag’s attributes tell the browser to </a:t>
            </a:r>
          </a:p>
          <a:p>
            <a:pPr marL="876300" lvl="1" indent="-419100" eaLnBrk="1" hangingPunct="1">
              <a:lnSpc>
                <a:spcPct val="80000"/>
              </a:lnSpc>
              <a:buFont typeface="Wingdings" panose="05000000000000000000" pitchFamily="2" charset="2"/>
              <a:buAutoNum type="arabicPeriod"/>
            </a:pPr>
            <a:r>
              <a:rPr lang="en-US" altLang="en-US" sz="1600"/>
              <a:t>apply an </a:t>
            </a:r>
            <a:r>
              <a:rPr lang="en-US" altLang="en-US" sz="1600" dirty="0"/>
              <a:t>external style sheet</a:t>
            </a:r>
          </a:p>
          <a:p>
            <a:pPr marL="876300" lvl="1" indent="-419100" eaLnBrk="1" hangingPunct="1">
              <a:lnSpc>
                <a:spcPct val="80000"/>
              </a:lnSpc>
              <a:buFont typeface="Wingdings" panose="05000000000000000000" pitchFamily="2" charset="2"/>
              <a:buAutoNum type="arabicPeriod"/>
            </a:pPr>
            <a:r>
              <a:rPr lang="en-US" altLang="en-US" sz="1600"/>
              <a:t>and </a:t>
            </a:r>
            <a:r>
              <a:rPr lang="en-US" altLang="en-US" sz="1600" dirty="0"/>
              <a:t>that the name of </a:t>
            </a:r>
            <a:r>
              <a:rPr lang="en-US" altLang="en-US" sz="1600"/>
              <a:t>that style sheet is </a:t>
            </a:r>
            <a:r>
              <a:rPr lang="en-US" altLang="en-US" sz="1600">
                <a:latin typeface="Courier New" panose="02070309020205020404" pitchFamily="49" charset="0"/>
                <a:cs typeface="Courier New" panose="02070309020205020404" pitchFamily="49" charset="0"/>
              </a:rPr>
              <a:t>favorite_styles.</a:t>
            </a:r>
            <a:r>
              <a:rPr lang="en-US" altLang="en-US" sz="1600" dirty="0">
                <a:latin typeface="Courier New" panose="02070309020205020404" pitchFamily="49" charset="0"/>
                <a:cs typeface="Courier New" panose="02070309020205020404" pitchFamily="49" charset="0"/>
              </a:rPr>
              <a:t>css </a:t>
            </a:r>
          </a:p>
          <a:p>
            <a:pPr marL="495300" indent="-495300" eaLnBrk="1" hangingPunct="1">
              <a:lnSpc>
                <a:spcPct val="80000"/>
              </a:lnSpc>
              <a:buFont typeface="Wingdings" panose="05000000000000000000" pitchFamily="2" charset="2"/>
              <a:buNone/>
            </a:pPr>
            <a:endParaRPr lang="en-US" altLang="en-US" sz="1800" dirty="0"/>
          </a:p>
        </p:txBody>
      </p:sp>
      <p:sp>
        <p:nvSpPr>
          <p:cNvPr id="18436" name="Slide Number Placeholder 5">
            <a:extLst>
              <a:ext uri="{FF2B5EF4-FFF2-40B4-BE49-F238E27FC236}">
                <a16:creationId xmlns:a16="http://schemas.microsoft.com/office/drawing/2014/main" id="{90A85383-0041-4889-A5F0-F69D7ECA059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49756CE-B84E-4CD1-8186-0D53F86509D8}" type="slidenum">
              <a:rPr lang="en-US" altLang="en-US" sz="1200">
                <a:solidFill>
                  <a:srgbClr val="898989"/>
                </a:solidFill>
                <a:latin typeface="Arial" panose="020B0604020202020204" pitchFamily="34" charset="0"/>
              </a:rPr>
              <a:pPr>
                <a:spcBef>
                  <a:spcPct val="0"/>
                </a:spcBef>
                <a:buFontTx/>
                <a:buNone/>
              </a:pPr>
              <a:t>12</a:t>
            </a:fld>
            <a:endParaRPr lang="en-US" altLang="en-US" sz="1200" dirty="0">
              <a:solidFill>
                <a:srgbClr val="898989"/>
              </a:solidFill>
              <a:latin typeface="Arial" panose="020B0604020202020204" pitchFamily="34" charset="0"/>
            </a:endParaRPr>
          </a:p>
        </p:txBody>
      </p:sp>
      <p:sp>
        <p:nvSpPr>
          <p:cNvPr id="18437" name="Text Box 6">
            <a:extLst>
              <a:ext uri="{FF2B5EF4-FFF2-40B4-BE49-F238E27FC236}">
                <a16:creationId xmlns:a16="http://schemas.microsoft.com/office/drawing/2014/main" id="{B1D036FE-BEF7-478D-9811-EE4CFFF7D4F4}"/>
              </a:ext>
            </a:extLst>
          </p:cNvPr>
          <p:cNvSpPr txBox="1">
            <a:spLocks noChangeArrowheads="1"/>
          </p:cNvSpPr>
          <p:nvPr/>
        </p:nvSpPr>
        <p:spPr bwMode="auto">
          <a:xfrm>
            <a:off x="1109444" y="6231135"/>
            <a:ext cx="680128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Reminder: An external style sheet must NOT contain any HTML or JavaScript code.</a:t>
            </a:r>
          </a:p>
        </p:txBody>
      </p:sp>
    </p:spTree>
    <p:extLst>
      <p:ext uri="{BB962C8B-B14F-4D97-AF65-F5344CB8AC3E}">
        <p14:creationId xmlns:p14="http://schemas.microsoft.com/office/powerpoint/2010/main" val="373097853"/>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F4F78BE-5B16-4D88-9AD1-8AC521248F7E}"/>
              </a:ext>
            </a:extLst>
          </p:cNvPr>
          <p:cNvSpPr>
            <a:spLocks noGrp="1" noChangeArrowheads="1"/>
          </p:cNvSpPr>
          <p:nvPr>
            <p:ph type="title"/>
          </p:nvPr>
        </p:nvSpPr>
        <p:spPr>
          <a:xfrm>
            <a:off x="457200" y="274638"/>
            <a:ext cx="8229600" cy="715962"/>
          </a:xfrm>
        </p:spPr>
        <p:txBody>
          <a:bodyPr/>
          <a:lstStyle/>
          <a:p>
            <a:pPr eaLnBrk="1" hangingPunct="1"/>
            <a:r>
              <a:rPr lang="en-US" altLang="en-US" sz="3200"/>
              <a:t>Some benefits of external style sheets</a:t>
            </a:r>
            <a:endParaRPr lang="en-US" altLang="en-US" sz="3200" dirty="0"/>
          </a:p>
        </p:txBody>
      </p:sp>
      <p:sp>
        <p:nvSpPr>
          <p:cNvPr id="23555" name="Rectangle 3">
            <a:extLst>
              <a:ext uri="{FF2B5EF4-FFF2-40B4-BE49-F238E27FC236}">
                <a16:creationId xmlns:a16="http://schemas.microsoft.com/office/drawing/2014/main" id="{610CAD90-408E-484A-A1ED-9E22336A43A0}"/>
              </a:ext>
            </a:extLst>
          </p:cNvPr>
          <p:cNvSpPr>
            <a:spLocks noGrp="1" noChangeArrowheads="1"/>
          </p:cNvSpPr>
          <p:nvPr>
            <p:ph idx="1"/>
          </p:nvPr>
        </p:nvSpPr>
        <p:spPr>
          <a:xfrm>
            <a:off x="381000" y="1219200"/>
            <a:ext cx="8229600" cy="4525963"/>
          </a:xfrm>
        </p:spPr>
        <p:txBody>
          <a:bodyPr/>
          <a:lstStyle/>
          <a:p>
            <a:pPr eaLnBrk="1" hangingPunct="1"/>
            <a:r>
              <a:rPr lang="en-US" altLang="en-US" sz="2000" dirty="0"/>
              <a:t>An external style sheet lets you maintain a consistent look and feel throughout </a:t>
            </a:r>
            <a:r>
              <a:rPr lang="en-US" altLang="en-US" sz="2000" i="1" dirty="0"/>
              <a:t>all </a:t>
            </a:r>
            <a:r>
              <a:rPr lang="en-US" altLang="en-US" sz="2000" dirty="0"/>
              <a:t>of the pages on a website. </a:t>
            </a:r>
          </a:p>
          <a:p>
            <a:pPr eaLnBrk="1" hangingPunct="1"/>
            <a:endParaRPr lang="en-US" altLang="en-US" sz="2000" dirty="0"/>
          </a:p>
          <a:p>
            <a:pPr eaLnBrk="1" hangingPunct="1"/>
            <a:r>
              <a:rPr lang="en-US" altLang="en-US" sz="2000" dirty="0"/>
              <a:t>For example, you can link every page on your company’s website to the same style sheet. At that point, all of the styles created in your external sheet will be applied to every page on your site.</a:t>
            </a:r>
          </a:p>
          <a:p>
            <a:pPr eaLnBrk="1" hangingPunct="1"/>
            <a:endParaRPr lang="en-US" altLang="en-US" sz="2000" dirty="0"/>
          </a:p>
          <a:p>
            <a:pPr eaLnBrk="1" hangingPunct="1"/>
            <a:r>
              <a:rPr lang="en-US" altLang="en-US" sz="2000" dirty="0"/>
              <a:t>In addition, if you wish to make a change throughout your entire site, you only need to change it </a:t>
            </a:r>
            <a:r>
              <a:rPr lang="en-US" altLang="en-US" sz="2000" i="1" dirty="0"/>
              <a:t>once</a:t>
            </a:r>
            <a:r>
              <a:rPr lang="en-US" altLang="en-US" sz="2000" dirty="0"/>
              <a:t> within your external sheet. Your change will then be reflected throughout your entire website!</a:t>
            </a:r>
          </a:p>
          <a:p>
            <a:pPr eaLnBrk="1" hangingPunct="1">
              <a:buFont typeface="Wingdings" panose="05000000000000000000" pitchFamily="2" charset="2"/>
              <a:buNone/>
            </a:pPr>
            <a:endParaRPr lang="en-US" altLang="en-US" sz="2000" dirty="0"/>
          </a:p>
        </p:txBody>
      </p:sp>
      <p:sp>
        <p:nvSpPr>
          <p:cNvPr id="23556" name="Slide Number Placeholder 5">
            <a:extLst>
              <a:ext uri="{FF2B5EF4-FFF2-40B4-BE49-F238E27FC236}">
                <a16:creationId xmlns:a16="http://schemas.microsoft.com/office/drawing/2014/main" id="{EA4850F6-7340-41CA-BE9B-47D3D13021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8F97013-D2C5-4367-89DA-161311C82FD7}" type="slidenum">
              <a:rPr lang="en-US" altLang="en-US" sz="1200">
                <a:solidFill>
                  <a:srgbClr val="898989"/>
                </a:solidFill>
                <a:latin typeface="Arial" panose="020B0604020202020204" pitchFamily="34" charset="0"/>
              </a:rPr>
              <a:pPr>
                <a:spcBef>
                  <a:spcPct val="0"/>
                </a:spcBef>
                <a:buFontTx/>
                <a:buNone/>
              </a:pPr>
              <a:t>13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1740DF0-07F5-444C-91F7-9B002FD2F503}"/>
              </a:ext>
            </a:extLst>
          </p:cNvPr>
          <p:cNvSpPr>
            <a:spLocks noGrp="1" noChangeArrowheads="1"/>
          </p:cNvSpPr>
          <p:nvPr>
            <p:ph type="title"/>
          </p:nvPr>
        </p:nvSpPr>
        <p:spPr>
          <a:xfrm>
            <a:off x="457200" y="274638"/>
            <a:ext cx="8229600" cy="563562"/>
          </a:xfrm>
        </p:spPr>
        <p:txBody>
          <a:bodyPr/>
          <a:lstStyle/>
          <a:p>
            <a:pPr eaLnBrk="1" hangingPunct="1"/>
            <a:r>
              <a:rPr lang="en-US" altLang="en-US" sz="3600" dirty="0"/>
              <a:t>Recap of external style sheets</a:t>
            </a:r>
          </a:p>
        </p:txBody>
      </p:sp>
      <p:sp>
        <p:nvSpPr>
          <p:cNvPr id="25603" name="Rectangle 3">
            <a:extLst>
              <a:ext uri="{FF2B5EF4-FFF2-40B4-BE49-F238E27FC236}">
                <a16:creationId xmlns:a16="http://schemas.microsoft.com/office/drawing/2014/main" id="{BE672ADB-4C97-40EA-B434-BDEFD7194B27}"/>
              </a:ext>
            </a:extLst>
          </p:cNvPr>
          <p:cNvSpPr>
            <a:spLocks noGrp="1" noChangeArrowheads="1"/>
          </p:cNvSpPr>
          <p:nvPr>
            <p:ph idx="1"/>
          </p:nvPr>
        </p:nvSpPr>
        <p:spPr>
          <a:xfrm>
            <a:off x="457200" y="1143000"/>
            <a:ext cx="8229600" cy="4525963"/>
          </a:xfrm>
        </p:spPr>
        <p:txBody>
          <a:bodyPr/>
          <a:lstStyle/>
          <a:p>
            <a:pPr eaLnBrk="1" hangingPunct="1">
              <a:buFont typeface="Wingdings" panose="05000000000000000000" pitchFamily="2" charset="2"/>
              <a:buNone/>
            </a:pPr>
            <a:endParaRPr lang="en-US" altLang="en-US" sz="2000" dirty="0"/>
          </a:p>
          <a:p>
            <a:pPr eaLnBrk="1" hangingPunct="1">
              <a:buFont typeface="Wingdings" panose="05000000000000000000" pitchFamily="2" charset="2"/>
              <a:buChar char="q"/>
            </a:pPr>
            <a:r>
              <a:rPr lang="en-US" altLang="en-US" sz="2000" dirty="0"/>
              <a:t>As with other programming code (HTML, JavaScript), the .css file is a text file and can be created using any text editor.</a:t>
            </a:r>
          </a:p>
          <a:p>
            <a:pPr marL="0" indent="0" eaLnBrk="1" hangingPunct="1">
              <a:buNone/>
            </a:pPr>
            <a:endParaRPr lang="en-US" altLang="en-US" sz="2000" dirty="0"/>
          </a:p>
          <a:p>
            <a:pPr eaLnBrk="1" hangingPunct="1">
              <a:buFont typeface="Wingdings" panose="05000000000000000000" pitchFamily="2" charset="2"/>
              <a:buChar char="q"/>
            </a:pPr>
            <a:r>
              <a:rPr lang="en-US" altLang="en-US" sz="2000" dirty="0"/>
              <a:t>This CSS file should have no other code in it besides CSS styles.</a:t>
            </a:r>
          </a:p>
          <a:p>
            <a:pPr lvl="1" eaLnBrk="1" hangingPunct="1">
              <a:buFont typeface="Wingdings" panose="05000000000000000000" pitchFamily="2" charset="2"/>
              <a:buChar char="q"/>
            </a:pPr>
            <a:r>
              <a:rPr lang="en-US" altLang="en-US" sz="1600" dirty="0"/>
              <a:t>For example, there should NOT be any HTML code in your external sheet.</a:t>
            </a:r>
          </a:p>
          <a:p>
            <a:pPr lvl="1" eaLnBrk="1" hangingPunct="1">
              <a:buFont typeface="Wingdings" panose="05000000000000000000" pitchFamily="2" charset="2"/>
              <a:buChar char="q"/>
            </a:pPr>
            <a:r>
              <a:rPr lang="en-US" altLang="en-US" sz="1600" dirty="0"/>
              <a:t>This even includes the </a:t>
            </a:r>
            <a:r>
              <a:rPr lang="en-US" altLang="en-US" sz="1600" dirty="0">
                <a:latin typeface="Courier New" panose="02070309020205020404" pitchFamily="49" charset="0"/>
                <a:cs typeface="Courier New" panose="02070309020205020404" pitchFamily="49" charset="0"/>
              </a:rPr>
              <a:t>&lt;style&gt;</a:t>
            </a:r>
            <a:r>
              <a:rPr lang="en-US" altLang="en-US" sz="1600" dirty="0"/>
              <a:t> tag – which, of course, is an HTML tag – not CSS!</a:t>
            </a:r>
          </a:p>
          <a:p>
            <a:pPr eaLnBrk="1" hangingPunct="1">
              <a:buFont typeface="Wingdings" panose="05000000000000000000" pitchFamily="2" charset="2"/>
              <a:buNone/>
            </a:pPr>
            <a:endParaRPr lang="en-US" altLang="en-US" sz="2000" dirty="0"/>
          </a:p>
          <a:p>
            <a:pPr eaLnBrk="1" hangingPunct="1">
              <a:buFont typeface="Wingdings" panose="05000000000000000000" pitchFamily="2" charset="2"/>
              <a:buChar char="q"/>
            </a:pPr>
            <a:r>
              <a:rPr lang="en-US" altLang="en-US" sz="2000" dirty="0"/>
              <a:t>The </a:t>
            </a:r>
            <a:r>
              <a:rPr lang="en-US" altLang="en-US" sz="2000" dirty="0">
                <a:latin typeface="Courier New" panose="02070309020205020404" pitchFamily="49" charset="0"/>
              </a:rPr>
              <a:t>&lt;link&gt; </a:t>
            </a:r>
            <a:r>
              <a:rPr lang="en-US" altLang="en-US" sz="2000" dirty="0"/>
              <a:t>tag which tells the current HTML document to use this external style sheet is placed inside the  </a:t>
            </a:r>
            <a:r>
              <a:rPr lang="en-US" altLang="en-US" sz="2000" dirty="0">
                <a:latin typeface="Courier New" panose="02070309020205020404" pitchFamily="49" charset="0"/>
              </a:rPr>
              <a:t>&lt;head&gt; </a:t>
            </a:r>
            <a:r>
              <a:rPr lang="en-US" altLang="en-US" sz="2000" dirty="0"/>
              <a:t>section.</a:t>
            </a:r>
          </a:p>
          <a:p>
            <a:pPr marL="0" indent="0" eaLnBrk="1" hangingPunct="1">
              <a:buNone/>
            </a:pPr>
            <a:endParaRPr lang="en-US" altLang="en-US" sz="2000" dirty="0"/>
          </a:p>
          <a:p>
            <a:pPr eaLnBrk="1" hangingPunct="1">
              <a:buFont typeface="Wingdings" panose="05000000000000000000" pitchFamily="2" charset="2"/>
              <a:buNone/>
            </a:pPr>
            <a:endParaRPr lang="en-US" altLang="en-US" sz="2000" dirty="0"/>
          </a:p>
        </p:txBody>
      </p:sp>
      <p:sp>
        <p:nvSpPr>
          <p:cNvPr id="25604" name="Slide Number Placeholder 5">
            <a:extLst>
              <a:ext uri="{FF2B5EF4-FFF2-40B4-BE49-F238E27FC236}">
                <a16:creationId xmlns:a16="http://schemas.microsoft.com/office/drawing/2014/main" id="{F2DD7695-68DD-40C7-8896-39D2571141B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CA3AECE-8009-4758-B342-B9E8242A12B4}" type="slidenum">
              <a:rPr lang="en-US" altLang="en-US" sz="1200">
                <a:solidFill>
                  <a:srgbClr val="898989"/>
                </a:solidFill>
                <a:latin typeface="Arial" panose="020B0604020202020204" pitchFamily="34" charset="0"/>
              </a:rPr>
              <a:pPr>
                <a:spcBef>
                  <a:spcPct val="0"/>
                </a:spcBef>
                <a:buFontTx/>
                <a:buNone/>
              </a:pPr>
              <a:t>14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60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EF4EA5B-A036-4AB3-89F7-0AA07E755AA9}"/>
              </a:ext>
            </a:extLst>
          </p:cNvPr>
          <p:cNvSpPr>
            <a:spLocks noGrp="1" noChangeArrowheads="1"/>
          </p:cNvSpPr>
          <p:nvPr>
            <p:ph type="title"/>
          </p:nvPr>
        </p:nvSpPr>
        <p:spPr>
          <a:xfrm>
            <a:off x="457200" y="274638"/>
            <a:ext cx="8229600" cy="487362"/>
          </a:xfrm>
        </p:spPr>
        <p:txBody>
          <a:bodyPr/>
          <a:lstStyle/>
          <a:p>
            <a:pPr eaLnBrk="1" hangingPunct="1"/>
            <a:r>
              <a:rPr lang="en-US" altLang="en-US" sz="2800" dirty="0"/>
              <a:t>Summary of the syntax for the three style types</a:t>
            </a:r>
          </a:p>
        </p:txBody>
      </p:sp>
      <p:sp>
        <p:nvSpPr>
          <p:cNvPr id="27651" name="Rectangle 3">
            <a:extLst>
              <a:ext uri="{FF2B5EF4-FFF2-40B4-BE49-F238E27FC236}">
                <a16:creationId xmlns:a16="http://schemas.microsoft.com/office/drawing/2014/main" id="{1A3E11AF-0B58-4F39-96B0-EF22C4C42D63}"/>
              </a:ext>
            </a:extLst>
          </p:cNvPr>
          <p:cNvSpPr>
            <a:spLocks noGrp="1" noChangeArrowheads="1"/>
          </p:cNvSpPr>
          <p:nvPr>
            <p:ph idx="1"/>
          </p:nvPr>
        </p:nvSpPr>
        <p:spPr>
          <a:xfrm>
            <a:off x="381000" y="914400"/>
            <a:ext cx="8534400" cy="4530725"/>
          </a:xfrm>
        </p:spPr>
        <p:txBody>
          <a:bodyPr/>
          <a:lstStyle/>
          <a:p>
            <a:pPr marL="571500" indent="-571500" eaLnBrk="1" hangingPunct="1">
              <a:spcBef>
                <a:spcPct val="0"/>
              </a:spcBef>
              <a:buFontTx/>
              <a:buNone/>
            </a:pPr>
            <a:r>
              <a:rPr lang="en-US" altLang="en-US" sz="2000" dirty="0"/>
              <a:t>With </a:t>
            </a:r>
            <a:r>
              <a:rPr lang="en-US" altLang="en-US" sz="2000" b="1" dirty="0"/>
              <a:t>inline styles:</a:t>
            </a:r>
          </a:p>
          <a:p>
            <a:pPr marL="898525" lvl="1" indent="-571500" eaLnBrk="1" hangingPunct="1">
              <a:spcBef>
                <a:spcPct val="0"/>
              </a:spcBef>
            </a:pPr>
            <a:r>
              <a:rPr lang="en-US" altLang="en-US" sz="1600" dirty="0"/>
              <a:t>styles are written directly inside the tag</a:t>
            </a:r>
          </a:p>
          <a:p>
            <a:pPr marL="898525" lvl="1" indent="-571500" eaLnBrk="1" hangingPunct="1">
              <a:spcBef>
                <a:spcPct val="0"/>
              </a:spcBef>
            </a:pPr>
            <a:r>
              <a:rPr lang="en-US" altLang="en-US" sz="1600" dirty="0">
                <a:latin typeface="Courier New" panose="02070309020205020404" pitchFamily="49" charset="0"/>
              </a:rPr>
              <a:t>style=</a:t>
            </a:r>
            <a:r>
              <a:rPr lang="en-US" altLang="en-US" sz="1600" dirty="0"/>
              <a:t>  attribute is used</a:t>
            </a:r>
          </a:p>
          <a:p>
            <a:pPr marL="898525" lvl="1" indent="-571500" eaLnBrk="1" hangingPunct="1">
              <a:spcBef>
                <a:spcPct val="0"/>
              </a:spcBef>
            </a:pPr>
            <a:r>
              <a:rPr lang="en-US" altLang="en-US" sz="1600" dirty="0"/>
              <a:t>the property / value pairs are in quotes </a:t>
            </a:r>
          </a:p>
          <a:p>
            <a:pPr marL="898525" lvl="1" indent="-571500" eaLnBrk="1" hangingPunct="1">
              <a:spcBef>
                <a:spcPct val="0"/>
              </a:spcBef>
            </a:pPr>
            <a:r>
              <a:rPr lang="en-US" altLang="en-US" sz="1600" dirty="0"/>
              <a:t>styles apply only to the </a:t>
            </a:r>
            <a:r>
              <a:rPr lang="en-US" altLang="en-US" sz="1600" i="1" dirty="0"/>
              <a:t>current</a:t>
            </a:r>
            <a:r>
              <a:rPr lang="en-US" altLang="en-US" sz="1600" dirty="0"/>
              <a:t> tag</a:t>
            </a:r>
          </a:p>
          <a:p>
            <a:pPr marL="571500" indent="-571500" eaLnBrk="1" hangingPunct="1">
              <a:spcBef>
                <a:spcPct val="0"/>
              </a:spcBef>
              <a:buFontTx/>
              <a:buNone/>
            </a:pPr>
            <a:endParaRPr lang="en-US" altLang="en-US" sz="2000" dirty="0"/>
          </a:p>
          <a:p>
            <a:pPr marL="571500" indent="-571500" eaLnBrk="1" hangingPunct="1">
              <a:spcBef>
                <a:spcPct val="0"/>
              </a:spcBef>
              <a:buFontTx/>
              <a:buNone/>
            </a:pPr>
            <a:r>
              <a:rPr lang="en-US" altLang="en-US" sz="2000" dirty="0"/>
              <a:t>With </a:t>
            </a:r>
            <a:r>
              <a:rPr lang="en-US" altLang="en-US" sz="2000" b="1" dirty="0"/>
              <a:t>internal styles</a:t>
            </a:r>
          </a:p>
          <a:p>
            <a:pPr marL="898525" lvl="1" indent="-571500" eaLnBrk="1" hangingPunct="1">
              <a:spcBef>
                <a:spcPct val="0"/>
              </a:spcBef>
            </a:pPr>
            <a:r>
              <a:rPr lang="en-US" altLang="en-US" sz="1600" dirty="0"/>
              <a:t>the styles are placed in the </a:t>
            </a:r>
            <a:r>
              <a:rPr lang="en-US" altLang="en-US" sz="1600" dirty="0">
                <a:latin typeface="Courier New" panose="02070309020205020404" pitchFamily="49" charset="0"/>
              </a:rPr>
              <a:t>&lt;head&gt; </a:t>
            </a:r>
            <a:r>
              <a:rPr lang="en-US" altLang="en-US" sz="1600" dirty="0"/>
              <a:t>section</a:t>
            </a:r>
          </a:p>
          <a:p>
            <a:pPr marL="898525" lvl="1" indent="-571500" eaLnBrk="1" hangingPunct="1">
              <a:spcBef>
                <a:spcPct val="0"/>
              </a:spcBef>
            </a:pPr>
            <a:r>
              <a:rPr lang="en-US" altLang="en-US" sz="1600" dirty="0">
                <a:latin typeface="Courier New" panose="02070309020205020404" pitchFamily="49" charset="0"/>
              </a:rPr>
              <a:t>&lt;style&gt; &lt;/style&gt;</a:t>
            </a:r>
            <a:r>
              <a:rPr lang="en-US" altLang="en-US" sz="1600" dirty="0"/>
              <a:t> tags are used</a:t>
            </a:r>
          </a:p>
          <a:p>
            <a:pPr marL="898525" lvl="1" indent="-571500" eaLnBrk="1" hangingPunct="1">
              <a:spcBef>
                <a:spcPct val="0"/>
              </a:spcBef>
            </a:pPr>
            <a:r>
              <a:rPr lang="en-US" altLang="en-US" sz="1600" dirty="0"/>
              <a:t>the property / value pairs are placed inside curly braces </a:t>
            </a:r>
          </a:p>
          <a:p>
            <a:pPr marL="898525" lvl="1" indent="-571500" eaLnBrk="1" hangingPunct="1">
              <a:spcBef>
                <a:spcPct val="0"/>
              </a:spcBef>
            </a:pPr>
            <a:r>
              <a:rPr lang="en-US" altLang="en-US" sz="1600" dirty="0"/>
              <a:t>styles apply to </a:t>
            </a:r>
            <a:r>
              <a:rPr lang="en-US" altLang="en-US" sz="1600" i="1" dirty="0"/>
              <a:t>all</a:t>
            </a:r>
            <a:r>
              <a:rPr lang="en-US" altLang="en-US" sz="1600" dirty="0"/>
              <a:t> instances of the tag (selector) in the current web page</a:t>
            </a:r>
          </a:p>
          <a:p>
            <a:pPr marL="571500" indent="-571500" eaLnBrk="1" hangingPunct="1">
              <a:spcBef>
                <a:spcPct val="0"/>
              </a:spcBef>
              <a:buFontTx/>
              <a:buNone/>
            </a:pPr>
            <a:endParaRPr lang="en-US" altLang="en-US" sz="2000" dirty="0"/>
          </a:p>
          <a:p>
            <a:pPr marL="571500" indent="-571500" eaLnBrk="1" hangingPunct="1">
              <a:spcBef>
                <a:spcPct val="0"/>
              </a:spcBef>
              <a:buFontTx/>
              <a:buNone/>
            </a:pPr>
            <a:r>
              <a:rPr lang="en-US" altLang="en-US" sz="2000" dirty="0"/>
              <a:t>With </a:t>
            </a:r>
            <a:r>
              <a:rPr lang="en-US" altLang="en-US" sz="2000" b="1" dirty="0"/>
              <a:t>external style</a:t>
            </a:r>
            <a:r>
              <a:rPr lang="en-US" altLang="en-US" sz="2000" dirty="0"/>
              <a:t> </a:t>
            </a:r>
            <a:r>
              <a:rPr lang="en-US" altLang="en-US" sz="2000" b="1" dirty="0"/>
              <a:t>sheets</a:t>
            </a:r>
          </a:p>
          <a:p>
            <a:pPr marL="898525" lvl="1" indent="-571500" eaLnBrk="1" hangingPunct="1">
              <a:spcBef>
                <a:spcPct val="0"/>
              </a:spcBef>
            </a:pPr>
            <a:r>
              <a:rPr lang="en-US" altLang="en-US" sz="1600" dirty="0"/>
              <a:t>styles are written out in a separate (external) document – a text file with a CSS extension</a:t>
            </a:r>
          </a:p>
          <a:p>
            <a:pPr marL="898525" lvl="1" indent="-571500" eaLnBrk="1" hangingPunct="1">
              <a:spcBef>
                <a:spcPct val="0"/>
              </a:spcBef>
            </a:pPr>
            <a:r>
              <a:rPr lang="en-US" altLang="en-US" sz="1600" dirty="0">
                <a:latin typeface="Courier New" panose="02070309020205020404" pitchFamily="49" charset="0"/>
              </a:rPr>
              <a:t>&lt;style&gt; &lt;/style&gt;</a:t>
            </a:r>
            <a:r>
              <a:rPr lang="en-US" altLang="en-US" sz="1600" dirty="0"/>
              <a:t> tags are NOT used  -- in fact, no HTML should be present</a:t>
            </a:r>
          </a:p>
          <a:p>
            <a:pPr marL="898525" lvl="1" indent="-571500" eaLnBrk="1" hangingPunct="1">
              <a:spcBef>
                <a:spcPct val="0"/>
              </a:spcBef>
            </a:pPr>
            <a:r>
              <a:rPr lang="en-US" altLang="en-US" sz="1600" dirty="0"/>
              <a:t>the property / value pairs are in curly braces</a:t>
            </a:r>
          </a:p>
          <a:p>
            <a:pPr marL="898525" lvl="1" indent="-571500" eaLnBrk="1" hangingPunct="1">
              <a:spcBef>
                <a:spcPct val="0"/>
              </a:spcBef>
            </a:pPr>
            <a:r>
              <a:rPr lang="en-US" altLang="en-US" sz="1600" dirty="0"/>
              <a:t>styles apply to </a:t>
            </a:r>
            <a:r>
              <a:rPr lang="en-US" altLang="en-US" sz="1600" i="1" dirty="0"/>
              <a:t>all</a:t>
            </a:r>
            <a:r>
              <a:rPr lang="en-US" altLang="en-US" sz="1600" dirty="0"/>
              <a:t> instances of the tag (selector) on all web pages that are linked to </a:t>
            </a:r>
            <a:r>
              <a:rPr lang="en-US" altLang="en-US" sz="1600"/>
              <a:t>the style sheet</a:t>
            </a:r>
            <a:endParaRPr lang="en-US" altLang="en-US" sz="1600" dirty="0"/>
          </a:p>
          <a:p>
            <a:pPr marL="571500" indent="-571500" eaLnBrk="1" hangingPunct="1">
              <a:spcBef>
                <a:spcPct val="0"/>
              </a:spcBef>
              <a:buFontTx/>
              <a:buNone/>
            </a:pPr>
            <a:endParaRPr lang="en-US" altLang="en-US" sz="2000" dirty="0"/>
          </a:p>
        </p:txBody>
      </p:sp>
      <p:sp>
        <p:nvSpPr>
          <p:cNvPr id="27652" name="Slide Number Placeholder 5">
            <a:extLst>
              <a:ext uri="{FF2B5EF4-FFF2-40B4-BE49-F238E27FC236}">
                <a16:creationId xmlns:a16="http://schemas.microsoft.com/office/drawing/2014/main" id="{5D991FA3-7C9C-479B-B754-77A70B88C5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530B0A-0F2A-453D-813C-1524F4F92DDA}" type="slidenum">
              <a:rPr lang="en-US" altLang="en-US" sz="1200">
                <a:solidFill>
                  <a:srgbClr val="898989"/>
                </a:solidFill>
                <a:latin typeface="Arial" panose="020B0604020202020204" pitchFamily="34" charset="0"/>
              </a:rPr>
              <a:pPr>
                <a:spcBef>
                  <a:spcPct val="0"/>
                </a:spcBef>
                <a:buFontTx/>
                <a:buNone/>
              </a:pPr>
              <a:t>15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subTnLst>
                                    <p:set>
                                      <p:cBhvr override="childStyle">
                                        <p:cTn dur="1" fill="hold" display="0" masterRel="nextClick" afterEffect="1"/>
                                        <p:tgtEl>
                                          <p:spTgt spid="27651">
                                            <p:txEl>
                                              <p:pRg st="0" end="0"/>
                                            </p:txEl>
                                          </p:spTgt>
                                        </p:tgtEl>
                                        <p:attrNameLst>
                                          <p:attrName>style.visibility</p:attrName>
                                        </p:attrNameLst>
                                      </p:cBhvr>
                                      <p:to>
                                        <p:strVal val="hidden"/>
                                      </p:to>
                                    </p:set>
                                  </p:subTnLst>
                                </p:cTn>
                              </p:par>
                              <p:par>
                                <p:cTn id="7" presetID="1" presetClass="entr" presetSubtype="0" fill="hold" nodeType="withEffect">
                                  <p:stCondLst>
                                    <p:cond delay="0"/>
                                  </p:stCondLst>
                                  <p:childTnLst>
                                    <p:set>
                                      <p:cBhvr>
                                        <p:cTn id="8" dur="1" fill="hold">
                                          <p:stCondLst>
                                            <p:cond delay="0"/>
                                          </p:stCondLst>
                                        </p:cTn>
                                        <p:tgtEl>
                                          <p:spTgt spid="27651">
                                            <p:txEl>
                                              <p:pRg st="1" end="1"/>
                                            </p:txEl>
                                          </p:spTgt>
                                        </p:tgtEl>
                                        <p:attrNameLst>
                                          <p:attrName>style.visibility</p:attrName>
                                        </p:attrNameLst>
                                      </p:cBhvr>
                                      <p:to>
                                        <p:strVal val="visible"/>
                                      </p:to>
                                    </p:set>
                                  </p:childTnLst>
                                  <p:subTnLst>
                                    <p:set>
                                      <p:cBhvr override="childStyle">
                                        <p:cTn dur="1" fill="hold" display="0" masterRel="nextClick" afterEffect="1"/>
                                        <p:tgtEl>
                                          <p:spTgt spid="27651">
                                            <p:txEl>
                                              <p:pRg st="1" end="1"/>
                                            </p:txEl>
                                          </p:spTgt>
                                        </p:tgtEl>
                                        <p:attrNameLst>
                                          <p:attrName>style.visibility</p:attrName>
                                        </p:attrNameLst>
                                      </p:cBhvr>
                                      <p:to>
                                        <p:strVal val="hidden"/>
                                      </p:to>
                                    </p:set>
                                  </p:subTnLst>
                                </p:cTn>
                              </p:par>
                              <p:par>
                                <p:cTn id="9" presetID="1" presetClass="entr" presetSubtype="0"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subTnLst>
                                    <p:set>
                                      <p:cBhvr override="childStyle">
                                        <p:cTn dur="1" fill="hold" display="0" masterRel="nextClick" afterEffect="1"/>
                                        <p:tgtEl>
                                          <p:spTgt spid="27651">
                                            <p:txEl>
                                              <p:pRg st="2" end="2"/>
                                            </p:txEl>
                                          </p:spTgt>
                                        </p:tgtEl>
                                        <p:attrNameLst>
                                          <p:attrName>style.visibility</p:attrName>
                                        </p:attrNameLst>
                                      </p:cBhvr>
                                      <p:to>
                                        <p:strVal val="hidden"/>
                                      </p:to>
                                    </p:set>
                                  </p:subTnLst>
                                </p:cTn>
                              </p:par>
                              <p:par>
                                <p:cTn id="11" presetID="1" presetClass="entr" presetSubtype="0" fill="hold" nodeType="withEffect">
                                  <p:stCondLst>
                                    <p:cond delay="0"/>
                                  </p:stCondLst>
                                  <p:childTnLst>
                                    <p:set>
                                      <p:cBhvr>
                                        <p:cTn id="12" dur="1" fill="hold">
                                          <p:stCondLst>
                                            <p:cond delay="0"/>
                                          </p:stCondLst>
                                        </p:cTn>
                                        <p:tgtEl>
                                          <p:spTgt spid="27651">
                                            <p:txEl>
                                              <p:pRg st="3" end="3"/>
                                            </p:txEl>
                                          </p:spTgt>
                                        </p:tgtEl>
                                        <p:attrNameLst>
                                          <p:attrName>style.visibility</p:attrName>
                                        </p:attrNameLst>
                                      </p:cBhvr>
                                      <p:to>
                                        <p:strVal val="visible"/>
                                      </p:to>
                                    </p:set>
                                  </p:childTnLst>
                                  <p:subTnLst>
                                    <p:set>
                                      <p:cBhvr override="childStyle">
                                        <p:cTn dur="1" fill="hold" display="0" masterRel="nextClick" afterEffect="1"/>
                                        <p:tgtEl>
                                          <p:spTgt spid="27651">
                                            <p:txEl>
                                              <p:pRg st="3" end="3"/>
                                            </p:txEl>
                                          </p:spTgt>
                                        </p:tgtEl>
                                        <p:attrNameLst>
                                          <p:attrName>style.visibility</p:attrName>
                                        </p:attrNameLst>
                                      </p:cBhvr>
                                      <p:to>
                                        <p:strVal val="hidden"/>
                                      </p:to>
                                    </p:set>
                                  </p:subTnLst>
                                </p:cTn>
                              </p:par>
                              <p:par>
                                <p:cTn id="13" presetID="1" presetClass="entr" presetSubtype="0" fill="hold" nodeType="with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subTnLst>
                                    <p:set>
                                      <p:cBhvr override="childStyle">
                                        <p:cTn dur="1" fill="hold" display="0" masterRel="nextClick" afterEffect="1"/>
                                        <p:tgtEl>
                                          <p:spTgt spid="27651">
                                            <p:txEl>
                                              <p:pRg st="4" end="4"/>
                                            </p:txEl>
                                          </p:spTgt>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651">
                                            <p:txEl>
                                              <p:pRg st="6" end="6"/>
                                            </p:txEl>
                                          </p:spTgt>
                                        </p:tgtEl>
                                        <p:attrNameLst>
                                          <p:attrName>style.visibility</p:attrName>
                                        </p:attrNameLst>
                                      </p:cBhvr>
                                      <p:to>
                                        <p:strVal val="visible"/>
                                      </p:to>
                                    </p:set>
                                  </p:childTnLst>
                                  <p:subTnLst>
                                    <p:set>
                                      <p:cBhvr override="childStyle">
                                        <p:cTn dur="1" fill="hold" display="0" masterRel="nextClick" afterEffect="1"/>
                                        <p:tgtEl>
                                          <p:spTgt spid="27651">
                                            <p:txEl>
                                              <p:pRg st="6" end="6"/>
                                            </p:txEl>
                                          </p:spTgt>
                                        </p:tgtEl>
                                        <p:attrNameLst>
                                          <p:attrName>style.visibility</p:attrName>
                                        </p:attrNameLst>
                                      </p:cBhvr>
                                      <p:to>
                                        <p:strVal val="hidden"/>
                                      </p:to>
                                    </p:set>
                                  </p:subTnLst>
                                </p:cTn>
                              </p:par>
                              <p:par>
                                <p:cTn id="19" presetID="1" presetClass="entr" presetSubtype="0" fill="hold" nodeType="withEffect">
                                  <p:stCondLst>
                                    <p:cond delay="0"/>
                                  </p:stCondLst>
                                  <p:childTnLst>
                                    <p:set>
                                      <p:cBhvr>
                                        <p:cTn id="20" dur="1" fill="hold">
                                          <p:stCondLst>
                                            <p:cond delay="0"/>
                                          </p:stCondLst>
                                        </p:cTn>
                                        <p:tgtEl>
                                          <p:spTgt spid="27651">
                                            <p:txEl>
                                              <p:pRg st="7" end="7"/>
                                            </p:txEl>
                                          </p:spTgt>
                                        </p:tgtEl>
                                        <p:attrNameLst>
                                          <p:attrName>style.visibility</p:attrName>
                                        </p:attrNameLst>
                                      </p:cBhvr>
                                      <p:to>
                                        <p:strVal val="visible"/>
                                      </p:to>
                                    </p:set>
                                  </p:childTnLst>
                                  <p:subTnLst>
                                    <p:set>
                                      <p:cBhvr override="childStyle">
                                        <p:cTn dur="1" fill="hold" display="0" masterRel="nextClick" afterEffect="1"/>
                                        <p:tgtEl>
                                          <p:spTgt spid="27651">
                                            <p:txEl>
                                              <p:pRg st="7" end="7"/>
                                            </p:txEl>
                                          </p:spTgt>
                                        </p:tgtEl>
                                        <p:attrNameLst>
                                          <p:attrName>style.visibility</p:attrName>
                                        </p:attrNameLst>
                                      </p:cBhvr>
                                      <p:to>
                                        <p:strVal val="hidden"/>
                                      </p:to>
                                    </p:set>
                                  </p:subTnLst>
                                </p:cTn>
                              </p:par>
                              <p:par>
                                <p:cTn id="21" presetID="1" presetClass="entr" presetSubtype="0" fill="hold" nodeType="withEffect">
                                  <p:stCondLst>
                                    <p:cond delay="0"/>
                                  </p:stCondLst>
                                  <p:childTnLst>
                                    <p:set>
                                      <p:cBhvr>
                                        <p:cTn id="22" dur="1" fill="hold">
                                          <p:stCondLst>
                                            <p:cond delay="0"/>
                                          </p:stCondLst>
                                        </p:cTn>
                                        <p:tgtEl>
                                          <p:spTgt spid="27651">
                                            <p:txEl>
                                              <p:pRg st="8" end="8"/>
                                            </p:txEl>
                                          </p:spTgt>
                                        </p:tgtEl>
                                        <p:attrNameLst>
                                          <p:attrName>style.visibility</p:attrName>
                                        </p:attrNameLst>
                                      </p:cBhvr>
                                      <p:to>
                                        <p:strVal val="visible"/>
                                      </p:to>
                                    </p:set>
                                  </p:childTnLst>
                                  <p:subTnLst>
                                    <p:set>
                                      <p:cBhvr override="childStyle">
                                        <p:cTn dur="1" fill="hold" display="0" masterRel="nextClick" afterEffect="1"/>
                                        <p:tgtEl>
                                          <p:spTgt spid="27651">
                                            <p:txEl>
                                              <p:pRg st="8" end="8"/>
                                            </p:txEl>
                                          </p:spTgt>
                                        </p:tgtEl>
                                        <p:attrNameLst>
                                          <p:attrName>style.visibility</p:attrName>
                                        </p:attrNameLst>
                                      </p:cBhvr>
                                      <p:to>
                                        <p:strVal val="hidden"/>
                                      </p:to>
                                    </p:set>
                                  </p:subTnLst>
                                </p:cTn>
                              </p:par>
                              <p:par>
                                <p:cTn id="23" presetID="1" presetClass="entr" presetSubtype="0" fill="hold" nodeType="withEffect">
                                  <p:stCondLst>
                                    <p:cond delay="0"/>
                                  </p:stCondLst>
                                  <p:childTnLst>
                                    <p:set>
                                      <p:cBhvr>
                                        <p:cTn id="24" dur="1" fill="hold">
                                          <p:stCondLst>
                                            <p:cond delay="0"/>
                                          </p:stCondLst>
                                        </p:cTn>
                                        <p:tgtEl>
                                          <p:spTgt spid="27651">
                                            <p:txEl>
                                              <p:pRg st="9" end="9"/>
                                            </p:txEl>
                                          </p:spTgt>
                                        </p:tgtEl>
                                        <p:attrNameLst>
                                          <p:attrName>style.visibility</p:attrName>
                                        </p:attrNameLst>
                                      </p:cBhvr>
                                      <p:to>
                                        <p:strVal val="visible"/>
                                      </p:to>
                                    </p:set>
                                  </p:childTnLst>
                                  <p:subTnLst>
                                    <p:set>
                                      <p:cBhvr override="childStyle">
                                        <p:cTn dur="1" fill="hold" display="0" masterRel="nextClick" afterEffect="1"/>
                                        <p:tgtEl>
                                          <p:spTgt spid="27651">
                                            <p:txEl>
                                              <p:pRg st="9" end="9"/>
                                            </p:txEl>
                                          </p:spTgt>
                                        </p:tgtEl>
                                        <p:attrNameLst>
                                          <p:attrName>style.visibility</p:attrName>
                                        </p:attrNameLst>
                                      </p:cBhvr>
                                      <p:to>
                                        <p:strVal val="hidden"/>
                                      </p:to>
                                    </p:set>
                                  </p:subTnLst>
                                </p:cTn>
                              </p:par>
                              <p:par>
                                <p:cTn id="25" presetID="1" presetClass="entr" presetSubtype="0" fill="hold" nodeType="withEffect">
                                  <p:stCondLst>
                                    <p:cond delay="0"/>
                                  </p:stCondLst>
                                  <p:childTnLst>
                                    <p:set>
                                      <p:cBhvr>
                                        <p:cTn id="26" dur="1" fill="hold">
                                          <p:stCondLst>
                                            <p:cond delay="0"/>
                                          </p:stCondLst>
                                        </p:cTn>
                                        <p:tgtEl>
                                          <p:spTgt spid="27651">
                                            <p:txEl>
                                              <p:pRg st="10" end="10"/>
                                            </p:txEl>
                                          </p:spTgt>
                                        </p:tgtEl>
                                        <p:attrNameLst>
                                          <p:attrName>style.visibility</p:attrName>
                                        </p:attrNameLst>
                                      </p:cBhvr>
                                      <p:to>
                                        <p:strVal val="visible"/>
                                      </p:to>
                                    </p:set>
                                  </p:childTnLst>
                                  <p:subTnLst>
                                    <p:set>
                                      <p:cBhvr override="childStyle">
                                        <p:cTn dur="1" fill="hold" display="0" masterRel="nextClick" afterEffect="1"/>
                                        <p:tgtEl>
                                          <p:spTgt spid="27651">
                                            <p:txEl>
                                              <p:pRg st="10" end="10"/>
                                            </p:txEl>
                                          </p:spTgt>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651">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7651">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7651">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651">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7651">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8F9D9DA-A554-4A63-B096-844A576B8100}"/>
              </a:ext>
            </a:extLst>
          </p:cNvPr>
          <p:cNvSpPr>
            <a:spLocks noGrp="1" noChangeArrowheads="1"/>
          </p:cNvSpPr>
          <p:nvPr>
            <p:ph type="title"/>
          </p:nvPr>
        </p:nvSpPr>
        <p:spPr>
          <a:xfrm>
            <a:off x="457200" y="274638"/>
            <a:ext cx="8229600" cy="563562"/>
          </a:xfrm>
        </p:spPr>
        <p:txBody>
          <a:bodyPr/>
          <a:lstStyle/>
          <a:p>
            <a:pPr eaLnBrk="1" hangingPunct="1"/>
            <a:r>
              <a:rPr lang="en-US" altLang="en-US" sz="3200" dirty="0"/>
              <a:t>All three formats can be in use at the same time</a:t>
            </a:r>
          </a:p>
        </p:txBody>
      </p:sp>
      <p:sp>
        <p:nvSpPr>
          <p:cNvPr id="29699" name="Rectangle 3">
            <a:extLst>
              <a:ext uri="{FF2B5EF4-FFF2-40B4-BE49-F238E27FC236}">
                <a16:creationId xmlns:a16="http://schemas.microsoft.com/office/drawing/2014/main" id="{37BCBB7A-AC9E-4F7B-B369-E1CC26675812}"/>
              </a:ext>
            </a:extLst>
          </p:cNvPr>
          <p:cNvSpPr>
            <a:spLocks noGrp="1" noChangeArrowheads="1"/>
          </p:cNvSpPr>
          <p:nvPr>
            <p:ph idx="1"/>
          </p:nvPr>
        </p:nvSpPr>
        <p:spPr>
          <a:xfrm>
            <a:off x="152400" y="1066800"/>
            <a:ext cx="8839200" cy="4530725"/>
          </a:xfrm>
        </p:spPr>
        <p:txBody>
          <a:bodyPr/>
          <a:lstStyle/>
          <a:p>
            <a:pPr eaLnBrk="1" hangingPunct="1">
              <a:buFont typeface="Wingdings" panose="05000000000000000000" pitchFamily="2" charset="2"/>
              <a:buNone/>
            </a:pPr>
            <a:r>
              <a:rPr lang="en-US" altLang="en-US" sz="1600" dirty="0"/>
              <a:t>Suppose an external style sheet has:</a:t>
            </a:r>
          </a:p>
          <a:p>
            <a:pPr eaLnBrk="1" hangingPunct="1">
              <a:buFont typeface="Wingdings" panose="05000000000000000000" pitchFamily="2" charset="2"/>
              <a:buNone/>
            </a:pPr>
            <a:r>
              <a:rPr lang="en-US" altLang="en-US" sz="1400" dirty="0">
                <a:latin typeface="Courier New" panose="02070309020205020404" pitchFamily="49" charset="0"/>
              </a:rPr>
              <a:t>	h3 { color:red; text-align:left; } </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600" dirty="0"/>
              <a:t>… and the internal style sheet has:</a:t>
            </a:r>
          </a:p>
          <a:p>
            <a:pPr eaLnBrk="1" hangingPunct="1">
              <a:buFont typeface="Wingdings" panose="05000000000000000000" pitchFamily="2" charset="2"/>
              <a:buNone/>
            </a:pPr>
            <a:r>
              <a:rPr lang="en-US" altLang="en-US" sz="1400" dirty="0">
                <a:latin typeface="Courier New" panose="02070309020205020404" pitchFamily="49" charset="0"/>
              </a:rPr>
              <a:t>	h3 {  font-size: 20pt }</a:t>
            </a:r>
          </a:p>
          <a:p>
            <a:pPr eaLnBrk="1" hangingPunct="1">
              <a:buFont typeface="Wingdings" panose="05000000000000000000" pitchFamily="2" charset="2"/>
              <a:buNone/>
            </a:pPr>
            <a:endParaRPr lang="en-US" altLang="en-US" sz="1400" dirty="0">
              <a:latin typeface="Courier New" panose="02070309020205020404" pitchFamily="49" charset="0"/>
            </a:endParaRPr>
          </a:p>
          <a:p>
            <a:pPr eaLnBrk="1" hangingPunct="1">
              <a:buFont typeface="Wingdings" panose="05000000000000000000" pitchFamily="2" charset="2"/>
              <a:buNone/>
            </a:pPr>
            <a:r>
              <a:rPr lang="en-US" altLang="en-US" sz="1600" dirty="0"/>
              <a:t>…and one particular h3 on your page, adds one (or more) additional style(s):</a:t>
            </a:r>
          </a:p>
          <a:p>
            <a:pPr eaLnBrk="1" hangingPunct="1">
              <a:buFont typeface="Wingdings" panose="05000000000000000000" pitchFamily="2" charset="2"/>
              <a:buNone/>
            </a:pPr>
            <a:r>
              <a:rPr lang="en-US" altLang="en-US" sz="1600" dirty="0"/>
              <a:t>	</a:t>
            </a:r>
            <a:r>
              <a:rPr lang="en-US" altLang="en-US" sz="1600" dirty="0">
                <a:latin typeface="Courier New" panose="02070309020205020404" pitchFamily="49" charset="0"/>
              </a:rPr>
              <a:t> &lt;h3 style="font-family:Verdana;&gt; </a:t>
            </a:r>
            <a:endParaRPr lang="en-US" altLang="en-US" sz="1600" dirty="0"/>
          </a:p>
          <a:p>
            <a:pPr eaLnBrk="1" hangingPunct="1">
              <a:buFont typeface="Wingdings" panose="05000000000000000000" pitchFamily="2" charset="2"/>
              <a:buNone/>
            </a:pPr>
            <a:endParaRPr lang="en-US" altLang="en-US" sz="1600" dirty="0"/>
          </a:p>
          <a:p>
            <a:pPr eaLnBrk="1" hangingPunct="1">
              <a:buFont typeface="Wingdings" panose="05000000000000000000" pitchFamily="2" charset="2"/>
              <a:buNone/>
            </a:pPr>
            <a:r>
              <a:rPr lang="en-US" altLang="en-US" sz="1600" dirty="0"/>
              <a:t>Then the h3 style for that particular tag will end up as:</a:t>
            </a:r>
          </a:p>
          <a:p>
            <a:pPr eaLnBrk="1" hangingPunct="1">
              <a:buFont typeface="Wingdings" panose="05000000000000000000" pitchFamily="2" charset="2"/>
              <a:buNone/>
            </a:pPr>
            <a:r>
              <a:rPr lang="en-US" altLang="en-US" sz="1400" dirty="0">
                <a:latin typeface="Courier New" panose="02070309020205020404" pitchFamily="49" charset="0"/>
              </a:rPr>
              <a:t>	color:red; text-align:left; font-size: 20pt;  font-family:Verdana </a:t>
            </a:r>
          </a:p>
          <a:p>
            <a:pPr eaLnBrk="1" hangingPunct="1">
              <a:buFont typeface="Wingdings" panose="05000000000000000000" pitchFamily="2" charset="2"/>
              <a:buNone/>
            </a:pPr>
            <a:endParaRPr lang="en-US" altLang="en-US" sz="1600" dirty="0"/>
          </a:p>
        </p:txBody>
      </p:sp>
      <p:sp>
        <p:nvSpPr>
          <p:cNvPr id="29700" name="Slide Number Placeholder 5">
            <a:extLst>
              <a:ext uri="{FF2B5EF4-FFF2-40B4-BE49-F238E27FC236}">
                <a16:creationId xmlns:a16="http://schemas.microsoft.com/office/drawing/2014/main" id="{84D0A346-2646-4472-8C56-EF916ECEA41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351D2D8-EC5B-4F2C-A8EF-7C52A40A2246}" type="slidenum">
              <a:rPr lang="en-US" altLang="en-US" sz="1200">
                <a:solidFill>
                  <a:srgbClr val="898989"/>
                </a:solidFill>
                <a:latin typeface="Arial" panose="020B0604020202020204" pitchFamily="34" charset="0"/>
              </a:rPr>
              <a:pPr>
                <a:spcBef>
                  <a:spcPct val="0"/>
                </a:spcBef>
                <a:buFontTx/>
                <a:buNone/>
              </a:pPr>
              <a:t>16</a:t>
            </a:fld>
            <a:endParaRPr lang="en-US" altLang="en-US" sz="1200" dirty="0">
              <a:solidFill>
                <a:srgbClr val="898989"/>
              </a:solidFill>
              <a:latin typeface="Arial" panose="020B0604020202020204" pitchFamily="34" charset="0"/>
            </a:endParaRPr>
          </a:p>
        </p:txBody>
      </p:sp>
      <p:sp>
        <p:nvSpPr>
          <p:cNvPr id="2" name="TextBox 1">
            <a:extLst>
              <a:ext uri="{FF2B5EF4-FFF2-40B4-BE49-F238E27FC236}">
                <a16:creationId xmlns:a16="http://schemas.microsoft.com/office/drawing/2014/main" id="{53F1CB9D-8BDC-49D5-9AAA-55E765DBC69D}"/>
              </a:ext>
            </a:extLst>
          </p:cNvPr>
          <p:cNvSpPr txBox="1"/>
          <p:nvPr/>
        </p:nvSpPr>
        <p:spPr>
          <a:xfrm>
            <a:off x="304800" y="5664679"/>
            <a:ext cx="8534400" cy="738664"/>
          </a:xfrm>
          <a:prstGeom prst="rect">
            <a:avLst/>
          </a:prstGeom>
          <a:noFill/>
        </p:spPr>
        <p:txBody>
          <a:bodyPr wrap="square" rtlCol="0">
            <a:spAutoFit/>
          </a:bodyPr>
          <a:lstStyle/>
          <a:p>
            <a:r>
              <a:rPr lang="en-US" sz="1400" dirty="0"/>
              <a:t>* Note that I did not use a hex name for the color 'red' in the above example. As indicated in an earlier talk, when practicing / experimenting, it is perfectly okay to use color names. However, for "finished" products, you should use hex names.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9699">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69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F9EA2D02-C3D7-46BF-8914-9B08949AB151}"/>
              </a:ext>
            </a:extLst>
          </p:cNvPr>
          <p:cNvSpPr>
            <a:spLocks noGrp="1" noChangeArrowheads="1"/>
          </p:cNvSpPr>
          <p:nvPr>
            <p:ph type="title"/>
          </p:nvPr>
        </p:nvSpPr>
        <p:spPr>
          <a:xfrm>
            <a:off x="457200" y="274638"/>
            <a:ext cx="8229600" cy="563562"/>
          </a:xfrm>
        </p:spPr>
        <p:txBody>
          <a:bodyPr/>
          <a:lstStyle/>
          <a:p>
            <a:pPr eaLnBrk="1" hangingPunct="1"/>
            <a:r>
              <a:rPr lang="en-US" altLang="en-US" sz="3600" dirty="0"/>
              <a:t>When styles collide…</a:t>
            </a:r>
          </a:p>
        </p:txBody>
      </p:sp>
      <p:sp>
        <p:nvSpPr>
          <p:cNvPr id="31747" name="Rectangle 3">
            <a:extLst>
              <a:ext uri="{FF2B5EF4-FFF2-40B4-BE49-F238E27FC236}">
                <a16:creationId xmlns:a16="http://schemas.microsoft.com/office/drawing/2014/main" id="{8FBB414A-1CA6-4B4F-AD83-833C1155C6DE}"/>
              </a:ext>
            </a:extLst>
          </p:cNvPr>
          <p:cNvSpPr>
            <a:spLocks noGrp="1" noChangeArrowheads="1"/>
          </p:cNvSpPr>
          <p:nvPr>
            <p:ph idx="1"/>
          </p:nvPr>
        </p:nvSpPr>
        <p:spPr>
          <a:xfrm>
            <a:off x="304800" y="1066800"/>
            <a:ext cx="8318500" cy="4530725"/>
          </a:xfrm>
        </p:spPr>
        <p:txBody>
          <a:bodyPr/>
          <a:lstStyle/>
          <a:p>
            <a:pPr eaLnBrk="1" hangingPunct="1"/>
            <a:r>
              <a:rPr lang="en-US" altLang="en-US" sz="1800" dirty="0"/>
              <a:t>It is not uncommon to find yourself in a situation where you are using an external style sheet for several web pages, only to decide you’d like to change a style on </a:t>
            </a:r>
            <a:r>
              <a:rPr lang="en-US" altLang="en-US" sz="1800" u="sng" dirty="0"/>
              <a:t>one</a:t>
            </a:r>
            <a:r>
              <a:rPr lang="en-US" altLang="en-US" sz="1800" dirty="0"/>
              <a:t> particular page.</a:t>
            </a:r>
          </a:p>
          <a:p>
            <a:pPr eaLnBrk="1" hangingPunct="1">
              <a:buFont typeface="Wingdings" panose="05000000000000000000" pitchFamily="2" charset="2"/>
              <a:buNone/>
            </a:pPr>
            <a:endParaRPr lang="en-US" altLang="en-US" sz="1800" dirty="0"/>
          </a:p>
          <a:p>
            <a:pPr eaLnBrk="1" hangingPunct="1">
              <a:buFont typeface="Wingdings" panose="05000000000000000000" pitchFamily="2" charset="2"/>
              <a:buNone/>
            </a:pPr>
            <a:r>
              <a:rPr lang="en-US" altLang="en-US" sz="1800" dirty="0"/>
              <a:t>Suppose the external style sheet has:</a:t>
            </a:r>
          </a:p>
          <a:p>
            <a:pPr eaLnBrk="1" hangingPunct="1">
              <a:buFont typeface="Wingdings" panose="05000000000000000000" pitchFamily="2" charset="2"/>
              <a:buNone/>
            </a:pPr>
            <a:r>
              <a:rPr lang="en-US" altLang="en-US" sz="1600" dirty="0">
                <a:latin typeface="Courier New" panose="02070309020205020404" pitchFamily="49" charset="0"/>
              </a:rPr>
              <a:t>	h3 { color: red; text-align: left; </a:t>
            </a:r>
            <a:r>
              <a:rPr lang="en-US" altLang="en-US" sz="1600" dirty="0">
                <a:solidFill>
                  <a:srgbClr val="FF0000"/>
                </a:solidFill>
                <a:latin typeface="Courier New" panose="02070309020205020404" pitchFamily="49" charset="0"/>
              </a:rPr>
              <a:t>font-size:30pt;</a:t>
            </a:r>
            <a:r>
              <a:rPr lang="en-US" altLang="en-US" sz="1600" dirty="0">
                <a:latin typeface="Courier New" panose="02070309020205020404" pitchFamily="49" charset="0"/>
              </a:rPr>
              <a:t> } </a:t>
            </a:r>
          </a:p>
          <a:p>
            <a:pPr eaLnBrk="1" hangingPunct="1">
              <a:buFont typeface="Wingdings" panose="05000000000000000000" pitchFamily="2" charset="2"/>
              <a:buNone/>
            </a:pPr>
            <a:endParaRPr lang="en-US" altLang="en-US" sz="1600" dirty="0">
              <a:latin typeface="Courier New" panose="02070309020205020404" pitchFamily="49" charset="0"/>
            </a:endParaRPr>
          </a:p>
          <a:p>
            <a:pPr eaLnBrk="1" hangingPunct="1">
              <a:buFont typeface="Wingdings" panose="05000000000000000000" pitchFamily="2" charset="2"/>
              <a:buNone/>
            </a:pPr>
            <a:r>
              <a:rPr lang="en-US" altLang="en-US" sz="1800" dirty="0"/>
              <a:t>… and for a particular page, you decide you want to make the font a little smaller. In this case, you can include the following </a:t>
            </a:r>
            <a:r>
              <a:rPr lang="en-US" altLang="en-US" sz="1800" u="sng" dirty="0"/>
              <a:t>internal</a:t>
            </a:r>
            <a:r>
              <a:rPr lang="en-US" altLang="en-US" sz="1800" dirty="0"/>
              <a:t> style:</a:t>
            </a:r>
          </a:p>
          <a:p>
            <a:pPr eaLnBrk="1" hangingPunct="1">
              <a:buFont typeface="Wingdings" panose="05000000000000000000" pitchFamily="2" charset="2"/>
              <a:buNone/>
            </a:pPr>
            <a:r>
              <a:rPr lang="en-US" altLang="en-US" sz="1600" dirty="0">
                <a:latin typeface="Courier New" panose="02070309020205020404" pitchFamily="49" charset="0"/>
              </a:rPr>
              <a:t>	h3 {  </a:t>
            </a:r>
            <a:r>
              <a:rPr lang="en-US" altLang="en-US" sz="1600" dirty="0">
                <a:solidFill>
                  <a:srgbClr val="FF0000"/>
                </a:solidFill>
                <a:latin typeface="Courier New" panose="02070309020205020404" pitchFamily="49" charset="0"/>
              </a:rPr>
              <a:t>font-size:20pt;</a:t>
            </a:r>
            <a:r>
              <a:rPr lang="en-US" altLang="en-US" sz="1600" dirty="0">
                <a:latin typeface="Courier New" panose="02070309020205020404" pitchFamily="49" charset="0"/>
              </a:rPr>
              <a:t> }</a:t>
            </a:r>
          </a:p>
          <a:p>
            <a:pPr eaLnBrk="1" hangingPunct="1">
              <a:buFont typeface="Wingdings" panose="05000000000000000000" pitchFamily="2" charset="2"/>
              <a:buNone/>
            </a:pPr>
            <a:endParaRPr lang="en-US" altLang="en-US" sz="1600" dirty="0">
              <a:latin typeface="Courier New" panose="02070309020205020404" pitchFamily="49" charset="0"/>
            </a:endParaRPr>
          </a:p>
          <a:p>
            <a:pPr eaLnBrk="1" hangingPunct="1">
              <a:buFont typeface="Wingdings" panose="05000000000000000000" pitchFamily="2" charset="2"/>
              <a:buNone/>
            </a:pPr>
            <a:r>
              <a:rPr lang="en-US" altLang="en-US" sz="1800" dirty="0"/>
              <a:t>Then the h3 style for that particular page will end up as:</a:t>
            </a:r>
          </a:p>
          <a:p>
            <a:pPr eaLnBrk="1" hangingPunct="1">
              <a:buFont typeface="Wingdings" panose="05000000000000000000" pitchFamily="2" charset="2"/>
              <a:buNone/>
            </a:pPr>
            <a:r>
              <a:rPr lang="en-US" altLang="en-US" sz="1600" dirty="0">
                <a:latin typeface="Courier New" panose="02070309020205020404" pitchFamily="49" charset="0"/>
              </a:rPr>
              <a:t>	color:red; text-align:left; font-size: 20pt</a:t>
            </a:r>
          </a:p>
          <a:p>
            <a:pPr eaLnBrk="1" hangingPunct="1">
              <a:buFont typeface="Wingdings" panose="05000000000000000000" pitchFamily="2" charset="2"/>
              <a:buNone/>
            </a:pPr>
            <a:endParaRPr lang="en-US" altLang="en-US" sz="1800" dirty="0"/>
          </a:p>
          <a:p>
            <a:pPr eaLnBrk="1" hangingPunct="1">
              <a:buFont typeface="Wingdings" panose="05000000000000000000" pitchFamily="2" charset="2"/>
              <a:buNone/>
            </a:pPr>
            <a:r>
              <a:rPr lang="en-US" altLang="en-US" sz="1800" b="1" dirty="0"/>
              <a:t>Note how the internal style “beat out” or “overrode” the external style. </a:t>
            </a:r>
          </a:p>
        </p:txBody>
      </p:sp>
      <p:sp>
        <p:nvSpPr>
          <p:cNvPr id="31748" name="Slide Number Placeholder 5">
            <a:extLst>
              <a:ext uri="{FF2B5EF4-FFF2-40B4-BE49-F238E27FC236}">
                <a16:creationId xmlns:a16="http://schemas.microsoft.com/office/drawing/2014/main" id="{07770DB6-4187-4266-9FDA-F80EE7E8ECF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9237B46-7A77-4A01-BD2F-F41C5B9F3A1E}" type="slidenum">
              <a:rPr lang="en-US" altLang="en-US" sz="1200">
                <a:solidFill>
                  <a:srgbClr val="898989"/>
                </a:solidFill>
                <a:latin typeface="Arial" panose="020B0604020202020204" pitchFamily="34" charset="0"/>
              </a:rPr>
              <a:pPr>
                <a:spcBef>
                  <a:spcPct val="0"/>
                </a:spcBef>
                <a:buFontTx/>
                <a:buNone/>
              </a:pPr>
              <a:t>17</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74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74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747">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74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3E9EDAAC-1EF0-4091-BB31-B23289DB1A35}"/>
              </a:ext>
            </a:extLst>
          </p:cNvPr>
          <p:cNvSpPr>
            <a:spLocks noGrp="1" noChangeArrowheads="1"/>
          </p:cNvSpPr>
          <p:nvPr>
            <p:ph idx="1"/>
          </p:nvPr>
        </p:nvSpPr>
        <p:spPr>
          <a:xfrm>
            <a:off x="990600" y="936625"/>
            <a:ext cx="6705600" cy="4525963"/>
          </a:xfrm>
        </p:spPr>
        <p:txBody>
          <a:bodyPr/>
          <a:lstStyle/>
          <a:p>
            <a:pPr marL="0" indent="0" eaLnBrk="1" hangingPunct="1">
              <a:buNone/>
            </a:pPr>
            <a:r>
              <a:rPr lang="en-US" altLang="en-US" sz="1800" dirty="0"/>
              <a:t>The style with higher priority overrides/overrules/replaces the style with lower priority.  This explains the name “Cascading Style Sheets”.</a:t>
            </a:r>
          </a:p>
          <a:p>
            <a:pPr eaLnBrk="1" hangingPunct="1">
              <a:buFont typeface="Wingdings" panose="05000000000000000000" pitchFamily="2" charset="2"/>
              <a:buNone/>
            </a:pPr>
            <a:endParaRPr lang="en-US" altLang="en-US" sz="1800" dirty="0"/>
          </a:p>
          <a:p>
            <a:pPr eaLnBrk="1" hangingPunct="1"/>
            <a:r>
              <a:rPr lang="en-US" altLang="en-US" sz="2000" dirty="0"/>
              <a:t>So, all styles from the different locations will be applied. However, when there is a </a:t>
            </a:r>
            <a:r>
              <a:rPr lang="en-US" altLang="en-US" sz="2000" i="1" dirty="0"/>
              <a:t>disagreement</a:t>
            </a:r>
            <a:r>
              <a:rPr lang="en-US" altLang="en-US" sz="2000" dirty="0"/>
              <a:t>:</a:t>
            </a:r>
          </a:p>
          <a:p>
            <a:pPr lvl="1" eaLnBrk="1" hangingPunct="1"/>
            <a:r>
              <a:rPr lang="en-US" altLang="en-US" sz="1600" b="1" dirty="0"/>
              <a:t>Inline styles take precedence over internal styles</a:t>
            </a:r>
          </a:p>
          <a:p>
            <a:pPr lvl="1" eaLnBrk="1" hangingPunct="1"/>
            <a:r>
              <a:rPr lang="en-US" altLang="en-US" sz="1600" b="1" dirty="0"/>
              <a:t>Internal styles takes precedence over external styles</a:t>
            </a:r>
          </a:p>
          <a:p>
            <a:pPr lvl="1" eaLnBrk="1" hangingPunct="1"/>
            <a:r>
              <a:rPr lang="en-US" altLang="en-US" sz="1600" b="1" dirty="0"/>
              <a:t>Inline &gt; (wins over) Internal &gt; External</a:t>
            </a:r>
          </a:p>
          <a:p>
            <a:pPr eaLnBrk="1" hangingPunct="1">
              <a:buFont typeface="Wingdings" panose="05000000000000000000" pitchFamily="2" charset="2"/>
              <a:buNone/>
            </a:pPr>
            <a:endParaRPr lang="en-US" altLang="en-US" sz="1800" dirty="0"/>
          </a:p>
          <a:p>
            <a:pPr marL="0" indent="0" eaLnBrk="1" hangingPunct="1">
              <a:buNone/>
            </a:pPr>
            <a:endParaRPr lang="en-US" altLang="en-US" sz="1800" dirty="0"/>
          </a:p>
          <a:p>
            <a:pPr marL="0" indent="0" eaLnBrk="1" hangingPunct="1">
              <a:buNone/>
            </a:pPr>
            <a:r>
              <a:rPr lang="en-US" altLang="en-US" sz="1800" dirty="0"/>
              <a:t>One way to remember:  </a:t>
            </a:r>
            <a:r>
              <a:rPr lang="en-US" altLang="en-US" sz="1800" i="1" dirty="0"/>
              <a:t>The “nearer” a style is to its HTML tag, the higher the priority. </a:t>
            </a:r>
          </a:p>
          <a:p>
            <a:pPr eaLnBrk="1" hangingPunct="1">
              <a:buFont typeface="Wingdings" panose="05000000000000000000" pitchFamily="2" charset="2"/>
              <a:buNone/>
            </a:pPr>
            <a:endParaRPr lang="en-US" altLang="en-US" sz="1800" dirty="0"/>
          </a:p>
        </p:txBody>
      </p:sp>
      <p:sp>
        <p:nvSpPr>
          <p:cNvPr id="33795" name="Slide Number Placeholder 5">
            <a:extLst>
              <a:ext uri="{FF2B5EF4-FFF2-40B4-BE49-F238E27FC236}">
                <a16:creationId xmlns:a16="http://schemas.microsoft.com/office/drawing/2014/main" id="{F1345221-B331-4490-87EC-6EC8A829125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57B2277-DD8A-4C63-A96C-B76796681E26}" type="slidenum">
              <a:rPr lang="en-US" altLang="en-US" sz="1200">
                <a:solidFill>
                  <a:srgbClr val="898989"/>
                </a:solidFill>
                <a:latin typeface="Arial" panose="020B0604020202020204" pitchFamily="34" charset="0"/>
              </a:rPr>
              <a:pPr>
                <a:spcBef>
                  <a:spcPct val="0"/>
                </a:spcBef>
                <a:buFontTx/>
                <a:buNone/>
              </a:pPr>
              <a:t>18</a:t>
            </a:fld>
            <a:endParaRPr lang="en-US" altLang="en-US" sz="1200" dirty="0">
              <a:solidFill>
                <a:srgbClr val="898989"/>
              </a:solidFill>
              <a:latin typeface="Arial" panose="020B0604020202020204" pitchFamily="34" charset="0"/>
            </a:endParaRPr>
          </a:p>
        </p:txBody>
      </p:sp>
      <p:sp>
        <p:nvSpPr>
          <p:cNvPr id="33797" name="Title 1">
            <a:extLst>
              <a:ext uri="{FF2B5EF4-FFF2-40B4-BE49-F238E27FC236}">
                <a16:creationId xmlns:a16="http://schemas.microsoft.com/office/drawing/2014/main" id="{1B637117-7CB5-44DC-89F1-66E9BE20CDE9}"/>
              </a:ext>
            </a:extLst>
          </p:cNvPr>
          <p:cNvSpPr>
            <a:spLocks noGrp="1"/>
          </p:cNvSpPr>
          <p:nvPr>
            <p:ph type="title"/>
          </p:nvPr>
        </p:nvSpPr>
        <p:spPr>
          <a:xfrm>
            <a:off x="457200" y="274638"/>
            <a:ext cx="8229600" cy="487362"/>
          </a:xfrm>
        </p:spPr>
        <p:txBody>
          <a:bodyPr/>
          <a:lstStyle/>
          <a:p>
            <a:r>
              <a:rPr lang="en-US" altLang="en-US" sz="3200" dirty="0"/>
              <a:t>Who’s the boss?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1C974F8B-B202-4D8D-AB48-171E34877695}"/>
              </a:ext>
            </a:extLst>
          </p:cNvPr>
          <p:cNvSpPr>
            <a:spLocks noGrp="1" noChangeArrowheads="1"/>
          </p:cNvSpPr>
          <p:nvPr>
            <p:ph type="title"/>
          </p:nvPr>
        </p:nvSpPr>
        <p:spPr>
          <a:xfrm>
            <a:off x="152400" y="152400"/>
            <a:ext cx="4648200" cy="715963"/>
          </a:xfrm>
        </p:spPr>
        <p:txBody>
          <a:bodyPr/>
          <a:lstStyle/>
          <a:p>
            <a:pPr eaLnBrk="1" hangingPunct="1"/>
            <a:r>
              <a:rPr lang="en-US" altLang="en-US" sz="2800" dirty="0"/>
              <a:t>Multiple Styles On One Page</a:t>
            </a:r>
          </a:p>
        </p:txBody>
      </p:sp>
      <p:sp>
        <p:nvSpPr>
          <p:cNvPr id="18435" name="Rectangle 3">
            <a:extLst>
              <a:ext uri="{FF2B5EF4-FFF2-40B4-BE49-F238E27FC236}">
                <a16:creationId xmlns:a16="http://schemas.microsoft.com/office/drawing/2014/main" id="{9B6CA7F1-F939-498B-BCF1-D3034B4CDEB0}"/>
              </a:ext>
            </a:extLst>
          </p:cNvPr>
          <p:cNvSpPr>
            <a:spLocks noGrp="1" noChangeArrowheads="1"/>
          </p:cNvSpPr>
          <p:nvPr>
            <p:ph idx="1"/>
          </p:nvPr>
        </p:nvSpPr>
        <p:spPr>
          <a:xfrm>
            <a:off x="381000" y="838200"/>
            <a:ext cx="4876800" cy="5410200"/>
          </a:xfrm>
        </p:spPr>
        <p:txBody>
          <a:bodyPr/>
          <a:lstStyle/>
          <a:p>
            <a:pPr eaLnBrk="1" hangingPunct="1">
              <a:buFont typeface="Arial" charset="0"/>
              <a:buChar char="•"/>
              <a:defRPr/>
            </a:pPr>
            <a:r>
              <a:rPr lang="en-US" sz="1600" dirty="0"/>
              <a:t>Within a single web page, you can have all three kinds of styles present!</a:t>
            </a:r>
          </a:p>
          <a:p>
            <a:pPr lvl="1" eaLnBrk="1" hangingPunct="1">
              <a:buFont typeface="Arial" charset="0"/>
              <a:buChar char="–"/>
              <a:defRPr/>
            </a:pPr>
            <a:r>
              <a:rPr lang="en-US" sz="1400" dirty="0"/>
              <a:t>Your page is linked to an external style sheet</a:t>
            </a:r>
          </a:p>
          <a:p>
            <a:pPr lvl="1" eaLnBrk="1" hangingPunct="1">
              <a:buFont typeface="Arial" charset="0"/>
              <a:buChar char="–"/>
              <a:defRPr/>
            </a:pPr>
            <a:r>
              <a:rPr lang="en-US" sz="1400" dirty="0"/>
              <a:t>You have added some additional styles via an internal style that were not used in the external sheet</a:t>
            </a:r>
          </a:p>
          <a:p>
            <a:pPr lvl="2" eaLnBrk="1" hangingPunct="1">
              <a:buFont typeface="Arial" charset="0"/>
              <a:buChar char="•"/>
              <a:defRPr/>
            </a:pPr>
            <a:r>
              <a:rPr lang="en-US" sz="1050" dirty="0"/>
              <a:t>E.g. You decide to apply an additional style to </a:t>
            </a:r>
            <a:r>
              <a:rPr lang="en-US" sz="1050" dirty="0">
                <a:latin typeface="Courier New" panose="02070309020205020404" pitchFamily="49" charset="0"/>
                <a:cs typeface="Courier New" panose="02070309020205020404" pitchFamily="49" charset="0"/>
              </a:rPr>
              <a:t>&lt;h2&gt;</a:t>
            </a:r>
            <a:r>
              <a:rPr lang="en-US" sz="1050" dirty="0"/>
              <a:t> that was not provided in the external sheet.</a:t>
            </a:r>
          </a:p>
          <a:p>
            <a:pPr lvl="1" eaLnBrk="1" hangingPunct="1">
              <a:buFont typeface="Arial" charset="0"/>
              <a:buChar char="–"/>
              <a:defRPr/>
            </a:pPr>
            <a:r>
              <a:rPr lang="en-US" sz="1400" dirty="0"/>
              <a:t>You used a couple of inline styles for some small individual sections </a:t>
            </a:r>
          </a:p>
          <a:p>
            <a:pPr marL="914400" lvl="2" indent="0" eaLnBrk="1" hangingPunct="1">
              <a:buFont typeface="Arial" charset="0"/>
              <a:buNone/>
              <a:defRPr/>
            </a:pPr>
            <a:endParaRPr lang="en-US" sz="1050" dirty="0"/>
          </a:p>
          <a:p>
            <a:pPr marL="114300" indent="0" eaLnBrk="1" hangingPunct="1">
              <a:buFont typeface="Arial" charset="0"/>
              <a:buNone/>
              <a:defRPr/>
            </a:pPr>
            <a:r>
              <a:rPr lang="en-US" sz="1200" dirty="0">
                <a:latin typeface="Courier New" pitchFamily="49" charset="0"/>
                <a:cs typeface="Courier New" pitchFamily="49" charset="0"/>
              </a:rPr>
              <a:t>&lt;head&gt;</a:t>
            </a:r>
          </a:p>
          <a:p>
            <a:pPr marL="114300" indent="0" eaLnBrk="1" hangingPunct="1">
              <a:buFont typeface="Arial" charset="0"/>
              <a:buNone/>
              <a:defRPr/>
            </a:pPr>
            <a:r>
              <a:rPr lang="en-US" sz="1200" dirty="0">
                <a:latin typeface="Courier New" pitchFamily="49" charset="0"/>
                <a:cs typeface="Courier New" pitchFamily="49" charset="0"/>
              </a:rPr>
              <a:t>  &lt;meta charset="utf-8"&gt;</a:t>
            </a:r>
          </a:p>
          <a:p>
            <a:pPr marL="114300" indent="0" eaLnBrk="1" hangingPunct="1">
              <a:buFont typeface="Arial" charset="0"/>
              <a:buNone/>
              <a:defRPr/>
            </a:pPr>
            <a:r>
              <a:rPr lang="en-US" sz="1200" dirty="0">
                <a:latin typeface="Courier New" pitchFamily="49" charset="0"/>
                <a:cs typeface="Courier New" pitchFamily="49" charset="0"/>
              </a:rPr>
              <a:t>  &lt;title&gt;Practice Makes Perfect&lt;/title&gt;</a:t>
            </a:r>
          </a:p>
          <a:p>
            <a:pPr marL="114300" indent="0" eaLnBrk="1" hangingPunct="1">
              <a:buFont typeface="Arial" charset="0"/>
              <a:buNone/>
              <a:defRPr/>
            </a:pPr>
            <a:r>
              <a:rPr lang="en-US" sz="1200" dirty="0">
                <a:solidFill>
                  <a:srgbClr val="FF0000"/>
                </a:solidFill>
                <a:latin typeface="Courier New" pitchFamily="49" charset="0"/>
                <a:cs typeface="Courier New" pitchFamily="49" charset="0"/>
              </a:rPr>
              <a:t>  &lt;link rel="stylesheet" 	href="favorite_styles.css"&gt;</a:t>
            </a:r>
          </a:p>
          <a:p>
            <a:pPr marL="114300" indent="0" eaLnBrk="1" hangingPunct="1">
              <a:buFont typeface="Arial" charset="0"/>
              <a:buNone/>
              <a:defRPr/>
            </a:pPr>
            <a:r>
              <a:rPr lang="en-US" sz="1200" dirty="0">
                <a:latin typeface="Courier New" pitchFamily="49" charset="0"/>
                <a:cs typeface="Courier New" pitchFamily="49" charset="0"/>
              </a:rPr>
              <a:t>  &lt;style&gt;</a:t>
            </a:r>
          </a:p>
          <a:p>
            <a:pPr marL="114300" indent="0" eaLnBrk="1" hangingPunct="1">
              <a:buFont typeface="Arial" charset="0"/>
              <a:buNone/>
              <a:defRPr/>
            </a:pPr>
            <a:r>
              <a:rPr lang="en-US" sz="1200" dirty="0">
                <a:latin typeface="Courier New" pitchFamily="49" charset="0"/>
                <a:cs typeface="Courier New" pitchFamily="49" charset="0"/>
              </a:rPr>
              <a:t>    h2 { </a:t>
            </a:r>
            <a:r>
              <a:rPr lang="en-US" sz="1200" dirty="0">
                <a:solidFill>
                  <a:srgbClr val="FF0000"/>
                </a:solidFill>
                <a:latin typeface="Courier New" pitchFamily="49" charset="0"/>
                <a:cs typeface="Courier New" pitchFamily="49" charset="0"/>
              </a:rPr>
              <a:t>font-family:Arial;</a:t>
            </a:r>
            <a:r>
              <a:rPr lang="en-US" sz="1200" dirty="0">
                <a:latin typeface="Courier New" pitchFamily="49" charset="0"/>
                <a:cs typeface="Courier New" pitchFamily="49" charset="0"/>
              </a:rPr>
              <a:t> } </a:t>
            </a:r>
          </a:p>
          <a:p>
            <a:pPr marL="114300" indent="0" eaLnBrk="1" hangingPunct="1">
              <a:buFont typeface="Arial" charset="0"/>
              <a:buNone/>
              <a:defRPr/>
            </a:pPr>
            <a:r>
              <a:rPr lang="en-US" sz="1200" dirty="0">
                <a:latin typeface="Courier New" pitchFamily="49" charset="0"/>
                <a:cs typeface="Courier New" pitchFamily="49" charset="0"/>
              </a:rPr>
              <a:t>  &lt;/style&gt;</a:t>
            </a:r>
          </a:p>
          <a:p>
            <a:pPr marL="114300" indent="0" eaLnBrk="1" hangingPunct="1">
              <a:buFont typeface="Arial" charset="0"/>
              <a:buNone/>
              <a:defRPr/>
            </a:pPr>
            <a:r>
              <a:rPr lang="en-US" sz="1200" dirty="0">
                <a:latin typeface="Courier New" pitchFamily="49" charset="0"/>
                <a:cs typeface="Courier New" pitchFamily="49" charset="0"/>
              </a:rPr>
              <a:t>&lt;/head&gt;</a:t>
            </a:r>
          </a:p>
          <a:p>
            <a:pPr marL="114300" indent="0" eaLnBrk="1" hangingPunct="1">
              <a:buFont typeface="Arial" charset="0"/>
              <a:buNone/>
              <a:defRPr/>
            </a:pPr>
            <a:r>
              <a:rPr lang="en-US" sz="1200" dirty="0">
                <a:latin typeface="Courier New" pitchFamily="49" charset="0"/>
                <a:cs typeface="Courier New" pitchFamily="49" charset="0"/>
              </a:rPr>
              <a:t>&lt;body&gt;</a:t>
            </a:r>
          </a:p>
          <a:p>
            <a:pPr marL="114300" indent="0" eaLnBrk="1" hangingPunct="1">
              <a:buFont typeface="Arial" charset="0"/>
              <a:buNone/>
              <a:defRPr/>
            </a:pPr>
            <a:r>
              <a:rPr lang="en-US" sz="1200" dirty="0">
                <a:latin typeface="Courier New" pitchFamily="49" charset="0"/>
                <a:cs typeface="Courier New" pitchFamily="49" charset="0"/>
              </a:rPr>
              <a:t>  &lt;h2 style="</a:t>
            </a:r>
            <a:r>
              <a:rPr lang="en-US" sz="1200" dirty="0">
                <a:solidFill>
                  <a:srgbClr val="FF0000"/>
                </a:solidFill>
                <a:latin typeface="Courier New" pitchFamily="49" charset="0"/>
                <a:cs typeface="Courier New" pitchFamily="49" charset="0"/>
              </a:rPr>
              <a:t>color:red;</a:t>
            </a:r>
            <a:r>
              <a:rPr lang="en-US" sz="1200" dirty="0">
                <a:latin typeface="Courier New" pitchFamily="49" charset="0"/>
                <a:cs typeface="Courier New" pitchFamily="49" charset="0"/>
              </a:rPr>
              <a:t>"&gt;Some H2 text</a:t>
            </a:r>
            <a:r>
              <a:rPr lang="en-US" sz="1200">
                <a:latin typeface="Courier New" pitchFamily="49" charset="0"/>
                <a:cs typeface="Courier New" pitchFamily="49" charset="0"/>
              </a:rPr>
              <a:t>...&lt;/h2&gt;</a:t>
            </a:r>
            <a:endParaRPr lang="en-US" sz="1200" dirty="0">
              <a:latin typeface="Courier New" pitchFamily="49" charset="0"/>
              <a:cs typeface="Courier New" pitchFamily="49" charset="0"/>
            </a:endParaRPr>
          </a:p>
          <a:p>
            <a:pPr marL="114300" indent="0" eaLnBrk="1" hangingPunct="1">
              <a:buFont typeface="Arial" charset="0"/>
              <a:buNone/>
              <a:defRPr/>
            </a:pPr>
            <a:r>
              <a:rPr lang="en-US" sz="1200" dirty="0">
                <a:latin typeface="Courier New" pitchFamily="49" charset="0"/>
                <a:cs typeface="Courier New" pitchFamily="49" charset="0"/>
              </a:rPr>
              <a:t>  Rest of page here...</a:t>
            </a:r>
          </a:p>
          <a:p>
            <a:pPr marL="114300" indent="0" eaLnBrk="1" hangingPunct="1">
              <a:buFont typeface="Arial" charset="0"/>
              <a:buNone/>
              <a:defRPr/>
            </a:pPr>
            <a:r>
              <a:rPr lang="en-US" sz="1200" dirty="0">
                <a:latin typeface="Courier New" pitchFamily="49" charset="0"/>
                <a:cs typeface="Courier New" pitchFamily="49" charset="0"/>
              </a:rPr>
              <a:t>&lt;/body&gt;</a:t>
            </a:r>
          </a:p>
          <a:p>
            <a:pPr marL="114300" indent="0" eaLnBrk="1" hangingPunct="1">
              <a:buFont typeface="Arial" charset="0"/>
              <a:buNone/>
              <a:defRPr/>
            </a:pPr>
            <a:endParaRPr lang="en-US" sz="1850" dirty="0"/>
          </a:p>
          <a:p>
            <a:pPr marL="0" indent="0" eaLnBrk="1" hangingPunct="1">
              <a:buFont typeface="Arial" charset="0"/>
              <a:buNone/>
              <a:defRPr/>
            </a:pPr>
            <a:endParaRPr lang="en-US" sz="1800" dirty="0"/>
          </a:p>
          <a:p>
            <a:pPr marL="0" indent="0" eaLnBrk="1" hangingPunct="1">
              <a:buFont typeface="Arial" charset="0"/>
              <a:buNone/>
              <a:defRPr/>
            </a:pPr>
            <a:endParaRPr lang="en-US" sz="1800" dirty="0"/>
          </a:p>
        </p:txBody>
      </p:sp>
      <p:sp>
        <p:nvSpPr>
          <p:cNvPr id="35844" name="Slide Number Placeholder 5">
            <a:extLst>
              <a:ext uri="{FF2B5EF4-FFF2-40B4-BE49-F238E27FC236}">
                <a16:creationId xmlns:a16="http://schemas.microsoft.com/office/drawing/2014/main" id="{23EC8460-DAFF-47CF-884D-07863E118AA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617951-05CD-45A6-B5DA-88BA00AB0155}" type="slidenum">
              <a:rPr lang="en-US" altLang="en-US" sz="1200">
                <a:solidFill>
                  <a:srgbClr val="898989"/>
                </a:solidFill>
                <a:latin typeface="Arial" panose="020B0604020202020204" pitchFamily="34" charset="0"/>
              </a:rPr>
              <a:pPr>
                <a:spcBef>
                  <a:spcPct val="0"/>
                </a:spcBef>
                <a:buFontTx/>
                <a:buNone/>
              </a:pPr>
              <a:t>19</a:t>
            </a:fld>
            <a:endParaRPr lang="en-US" altLang="en-US" sz="1200" dirty="0">
              <a:solidFill>
                <a:srgbClr val="898989"/>
              </a:solidFill>
              <a:latin typeface="Arial" panose="020B0604020202020204" pitchFamily="34" charset="0"/>
            </a:endParaRPr>
          </a:p>
        </p:txBody>
      </p:sp>
      <p:sp>
        <p:nvSpPr>
          <p:cNvPr id="35845" name="Rectangle 3">
            <a:extLst>
              <a:ext uri="{FF2B5EF4-FFF2-40B4-BE49-F238E27FC236}">
                <a16:creationId xmlns:a16="http://schemas.microsoft.com/office/drawing/2014/main" id="{FCAF6C45-71F3-409B-B22F-6C5B7EA8B3F6}"/>
              </a:ext>
            </a:extLst>
          </p:cNvPr>
          <p:cNvSpPr txBox="1">
            <a:spLocks noChangeArrowheads="1"/>
          </p:cNvSpPr>
          <p:nvPr/>
        </p:nvSpPr>
        <p:spPr bwMode="auto">
          <a:xfrm>
            <a:off x="6019800" y="152400"/>
            <a:ext cx="2971800" cy="41148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body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background-color:#ccffff;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 : blue;</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h1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h2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r>
              <a:rPr lang="en-US" altLang="en-US" sz="900" b="1" dirty="0">
                <a:solidFill>
                  <a:srgbClr val="FF0000"/>
                </a:solidFill>
                <a:latin typeface="Courier New" panose="02070309020205020404" pitchFamily="49" charset="0"/>
                <a:cs typeface="Courier New" panose="02070309020205020404" pitchFamily="49" charset="0"/>
              </a:rPr>
              <a:t>color:blue;</a:t>
            </a:r>
          </a:p>
          <a:p>
            <a:pPr eaLnBrk="1" hangingPunct="1">
              <a:buFont typeface="Wingdings" panose="05000000000000000000" pitchFamily="2" charset="2"/>
              <a:buNone/>
            </a:pPr>
            <a:r>
              <a:rPr lang="en-US" altLang="en-US" sz="900" b="1" dirty="0">
                <a:solidFill>
                  <a:srgbClr val="FF0000"/>
                </a:solidFill>
                <a:latin typeface="Courier New" panose="02070309020205020404" pitchFamily="49" charset="0"/>
                <a:cs typeface="Courier New" panose="02070309020205020404" pitchFamily="49" charset="0"/>
              </a:rPr>
              <a:t>         	font-size:150%;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h3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a:p>
            <a:pPr eaLnBrk="1" hangingPunct="1">
              <a:buFont typeface="Wingdings" panose="05000000000000000000" pitchFamily="2" charset="2"/>
              <a:buNone/>
            </a:pPr>
            <a:endParaRPr lang="en-US" altLang="en-US" sz="900" b="1" dirty="0">
              <a:latin typeface="Courier New" panose="02070309020205020404" pitchFamily="49" charset="0"/>
              <a:cs typeface="Courier New" panose="02070309020205020404" pitchFamily="49" charset="0"/>
            </a:endParaRP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form  {	</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color:#000090;</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font-size:115%;</a:t>
            </a:r>
          </a:p>
          <a:p>
            <a:pPr eaLnBrk="1" hangingPunct="1">
              <a:buFont typeface="Wingdings" panose="05000000000000000000" pitchFamily="2" charset="2"/>
              <a:buNone/>
            </a:pPr>
            <a:r>
              <a:rPr lang="en-US" altLang="en-US" sz="900" b="1" dirty="0">
                <a:latin typeface="Courier New" panose="02070309020205020404" pitchFamily="49" charset="0"/>
                <a:cs typeface="Courier New" panose="02070309020205020404" pitchFamily="49" charset="0"/>
              </a:rPr>
              <a:t>	 }</a:t>
            </a:r>
          </a:p>
        </p:txBody>
      </p:sp>
      <p:sp>
        <p:nvSpPr>
          <p:cNvPr id="7" name="TextBox 6">
            <a:extLst>
              <a:ext uri="{FF2B5EF4-FFF2-40B4-BE49-F238E27FC236}">
                <a16:creationId xmlns:a16="http://schemas.microsoft.com/office/drawing/2014/main" id="{778ED69B-A3C3-4AA9-BE7C-2DCA89DC0DFA}"/>
              </a:ext>
            </a:extLst>
          </p:cNvPr>
          <p:cNvSpPr txBox="1"/>
          <p:nvPr/>
        </p:nvSpPr>
        <p:spPr>
          <a:xfrm>
            <a:off x="6823075" y="4083050"/>
            <a:ext cx="2209800" cy="368300"/>
          </a:xfrm>
          <a:prstGeom prst="rect">
            <a:avLst/>
          </a:prstGeom>
          <a:solidFill>
            <a:schemeClr val="accent6">
              <a:lumMod val="40000"/>
              <a:lumOff val="60000"/>
            </a:schemeClr>
          </a:solidFill>
          <a:ln>
            <a:solidFill>
              <a:srgbClr val="000000"/>
            </a:solidFill>
          </a:ln>
        </p:spPr>
        <p:txBody>
          <a:bodyPr>
            <a:spAutoFit/>
          </a:bodyPr>
          <a:lstStyle/>
          <a:p>
            <a:pPr eaLnBrk="1" hangingPunct="1">
              <a:defRPr/>
            </a:pPr>
            <a:r>
              <a:rPr lang="en-US" dirty="0">
                <a:latin typeface="Arial" charset="0"/>
              </a:rPr>
              <a:t>favorite_styles.css</a:t>
            </a:r>
          </a:p>
        </p:txBody>
      </p:sp>
      <p:sp>
        <p:nvSpPr>
          <p:cNvPr id="2" name="TextBox 1">
            <a:extLst>
              <a:ext uri="{FF2B5EF4-FFF2-40B4-BE49-F238E27FC236}">
                <a16:creationId xmlns:a16="http://schemas.microsoft.com/office/drawing/2014/main" id="{DBA3573E-FBB4-4A3D-B416-3A276572845C}"/>
              </a:ext>
            </a:extLst>
          </p:cNvPr>
          <p:cNvSpPr txBox="1"/>
          <p:nvPr/>
        </p:nvSpPr>
        <p:spPr>
          <a:xfrm>
            <a:off x="5486400" y="5029200"/>
            <a:ext cx="3276600" cy="954107"/>
          </a:xfrm>
          <a:prstGeom prst="rect">
            <a:avLst/>
          </a:prstGeom>
          <a:solidFill>
            <a:schemeClr val="accent1">
              <a:lumMod val="20000"/>
              <a:lumOff val="80000"/>
            </a:schemeClr>
          </a:solidFill>
          <a:ln>
            <a:solidFill>
              <a:schemeClr val="accent1"/>
            </a:solidFill>
          </a:ln>
        </p:spPr>
        <p:txBody>
          <a:bodyPr wrap="square">
            <a:spAutoFit/>
          </a:bodyPr>
          <a:lstStyle/>
          <a:p>
            <a:pPr eaLnBrk="1" hangingPunct="1">
              <a:defRPr/>
            </a:pPr>
            <a:r>
              <a:rPr lang="en-US" sz="1400" dirty="0">
                <a:latin typeface="Arial" charset="0"/>
              </a:rPr>
              <a:t>The net effect is that the h2 will be at size 150% (from the external sheet), in Arial font (internal style), and in red (</a:t>
            </a:r>
            <a:r>
              <a:rPr lang="en-US" sz="1400" i="1" dirty="0">
                <a:latin typeface="Arial" charset="0"/>
              </a:rPr>
              <a:t>changed from blue </a:t>
            </a:r>
            <a:r>
              <a:rPr lang="en-US" sz="1400" dirty="0">
                <a:latin typeface="Arial" charset="0"/>
              </a:rPr>
              <a:t>via the inline style).</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8435">
                                            <p:txEl>
                                              <p:pRg st="10" end="10"/>
                                            </p:txEl>
                                          </p:spTgt>
                                        </p:tgtEl>
                                        <p:attrNameLst>
                                          <p:attrName>style.visibility</p:attrName>
                                        </p:attrNameLst>
                                      </p:cBhvr>
                                      <p:to>
                                        <p:strVal val="visible"/>
                                      </p:to>
                                    </p:set>
                                    <p:animEffect transition="in" filter="fade">
                                      <p:cBhvr>
                                        <p:cTn id="21" dur="1000"/>
                                        <p:tgtEl>
                                          <p:spTgt spid="18435">
                                            <p:txEl>
                                              <p:pRg st="10" end="10"/>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8435">
                                            <p:txEl>
                                              <p:pRg st="11" end="11"/>
                                            </p:txEl>
                                          </p:spTgt>
                                        </p:tgtEl>
                                        <p:attrNameLst>
                                          <p:attrName>style.visibility</p:attrName>
                                        </p:attrNameLst>
                                      </p:cBhvr>
                                      <p:to>
                                        <p:strVal val="visible"/>
                                      </p:to>
                                    </p:set>
                                    <p:animEffect transition="in" filter="fade">
                                      <p:cBhvr>
                                        <p:cTn id="24" dur="1000"/>
                                        <p:tgtEl>
                                          <p:spTgt spid="18435">
                                            <p:txEl>
                                              <p:pRg st="11" end="11"/>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8435">
                                            <p:txEl>
                                              <p:pRg st="12" end="12"/>
                                            </p:txEl>
                                          </p:spTgt>
                                        </p:tgtEl>
                                        <p:attrNameLst>
                                          <p:attrName>style.visibility</p:attrName>
                                        </p:attrNameLst>
                                      </p:cBhvr>
                                      <p:to>
                                        <p:strVal val="visible"/>
                                      </p:to>
                                    </p:set>
                                    <p:animEffect transition="in" filter="fade">
                                      <p:cBhvr>
                                        <p:cTn id="27" dur="1000"/>
                                        <p:tgtEl>
                                          <p:spTgt spid="1843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8435">
                                            <p:txEl>
                                              <p:pRg st="15" end="15"/>
                                            </p:txEl>
                                          </p:spTgt>
                                        </p:tgtEl>
                                        <p:attrNameLst>
                                          <p:attrName>style.visibility</p:attrName>
                                        </p:attrNameLst>
                                      </p:cBhvr>
                                      <p:to>
                                        <p:strVal val="visible"/>
                                      </p:to>
                                    </p:set>
                                    <p:animEffect transition="in" filter="fade">
                                      <p:cBhvr>
                                        <p:cTn id="36" dur="500"/>
                                        <p:tgtEl>
                                          <p:spTgt spid="18435">
                                            <p:txEl>
                                              <p:pRg st="15" end="1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2ACA8C10-37AA-45A3-B0F3-00EF20B91A94}"/>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3075" name="Content Placeholder 2">
            <a:extLst>
              <a:ext uri="{FF2B5EF4-FFF2-40B4-BE49-F238E27FC236}">
                <a16:creationId xmlns:a16="http://schemas.microsoft.com/office/drawing/2014/main" id="{E2FAE887-76F8-4721-9BFB-3F2FE376E631}"/>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dirty="0"/>
              <a:t>By the end of this lecture, you should be able to:</a:t>
            </a:r>
          </a:p>
          <a:p>
            <a:pPr marL="57150" indent="0" eaLnBrk="1" hangingPunct="1">
              <a:buFont typeface="Arial" charset="0"/>
              <a:buNone/>
              <a:defRPr/>
            </a:pPr>
            <a:endParaRPr lang="en-US" sz="2400" dirty="0"/>
          </a:p>
          <a:p>
            <a:pPr lvl="1" eaLnBrk="1" hangingPunct="1">
              <a:buFont typeface="Arial" charset="0"/>
              <a:buChar char="–"/>
              <a:defRPr/>
            </a:pPr>
            <a:r>
              <a:rPr lang="en-US" sz="1800" dirty="0"/>
              <a:t>Distinguish between inline, internal, and external styling.</a:t>
            </a:r>
          </a:p>
          <a:p>
            <a:pPr lvl="1" eaLnBrk="1" hangingPunct="1">
              <a:buFont typeface="Arial" charset="0"/>
              <a:buChar char="–"/>
              <a:defRPr/>
            </a:pPr>
            <a:r>
              <a:rPr lang="en-US" sz="1800" dirty="0"/>
              <a:t>Apply the three types of styles.</a:t>
            </a:r>
          </a:p>
          <a:p>
            <a:pPr lvl="1" eaLnBrk="1" hangingPunct="1">
              <a:buFont typeface="Arial" charset="0"/>
              <a:buChar char="–"/>
              <a:defRPr/>
            </a:pPr>
            <a:r>
              <a:rPr lang="en-US" sz="1800" dirty="0"/>
              <a:t>Recognize who “wins” when there is a disagreement between the three styles.</a:t>
            </a:r>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marL="457200" lvl="1" indent="0" eaLnBrk="1" hangingPunct="1">
              <a:buFont typeface="Arial" charset="0"/>
              <a:buNone/>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a:p>
            <a:pPr lvl="1" eaLnBrk="1" hangingPunct="1">
              <a:buFont typeface="Arial" charset="0"/>
              <a:buChar char="–"/>
              <a:defRPr/>
            </a:pPr>
            <a:endParaRPr lang="en-US" sz="1800" dirty="0"/>
          </a:p>
        </p:txBody>
      </p:sp>
      <p:pic>
        <p:nvPicPr>
          <p:cNvPr id="5124" name="Picture 4" descr="C:\Users\yosef\Dropbox\130 Expression Web\images\question_mark_learning.jpg">
            <a:extLst>
              <a:ext uri="{FF2B5EF4-FFF2-40B4-BE49-F238E27FC236}">
                <a16:creationId xmlns:a16="http://schemas.microsoft.com/office/drawing/2014/main" id="{64E8A73B-9486-40E1-897F-74452268EB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a:extLst>
              <a:ext uri="{FF2B5EF4-FFF2-40B4-BE49-F238E27FC236}">
                <a16:creationId xmlns:a16="http://schemas.microsoft.com/office/drawing/2014/main" id="{FA3119E3-8DB7-47E0-B810-07B6424C81EA}"/>
              </a:ext>
            </a:extLst>
          </p:cNvPr>
          <p:cNvSpPr txBox="1">
            <a:spLocks noGrp="1"/>
          </p:cNvSpPr>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D14EF2B3-7B4F-4812-A703-D4B38838BF05}" type="slidenum">
              <a:rPr lang="en-US" altLang="en-US" sz="1200"/>
              <a:pPr algn="r" eaLnBrk="1" hangingPunct="1">
                <a:spcBef>
                  <a:spcPct val="0"/>
                </a:spcBef>
                <a:buFontTx/>
                <a:buNone/>
              </a:pPr>
              <a:t>20</a:t>
            </a:fld>
            <a:endParaRPr lang="en-US" altLang="en-US" sz="1200" dirty="0"/>
          </a:p>
        </p:txBody>
      </p:sp>
      <p:sp>
        <p:nvSpPr>
          <p:cNvPr id="37891" name="Rectangle 2">
            <a:extLst>
              <a:ext uri="{FF2B5EF4-FFF2-40B4-BE49-F238E27FC236}">
                <a16:creationId xmlns:a16="http://schemas.microsoft.com/office/drawing/2014/main" id="{EDD6B047-14CC-414B-8B70-5D08171B7083}"/>
              </a:ext>
            </a:extLst>
          </p:cNvPr>
          <p:cNvSpPr>
            <a:spLocks noGrp="1" noChangeArrowheads="1"/>
          </p:cNvSpPr>
          <p:nvPr>
            <p:ph type="title" idx="4294967295"/>
          </p:nvPr>
        </p:nvSpPr>
        <p:spPr>
          <a:xfrm>
            <a:off x="381000" y="34925"/>
            <a:ext cx="8229600" cy="484188"/>
          </a:xfrm>
        </p:spPr>
        <p:txBody>
          <a:bodyPr/>
          <a:lstStyle/>
          <a:p>
            <a:pPr eaLnBrk="1" hangingPunct="1"/>
            <a:r>
              <a:rPr lang="en-US" altLang="en-US" sz="3600" dirty="0"/>
              <a:t>Example</a:t>
            </a:r>
          </a:p>
        </p:txBody>
      </p:sp>
      <p:sp>
        <p:nvSpPr>
          <p:cNvPr id="128004" name="Rectangle 3">
            <a:extLst>
              <a:ext uri="{FF2B5EF4-FFF2-40B4-BE49-F238E27FC236}">
                <a16:creationId xmlns:a16="http://schemas.microsoft.com/office/drawing/2014/main" id="{D966C179-B05C-4961-842C-F9D8F43B2CAE}"/>
              </a:ext>
            </a:extLst>
          </p:cNvPr>
          <p:cNvSpPr>
            <a:spLocks noGrp="1" noChangeArrowheads="1"/>
          </p:cNvSpPr>
          <p:nvPr>
            <p:ph type="body" idx="4294967295"/>
          </p:nvPr>
        </p:nvSpPr>
        <p:spPr>
          <a:xfrm>
            <a:off x="228600" y="762000"/>
            <a:ext cx="8610600" cy="4724400"/>
          </a:xfrm>
          <a:noFill/>
        </p:spPr>
        <p:txBody>
          <a:bodyPr/>
          <a:lstStyle/>
          <a:p>
            <a:pPr eaLnBrk="1" hangingPunct="1">
              <a:lnSpc>
                <a:spcPct val="90000"/>
              </a:lnSpc>
              <a:buFont typeface="Wingdings" panose="05000000000000000000" pitchFamily="2" charset="2"/>
              <a:buNone/>
            </a:pPr>
            <a:r>
              <a:rPr lang="en-US" altLang="en-US" sz="1800" dirty="0"/>
              <a:t>Suppose the external style sheet has:</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body {font-family:Arial; text-align:left; font-size:16pt; } </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800" dirty="0"/>
              <a:t>…and the internal style sheet has:</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body { text-align:right; }</a:t>
            </a:r>
          </a:p>
          <a:p>
            <a:pPr eaLnBrk="1" hangingPunct="1">
              <a:lnSpc>
                <a:spcPct val="90000"/>
              </a:lnSpc>
              <a:buFont typeface="Wingdings" panose="05000000000000000000" pitchFamily="2" charset="2"/>
              <a:buNone/>
            </a:pPr>
            <a:endParaRPr lang="en-US" altLang="en-US" sz="1600" dirty="0">
              <a:latin typeface="Courier New" panose="02070309020205020404" pitchFamily="49" charset="0"/>
            </a:endParaRPr>
          </a:p>
          <a:p>
            <a:pPr eaLnBrk="1" hangingPunct="1">
              <a:lnSpc>
                <a:spcPct val="90000"/>
              </a:lnSpc>
              <a:buFont typeface="Wingdings" panose="05000000000000000000" pitchFamily="2" charset="2"/>
              <a:buNone/>
            </a:pPr>
            <a:r>
              <a:rPr lang="en-US" altLang="en-US" sz="1800" dirty="0"/>
              <a:t>…and within the body tag, you add the inline style:</a:t>
            </a:r>
          </a:p>
          <a:p>
            <a:pPr eaLnBrk="1" hangingPunct="1">
              <a:lnSpc>
                <a:spcPct val="90000"/>
              </a:lnSpc>
              <a:buFont typeface="Wingdings" panose="05000000000000000000" pitchFamily="2" charset="2"/>
              <a:buNone/>
            </a:pPr>
            <a:r>
              <a:rPr lang="en-US" altLang="en-US" sz="1800" dirty="0"/>
              <a:t>	</a:t>
            </a:r>
            <a:r>
              <a:rPr lang="en-US" altLang="en-US" sz="1800" dirty="0">
                <a:latin typeface="Courier New" panose="02070309020205020404" pitchFamily="49" charset="0"/>
              </a:rPr>
              <a:t> &lt;body style="font-weight:bold;"&gt;</a:t>
            </a:r>
            <a:endParaRPr lang="en-US" altLang="en-US" sz="1800" dirty="0"/>
          </a:p>
          <a:p>
            <a:pPr eaLnBrk="1" hangingPunct="1">
              <a:lnSpc>
                <a:spcPct val="90000"/>
              </a:lnSpc>
              <a:buFont typeface="Wingdings" panose="05000000000000000000" pitchFamily="2" charset="2"/>
              <a:buNone/>
            </a:pPr>
            <a:endParaRPr lang="en-US" altLang="en-US" sz="1800" dirty="0"/>
          </a:p>
          <a:p>
            <a:pPr eaLnBrk="1" hangingPunct="1">
              <a:lnSpc>
                <a:spcPct val="90000"/>
              </a:lnSpc>
              <a:buFont typeface="Wingdings" panose="05000000000000000000" pitchFamily="2" charset="2"/>
              <a:buNone/>
            </a:pPr>
            <a:r>
              <a:rPr lang="en-US" altLang="en-US" sz="1800" dirty="0"/>
              <a:t>What will the body’s properties be?</a:t>
            </a:r>
          </a:p>
          <a:p>
            <a:pPr eaLnBrk="1" hangingPunct="1">
              <a:lnSpc>
                <a:spcPct val="90000"/>
              </a:lnSpc>
              <a:buFont typeface="Wingdings" panose="05000000000000000000" pitchFamily="2" charset="2"/>
              <a:buNone/>
            </a:pPr>
            <a:endParaRPr lang="en-US" altLang="en-US" sz="1800" dirty="0"/>
          </a:p>
          <a:p>
            <a:pPr eaLnBrk="1" hangingPunct="1">
              <a:lnSpc>
                <a:spcPct val="90000"/>
              </a:lnSpc>
              <a:buFont typeface="Wingdings" panose="05000000000000000000" pitchFamily="2" charset="2"/>
              <a:buNone/>
            </a:pPr>
            <a:r>
              <a:rPr lang="en-US" altLang="en-US" sz="1400" dirty="0">
                <a:solidFill>
                  <a:srgbClr val="FF0000"/>
                </a:solidFill>
                <a:latin typeface="Courier New" panose="02070309020205020404" pitchFamily="49" charset="0"/>
              </a:rPr>
              <a:t>	</a:t>
            </a:r>
            <a:r>
              <a:rPr lang="en-US" altLang="en-US" sz="1400" b="1" dirty="0">
                <a:solidFill>
                  <a:srgbClr val="FF0000"/>
                </a:solidFill>
                <a:latin typeface="Courier New" panose="02070309020205020404" pitchFamily="49" charset="0"/>
              </a:rPr>
              <a:t>font-family:Arial; text-align:</a:t>
            </a:r>
            <a:r>
              <a:rPr lang="en-US" altLang="en-US" sz="1400" b="1" u="sng" dirty="0">
                <a:solidFill>
                  <a:srgbClr val="FF0000"/>
                </a:solidFill>
                <a:latin typeface="Courier New" panose="02070309020205020404" pitchFamily="49" charset="0"/>
              </a:rPr>
              <a:t>right</a:t>
            </a:r>
            <a:r>
              <a:rPr lang="en-US" altLang="en-US" sz="1400" b="1" dirty="0">
                <a:solidFill>
                  <a:srgbClr val="FF0000"/>
                </a:solidFill>
                <a:latin typeface="Courier New" panose="02070309020205020404" pitchFamily="49" charset="0"/>
              </a:rPr>
              <a:t>; font-size:16pt; font-weight:bold;</a:t>
            </a:r>
            <a:endParaRPr lang="en-US" altLang="en-US" sz="1600" b="1" dirty="0">
              <a:solidFill>
                <a:srgbClr val="FF0000"/>
              </a:solidFill>
            </a:endParaRPr>
          </a:p>
          <a:p>
            <a:pPr eaLnBrk="1" hangingPunct="1">
              <a:lnSpc>
                <a:spcPct val="90000"/>
              </a:lnSpc>
              <a:buFont typeface="Wingdings" panose="05000000000000000000" pitchFamily="2" charset="2"/>
              <a:buNone/>
            </a:pPr>
            <a:endParaRPr lang="en-US" altLang="en-US" sz="2400" dirty="0"/>
          </a:p>
          <a:p>
            <a:pPr marL="0" indent="0" eaLnBrk="1" hangingPunct="1">
              <a:lnSpc>
                <a:spcPct val="90000"/>
              </a:lnSpc>
              <a:buNone/>
            </a:pPr>
            <a:r>
              <a:rPr lang="en-US" altLang="en-US" sz="1800" dirty="0"/>
              <a:t>Again, recall that the inline style has a priority over internal style, which, in turn, has priority over external styles.</a:t>
            </a:r>
          </a:p>
          <a:p>
            <a:pPr eaLnBrk="1" hangingPunct="1">
              <a:lnSpc>
                <a:spcPct val="90000"/>
              </a:lnSpc>
              <a:buFont typeface="Wingdings" panose="05000000000000000000" pitchFamily="2" charset="2"/>
              <a:buNone/>
            </a:pPr>
            <a:endParaRPr lang="en-US" altLang="en-US" sz="1800" dirty="0"/>
          </a:p>
          <a:p>
            <a:pPr eaLnBrk="1" hangingPunct="1">
              <a:lnSpc>
                <a:spcPct val="90000"/>
              </a:lnSpc>
              <a:buFont typeface="Wingdings" panose="05000000000000000000" pitchFamily="2" charset="2"/>
              <a:buNone/>
            </a:pPr>
            <a:r>
              <a:rPr lang="en-US" altLang="en-US" sz="1800" dirty="0"/>
              <a:t>And, of course, the non-conflicting styles will continue to be applied.</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800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800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800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800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800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8004">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8004">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8004">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8004">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28004">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a:extLst>
              <a:ext uri="{FF2B5EF4-FFF2-40B4-BE49-F238E27FC236}">
                <a16:creationId xmlns:a16="http://schemas.microsoft.com/office/drawing/2014/main" id="{0AC130A2-1F04-4AE4-A2B5-3042DAAD794A}"/>
              </a:ext>
            </a:extLst>
          </p:cNvPr>
          <p:cNvSpPr>
            <a:spLocks noGrp="1"/>
          </p:cNvSpPr>
          <p:nvPr>
            <p:ph type="title"/>
          </p:nvPr>
        </p:nvSpPr>
        <p:spPr>
          <a:xfrm>
            <a:off x="381000" y="0"/>
            <a:ext cx="8229600" cy="487363"/>
          </a:xfrm>
        </p:spPr>
        <p:txBody>
          <a:bodyPr/>
          <a:lstStyle/>
          <a:p>
            <a:r>
              <a:rPr lang="en-US" altLang="en-US" sz="2400" dirty="0"/>
              <a:t>File: </a:t>
            </a:r>
            <a:r>
              <a:rPr lang="en-US" altLang="en-US" sz="2400" dirty="0">
                <a:latin typeface="Courier New" panose="02070309020205020404" pitchFamily="49" charset="0"/>
                <a:cs typeface="Courier New" panose="02070309020205020404" pitchFamily="49" charset="0"/>
              </a:rPr>
              <a:t>css_int_ext.html</a:t>
            </a:r>
          </a:p>
        </p:txBody>
      </p:sp>
      <p:sp>
        <p:nvSpPr>
          <p:cNvPr id="4" name="Content Placeholder 3">
            <a:extLst>
              <a:ext uri="{FF2B5EF4-FFF2-40B4-BE49-F238E27FC236}">
                <a16:creationId xmlns:a16="http://schemas.microsoft.com/office/drawing/2014/main" id="{87D883F9-B755-4AB3-BAF3-7DC916C12ACC}"/>
              </a:ext>
            </a:extLst>
          </p:cNvPr>
          <p:cNvSpPr>
            <a:spLocks noGrp="1"/>
          </p:cNvSpPr>
          <p:nvPr>
            <p:ph idx="1"/>
          </p:nvPr>
        </p:nvSpPr>
        <p:spPr>
          <a:xfrm>
            <a:off x="228600" y="533400"/>
            <a:ext cx="8229600" cy="4525963"/>
          </a:xfrm>
        </p:spPr>
        <p:txBody>
          <a:bodyPr/>
          <a:lstStyle/>
          <a:p>
            <a:pPr>
              <a:buFont typeface="Arial" charset="0"/>
              <a:buChar char="•"/>
              <a:defRPr/>
            </a:pPr>
            <a:r>
              <a:rPr lang="en-US" sz="1600" dirty="0"/>
              <a:t>An example of a page that makes use of inline, internal, and external styles.</a:t>
            </a:r>
          </a:p>
          <a:p>
            <a:pPr lvl="1">
              <a:buFont typeface="Arial" charset="0"/>
              <a:buChar char="–"/>
              <a:defRPr/>
            </a:pPr>
            <a:r>
              <a:rPr lang="en-US" sz="1100" dirty="0"/>
              <a:t>Links to the </a:t>
            </a:r>
            <a:r>
              <a:rPr lang="en-US" sz="1100"/>
              <a:t>external style sheet:  </a:t>
            </a:r>
            <a:r>
              <a:rPr lang="en-US" sz="1100" dirty="0">
                <a:latin typeface="Courier New" panose="02070309020205020404" pitchFamily="49" charset="0"/>
                <a:cs typeface="Courier New" panose="02070309020205020404" pitchFamily="49" charset="0"/>
              </a:rPr>
              <a:t>favorite_styles.css</a:t>
            </a:r>
          </a:p>
          <a:p>
            <a:pPr lvl="1">
              <a:buFont typeface="Arial" charset="0"/>
              <a:buChar char="–"/>
              <a:defRPr/>
            </a:pPr>
            <a:r>
              <a:rPr lang="en-US" sz="1100" dirty="0"/>
              <a:t>I am not using hex-codes for the colors here, in order to make the discussion easier.</a:t>
            </a:r>
          </a:p>
          <a:p>
            <a:pPr marL="0" indent="0">
              <a:buFont typeface="Arial" charset="0"/>
              <a:buNone/>
              <a:defRPr/>
            </a:pPr>
            <a:endParaRPr lang="en-US" sz="1000" dirty="0"/>
          </a:p>
          <a:p>
            <a:pPr marL="0" indent="0">
              <a:buFont typeface="Arial" charset="0"/>
              <a:buNone/>
              <a:defRPr/>
            </a:pPr>
            <a:r>
              <a:rPr lang="en-US" sz="900" dirty="0">
                <a:latin typeface="Courier New" panose="02070309020205020404" pitchFamily="49" charset="0"/>
                <a:cs typeface="Courier New" panose="02070309020205020404" pitchFamily="49" charset="0"/>
              </a:rPr>
              <a:t>&lt;!DOCTYPE html&gt;</a:t>
            </a:r>
          </a:p>
          <a:p>
            <a:pPr marL="0" indent="0">
              <a:buFont typeface="Arial" charset="0"/>
              <a:buNone/>
              <a:defRPr/>
            </a:pPr>
            <a:r>
              <a:rPr lang="en-US" sz="900" dirty="0">
                <a:latin typeface="Courier New" panose="02070309020205020404" pitchFamily="49" charset="0"/>
                <a:cs typeface="Courier New" panose="02070309020205020404" pitchFamily="49" charset="0"/>
              </a:rPr>
              <a:t>&lt;html lang="en"&gt;</a:t>
            </a:r>
          </a:p>
          <a:p>
            <a:pPr marL="0" indent="0">
              <a:buFont typeface="Arial" charset="0"/>
              <a:buNone/>
              <a:defRPr/>
            </a:pPr>
            <a:r>
              <a:rPr lang="en-US" sz="900" dirty="0">
                <a:latin typeface="Courier New" panose="02070309020205020404" pitchFamily="49" charset="0"/>
                <a:cs typeface="Courier New" panose="02070309020205020404" pitchFamily="49" charset="0"/>
              </a:rPr>
              <a:t>&lt;head&gt;</a:t>
            </a:r>
          </a:p>
          <a:p>
            <a:pPr marL="0" indent="0">
              <a:buFont typeface="Arial" charset="0"/>
              <a:buNone/>
              <a:defRPr/>
            </a:pPr>
            <a:r>
              <a:rPr lang="en-US" sz="900" dirty="0">
                <a:latin typeface="Courier New" panose="02070309020205020404" pitchFamily="49" charset="0"/>
                <a:cs typeface="Courier New" panose="02070309020205020404" pitchFamily="49" charset="0"/>
              </a:rPr>
              <a:t>  &lt;meta charset="utf-8"&gt;</a:t>
            </a:r>
          </a:p>
          <a:p>
            <a:pPr marL="0" indent="0">
              <a:buFont typeface="Arial" charset="0"/>
              <a:buNone/>
              <a:defRPr/>
            </a:pPr>
            <a:r>
              <a:rPr lang="en-US" sz="900" dirty="0">
                <a:latin typeface="Courier New" panose="02070309020205020404" pitchFamily="49" charset="0"/>
                <a:cs typeface="Courier New" panose="02070309020205020404" pitchFamily="49" charset="0"/>
              </a:rPr>
              <a:t>  &lt;title&gt;Demonstration of Internal and External Styles&lt;/title&gt;</a:t>
            </a:r>
          </a:p>
          <a:p>
            <a:pPr marL="0" indent="0">
              <a:buFont typeface="Arial" charset="0"/>
              <a:buNone/>
              <a:defRPr/>
            </a:pPr>
            <a:r>
              <a:rPr lang="en-US" sz="900" dirty="0">
                <a:latin typeface="Courier New" panose="02070309020205020404" pitchFamily="49" charset="0"/>
                <a:cs typeface="Courier New" panose="02070309020205020404" pitchFamily="49" charset="0"/>
              </a:rPr>
              <a:t>  &lt;link rel="stylesheet" href="favorite_styles.css"&gt;</a:t>
            </a:r>
          </a:p>
          <a:p>
            <a:pPr marL="0" indent="0">
              <a:buFont typeface="Arial" charset="0"/>
              <a:buNone/>
              <a:defRPr/>
            </a:pPr>
            <a:r>
              <a:rPr lang="en-US" sz="900" dirty="0">
                <a:latin typeface="Courier New" panose="02070309020205020404" pitchFamily="49" charset="0"/>
                <a:cs typeface="Courier New" panose="02070309020205020404" pitchFamily="49" charset="0"/>
              </a:rPr>
              <a:t>  &lt;style&gt;</a:t>
            </a:r>
          </a:p>
          <a:p>
            <a:pPr marL="0" indent="0">
              <a:buFont typeface="Arial" charset="0"/>
              <a:buNone/>
              <a:defRPr/>
            </a:pPr>
            <a:r>
              <a:rPr lang="en-US" sz="900" dirty="0">
                <a:latin typeface="Courier New" panose="02070309020205020404" pitchFamily="49" charset="0"/>
                <a:cs typeface="Courier New" panose="02070309020205020404" pitchFamily="49" charset="0"/>
              </a:rPr>
              <a:t>      body { background-color:</a:t>
            </a:r>
            <a:r>
              <a:rPr lang="en-US" sz="900">
                <a:latin typeface="Courier New" panose="02070309020205020404" pitchFamily="49" charset="0"/>
                <a:cs typeface="Courier New" panose="02070309020205020404" pitchFamily="49" charset="0"/>
              </a:rPr>
              <a:t>peachpuff</a:t>
            </a:r>
            <a:r>
              <a:rPr lang="en-US" sz="900" dirty="0">
                <a:latin typeface="Courier New" panose="02070309020205020404" pitchFamily="49" charset="0"/>
                <a:cs typeface="Courier New" panose="02070309020205020404" pitchFamily="49" charset="0"/>
              </a:rPr>
              <a:t>; }</a:t>
            </a:r>
          </a:p>
          <a:p>
            <a:pPr marL="0" indent="0">
              <a:buFont typeface="Arial" charset="0"/>
              <a:buNone/>
              <a:defRPr/>
            </a:pPr>
            <a:r>
              <a:rPr lang="en-US" sz="900" dirty="0">
                <a:latin typeface="Courier New" panose="02070309020205020404" pitchFamily="49" charset="0"/>
                <a:cs typeface="Courier New" panose="02070309020205020404" pitchFamily="49" charset="0"/>
              </a:rPr>
              <a:t>      h2 { color:green; font-family:Arial; }</a:t>
            </a:r>
          </a:p>
          <a:p>
            <a:pPr marL="0" indent="0">
              <a:buFont typeface="Arial" charset="0"/>
              <a:buNone/>
              <a:defRPr/>
            </a:pPr>
            <a:r>
              <a:rPr lang="en-US" sz="900" dirty="0">
                <a:latin typeface="Courier New" panose="02070309020205020404" pitchFamily="49" charset="0"/>
                <a:cs typeface="Courier New" panose="02070309020205020404" pitchFamily="49" charset="0"/>
              </a:rPr>
              <a:t>      h3 { color:red; }</a:t>
            </a:r>
          </a:p>
          <a:p>
            <a:pPr marL="0" indent="0">
              <a:buFont typeface="Arial" charset="0"/>
              <a:buNone/>
              <a:defRPr/>
            </a:pPr>
            <a:r>
              <a:rPr lang="en-US" sz="900" dirty="0">
                <a:latin typeface="Courier New" panose="02070309020205020404" pitchFamily="49" charset="0"/>
                <a:cs typeface="Courier New" panose="02070309020205020404" pitchFamily="49" charset="0"/>
              </a:rPr>
              <a:t>  &lt;/style&gt;</a:t>
            </a:r>
          </a:p>
          <a:p>
            <a:pPr marL="0" indent="0">
              <a:buFont typeface="Arial" charset="0"/>
              <a:buNone/>
              <a:defRPr/>
            </a:pPr>
            <a:r>
              <a:rPr lang="en-US" sz="900" dirty="0">
                <a:latin typeface="Courier New" panose="02070309020205020404" pitchFamily="49" charset="0"/>
                <a:cs typeface="Courier New" panose="02070309020205020404" pitchFamily="49" charset="0"/>
              </a:rPr>
              <a:t>&lt;/head&gt;</a:t>
            </a:r>
          </a:p>
          <a:p>
            <a:pPr marL="0" indent="0">
              <a:buFont typeface="Arial" charset="0"/>
              <a:buNone/>
              <a:defRPr/>
            </a:pPr>
            <a:r>
              <a:rPr lang="en-US" sz="900" dirty="0">
                <a:latin typeface="Courier New" panose="02070309020205020404" pitchFamily="49" charset="0"/>
                <a:cs typeface="Courier New" panose="02070309020205020404" pitchFamily="49" charset="0"/>
              </a:rPr>
              <a:t>&lt;body&gt;</a:t>
            </a:r>
          </a:p>
          <a:p>
            <a:pPr marL="0" indent="0">
              <a:buFont typeface="Arial" charset="0"/>
              <a:buNone/>
              <a:defRPr/>
            </a:pPr>
            <a:r>
              <a:rPr lang="en-US" sz="900" dirty="0">
                <a:latin typeface="Courier New" panose="02070309020205020404" pitchFamily="49" charset="0"/>
                <a:cs typeface="Courier New" panose="02070309020205020404" pitchFamily="49" charset="0"/>
              </a:rPr>
              <a:t>&lt;p&gt;Please note that I am NOT using hex codes here. I am doing this to make it easier for purposes of this discussion.&lt;/p&gt;</a:t>
            </a:r>
          </a:p>
          <a:p>
            <a:pPr marL="0" indent="0">
              <a:buFont typeface="Arial" charset="0"/>
              <a:buNone/>
              <a:defRPr/>
            </a:pPr>
            <a:r>
              <a:rPr lang="en-US" sz="900" dirty="0">
                <a:latin typeface="Courier New" panose="02070309020205020404" pitchFamily="49" charset="0"/>
                <a:cs typeface="Courier New" panose="02070309020205020404" pitchFamily="49" charset="0"/>
              </a:rPr>
              <a:t>  </a:t>
            </a:r>
          </a:p>
          <a:p>
            <a:pPr marL="0" indent="0">
              <a:buFont typeface="Arial" charset="0"/>
              <a:buNone/>
              <a:defRPr/>
            </a:pPr>
            <a:r>
              <a:rPr lang="en-US" sz="900" dirty="0">
                <a:latin typeface="Courier New" panose="02070309020205020404" pitchFamily="49" charset="0"/>
                <a:cs typeface="Courier New" panose="02070309020205020404" pitchFamily="49" charset="0"/>
              </a:rPr>
              <a:t>&lt;p&gt;The first thing you may notice is that the background color for this page is 'peachpuff'. This is an example where the external style says one thing (silver) and the internal says another (peachpuff). Remember that inline "beats" internal, and internal "beats" external. &lt;/p&gt;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&lt;h1&gt;Note that there is no reference to an h1 color here on this document. The color you see here is generated by the </a:t>
            </a:r>
            <a:r>
              <a:rPr lang="en-US" sz="900">
                <a:latin typeface="Courier New" panose="02070309020205020404" pitchFamily="49" charset="0"/>
                <a:cs typeface="Courier New" panose="02070309020205020404" pitchFamily="49" charset="0"/>
              </a:rPr>
              <a:t>external style sheet.&lt;/</a:t>
            </a:r>
            <a:r>
              <a:rPr lang="en-US" sz="900" dirty="0">
                <a:latin typeface="Courier New" panose="02070309020205020404" pitchFamily="49" charset="0"/>
                <a:cs typeface="Courier New" panose="02070309020205020404" pitchFamily="49" charset="0"/>
              </a:rPr>
              <a:t>h1&gt;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&lt;h3&gt;Note that the h3 color here is generated by the </a:t>
            </a:r>
            <a:r>
              <a:rPr lang="en-US" sz="900">
                <a:latin typeface="Courier New" panose="02070309020205020404" pitchFamily="49" charset="0"/>
                <a:cs typeface="Courier New" panose="02070309020205020404" pitchFamily="49" charset="0"/>
              </a:rPr>
              <a:t>internal style sheet. </a:t>
            </a:r>
            <a:r>
              <a:rPr lang="en-US" sz="900" dirty="0">
                <a:latin typeface="Courier New" panose="02070309020205020404" pitchFamily="49" charset="0"/>
                <a:cs typeface="Courier New" panose="02070309020205020404" pitchFamily="49" charset="0"/>
              </a:rPr>
              <a:t>&lt;/h3&gt;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&lt;h3&gt;Note that this h3 color is still the same color... This is an advantage of internal/external styles over inline styles.  EVERY instance of the tag on the page displays using the styles indicated.&lt;/h3&gt;</a:t>
            </a:r>
          </a:p>
          <a:p>
            <a:pPr marL="0" indent="0">
              <a:buFont typeface="Arial" charset="0"/>
              <a:buNone/>
              <a:defRPr/>
            </a:pPr>
            <a:endParaRPr lang="en-US" sz="900" dirty="0">
              <a:latin typeface="Courier New" panose="02070309020205020404" pitchFamily="49" charset="0"/>
              <a:cs typeface="Courier New" panose="02070309020205020404" pitchFamily="49" charset="0"/>
            </a:endParaRPr>
          </a:p>
          <a:p>
            <a:pPr marL="0" indent="0">
              <a:buFont typeface="Arial" charset="0"/>
              <a:buNone/>
              <a:defRPr/>
            </a:pPr>
            <a:r>
              <a:rPr lang="en-US" sz="900" dirty="0">
                <a:latin typeface="Courier New" panose="02070309020205020404" pitchFamily="49" charset="0"/>
                <a:cs typeface="Courier New" panose="02070309020205020404" pitchFamily="49" charset="0"/>
              </a:rPr>
              <a:t>&lt;h2 style="font-size:150%; font-family:Verdana;"&gt;And yet, if we want to apply inline styles, we can. We can either add additional styles inline, and/or we can override styles from the internal/</a:t>
            </a:r>
            <a:r>
              <a:rPr lang="en-US" sz="900">
                <a:latin typeface="Courier New" panose="02070309020205020404" pitchFamily="49" charset="0"/>
                <a:cs typeface="Courier New" panose="02070309020205020404" pitchFamily="49" charset="0"/>
              </a:rPr>
              <a:t>external style sheets</a:t>
            </a:r>
            <a:r>
              <a:rPr lang="en-US" sz="900" dirty="0">
                <a:latin typeface="Courier New" panose="02070309020205020404" pitchFamily="49" charset="0"/>
                <a:cs typeface="Courier New" panose="02070309020205020404" pitchFamily="49" charset="0"/>
              </a:rPr>
              <a:t>. In this case, we override the font from the internal style in favor of the one written in the inline style.&lt;/h2&gt;</a:t>
            </a:r>
          </a:p>
          <a:p>
            <a:pPr marL="0" indent="0">
              <a:buFont typeface="Arial" charset="0"/>
              <a:buNone/>
              <a:defRPr/>
            </a:pPr>
            <a:r>
              <a:rPr lang="en-US" sz="900" dirty="0">
                <a:latin typeface="Courier New" panose="02070309020205020404" pitchFamily="49" charset="0"/>
                <a:cs typeface="Courier New" panose="02070309020205020404" pitchFamily="49" charset="0"/>
              </a:rPr>
              <a:t>&lt;/body&gt;</a:t>
            </a:r>
          </a:p>
          <a:p>
            <a:pPr marL="0" indent="0">
              <a:buFont typeface="Arial" charset="0"/>
              <a:buNone/>
              <a:defRPr/>
            </a:pPr>
            <a:r>
              <a:rPr lang="en-US" sz="900" dirty="0">
                <a:latin typeface="Courier New" panose="02070309020205020404" pitchFamily="49" charset="0"/>
                <a:cs typeface="Courier New" panose="02070309020205020404" pitchFamily="49" charset="0"/>
              </a:rPr>
              <a:t>&lt;/html&gt;</a:t>
            </a:r>
          </a:p>
        </p:txBody>
      </p:sp>
      <p:sp>
        <p:nvSpPr>
          <p:cNvPr id="39940" name="Slide Number Placeholder 1">
            <a:extLst>
              <a:ext uri="{FF2B5EF4-FFF2-40B4-BE49-F238E27FC236}">
                <a16:creationId xmlns:a16="http://schemas.microsoft.com/office/drawing/2014/main" id="{68BBCAF9-530F-439C-A908-5D01229F121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5F3F72E-A1CE-4C18-B02A-494665893CE2}" type="slidenum">
              <a:rPr lang="en-US" altLang="en-US" sz="1200">
                <a:solidFill>
                  <a:srgbClr val="898989"/>
                </a:solidFill>
                <a:latin typeface="Arial" panose="020B0604020202020204" pitchFamily="34" charset="0"/>
              </a:rPr>
              <a:pPr>
                <a:spcBef>
                  <a:spcPct val="0"/>
                </a:spcBef>
                <a:buFontTx/>
                <a:buNone/>
              </a:pPr>
              <a:t>21</a:t>
            </a:fld>
            <a:endParaRPr lang="en-US" altLang="en-US" sz="1200" dirty="0">
              <a:solidFill>
                <a:srgbClr val="898989"/>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1E45E9FA-B09B-459E-ABC9-DFB4925EA0A8}"/>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sz="3800" dirty="0"/>
              <a:t>Review: </a:t>
            </a:r>
            <a:br>
              <a:rPr lang="en-US" sz="3800" dirty="0"/>
            </a:br>
            <a:r>
              <a:rPr lang="en-US" sz="3800" dirty="0"/>
              <a:t>	Selectors, Properties, Values</a:t>
            </a:r>
          </a:p>
        </p:txBody>
      </p:sp>
      <p:sp>
        <p:nvSpPr>
          <p:cNvPr id="16387" name="Rectangle 3">
            <a:extLst>
              <a:ext uri="{FF2B5EF4-FFF2-40B4-BE49-F238E27FC236}">
                <a16:creationId xmlns:a16="http://schemas.microsoft.com/office/drawing/2014/main" id="{10FC3FCC-268B-4CB4-AFC9-032E651AD880}"/>
              </a:ext>
            </a:extLst>
          </p:cNvPr>
          <p:cNvSpPr>
            <a:spLocks noGrp="1" noChangeArrowheads="1"/>
          </p:cNvSpPr>
          <p:nvPr>
            <p:ph idx="1"/>
          </p:nvPr>
        </p:nvSpPr>
        <p:spPr>
          <a:xfrm>
            <a:off x="457200" y="1752600"/>
            <a:ext cx="8229600" cy="4530725"/>
          </a:xfrm>
        </p:spPr>
        <p:txBody>
          <a:bodyPr/>
          <a:lstStyle/>
          <a:p>
            <a:pPr eaLnBrk="1" hangingPunct="1">
              <a:buFont typeface="Wingdings" panose="05000000000000000000" pitchFamily="2" charset="2"/>
              <a:buNone/>
            </a:pPr>
            <a:r>
              <a:rPr lang="en-US" altLang="en-US" sz="2400" dirty="0"/>
              <a:t>Recall that </a:t>
            </a:r>
            <a:r>
              <a:rPr lang="en-US" altLang="en-US" sz="2400" b="1" dirty="0"/>
              <a:t>every style has three components</a:t>
            </a:r>
            <a:r>
              <a:rPr lang="en-US" altLang="en-US" sz="2400" dirty="0"/>
              <a:t>:</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Char char="q"/>
            </a:pPr>
            <a:r>
              <a:rPr lang="en-US" altLang="en-US" sz="2400" b="1" dirty="0"/>
              <a:t>Selectors</a:t>
            </a:r>
            <a:r>
              <a:rPr lang="en-US" altLang="en-US" sz="2400" dirty="0"/>
              <a:t>: </a:t>
            </a:r>
          </a:p>
          <a:p>
            <a:pPr lvl="1" eaLnBrk="1" hangingPunct="1">
              <a:buFont typeface="Wingdings" panose="05000000000000000000" pitchFamily="2" charset="2"/>
              <a:buChar char="q"/>
            </a:pPr>
            <a:r>
              <a:rPr lang="en-US" altLang="en-US" sz="2000" dirty="0"/>
              <a:t>i.e. tags such as: </a:t>
            </a:r>
            <a:r>
              <a:rPr lang="en-US" altLang="en-US" sz="2000" dirty="0">
                <a:latin typeface="Courier New" panose="02070309020205020404" pitchFamily="49" charset="0"/>
                <a:cs typeface="Courier New" panose="02070309020205020404" pitchFamily="49" charset="0"/>
              </a:rPr>
              <a:t>body</a:t>
            </a:r>
            <a:r>
              <a:rPr lang="en-US" altLang="en-US" sz="2000">
                <a:latin typeface="Courier New" panose="02070309020205020404" pitchFamily="49" charset="0"/>
                <a:cs typeface="Courier New" panose="02070309020205020404" pitchFamily="49" charset="0"/>
              </a:rPr>
              <a:t>, p</a:t>
            </a:r>
            <a:r>
              <a:rPr lang="en-US" altLang="en-US" sz="2000" dirty="0">
                <a:latin typeface="Courier New" panose="02070309020205020404" pitchFamily="49" charset="0"/>
                <a:cs typeface="Courier New" panose="02070309020205020404" pitchFamily="49" charset="0"/>
              </a:rPr>
              <a:t>, h2, img</a:t>
            </a:r>
            <a:r>
              <a:rPr lang="en-US" altLang="en-US" sz="2000" dirty="0"/>
              <a:t>, etc.</a:t>
            </a:r>
          </a:p>
          <a:p>
            <a:pPr eaLnBrk="1" hangingPunct="1">
              <a:buFont typeface="Wingdings" panose="05000000000000000000" pitchFamily="2" charset="2"/>
              <a:buChar char="q"/>
            </a:pPr>
            <a:r>
              <a:rPr lang="en-US" altLang="en-US" sz="2400" b="1" dirty="0"/>
              <a:t>Properties</a:t>
            </a:r>
            <a:r>
              <a:rPr lang="en-US" altLang="en-US" sz="2400" dirty="0"/>
              <a:t>: </a:t>
            </a:r>
          </a:p>
          <a:p>
            <a:pPr lvl="1" eaLnBrk="1" hangingPunct="1">
              <a:buFont typeface="Wingdings" panose="05000000000000000000" pitchFamily="2" charset="2"/>
              <a:buChar char="q"/>
            </a:pPr>
            <a:r>
              <a:rPr lang="en-US" altLang="en-US" sz="2000" dirty="0"/>
              <a:t>e.g. </a:t>
            </a:r>
            <a:r>
              <a:rPr lang="en-US" altLang="en-US" sz="2000" dirty="0">
                <a:latin typeface="Courier New" panose="02070309020205020404" pitchFamily="49" charset="0"/>
                <a:cs typeface="Courier New" panose="02070309020205020404" pitchFamily="49" charset="0"/>
              </a:rPr>
              <a:t>color, background-color, font-family, text-align, width, height</a:t>
            </a:r>
          </a:p>
          <a:p>
            <a:pPr eaLnBrk="1" hangingPunct="1">
              <a:buFont typeface="Wingdings" panose="05000000000000000000" pitchFamily="2" charset="2"/>
              <a:buChar char="q"/>
            </a:pPr>
            <a:r>
              <a:rPr lang="en-US" altLang="en-US" sz="2400" b="1" dirty="0"/>
              <a:t>Values</a:t>
            </a:r>
            <a:r>
              <a:rPr lang="en-US" altLang="en-US" sz="2400" dirty="0"/>
              <a:t>: </a:t>
            </a:r>
          </a:p>
          <a:p>
            <a:pPr lvl="1" eaLnBrk="1" hangingPunct="1">
              <a:buFont typeface="Wingdings" panose="05000000000000000000" pitchFamily="2" charset="2"/>
              <a:buChar char="q"/>
            </a:pPr>
            <a:r>
              <a:rPr lang="en-US" altLang="en-US" sz="2000" dirty="0">
                <a:latin typeface="Courier New" panose="02070309020205020404" pitchFamily="49" charset="0"/>
                <a:cs typeface="Courier New" panose="02070309020205020404" pitchFamily="49" charset="0"/>
              </a:rPr>
              <a:t>#ff0000 </a:t>
            </a:r>
            <a:r>
              <a:rPr lang="en-US" altLang="en-US" sz="2000" dirty="0"/>
              <a:t>(the color red), </a:t>
            </a:r>
            <a:r>
              <a:rPr lang="en-US" altLang="en-US" sz="2000" dirty="0">
                <a:latin typeface="Courier New" panose="02070309020205020404" pitchFamily="49" charset="0"/>
                <a:cs typeface="Courier New" panose="02070309020205020404" pitchFamily="49" charset="0"/>
              </a:rPr>
              <a:t>italic</a:t>
            </a:r>
            <a:r>
              <a:rPr lang="en-US" altLang="en-US" sz="2000" dirty="0"/>
              <a:t>, </a:t>
            </a:r>
            <a:r>
              <a:rPr lang="en-US" altLang="en-US" sz="2000" dirty="0">
                <a:latin typeface="Courier New" panose="02070309020205020404" pitchFamily="49" charset="0"/>
                <a:cs typeface="Courier New" panose="02070309020205020404" pitchFamily="49" charset="0"/>
              </a:rPr>
              <a:t>center</a:t>
            </a:r>
            <a:r>
              <a:rPr lang="en-US" altLang="en-US" sz="2000" dirty="0"/>
              <a:t>, </a:t>
            </a:r>
            <a:r>
              <a:rPr lang="en-US" altLang="en-US" sz="2000" dirty="0">
                <a:latin typeface="Courier New" panose="02070309020205020404" pitchFamily="49" charset="0"/>
                <a:cs typeface="Courier New" panose="02070309020205020404" pitchFamily="49" charset="0"/>
              </a:rPr>
              <a:t>200px</a:t>
            </a:r>
          </a:p>
          <a:p>
            <a:pPr eaLnBrk="1" hangingPunct="1">
              <a:buFont typeface="Wingdings" panose="05000000000000000000" pitchFamily="2" charset="2"/>
              <a:buNone/>
            </a:pPr>
            <a:endParaRPr lang="en-US" altLang="en-US" sz="2000" dirty="0"/>
          </a:p>
        </p:txBody>
      </p:sp>
      <p:sp>
        <p:nvSpPr>
          <p:cNvPr id="16388" name="Slide Number Placeholder 5">
            <a:extLst>
              <a:ext uri="{FF2B5EF4-FFF2-40B4-BE49-F238E27FC236}">
                <a16:creationId xmlns:a16="http://schemas.microsoft.com/office/drawing/2014/main" id="{FE028987-3867-41AB-82C8-E1295CFE56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5D85CB3-261A-485C-9CD2-12D2F8EEF7A2}" type="slidenum">
              <a:rPr lang="en-US" altLang="en-US" sz="1200">
                <a:solidFill>
                  <a:srgbClr val="898989"/>
                </a:solidFill>
                <a:latin typeface="Arial" panose="020B0604020202020204" pitchFamily="34" charset="0"/>
              </a:rPr>
              <a:pPr>
                <a:spcBef>
                  <a:spcPct val="0"/>
                </a:spcBef>
                <a:buFontTx/>
                <a:buNone/>
              </a:pPr>
              <a:t>3</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38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26856B2-19E2-4802-8B24-524C87C9455B}"/>
              </a:ext>
            </a:extLst>
          </p:cNvPr>
          <p:cNvSpPr>
            <a:spLocks noGrp="1" noChangeArrowheads="1"/>
          </p:cNvSpPr>
          <p:nvPr>
            <p:ph type="title"/>
          </p:nvPr>
        </p:nvSpPr>
        <p:spPr>
          <a:xfrm>
            <a:off x="457200" y="228600"/>
            <a:ext cx="8229600" cy="563563"/>
          </a:xfrm>
        </p:spPr>
        <p:txBody>
          <a:bodyPr/>
          <a:lstStyle/>
          <a:p>
            <a:pPr eaLnBrk="1" hangingPunct="1"/>
            <a:r>
              <a:rPr lang="en-US" altLang="en-US" dirty="0"/>
              <a:t>Inline Style</a:t>
            </a:r>
          </a:p>
        </p:txBody>
      </p:sp>
      <p:sp>
        <p:nvSpPr>
          <p:cNvPr id="6147" name="Rectangle 3">
            <a:extLst>
              <a:ext uri="{FF2B5EF4-FFF2-40B4-BE49-F238E27FC236}">
                <a16:creationId xmlns:a16="http://schemas.microsoft.com/office/drawing/2014/main" id="{14A9225F-52AC-4771-9897-A2CD5F9D18A9}"/>
              </a:ext>
            </a:extLst>
          </p:cNvPr>
          <p:cNvSpPr>
            <a:spLocks noGrp="1" noChangeArrowheads="1"/>
          </p:cNvSpPr>
          <p:nvPr>
            <p:ph idx="1"/>
          </p:nvPr>
        </p:nvSpPr>
        <p:spPr>
          <a:xfrm>
            <a:off x="381000" y="990600"/>
            <a:ext cx="8229600" cy="4530725"/>
          </a:xfrm>
        </p:spPr>
        <p:txBody>
          <a:bodyPr/>
          <a:lstStyle/>
          <a:p>
            <a:pPr eaLnBrk="1" hangingPunct="1"/>
            <a:r>
              <a:rPr lang="en-US" altLang="en-US" sz="2400" dirty="0"/>
              <a:t>The style is placed inside the tag.</a:t>
            </a:r>
          </a:p>
          <a:p>
            <a:pPr eaLnBrk="1" hangingPunct="1"/>
            <a:r>
              <a:rPr lang="en-US" altLang="en-US" sz="2400" dirty="0"/>
              <a:t>The style is applied to that tag - and that tag only! Any subsequent tags – even of the same selector will </a:t>
            </a:r>
            <a:r>
              <a:rPr lang="en-US" altLang="en-US" sz="2400" i="1" dirty="0"/>
              <a:t>not</a:t>
            </a:r>
            <a:r>
              <a:rPr lang="en-US" altLang="en-US" sz="2400" dirty="0"/>
              <a:t> have those styles applied, unless you rewrite them out each time.</a:t>
            </a:r>
          </a:p>
          <a:p>
            <a:pPr eaLnBrk="1" hangingPunct="1">
              <a:buFont typeface="Wingdings" panose="05000000000000000000" pitchFamily="2" charset="2"/>
              <a:buNone/>
            </a:pPr>
            <a:endParaRPr lang="en-US" altLang="en-US" sz="2400" dirty="0"/>
          </a:p>
          <a:p>
            <a:pPr eaLnBrk="1" hangingPunct="1">
              <a:buFont typeface="Wingdings" panose="05000000000000000000" pitchFamily="2" charset="2"/>
              <a:buNone/>
            </a:pPr>
            <a:r>
              <a:rPr lang="en-US" altLang="en-US" sz="2000" dirty="0">
                <a:latin typeface="Courier New" panose="02070309020205020404" pitchFamily="49" charset="0"/>
              </a:rPr>
              <a:t>&lt;body&gt;</a:t>
            </a:r>
          </a:p>
          <a:p>
            <a:pPr eaLnBrk="1" hangingPunct="1">
              <a:buFont typeface="Wingdings" panose="05000000000000000000" pitchFamily="2" charset="2"/>
              <a:buNone/>
            </a:pPr>
            <a:r>
              <a:rPr lang="en-US" altLang="en-US" sz="2000" dirty="0">
                <a:latin typeface="Courier New" panose="02070309020205020404" pitchFamily="49" charset="0"/>
              </a:rPr>
              <a:t>	&lt;h3 </a:t>
            </a:r>
            <a:r>
              <a:rPr lang="en-US" altLang="en-US" sz="2000" b="1" dirty="0">
                <a:latin typeface="Courier New" panose="02070309020205020404" pitchFamily="49" charset="0"/>
              </a:rPr>
              <a:t>style="font-style:italic; color:#ff0000;"</a:t>
            </a:r>
            <a:r>
              <a:rPr lang="en-US" altLang="en-US" sz="2000" dirty="0">
                <a:latin typeface="Courier New" panose="02070309020205020404" pitchFamily="49" charset="0"/>
              </a:rPr>
              <a:t>&gt;</a:t>
            </a:r>
          </a:p>
          <a:p>
            <a:pPr eaLnBrk="1" hangingPunct="1">
              <a:buFont typeface="Wingdings" panose="05000000000000000000" pitchFamily="2" charset="2"/>
              <a:buNone/>
            </a:pPr>
            <a:r>
              <a:rPr lang="en-US" altLang="en-US" sz="2000" dirty="0">
                <a:latin typeface="Courier New" panose="02070309020205020404" pitchFamily="49" charset="0"/>
              </a:rPr>
              <a:t>	This h3 uses an inline style  &lt;/h3&gt;</a:t>
            </a:r>
          </a:p>
          <a:p>
            <a:pPr eaLnBrk="1" hangingPunct="1">
              <a:buFont typeface="Wingdings" panose="05000000000000000000" pitchFamily="2" charset="2"/>
              <a:buNone/>
            </a:pPr>
            <a:r>
              <a:rPr lang="en-US" altLang="en-US" sz="2000" dirty="0">
                <a:latin typeface="Courier New" panose="02070309020205020404" pitchFamily="49" charset="0"/>
              </a:rPr>
              <a:t>	</a:t>
            </a:r>
          </a:p>
          <a:p>
            <a:pPr eaLnBrk="1" hangingPunct="1">
              <a:buFont typeface="Wingdings" panose="05000000000000000000" pitchFamily="2" charset="2"/>
              <a:buNone/>
            </a:pPr>
            <a:r>
              <a:rPr lang="en-US" altLang="en-US" sz="2000" dirty="0">
                <a:latin typeface="Courier New" panose="02070309020205020404" pitchFamily="49" charset="0"/>
              </a:rPr>
              <a:t>  &lt;h3&gt;The styles in the tag above will NOT apply to this tag. &lt;/h3&gt;</a:t>
            </a:r>
          </a:p>
          <a:p>
            <a:pPr eaLnBrk="1" hangingPunct="1">
              <a:buFont typeface="Wingdings" panose="05000000000000000000" pitchFamily="2" charset="2"/>
              <a:buNone/>
            </a:pPr>
            <a:r>
              <a:rPr lang="en-US" altLang="en-US" sz="2000" dirty="0">
                <a:latin typeface="Courier New" panose="02070309020205020404" pitchFamily="49" charset="0"/>
              </a:rPr>
              <a:t>&lt;/body&gt;</a:t>
            </a:r>
          </a:p>
        </p:txBody>
      </p:sp>
      <p:sp>
        <p:nvSpPr>
          <p:cNvPr id="6148" name="Slide Number Placeholder 5">
            <a:extLst>
              <a:ext uri="{FF2B5EF4-FFF2-40B4-BE49-F238E27FC236}">
                <a16:creationId xmlns:a16="http://schemas.microsoft.com/office/drawing/2014/main" id="{4859241A-C3F2-46CE-B498-154939AE92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8A47AE1-DB46-4985-9F78-32E21E7B6D20}" type="slidenum">
              <a:rPr lang="en-US" altLang="en-US" sz="1200">
                <a:solidFill>
                  <a:srgbClr val="898989"/>
                </a:solidFill>
                <a:latin typeface="Arial" panose="020B0604020202020204" pitchFamily="34" charset="0"/>
              </a:rPr>
              <a:pPr>
                <a:spcBef>
                  <a:spcPct val="0"/>
                </a:spcBef>
                <a:buFontTx/>
                <a:buNone/>
              </a:pPr>
              <a:t>4</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B81B7BE-39E3-4B5E-8171-C91EA2A8DFEA}"/>
              </a:ext>
            </a:extLst>
          </p:cNvPr>
          <p:cNvSpPr>
            <a:spLocks noGrp="1" noChangeArrowheads="1"/>
          </p:cNvSpPr>
          <p:nvPr>
            <p:ph type="title"/>
          </p:nvPr>
        </p:nvSpPr>
        <p:spPr/>
        <p:txBody>
          <a:bodyPr/>
          <a:lstStyle/>
          <a:p>
            <a:pPr eaLnBrk="1" hangingPunct="1"/>
            <a:r>
              <a:rPr lang="en-US" altLang="en-US" dirty="0"/>
              <a:t>Three ways of creating a style:  </a:t>
            </a:r>
            <a:br>
              <a:rPr lang="en-US" altLang="en-US" dirty="0"/>
            </a:br>
            <a:r>
              <a:rPr lang="en-US" altLang="en-US" sz="2200" dirty="0"/>
              <a:t>Inline,   Internal,   External</a:t>
            </a:r>
          </a:p>
        </p:txBody>
      </p:sp>
      <p:sp>
        <p:nvSpPr>
          <p:cNvPr id="163843" name="Rectangle 3">
            <a:extLst>
              <a:ext uri="{FF2B5EF4-FFF2-40B4-BE49-F238E27FC236}">
                <a16:creationId xmlns:a16="http://schemas.microsoft.com/office/drawing/2014/main" id="{176A0D83-C6D9-4C87-B858-CBF6D3A009DF}"/>
              </a:ext>
            </a:extLst>
          </p:cNvPr>
          <p:cNvSpPr>
            <a:spLocks noGrp="1" noChangeArrowheads="1"/>
          </p:cNvSpPr>
          <p:nvPr>
            <p:ph idx="1"/>
          </p:nvPr>
        </p:nvSpPr>
        <p:spPr>
          <a:xfrm>
            <a:off x="457200" y="1524000"/>
            <a:ext cx="8229600" cy="4530725"/>
          </a:xfrm>
        </p:spPr>
        <p:txBody>
          <a:bodyPr/>
          <a:lstStyle/>
          <a:p>
            <a:pPr eaLnBrk="1" hangingPunct="1">
              <a:lnSpc>
                <a:spcPct val="80000"/>
              </a:lnSpc>
              <a:buFont typeface="Wingdings" panose="05000000000000000000" pitchFamily="2" charset="2"/>
              <a:buNone/>
            </a:pPr>
            <a:r>
              <a:rPr lang="en-US" altLang="en-US" sz="1700" b="1" dirty="0"/>
              <a:t>Inline</a:t>
            </a:r>
            <a:r>
              <a:rPr lang="en-US" altLang="en-US" sz="1700" dirty="0"/>
              <a:t> style</a:t>
            </a:r>
          </a:p>
          <a:p>
            <a:pPr lvl="1" eaLnBrk="1" hangingPunct="1">
              <a:lnSpc>
                <a:spcPct val="80000"/>
              </a:lnSpc>
            </a:pPr>
            <a:r>
              <a:rPr lang="en-US" altLang="en-US" sz="1800" dirty="0">
                <a:solidFill>
                  <a:srgbClr val="006600"/>
                </a:solidFill>
              </a:rPr>
              <a:t> An inline style is applied to a </a:t>
            </a:r>
            <a:r>
              <a:rPr lang="en-US" altLang="en-US" sz="1800" u="sng" dirty="0">
                <a:solidFill>
                  <a:srgbClr val="006600"/>
                </a:solidFill>
              </a:rPr>
              <a:t>single</a:t>
            </a:r>
            <a:r>
              <a:rPr lang="en-US" altLang="en-US" sz="1800" dirty="0">
                <a:solidFill>
                  <a:srgbClr val="006600"/>
                </a:solidFill>
              </a:rPr>
              <a:t> tag (or div section) of the current HTML document.   </a:t>
            </a:r>
          </a:p>
          <a:p>
            <a:pPr lvl="1" eaLnBrk="1" hangingPunct="1">
              <a:lnSpc>
                <a:spcPct val="80000"/>
              </a:lnSpc>
            </a:pPr>
            <a:r>
              <a:rPr lang="en-US" altLang="en-US" sz="1800" dirty="0">
                <a:solidFill>
                  <a:srgbClr val="006600"/>
                </a:solidFill>
              </a:rPr>
              <a:t>Inline style declarations are placed </a:t>
            </a:r>
            <a:r>
              <a:rPr lang="en-US" altLang="en-US" sz="1800" u="sng" dirty="0">
                <a:solidFill>
                  <a:srgbClr val="006600"/>
                </a:solidFill>
              </a:rPr>
              <a:t>inside the tag</a:t>
            </a:r>
            <a:r>
              <a:rPr lang="en-US" altLang="en-US" sz="1800" dirty="0">
                <a:solidFill>
                  <a:srgbClr val="006600"/>
                </a:solidFill>
              </a:rPr>
              <a:t>.</a:t>
            </a:r>
          </a:p>
          <a:p>
            <a:pPr lvl="1" eaLnBrk="1" hangingPunct="1">
              <a:lnSpc>
                <a:spcPct val="80000"/>
              </a:lnSpc>
            </a:pPr>
            <a:r>
              <a:rPr lang="en-US" altLang="en-US" sz="1700" dirty="0">
                <a:latin typeface="Courier New" panose="02070309020205020404" pitchFamily="49" charset="0"/>
              </a:rPr>
              <a:t>&lt;h1 </a:t>
            </a:r>
            <a:r>
              <a:rPr lang="en-US" altLang="en-US" sz="1700" u="sng" dirty="0">
                <a:latin typeface="Courier New" panose="02070309020205020404" pitchFamily="49" charset="0"/>
              </a:rPr>
              <a:t>style</a:t>
            </a:r>
            <a:r>
              <a:rPr lang="en-US" altLang="en-US" sz="1700" dirty="0">
                <a:latin typeface="Courier New" panose="02070309020205020404" pitchFamily="49" charset="0"/>
              </a:rPr>
              <a:t>="font-size: 200%; font-style: italic;"&gt;</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Internal </a:t>
            </a:r>
            <a:r>
              <a:rPr lang="en-US" altLang="en-US" sz="1700" dirty="0"/>
              <a:t>style sheet (also called “embedded” style sheet)</a:t>
            </a:r>
          </a:p>
          <a:p>
            <a:pPr lvl="1" eaLnBrk="1" hangingPunct="1">
              <a:lnSpc>
                <a:spcPct val="80000"/>
              </a:lnSpc>
            </a:pPr>
            <a:r>
              <a:rPr lang="en-US" altLang="en-US" sz="1800" dirty="0">
                <a:solidFill>
                  <a:srgbClr val="006600"/>
                </a:solidFill>
              </a:rPr>
              <a:t>An internal style is applied to the </a:t>
            </a:r>
            <a:r>
              <a:rPr lang="en-US" altLang="en-US" sz="1800" u="sng" dirty="0">
                <a:solidFill>
                  <a:srgbClr val="006600"/>
                </a:solidFill>
              </a:rPr>
              <a:t>entire current HTML file</a:t>
            </a:r>
            <a:r>
              <a:rPr lang="en-US" altLang="en-US" sz="1800" dirty="0">
                <a:solidFill>
                  <a:srgbClr val="006600"/>
                </a:solidFill>
              </a:rPr>
              <a:t> but is not applied to other files on the website. </a:t>
            </a:r>
          </a:p>
          <a:p>
            <a:pPr lvl="1" eaLnBrk="1" hangingPunct="1">
              <a:lnSpc>
                <a:spcPct val="80000"/>
              </a:lnSpc>
            </a:pPr>
            <a:r>
              <a:rPr lang="en-US" altLang="en-US" sz="1800" dirty="0">
                <a:solidFill>
                  <a:srgbClr val="006600"/>
                </a:solidFill>
              </a:rPr>
              <a:t>Embedded style declarations are frequently placed in the </a:t>
            </a:r>
            <a:r>
              <a:rPr lang="en-US" altLang="en-US" sz="1800" u="sng" dirty="0">
                <a:solidFill>
                  <a:srgbClr val="006600"/>
                </a:solidFill>
              </a:rPr>
              <a:t>head</a:t>
            </a:r>
            <a:r>
              <a:rPr lang="en-US" altLang="en-US" sz="1800" dirty="0">
                <a:solidFill>
                  <a:srgbClr val="006600"/>
                </a:solidFill>
              </a:rPr>
              <a:t> section of the HTML file. Sometimes they are placed near the end for performance reasons.</a:t>
            </a:r>
          </a:p>
          <a:p>
            <a:pPr lvl="2" eaLnBrk="1" hangingPunct="1">
              <a:lnSpc>
                <a:spcPct val="80000"/>
              </a:lnSpc>
            </a:pPr>
            <a:r>
              <a:rPr lang="en-US" altLang="en-US" sz="1400" dirty="0">
                <a:solidFill>
                  <a:srgbClr val="006600"/>
                </a:solidFill>
              </a:rPr>
              <a:t>We will place them in the &lt;head&gt; section for this course.</a:t>
            </a:r>
          </a:p>
          <a:p>
            <a:pPr lvl="1" eaLnBrk="1" hangingPunct="1">
              <a:lnSpc>
                <a:spcPct val="80000"/>
              </a:lnSpc>
              <a:buFont typeface="Wingdings" panose="05000000000000000000" pitchFamily="2" charset="2"/>
              <a:buNone/>
            </a:pPr>
            <a:endParaRPr lang="en-US" altLang="en-US" sz="1600" dirty="0">
              <a:solidFill>
                <a:srgbClr val="006600"/>
              </a:solidFill>
            </a:endParaRPr>
          </a:p>
          <a:p>
            <a:pPr eaLnBrk="1" hangingPunct="1">
              <a:lnSpc>
                <a:spcPct val="80000"/>
              </a:lnSpc>
              <a:buFont typeface="Wingdings" panose="05000000000000000000" pitchFamily="2" charset="2"/>
              <a:buNone/>
            </a:pPr>
            <a:r>
              <a:rPr lang="en-US" altLang="en-US" sz="1700" b="1" dirty="0"/>
              <a:t>External</a:t>
            </a:r>
            <a:r>
              <a:rPr lang="en-US" altLang="en-US" sz="1700" dirty="0"/>
              <a:t> style sheet</a:t>
            </a:r>
          </a:p>
          <a:p>
            <a:pPr lvl="1" eaLnBrk="1" hangingPunct="1">
              <a:lnSpc>
                <a:spcPct val="80000"/>
              </a:lnSpc>
            </a:pPr>
            <a:r>
              <a:rPr lang="en-US" altLang="en-US" sz="1800" dirty="0">
                <a:solidFill>
                  <a:srgbClr val="006600"/>
                </a:solidFill>
              </a:rPr>
              <a:t>An external style is applied to the </a:t>
            </a:r>
            <a:r>
              <a:rPr lang="en-US" altLang="en-US" sz="1800" u="sng" dirty="0">
                <a:solidFill>
                  <a:srgbClr val="006600"/>
                </a:solidFill>
              </a:rPr>
              <a:t>entire HTML file</a:t>
            </a:r>
            <a:r>
              <a:rPr lang="en-US" altLang="en-US" sz="1800" dirty="0">
                <a:solidFill>
                  <a:srgbClr val="006600"/>
                </a:solidFill>
              </a:rPr>
              <a:t> and </a:t>
            </a:r>
            <a:r>
              <a:rPr lang="en-US" altLang="en-US" sz="1800" u="sng" dirty="0">
                <a:solidFill>
                  <a:srgbClr val="006600"/>
                </a:solidFill>
              </a:rPr>
              <a:t>may be applied to any or all pages on the website</a:t>
            </a:r>
            <a:r>
              <a:rPr lang="en-US" altLang="en-US" sz="1800" dirty="0">
                <a:solidFill>
                  <a:srgbClr val="006600"/>
                </a:solidFill>
              </a:rPr>
              <a:t>. </a:t>
            </a:r>
          </a:p>
          <a:p>
            <a:pPr lvl="1" eaLnBrk="1" hangingPunct="1">
              <a:lnSpc>
                <a:spcPct val="80000"/>
              </a:lnSpc>
            </a:pPr>
            <a:r>
              <a:rPr lang="en-US" altLang="en-US" sz="1800" dirty="0">
                <a:solidFill>
                  <a:srgbClr val="006600"/>
                </a:solidFill>
              </a:rPr>
              <a:t>External style declarations are written in a </a:t>
            </a:r>
            <a:r>
              <a:rPr lang="en-US" altLang="en-US" sz="1800" u="sng" dirty="0">
                <a:solidFill>
                  <a:srgbClr val="006600"/>
                </a:solidFill>
              </a:rPr>
              <a:t>separate text file</a:t>
            </a:r>
            <a:r>
              <a:rPr lang="en-US" altLang="en-US" sz="1800" dirty="0">
                <a:solidFill>
                  <a:srgbClr val="006600"/>
                </a:solidFill>
              </a:rPr>
              <a:t> which is then linked to the HTML file.  </a:t>
            </a:r>
          </a:p>
          <a:p>
            <a:pPr lvl="1" eaLnBrk="1" hangingPunct="1">
              <a:lnSpc>
                <a:spcPct val="80000"/>
              </a:lnSpc>
            </a:pPr>
            <a:r>
              <a:rPr lang="en-US" altLang="en-US" sz="1800" dirty="0">
                <a:solidFill>
                  <a:srgbClr val="006600"/>
                </a:solidFill>
              </a:rPr>
              <a:t>External style sheets make it easy to give a consistent look to any number of web pages.</a:t>
            </a:r>
          </a:p>
        </p:txBody>
      </p:sp>
      <p:sp>
        <p:nvSpPr>
          <p:cNvPr id="8196" name="Slide Number Placeholder 5">
            <a:extLst>
              <a:ext uri="{FF2B5EF4-FFF2-40B4-BE49-F238E27FC236}">
                <a16:creationId xmlns:a16="http://schemas.microsoft.com/office/drawing/2014/main" id="{D9F83FCB-022C-449B-900D-D4A3AC68F1E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5670BFF-A5BB-4175-A7B5-A9EAE49E582B}" type="slidenum">
              <a:rPr lang="en-US" altLang="en-US" sz="1200">
                <a:solidFill>
                  <a:srgbClr val="898989"/>
                </a:solidFill>
                <a:latin typeface="Arial" panose="020B0604020202020204" pitchFamily="34" charset="0"/>
              </a:rPr>
              <a:pPr>
                <a:spcBef>
                  <a:spcPct val="0"/>
                </a:spcBef>
                <a:buFontTx/>
                <a:buNone/>
              </a:pPr>
              <a:t>5</a:t>
            </a:fld>
            <a:endParaRPr lang="en-US" altLang="en-US" sz="1200" dirty="0">
              <a:solidFill>
                <a:srgbClr val="898989"/>
              </a:solidFill>
              <a:latin typeface="Arial" panose="020B0604020202020204"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0" end="0"/>
                                            </p:txEl>
                                          </p:spTgt>
                                        </p:tgtEl>
                                        <p:attrNameLst>
                                          <p:attrName>ppt_c</p:attrName>
                                        </p:attrNameLst>
                                      </p:cBhvr>
                                      <p:to>
                                        <a:srgbClr val="C0C0C0"/>
                                      </p:to>
                                    </p:animClr>
                                  </p:subTnLst>
                                </p:cTn>
                              </p:par>
                              <p:par>
                                <p:cTn id="7" presetID="1" presetClass="entr" presetSubtype="0" fill="hold" nodeType="withEffect">
                                  <p:stCondLst>
                                    <p:cond delay="0"/>
                                  </p:stCondLst>
                                  <p:childTnLst>
                                    <p:set>
                                      <p:cBhvr>
                                        <p:cTn id="8" dur="1" fill="hold">
                                          <p:stCondLst>
                                            <p:cond delay="0"/>
                                          </p:stCondLst>
                                        </p:cTn>
                                        <p:tgtEl>
                                          <p:spTgt spid="16384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1" end="1"/>
                                            </p:txEl>
                                          </p:spTgt>
                                        </p:tgtEl>
                                        <p:attrNameLst>
                                          <p:attrName>ppt_c</p:attrName>
                                        </p:attrNameLst>
                                      </p:cBhvr>
                                      <p:to>
                                        <a:srgbClr val="C0C0C0"/>
                                      </p:to>
                                    </p:animClr>
                                  </p:subTnLst>
                                </p:cTn>
                              </p:par>
                              <p:par>
                                <p:cTn id="9" presetID="1" presetClass="entr" presetSubtype="0" fill="hold" nodeType="withEffect">
                                  <p:stCondLst>
                                    <p:cond delay="0"/>
                                  </p:stCondLst>
                                  <p:childTnLst>
                                    <p:set>
                                      <p:cBhvr>
                                        <p:cTn id="10" dur="1" fill="hold">
                                          <p:stCondLst>
                                            <p:cond delay="0"/>
                                          </p:stCondLst>
                                        </p:cTn>
                                        <p:tgtEl>
                                          <p:spTgt spid="16384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2" end="2"/>
                                            </p:txEl>
                                          </p:spTgt>
                                        </p:tgtEl>
                                        <p:attrNameLst>
                                          <p:attrName>ppt_c</p:attrName>
                                        </p:attrNameLst>
                                      </p:cBhvr>
                                      <p:to>
                                        <a:srgbClr val="C0C0C0"/>
                                      </p:to>
                                    </p:animClr>
                                  </p:subTnLst>
                                </p:cTn>
                              </p:par>
                              <p:par>
                                <p:cTn id="11" presetID="1" presetClass="entr" presetSubtype="0" fill="hold" nodeType="withEffect">
                                  <p:stCondLst>
                                    <p:cond delay="0"/>
                                  </p:stCondLst>
                                  <p:childTnLst>
                                    <p:set>
                                      <p:cBhvr>
                                        <p:cTn id="12" dur="1" fill="hold">
                                          <p:stCondLst>
                                            <p:cond delay="0"/>
                                          </p:stCondLst>
                                        </p:cTn>
                                        <p:tgtEl>
                                          <p:spTgt spid="16384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3" end="3"/>
                                            </p:txEl>
                                          </p:spTgt>
                                        </p:tgtEl>
                                        <p:attrNameLst>
                                          <p:attrName>ppt_c</p:attrName>
                                        </p:attrNameLst>
                                      </p:cBhvr>
                                      <p:to>
                                        <a:srgbClr val="C0C0C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6384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5" end="5"/>
                                            </p:txEl>
                                          </p:spTgt>
                                        </p:tgtEl>
                                        <p:attrNameLst>
                                          <p:attrName>ppt_c</p:attrName>
                                        </p:attrNameLst>
                                      </p:cBhvr>
                                      <p:to>
                                        <a:srgbClr val="C0C0C0"/>
                                      </p:to>
                                    </p:animClr>
                                  </p:subTnLst>
                                </p:cTn>
                              </p:par>
                              <p:par>
                                <p:cTn id="17" presetID="1" presetClass="entr" presetSubtype="0" fill="hold" nodeType="withEffect">
                                  <p:stCondLst>
                                    <p:cond delay="0"/>
                                  </p:stCondLst>
                                  <p:childTnLst>
                                    <p:set>
                                      <p:cBhvr>
                                        <p:cTn id="18" dur="1" fill="hold">
                                          <p:stCondLst>
                                            <p:cond delay="0"/>
                                          </p:stCondLst>
                                        </p:cTn>
                                        <p:tgtEl>
                                          <p:spTgt spid="16384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6" end="6"/>
                                            </p:txEl>
                                          </p:spTgt>
                                        </p:tgtEl>
                                        <p:attrNameLst>
                                          <p:attrName>ppt_c</p:attrName>
                                        </p:attrNameLst>
                                      </p:cBhvr>
                                      <p:to>
                                        <a:srgbClr val="C0C0C0"/>
                                      </p:to>
                                    </p:animClr>
                                  </p:subTnLst>
                                </p:cTn>
                              </p:par>
                              <p:par>
                                <p:cTn id="19" presetID="1" presetClass="entr" presetSubtype="0" fill="hold" nodeType="withEffect">
                                  <p:stCondLst>
                                    <p:cond delay="0"/>
                                  </p:stCondLst>
                                  <p:childTnLst>
                                    <p:set>
                                      <p:cBhvr>
                                        <p:cTn id="20" dur="1" fill="hold">
                                          <p:stCondLst>
                                            <p:cond delay="0"/>
                                          </p:stCondLst>
                                        </p:cTn>
                                        <p:tgtEl>
                                          <p:spTgt spid="16384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7" end="7"/>
                                            </p:txEl>
                                          </p:spTgt>
                                        </p:tgtEl>
                                        <p:attrNameLst>
                                          <p:attrName>ppt_c</p:attrName>
                                        </p:attrNameLst>
                                      </p:cBhvr>
                                      <p:to>
                                        <a:srgbClr val="C0C0C0"/>
                                      </p:to>
                                    </p:animClr>
                                  </p:subTnLst>
                                </p:cTn>
                              </p:par>
                              <p:par>
                                <p:cTn id="21" presetID="1" presetClass="entr" presetSubtype="0" fill="hold" nodeType="withEffect">
                                  <p:stCondLst>
                                    <p:cond delay="0"/>
                                  </p:stCondLst>
                                  <p:childTnLst>
                                    <p:set>
                                      <p:cBhvr>
                                        <p:cTn id="22" dur="1" fill="hold">
                                          <p:stCondLst>
                                            <p:cond delay="0"/>
                                          </p:stCondLst>
                                        </p:cTn>
                                        <p:tgtEl>
                                          <p:spTgt spid="16384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163843">
                                            <p:txEl>
                                              <p:pRg st="8" end="8"/>
                                            </p:txEl>
                                          </p:spTgt>
                                        </p:tgtEl>
                                        <p:attrNameLst>
                                          <p:attrName>ppt_c</p:attrName>
                                        </p:attrNameLst>
                                      </p:cBhvr>
                                      <p:to>
                                        <a:srgbClr val="C0C0C0"/>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4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384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6384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38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D663269-2F36-4A24-AA84-D86A7AA7293F}"/>
              </a:ext>
            </a:extLst>
          </p:cNvPr>
          <p:cNvSpPr>
            <a:spLocks noGrp="1" noChangeArrowheads="1"/>
          </p:cNvSpPr>
          <p:nvPr>
            <p:ph type="title"/>
          </p:nvPr>
        </p:nvSpPr>
        <p:spPr>
          <a:xfrm>
            <a:off x="457200" y="152400"/>
            <a:ext cx="8229600" cy="792163"/>
          </a:xfrm>
        </p:spPr>
        <p:txBody>
          <a:bodyPr/>
          <a:lstStyle/>
          <a:p>
            <a:pPr eaLnBrk="1" hangingPunct="1"/>
            <a:r>
              <a:rPr lang="en-US" altLang="en-US" sz="3200" dirty="0"/>
              <a:t>Internal Style Sheets</a:t>
            </a:r>
          </a:p>
        </p:txBody>
      </p:sp>
      <p:sp>
        <p:nvSpPr>
          <p:cNvPr id="22532" name="Rectangle 3">
            <a:extLst>
              <a:ext uri="{FF2B5EF4-FFF2-40B4-BE49-F238E27FC236}">
                <a16:creationId xmlns:a16="http://schemas.microsoft.com/office/drawing/2014/main" id="{C2A82154-9700-44D8-B8D6-AB888BC356A1}"/>
              </a:ext>
            </a:extLst>
          </p:cNvPr>
          <p:cNvSpPr>
            <a:spLocks noGrp="1" noChangeArrowheads="1"/>
          </p:cNvSpPr>
          <p:nvPr>
            <p:ph idx="1"/>
          </p:nvPr>
        </p:nvSpPr>
        <p:spPr>
          <a:xfrm>
            <a:off x="381000" y="1066800"/>
            <a:ext cx="8229600" cy="4530725"/>
          </a:xfrm>
        </p:spPr>
        <p:txBody>
          <a:bodyPr rtlCol="0">
            <a:normAutofit fontScale="85000" lnSpcReduction="20000"/>
          </a:bodyPr>
          <a:lstStyle/>
          <a:p>
            <a:pPr eaLnBrk="1" fontAlgn="auto" hangingPunct="1">
              <a:spcAft>
                <a:spcPts val="0"/>
              </a:spcAft>
              <a:defRPr/>
            </a:pPr>
            <a:r>
              <a:rPr lang="en-US" sz="2000" dirty="0"/>
              <a:t>Styles that apply to </a:t>
            </a:r>
            <a:r>
              <a:rPr lang="en-US" sz="2000" u="sng" dirty="0"/>
              <a:t>every</a:t>
            </a:r>
            <a:r>
              <a:rPr lang="en-US" sz="2000" dirty="0"/>
              <a:t> instance of a tag within the </a:t>
            </a:r>
            <a:r>
              <a:rPr lang="en-US" sz="2000" u="sng" dirty="0"/>
              <a:t>current</a:t>
            </a:r>
            <a:r>
              <a:rPr lang="en-US" sz="2000" dirty="0"/>
              <a:t> HTML document.</a:t>
            </a:r>
          </a:p>
          <a:p>
            <a:pPr lvl="2" eaLnBrk="1" fontAlgn="auto" hangingPunct="1">
              <a:spcAft>
                <a:spcPts val="0"/>
              </a:spcAft>
              <a:defRPr/>
            </a:pPr>
            <a:r>
              <a:rPr lang="en-US" sz="1600" dirty="0"/>
              <a:t>i.e. They will not apply to other pages on your website.</a:t>
            </a:r>
          </a:p>
          <a:p>
            <a:pPr marL="914400" lvl="2" indent="0" eaLnBrk="1" fontAlgn="auto" hangingPunct="1">
              <a:spcAft>
                <a:spcPts val="0"/>
              </a:spcAft>
              <a:buNone/>
              <a:defRPr/>
            </a:pPr>
            <a:endParaRPr lang="en-US" sz="1600" dirty="0"/>
          </a:p>
          <a:p>
            <a:pPr eaLnBrk="1" fontAlgn="auto" hangingPunct="1">
              <a:spcAft>
                <a:spcPts val="0"/>
              </a:spcAft>
              <a:defRPr/>
            </a:pPr>
            <a:r>
              <a:rPr lang="en-US" sz="2000" dirty="0"/>
              <a:t>The styles are placed not inside the tag as with inline styles, but rather, between </a:t>
            </a:r>
            <a:r>
              <a:rPr lang="en-US" sz="2000" dirty="0">
                <a:latin typeface="Courier New" pitchFamily="49" charset="0"/>
              </a:rPr>
              <a:t>&lt;style&gt;</a:t>
            </a:r>
            <a:r>
              <a:rPr lang="en-US" sz="2000" dirty="0"/>
              <a:t> and </a:t>
            </a:r>
            <a:r>
              <a:rPr lang="en-US" sz="2000" dirty="0">
                <a:latin typeface="Courier New" pitchFamily="49" charset="0"/>
              </a:rPr>
              <a:t>&lt;/style&gt;</a:t>
            </a:r>
            <a:r>
              <a:rPr lang="en-US" sz="2000" dirty="0"/>
              <a:t> tags .</a:t>
            </a:r>
          </a:p>
          <a:p>
            <a:pPr eaLnBrk="1" fontAlgn="auto" hangingPunct="1">
              <a:spcAft>
                <a:spcPts val="0"/>
              </a:spcAft>
              <a:defRPr/>
            </a:pPr>
            <a:r>
              <a:rPr lang="en-US" sz="2000" dirty="0"/>
              <a:t>This section is typically placed inside the </a:t>
            </a:r>
            <a:r>
              <a:rPr lang="en-US" sz="2100" dirty="0">
                <a:latin typeface="Courier New" pitchFamily="49" charset="0"/>
              </a:rPr>
              <a:t>&lt;head&gt;</a:t>
            </a:r>
            <a:r>
              <a:rPr lang="en-US" sz="2000" dirty="0"/>
              <a:t> section.</a:t>
            </a:r>
          </a:p>
          <a:p>
            <a:pPr eaLnBrk="1" fontAlgn="auto" hangingPunct="1">
              <a:spcAft>
                <a:spcPts val="0"/>
              </a:spcAft>
              <a:defRPr/>
            </a:pPr>
            <a:r>
              <a:rPr lang="en-US" sz="2000" dirty="0"/>
              <a:t>The selector is identified, and then inside </a:t>
            </a:r>
            <a:r>
              <a:rPr lang="en-US" sz="2000" u="sng" dirty="0"/>
              <a:t>curly braces</a:t>
            </a:r>
            <a:r>
              <a:rPr lang="en-US" sz="2000" dirty="0"/>
              <a:t>, we place all of the property:value pairs.</a:t>
            </a:r>
          </a:p>
          <a:p>
            <a:pPr eaLnBrk="1" fontAlgn="auto" hangingPunct="1">
              <a:spcAft>
                <a:spcPts val="0"/>
              </a:spcAft>
              <a:buFont typeface="Wingdings" pitchFamily="2" charset="2"/>
              <a:buNone/>
              <a:defRPr/>
            </a:pPr>
            <a:endParaRPr lang="en-US" sz="2000" dirty="0">
              <a:latin typeface="Courier New" pitchFamily="49" charset="0"/>
            </a:endParaRPr>
          </a:p>
          <a:p>
            <a:pPr eaLnBrk="1" fontAlgn="auto" hangingPunct="1">
              <a:spcAft>
                <a:spcPts val="0"/>
              </a:spcAft>
              <a:buFont typeface="Wingdings" pitchFamily="2" charset="2"/>
              <a:buNone/>
              <a:defRPr/>
            </a:pPr>
            <a:r>
              <a:rPr lang="en-US" sz="2000" dirty="0">
                <a:latin typeface="Courier New" pitchFamily="49" charset="0"/>
              </a:rPr>
              <a:t>&lt;head&gt;</a:t>
            </a:r>
          </a:p>
          <a:p>
            <a:pPr eaLnBrk="1" fontAlgn="auto" hangingPunct="1">
              <a:spcAft>
                <a:spcPts val="0"/>
              </a:spcAft>
              <a:buFont typeface="Wingdings" pitchFamily="2" charset="2"/>
              <a:buNone/>
              <a:defRPr/>
            </a:pPr>
            <a:r>
              <a:rPr lang="en-US" sz="2000" dirty="0">
                <a:latin typeface="Courier New" pitchFamily="49" charset="0"/>
              </a:rPr>
              <a:t>  &lt;title&gt;Internal Styles&lt;/title&gt;</a:t>
            </a:r>
          </a:p>
          <a:p>
            <a:pPr eaLnBrk="1" fontAlgn="auto" hangingPunct="1">
              <a:spcAft>
                <a:spcPts val="0"/>
              </a:spcAft>
              <a:buFont typeface="Wingdings" pitchFamily="2" charset="2"/>
              <a:buNone/>
              <a:defRPr/>
            </a:pPr>
            <a:r>
              <a:rPr lang="en-US" sz="2000" dirty="0">
                <a:latin typeface="Courier New" pitchFamily="49" charset="0"/>
              </a:rPr>
              <a:t>  &lt;meta charset="utf-8"&gt;</a:t>
            </a:r>
          </a:p>
          <a:p>
            <a:pPr eaLnBrk="1" fontAlgn="auto" hangingPunct="1">
              <a:spcAft>
                <a:spcPts val="0"/>
              </a:spcAft>
              <a:buFont typeface="Wingdings" pitchFamily="2" charset="2"/>
              <a:buNone/>
              <a:defRPr/>
            </a:pPr>
            <a:r>
              <a:rPr lang="en-US" sz="2000" dirty="0">
                <a:latin typeface="Courier New" pitchFamily="49" charset="0"/>
              </a:rPr>
              <a:t>  </a:t>
            </a:r>
            <a:r>
              <a:rPr lang="en-US" sz="2000" b="1" dirty="0">
                <a:latin typeface="Courier New" pitchFamily="49" charset="0"/>
              </a:rPr>
              <a:t>&lt;style&gt;</a:t>
            </a:r>
          </a:p>
          <a:p>
            <a:pPr eaLnBrk="1" fontAlgn="auto" hangingPunct="1">
              <a:spcAft>
                <a:spcPts val="0"/>
              </a:spcAft>
              <a:buNone/>
              <a:defRPr/>
            </a:pPr>
            <a:r>
              <a:rPr lang="en-US" sz="2000" dirty="0">
                <a:latin typeface="Courier New" pitchFamily="49" charset="0"/>
              </a:rPr>
              <a:t>    h1  {font-size: 200%; font-style: italic}</a:t>
            </a:r>
          </a:p>
          <a:p>
            <a:pPr eaLnBrk="1" fontAlgn="auto" hangingPunct="1">
              <a:spcAft>
                <a:spcPts val="0"/>
              </a:spcAft>
              <a:buNone/>
              <a:defRPr/>
            </a:pPr>
            <a:r>
              <a:rPr lang="en-US" sz="2000" dirty="0">
                <a:latin typeface="Courier New" pitchFamily="49" charset="0"/>
              </a:rPr>
              <a:t>    h2  { color:#ff0000; }</a:t>
            </a:r>
          </a:p>
          <a:p>
            <a:pPr eaLnBrk="1" fontAlgn="auto" hangingPunct="1">
              <a:spcAft>
                <a:spcPts val="0"/>
              </a:spcAft>
              <a:buFont typeface="Wingdings" pitchFamily="2" charset="2"/>
              <a:buNone/>
              <a:defRPr/>
            </a:pPr>
            <a:r>
              <a:rPr lang="en-US" sz="2000" b="1" dirty="0">
                <a:latin typeface="Courier New" pitchFamily="49" charset="0"/>
              </a:rPr>
              <a:t>  &lt;/style&gt;</a:t>
            </a:r>
          </a:p>
          <a:p>
            <a:pPr eaLnBrk="1" fontAlgn="auto" hangingPunct="1">
              <a:spcAft>
                <a:spcPts val="0"/>
              </a:spcAft>
              <a:buFont typeface="Wingdings" pitchFamily="2" charset="2"/>
              <a:buNone/>
              <a:defRPr/>
            </a:pPr>
            <a:r>
              <a:rPr lang="en-US" sz="2000" dirty="0">
                <a:latin typeface="Courier New" pitchFamily="49" charset="0"/>
              </a:rPr>
              <a:t>&lt;/head&gt;</a:t>
            </a:r>
            <a:endParaRPr lang="en-US" sz="2000" dirty="0"/>
          </a:p>
        </p:txBody>
      </p:sp>
      <p:sp>
        <p:nvSpPr>
          <p:cNvPr id="10244" name="Slide Number Placeholder 5">
            <a:extLst>
              <a:ext uri="{FF2B5EF4-FFF2-40B4-BE49-F238E27FC236}">
                <a16:creationId xmlns:a16="http://schemas.microsoft.com/office/drawing/2014/main" id="{CEE5AA12-1D1F-43B3-A60D-21147C2B09C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6838608-E10D-4788-A314-B36DACA95917}" type="slidenum">
              <a:rPr lang="en-US" altLang="en-US" sz="1200">
                <a:solidFill>
                  <a:srgbClr val="898989"/>
                </a:solidFill>
                <a:latin typeface="Arial" panose="020B0604020202020204" pitchFamily="34" charset="0"/>
              </a:rPr>
              <a:pPr>
                <a:spcBef>
                  <a:spcPct val="0"/>
                </a:spcBef>
                <a:buFontTx/>
                <a:buNone/>
              </a:pPr>
              <a:t>6</a:t>
            </a:fld>
            <a:endParaRPr lang="en-US" altLang="en-US" sz="1200" dirty="0">
              <a:solidFill>
                <a:srgbClr val="898989"/>
              </a:solidFill>
              <a:latin typeface="Arial" panose="020B0604020202020204" pitchFamily="34" charset="0"/>
            </a:endParaRPr>
          </a:p>
        </p:txBody>
      </p:sp>
      <p:sp>
        <p:nvSpPr>
          <p:cNvPr id="10245" name="TextBox 4">
            <a:extLst>
              <a:ext uri="{FF2B5EF4-FFF2-40B4-BE49-F238E27FC236}">
                <a16:creationId xmlns:a16="http://schemas.microsoft.com/office/drawing/2014/main" id="{22785D7A-B925-4E38-A3A9-13A12B304470}"/>
              </a:ext>
            </a:extLst>
          </p:cNvPr>
          <p:cNvSpPr txBox="1">
            <a:spLocks noChangeArrowheads="1"/>
          </p:cNvSpPr>
          <p:nvPr/>
        </p:nvSpPr>
        <p:spPr bwMode="auto">
          <a:xfrm>
            <a:off x="551984" y="5807660"/>
            <a:ext cx="68707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This line says that </a:t>
            </a:r>
            <a:r>
              <a:rPr lang="en-US" altLang="en-US" sz="1600" u="sng" dirty="0">
                <a:latin typeface="Arial" panose="020B0604020202020204" pitchFamily="34" charset="0"/>
              </a:rPr>
              <a:t>every</a:t>
            </a:r>
            <a:r>
              <a:rPr lang="en-US" altLang="en-US" sz="1600" dirty="0">
                <a:latin typeface="Arial" panose="020B0604020202020204" pitchFamily="34" charset="0"/>
              </a:rPr>
              <a:t> h1 tag i</a:t>
            </a:r>
            <a:r>
              <a:rPr lang="en-US" altLang="en-US" sz="1600" u="sng" dirty="0">
                <a:latin typeface="Arial" panose="020B0604020202020204" pitchFamily="34" charset="0"/>
              </a:rPr>
              <a:t>n the current document</a:t>
            </a:r>
            <a:r>
              <a:rPr lang="en-US" altLang="en-US" sz="1600" dirty="0">
                <a:latin typeface="Arial" panose="020B0604020202020204" pitchFamily="34" charset="0"/>
              </a:rPr>
              <a:t> will use this style.</a:t>
            </a:r>
          </a:p>
        </p:txBody>
      </p:sp>
      <p:sp>
        <p:nvSpPr>
          <p:cNvPr id="2" name="Rectangle: Rounded Corners 1">
            <a:extLst>
              <a:ext uri="{FF2B5EF4-FFF2-40B4-BE49-F238E27FC236}">
                <a16:creationId xmlns:a16="http://schemas.microsoft.com/office/drawing/2014/main" id="{F8291F0A-280D-4D0B-A698-A29F0EFD832E}"/>
              </a:ext>
            </a:extLst>
          </p:cNvPr>
          <p:cNvSpPr/>
          <p:nvPr/>
        </p:nvSpPr>
        <p:spPr>
          <a:xfrm>
            <a:off x="914400" y="4267201"/>
            <a:ext cx="5486400" cy="2286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Arrow: Down 2">
            <a:extLst>
              <a:ext uri="{FF2B5EF4-FFF2-40B4-BE49-F238E27FC236}">
                <a16:creationId xmlns:a16="http://schemas.microsoft.com/office/drawing/2014/main" id="{B66BC98C-0628-488E-848D-7167A6CCD718}"/>
              </a:ext>
            </a:extLst>
          </p:cNvPr>
          <p:cNvSpPr/>
          <p:nvPr/>
        </p:nvSpPr>
        <p:spPr>
          <a:xfrm>
            <a:off x="3352800" y="4495802"/>
            <a:ext cx="457200" cy="12239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53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53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53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2532">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532">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32">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2532">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532">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532">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532">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par>
                                <p:cTn id="45" presetID="1" presetClass="entr" presetSubtype="0" fill="hold" grpId="0" nodeType="withEffect">
                                  <p:stCondLst>
                                    <p:cond delay="0"/>
                                  </p:stCondLst>
                                  <p:childTnLst>
                                    <p:set>
                                      <p:cBhvr>
                                        <p:cTn id="46"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par>
                                <p:cTn id="47" presetID="21" presetClass="entr" presetSubtype="1" fill="hold" grpId="0" nodeType="withEffect">
                                  <p:stCondLst>
                                    <p:cond delay="0"/>
                                  </p:stCondLst>
                                  <p:childTnLst>
                                    <p:set>
                                      <p:cBhvr>
                                        <p:cTn id="48" dur="1" fill="hold">
                                          <p:stCondLst>
                                            <p:cond delay="0"/>
                                          </p:stCondLst>
                                        </p:cTn>
                                        <p:tgtEl>
                                          <p:spTgt spid="10245"/>
                                        </p:tgtEl>
                                        <p:attrNameLst>
                                          <p:attrName>style.visibility</p:attrName>
                                        </p:attrNameLst>
                                      </p:cBhvr>
                                      <p:to>
                                        <p:strVal val="visible"/>
                                      </p:to>
                                    </p:set>
                                    <p:animEffect transition="in" filter="wheel(1)">
                                      <p:cBhvr>
                                        <p:cTn id="49" dur="2000"/>
                                        <p:tgtEl>
                                          <p:spTgt spid="10245"/>
                                        </p:tgtEl>
                                      </p:cBhvr>
                                    </p:animEffect>
                                  </p:childTnLst>
                                  <p:subTnLst>
                                    <p:set>
                                      <p:cBhvr override="childStyle">
                                        <p:cTn dur="1" fill="hold" display="0" masterRel="nextClick" afterEffect="1"/>
                                        <p:tgtEl>
                                          <p:spTgt spid="10245"/>
                                        </p:tgtEl>
                                        <p:attrNameLst>
                                          <p:attrName>style.visibility</p:attrName>
                                        </p:attrNameLst>
                                      </p:cBhvr>
                                      <p:to>
                                        <p:strVal val="hidden"/>
                                      </p:to>
                                    </p:set>
                                  </p:sub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2253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88D5374-75BA-4144-9136-3740D92679B9}"/>
              </a:ext>
            </a:extLst>
          </p:cNvPr>
          <p:cNvSpPr>
            <a:spLocks noGrp="1" noChangeArrowheads="1"/>
          </p:cNvSpPr>
          <p:nvPr>
            <p:ph type="title"/>
          </p:nvPr>
        </p:nvSpPr>
        <p:spPr>
          <a:xfrm>
            <a:off x="457200" y="30953"/>
            <a:ext cx="8229600" cy="563562"/>
          </a:xfrm>
        </p:spPr>
        <p:txBody>
          <a:bodyPr/>
          <a:lstStyle/>
          <a:p>
            <a:pPr eaLnBrk="1" hangingPunct="1"/>
            <a:r>
              <a:rPr lang="en-US" altLang="en-US" sz="3200" dirty="0"/>
              <a:t>Example: </a:t>
            </a:r>
            <a:r>
              <a:rPr lang="en-US" altLang="en-US" sz="3200" dirty="0">
                <a:latin typeface="Courier New" panose="02070309020205020404" pitchFamily="49" charset="0"/>
                <a:cs typeface="Courier New" panose="02070309020205020404" pitchFamily="49" charset="0"/>
              </a:rPr>
              <a:t>internal_style.html</a:t>
            </a:r>
          </a:p>
        </p:txBody>
      </p:sp>
      <p:sp>
        <p:nvSpPr>
          <p:cNvPr id="12291" name="Rectangle 3">
            <a:extLst>
              <a:ext uri="{FF2B5EF4-FFF2-40B4-BE49-F238E27FC236}">
                <a16:creationId xmlns:a16="http://schemas.microsoft.com/office/drawing/2014/main" id="{29A4888D-5F1C-48C7-84CC-C88F5C7EE4CF}"/>
              </a:ext>
            </a:extLst>
          </p:cNvPr>
          <p:cNvSpPr>
            <a:spLocks noGrp="1" noChangeArrowheads="1"/>
          </p:cNvSpPr>
          <p:nvPr>
            <p:ph idx="1"/>
          </p:nvPr>
        </p:nvSpPr>
        <p:spPr>
          <a:xfrm>
            <a:off x="152400" y="609600"/>
            <a:ext cx="8839200" cy="4113213"/>
          </a:xfrm>
        </p:spPr>
        <p:txBody>
          <a:bodyPr/>
          <a:lstStyle/>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&lt;head&gt;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&lt;title&gt;Internal Styles&gt;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&lt;meta charset="utf-8"&gt;</a:t>
            </a:r>
          </a:p>
          <a:p>
            <a:pPr eaLnBrk="1" hangingPunct="1">
              <a:lnSpc>
                <a:spcPct val="90000"/>
              </a:lnSpc>
              <a:buFont typeface="Wingdings" panose="05000000000000000000" pitchFamily="2" charset="2"/>
              <a:buNone/>
            </a:pPr>
            <a:r>
              <a:rPr lang="en-US" altLang="en-US" sz="2000" b="1" dirty="0">
                <a:latin typeface="Courier New" panose="02070309020205020404" pitchFamily="49" charset="0"/>
              </a:rPr>
              <a:t> &lt;style type="text/css"&gt;</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body { </a:t>
            </a:r>
            <a:r>
              <a:rPr lang="en-US" altLang="en-US" sz="1800">
                <a:latin typeface="Courier New" panose="02070309020205020404" pitchFamily="49" charset="0"/>
              </a:rPr>
              <a:t>border:10px </a:t>
            </a:r>
            <a:r>
              <a:rPr lang="en-US" altLang="en-US" sz="1800" dirty="0">
                <a:latin typeface="Courier New" panose="02070309020205020404" pitchFamily="49" charset="0"/>
              </a:rPr>
              <a:t>solid #335bff; width:300px; }</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h2   { font-family:Verdana; text-size:140%; }</a:t>
            </a:r>
          </a:p>
          <a:p>
            <a:pPr eaLnBrk="1" hangingPunct="1">
              <a:lnSpc>
                <a:spcPct val="90000"/>
              </a:lnSpc>
              <a:buFont typeface="Wingdings" panose="05000000000000000000" pitchFamily="2" charset="2"/>
              <a:buNone/>
            </a:pPr>
            <a:r>
              <a:rPr lang="en-US" altLang="en-US" sz="1800" dirty="0">
                <a:latin typeface="Courier New" panose="02070309020205020404" pitchFamily="49" charset="0"/>
              </a:rPr>
              <a:t>   h3   { font-family:Arial; font-style:italic; color:#ff0000;}</a:t>
            </a:r>
          </a:p>
          <a:p>
            <a:pPr eaLnBrk="1" hangingPunct="1">
              <a:lnSpc>
                <a:spcPct val="90000"/>
              </a:lnSpc>
              <a:buFont typeface="Wingdings" panose="05000000000000000000" pitchFamily="2" charset="2"/>
              <a:buNone/>
            </a:pPr>
            <a:r>
              <a:rPr lang="en-US" altLang="en-US" sz="2000" b="1" dirty="0">
                <a:latin typeface="Courier New" panose="02070309020205020404" pitchFamily="49" charset="0"/>
              </a:rPr>
              <a:t> &lt;/style&gt;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&lt;/head&gt;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&lt;body&gt;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&lt;h3&gt;This is some h3 content.&lt;/h3&gt;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&lt;h4&gt;This is some h4 content.&lt;/h4&gt;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  &lt;p&gt;Notice how the entire body has a border around it.&lt;/p&gt;</a:t>
            </a:r>
          </a:p>
          <a:p>
            <a:pPr eaLnBrk="1" hangingPunct="1">
              <a:lnSpc>
                <a:spcPct val="90000"/>
              </a:lnSpc>
              <a:buFont typeface="Wingdings" panose="05000000000000000000" pitchFamily="2" charset="2"/>
              <a:buNone/>
            </a:pPr>
            <a:r>
              <a:rPr lang="en-US" altLang="en-US" sz="2000" dirty="0">
                <a:latin typeface="Courier New" panose="02070309020205020404" pitchFamily="49" charset="0"/>
              </a:rPr>
              <a:t>&lt;/body&gt;</a:t>
            </a:r>
          </a:p>
          <a:p>
            <a:pPr eaLnBrk="1" hangingPunct="1">
              <a:lnSpc>
                <a:spcPct val="90000"/>
              </a:lnSpc>
              <a:buFont typeface="Wingdings" panose="05000000000000000000" pitchFamily="2" charset="2"/>
              <a:buNone/>
            </a:pPr>
            <a:endParaRPr lang="en-US" altLang="en-US" sz="2000" dirty="0">
              <a:latin typeface="Courier New" panose="02070309020205020404" pitchFamily="49" charset="0"/>
            </a:endParaRPr>
          </a:p>
        </p:txBody>
      </p:sp>
      <p:sp>
        <p:nvSpPr>
          <p:cNvPr id="12292" name="Slide Number Placeholder 5">
            <a:extLst>
              <a:ext uri="{FF2B5EF4-FFF2-40B4-BE49-F238E27FC236}">
                <a16:creationId xmlns:a16="http://schemas.microsoft.com/office/drawing/2014/main" id="{2D2B8B83-CFE3-48C0-A11E-4D386511A2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475EA1-A061-47B5-ADDC-67B3806F6227}" type="slidenum">
              <a:rPr lang="en-US" altLang="en-US" sz="1200">
                <a:solidFill>
                  <a:srgbClr val="898989"/>
                </a:solidFill>
                <a:latin typeface="Arial" panose="020B0604020202020204" pitchFamily="34" charset="0"/>
              </a:rPr>
              <a:pPr>
                <a:spcBef>
                  <a:spcPct val="0"/>
                </a:spcBef>
                <a:buFontTx/>
                <a:buNone/>
              </a:pPr>
              <a:t>7</a:t>
            </a:fld>
            <a:endParaRPr lang="en-US" altLang="en-US" sz="1200" dirty="0">
              <a:solidFill>
                <a:srgbClr val="898989"/>
              </a:solidFill>
              <a:latin typeface="Arial" panose="020B0604020202020204" pitchFamily="34" charset="0"/>
            </a:endParaRPr>
          </a:p>
        </p:txBody>
      </p:sp>
      <p:sp>
        <p:nvSpPr>
          <p:cNvPr id="12293" name="TextBox 4">
            <a:extLst>
              <a:ext uri="{FF2B5EF4-FFF2-40B4-BE49-F238E27FC236}">
                <a16:creationId xmlns:a16="http://schemas.microsoft.com/office/drawing/2014/main" id="{B83E9F40-A9D9-42F1-BE55-0D7D3767B078}"/>
              </a:ext>
            </a:extLst>
          </p:cNvPr>
          <p:cNvSpPr txBox="1">
            <a:spLocks noChangeArrowheads="1"/>
          </p:cNvSpPr>
          <p:nvPr/>
        </p:nvSpPr>
        <p:spPr bwMode="auto">
          <a:xfrm>
            <a:off x="381000" y="6208306"/>
            <a:ext cx="8001000" cy="430887"/>
          </a:xfrm>
          <a:prstGeom prst="rect">
            <a:avLst/>
          </a:prstGeom>
          <a:solidFill>
            <a:schemeClr val="accent3">
              <a:lumMod val="40000"/>
              <a:lumOff val="60000"/>
            </a:schemeClr>
          </a:solidFill>
          <a:ln/>
        </p:spPr>
        <p:style>
          <a:lnRef idx="3">
            <a:schemeClr val="lt1"/>
          </a:lnRef>
          <a:fillRef idx="1">
            <a:schemeClr val="accent1"/>
          </a:fillRef>
          <a:effectRef idx="1">
            <a:schemeClr val="accent1"/>
          </a:effectRef>
          <a:fontRef idx="minor">
            <a:schemeClr val="lt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dirty="0">
                <a:latin typeface="Arial" panose="020B0604020202020204" pitchFamily="34" charset="0"/>
              </a:rPr>
              <a:t>Note the inclusion of the ‘</a:t>
            </a:r>
            <a:r>
              <a:rPr lang="en-US" altLang="en-US" sz="1100" dirty="0">
                <a:latin typeface="Courier New" panose="02070309020205020404" pitchFamily="49" charset="0"/>
                <a:cs typeface="Courier New" panose="02070309020205020404" pitchFamily="49" charset="0"/>
              </a:rPr>
              <a:t>type</a:t>
            </a:r>
            <a:r>
              <a:rPr lang="en-US" altLang="en-US" sz="1100" dirty="0">
                <a:latin typeface="Arial" panose="020B0604020202020204" pitchFamily="34" charset="0"/>
              </a:rPr>
              <a:t>’ property in the </a:t>
            </a:r>
            <a:r>
              <a:rPr lang="en-US" altLang="en-US" sz="1100" dirty="0">
                <a:latin typeface="Courier New" panose="02070309020205020404" pitchFamily="49" charset="0"/>
                <a:cs typeface="Courier New" panose="02070309020205020404" pitchFamily="49" charset="0"/>
              </a:rPr>
              <a:t>&lt;style&gt; </a:t>
            </a:r>
            <a:r>
              <a:rPr lang="en-US" altLang="en-US" sz="1100" dirty="0">
                <a:latin typeface="Arial" panose="020B0604020202020204" pitchFamily="34" charset="0"/>
              </a:rPr>
              <a:t>tag. This attribute is not strictly necessary in HTML5, but some programmers like to include it, typically for backwards compatibility. You are not required to use it for this course. </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wheel(1)">
                                      <p:cBhvr>
                                        <p:cTn id="17" dur="2000"/>
                                        <p:tgtEl>
                                          <p:spTgt spid="12291">
                                            <p:txEl>
                                              <p:pRg st="3" end="3"/>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12291">
                                            <p:txEl>
                                              <p:pRg st="7" end="7"/>
                                            </p:txEl>
                                          </p:spTgt>
                                        </p:tgtEl>
                                        <p:attrNameLst>
                                          <p:attrName>style.visibility</p:attrName>
                                        </p:attrNameLst>
                                      </p:cBhvr>
                                      <p:to>
                                        <p:strVal val="visible"/>
                                      </p:to>
                                    </p:set>
                                    <p:animEffect transition="in" filter="wheel(1)">
                                      <p:cBhvr>
                                        <p:cTn id="20" dur="2000"/>
                                        <p:tgtEl>
                                          <p:spTgt spid="12291">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12293"/>
                                        </p:tgtEl>
                                        <p:attrNameLst>
                                          <p:attrName>style.visibility</p:attrName>
                                        </p:attrNameLst>
                                      </p:cBhvr>
                                      <p:to>
                                        <p:strVal val="visible"/>
                                      </p:to>
                                    </p:set>
                                    <p:animEffect transition="in" filter="wheel(1)">
                                      <p:cBhvr>
                                        <p:cTn id="25" dur="2000"/>
                                        <p:tgtEl>
                                          <p:spTgt spid="12293"/>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29A4888D-5F1C-48C7-84CC-C88F5C7EE4CF}"/>
              </a:ext>
            </a:extLst>
          </p:cNvPr>
          <p:cNvSpPr>
            <a:spLocks noGrp="1" noChangeArrowheads="1"/>
          </p:cNvSpPr>
          <p:nvPr>
            <p:ph idx="1"/>
          </p:nvPr>
        </p:nvSpPr>
        <p:spPr>
          <a:xfrm>
            <a:off x="152400" y="136525"/>
            <a:ext cx="8839200" cy="4113213"/>
          </a:xfrm>
        </p:spPr>
        <p:txBody>
          <a:bodyPr/>
          <a:lstStyle/>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&lt;style type="text/css"&gt;</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body { </a:t>
            </a:r>
            <a:r>
              <a:rPr lang="en-US" altLang="en-US" sz="1600">
                <a:latin typeface="Courier New" panose="02070309020205020404" pitchFamily="49" charset="0"/>
              </a:rPr>
              <a:t>border:10px </a:t>
            </a:r>
            <a:r>
              <a:rPr lang="en-US" altLang="en-US" sz="1600" dirty="0">
                <a:latin typeface="Courier New" panose="02070309020205020404" pitchFamily="49" charset="0"/>
              </a:rPr>
              <a:t>solid #335bff; width:300px; }</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h2   { font-family:Verdana; text-size:140%; }</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   h3   { font-family:Arial; font-style:italic; color:#ff0000;}</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&lt;/style&gt;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&lt;/head&gt;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&lt;body&gt;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&lt;h3&gt;This is some h3 content.&lt;/h3&gt;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&lt;h4&gt;This is some h4 content.&lt;/h4&gt;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  &lt;p&gt;Notice how the entire body has a border around it.&lt;/p&gt;</a:t>
            </a:r>
          </a:p>
          <a:p>
            <a:pPr eaLnBrk="1" hangingPunct="1">
              <a:lnSpc>
                <a:spcPct val="90000"/>
              </a:lnSpc>
              <a:buFont typeface="Wingdings" panose="05000000000000000000" pitchFamily="2" charset="2"/>
              <a:buNone/>
            </a:pPr>
            <a:r>
              <a:rPr lang="en-US" altLang="en-US" sz="1400" dirty="0">
                <a:latin typeface="Courier New" panose="02070309020205020404" pitchFamily="49" charset="0"/>
              </a:rPr>
              <a:t>&lt;/body&gt;</a:t>
            </a:r>
          </a:p>
        </p:txBody>
      </p:sp>
      <p:sp>
        <p:nvSpPr>
          <p:cNvPr id="12292" name="Slide Number Placeholder 5">
            <a:extLst>
              <a:ext uri="{FF2B5EF4-FFF2-40B4-BE49-F238E27FC236}">
                <a16:creationId xmlns:a16="http://schemas.microsoft.com/office/drawing/2014/main" id="{2D2B8B83-CFE3-48C0-A11E-4D386511A2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475EA1-A061-47B5-ADDC-67B3806F6227}" type="slidenum">
              <a:rPr lang="en-US" altLang="en-US" sz="1200">
                <a:solidFill>
                  <a:srgbClr val="898989"/>
                </a:solidFill>
                <a:latin typeface="Arial" panose="020B0604020202020204" pitchFamily="34" charset="0"/>
              </a:rPr>
              <a:pPr>
                <a:spcBef>
                  <a:spcPct val="0"/>
                </a:spcBef>
                <a:buFontTx/>
                <a:buNone/>
              </a:pPr>
              <a:t>8</a:t>
            </a:fld>
            <a:endParaRPr lang="en-US" altLang="en-US" sz="1200" dirty="0">
              <a:solidFill>
                <a:srgbClr val="898989"/>
              </a:solidFill>
              <a:latin typeface="Arial" panose="020B0604020202020204" pitchFamily="34" charset="0"/>
            </a:endParaRPr>
          </a:p>
        </p:txBody>
      </p:sp>
      <p:pic>
        <p:nvPicPr>
          <p:cNvPr id="5" name="Picture 4">
            <a:extLst>
              <a:ext uri="{FF2B5EF4-FFF2-40B4-BE49-F238E27FC236}">
                <a16:creationId xmlns:a16="http://schemas.microsoft.com/office/drawing/2014/main" id="{BA45B5E5-3935-4161-97C4-93F4E3706103}"/>
              </a:ext>
            </a:extLst>
          </p:cNvPr>
          <p:cNvPicPr>
            <a:picLocks noChangeAspect="1"/>
          </p:cNvPicPr>
          <p:nvPr/>
        </p:nvPicPr>
        <p:blipFill>
          <a:blip r:embed="rId3"/>
          <a:stretch>
            <a:fillRect/>
          </a:stretch>
        </p:blipFill>
        <p:spPr>
          <a:xfrm>
            <a:off x="1409700" y="2930659"/>
            <a:ext cx="6324600" cy="3790816"/>
          </a:xfrm>
          <a:prstGeom prst="rect">
            <a:avLst/>
          </a:prstGeom>
        </p:spPr>
      </p:pic>
    </p:spTree>
    <p:extLst>
      <p:ext uri="{BB962C8B-B14F-4D97-AF65-F5344CB8AC3E}">
        <p14:creationId xmlns:p14="http://schemas.microsoft.com/office/powerpoint/2010/main" val="1067508270"/>
      </p:ext>
    </p:extLst>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7E05A37-BAA2-41B0-8905-1808F55A2910}"/>
              </a:ext>
            </a:extLst>
          </p:cNvPr>
          <p:cNvSpPr>
            <a:spLocks noGrp="1" noChangeArrowheads="1"/>
          </p:cNvSpPr>
          <p:nvPr>
            <p:ph type="title"/>
          </p:nvPr>
        </p:nvSpPr>
        <p:spPr/>
        <p:txBody>
          <a:bodyPr/>
          <a:lstStyle/>
          <a:p>
            <a:pPr eaLnBrk="1" hangingPunct="1"/>
            <a:r>
              <a:rPr lang="en-US" altLang="en-US" sz="2800" dirty="0"/>
              <a:t>Shortcut: Applying the same style to multiple tags</a:t>
            </a:r>
          </a:p>
        </p:txBody>
      </p:sp>
      <p:sp>
        <p:nvSpPr>
          <p:cNvPr id="10243" name="Rectangle 3">
            <a:extLst>
              <a:ext uri="{FF2B5EF4-FFF2-40B4-BE49-F238E27FC236}">
                <a16:creationId xmlns:a16="http://schemas.microsoft.com/office/drawing/2014/main" id="{88FA16C5-2986-41B5-B48E-14FB0BDA6ED2}"/>
              </a:ext>
            </a:extLst>
          </p:cNvPr>
          <p:cNvSpPr>
            <a:spLocks noGrp="1" noChangeArrowheads="1"/>
          </p:cNvSpPr>
          <p:nvPr>
            <p:ph idx="1"/>
          </p:nvPr>
        </p:nvSpPr>
        <p:spPr>
          <a:xfrm>
            <a:off x="228600" y="1600200"/>
            <a:ext cx="8686800" cy="4525963"/>
          </a:xfrm>
        </p:spPr>
        <p:txBody>
          <a:bodyPr/>
          <a:lstStyle/>
          <a:p>
            <a:pPr eaLnBrk="1" hangingPunct="1">
              <a:buFont typeface="Wingdings" pitchFamily="2" charset="2"/>
              <a:buNone/>
              <a:defRPr/>
            </a:pPr>
            <a:r>
              <a:rPr lang="en-US" sz="2000" dirty="0">
                <a:latin typeface="Courier New" pitchFamily="49" charset="0"/>
              </a:rPr>
              <a:t>&lt;style type="text/css"&gt;</a:t>
            </a:r>
          </a:p>
          <a:p>
            <a:pPr eaLnBrk="1" hangingPunct="1">
              <a:buFont typeface="Wingdings" pitchFamily="2" charset="2"/>
              <a:buNone/>
              <a:defRPr/>
            </a:pPr>
            <a:r>
              <a:rPr lang="en-US" sz="1800" b="1" dirty="0">
                <a:latin typeface="Courier New" pitchFamily="49" charset="0"/>
              </a:rPr>
              <a:t>   h1, h2, h3, h4, h5, h6 { color:#ff0000; font-family:Arial}</a:t>
            </a:r>
          </a:p>
          <a:p>
            <a:pPr eaLnBrk="1" hangingPunct="1">
              <a:buFont typeface="Wingdings" pitchFamily="2" charset="2"/>
              <a:buNone/>
              <a:defRPr/>
            </a:pPr>
            <a:r>
              <a:rPr lang="en-US" sz="2000" dirty="0">
                <a:latin typeface="Courier New" pitchFamily="49" charset="0"/>
              </a:rPr>
              <a:t>&lt;/style&gt;</a:t>
            </a:r>
          </a:p>
          <a:p>
            <a:pPr eaLnBrk="1" hangingPunct="1">
              <a:buFont typeface="Wingdings" pitchFamily="2" charset="2"/>
              <a:buNone/>
              <a:defRPr/>
            </a:pPr>
            <a:endParaRPr lang="en-US" sz="2400" dirty="0"/>
          </a:p>
          <a:p>
            <a:pPr marL="0" indent="0" eaLnBrk="1" hangingPunct="1">
              <a:buFont typeface="Arial" charset="0"/>
              <a:buNone/>
              <a:defRPr/>
            </a:pPr>
            <a:r>
              <a:rPr lang="en-US" sz="2000" dirty="0"/>
              <a:t>This shows that you can apply styles to several selectors (e.g. tags) at the same time.  In this case, all of your h tags would be in red and Arial.</a:t>
            </a:r>
          </a:p>
          <a:p>
            <a:pPr marL="0" indent="0" eaLnBrk="1" hangingPunct="1">
              <a:buFont typeface="Arial" charset="0"/>
              <a:buNone/>
              <a:defRPr/>
            </a:pPr>
            <a:endParaRPr lang="en-US" sz="2000" dirty="0"/>
          </a:p>
          <a:p>
            <a:pPr marL="0" indent="0" eaLnBrk="1" hangingPunct="1">
              <a:buFont typeface="Arial" charset="0"/>
              <a:buNone/>
              <a:defRPr/>
            </a:pPr>
            <a:r>
              <a:rPr lang="en-US" sz="2000" dirty="0"/>
              <a:t>Simply separate the selectors with commas.</a:t>
            </a:r>
          </a:p>
          <a:p>
            <a:pPr marL="0" indent="0" eaLnBrk="1" hangingPunct="1">
              <a:buFont typeface="Arial" charset="0"/>
              <a:buNone/>
              <a:defRPr/>
            </a:pPr>
            <a:endParaRPr lang="en-US" sz="2000" dirty="0"/>
          </a:p>
          <a:p>
            <a:pPr eaLnBrk="1" hangingPunct="1">
              <a:buFont typeface="Wingdings" pitchFamily="2" charset="2"/>
              <a:buNone/>
              <a:defRPr/>
            </a:pPr>
            <a:endParaRPr lang="en-US" sz="2000" dirty="0"/>
          </a:p>
          <a:p>
            <a:pPr eaLnBrk="1" hangingPunct="1">
              <a:buFont typeface="Wingdings" pitchFamily="2" charset="2"/>
              <a:buNone/>
              <a:defRPr/>
            </a:pPr>
            <a:endParaRPr lang="en-US" sz="2400" dirty="0"/>
          </a:p>
          <a:p>
            <a:pPr eaLnBrk="1" hangingPunct="1">
              <a:buFont typeface="Wingdings" pitchFamily="2" charset="2"/>
              <a:buNone/>
              <a:defRPr/>
            </a:pPr>
            <a:endParaRPr lang="en-US" sz="2400" dirty="0"/>
          </a:p>
          <a:p>
            <a:pPr eaLnBrk="1" hangingPunct="1">
              <a:buFont typeface="Wingdings" pitchFamily="2" charset="2"/>
              <a:buNone/>
              <a:defRPr/>
            </a:pPr>
            <a:endParaRPr lang="en-US" sz="2400" dirty="0"/>
          </a:p>
        </p:txBody>
      </p:sp>
      <p:sp>
        <p:nvSpPr>
          <p:cNvPr id="14340" name="Slide Number Placeholder 5">
            <a:extLst>
              <a:ext uri="{FF2B5EF4-FFF2-40B4-BE49-F238E27FC236}">
                <a16:creationId xmlns:a16="http://schemas.microsoft.com/office/drawing/2014/main" id="{AF5344B8-6717-4701-96AC-EFB46D5204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86D9E96-FD6D-45DD-8FCE-5D22F0AED752}" type="slidenum">
              <a:rPr lang="en-US" altLang="en-US" sz="1200">
                <a:solidFill>
                  <a:srgbClr val="898989"/>
                </a:solidFill>
                <a:latin typeface="Arial" panose="020B0604020202020204" pitchFamily="34" charset="0"/>
              </a:rPr>
              <a:pPr>
                <a:spcBef>
                  <a:spcPct val="0"/>
                </a:spcBef>
                <a:buFontTx/>
                <a:buNone/>
              </a:pPr>
              <a:t>9</a:t>
            </a:fld>
            <a:endParaRPr lang="en-US" altLang="en-US" sz="1200" dirty="0">
              <a:solidFill>
                <a:srgbClr val="898989"/>
              </a:solidFill>
              <a:latin typeface="Arial" panose="020B0604020202020204" pitchFamily="34" charset="0"/>
            </a:endParaRPr>
          </a:p>
        </p:txBody>
      </p:sp>
    </p:spTree>
  </p:cSld>
  <p:clrMapOvr>
    <a:masterClrMapping/>
  </p:clrMapOvr>
  <p:transition>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3198</TotalTime>
  <Words>2244</Words>
  <Application>Microsoft Office PowerPoint</Application>
  <PresentationFormat>On-screen Show (4:3)</PresentationFormat>
  <Paragraphs>336</Paragraphs>
  <Slides>21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Courier New</vt:lpstr>
      <vt:lpstr>Wingdings</vt:lpstr>
      <vt:lpstr>Office Theme</vt:lpstr>
      <vt:lpstr>CSS</vt:lpstr>
      <vt:lpstr>Learning Objectives</vt:lpstr>
      <vt:lpstr>Review:   Selectors, Properties, Values</vt:lpstr>
      <vt:lpstr>Inline Style</vt:lpstr>
      <vt:lpstr>Three ways of creating a style:   Inline,   Internal,   External</vt:lpstr>
      <vt:lpstr>Internal Style Sheets</vt:lpstr>
      <vt:lpstr>Example: internal_style.html</vt:lpstr>
      <vt:lpstr>PowerPoint Presentation</vt:lpstr>
      <vt:lpstr>Shortcut: Applying the same style to multiple tags</vt:lpstr>
      <vt:lpstr>External Style Sheets</vt:lpstr>
      <vt:lpstr>Example of an external style sheet</vt:lpstr>
      <vt:lpstr>Linking to a web document to an external style sheet</vt:lpstr>
      <vt:lpstr>Some benefits of external style sheets</vt:lpstr>
      <vt:lpstr>Recap of external style sheets</vt:lpstr>
      <vt:lpstr>Summary of the syntax for the three style types</vt:lpstr>
      <vt:lpstr>All three formats can be in use at the same time</vt:lpstr>
      <vt:lpstr>When styles collide…</vt:lpstr>
      <vt:lpstr>Who’s the boss?</vt:lpstr>
      <vt:lpstr>Multiple Styles On One Page</vt:lpstr>
      <vt:lpstr>Example</vt:lpstr>
      <vt:lpstr>File: css_int_ext.html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Yosef</dc:creator>
  <cp:lastModifiedBy>Joseph Mendelsohn</cp:lastModifiedBy>
  <cp:revision>744</cp:revision>
  <cp:lastPrinted>1601-01-01T00:00:00Z</cp:lastPrinted>
  <dcterms:created xsi:type="dcterms:W3CDTF">1601-01-01T00:00:00Z</dcterms:created>
  <dcterms:modified xsi:type="dcterms:W3CDTF">2019-09-19T21:19:40Z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