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media/audio1.bin" ContentType="audio/unknown"/>
  <Override PartName="/ppt/notesSlides/notesSlide62.xml" ContentType="application/vnd.openxmlformats-officedocument.presentationml.notesSlide+xml"/>
  <Override PartName="/ppt/notesSlides/notesSlide6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1" r:id="rId1"/>
  </p:sldMasterIdLst>
  <p:notesMasterIdLst>
    <p:notesMasterId r:id="rId89"/>
  </p:notesMasterIdLst>
  <p:handoutMasterIdLst>
    <p:handoutMasterId r:id="rId90"/>
  </p:handoutMasterIdLst>
  <p:sldIdLst>
    <p:sldId id="256" r:id="rId2"/>
    <p:sldId id="275" r:id="rId3"/>
    <p:sldId id="258" r:id="rId4"/>
    <p:sldId id="259" r:id="rId5"/>
    <p:sldId id="366" r:id="rId6"/>
    <p:sldId id="338" r:id="rId7"/>
    <p:sldId id="346" r:id="rId8"/>
    <p:sldId id="348" r:id="rId9"/>
    <p:sldId id="339" r:id="rId10"/>
    <p:sldId id="367" r:id="rId11"/>
    <p:sldId id="368" r:id="rId12"/>
    <p:sldId id="369" r:id="rId13"/>
    <p:sldId id="340" r:id="rId14"/>
    <p:sldId id="350" r:id="rId15"/>
    <p:sldId id="357" r:id="rId16"/>
    <p:sldId id="358" r:id="rId17"/>
    <p:sldId id="359" r:id="rId18"/>
    <p:sldId id="360" r:id="rId19"/>
    <p:sldId id="361" r:id="rId20"/>
    <p:sldId id="362" r:id="rId21"/>
    <p:sldId id="363" r:id="rId22"/>
    <p:sldId id="364" r:id="rId23"/>
    <p:sldId id="352" r:id="rId24"/>
    <p:sldId id="353" r:id="rId25"/>
    <p:sldId id="354" r:id="rId26"/>
    <p:sldId id="355" r:id="rId27"/>
    <p:sldId id="356" r:id="rId28"/>
    <p:sldId id="341" r:id="rId29"/>
    <p:sldId id="342" r:id="rId30"/>
    <p:sldId id="296" r:id="rId31"/>
    <p:sldId id="310" r:id="rId32"/>
    <p:sldId id="297" r:id="rId33"/>
    <p:sldId id="298" r:id="rId34"/>
    <p:sldId id="299" r:id="rId35"/>
    <p:sldId id="269" r:id="rId36"/>
    <p:sldId id="265" r:id="rId37"/>
    <p:sldId id="313" r:id="rId38"/>
    <p:sldId id="312" r:id="rId39"/>
    <p:sldId id="328" r:id="rId40"/>
    <p:sldId id="315" r:id="rId41"/>
    <p:sldId id="281" r:id="rId42"/>
    <p:sldId id="291" r:id="rId43"/>
    <p:sldId id="286" r:id="rId44"/>
    <p:sldId id="293" r:id="rId45"/>
    <p:sldId id="292" r:id="rId46"/>
    <p:sldId id="280" r:id="rId47"/>
    <p:sldId id="276" r:id="rId48"/>
    <p:sldId id="278" r:id="rId49"/>
    <p:sldId id="279" r:id="rId50"/>
    <p:sldId id="309" r:id="rId51"/>
    <p:sldId id="345" r:id="rId52"/>
    <p:sldId id="300" r:id="rId53"/>
    <p:sldId id="301" r:id="rId54"/>
    <p:sldId id="302" r:id="rId55"/>
    <p:sldId id="303" r:id="rId56"/>
    <p:sldId id="304" r:id="rId57"/>
    <p:sldId id="305" r:id="rId58"/>
    <p:sldId id="317" r:id="rId59"/>
    <p:sldId id="371" r:id="rId60"/>
    <p:sldId id="372" r:id="rId61"/>
    <p:sldId id="288" r:id="rId62"/>
    <p:sldId id="314" r:id="rId63"/>
    <p:sldId id="287" r:id="rId64"/>
    <p:sldId id="289" r:id="rId65"/>
    <p:sldId id="316" r:id="rId66"/>
    <p:sldId id="290" r:id="rId67"/>
    <p:sldId id="370" r:id="rId68"/>
    <p:sldId id="318" r:id="rId69"/>
    <p:sldId id="319" r:id="rId70"/>
    <p:sldId id="321" r:id="rId71"/>
    <p:sldId id="323" r:id="rId72"/>
    <p:sldId id="324" r:id="rId73"/>
    <p:sldId id="326" r:id="rId74"/>
    <p:sldId id="271" r:id="rId75"/>
    <p:sldId id="373" r:id="rId76"/>
    <p:sldId id="329" r:id="rId77"/>
    <p:sldId id="330" r:id="rId78"/>
    <p:sldId id="331" r:id="rId79"/>
    <p:sldId id="334" r:id="rId80"/>
    <p:sldId id="335" r:id="rId81"/>
    <p:sldId id="336" r:id="rId82"/>
    <p:sldId id="263" r:id="rId83"/>
    <p:sldId id="327" r:id="rId84"/>
    <p:sldId id="337" r:id="rId85"/>
    <p:sldId id="273" r:id="rId86"/>
    <p:sldId id="274" r:id="rId87"/>
    <p:sldId id="349" r:id="rId8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scaleToFitPaper="1" frameSlides="1"/>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7" autoAdjust="0"/>
    <p:restoredTop sz="82540" autoAdjust="0"/>
  </p:normalViewPr>
  <p:slideViewPr>
    <p:cSldViewPr>
      <p:cViewPr>
        <p:scale>
          <a:sx n="150" d="100"/>
          <a:sy n="150" d="100"/>
        </p:scale>
        <p:origin x="-512" y="-408"/>
      </p:cViewPr>
      <p:guideLst>
        <p:guide orient="horz" pos="2160"/>
        <p:guide pos="2880"/>
      </p:guideLst>
    </p:cSldViewPr>
  </p:slideViewPr>
  <p:outlineViewPr>
    <p:cViewPr>
      <p:scale>
        <a:sx n="33" d="100"/>
        <a:sy n="33" d="100"/>
      </p:scale>
      <p:origin x="0" y="4288"/>
    </p:cViewPr>
    <p:sldLst>
      <p:sld r:id="rId1" collapse="1"/>
      <p:sld r:id="rId2" collapse="1"/>
      <p:sld r:id="rId3" collapse="1"/>
    </p:sldLst>
  </p:outlineViewPr>
  <p:notesTextViewPr>
    <p:cViewPr>
      <p:scale>
        <a:sx n="100" d="100"/>
        <a:sy n="100" d="100"/>
      </p:scale>
      <p:origin x="0" y="0"/>
    </p:cViewPr>
  </p:notesTextViewPr>
  <p:sorterViewPr>
    <p:cViewPr>
      <p:scale>
        <a:sx n="150" d="100"/>
        <a:sy n="150" d="100"/>
      </p:scale>
      <p:origin x="0" y="0"/>
    </p:cViewPr>
  </p:sorterViewPr>
  <p:notesViewPr>
    <p:cSldViewPr>
      <p:cViewPr varScale="1">
        <p:scale>
          <a:sx n="142" d="100"/>
          <a:sy n="142" d="100"/>
        </p:scale>
        <p:origin x="-3496"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90" Type="http://schemas.openxmlformats.org/officeDocument/2006/relationships/handoutMaster" Target="handoutMasters/handoutMaster1.xml"/><Relationship Id="rId91" Type="http://schemas.openxmlformats.org/officeDocument/2006/relationships/printerSettings" Target="printerSettings/printerSettings1.bin"/><Relationship Id="rId92" Type="http://schemas.openxmlformats.org/officeDocument/2006/relationships/presProps" Target="presProps.xml"/><Relationship Id="rId93" Type="http://schemas.openxmlformats.org/officeDocument/2006/relationships/viewProps" Target="viewProps.xml"/><Relationship Id="rId94" Type="http://schemas.openxmlformats.org/officeDocument/2006/relationships/theme" Target="theme/theme1.xml"/><Relationship Id="rId95"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9.xml"/><Relationship Id="rId2" Type="http://schemas.openxmlformats.org/officeDocument/2006/relationships/slide" Target="slides/slide28.xml"/><Relationship Id="rId3" Type="http://schemas.openxmlformats.org/officeDocument/2006/relationships/slide" Target="slides/slide2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r>
              <a:rPr lang="en-US" dirty="0"/>
              <a:t>SE </a:t>
            </a:r>
            <a:r>
              <a:rPr lang="en-US" dirty="0" smtClean="0"/>
              <a:t>433</a:t>
            </a:r>
            <a:endParaRPr lang="en-US" dirty="0"/>
          </a:p>
        </p:txBody>
      </p:sp>
      <p:sp>
        <p:nvSpPr>
          <p:cNvPr id="102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r>
              <a:rPr lang="en-US" dirty="0" smtClean="0"/>
              <a:t>May 30, 2017</a:t>
            </a:r>
            <a:endParaRPr lang="en-US" dirty="0"/>
          </a:p>
        </p:txBody>
      </p:sp>
      <p:sp>
        <p:nvSpPr>
          <p:cNvPr id="102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r>
              <a:rPr lang="en-US" dirty="0" smtClean="0"/>
              <a:t>Lecture 10</a:t>
            </a:r>
            <a:endParaRPr lang="en-US" dirty="0"/>
          </a:p>
        </p:txBody>
      </p:sp>
      <p:sp>
        <p:nvSpPr>
          <p:cNvPr id="102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C58FDA3C-CC5A-1D46-AB49-DBF5E30FB06C}" type="slidenum">
              <a:rPr lang="en-US"/>
              <a:pPr>
                <a:defRPr/>
              </a:pPr>
              <a:t>‹#›</a:t>
            </a:fld>
            <a:endParaRPr lang="en-US" dirty="0"/>
          </a:p>
        </p:txBody>
      </p:sp>
    </p:spTree>
    <p:extLst>
      <p:ext uri="{BB962C8B-B14F-4D97-AF65-F5344CB8AC3E}">
        <p14:creationId xmlns:p14="http://schemas.microsoft.com/office/powerpoint/2010/main" val="80566432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r>
              <a:rPr lang="en-US" dirty="0" smtClean="0"/>
              <a:t>SE 433</a:t>
            </a:r>
            <a:endParaRPr lang="en-US" dirty="0"/>
          </a:p>
        </p:txBody>
      </p:sp>
      <p:sp>
        <p:nvSpPr>
          <p:cNvPr id="3891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r>
              <a:rPr lang="en-US" dirty="0" smtClean="0"/>
              <a:t>May 30, 2017</a:t>
            </a:r>
            <a:endParaRPr lang="en-US" dirty="0"/>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8917" name="Rectangle 5"/>
          <p:cNvSpPr>
            <a:spLocks noGrp="1" noChangeArrowheads="1"/>
          </p:cNvSpPr>
          <p:nvPr>
            <p:ph type="body" sz="quarter" idx="3"/>
          </p:nvPr>
        </p:nvSpPr>
        <p:spPr bwMode="auto">
          <a:xfrm>
            <a:off x="533400" y="4343400"/>
            <a:ext cx="60198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3891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r>
              <a:rPr lang="en-US" dirty="0" smtClean="0"/>
              <a:t>Lecture 10</a:t>
            </a:r>
            <a:endParaRPr lang="en-US" dirty="0"/>
          </a:p>
        </p:txBody>
      </p:sp>
      <p:sp>
        <p:nvSpPr>
          <p:cNvPr id="3891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F0410F35-0C47-794C-85F9-FC23048F5283}" type="slidenum">
              <a:rPr lang="en-US"/>
              <a:pPr>
                <a:defRPr/>
              </a:pPr>
              <a:t>‹#›</a:t>
            </a:fld>
            <a:r>
              <a:rPr lang="en-US" dirty="0"/>
              <a:t> of </a:t>
            </a:r>
            <a:r>
              <a:rPr lang="en-US" dirty="0" smtClean="0"/>
              <a:t>87</a:t>
            </a:r>
            <a:endParaRPr lang="en-US" dirty="0"/>
          </a:p>
        </p:txBody>
      </p:sp>
    </p:spTree>
    <p:extLst>
      <p:ext uri="{BB962C8B-B14F-4D97-AF65-F5344CB8AC3E}">
        <p14:creationId xmlns:p14="http://schemas.microsoft.com/office/powerpoint/2010/main" val="1693161641"/>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pitchFamily="36" charset="0"/>
        <a:ea typeface="ＭＳ Ｐゴシック" pitchFamily="36" charset="-128"/>
        <a:cs typeface="ＭＳ Ｐゴシック" pitchFamily="36" charset="-128"/>
      </a:defRPr>
    </a:lvl1pPr>
    <a:lvl2pPr marL="457200" algn="l" rtl="0" eaLnBrk="0" fontAlgn="base" hangingPunct="0">
      <a:spcBef>
        <a:spcPct val="30000"/>
      </a:spcBef>
      <a:spcAft>
        <a:spcPct val="0"/>
      </a:spcAft>
      <a:defRPr sz="1200" kern="1200">
        <a:solidFill>
          <a:schemeClr val="tx1"/>
        </a:solidFill>
        <a:latin typeface="Arial" pitchFamily="36" charset="0"/>
        <a:ea typeface="ＭＳ Ｐゴシック" pitchFamily="36" charset="-128"/>
        <a:cs typeface="+mn-cs"/>
      </a:defRPr>
    </a:lvl2pPr>
    <a:lvl3pPr marL="914400" algn="l" rtl="0" eaLnBrk="0" fontAlgn="base" hangingPunct="0">
      <a:spcBef>
        <a:spcPct val="30000"/>
      </a:spcBef>
      <a:spcAft>
        <a:spcPct val="0"/>
      </a:spcAft>
      <a:defRPr sz="1200" kern="1200">
        <a:solidFill>
          <a:schemeClr val="tx1"/>
        </a:solidFill>
        <a:latin typeface="Arial" pitchFamily="36" charset="0"/>
        <a:ea typeface="ＭＳ Ｐゴシック" pitchFamily="36" charset="-128"/>
        <a:cs typeface="+mn-cs"/>
      </a:defRPr>
    </a:lvl3pPr>
    <a:lvl4pPr marL="1371600" algn="l" rtl="0" eaLnBrk="0" fontAlgn="base" hangingPunct="0">
      <a:spcBef>
        <a:spcPct val="30000"/>
      </a:spcBef>
      <a:spcAft>
        <a:spcPct val="0"/>
      </a:spcAft>
      <a:defRPr sz="1200" kern="1200">
        <a:solidFill>
          <a:schemeClr val="tx1"/>
        </a:solidFill>
        <a:latin typeface="Arial" pitchFamily="36" charset="0"/>
        <a:ea typeface="ＭＳ Ｐゴシック" pitchFamily="36" charset="-128"/>
        <a:cs typeface="+mn-cs"/>
      </a:defRPr>
    </a:lvl4pPr>
    <a:lvl5pPr marL="1828800" algn="l" rtl="0" eaLnBrk="0" fontAlgn="base" hangingPunct="0">
      <a:spcBef>
        <a:spcPct val="30000"/>
      </a:spcBef>
      <a:spcAft>
        <a:spcPct val="0"/>
      </a:spcAft>
      <a:defRPr sz="1200" kern="1200">
        <a:solidFill>
          <a:schemeClr val="tx1"/>
        </a:solidFill>
        <a:latin typeface="Arial" pitchFamily="36" charset="0"/>
        <a:ea typeface="ＭＳ Ｐゴシック" pitchFamily="3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8.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9.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4.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6.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7.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8.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9.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0.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2.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3.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4.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5.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6.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075" tIns="46038" rIns="92075" bIns="46038"/>
          <a:lstStyle/>
          <a:p>
            <a:endParaRPr lang="en-US" dirty="0">
              <a:latin typeface="Arial" charset="0"/>
              <a:ea typeface="ＭＳ Ｐゴシック" charset="0"/>
              <a:cs typeface="ＭＳ Ｐゴシック" charset="0"/>
            </a:endParaRPr>
          </a:p>
        </p:txBody>
      </p:sp>
      <p:sp>
        <p:nvSpPr>
          <p:cNvPr id="7170" name="Rectangle 3"/>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2" name="Date Placeholder 1"/>
          <p:cNvSpPr>
            <a:spLocks noGrp="1"/>
          </p:cNvSpPr>
          <p:nvPr>
            <p:ph type="dt"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10</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6" name="Slide Number Placeholder 5"/>
          <p:cNvSpPr>
            <a:spLocks noGrp="1"/>
          </p:cNvSpPr>
          <p:nvPr>
            <p:ph type="sldNum" sz="quarter" idx="14"/>
          </p:nvPr>
        </p:nvSpPr>
        <p:spPr/>
        <p:txBody>
          <a:bodyPr/>
          <a:lstStyle/>
          <a:p>
            <a:pPr>
              <a:defRPr/>
            </a:pPr>
            <a:fld id="{F0410F35-0C47-794C-85F9-FC23048F5283}" type="slidenum">
              <a:rPr lang="en-US" smtClean="0"/>
              <a:pPr>
                <a:defRPr/>
              </a:pPr>
              <a:t>1</a:t>
            </a:fld>
            <a:r>
              <a:rPr lang="en-US" dirty="0" smtClean="0"/>
              <a:t> of 87</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3011" name="Rectangle 3"/>
          <p:cNvSpPr>
            <a:spLocks noGrp="1" noChangeArrowheads="1"/>
          </p:cNvSpPr>
          <p:nvPr>
            <p:ph type="body" idx="1"/>
          </p:nvPr>
        </p:nvSpPr>
        <p:spPr/>
        <p:txBody>
          <a:bodyPr/>
          <a:lstStyle/>
          <a:p>
            <a:endParaRPr lang="en-US" dirty="0"/>
          </a:p>
        </p:txBody>
      </p:sp>
      <p:sp>
        <p:nvSpPr>
          <p:cNvPr id="2" name="Date Placeholder 1"/>
          <p:cNvSpPr>
            <a:spLocks noGrp="1"/>
          </p:cNvSpPr>
          <p:nvPr>
            <p:ph type="dt"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10</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6" name="Slide Number Placeholder 5"/>
          <p:cNvSpPr>
            <a:spLocks noGrp="1"/>
          </p:cNvSpPr>
          <p:nvPr>
            <p:ph type="sldNum" sz="quarter" idx="14"/>
          </p:nvPr>
        </p:nvSpPr>
        <p:spPr/>
        <p:txBody>
          <a:bodyPr/>
          <a:lstStyle/>
          <a:p>
            <a:pPr>
              <a:defRPr/>
            </a:pPr>
            <a:fld id="{F0410F35-0C47-794C-85F9-FC23048F5283}" type="slidenum">
              <a:rPr lang="en-US" smtClean="0"/>
              <a:pPr>
                <a:defRPr/>
              </a:pPr>
              <a:t>15</a:t>
            </a:fld>
            <a:r>
              <a:rPr lang="en-US" dirty="0" smtClean="0"/>
              <a:t> of 87</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50179" name="Rectangle 3"/>
          <p:cNvSpPr>
            <a:spLocks noGrp="1" noChangeArrowheads="1"/>
          </p:cNvSpPr>
          <p:nvPr>
            <p:ph type="body" idx="1"/>
          </p:nvPr>
        </p:nvSpPr>
        <p:spPr/>
        <p:txBody>
          <a:bodyPr/>
          <a:lstStyle/>
          <a:p>
            <a:endParaRPr lang="en-US" dirty="0"/>
          </a:p>
        </p:txBody>
      </p:sp>
      <p:sp>
        <p:nvSpPr>
          <p:cNvPr id="2" name="Date Placeholder 1"/>
          <p:cNvSpPr>
            <a:spLocks noGrp="1"/>
          </p:cNvSpPr>
          <p:nvPr>
            <p:ph type="dt"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10</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6" name="Slide Number Placeholder 5"/>
          <p:cNvSpPr>
            <a:spLocks noGrp="1"/>
          </p:cNvSpPr>
          <p:nvPr>
            <p:ph type="sldNum" sz="quarter" idx="14"/>
          </p:nvPr>
        </p:nvSpPr>
        <p:spPr/>
        <p:txBody>
          <a:bodyPr/>
          <a:lstStyle/>
          <a:p>
            <a:pPr>
              <a:defRPr/>
            </a:pPr>
            <a:fld id="{F0410F35-0C47-794C-85F9-FC23048F5283}" type="slidenum">
              <a:rPr lang="en-US" smtClean="0"/>
              <a:pPr>
                <a:defRPr/>
              </a:pPr>
              <a:t>16</a:t>
            </a:fld>
            <a:r>
              <a:rPr lang="en-US" dirty="0" smtClean="0"/>
              <a:t> of 87</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53251" name="Rectangle 3"/>
          <p:cNvSpPr>
            <a:spLocks noGrp="1" noChangeArrowheads="1"/>
          </p:cNvSpPr>
          <p:nvPr>
            <p:ph type="body" idx="1"/>
          </p:nvPr>
        </p:nvSpPr>
        <p:spPr/>
        <p:txBody>
          <a:bodyPr/>
          <a:lstStyle/>
          <a:p>
            <a:endParaRPr lang="en-US" dirty="0"/>
          </a:p>
        </p:txBody>
      </p:sp>
      <p:sp>
        <p:nvSpPr>
          <p:cNvPr id="2" name="Date Placeholder 1"/>
          <p:cNvSpPr>
            <a:spLocks noGrp="1"/>
          </p:cNvSpPr>
          <p:nvPr>
            <p:ph type="dt"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10</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6" name="Slide Number Placeholder 5"/>
          <p:cNvSpPr>
            <a:spLocks noGrp="1"/>
          </p:cNvSpPr>
          <p:nvPr>
            <p:ph type="sldNum" sz="quarter" idx="14"/>
          </p:nvPr>
        </p:nvSpPr>
        <p:spPr/>
        <p:txBody>
          <a:bodyPr/>
          <a:lstStyle/>
          <a:p>
            <a:pPr>
              <a:defRPr/>
            </a:pPr>
            <a:fld id="{F0410F35-0C47-794C-85F9-FC23048F5283}" type="slidenum">
              <a:rPr lang="en-US" smtClean="0"/>
              <a:pPr>
                <a:defRPr/>
              </a:pPr>
              <a:t>17</a:t>
            </a:fld>
            <a:r>
              <a:rPr lang="en-US" dirty="0" smtClean="0"/>
              <a:t> of 87</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4819" name="Rectangle 3"/>
          <p:cNvSpPr>
            <a:spLocks noGrp="1" noChangeArrowheads="1"/>
          </p:cNvSpPr>
          <p:nvPr>
            <p:ph type="body" idx="1"/>
          </p:nvPr>
        </p:nvSpPr>
        <p:spPr/>
        <p:txBody>
          <a:bodyPr/>
          <a:lstStyle/>
          <a:p>
            <a:endParaRPr lang="en-US" dirty="0"/>
          </a:p>
        </p:txBody>
      </p:sp>
      <p:sp>
        <p:nvSpPr>
          <p:cNvPr id="2" name="Date Placeholder 1"/>
          <p:cNvSpPr>
            <a:spLocks noGrp="1"/>
          </p:cNvSpPr>
          <p:nvPr>
            <p:ph type="dt"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10</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6" name="Slide Number Placeholder 5"/>
          <p:cNvSpPr>
            <a:spLocks noGrp="1"/>
          </p:cNvSpPr>
          <p:nvPr>
            <p:ph type="sldNum" sz="quarter" idx="14"/>
          </p:nvPr>
        </p:nvSpPr>
        <p:spPr/>
        <p:txBody>
          <a:bodyPr/>
          <a:lstStyle/>
          <a:p>
            <a:pPr>
              <a:defRPr/>
            </a:pPr>
            <a:fld id="{F0410F35-0C47-794C-85F9-FC23048F5283}" type="slidenum">
              <a:rPr lang="en-US" smtClean="0"/>
              <a:pPr>
                <a:defRPr/>
              </a:pPr>
              <a:t>18</a:t>
            </a:fld>
            <a:r>
              <a:rPr lang="en-US" dirty="0" smtClean="0"/>
              <a:t> of 87</a:t>
            </a:r>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55299" name="Rectangle 3"/>
          <p:cNvSpPr>
            <a:spLocks noGrp="1" noChangeArrowheads="1"/>
          </p:cNvSpPr>
          <p:nvPr>
            <p:ph type="body" idx="1"/>
          </p:nvPr>
        </p:nvSpPr>
        <p:spPr/>
        <p:txBody>
          <a:bodyPr/>
          <a:lstStyle/>
          <a:p>
            <a:endParaRPr lang="en-US" dirty="0"/>
          </a:p>
        </p:txBody>
      </p:sp>
      <p:sp>
        <p:nvSpPr>
          <p:cNvPr id="2" name="Date Placeholder 1"/>
          <p:cNvSpPr>
            <a:spLocks noGrp="1"/>
          </p:cNvSpPr>
          <p:nvPr>
            <p:ph type="dt"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10</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6" name="Slide Number Placeholder 5"/>
          <p:cNvSpPr>
            <a:spLocks noGrp="1"/>
          </p:cNvSpPr>
          <p:nvPr>
            <p:ph type="sldNum" sz="quarter" idx="14"/>
          </p:nvPr>
        </p:nvSpPr>
        <p:spPr/>
        <p:txBody>
          <a:bodyPr/>
          <a:lstStyle/>
          <a:p>
            <a:pPr>
              <a:defRPr/>
            </a:pPr>
            <a:fld id="{F0410F35-0C47-794C-85F9-FC23048F5283}" type="slidenum">
              <a:rPr lang="en-US" smtClean="0"/>
              <a:pPr>
                <a:defRPr/>
              </a:pPr>
              <a:t>19</a:t>
            </a:fld>
            <a:r>
              <a:rPr lang="en-US" dirty="0" smtClean="0"/>
              <a:t> of 87</a:t>
            </a:r>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22883" name="Rectangle 3"/>
          <p:cNvSpPr>
            <a:spLocks noGrp="1" noChangeArrowheads="1"/>
          </p:cNvSpPr>
          <p:nvPr>
            <p:ph type="body" idx="1"/>
          </p:nvPr>
        </p:nvSpPr>
        <p:spPr/>
        <p:txBody>
          <a:bodyPr/>
          <a:lstStyle/>
          <a:p>
            <a:endParaRPr lang="en-US" dirty="0"/>
          </a:p>
        </p:txBody>
      </p:sp>
      <p:sp>
        <p:nvSpPr>
          <p:cNvPr id="2" name="Date Placeholder 1"/>
          <p:cNvSpPr>
            <a:spLocks noGrp="1"/>
          </p:cNvSpPr>
          <p:nvPr>
            <p:ph type="dt"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10</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6" name="Slide Number Placeholder 5"/>
          <p:cNvSpPr>
            <a:spLocks noGrp="1"/>
          </p:cNvSpPr>
          <p:nvPr>
            <p:ph type="sldNum" sz="quarter" idx="14"/>
          </p:nvPr>
        </p:nvSpPr>
        <p:spPr/>
        <p:txBody>
          <a:bodyPr/>
          <a:lstStyle/>
          <a:p>
            <a:pPr>
              <a:defRPr/>
            </a:pPr>
            <a:fld id="{F0410F35-0C47-794C-85F9-FC23048F5283}" type="slidenum">
              <a:rPr lang="en-US" smtClean="0"/>
              <a:pPr>
                <a:defRPr/>
              </a:pPr>
              <a:t>20</a:t>
            </a:fld>
            <a:r>
              <a:rPr lang="en-US" dirty="0" smtClean="0"/>
              <a:t> of 87</a:t>
            </a:r>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57347" name="Rectangle 3"/>
          <p:cNvSpPr>
            <a:spLocks noGrp="1" noChangeArrowheads="1"/>
          </p:cNvSpPr>
          <p:nvPr>
            <p:ph type="body" idx="1"/>
          </p:nvPr>
        </p:nvSpPr>
        <p:spPr/>
        <p:txBody>
          <a:bodyPr/>
          <a:lstStyle/>
          <a:p>
            <a:endParaRPr lang="en-US" dirty="0"/>
          </a:p>
        </p:txBody>
      </p:sp>
      <p:sp>
        <p:nvSpPr>
          <p:cNvPr id="2" name="Date Placeholder 1"/>
          <p:cNvSpPr>
            <a:spLocks noGrp="1"/>
          </p:cNvSpPr>
          <p:nvPr>
            <p:ph type="dt"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10</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6" name="Slide Number Placeholder 5"/>
          <p:cNvSpPr>
            <a:spLocks noGrp="1"/>
          </p:cNvSpPr>
          <p:nvPr>
            <p:ph type="sldNum" sz="quarter" idx="14"/>
          </p:nvPr>
        </p:nvSpPr>
        <p:spPr/>
        <p:txBody>
          <a:bodyPr/>
          <a:lstStyle/>
          <a:p>
            <a:pPr>
              <a:defRPr/>
            </a:pPr>
            <a:fld id="{F0410F35-0C47-794C-85F9-FC23048F5283}" type="slidenum">
              <a:rPr lang="en-US" smtClean="0"/>
              <a:pPr>
                <a:defRPr/>
              </a:pPr>
              <a:t>21</a:t>
            </a:fld>
            <a:r>
              <a:rPr lang="en-US" dirty="0" smtClean="0"/>
              <a:t> of 87</a:t>
            </a:r>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24931" name="Rectangle 3"/>
          <p:cNvSpPr>
            <a:spLocks noGrp="1" noChangeArrowheads="1"/>
          </p:cNvSpPr>
          <p:nvPr>
            <p:ph type="body" idx="1"/>
          </p:nvPr>
        </p:nvSpPr>
        <p:spPr/>
        <p:txBody>
          <a:bodyPr/>
          <a:lstStyle/>
          <a:p>
            <a:endParaRPr lang="en-US" dirty="0"/>
          </a:p>
        </p:txBody>
      </p:sp>
      <p:sp>
        <p:nvSpPr>
          <p:cNvPr id="2" name="Date Placeholder 1"/>
          <p:cNvSpPr>
            <a:spLocks noGrp="1"/>
          </p:cNvSpPr>
          <p:nvPr>
            <p:ph type="dt"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10</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6" name="Slide Number Placeholder 5"/>
          <p:cNvSpPr>
            <a:spLocks noGrp="1"/>
          </p:cNvSpPr>
          <p:nvPr>
            <p:ph type="sldNum" sz="quarter" idx="14"/>
          </p:nvPr>
        </p:nvSpPr>
        <p:spPr/>
        <p:txBody>
          <a:bodyPr/>
          <a:lstStyle/>
          <a:p>
            <a:pPr>
              <a:defRPr/>
            </a:pPr>
            <a:fld id="{F0410F35-0C47-794C-85F9-FC23048F5283}" type="slidenum">
              <a:rPr lang="en-US" smtClean="0"/>
              <a:pPr>
                <a:defRPr/>
              </a:pPr>
              <a:t>22</a:t>
            </a:fld>
            <a:r>
              <a:rPr lang="en-US" dirty="0" smtClean="0"/>
              <a:t> of 87</a:t>
            </a:r>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8" name="Date Placeholder 7"/>
          <p:cNvSpPr>
            <a:spLocks noGrp="1"/>
          </p:cNvSpPr>
          <p:nvPr>
            <p:ph type="dt" idx="10"/>
          </p:nvPr>
        </p:nvSpPr>
        <p:spPr/>
        <p:txBody>
          <a:bodyPr/>
          <a:lstStyle/>
          <a:p>
            <a:pPr>
              <a:defRPr/>
            </a:pPr>
            <a:r>
              <a:rPr lang="en-US" dirty="0" smtClean="0"/>
              <a:t>May 30,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10</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12" name="Slide Number Placeholder 11"/>
          <p:cNvSpPr>
            <a:spLocks noGrp="1"/>
          </p:cNvSpPr>
          <p:nvPr>
            <p:ph type="sldNum" sz="quarter" idx="14"/>
          </p:nvPr>
        </p:nvSpPr>
        <p:spPr/>
        <p:txBody>
          <a:bodyPr/>
          <a:lstStyle/>
          <a:p>
            <a:pPr>
              <a:defRPr/>
            </a:pPr>
            <a:fld id="{F0410F35-0C47-794C-85F9-FC23048F5283}" type="slidenum">
              <a:rPr lang="en-US" smtClean="0"/>
              <a:pPr>
                <a:defRPr/>
              </a:pPr>
              <a:t>26</a:t>
            </a:fld>
            <a:r>
              <a:rPr lang="en-US" dirty="0" smtClean="0"/>
              <a:t> of 87</a:t>
            </a:r>
            <a:endParaRPr lang="en-US" dirty="0"/>
          </a:p>
        </p:txBody>
      </p:sp>
    </p:spTree>
    <p:extLst>
      <p:ext uri="{BB962C8B-B14F-4D97-AF65-F5344CB8AC3E}">
        <p14:creationId xmlns:p14="http://schemas.microsoft.com/office/powerpoint/2010/main" val="5861135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latin typeface="Times New Roman" charset="0"/>
            </a:endParaRPr>
          </a:p>
        </p:txBody>
      </p:sp>
      <p:sp>
        <p:nvSpPr>
          <p:cNvPr id="4" name="Date Placeholder 3"/>
          <p:cNvSpPr>
            <a:spLocks noGrp="1"/>
          </p:cNvSpPr>
          <p:nvPr>
            <p:ph type="dt" idx="10"/>
          </p:nvPr>
        </p:nvSpPr>
        <p:spPr/>
        <p:txBody>
          <a:bodyPr/>
          <a:lstStyle/>
          <a:p>
            <a:pPr>
              <a:defRPr/>
            </a:pPr>
            <a:r>
              <a:rPr lang="en-US" dirty="0" smtClean="0"/>
              <a:t>May 30, 2017</a:t>
            </a:r>
            <a:endParaRPr lang="en-US" dirty="0"/>
          </a:p>
        </p:txBody>
      </p:sp>
      <p:sp>
        <p:nvSpPr>
          <p:cNvPr id="7" name="Footer Placeholder 6"/>
          <p:cNvSpPr>
            <a:spLocks noGrp="1"/>
          </p:cNvSpPr>
          <p:nvPr>
            <p:ph type="ftr" sz="quarter" idx="11"/>
          </p:nvPr>
        </p:nvSpPr>
        <p:spPr/>
        <p:txBody>
          <a:bodyPr/>
          <a:lstStyle/>
          <a:p>
            <a:pPr>
              <a:defRPr/>
            </a:pPr>
            <a:r>
              <a:rPr lang="en-US" dirty="0" smtClean="0"/>
              <a:t>Lecture 10</a:t>
            </a:r>
            <a:endParaRPr lang="en-US" dirty="0"/>
          </a:p>
        </p:txBody>
      </p:sp>
      <p:sp>
        <p:nvSpPr>
          <p:cNvPr id="9" name="Header Placeholder 8"/>
          <p:cNvSpPr>
            <a:spLocks noGrp="1"/>
          </p:cNvSpPr>
          <p:nvPr>
            <p:ph type="hdr" sz="quarter" idx="13"/>
          </p:nvPr>
        </p:nvSpPr>
        <p:spPr/>
        <p:txBody>
          <a:bodyPr/>
          <a:lstStyle/>
          <a:p>
            <a:pPr>
              <a:defRPr/>
            </a:pPr>
            <a:r>
              <a:rPr lang="en-US" dirty="0" smtClean="0"/>
              <a:t>SE 433</a:t>
            </a:r>
            <a:endParaRPr lang="en-US" dirty="0"/>
          </a:p>
        </p:txBody>
      </p:sp>
      <p:sp>
        <p:nvSpPr>
          <p:cNvPr id="10" name="Slide Number Placeholder 9"/>
          <p:cNvSpPr>
            <a:spLocks noGrp="1"/>
          </p:cNvSpPr>
          <p:nvPr>
            <p:ph type="sldNum" sz="quarter" idx="14"/>
          </p:nvPr>
        </p:nvSpPr>
        <p:spPr/>
        <p:txBody>
          <a:bodyPr/>
          <a:lstStyle/>
          <a:p>
            <a:pPr>
              <a:defRPr/>
            </a:pPr>
            <a:fld id="{F0410F35-0C47-794C-85F9-FC23048F5283}" type="slidenum">
              <a:rPr lang="en-US" smtClean="0"/>
              <a:pPr>
                <a:defRPr/>
              </a:pPr>
              <a:t>28</a:t>
            </a:fld>
            <a:r>
              <a:rPr lang="en-US" dirty="0" smtClean="0"/>
              <a:t> of 87</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Rot="1" noChangeAspect="1" noChangeArrowheads="1"/>
          </p:cNvSpPr>
          <p:nvPr>
            <p:ph type="sldImg"/>
          </p:nvPr>
        </p:nvSpPr>
        <p:spPr>
          <a:xfrm>
            <a:off x="1066800" y="685800"/>
            <a:ext cx="4570413" cy="3429000"/>
          </a:xfrm>
          <a:solidFill>
            <a:srgbClr val="FFFFFF"/>
          </a:solidFill>
          <a:ln/>
        </p:spPr>
      </p:sp>
      <p:sp>
        <p:nvSpPr>
          <p:cNvPr id="13314" name="Rectangle 3"/>
          <p:cNvSpPr>
            <a:spLocks noGrp="1" noChangeArrowheads="1"/>
          </p:cNvSpPr>
          <p:nvPr>
            <p:ph type="body" idx="1"/>
          </p:nvPr>
        </p:nvSpPr>
        <p:spPr>
          <a:xfrm>
            <a:off x="533400" y="4343400"/>
            <a:ext cx="5791200" cy="4114800"/>
          </a:xfrm>
          <a:solidFill>
            <a:srgbClr val="FFFFFF"/>
          </a:solidFill>
          <a:ln>
            <a:solidFill>
              <a:srgbClr val="000000"/>
            </a:solidFill>
          </a:ln>
          <a:extLst>
            <a:ext uri="{FAA26D3D-D897-4be2-8F04-BA451C77F1D7}">
              <ma14:placeholderFlag xmlns:ma14="http://schemas.microsoft.com/office/mac/drawingml/2011/main" val="1"/>
            </a:ext>
          </a:extLst>
        </p:spPr>
        <p:txBody>
          <a:bodyPr/>
          <a:lstStyle/>
          <a:p>
            <a:endParaRPr lang="en-US" dirty="0">
              <a:latin typeface="Arial" charset="0"/>
              <a:ea typeface="ＭＳ Ｐゴシック" charset="0"/>
              <a:cs typeface="ＭＳ Ｐゴシック" charset="0"/>
            </a:endParaRPr>
          </a:p>
        </p:txBody>
      </p:sp>
      <p:sp>
        <p:nvSpPr>
          <p:cNvPr id="2" name="Date Placeholder 1"/>
          <p:cNvSpPr>
            <a:spLocks noGrp="1"/>
          </p:cNvSpPr>
          <p:nvPr>
            <p:ph type="dt"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10</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6" name="Slide Number Placeholder 5"/>
          <p:cNvSpPr>
            <a:spLocks noGrp="1"/>
          </p:cNvSpPr>
          <p:nvPr>
            <p:ph type="sldNum" sz="quarter" idx="14"/>
          </p:nvPr>
        </p:nvSpPr>
        <p:spPr/>
        <p:txBody>
          <a:bodyPr/>
          <a:lstStyle/>
          <a:p>
            <a:pPr>
              <a:defRPr/>
            </a:pPr>
            <a:fld id="{F0410F35-0C47-794C-85F9-FC23048F5283}" type="slidenum">
              <a:rPr lang="en-US" smtClean="0"/>
              <a:pPr>
                <a:defRPr/>
              </a:pPr>
              <a:t>2</a:t>
            </a:fld>
            <a:r>
              <a:rPr lang="en-US" dirty="0" smtClean="0"/>
              <a:t> of 87</a:t>
            </a:r>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latin typeface="Times New Roman" charset="0"/>
            </a:endParaRPr>
          </a:p>
        </p:txBody>
      </p:sp>
      <p:sp>
        <p:nvSpPr>
          <p:cNvPr id="4" name="Date Placeholder 3"/>
          <p:cNvSpPr>
            <a:spLocks noGrp="1"/>
          </p:cNvSpPr>
          <p:nvPr>
            <p:ph type="dt" idx="10"/>
          </p:nvPr>
        </p:nvSpPr>
        <p:spPr/>
        <p:txBody>
          <a:bodyPr/>
          <a:lstStyle/>
          <a:p>
            <a:pPr>
              <a:defRPr/>
            </a:pPr>
            <a:r>
              <a:rPr lang="en-US" dirty="0" smtClean="0"/>
              <a:t>May 30, 2017</a:t>
            </a:r>
            <a:endParaRPr lang="en-US" dirty="0"/>
          </a:p>
        </p:txBody>
      </p:sp>
      <p:sp>
        <p:nvSpPr>
          <p:cNvPr id="7" name="Footer Placeholder 6"/>
          <p:cNvSpPr>
            <a:spLocks noGrp="1"/>
          </p:cNvSpPr>
          <p:nvPr>
            <p:ph type="ftr" sz="quarter" idx="11"/>
          </p:nvPr>
        </p:nvSpPr>
        <p:spPr/>
        <p:txBody>
          <a:bodyPr/>
          <a:lstStyle/>
          <a:p>
            <a:pPr>
              <a:defRPr/>
            </a:pPr>
            <a:r>
              <a:rPr lang="en-US" dirty="0" smtClean="0"/>
              <a:t>Lecture 10</a:t>
            </a:r>
            <a:endParaRPr lang="en-US" dirty="0"/>
          </a:p>
        </p:txBody>
      </p:sp>
      <p:sp>
        <p:nvSpPr>
          <p:cNvPr id="9" name="Header Placeholder 8"/>
          <p:cNvSpPr>
            <a:spLocks noGrp="1"/>
          </p:cNvSpPr>
          <p:nvPr>
            <p:ph type="hdr" sz="quarter" idx="13"/>
          </p:nvPr>
        </p:nvSpPr>
        <p:spPr/>
        <p:txBody>
          <a:bodyPr/>
          <a:lstStyle/>
          <a:p>
            <a:pPr>
              <a:defRPr/>
            </a:pPr>
            <a:r>
              <a:rPr lang="en-US" dirty="0" smtClean="0"/>
              <a:t>SE 433</a:t>
            </a:r>
            <a:endParaRPr lang="en-US" dirty="0"/>
          </a:p>
        </p:txBody>
      </p:sp>
      <p:sp>
        <p:nvSpPr>
          <p:cNvPr id="10" name="Slide Number Placeholder 9"/>
          <p:cNvSpPr>
            <a:spLocks noGrp="1"/>
          </p:cNvSpPr>
          <p:nvPr>
            <p:ph type="sldNum" sz="quarter" idx="14"/>
          </p:nvPr>
        </p:nvSpPr>
        <p:spPr/>
        <p:txBody>
          <a:bodyPr/>
          <a:lstStyle/>
          <a:p>
            <a:pPr>
              <a:defRPr/>
            </a:pPr>
            <a:fld id="{F0410F35-0C47-794C-85F9-FC23048F5283}" type="slidenum">
              <a:rPr lang="en-US" smtClean="0"/>
              <a:pPr>
                <a:defRPr/>
              </a:pPr>
              <a:t>29</a:t>
            </a:fld>
            <a:r>
              <a:rPr lang="en-US" dirty="0" smtClean="0"/>
              <a:t> of 87</a:t>
            </a:r>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69987" name="Rectangle 3"/>
          <p:cNvSpPr>
            <a:spLocks noGrp="1" noChangeArrowheads="1"/>
          </p:cNvSpPr>
          <p:nvPr>
            <p:ph type="body" idx="1"/>
          </p:nvPr>
        </p:nvSpPr>
        <p:spPr/>
        <p:txBody>
          <a:bodyPr/>
          <a:lstStyle/>
          <a:p>
            <a:r>
              <a:rPr lang="en-US" dirty="0"/>
              <a:t>Debugging concurrent programs is hard.</a:t>
            </a:r>
          </a:p>
          <a:p>
            <a:r>
              <a:rPr lang="en-US" dirty="0"/>
              <a:t>Concurrency bugs are typically triggered only under very specific thread schedules, and the inherent non-determinism of thread schedules renders prevalent testing techniques ineffective at finding such bugs.</a:t>
            </a:r>
          </a:p>
          <a:p>
            <a:r>
              <a:rPr lang="en-US" dirty="0"/>
              <a:t>A common and particularly insidious concurrency bug is a race, a condition in which two threads in a concurrent program can simultaneously access the same memory location, and at least one of those accesses is a write.</a:t>
            </a:r>
          </a:p>
          <a:p>
            <a:r>
              <a:rPr lang="en-US" dirty="0"/>
              <a:t>Here is an example of a program illustrating a race.  The variable ptr is shared by two threads in the program: Thread 1 checks that ptr is non-null and then dereferences it, while Thread 2 simply sets ptr to null.</a:t>
            </a:r>
          </a:p>
          <a:p>
            <a:r>
              <a:rPr lang="en-US" dirty="0"/>
              <a:t>The bug is triggered under a schedule in which Thread 1 executes first and checks that ptr is non-null, but it gets interrupted and Thread 2 executes and sets ptr to null, and finally Thread 1 resumes executing and dereferences ptr, resulting in a null-pointer dereference.</a:t>
            </a:r>
          </a:p>
          <a:p>
            <a:r>
              <a:rPr lang="en-US" dirty="0"/>
              <a:t>Note that this bug is manifested as a race because the two threads can simultaneously access the same memory location, ptr, and at least one of those accesses is a write.</a:t>
            </a:r>
          </a:p>
        </p:txBody>
      </p:sp>
      <p:sp>
        <p:nvSpPr>
          <p:cNvPr id="2" name="Date Placeholder 1"/>
          <p:cNvSpPr>
            <a:spLocks noGrp="1"/>
          </p:cNvSpPr>
          <p:nvPr>
            <p:ph type="dt"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10</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6" name="Slide Number Placeholder 5"/>
          <p:cNvSpPr>
            <a:spLocks noGrp="1"/>
          </p:cNvSpPr>
          <p:nvPr>
            <p:ph type="sldNum" sz="quarter" idx="14"/>
          </p:nvPr>
        </p:nvSpPr>
        <p:spPr/>
        <p:txBody>
          <a:bodyPr/>
          <a:lstStyle/>
          <a:p>
            <a:pPr>
              <a:defRPr/>
            </a:pPr>
            <a:fld id="{F0410F35-0C47-794C-85F9-FC23048F5283}" type="slidenum">
              <a:rPr lang="en-US" smtClean="0"/>
              <a:pPr>
                <a:defRPr/>
              </a:pPr>
              <a:t>37</a:t>
            </a:fld>
            <a:r>
              <a:rPr lang="en-US" dirty="0" smtClean="0"/>
              <a:t> of 87</a:t>
            </a:r>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dirty="0">
              <a:latin typeface="Times New Roman" charset="0"/>
            </a:endParaRPr>
          </a:p>
        </p:txBody>
      </p:sp>
      <p:sp>
        <p:nvSpPr>
          <p:cNvPr id="2" name="Date Placeholder 1"/>
          <p:cNvSpPr>
            <a:spLocks noGrp="1"/>
          </p:cNvSpPr>
          <p:nvPr>
            <p:ph type="dt"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10</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8" name="Slide Number Placeholder 7"/>
          <p:cNvSpPr>
            <a:spLocks noGrp="1"/>
          </p:cNvSpPr>
          <p:nvPr>
            <p:ph type="sldNum" sz="quarter" idx="14"/>
          </p:nvPr>
        </p:nvSpPr>
        <p:spPr/>
        <p:txBody>
          <a:bodyPr/>
          <a:lstStyle/>
          <a:p>
            <a:pPr>
              <a:defRPr/>
            </a:pPr>
            <a:fld id="{F0410F35-0C47-794C-85F9-FC23048F5283}" type="slidenum">
              <a:rPr lang="en-US" smtClean="0"/>
              <a:pPr>
                <a:defRPr/>
              </a:pPr>
              <a:t>40</a:t>
            </a:fld>
            <a:r>
              <a:rPr lang="en-US" dirty="0" smtClean="0"/>
              <a:t> of 87</a:t>
            </a:r>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Rot="1" noChangeAspect="1" noChangeArrowheads="1" noTextEdit="1"/>
          </p:cNvSpPr>
          <p:nvPr>
            <p:ph type="sldImg"/>
          </p:nvPr>
        </p:nvSpPr>
        <p:spPr>
          <a:xfrm>
            <a:off x="1041400" y="609600"/>
            <a:ext cx="4775200" cy="3581400"/>
          </a:xfrm>
          <a:ln/>
        </p:spPr>
      </p:sp>
      <p:sp>
        <p:nvSpPr>
          <p:cNvPr id="286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sz="1000" dirty="0">
              <a:latin typeface="Times" charset="0"/>
              <a:ea typeface="ＭＳ Ｐゴシック" charset="0"/>
              <a:cs typeface="ＭＳ Ｐゴシック" charset="0"/>
            </a:endParaRPr>
          </a:p>
        </p:txBody>
      </p:sp>
      <p:sp>
        <p:nvSpPr>
          <p:cNvPr id="2" name="Date Placeholder 1"/>
          <p:cNvSpPr>
            <a:spLocks noGrp="1"/>
          </p:cNvSpPr>
          <p:nvPr>
            <p:ph type="dt"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10</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6" name="Slide Number Placeholder 5"/>
          <p:cNvSpPr>
            <a:spLocks noGrp="1"/>
          </p:cNvSpPr>
          <p:nvPr>
            <p:ph type="sldNum" sz="quarter" idx="14"/>
          </p:nvPr>
        </p:nvSpPr>
        <p:spPr/>
        <p:txBody>
          <a:bodyPr/>
          <a:lstStyle/>
          <a:p>
            <a:pPr>
              <a:defRPr/>
            </a:pPr>
            <a:fld id="{F0410F35-0C47-794C-85F9-FC23048F5283}" type="slidenum">
              <a:rPr lang="en-US" smtClean="0"/>
              <a:pPr>
                <a:defRPr/>
              </a:pPr>
              <a:t>41</a:t>
            </a:fld>
            <a:r>
              <a:rPr lang="en-US" dirty="0" smtClean="0"/>
              <a:t> of 87</a:t>
            </a:r>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a:xfrm>
            <a:off x="1041400" y="609600"/>
            <a:ext cx="4775200" cy="3581400"/>
          </a:xfrm>
          <a:ln/>
        </p:spPr>
      </p:sp>
      <p:sp>
        <p:nvSpPr>
          <p:cNvPr id="3891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latin typeface="Arial" charset="0"/>
              <a:ea typeface="ＭＳ Ｐゴシック" charset="0"/>
              <a:cs typeface="ＭＳ Ｐゴシック" charset="0"/>
            </a:endParaRPr>
          </a:p>
        </p:txBody>
      </p:sp>
      <p:sp>
        <p:nvSpPr>
          <p:cNvPr id="2" name="Date Placeholder 1"/>
          <p:cNvSpPr>
            <a:spLocks noGrp="1"/>
          </p:cNvSpPr>
          <p:nvPr>
            <p:ph type="dt"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10</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6" name="Slide Number Placeholder 5"/>
          <p:cNvSpPr>
            <a:spLocks noGrp="1"/>
          </p:cNvSpPr>
          <p:nvPr>
            <p:ph type="sldNum" sz="quarter" idx="14"/>
          </p:nvPr>
        </p:nvSpPr>
        <p:spPr/>
        <p:txBody>
          <a:bodyPr/>
          <a:lstStyle/>
          <a:p>
            <a:pPr>
              <a:defRPr/>
            </a:pPr>
            <a:fld id="{F0410F35-0C47-794C-85F9-FC23048F5283}" type="slidenum">
              <a:rPr lang="en-US" smtClean="0"/>
              <a:pPr>
                <a:defRPr/>
              </a:pPr>
              <a:t>43</a:t>
            </a:fld>
            <a:r>
              <a:rPr lang="en-US" dirty="0" smtClean="0"/>
              <a:t> of 87</a:t>
            </a:r>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a:defRPr/>
            </a:pPr>
            <a:r>
              <a:rPr lang="en-US" dirty="0" smtClean="0"/>
              <a:t>May 30,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10</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12" name="Slide Number Placeholder 11"/>
          <p:cNvSpPr>
            <a:spLocks noGrp="1"/>
          </p:cNvSpPr>
          <p:nvPr>
            <p:ph type="sldNum" sz="quarter" idx="14"/>
          </p:nvPr>
        </p:nvSpPr>
        <p:spPr/>
        <p:txBody>
          <a:bodyPr/>
          <a:lstStyle/>
          <a:p>
            <a:pPr>
              <a:defRPr/>
            </a:pPr>
            <a:fld id="{F0410F35-0C47-794C-85F9-FC23048F5283}" type="slidenum">
              <a:rPr lang="en-US" smtClean="0"/>
              <a:pPr>
                <a:defRPr/>
              </a:pPr>
              <a:t>44</a:t>
            </a:fld>
            <a:r>
              <a:rPr lang="en-US" dirty="0" smtClean="0"/>
              <a:t> of 87</a:t>
            </a:r>
            <a:endParaRPr lang="en-US" dirty="0"/>
          </a:p>
        </p:txBody>
      </p:sp>
    </p:spTree>
    <p:extLst>
      <p:ext uri="{BB962C8B-B14F-4D97-AF65-F5344CB8AC3E}">
        <p14:creationId xmlns:p14="http://schemas.microsoft.com/office/powerpoint/2010/main" val="27503346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a:defRPr/>
            </a:pPr>
            <a:r>
              <a:rPr lang="en-US" dirty="0" smtClean="0"/>
              <a:t>May 30,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10</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12" name="Slide Number Placeholder 11"/>
          <p:cNvSpPr>
            <a:spLocks noGrp="1"/>
          </p:cNvSpPr>
          <p:nvPr>
            <p:ph type="sldNum" sz="quarter" idx="14"/>
          </p:nvPr>
        </p:nvSpPr>
        <p:spPr/>
        <p:txBody>
          <a:bodyPr/>
          <a:lstStyle/>
          <a:p>
            <a:pPr>
              <a:defRPr/>
            </a:pPr>
            <a:fld id="{F0410F35-0C47-794C-85F9-FC23048F5283}" type="slidenum">
              <a:rPr lang="en-US" smtClean="0"/>
              <a:pPr>
                <a:defRPr/>
              </a:pPr>
              <a:t>46</a:t>
            </a:fld>
            <a:r>
              <a:rPr lang="en-US" dirty="0" smtClean="0"/>
              <a:t> of 87</a:t>
            </a:r>
            <a:endParaRPr lang="en-US" dirty="0"/>
          </a:p>
        </p:txBody>
      </p:sp>
    </p:spTree>
    <p:extLst>
      <p:ext uri="{BB962C8B-B14F-4D97-AF65-F5344CB8AC3E}">
        <p14:creationId xmlns:p14="http://schemas.microsoft.com/office/powerpoint/2010/main" val="26177683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solidFill>
            <a:srgbClr val="FFFFFF"/>
          </a:solidFill>
          <a:ln/>
        </p:spPr>
      </p:sp>
      <p:sp>
        <p:nvSpPr>
          <p:cNvPr id="19458" name="Rectangle 3"/>
          <p:cNvSpPr>
            <a:spLocks noGrp="1" noChangeArrowheads="1"/>
          </p:cNvSpPr>
          <p:nvPr>
            <p:ph type="body" idx="1"/>
          </p:nvPr>
        </p:nvSpPr>
        <p:spPr>
          <a:solidFill>
            <a:srgbClr val="FFFFFF"/>
          </a:solidFill>
          <a:ln>
            <a:solidFill>
              <a:srgbClr val="000000"/>
            </a:solidFill>
          </a:ln>
        </p:spPr>
        <p:txBody>
          <a:bodyPr/>
          <a:lstStyle/>
          <a:p>
            <a:r>
              <a:rPr lang="en-US" sz="1000" dirty="0">
                <a:latin typeface="Times" charset="0"/>
                <a:ea typeface="ＭＳ Ｐゴシック" charset="0"/>
                <a:cs typeface="ＭＳ Ｐゴシック" charset="0"/>
              </a:rPr>
              <a:t>Deming, W. Edwards.  </a:t>
            </a:r>
            <a:r>
              <a:rPr lang="en-US" sz="1000" i="1" dirty="0">
                <a:latin typeface="Times" charset="0"/>
                <a:ea typeface="ＭＳ Ｐゴシック" charset="0"/>
                <a:cs typeface="ＭＳ Ｐゴシック" charset="0"/>
              </a:rPr>
              <a:t>Out of the Crisis</a:t>
            </a:r>
            <a:r>
              <a:rPr lang="en-US" sz="1000" dirty="0">
                <a:latin typeface="Times" charset="0"/>
                <a:ea typeface="ＭＳ Ｐゴシック" charset="0"/>
                <a:cs typeface="ＭＳ Ｐゴシック" charset="0"/>
              </a:rPr>
              <a:t>, MIT Center for Advanced Engineering Study, 1992. </a:t>
            </a:r>
          </a:p>
          <a:p>
            <a:endParaRPr lang="en-US" sz="1000" dirty="0">
              <a:latin typeface="Times" charset="0"/>
              <a:ea typeface="ＭＳ Ｐゴシック" charset="0"/>
              <a:cs typeface="ＭＳ Ｐゴシック" charset="0"/>
            </a:endParaRPr>
          </a:p>
          <a:p>
            <a:r>
              <a:rPr lang="en-US" sz="1000" dirty="0">
                <a:latin typeface="Times" charset="0"/>
                <a:ea typeface="ＭＳ Ｐゴシック" charset="0"/>
                <a:cs typeface="ＭＳ Ｐゴシック" charset="0"/>
              </a:rPr>
              <a:t>Dr. Deming was invited to participate in the reconstruction of Japan after World War II.  </a:t>
            </a:r>
            <a:br>
              <a:rPr lang="en-US" sz="1000" dirty="0">
                <a:latin typeface="Times" charset="0"/>
                <a:ea typeface="ＭＳ Ｐゴシック" charset="0"/>
                <a:cs typeface="ＭＳ Ｐゴシック" charset="0"/>
              </a:rPr>
            </a:br>
            <a:r>
              <a:rPr lang="en-US" sz="1000" dirty="0">
                <a:latin typeface="Times" charset="0"/>
                <a:ea typeface="ＭＳ Ｐゴシック" charset="0"/>
                <a:cs typeface="ＭＳ Ｐゴシック" charset="0"/>
              </a:rPr>
              <a:t>His goal was to not repeat the mistakes made by American corporations.  In the 1940s, </a:t>
            </a:r>
            <a:br>
              <a:rPr lang="en-US" sz="1000" dirty="0">
                <a:latin typeface="Times" charset="0"/>
                <a:ea typeface="ＭＳ Ｐゴシック" charset="0"/>
                <a:cs typeface="ＭＳ Ｐゴシック" charset="0"/>
              </a:rPr>
            </a:br>
            <a:r>
              <a:rPr lang="en-US" sz="1000" dirty="0">
                <a:latin typeface="Times" charset="0"/>
                <a:ea typeface="ＭＳ Ｐゴシック" charset="0"/>
                <a:cs typeface="ＭＳ Ｐゴシック" charset="0"/>
              </a:rPr>
              <a:t>many of America's manufacturers started to adopt statistical quality control processes, </a:t>
            </a:r>
            <a:br>
              <a:rPr lang="en-US" sz="1000" dirty="0">
                <a:latin typeface="Times" charset="0"/>
                <a:ea typeface="ＭＳ Ｐゴシック" charset="0"/>
                <a:cs typeface="ＭＳ Ｐゴシック" charset="0"/>
              </a:rPr>
            </a:br>
            <a:r>
              <a:rPr lang="en-US" sz="1000" dirty="0">
                <a:latin typeface="Times" charset="0"/>
                <a:ea typeface="ＭＳ Ｐゴシック" charset="0"/>
                <a:cs typeface="ＭＳ Ｐゴシック" charset="0"/>
              </a:rPr>
              <a:t>but these efforts only solved individual problems.  Quality Control departments were </a:t>
            </a:r>
            <a:br>
              <a:rPr lang="en-US" sz="1000" dirty="0">
                <a:latin typeface="Times" charset="0"/>
                <a:ea typeface="ＭＳ Ｐゴシック" charset="0"/>
                <a:cs typeface="ＭＳ Ｐゴシック" charset="0"/>
              </a:rPr>
            </a:br>
            <a:r>
              <a:rPr lang="en-US" sz="1000" dirty="0">
                <a:latin typeface="Times" charset="0"/>
                <a:ea typeface="ＭＳ Ｐゴシック" charset="0"/>
                <a:cs typeface="ＭＳ Ｐゴシック" charset="0"/>
              </a:rPr>
              <a:t>created to track quality using control charts and statistics.  However, this action took </a:t>
            </a:r>
            <a:br>
              <a:rPr lang="en-US" sz="1000" dirty="0">
                <a:latin typeface="Times" charset="0"/>
                <a:ea typeface="ＭＳ Ｐゴシック" charset="0"/>
                <a:cs typeface="ＭＳ Ｐゴシック" charset="0"/>
              </a:rPr>
            </a:br>
            <a:r>
              <a:rPr lang="en-US" sz="1000" dirty="0">
                <a:latin typeface="Times" charset="0"/>
                <a:ea typeface="ＭＳ Ｐゴシック" charset="0"/>
                <a:cs typeface="ＭＳ Ｐゴシック" charset="0"/>
              </a:rPr>
              <a:t>quality control away from everyone else.  Deming felt this was wrong, as </a:t>
            </a:r>
            <a:r>
              <a:rPr lang="en-US" sz="1000" dirty="0">
                <a:latin typeface="Times" charset="0"/>
                <a:ea typeface="ヒラギノ角ゴ ProN W3" charset="0"/>
                <a:cs typeface="ヒラギノ角ゴ ProN W3" charset="0"/>
              </a:rPr>
              <a:t>"q</a:t>
            </a:r>
            <a:r>
              <a:rPr lang="en-US" sz="1000" dirty="0">
                <a:latin typeface="Times" charset="0"/>
                <a:ea typeface="ＭＳ Ｐゴシック" charset="0"/>
                <a:cs typeface="ＭＳ Ｐゴシック" charset="0"/>
              </a:rPr>
              <a:t>uality control </a:t>
            </a:r>
            <a:br>
              <a:rPr lang="en-US" sz="1000" dirty="0">
                <a:latin typeface="Times" charset="0"/>
                <a:ea typeface="ＭＳ Ｐゴシック" charset="0"/>
                <a:cs typeface="ＭＳ Ｐゴシック" charset="0"/>
              </a:rPr>
            </a:br>
            <a:r>
              <a:rPr lang="en-US" sz="1000" dirty="0">
                <a:latin typeface="Times" charset="0"/>
                <a:ea typeface="ＭＳ Ｐゴシック" charset="0"/>
                <a:cs typeface="ＭＳ Ｐゴシック" charset="0"/>
              </a:rPr>
              <a:t>is everyone</a:t>
            </a:r>
            <a:r>
              <a:rPr lang="en-US" sz="1000" dirty="0">
                <a:latin typeface="Times" charset="0"/>
                <a:ea typeface="ヒラギノ角ゴ ProN W3" charset="0"/>
                <a:cs typeface="ヒラギノ角ゴ ProN W3" charset="0"/>
              </a:rPr>
              <a:t>'s</a:t>
            </a:r>
            <a:r>
              <a:rPr lang="en-US" sz="1000" dirty="0">
                <a:latin typeface="Times" charset="0"/>
                <a:ea typeface="ＭＳ Ｐゴシック" charset="0"/>
                <a:cs typeface="ＭＳ Ｐゴシック" charset="0"/>
              </a:rPr>
              <a:t> job." Instead, quality control departments were now putting out </a:t>
            </a:r>
            <a:r>
              <a:rPr lang="en-US" sz="1000" dirty="0">
                <a:latin typeface="Times" charset="0"/>
                <a:ea typeface="ヒラギノ角ゴ ProN W3" charset="0"/>
                <a:cs typeface="ヒラギノ角ゴ ProN W3" charset="0"/>
              </a:rPr>
              <a:t>f</a:t>
            </a:r>
            <a:r>
              <a:rPr lang="en-US" sz="1000" dirty="0">
                <a:latin typeface="Times" charset="0"/>
                <a:ea typeface="ＭＳ Ｐゴシック" charset="0"/>
                <a:cs typeface="ＭＳ Ｐゴシック" charset="0"/>
              </a:rPr>
              <a:t>ires, rather </a:t>
            </a:r>
            <a:br>
              <a:rPr lang="en-US" sz="1000" dirty="0">
                <a:latin typeface="Times" charset="0"/>
                <a:ea typeface="ＭＳ Ｐゴシック" charset="0"/>
                <a:cs typeface="ＭＳ Ｐゴシック" charset="0"/>
              </a:rPr>
            </a:br>
            <a:r>
              <a:rPr lang="en-US" sz="1000" dirty="0">
                <a:latin typeface="Times" charset="0"/>
                <a:ea typeface="ＭＳ Ｐゴシック" charset="0"/>
                <a:cs typeface="ＭＳ Ｐゴシック" charset="0"/>
              </a:rPr>
              <a:t>than focusing on process improvements.  </a:t>
            </a:r>
          </a:p>
        </p:txBody>
      </p:sp>
      <p:sp>
        <p:nvSpPr>
          <p:cNvPr id="2" name="Date Placeholder 1"/>
          <p:cNvSpPr>
            <a:spLocks noGrp="1"/>
          </p:cNvSpPr>
          <p:nvPr>
            <p:ph type="dt"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10</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6" name="Slide Number Placeholder 5"/>
          <p:cNvSpPr>
            <a:spLocks noGrp="1"/>
          </p:cNvSpPr>
          <p:nvPr>
            <p:ph type="sldNum" sz="quarter" idx="14"/>
          </p:nvPr>
        </p:nvSpPr>
        <p:spPr/>
        <p:txBody>
          <a:bodyPr/>
          <a:lstStyle/>
          <a:p>
            <a:pPr>
              <a:defRPr/>
            </a:pPr>
            <a:fld id="{F0410F35-0C47-794C-85F9-FC23048F5283}" type="slidenum">
              <a:rPr lang="en-US" smtClean="0"/>
              <a:pPr>
                <a:defRPr/>
              </a:pPr>
              <a:t>47</a:t>
            </a:fld>
            <a:r>
              <a:rPr lang="en-US" dirty="0" smtClean="0"/>
              <a:t> of 87</a:t>
            </a:r>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ChangeArrowheads="1" noTextEdit="1"/>
          </p:cNvSpPr>
          <p:nvPr>
            <p:ph type="sldImg"/>
          </p:nvPr>
        </p:nvSpPr>
        <p:spPr>
          <a:xfrm>
            <a:off x="1041400" y="609600"/>
            <a:ext cx="4775200" cy="3581400"/>
          </a:xfrm>
          <a:ln/>
        </p:spPr>
      </p:sp>
      <p:sp>
        <p:nvSpPr>
          <p:cNvPr id="2355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latin typeface="Arial" charset="0"/>
              <a:ea typeface="ＭＳ Ｐゴシック" charset="0"/>
              <a:cs typeface="ＭＳ Ｐゴシック" charset="0"/>
            </a:endParaRPr>
          </a:p>
        </p:txBody>
      </p:sp>
      <p:sp>
        <p:nvSpPr>
          <p:cNvPr id="2" name="Date Placeholder 1"/>
          <p:cNvSpPr>
            <a:spLocks noGrp="1"/>
          </p:cNvSpPr>
          <p:nvPr>
            <p:ph type="dt"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10</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6" name="Slide Number Placeholder 5"/>
          <p:cNvSpPr>
            <a:spLocks noGrp="1"/>
          </p:cNvSpPr>
          <p:nvPr>
            <p:ph type="sldNum" sz="quarter" idx="14"/>
          </p:nvPr>
        </p:nvSpPr>
        <p:spPr/>
        <p:txBody>
          <a:bodyPr/>
          <a:lstStyle/>
          <a:p>
            <a:pPr>
              <a:defRPr/>
            </a:pPr>
            <a:fld id="{F0410F35-0C47-794C-85F9-FC23048F5283}" type="slidenum">
              <a:rPr lang="en-US" smtClean="0"/>
              <a:pPr>
                <a:defRPr/>
              </a:pPr>
              <a:t>48</a:t>
            </a:fld>
            <a:r>
              <a:rPr lang="en-US" dirty="0" smtClean="0"/>
              <a:t> of 87</a:t>
            </a:r>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ChangeArrowheads="1" noTextEdit="1"/>
          </p:cNvSpPr>
          <p:nvPr>
            <p:ph type="sldImg"/>
          </p:nvPr>
        </p:nvSpPr>
        <p:spPr>
          <a:xfrm>
            <a:off x="1041400" y="609600"/>
            <a:ext cx="4775200" cy="3581400"/>
          </a:xfrm>
          <a:ln/>
        </p:spPr>
      </p:sp>
      <p:sp>
        <p:nvSpPr>
          <p:cNvPr id="2560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latin typeface="Arial" charset="0"/>
              <a:ea typeface="ＭＳ Ｐゴシック" charset="0"/>
              <a:cs typeface="ＭＳ Ｐゴシック" charset="0"/>
            </a:endParaRPr>
          </a:p>
        </p:txBody>
      </p:sp>
      <p:sp>
        <p:nvSpPr>
          <p:cNvPr id="2" name="Date Placeholder 1"/>
          <p:cNvSpPr>
            <a:spLocks noGrp="1"/>
          </p:cNvSpPr>
          <p:nvPr>
            <p:ph type="dt"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10</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6" name="Slide Number Placeholder 5"/>
          <p:cNvSpPr>
            <a:spLocks noGrp="1"/>
          </p:cNvSpPr>
          <p:nvPr>
            <p:ph type="sldNum" sz="quarter" idx="14"/>
          </p:nvPr>
        </p:nvSpPr>
        <p:spPr/>
        <p:txBody>
          <a:bodyPr/>
          <a:lstStyle/>
          <a:p>
            <a:pPr>
              <a:defRPr/>
            </a:pPr>
            <a:fld id="{F0410F35-0C47-794C-85F9-FC23048F5283}" type="slidenum">
              <a:rPr lang="en-US" smtClean="0"/>
              <a:pPr>
                <a:defRPr/>
              </a:pPr>
              <a:t>49</a:t>
            </a:fld>
            <a:r>
              <a:rPr lang="en-US" dirty="0" smtClean="0"/>
              <a:t> of 87</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Rot="1" noChangeAspect="1" noChangeArrowheads="1" noTextEdit="1"/>
          </p:cNvSpPr>
          <p:nvPr>
            <p:ph type="sldImg"/>
          </p:nvPr>
        </p:nvSpPr>
        <p:spPr>
          <a:xfrm>
            <a:off x="1152525" y="692150"/>
            <a:ext cx="4552950" cy="3416300"/>
          </a:xfrm>
          <a:ln/>
        </p:spPr>
      </p:sp>
      <p:sp>
        <p:nvSpPr>
          <p:cNvPr id="1536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latin typeface="Arial" charset="0"/>
              <a:ea typeface="ＭＳ Ｐゴシック" charset="0"/>
              <a:cs typeface="ＭＳ Ｐゴシック" charset="0"/>
            </a:endParaRPr>
          </a:p>
        </p:txBody>
      </p:sp>
      <p:sp>
        <p:nvSpPr>
          <p:cNvPr id="2" name="Date Placeholder 1"/>
          <p:cNvSpPr>
            <a:spLocks noGrp="1"/>
          </p:cNvSpPr>
          <p:nvPr>
            <p:ph type="dt"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10</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6" name="Slide Number Placeholder 5"/>
          <p:cNvSpPr>
            <a:spLocks noGrp="1"/>
          </p:cNvSpPr>
          <p:nvPr>
            <p:ph type="sldNum" sz="quarter" idx="14"/>
          </p:nvPr>
        </p:nvSpPr>
        <p:spPr/>
        <p:txBody>
          <a:bodyPr/>
          <a:lstStyle/>
          <a:p>
            <a:pPr>
              <a:defRPr/>
            </a:pPr>
            <a:fld id="{F0410F35-0C47-794C-85F9-FC23048F5283}" type="slidenum">
              <a:rPr lang="en-US" smtClean="0"/>
              <a:pPr>
                <a:defRPr/>
              </a:pPr>
              <a:t>3</a:t>
            </a:fld>
            <a:r>
              <a:rPr lang="en-US" dirty="0" smtClean="0"/>
              <a:t> of 87</a:t>
            </a:r>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a:defRPr/>
            </a:pPr>
            <a:r>
              <a:rPr lang="en-US" dirty="0" smtClean="0"/>
              <a:t>May 30,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10</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12" name="Slide Number Placeholder 11"/>
          <p:cNvSpPr>
            <a:spLocks noGrp="1"/>
          </p:cNvSpPr>
          <p:nvPr>
            <p:ph type="sldNum" sz="quarter" idx="14"/>
          </p:nvPr>
        </p:nvSpPr>
        <p:spPr/>
        <p:txBody>
          <a:bodyPr/>
          <a:lstStyle/>
          <a:p>
            <a:pPr>
              <a:defRPr/>
            </a:pPr>
            <a:fld id="{F0410F35-0C47-794C-85F9-FC23048F5283}" type="slidenum">
              <a:rPr lang="en-US" smtClean="0"/>
              <a:pPr>
                <a:defRPr/>
              </a:pPr>
              <a:t>50</a:t>
            </a:fld>
            <a:r>
              <a:rPr lang="en-US" dirty="0" smtClean="0"/>
              <a:t> of 87</a:t>
            </a:r>
            <a:endParaRPr lang="en-US" dirty="0"/>
          </a:p>
        </p:txBody>
      </p:sp>
    </p:spTree>
    <p:extLst>
      <p:ext uri="{BB962C8B-B14F-4D97-AF65-F5344CB8AC3E}">
        <p14:creationId xmlns:p14="http://schemas.microsoft.com/office/powerpoint/2010/main" val="40673878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a:defRPr/>
            </a:pPr>
            <a:r>
              <a:rPr lang="en-US" dirty="0" smtClean="0"/>
              <a:t>May 30,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10</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12" name="Slide Number Placeholder 11"/>
          <p:cNvSpPr>
            <a:spLocks noGrp="1"/>
          </p:cNvSpPr>
          <p:nvPr>
            <p:ph type="sldNum" sz="quarter" idx="14"/>
          </p:nvPr>
        </p:nvSpPr>
        <p:spPr/>
        <p:txBody>
          <a:bodyPr/>
          <a:lstStyle/>
          <a:p>
            <a:pPr>
              <a:defRPr/>
            </a:pPr>
            <a:fld id="{F0410F35-0C47-794C-85F9-FC23048F5283}" type="slidenum">
              <a:rPr lang="en-US" smtClean="0"/>
              <a:pPr>
                <a:defRPr/>
              </a:pPr>
              <a:t>51</a:t>
            </a:fld>
            <a:r>
              <a:rPr lang="en-US" dirty="0" smtClean="0"/>
              <a:t> of 87</a:t>
            </a:r>
            <a:endParaRPr lang="en-US" dirty="0"/>
          </a:p>
        </p:txBody>
      </p:sp>
    </p:spTree>
    <p:extLst>
      <p:ext uri="{BB962C8B-B14F-4D97-AF65-F5344CB8AC3E}">
        <p14:creationId xmlns:p14="http://schemas.microsoft.com/office/powerpoint/2010/main" val="17501227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a:defRPr/>
            </a:pPr>
            <a:r>
              <a:rPr lang="en-US" dirty="0" smtClean="0"/>
              <a:t>May 30,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10</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12" name="Slide Number Placeholder 11"/>
          <p:cNvSpPr>
            <a:spLocks noGrp="1"/>
          </p:cNvSpPr>
          <p:nvPr>
            <p:ph type="sldNum" sz="quarter" idx="14"/>
          </p:nvPr>
        </p:nvSpPr>
        <p:spPr/>
        <p:txBody>
          <a:bodyPr/>
          <a:lstStyle/>
          <a:p>
            <a:pPr>
              <a:defRPr/>
            </a:pPr>
            <a:fld id="{F0410F35-0C47-794C-85F9-FC23048F5283}" type="slidenum">
              <a:rPr lang="en-US" smtClean="0"/>
              <a:pPr>
                <a:defRPr/>
              </a:pPr>
              <a:t>52</a:t>
            </a:fld>
            <a:r>
              <a:rPr lang="en-US" dirty="0" smtClean="0"/>
              <a:t> of 87</a:t>
            </a:r>
            <a:endParaRPr lang="en-US" dirty="0"/>
          </a:p>
        </p:txBody>
      </p:sp>
    </p:spTree>
    <p:extLst>
      <p:ext uri="{BB962C8B-B14F-4D97-AF65-F5344CB8AC3E}">
        <p14:creationId xmlns:p14="http://schemas.microsoft.com/office/powerpoint/2010/main" val="155871743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a:defRPr/>
            </a:pPr>
            <a:r>
              <a:rPr lang="en-US" dirty="0" smtClean="0"/>
              <a:t>May 30,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10</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12" name="Slide Number Placeholder 11"/>
          <p:cNvSpPr>
            <a:spLocks noGrp="1"/>
          </p:cNvSpPr>
          <p:nvPr>
            <p:ph type="sldNum" sz="quarter" idx="14"/>
          </p:nvPr>
        </p:nvSpPr>
        <p:spPr/>
        <p:txBody>
          <a:bodyPr/>
          <a:lstStyle/>
          <a:p>
            <a:pPr>
              <a:defRPr/>
            </a:pPr>
            <a:fld id="{F0410F35-0C47-794C-85F9-FC23048F5283}" type="slidenum">
              <a:rPr lang="en-US" smtClean="0"/>
              <a:pPr>
                <a:defRPr/>
              </a:pPr>
              <a:t>53</a:t>
            </a:fld>
            <a:r>
              <a:rPr lang="en-US" dirty="0" smtClean="0"/>
              <a:t> of 87</a:t>
            </a:r>
            <a:endParaRPr lang="en-US" dirty="0"/>
          </a:p>
        </p:txBody>
      </p:sp>
    </p:spTree>
    <p:extLst>
      <p:ext uri="{BB962C8B-B14F-4D97-AF65-F5344CB8AC3E}">
        <p14:creationId xmlns:p14="http://schemas.microsoft.com/office/powerpoint/2010/main" val="17690321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a:defRPr/>
            </a:pPr>
            <a:r>
              <a:rPr lang="en-US" dirty="0" smtClean="0"/>
              <a:t>May 30,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10</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12" name="Slide Number Placeholder 11"/>
          <p:cNvSpPr>
            <a:spLocks noGrp="1"/>
          </p:cNvSpPr>
          <p:nvPr>
            <p:ph type="sldNum" sz="quarter" idx="14"/>
          </p:nvPr>
        </p:nvSpPr>
        <p:spPr/>
        <p:txBody>
          <a:bodyPr/>
          <a:lstStyle/>
          <a:p>
            <a:pPr>
              <a:defRPr/>
            </a:pPr>
            <a:fld id="{F0410F35-0C47-794C-85F9-FC23048F5283}" type="slidenum">
              <a:rPr lang="en-US" smtClean="0"/>
              <a:pPr>
                <a:defRPr/>
              </a:pPr>
              <a:t>54</a:t>
            </a:fld>
            <a:r>
              <a:rPr lang="en-US" dirty="0" smtClean="0"/>
              <a:t> of 87</a:t>
            </a:r>
            <a:endParaRPr lang="en-US" dirty="0"/>
          </a:p>
        </p:txBody>
      </p:sp>
    </p:spTree>
    <p:extLst>
      <p:ext uri="{BB962C8B-B14F-4D97-AF65-F5344CB8AC3E}">
        <p14:creationId xmlns:p14="http://schemas.microsoft.com/office/powerpoint/2010/main" val="206896042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a:defRPr/>
            </a:pPr>
            <a:r>
              <a:rPr lang="en-US" dirty="0" smtClean="0"/>
              <a:t>May 30,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10</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12" name="Slide Number Placeholder 11"/>
          <p:cNvSpPr>
            <a:spLocks noGrp="1"/>
          </p:cNvSpPr>
          <p:nvPr>
            <p:ph type="sldNum" sz="quarter" idx="14"/>
          </p:nvPr>
        </p:nvSpPr>
        <p:spPr/>
        <p:txBody>
          <a:bodyPr/>
          <a:lstStyle/>
          <a:p>
            <a:pPr>
              <a:defRPr/>
            </a:pPr>
            <a:fld id="{F0410F35-0C47-794C-85F9-FC23048F5283}" type="slidenum">
              <a:rPr lang="en-US" smtClean="0"/>
              <a:pPr>
                <a:defRPr/>
              </a:pPr>
              <a:t>55</a:t>
            </a:fld>
            <a:r>
              <a:rPr lang="en-US" dirty="0" smtClean="0"/>
              <a:t> of 87</a:t>
            </a:r>
            <a:endParaRPr lang="en-US" dirty="0"/>
          </a:p>
        </p:txBody>
      </p:sp>
    </p:spTree>
    <p:extLst>
      <p:ext uri="{BB962C8B-B14F-4D97-AF65-F5344CB8AC3E}">
        <p14:creationId xmlns:p14="http://schemas.microsoft.com/office/powerpoint/2010/main" val="327572196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a:defRPr/>
            </a:pPr>
            <a:r>
              <a:rPr lang="en-US" dirty="0" smtClean="0"/>
              <a:t>May 30,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10</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12" name="Slide Number Placeholder 11"/>
          <p:cNvSpPr>
            <a:spLocks noGrp="1"/>
          </p:cNvSpPr>
          <p:nvPr>
            <p:ph type="sldNum" sz="quarter" idx="14"/>
          </p:nvPr>
        </p:nvSpPr>
        <p:spPr/>
        <p:txBody>
          <a:bodyPr/>
          <a:lstStyle/>
          <a:p>
            <a:pPr>
              <a:defRPr/>
            </a:pPr>
            <a:fld id="{F0410F35-0C47-794C-85F9-FC23048F5283}" type="slidenum">
              <a:rPr lang="en-US" smtClean="0"/>
              <a:pPr>
                <a:defRPr/>
              </a:pPr>
              <a:t>56</a:t>
            </a:fld>
            <a:r>
              <a:rPr lang="en-US" dirty="0" smtClean="0"/>
              <a:t> of 87</a:t>
            </a:r>
            <a:endParaRPr lang="en-US" dirty="0"/>
          </a:p>
        </p:txBody>
      </p:sp>
    </p:spTree>
    <p:extLst>
      <p:ext uri="{BB962C8B-B14F-4D97-AF65-F5344CB8AC3E}">
        <p14:creationId xmlns:p14="http://schemas.microsoft.com/office/powerpoint/2010/main" val="417346780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a:defRPr/>
            </a:pPr>
            <a:r>
              <a:rPr lang="en-US" dirty="0" smtClean="0"/>
              <a:t>May 30,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10</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12" name="Slide Number Placeholder 11"/>
          <p:cNvSpPr>
            <a:spLocks noGrp="1"/>
          </p:cNvSpPr>
          <p:nvPr>
            <p:ph type="sldNum" sz="quarter" idx="14"/>
          </p:nvPr>
        </p:nvSpPr>
        <p:spPr/>
        <p:txBody>
          <a:bodyPr/>
          <a:lstStyle/>
          <a:p>
            <a:pPr>
              <a:defRPr/>
            </a:pPr>
            <a:fld id="{F0410F35-0C47-794C-85F9-FC23048F5283}" type="slidenum">
              <a:rPr lang="en-US" smtClean="0"/>
              <a:pPr>
                <a:defRPr/>
              </a:pPr>
              <a:t>57</a:t>
            </a:fld>
            <a:r>
              <a:rPr lang="en-US" dirty="0" smtClean="0"/>
              <a:t> of 87</a:t>
            </a:r>
            <a:endParaRPr lang="en-US" dirty="0"/>
          </a:p>
        </p:txBody>
      </p:sp>
    </p:spTree>
    <p:extLst>
      <p:ext uri="{BB962C8B-B14F-4D97-AF65-F5344CB8AC3E}">
        <p14:creationId xmlns:p14="http://schemas.microsoft.com/office/powerpoint/2010/main" val="99683752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a:xfrm>
            <a:off x="1041400" y="609600"/>
            <a:ext cx="4775200" cy="3581400"/>
          </a:xfrm>
          <a:ln/>
        </p:spPr>
      </p:sp>
      <p:sp>
        <p:nvSpPr>
          <p:cNvPr id="440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dirty="0">
                <a:latin typeface="Arial" charset="0"/>
                <a:ea typeface="ＭＳ Ｐゴシック" charset="0"/>
                <a:cs typeface="ＭＳ Ｐゴシック" charset="0"/>
              </a:rPr>
              <a:t>We track defect count when monitoring the execution of the software projects to analyze how well our system which we have implemented is working; i.e. the system efficiency. We all know that the main goal of testing is not to make the entire code bug free ( its impossible) rather the goal is to identify and reduce the number of defects or errors as much as possible so that the task can be identified as "complete". </a:t>
            </a:r>
          </a:p>
          <a:p>
            <a:pPr>
              <a:lnSpc>
                <a:spcPct val="90000"/>
              </a:lnSpc>
            </a:pPr>
            <a:endParaRPr lang="en-US" dirty="0">
              <a:latin typeface="Arial" charset="0"/>
              <a:ea typeface="ＭＳ Ｐゴシック" charset="0"/>
              <a:cs typeface="ＭＳ Ｐゴシック" charset="0"/>
            </a:endParaRPr>
          </a:p>
          <a:p>
            <a:pPr>
              <a:lnSpc>
                <a:spcPct val="90000"/>
              </a:lnSpc>
            </a:pPr>
            <a:r>
              <a:rPr lang="en-US" dirty="0">
                <a:latin typeface="Arial" charset="0"/>
                <a:ea typeface="ＭＳ Ｐゴシック" charset="0"/>
                <a:cs typeface="ＭＳ Ｐゴシック" charset="0"/>
              </a:rPr>
              <a:t>Tracking the defect count helps us ensure that the testing phase was conducted properly and completely. If, during counting, more defects are </a:t>
            </a:r>
            <a:r>
              <a:rPr lang="en-US" dirty="0" smtClean="0">
                <a:latin typeface="Arial" charset="0"/>
                <a:ea typeface="ＭＳ Ｐゴシック" charset="0"/>
                <a:cs typeface="ＭＳ Ｐゴシック" charset="0"/>
              </a:rPr>
              <a:t>found, </a:t>
            </a:r>
            <a:r>
              <a:rPr lang="en-US" dirty="0">
                <a:latin typeface="Arial" charset="0"/>
                <a:ea typeface="ＭＳ Ｐゴシック" charset="0"/>
                <a:cs typeface="ＭＳ Ｐゴシック" charset="0"/>
              </a:rPr>
              <a:t>it might indicate issues such as  incomplete design task , testing phase not conducted properly, unskilled workforce etc. Thus, once the team obtains a certain number of defects at a constant rate after improving the above mentioned causes of errors, then they can assign the task to be complete and can move on to next task.</a:t>
            </a:r>
          </a:p>
          <a:p>
            <a:endParaRPr lang="en-US" dirty="0">
              <a:latin typeface="Arial" charset="0"/>
              <a:ea typeface="ＭＳ Ｐゴシック" charset="0"/>
              <a:cs typeface="ＭＳ Ｐゴシック" charset="0"/>
            </a:endParaRPr>
          </a:p>
        </p:txBody>
      </p:sp>
      <p:sp>
        <p:nvSpPr>
          <p:cNvPr id="2" name="Date Placeholder 1"/>
          <p:cNvSpPr>
            <a:spLocks noGrp="1"/>
          </p:cNvSpPr>
          <p:nvPr>
            <p:ph type="dt"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10</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6" name="Slide Number Placeholder 5"/>
          <p:cNvSpPr>
            <a:spLocks noGrp="1"/>
          </p:cNvSpPr>
          <p:nvPr>
            <p:ph type="sldNum" sz="quarter" idx="14"/>
          </p:nvPr>
        </p:nvSpPr>
        <p:spPr/>
        <p:txBody>
          <a:bodyPr/>
          <a:lstStyle/>
          <a:p>
            <a:pPr>
              <a:defRPr/>
            </a:pPr>
            <a:fld id="{F0410F35-0C47-794C-85F9-FC23048F5283}" type="slidenum">
              <a:rPr lang="en-US" smtClean="0"/>
              <a:pPr>
                <a:defRPr/>
              </a:pPr>
              <a:t>58</a:t>
            </a:fld>
            <a:r>
              <a:rPr lang="en-US" dirty="0" smtClean="0"/>
              <a:t> of 87</a:t>
            </a:r>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a:xfrm>
            <a:off x="1041400" y="609600"/>
            <a:ext cx="4775200" cy="3581400"/>
          </a:xfrm>
          <a:ln/>
        </p:spPr>
      </p:sp>
      <p:sp>
        <p:nvSpPr>
          <p:cNvPr id="4198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latin typeface="Arial" charset="0"/>
              <a:ea typeface="ＭＳ Ｐゴシック" charset="0"/>
              <a:cs typeface="ＭＳ Ｐゴシック" charset="0"/>
            </a:endParaRPr>
          </a:p>
        </p:txBody>
      </p:sp>
      <p:sp>
        <p:nvSpPr>
          <p:cNvPr id="2" name="Date Placeholder 1"/>
          <p:cNvSpPr>
            <a:spLocks noGrp="1"/>
          </p:cNvSpPr>
          <p:nvPr>
            <p:ph type="dt"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10</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6" name="Slide Number Placeholder 5"/>
          <p:cNvSpPr>
            <a:spLocks noGrp="1"/>
          </p:cNvSpPr>
          <p:nvPr>
            <p:ph type="sldNum" sz="quarter" idx="14"/>
          </p:nvPr>
        </p:nvSpPr>
        <p:spPr/>
        <p:txBody>
          <a:bodyPr/>
          <a:lstStyle/>
          <a:p>
            <a:pPr>
              <a:defRPr/>
            </a:pPr>
            <a:fld id="{F0410F35-0C47-794C-85F9-FC23048F5283}" type="slidenum">
              <a:rPr lang="en-US" smtClean="0"/>
              <a:pPr>
                <a:defRPr/>
              </a:pPr>
              <a:t>61</a:t>
            </a:fld>
            <a:r>
              <a:rPr lang="en-US" dirty="0" smtClean="0"/>
              <a:t> of 87</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8"/>
          <p:cNvSpPr>
            <a:spLocks noGrp="1" noRot="1" noChangeAspect="1" noChangeArrowheads="1" noTextEdit="1"/>
          </p:cNvSpPr>
          <p:nvPr>
            <p:ph type="sldImg"/>
          </p:nvPr>
        </p:nvSpPr>
        <p:spPr>
          <a:xfrm>
            <a:off x="1041400" y="609600"/>
            <a:ext cx="4775200" cy="3581400"/>
          </a:xfrm>
          <a:ln/>
        </p:spPr>
      </p:sp>
      <p:sp>
        <p:nvSpPr>
          <p:cNvPr id="20482" name="Rectangle 9"/>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Arial" charset="0"/>
              <a:ea typeface="ＭＳ Ｐゴシック" charset="0"/>
              <a:cs typeface="ＭＳ Ｐゴシック" charset="0"/>
            </a:endParaRPr>
          </a:p>
        </p:txBody>
      </p:sp>
      <p:sp>
        <p:nvSpPr>
          <p:cNvPr id="2" name="Date Placeholder 1"/>
          <p:cNvSpPr>
            <a:spLocks noGrp="1"/>
          </p:cNvSpPr>
          <p:nvPr>
            <p:ph type="dt"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10</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6" name="Slide Number Placeholder 5"/>
          <p:cNvSpPr>
            <a:spLocks noGrp="1"/>
          </p:cNvSpPr>
          <p:nvPr>
            <p:ph type="sldNum" sz="quarter" idx="14"/>
          </p:nvPr>
        </p:nvSpPr>
        <p:spPr/>
        <p:txBody>
          <a:bodyPr/>
          <a:lstStyle/>
          <a:p>
            <a:pPr>
              <a:defRPr/>
            </a:pPr>
            <a:fld id="{F0410F35-0C47-794C-85F9-FC23048F5283}" type="slidenum">
              <a:rPr lang="en-US" smtClean="0"/>
              <a:pPr>
                <a:defRPr/>
              </a:pPr>
              <a:t>4</a:t>
            </a:fld>
            <a:r>
              <a:rPr lang="en-US" dirty="0" smtClean="0"/>
              <a:t> of 87</a:t>
            </a:r>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a:defRPr/>
            </a:pPr>
            <a:r>
              <a:rPr lang="en-US" dirty="0" smtClean="0"/>
              <a:t>May 30,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10</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12" name="Slide Number Placeholder 11"/>
          <p:cNvSpPr>
            <a:spLocks noGrp="1"/>
          </p:cNvSpPr>
          <p:nvPr>
            <p:ph type="sldNum" sz="quarter" idx="14"/>
          </p:nvPr>
        </p:nvSpPr>
        <p:spPr/>
        <p:txBody>
          <a:bodyPr/>
          <a:lstStyle/>
          <a:p>
            <a:pPr>
              <a:defRPr/>
            </a:pPr>
            <a:fld id="{F0410F35-0C47-794C-85F9-FC23048F5283}" type="slidenum">
              <a:rPr lang="en-US" smtClean="0"/>
              <a:pPr>
                <a:defRPr/>
              </a:pPr>
              <a:t>62</a:t>
            </a:fld>
            <a:r>
              <a:rPr lang="en-US" dirty="0" smtClean="0"/>
              <a:t> of 87</a:t>
            </a:r>
            <a:endParaRPr lang="en-US" dirty="0"/>
          </a:p>
        </p:txBody>
      </p:sp>
    </p:spTree>
    <p:extLst>
      <p:ext uri="{BB962C8B-B14F-4D97-AF65-F5344CB8AC3E}">
        <p14:creationId xmlns:p14="http://schemas.microsoft.com/office/powerpoint/2010/main" val="146888484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a:defRPr/>
            </a:pPr>
            <a:r>
              <a:rPr lang="en-US" dirty="0" smtClean="0"/>
              <a:t>May 30,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10</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12" name="Slide Number Placeholder 11"/>
          <p:cNvSpPr>
            <a:spLocks noGrp="1"/>
          </p:cNvSpPr>
          <p:nvPr>
            <p:ph type="sldNum" sz="quarter" idx="14"/>
          </p:nvPr>
        </p:nvSpPr>
        <p:spPr/>
        <p:txBody>
          <a:bodyPr/>
          <a:lstStyle/>
          <a:p>
            <a:pPr>
              <a:defRPr/>
            </a:pPr>
            <a:fld id="{F0410F35-0C47-794C-85F9-FC23048F5283}" type="slidenum">
              <a:rPr lang="en-US" smtClean="0"/>
              <a:pPr>
                <a:defRPr/>
              </a:pPr>
              <a:t>63</a:t>
            </a:fld>
            <a:r>
              <a:rPr lang="en-US" dirty="0" smtClean="0"/>
              <a:t> of 87</a:t>
            </a:r>
            <a:endParaRPr lang="en-US" dirty="0"/>
          </a:p>
        </p:txBody>
      </p:sp>
    </p:spTree>
    <p:extLst>
      <p:ext uri="{BB962C8B-B14F-4D97-AF65-F5344CB8AC3E}">
        <p14:creationId xmlns:p14="http://schemas.microsoft.com/office/powerpoint/2010/main" val="250482653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a:xfrm>
            <a:off x="1041400" y="609600"/>
            <a:ext cx="4775200" cy="3581400"/>
          </a:xfrm>
          <a:ln/>
        </p:spPr>
      </p:sp>
      <p:sp>
        <p:nvSpPr>
          <p:cNvPr id="440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dirty="0">
                <a:latin typeface="Arial" charset="0"/>
                <a:ea typeface="ＭＳ Ｐゴシック" charset="0"/>
                <a:cs typeface="ＭＳ Ｐゴシック" charset="0"/>
              </a:rPr>
              <a:t>We track defect count when monitoring the execution of the software projects to analyze how well our system which we have implemented is working; i.e. the system efficiency. We all know that the main goal of testing is not to make the entire code bug free ( its impossible) rather the goal is to identify and reduce the number of defects or errors as much as possible so that the task can be identified as "complete". </a:t>
            </a:r>
          </a:p>
          <a:p>
            <a:pPr>
              <a:lnSpc>
                <a:spcPct val="90000"/>
              </a:lnSpc>
            </a:pPr>
            <a:endParaRPr lang="en-US" dirty="0">
              <a:latin typeface="Arial" charset="0"/>
              <a:ea typeface="ＭＳ Ｐゴシック" charset="0"/>
              <a:cs typeface="ＭＳ Ｐゴシック" charset="0"/>
            </a:endParaRPr>
          </a:p>
          <a:p>
            <a:pPr>
              <a:lnSpc>
                <a:spcPct val="90000"/>
              </a:lnSpc>
            </a:pPr>
            <a:r>
              <a:rPr lang="en-US" dirty="0">
                <a:latin typeface="Arial" charset="0"/>
                <a:ea typeface="ＭＳ Ｐゴシック" charset="0"/>
                <a:cs typeface="ＭＳ Ｐゴシック" charset="0"/>
              </a:rPr>
              <a:t>Tracking the defect count helps us ensure that the testing phase was conducted properly and completely. If, during counting, more defects are founds, it might indicate issues such as  incomplete design task , testing phase not conducted properly, unskilled workforce etc. Thus, once the team obtains a certain number of defects at a constant rate after improving the above mentioned causes of errors, then they can assign the task to be complete and can move on to next task.</a:t>
            </a:r>
          </a:p>
          <a:p>
            <a:endParaRPr lang="en-US" dirty="0">
              <a:latin typeface="Arial" charset="0"/>
              <a:ea typeface="ＭＳ Ｐゴシック" charset="0"/>
              <a:cs typeface="ＭＳ Ｐゴシック" charset="0"/>
            </a:endParaRPr>
          </a:p>
        </p:txBody>
      </p:sp>
      <p:sp>
        <p:nvSpPr>
          <p:cNvPr id="2" name="Date Placeholder 1"/>
          <p:cNvSpPr>
            <a:spLocks noGrp="1"/>
          </p:cNvSpPr>
          <p:nvPr>
            <p:ph type="dt"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10</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6" name="Slide Number Placeholder 5"/>
          <p:cNvSpPr>
            <a:spLocks noGrp="1"/>
          </p:cNvSpPr>
          <p:nvPr>
            <p:ph type="sldNum" sz="quarter" idx="14"/>
          </p:nvPr>
        </p:nvSpPr>
        <p:spPr/>
        <p:txBody>
          <a:bodyPr/>
          <a:lstStyle/>
          <a:p>
            <a:pPr>
              <a:defRPr/>
            </a:pPr>
            <a:fld id="{F0410F35-0C47-794C-85F9-FC23048F5283}" type="slidenum">
              <a:rPr lang="en-US" smtClean="0"/>
              <a:pPr>
                <a:defRPr/>
              </a:pPr>
              <a:t>64</a:t>
            </a:fld>
            <a:r>
              <a:rPr lang="en-US" dirty="0" smtClean="0"/>
              <a:t> of 87</a:t>
            </a:r>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a:defRPr/>
            </a:pPr>
            <a:r>
              <a:rPr lang="en-US" dirty="0" smtClean="0"/>
              <a:t>May 30,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10</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12" name="Slide Number Placeholder 11"/>
          <p:cNvSpPr>
            <a:spLocks noGrp="1"/>
          </p:cNvSpPr>
          <p:nvPr>
            <p:ph type="sldNum" sz="quarter" idx="14"/>
          </p:nvPr>
        </p:nvSpPr>
        <p:spPr/>
        <p:txBody>
          <a:bodyPr/>
          <a:lstStyle/>
          <a:p>
            <a:pPr>
              <a:defRPr/>
            </a:pPr>
            <a:fld id="{F0410F35-0C47-794C-85F9-FC23048F5283}" type="slidenum">
              <a:rPr lang="en-US" smtClean="0"/>
              <a:pPr>
                <a:defRPr/>
              </a:pPr>
              <a:t>65</a:t>
            </a:fld>
            <a:r>
              <a:rPr lang="en-US" dirty="0" smtClean="0"/>
              <a:t> of 87</a:t>
            </a:r>
            <a:endParaRPr lang="en-US" dirty="0"/>
          </a:p>
        </p:txBody>
      </p:sp>
    </p:spTree>
    <p:extLst>
      <p:ext uri="{BB962C8B-B14F-4D97-AF65-F5344CB8AC3E}">
        <p14:creationId xmlns:p14="http://schemas.microsoft.com/office/powerpoint/2010/main" val="410557172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2"/>
          <p:cNvSpPr>
            <a:spLocks noGrp="1" noRot="1" noChangeAspect="1" noChangeArrowheads="1" noTextEdit="1"/>
          </p:cNvSpPr>
          <p:nvPr>
            <p:ph type="sldImg"/>
          </p:nvPr>
        </p:nvSpPr>
        <p:spPr>
          <a:xfrm>
            <a:off x="1041400" y="609600"/>
            <a:ext cx="4775200" cy="3581400"/>
          </a:xfrm>
          <a:ln/>
        </p:spPr>
      </p:sp>
      <p:sp>
        <p:nvSpPr>
          <p:cNvPr id="460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2000" dirty="0">
                <a:latin typeface="Times New Roman" charset="0"/>
                <a:ea typeface="ＭＳ Ｐゴシック" charset="0"/>
                <a:cs typeface="ＭＳ Ｐゴシック" charset="0"/>
              </a:rPr>
              <a:t>Schach p 254.</a:t>
            </a:r>
          </a:p>
        </p:txBody>
      </p:sp>
      <p:sp>
        <p:nvSpPr>
          <p:cNvPr id="2" name="Date Placeholder 1"/>
          <p:cNvSpPr>
            <a:spLocks noGrp="1"/>
          </p:cNvSpPr>
          <p:nvPr>
            <p:ph type="dt"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10</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6" name="Slide Number Placeholder 5"/>
          <p:cNvSpPr>
            <a:spLocks noGrp="1"/>
          </p:cNvSpPr>
          <p:nvPr>
            <p:ph type="sldNum" sz="quarter" idx="14"/>
          </p:nvPr>
        </p:nvSpPr>
        <p:spPr/>
        <p:txBody>
          <a:bodyPr/>
          <a:lstStyle/>
          <a:p>
            <a:pPr>
              <a:defRPr/>
            </a:pPr>
            <a:fld id="{F0410F35-0C47-794C-85F9-FC23048F5283}" type="slidenum">
              <a:rPr lang="en-US" smtClean="0"/>
              <a:pPr>
                <a:defRPr/>
              </a:pPr>
              <a:t>66</a:t>
            </a:fld>
            <a:r>
              <a:rPr lang="en-US" dirty="0" smtClean="0"/>
              <a:t> of 87</a:t>
            </a:r>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a:defRPr/>
            </a:pPr>
            <a:r>
              <a:rPr lang="en-US" dirty="0" smtClean="0"/>
              <a:t>May 30,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10</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12" name="Slide Number Placeholder 11"/>
          <p:cNvSpPr>
            <a:spLocks noGrp="1"/>
          </p:cNvSpPr>
          <p:nvPr>
            <p:ph type="sldNum" sz="quarter" idx="14"/>
          </p:nvPr>
        </p:nvSpPr>
        <p:spPr/>
        <p:txBody>
          <a:bodyPr/>
          <a:lstStyle/>
          <a:p>
            <a:pPr>
              <a:defRPr/>
            </a:pPr>
            <a:fld id="{F0410F35-0C47-794C-85F9-FC23048F5283}" type="slidenum">
              <a:rPr lang="en-US" smtClean="0"/>
              <a:pPr>
                <a:defRPr/>
              </a:pPr>
              <a:t>68</a:t>
            </a:fld>
            <a:r>
              <a:rPr lang="en-US" dirty="0" smtClean="0"/>
              <a:t> of 87</a:t>
            </a:r>
            <a:endParaRPr lang="en-US" dirty="0"/>
          </a:p>
        </p:txBody>
      </p:sp>
    </p:spTree>
    <p:extLst>
      <p:ext uri="{BB962C8B-B14F-4D97-AF65-F5344CB8AC3E}">
        <p14:creationId xmlns:p14="http://schemas.microsoft.com/office/powerpoint/2010/main" val="49706137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a:defRPr/>
            </a:pPr>
            <a:r>
              <a:rPr lang="en-US" dirty="0" smtClean="0"/>
              <a:t>May 30,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10</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12" name="Slide Number Placeholder 11"/>
          <p:cNvSpPr>
            <a:spLocks noGrp="1"/>
          </p:cNvSpPr>
          <p:nvPr>
            <p:ph type="sldNum" sz="quarter" idx="14"/>
          </p:nvPr>
        </p:nvSpPr>
        <p:spPr/>
        <p:txBody>
          <a:bodyPr/>
          <a:lstStyle/>
          <a:p>
            <a:pPr>
              <a:defRPr/>
            </a:pPr>
            <a:fld id="{F0410F35-0C47-794C-85F9-FC23048F5283}" type="slidenum">
              <a:rPr lang="en-US" smtClean="0"/>
              <a:pPr>
                <a:defRPr/>
              </a:pPr>
              <a:t>69</a:t>
            </a:fld>
            <a:r>
              <a:rPr lang="en-US" dirty="0" smtClean="0"/>
              <a:t> of 87</a:t>
            </a:r>
            <a:endParaRPr lang="en-US" dirty="0"/>
          </a:p>
        </p:txBody>
      </p:sp>
    </p:spTree>
    <p:extLst>
      <p:ext uri="{BB962C8B-B14F-4D97-AF65-F5344CB8AC3E}">
        <p14:creationId xmlns:p14="http://schemas.microsoft.com/office/powerpoint/2010/main" val="145073572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a:defRPr/>
            </a:pPr>
            <a:r>
              <a:rPr lang="en-US" dirty="0" smtClean="0"/>
              <a:t>May 30,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10</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12" name="Slide Number Placeholder 11"/>
          <p:cNvSpPr>
            <a:spLocks noGrp="1"/>
          </p:cNvSpPr>
          <p:nvPr>
            <p:ph type="sldNum" sz="quarter" idx="14"/>
          </p:nvPr>
        </p:nvSpPr>
        <p:spPr/>
        <p:txBody>
          <a:bodyPr/>
          <a:lstStyle/>
          <a:p>
            <a:pPr>
              <a:defRPr/>
            </a:pPr>
            <a:fld id="{F0410F35-0C47-794C-85F9-FC23048F5283}" type="slidenum">
              <a:rPr lang="en-US" smtClean="0"/>
              <a:pPr>
                <a:defRPr/>
              </a:pPr>
              <a:t>70</a:t>
            </a:fld>
            <a:r>
              <a:rPr lang="en-US" dirty="0" smtClean="0"/>
              <a:t> of 87</a:t>
            </a:r>
            <a:endParaRPr lang="en-US" dirty="0"/>
          </a:p>
        </p:txBody>
      </p:sp>
    </p:spTree>
    <p:extLst>
      <p:ext uri="{BB962C8B-B14F-4D97-AF65-F5344CB8AC3E}">
        <p14:creationId xmlns:p14="http://schemas.microsoft.com/office/powerpoint/2010/main" val="236027203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a:defRPr/>
            </a:pPr>
            <a:r>
              <a:rPr lang="en-US" dirty="0" smtClean="0"/>
              <a:t>May 30,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10</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12" name="Slide Number Placeholder 11"/>
          <p:cNvSpPr>
            <a:spLocks noGrp="1"/>
          </p:cNvSpPr>
          <p:nvPr>
            <p:ph type="sldNum" sz="quarter" idx="14"/>
          </p:nvPr>
        </p:nvSpPr>
        <p:spPr/>
        <p:txBody>
          <a:bodyPr/>
          <a:lstStyle/>
          <a:p>
            <a:pPr>
              <a:defRPr/>
            </a:pPr>
            <a:fld id="{F0410F35-0C47-794C-85F9-FC23048F5283}" type="slidenum">
              <a:rPr lang="en-US" smtClean="0"/>
              <a:pPr>
                <a:defRPr/>
              </a:pPr>
              <a:t>71</a:t>
            </a:fld>
            <a:r>
              <a:rPr lang="en-US" dirty="0" smtClean="0"/>
              <a:t> of 87</a:t>
            </a:r>
            <a:endParaRPr lang="en-US" dirty="0"/>
          </a:p>
        </p:txBody>
      </p:sp>
    </p:spTree>
    <p:extLst>
      <p:ext uri="{BB962C8B-B14F-4D97-AF65-F5344CB8AC3E}">
        <p14:creationId xmlns:p14="http://schemas.microsoft.com/office/powerpoint/2010/main" val="380537768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a:defRPr/>
            </a:pPr>
            <a:r>
              <a:rPr lang="en-US" dirty="0" smtClean="0"/>
              <a:t>May 30,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10</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12" name="Slide Number Placeholder 11"/>
          <p:cNvSpPr>
            <a:spLocks noGrp="1"/>
          </p:cNvSpPr>
          <p:nvPr>
            <p:ph type="sldNum" sz="quarter" idx="14"/>
          </p:nvPr>
        </p:nvSpPr>
        <p:spPr/>
        <p:txBody>
          <a:bodyPr/>
          <a:lstStyle/>
          <a:p>
            <a:pPr>
              <a:defRPr/>
            </a:pPr>
            <a:fld id="{F0410F35-0C47-794C-85F9-FC23048F5283}" type="slidenum">
              <a:rPr lang="en-US" smtClean="0"/>
              <a:pPr>
                <a:defRPr/>
              </a:pPr>
              <a:t>72</a:t>
            </a:fld>
            <a:r>
              <a:rPr lang="en-US" dirty="0" smtClean="0"/>
              <a:t> of 87</a:t>
            </a:r>
            <a:endParaRPr lang="en-US" dirty="0"/>
          </a:p>
        </p:txBody>
      </p:sp>
    </p:spTree>
    <p:extLst>
      <p:ext uri="{BB962C8B-B14F-4D97-AF65-F5344CB8AC3E}">
        <p14:creationId xmlns:p14="http://schemas.microsoft.com/office/powerpoint/2010/main" val="3659373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latin typeface="Times New Roman" charset="0"/>
            </a:endParaRPr>
          </a:p>
        </p:txBody>
      </p:sp>
      <p:sp>
        <p:nvSpPr>
          <p:cNvPr id="2" name="Date Placeholder 1"/>
          <p:cNvSpPr>
            <a:spLocks noGrp="1"/>
          </p:cNvSpPr>
          <p:nvPr>
            <p:ph type="dt"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10</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8" name="Slide Number Placeholder 7"/>
          <p:cNvSpPr>
            <a:spLocks noGrp="1"/>
          </p:cNvSpPr>
          <p:nvPr>
            <p:ph type="sldNum" sz="quarter" idx="14"/>
          </p:nvPr>
        </p:nvSpPr>
        <p:spPr/>
        <p:txBody>
          <a:bodyPr/>
          <a:lstStyle/>
          <a:p>
            <a:pPr>
              <a:defRPr/>
            </a:pPr>
            <a:fld id="{F0410F35-0C47-794C-85F9-FC23048F5283}" type="slidenum">
              <a:rPr lang="en-US" smtClean="0"/>
              <a:pPr>
                <a:defRPr/>
              </a:pPr>
              <a:t>6</a:t>
            </a:fld>
            <a:r>
              <a:rPr lang="en-US" dirty="0" smtClean="0"/>
              <a:t> of 87</a:t>
            </a:r>
            <a:endParaRPr 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a:defRPr/>
            </a:pPr>
            <a:r>
              <a:rPr lang="en-US" dirty="0" smtClean="0"/>
              <a:t>May 30,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10</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12" name="Slide Number Placeholder 11"/>
          <p:cNvSpPr>
            <a:spLocks noGrp="1"/>
          </p:cNvSpPr>
          <p:nvPr>
            <p:ph type="sldNum" sz="quarter" idx="14"/>
          </p:nvPr>
        </p:nvSpPr>
        <p:spPr/>
        <p:txBody>
          <a:bodyPr/>
          <a:lstStyle/>
          <a:p>
            <a:pPr>
              <a:defRPr/>
            </a:pPr>
            <a:fld id="{F0410F35-0C47-794C-85F9-FC23048F5283}" type="slidenum">
              <a:rPr lang="en-US" smtClean="0"/>
              <a:pPr>
                <a:defRPr/>
              </a:pPr>
              <a:t>73</a:t>
            </a:fld>
            <a:r>
              <a:rPr lang="en-US" dirty="0" smtClean="0"/>
              <a:t> of 87</a:t>
            </a:r>
            <a:endParaRPr lang="en-US" dirty="0"/>
          </a:p>
        </p:txBody>
      </p:sp>
    </p:spTree>
    <p:extLst>
      <p:ext uri="{BB962C8B-B14F-4D97-AF65-F5344CB8AC3E}">
        <p14:creationId xmlns:p14="http://schemas.microsoft.com/office/powerpoint/2010/main" val="412665549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a:defRPr/>
            </a:pPr>
            <a:r>
              <a:rPr lang="en-US" dirty="0" smtClean="0"/>
              <a:t>May 30,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10</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12" name="Slide Number Placeholder 11"/>
          <p:cNvSpPr>
            <a:spLocks noGrp="1"/>
          </p:cNvSpPr>
          <p:nvPr>
            <p:ph type="sldNum" sz="quarter" idx="14"/>
          </p:nvPr>
        </p:nvSpPr>
        <p:spPr/>
        <p:txBody>
          <a:bodyPr/>
          <a:lstStyle/>
          <a:p>
            <a:pPr>
              <a:defRPr/>
            </a:pPr>
            <a:fld id="{F0410F35-0C47-794C-85F9-FC23048F5283}" type="slidenum">
              <a:rPr lang="en-US" smtClean="0"/>
              <a:pPr>
                <a:defRPr/>
              </a:pPr>
              <a:t>74</a:t>
            </a:fld>
            <a:r>
              <a:rPr lang="en-US" dirty="0" smtClean="0"/>
              <a:t> of 87</a:t>
            </a:r>
            <a:endParaRPr lang="en-US" dirty="0"/>
          </a:p>
        </p:txBody>
      </p:sp>
    </p:spTree>
    <p:extLst>
      <p:ext uri="{BB962C8B-B14F-4D97-AF65-F5344CB8AC3E}">
        <p14:creationId xmlns:p14="http://schemas.microsoft.com/office/powerpoint/2010/main" val="124174610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a:defRPr/>
            </a:pPr>
            <a:r>
              <a:rPr lang="en-US" dirty="0" smtClean="0"/>
              <a:t>May 30,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10</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12" name="Slide Number Placeholder 11"/>
          <p:cNvSpPr>
            <a:spLocks noGrp="1"/>
          </p:cNvSpPr>
          <p:nvPr>
            <p:ph type="sldNum" sz="quarter" idx="14"/>
          </p:nvPr>
        </p:nvSpPr>
        <p:spPr/>
        <p:txBody>
          <a:bodyPr/>
          <a:lstStyle/>
          <a:p>
            <a:pPr>
              <a:defRPr/>
            </a:pPr>
            <a:fld id="{F0410F35-0C47-794C-85F9-FC23048F5283}" type="slidenum">
              <a:rPr lang="en-US" smtClean="0"/>
              <a:pPr>
                <a:defRPr/>
              </a:pPr>
              <a:t>76</a:t>
            </a:fld>
            <a:r>
              <a:rPr lang="en-US" dirty="0" smtClean="0"/>
              <a:t> of 87</a:t>
            </a:r>
            <a:endParaRPr lang="en-US" dirty="0"/>
          </a:p>
        </p:txBody>
      </p:sp>
    </p:spTree>
    <p:extLst>
      <p:ext uri="{BB962C8B-B14F-4D97-AF65-F5344CB8AC3E}">
        <p14:creationId xmlns:p14="http://schemas.microsoft.com/office/powerpoint/2010/main" val="44667458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a:defRPr/>
            </a:pPr>
            <a:r>
              <a:rPr lang="en-US" dirty="0" smtClean="0"/>
              <a:t>May 30,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10</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12" name="Slide Number Placeholder 11"/>
          <p:cNvSpPr>
            <a:spLocks noGrp="1"/>
          </p:cNvSpPr>
          <p:nvPr>
            <p:ph type="sldNum" sz="quarter" idx="14"/>
          </p:nvPr>
        </p:nvSpPr>
        <p:spPr/>
        <p:txBody>
          <a:bodyPr/>
          <a:lstStyle/>
          <a:p>
            <a:pPr>
              <a:defRPr/>
            </a:pPr>
            <a:fld id="{F0410F35-0C47-794C-85F9-FC23048F5283}" type="slidenum">
              <a:rPr lang="en-US" smtClean="0"/>
              <a:pPr>
                <a:defRPr/>
              </a:pPr>
              <a:t>77</a:t>
            </a:fld>
            <a:r>
              <a:rPr lang="en-US" dirty="0" smtClean="0"/>
              <a:t> of 87</a:t>
            </a:r>
            <a:endParaRPr lang="en-US" dirty="0"/>
          </a:p>
        </p:txBody>
      </p:sp>
    </p:spTree>
    <p:extLst>
      <p:ext uri="{BB962C8B-B14F-4D97-AF65-F5344CB8AC3E}">
        <p14:creationId xmlns:p14="http://schemas.microsoft.com/office/powerpoint/2010/main" val="249161983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a:defRPr/>
            </a:pPr>
            <a:r>
              <a:rPr lang="en-US" dirty="0" smtClean="0"/>
              <a:t>May 30,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10</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12" name="Slide Number Placeholder 11"/>
          <p:cNvSpPr>
            <a:spLocks noGrp="1"/>
          </p:cNvSpPr>
          <p:nvPr>
            <p:ph type="sldNum" sz="quarter" idx="14"/>
          </p:nvPr>
        </p:nvSpPr>
        <p:spPr/>
        <p:txBody>
          <a:bodyPr/>
          <a:lstStyle/>
          <a:p>
            <a:pPr>
              <a:defRPr/>
            </a:pPr>
            <a:fld id="{F0410F35-0C47-794C-85F9-FC23048F5283}" type="slidenum">
              <a:rPr lang="en-US" smtClean="0"/>
              <a:pPr>
                <a:defRPr/>
              </a:pPr>
              <a:t>78</a:t>
            </a:fld>
            <a:r>
              <a:rPr lang="en-US" dirty="0" smtClean="0"/>
              <a:t> of 87</a:t>
            </a:r>
            <a:endParaRPr lang="en-US" dirty="0"/>
          </a:p>
        </p:txBody>
      </p:sp>
    </p:spTree>
    <p:extLst>
      <p:ext uri="{BB962C8B-B14F-4D97-AF65-F5344CB8AC3E}">
        <p14:creationId xmlns:p14="http://schemas.microsoft.com/office/powerpoint/2010/main" val="364459583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a:defRPr/>
            </a:pPr>
            <a:r>
              <a:rPr lang="en-US" dirty="0" smtClean="0"/>
              <a:t>May 30,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10</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12" name="Slide Number Placeholder 11"/>
          <p:cNvSpPr>
            <a:spLocks noGrp="1"/>
          </p:cNvSpPr>
          <p:nvPr>
            <p:ph type="sldNum" sz="quarter" idx="14"/>
          </p:nvPr>
        </p:nvSpPr>
        <p:spPr/>
        <p:txBody>
          <a:bodyPr/>
          <a:lstStyle/>
          <a:p>
            <a:pPr>
              <a:defRPr/>
            </a:pPr>
            <a:fld id="{F0410F35-0C47-794C-85F9-FC23048F5283}" type="slidenum">
              <a:rPr lang="en-US" smtClean="0"/>
              <a:pPr>
                <a:defRPr/>
              </a:pPr>
              <a:t>79</a:t>
            </a:fld>
            <a:r>
              <a:rPr lang="en-US" dirty="0" smtClean="0"/>
              <a:t> of 87</a:t>
            </a:r>
            <a:endParaRPr lang="en-US" dirty="0"/>
          </a:p>
        </p:txBody>
      </p:sp>
    </p:spTree>
    <p:extLst>
      <p:ext uri="{BB962C8B-B14F-4D97-AF65-F5344CB8AC3E}">
        <p14:creationId xmlns:p14="http://schemas.microsoft.com/office/powerpoint/2010/main" val="327332566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a:defRPr/>
            </a:pPr>
            <a:r>
              <a:rPr lang="en-US" dirty="0" smtClean="0"/>
              <a:t>May 30,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10</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12" name="Slide Number Placeholder 11"/>
          <p:cNvSpPr>
            <a:spLocks noGrp="1"/>
          </p:cNvSpPr>
          <p:nvPr>
            <p:ph type="sldNum" sz="quarter" idx="14"/>
          </p:nvPr>
        </p:nvSpPr>
        <p:spPr/>
        <p:txBody>
          <a:bodyPr/>
          <a:lstStyle/>
          <a:p>
            <a:pPr>
              <a:defRPr/>
            </a:pPr>
            <a:fld id="{F0410F35-0C47-794C-85F9-FC23048F5283}" type="slidenum">
              <a:rPr lang="en-US" smtClean="0"/>
              <a:pPr>
                <a:defRPr/>
              </a:pPr>
              <a:t>80</a:t>
            </a:fld>
            <a:r>
              <a:rPr lang="en-US" dirty="0" smtClean="0"/>
              <a:t> of 87</a:t>
            </a:r>
            <a:endParaRPr lang="en-US" dirty="0"/>
          </a:p>
        </p:txBody>
      </p:sp>
    </p:spTree>
    <p:extLst>
      <p:ext uri="{BB962C8B-B14F-4D97-AF65-F5344CB8AC3E}">
        <p14:creationId xmlns:p14="http://schemas.microsoft.com/office/powerpoint/2010/main" val="405944442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a:defRPr/>
            </a:pPr>
            <a:r>
              <a:rPr lang="en-US" dirty="0" smtClean="0"/>
              <a:t>May 30,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10</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12" name="Slide Number Placeholder 11"/>
          <p:cNvSpPr>
            <a:spLocks noGrp="1"/>
          </p:cNvSpPr>
          <p:nvPr>
            <p:ph type="sldNum" sz="quarter" idx="14"/>
          </p:nvPr>
        </p:nvSpPr>
        <p:spPr/>
        <p:txBody>
          <a:bodyPr/>
          <a:lstStyle/>
          <a:p>
            <a:pPr>
              <a:defRPr/>
            </a:pPr>
            <a:fld id="{F0410F35-0C47-794C-85F9-FC23048F5283}" type="slidenum">
              <a:rPr lang="en-US" smtClean="0"/>
              <a:pPr>
                <a:defRPr/>
              </a:pPr>
              <a:t>81</a:t>
            </a:fld>
            <a:r>
              <a:rPr lang="en-US" dirty="0" smtClean="0"/>
              <a:t> of 87</a:t>
            </a:r>
            <a:endParaRPr lang="en-US" dirty="0"/>
          </a:p>
        </p:txBody>
      </p:sp>
    </p:spTree>
    <p:extLst>
      <p:ext uri="{BB962C8B-B14F-4D97-AF65-F5344CB8AC3E}">
        <p14:creationId xmlns:p14="http://schemas.microsoft.com/office/powerpoint/2010/main" val="387688305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a:defRPr/>
            </a:pPr>
            <a:r>
              <a:rPr lang="en-US" dirty="0" smtClean="0"/>
              <a:t>May 30,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10</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12" name="Slide Number Placeholder 11"/>
          <p:cNvSpPr>
            <a:spLocks noGrp="1"/>
          </p:cNvSpPr>
          <p:nvPr>
            <p:ph type="sldNum" sz="quarter" idx="14"/>
          </p:nvPr>
        </p:nvSpPr>
        <p:spPr/>
        <p:txBody>
          <a:bodyPr/>
          <a:lstStyle/>
          <a:p>
            <a:pPr>
              <a:defRPr/>
            </a:pPr>
            <a:fld id="{F0410F35-0C47-794C-85F9-FC23048F5283}" type="slidenum">
              <a:rPr lang="en-US" smtClean="0"/>
              <a:pPr>
                <a:defRPr/>
              </a:pPr>
              <a:t>82</a:t>
            </a:fld>
            <a:r>
              <a:rPr lang="en-US" dirty="0" smtClean="0"/>
              <a:t> of 87</a:t>
            </a:r>
            <a:endParaRPr lang="en-US" dirty="0"/>
          </a:p>
        </p:txBody>
      </p:sp>
    </p:spTree>
    <p:extLst>
      <p:ext uri="{BB962C8B-B14F-4D97-AF65-F5344CB8AC3E}">
        <p14:creationId xmlns:p14="http://schemas.microsoft.com/office/powerpoint/2010/main" val="215119952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dirty="0" smtClean="0"/>
              <a:t>May 30, 2017</a:t>
            </a:r>
            <a:endParaRPr lang="en-US" dirty="0"/>
          </a:p>
        </p:txBody>
      </p:sp>
      <p:sp>
        <p:nvSpPr>
          <p:cNvPr id="5" name="Footer Placeholder 4"/>
          <p:cNvSpPr>
            <a:spLocks noGrp="1"/>
          </p:cNvSpPr>
          <p:nvPr>
            <p:ph type="ftr" sz="quarter" idx="11"/>
          </p:nvPr>
        </p:nvSpPr>
        <p:spPr/>
        <p:txBody>
          <a:bodyPr/>
          <a:lstStyle/>
          <a:p>
            <a:pPr>
              <a:defRPr/>
            </a:pPr>
            <a:r>
              <a:rPr lang="en-US" dirty="0" smtClean="0"/>
              <a:t>Lecture 10</a:t>
            </a:r>
            <a:endParaRPr lang="en-US" dirty="0"/>
          </a:p>
        </p:txBody>
      </p:sp>
      <p:sp>
        <p:nvSpPr>
          <p:cNvPr id="7" name="Header Placeholder 6"/>
          <p:cNvSpPr>
            <a:spLocks noGrp="1"/>
          </p:cNvSpPr>
          <p:nvPr>
            <p:ph type="hdr" sz="quarter" idx="13"/>
          </p:nvPr>
        </p:nvSpPr>
        <p:spPr/>
        <p:txBody>
          <a:bodyPr/>
          <a:lstStyle/>
          <a:p>
            <a:pPr>
              <a:defRPr/>
            </a:pPr>
            <a:r>
              <a:rPr lang="en-US" dirty="0" smtClean="0"/>
              <a:t>SE 433</a:t>
            </a:r>
            <a:endParaRPr lang="en-US" dirty="0"/>
          </a:p>
        </p:txBody>
      </p:sp>
      <p:sp>
        <p:nvSpPr>
          <p:cNvPr id="10" name="Slide Number Placeholder 9"/>
          <p:cNvSpPr>
            <a:spLocks noGrp="1"/>
          </p:cNvSpPr>
          <p:nvPr>
            <p:ph type="sldNum" sz="quarter" idx="14"/>
          </p:nvPr>
        </p:nvSpPr>
        <p:spPr/>
        <p:txBody>
          <a:bodyPr/>
          <a:lstStyle/>
          <a:p>
            <a:pPr>
              <a:defRPr/>
            </a:pPr>
            <a:fld id="{F0410F35-0C47-794C-85F9-FC23048F5283}" type="slidenum">
              <a:rPr lang="en-US" smtClean="0"/>
              <a:pPr>
                <a:defRPr/>
              </a:pPr>
              <a:t>83</a:t>
            </a:fld>
            <a:r>
              <a:rPr lang="en-US" dirty="0" smtClean="0"/>
              <a:t> of 87</a:t>
            </a:r>
            <a:endParaRPr lang="en-US" dirty="0"/>
          </a:p>
        </p:txBody>
      </p:sp>
    </p:spTree>
    <p:extLst>
      <p:ext uri="{BB962C8B-B14F-4D97-AF65-F5344CB8AC3E}">
        <p14:creationId xmlns:p14="http://schemas.microsoft.com/office/powerpoint/2010/main" val="15957349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a:defRPr/>
            </a:pPr>
            <a:r>
              <a:rPr lang="en-US" dirty="0" smtClean="0"/>
              <a:t>May 30,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10</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12" name="Slide Number Placeholder 11"/>
          <p:cNvSpPr>
            <a:spLocks noGrp="1"/>
          </p:cNvSpPr>
          <p:nvPr>
            <p:ph type="sldNum" sz="quarter" idx="14"/>
          </p:nvPr>
        </p:nvSpPr>
        <p:spPr/>
        <p:txBody>
          <a:bodyPr/>
          <a:lstStyle/>
          <a:p>
            <a:pPr>
              <a:defRPr/>
            </a:pPr>
            <a:fld id="{F0410F35-0C47-794C-85F9-FC23048F5283}" type="slidenum">
              <a:rPr lang="en-US" smtClean="0"/>
              <a:pPr>
                <a:defRPr/>
              </a:pPr>
              <a:t>7</a:t>
            </a:fld>
            <a:r>
              <a:rPr lang="en-US" dirty="0" smtClean="0"/>
              <a:t> of 87</a:t>
            </a:r>
            <a:endParaRPr lang="en-US" dirty="0"/>
          </a:p>
        </p:txBody>
      </p:sp>
    </p:spTree>
    <p:extLst>
      <p:ext uri="{BB962C8B-B14F-4D97-AF65-F5344CB8AC3E}">
        <p14:creationId xmlns:p14="http://schemas.microsoft.com/office/powerpoint/2010/main" val="3239362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latin typeface="Times New Roman" charset="0"/>
            </a:endParaRPr>
          </a:p>
        </p:txBody>
      </p:sp>
      <p:sp>
        <p:nvSpPr>
          <p:cNvPr id="2" name="Date Placeholder 1"/>
          <p:cNvSpPr>
            <a:spLocks noGrp="1"/>
          </p:cNvSpPr>
          <p:nvPr>
            <p:ph type="dt"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10</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8" name="Slide Number Placeholder 7"/>
          <p:cNvSpPr>
            <a:spLocks noGrp="1"/>
          </p:cNvSpPr>
          <p:nvPr>
            <p:ph type="sldNum" sz="quarter" idx="14"/>
          </p:nvPr>
        </p:nvSpPr>
        <p:spPr/>
        <p:txBody>
          <a:bodyPr/>
          <a:lstStyle/>
          <a:p>
            <a:pPr>
              <a:defRPr/>
            </a:pPr>
            <a:fld id="{F0410F35-0C47-794C-85F9-FC23048F5283}" type="slidenum">
              <a:rPr lang="en-US" smtClean="0"/>
              <a:pPr>
                <a:defRPr/>
              </a:pPr>
              <a:t>84</a:t>
            </a:fld>
            <a:r>
              <a:rPr lang="en-US" dirty="0" smtClean="0"/>
              <a:t> of 87</a:t>
            </a:r>
            <a:endParaRPr lang="en-US" dirty="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69" name="Rectangle 2"/>
          <p:cNvSpPr>
            <a:spLocks noGrp="1" noRot="1" noChangeAspect="1" noChangeArrowheads="1" noTextEdit="1"/>
          </p:cNvSpPr>
          <p:nvPr>
            <p:ph type="sldImg"/>
          </p:nvPr>
        </p:nvSpPr>
        <p:spPr>
          <a:xfrm>
            <a:off x="1117600" y="685800"/>
            <a:ext cx="4773613" cy="3581400"/>
          </a:xfrm>
          <a:ln/>
        </p:spPr>
      </p:sp>
      <p:sp>
        <p:nvSpPr>
          <p:cNvPr id="18637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latin typeface="Times New Roman" charset="0"/>
                <a:ea typeface="ＭＳ Ｐゴシック" charset="0"/>
                <a:cs typeface="ＭＳ Ｐゴシック" charset="0"/>
              </a:rPr>
              <a:t>This is from a famous sketch by Monty Python, a British comedy troop and show.</a:t>
            </a:r>
          </a:p>
        </p:txBody>
      </p:sp>
      <p:sp>
        <p:nvSpPr>
          <p:cNvPr id="2" name="Date Placeholder 1"/>
          <p:cNvSpPr>
            <a:spLocks noGrp="1"/>
          </p:cNvSpPr>
          <p:nvPr>
            <p:ph type="dt"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10</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6" name="Slide Number Placeholder 5"/>
          <p:cNvSpPr>
            <a:spLocks noGrp="1"/>
          </p:cNvSpPr>
          <p:nvPr>
            <p:ph type="sldNum" sz="quarter" idx="14"/>
          </p:nvPr>
        </p:nvSpPr>
        <p:spPr/>
        <p:txBody>
          <a:bodyPr/>
          <a:lstStyle/>
          <a:p>
            <a:pPr>
              <a:defRPr/>
            </a:pPr>
            <a:fld id="{F0410F35-0C47-794C-85F9-FC23048F5283}" type="slidenum">
              <a:rPr lang="en-US" smtClean="0"/>
              <a:pPr>
                <a:defRPr/>
              </a:pPr>
              <a:t>85</a:t>
            </a:fld>
            <a:r>
              <a:rPr lang="en-US" dirty="0" smtClean="0"/>
              <a:t> of 87</a:t>
            </a:r>
            <a:endParaRPr lang="en-US" dirty="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7" name="Rectangle 2"/>
          <p:cNvSpPr>
            <a:spLocks noGrp="1" noRot="1" noChangeAspect="1" noChangeArrowheads="1" noTextEdit="1"/>
          </p:cNvSpPr>
          <p:nvPr>
            <p:ph type="sldImg"/>
          </p:nvPr>
        </p:nvSpPr>
        <p:spPr>
          <a:xfrm>
            <a:off x="1066800" y="685800"/>
            <a:ext cx="4570413" cy="3429000"/>
          </a:xfrm>
          <a:ln/>
        </p:spPr>
      </p:sp>
      <p:sp>
        <p:nvSpPr>
          <p:cNvPr id="188418" name="Rectangle 3"/>
          <p:cNvSpPr>
            <a:spLocks noGrp="1" noChangeArrowheads="1"/>
          </p:cNvSpPr>
          <p:nvPr>
            <p:ph type="body" idx="1"/>
          </p:nvPr>
        </p:nvSpPr>
        <p:spPr>
          <a:xfrm>
            <a:off x="533400" y="4343400"/>
            <a:ext cx="5791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b="1" dirty="0">
                <a:latin typeface="Arial" charset="0"/>
                <a:ea typeface="ＭＳ Ｐゴシック" charset="0"/>
                <a:cs typeface="ＭＳ Ｐゴシック" charset="0"/>
              </a:rPr>
              <a:t>Taking Quizzes on-line</a:t>
            </a:r>
            <a:endParaRPr lang="en-US" sz="1000" dirty="0">
              <a:latin typeface="Arial" charset="0"/>
              <a:ea typeface="ＭＳ Ｐゴシック" charset="0"/>
              <a:cs typeface="ＭＳ Ｐゴシック" charset="0"/>
            </a:endParaRPr>
          </a:p>
          <a:p>
            <a:r>
              <a:rPr lang="en-US" sz="1000" dirty="0">
                <a:latin typeface="Arial" charset="0"/>
                <a:ea typeface="ＭＳ Ｐゴシック" charset="0"/>
                <a:cs typeface="ＭＳ Ｐゴシック" charset="0"/>
              </a:rPr>
              <a:t>There are a couple of things for the students to keep in mind when taking a quiz on-line.</a:t>
            </a:r>
            <a:br>
              <a:rPr lang="en-US" sz="1000" dirty="0">
                <a:latin typeface="Arial" charset="0"/>
                <a:ea typeface="ＭＳ Ｐゴシック" charset="0"/>
                <a:cs typeface="ＭＳ Ｐゴシック" charset="0"/>
              </a:rPr>
            </a:br>
            <a:r>
              <a:rPr lang="en-US" sz="1000" dirty="0">
                <a:latin typeface="Arial" charset="0"/>
                <a:ea typeface="ＭＳ Ｐゴシック" charset="0"/>
                <a:cs typeface="ＭＳ Ｐゴシック" charset="0"/>
              </a:rPr>
              <a:t>When taking the quiz, once started the student may not click or select any area outside of the quiz page. </a:t>
            </a:r>
            <a:br>
              <a:rPr lang="en-US" sz="1000" dirty="0">
                <a:latin typeface="Arial" charset="0"/>
                <a:ea typeface="ＭＳ Ｐゴシック" charset="0"/>
                <a:cs typeface="ＭＳ Ｐゴシック" charset="0"/>
              </a:rPr>
            </a:br>
            <a:r>
              <a:rPr lang="en-US" sz="1000" dirty="0">
                <a:latin typeface="Arial" charset="0"/>
                <a:ea typeface="ＭＳ Ｐゴシック" charset="0"/>
                <a:cs typeface="ＭＳ Ｐゴシック" charset="0"/>
              </a:rPr>
              <a:t/>
            </a:r>
            <a:br>
              <a:rPr lang="en-US" sz="1000" dirty="0">
                <a:latin typeface="Arial" charset="0"/>
                <a:ea typeface="ＭＳ Ｐゴシック" charset="0"/>
                <a:cs typeface="ＭＳ Ｐゴシック" charset="0"/>
              </a:rPr>
            </a:br>
            <a:r>
              <a:rPr lang="en-US" sz="1000" dirty="0">
                <a:latin typeface="Arial" charset="0"/>
                <a:ea typeface="ＭＳ Ｐゴシック" charset="0"/>
                <a:cs typeface="ＭＳ Ｐゴシック" charset="0"/>
              </a:rPr>
              <a:t>During the quiz the ISP will not receive any indication of user activity. Some ISPs will terminate the session due to inactivity. This would only be a problem for lengthy quizzes.</a:t>
            </a:r>
          </a:p>
          <a:p>
            <a:r>
              <a:rPr lang="en-US" sz="1000" dirty="0">
                <a:latin typeface="Arial" charset="0"/>
                <a:ea typeface="ＭＳ Ｐゴシック" charset="0"/>
                <a:cs typeface="ＭＳ Ｐゴシック" charset="0"/>
              </a:rPr>
              <a:t>You will be warned if you do not answer a question fully or if you did not answer a question at all.</a:t>
            </a:r>
          </a:p>
          <a:p>
            <a:r>
              <a:rPr lang="en-US" sz="1000" dirty="0">
                <a:latin typeface="Arial" charset="0"/>
                <a:ea typeface="ＭＳ Ｐゴシック" charset="0"/>
                <a:cs typeface="ＭＳ Ｐゴシック" charset="0"/>
              </a:rPr>
              <a:t>In writing answers with multiple responses please mark or number each response and separate them by a couple of blank lines.</a:t>
            </a:r>
          </a:p>
          <a:p>
            <a:r>
              <a:rPr lang="en-US" sz="1000" dirty="0">
                <a:latin typeface="Arial" charset="0"/>
                <a:ea typeface="ＭＳ Ｐゴシック" charset="0"/>
                <a:cs typeface="ＭＳ Ｐゴシック" charset="0"/>
              </a:rPr>
              <a:t>Read each question carefully. Note especially words in bold as they signify something special about the context of the question. Also, note whether we are asking for the correct answer or the incorrect answer.</a:t>
            </a:r>
          </a:p>
          <a:p>
            <a:endParaRPr lang="en-US" sz="1000" dirty="0">
              <a:latin typeface="Arial" charset="0"/>
              <a:ea typeface="ＭＳ Ｐゴシック" charset="0"/>
              <a:cs typeface="ＭＳ Ｐゴシック" charset="0"/>
            </a:endParaRPr>
          </a:p>
          <a:p>
            <a:endParaRPr lang="en-US" dirty="0">
              <a:latin typeface="Times New Roman" charset="0"/>
              <a:ea typeface="ＭＳ Ｐゴシック" charset="0"/>
              <a:cs typeface="ＭＳ Ｐゴシック" charset="0"/>
            </a:endParaRPr>
          </a:p>
        </p:txBody>
      </p:sp>
      <p:sp>
        <p:nvSpPr>
          <p:cNvPr id="2" name="Date Placeholder 1"/>
          <p:cNvSpPr>
            <a:spLocks noGrp="1"/>
          </p:cNvSpPr>
          <p:nvPr>
            <p:ph type="dt"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10</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6" name="Slide Number Placeholder 5"/>
          <p:cNvSpPr>
            <a:spLocks noGrp="1"/>
          </p:cNvSpPr>
          <p:nvPr>
            <p:ph type="sldNum" sz="quarter" idx="14"/>
          </p:nvPr>
        </p:nvSpPr>
        <p:spPr/>
        <p:txBody>
          <a:bodyPr/>
          <a:lstStyle/>
          <a:p>
            <a:pPr>
              <a:defRPr/>
            </a:pPr>
            <a:fld id="{F0410F35-0C47-794C-85F9-FC23048F5283}" type="slidenum">
              <a:rPr lang="en-US" smtClean="0"/>
              <a:pPr>
                <a:defRPr/>
              </a:pPr>
              <a:t>86</a:t>
            </a:fld>
            <a:r>
              <a:rPr lang="en-US" dirty="0" smtClean="0"/>
              <a:t> of 87</a:t>
            </a:r>
            <a:endParaRPr lang="en-US" dirty="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a:defRPr/>
            </a:pPr>
            <a:r>
              <a:rPr lang="en-US" dirty="0" smtClean="0"/>
              <a:t>May 30,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10</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12" name="Slide Number Placeholder 11"/>
          <p:cNvSpPr>
            <a:spLocks noGrp="1"/>
          </p:cNvSpPr>
          <p:nvPr>
            <p:ph type="sldNum" sz="quarter" idx="14"/>
          </p:nvPr>
        </p:nvSpPr>
        <p:spPr/>
        <p:txBody>
          <a:bodyPr/>
          <a:lstStyle/>
          <a:p>
            <a:pPr>
              <a:defRPr/>
            </a:pPr>
            <a:fld id="{F0410F35-0C47-794C-85F9-FC23048F5283}" type="slidenum">
              <a:rPr lang="en-US" smtClean="0"/>
              <a:pPr>
                <a:defRPr/>
              </a:pPr>
              <a:t>87</a:t>
            </a:fld>
            <a:r>
              <a:rPr lang="en-US" dirty="0" smtClean="0"/>
              <a:t> of 87</a:t>
            </a:r>
            <a:endParaRPr lang="en-US" dirty="0"/>
          </a:p>
        </p:txBody>
      </p:sp>
    </p:spTree>
    <p:extLst>
      <p:ext uri="{BB962C8B-B14F-4D97-AF65-F5344CB8AC3E}">
        <p14:creationId xmlns:p14="http://schemas.microsoft.com/office/powerpoint/2010/main" val="29306369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7" name="Date Placeholder 6"/>
          <p:cNvSpPr>
            <a:spLocks noGrp="1"/>
          </p:cNvSpPr>
          <p:nvPr>
            <p:ph type="dt" idx="10"/>
          </p:nvPr>
        </p:nvSpPr>
        <p:spPr/>
        <p:txBody>
          <a:bodyPr/>
          <a:lstStyle/>
          <a:p>
            <a:pPr>
              <a:defRPr/>
            </a:pPr>
            <a:r>
              <a:rPr lang="en-US" dirty="0" smtClean="0"/>
              <a:t>May 30, 2017</a:t>
            </a:r>
            <a:endParaRPr lang="en-US" dirty="0"/>
          </a:p>
        </p:txBody>
      </p:sp>
      <p:sp>
        <p:nvSpPr>
          <p:cNvPr id="9" name="Footer Placeholder 8"/>
          <p:cNvSpPr>
            <a:spLocks noGrp="1"/>
          </p:cNvSpPr>
          <p:nvPr>
            <p:ph type="ftr" sz="quarter" idx="11"/>
          </p:nvPr>
        </p:nvSpPr>
        <p:spPr/>
        <p:txBody>
          <a:bodyPr/>
          <a:lstStyle/>
          <a:p>
            <a:pPr>
              <a:defRPr/>
            </a:pPr>
            <a:r>
              <a:rPr lang="en-US" dirty="0" smtClean="0"/>
              <a:t>Lecture 10</a:t>
            </a:r>
            <a:endParaRPr lang="en-US" dirty="0"/>
          </a:p>
        </p:txBody>
      </p:sp>
      <p:sp>
        <p:nvSpPr>
          <p:cNvPr id="11" name="Header Placeholder 10"/>
          <p:cNvSpPr>
            <a:spLocks noGrp="1"/>
          </p:cNvSpPr>
          <p:nvPr>
            <p:ph type="hdr" sz="quarter" idx="13"/>
          </p:nvPr>
        </p:nvSpPr>
        <p:spPr/>
        <p:txBody>
          <a:bodyPr/>
          <a:lstStyle/>
          <a:p>
            <a:pPr>
              <a:defRPr/>
            </a:pPr>
            <a:r>
              <a:rPr lang="en-US" dirty="0" smtClean="0"/>
              <a:t>SE 433</a:t>
            </a:r>
            <a:endParaRPr lang="en-US" dirty="0"/>
          </a:p>
        </p:txBody>
      </p:sp>
      <p:sp>
        <p:nvSpPr>
          <p:cNvPr id="12" name="Slide Number Placeholder 11"/>
          <p:cNvSpPr>
            <a:spLocks noGrp="1"/>
          </p:cNvSpPr>
          <p:nvPr>
            <p:ph type="sldNum" sz="quarter" idx="14"/>
          </p:nvPr>
        </p:nvSpPr>
        <p:spPr/>
        <p:txBody>
          <a:bodyPr/>
          <a:lstStyle/>
          <a:p>
            <a:pPr>
              <a:defRPr/>
            </a:pPr>
            <a:fld id="{F0410F35-0C47-794C-85F9-FC23048F5283}" type="slidenum">
              <a:rPr lang="en-US" smtClean="0"/>
              <a:pPr>
                <a:defRPr/>
              </a:pPr>
              <a:t>8</a:t>
            </a:fld>
            <a:r>
              <a:rPr lang="en-US" dirty="0" smtClean="0"/>
              <a:t> of 87</a:t>
            </a:r>
            <a:endParaRPr lang="en-US" dirty="0"/>
          </a:p>
        </p:txBody>
      </p:sp>
    </p:spTree>
    <p:extLst>
      <p:ext uri="{BB962C8B-B14F-4D97-AF65-F5344CB8AC3E}">
        <p14:creationId xmlns:p14="http://schemas.microsoft.com/office/powerpoint/2010/main" val="31418133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latin typeface="Times New Roman" charset="0"/>
            </a:endParaRPr>
          </a:p>
        </p:txBody>
      </p:sp>
      <p:sp>
        <p:nvSpPr>
          <p:cNvPr id="2" name="Date Placeholder 1"/>
          <p:cNvSpPr>
            <a:spLocks noGrp="1"/>
          </p:cNvSpPr>
          <p:nvPr>
            <p:ph type="dt"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en-US" dirty="0" smtClean="0"/>
              <a:t>Lecture 10</a:t>
            </a:r>
            <a:endParaRPr lang="en-US" dirty="0"/>
          </a:p>
        </p:txBody>
      </p:sp>
      <p:sp>
        <p:nvSpPr>
          <p:cNvPr id="5" name="Header Placeholder 4"/>
          <p:cNvSpPr>
            <a:spLocks noGrp="1"/>
          </p:cNvSpPr>
          <p:nvPr>
            <p:ph type="hdr" sz="quarter" idx="13"/>
          </p:nvPr>
        </p:nvSpPr>
        <p:spPr/>
        <p:txBody>
          <a:bodyPr/>
          <a:lstStyle/>
          <a:p>
            <a:pPr>
              <a:defRPr/>
            </a:pPr>
            <a:r>
              <a:rPr lang="en-US" dirty="0" smtClean="0"/>
              <a:t>SE 433</a:t>
            </a:r>
            <a:endParaRPr lang="en-US" dirty="0"/>
          </a:p>
        </p:txBody>
      </p:sp>
      <p:sp>
        <p:nvSpPr>
          <p:cNvPr id="8" name="Slide Number Placeholder 7"/>
          <p:cNvSpPr>
            <a:spLocks noGrp="1"/>
          </p:cNvSpPr>
          <p:nvPr>
            <p:ph type="sldNum" sz="quarter" idx="14"/>
          </p:nvPr>
        </p:nvSpPr>
        <p:spPr/>
        <p:txBody>
          <a:bodyPr/>
          <a:lstStyle/>
          <a:p>
            <a:pPr>
              <a:defRPr/>
            </a:pPr>
            <a:fld id="{F0410F35-0C47-794C-85F9-FC23048F5283}" type="slidenum">
              <a:rPr lang="en-US" smtClean="0"/>
              <a:pPr>
                <a:defRPr/>
              </a:pPr>
              <a:t>9</a:t>
            </a:fld>
            <a:r>
              <a:rPr lang="en-US" dirty="0" smtClean="0"/>
              <a:t> of 87</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latin typeface="Times New Roman" charset="0"/>
            </a:endParaRPr>
          </a:p>
        </p:txBody>
      </p:sp>
      <p:sp>
        <p:nvSpPr>
          <p:cNvPr id="4" name="Date Placeholder 3"/>
          <p:cNvSpPr>
            <a:spLocks noGrp="1"/>
          </p:cNvSpPr>
          <p:nvPr>
            <p:ph type="dt" idx="10"/>
          </p:nvPr>
        </p:nvSpPr>
        <p:spPr/>
        <p:txBody>
          <a:bodyPr/>
          <a:lstStyle/>
          <a:p>
            <a:pPr>
              <a:defRPr/>
            </a:pPr>
            <a:r>
              <a:rPr lang="en-US" dirty="0" smtClean="0"/>
              <a:t>May 30, 2017</a:t>
            </a:r>
            <a:endParaRPr lang="en-US" dirty="0"/>
          </a:p>
        </p:txBody>
      </p:sp>
      <p:sp>
        <p:nvSpPr>
          <p:cNvPr id="7" name="Footer Placeholder 6"/>
          <p:cNvSpPr>
            <a:spLocks noGrp="1"/>
          </p:cNvSpPr>
          <p:nvPr>
            <p:ph type="ftr" sz="quarter" idx="11"/>
          </p:nvPr>
        </p:nvSpPr>
        <p:spPr/>
        <p:txBody>
          <a:bodyPr/>
          <a:lstStyle/>
          <a:p>
            <a:pPr>
              <a:defRPr/>
            </a:pPr>
            <a:r>
              <a:rPr lang="en-US" dirty="0" smtClean="0"/>
              <a:t>Lecture 10</a:t>
            </a:r>
            <a:endParaRPr lang="en-US" dirty="0"/>
          </a:p>
        </p:txBody>
      </p:sp>
      <p:sp>
        <p:nvSpPr>
          <p:cNvPr id="9" name="Header Placeholder 8"/>
          <p:cNvSpPr>
            <a:spLocks noGrp="1"/>
          </p:cNvSpPr>
          <p:nvPr>
            <p:ph type="hdr" sz="quarter" idx="13"/>
          </p:nvPr>
        </p:nvSpPr>
        <p:spPr/>
        <p:txBody>
          <a:bodyPr/>
          <a:lstStyle/>
          <a:p>
            <a:pPr>
              <a:defRPr/>
            </a:pPr>
            <a:r>
              <a:rPr lang="en-US" dirty="0" smtClean="0"/>
              <a:t>SE 433</a:t>
            </a:r>
            <a:endParaRPr lang="en-US" dirty="0"/>
          </a:p>
        </p:txBody>
      </p:sp>
      <p:sp>
        <p:nvSpPr>
          <p:cNvPr id="10" name="Slide Number Placeholder 9"/>
          <p:cNvSpPr>
            <a:spLocks noGrp="1"/>
          </p:cNvSpPr>
          <p:nvPr>
            <p:ph type="sldNum" sz="quarter" idx="14"/>
          </p:nvPr>
        </p:nvSpPr>
        <p:spPr/>
        <p:txBody>
          <a:bodyPr/>
          <a:lstStyle/>
          <a:p>
            <a:pPr>
              <a:defRPr/>
            </a:pPr>
            <a:fld id="{F0410F35-0C47-794C-85F9-FC23048F5283}" type="slidenum">
              <a:rPr lang="en-US" smtClean="0"/>
              <a:pPr>
                <a:defRPr/>
              </a:pPr>
              <a:t>13</a:t>
            </a:fld>
            <a:r>
              <a:rPr lang="en-US" dirty="0" smtClean="0"/>
              <a:t> of 87</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4" name="Straight Connector 9"/>
          <p:cNvCxnSpPr>
            <a:cxnSpLocks noChangeShapeType="1"/>
          </p:cNvCxnSpPr>
          <p:nvPr userDrawn="1"/>
        </p:nvCxnSpPr>
        <p:spPr bwMode="auto">
          <a:xfrm>
            <a:off x="0" y="2971800"/>
            <a:ext cx="9144000" cy="1588"/>
          </a:xfrm>
          <a:prstGeom prst="line">
            <a:avLst/>
          </a:prstGeom>
          <a:noFill/>
          <a:ln w="57150" cmpd="thickThin">
            <a:solidFill>
              <a:schemeClr val="tx2"/>
            </a:solidFill>
            <a:round/>
            <a:headEnd/>
            <a:tailEnd/>
          </a:ln>
          <a:extLst>
            <a:ext uri="{909E8E84-426E-40dd-AFC4-6F175D3DCCD1}">
              <a14:hiddenFill xmlns:a14="http://schemas.microsoft.com/office/drawing/2010/main">
                <a:noFill/>
              </a14:hiddenFill>
            </a:ext>
          </a:extLst>
        </p:spPr>
      </p:cxnSp>
      <p:sp>
        <p:nvSpPr>
          <p:cNvPr id="36879" name="Rectangle 15"/>
          <p:cNvSpPr>
            <a:spLocks noGrp="1" noChangeArrowheads="1"/>
          </p:cNvSpPr>
          <p:nvPr>
            <p:ph type="ctrTitle"/>
          </p:nvPr>
        </p:nvSpPr>
        <p:spPr>
          <a:xfrm>
            <a:off x="685800" y="914400"/>
            <a:ext cx="7772400" cy="1470025"/>
          </a:xfrm>
        </p:spPr>
        <p:txBody>
          <a:bodyPr/>
          <a:lstStyle>
            <a:lvl1pPr>
              <a:defRPr/>
            </a:lvl1pPr>
          </a:lstStyle>
          <a:p>
            <a:r>
              <a:rPr lang="en-US"/>
              <a:t>Click to edit Master title style</a:t>
            </a:r>
          </a:p>
        </p:txBody>
      </p:sp>
      <p:sp>
        <p:nvSpPr>
          <p:cNvPr id="36880" name="Rectangle 16"/>
          <p:cNvSpPr>
            <a:spLocks noGrp="1" noChangeArrowheads="1"/>
          </p:cNvSpPr>
          <p:nvPr>
            <p:ph type="subTitle" idx="1"/>
          </p:nvPr>
        </p:nvSpPr>
        <p:spPr>
          <a:xfrm>
            <a:off x="1371600" y="3657600"/>
            <a:ext cx="6400800" cy="1752600"/>
          </a:xfrm>
        </p:spPr>
        <p:txBody>
          <a:bodyPr/>
          <a:lstStyle>
            <a:lvl1pPr marL="0" indent="0" algn="ctr">
              <a:buFont typeface="Times" pitchFamily="36" charset="0"/>
              <a:buNone/>
              <a:defRPr/>
            </a:lvl1pPr>
          </a:lstStyle>
          <a:p>
            <a:r>
              <a:rPr lang="en-US"/>
              <a:t>Click to edit Master subtitle style</a:t>
            </a:r>
          </a:p>
        </p:txBody>
      </p:sp>
      <p:sp>
        <p:nvSpPr>
          <p:cNvPr id="5" name="Rectangle 2"/>
          <p:cNvSpPr>
            <a:spLocks noGrp="1" noChangeArrowheads="1"/>
          </p:cNvSpPr>
          <p:nvPr>
            <p:ph type="dt" sz="half" idx="10"/>
          </p:nvPr>
        </p:nvSpPr>
        <p:spPr>
          <a:xfrm>
            <a:off x="0" y="6381750"/>
            <a:ext cx="1905000" cy="476250"/>
          </a:xfrm>
        </p:spPr>
        <p:txBody>
          <a:bodyPr anchor="ctr"/>
          <a:lstStyle>
            <a:lvl1pPr>
              <a:defRPr/>
            </a:lvl1pPr>
          </a:lstStyle>
          <a:p>
            <a:pPr>
              <a:defRPr/>
            </a:pPr>
            <a:r>
              <a:rPr lang="en-US" dirty="0" smtClean="0"/>
              <a:t>May 30, 2017</a:t>
            </a:r>
            <a:endParaRPr lang="en-US" dirty="0"/>
          </a:p>
        </p:txBody>
      </p:sp>
      <p:sp>
        <p:nvSpPr>
          <p:cNvPr id="6" name="Rectangle 3"/>
          <p:cNvSpPr>
            <a:spLocks noGrp="1" noChangeArrowheads="1"/>
          </p:cNvSpPr>
          <p:nvPr>
            <p:ph type="ftr" sz="quarter" idx="11"/>
          </p:nvPr>
        </p:nvSpPr>
        <p:spPr>
          <a:xfrm>
            <a:off x="1905000" y="6381750"/>
            <a:ext cx="5334000" cy="476250"/>
          </a:xfrm>
        </p:spPr>
        <p:txBody>
          <a:bodyPr anchor="ctr"/>
          <a:lstStyle>
            <a:lvl1pPr>
              <a:defRPr/>
            </a:lvl1pPr>
          </a:lstStyle>
          <a:p>
            <a:pPr>
              <a:defRPr/>
            </a:pPr>
            <a:r>
              <a:rPr lang="fr-FR" dirty="0" smtClean="0"/>
              <a:t>SE 433: Lecture 10</a:t>
            </a:r>
            <a:endParaRPr lang="en-US" dirty="0"/>
          </a:p>
        </p:txBody>
      </p:sp>
      <p:sp>
        <p:nvSpPr>
          <p:cNvPr id="7" name="Rectangle 4"/>
          <p:cNvSpPr>
            <a:spLocks noGrp="1" noChangeArrowheads="1"/>
          </p:cNvSpPr>
          <p:nvPr>
            <p:ph type="sldNum" sz="quarter" idx="12"/>
          </p:nvPr>
        </p:nvSpPr>
        <p:spPr>
          <a:xfrm>
            <a:off x="7239000" y="6381750"/>
            <a:ext cx="1905000" cy="476250"/>
          </a:xfrm>
        </p:spPr>
        <p:txBody>
          <a:bodyPr/>
          <a:lstStyle>
            <a:lvl1pPr>
              <a:defRPr/>
            </a:lvl1pPr>
          </a:lstStyle>
          <a:p>
            <a:pPr>
              <a:defRPr/>
            </a:pPr>
            <a:fld id="{F683B677-C643-1541-A02D-CD84F8996590}" type="slidenum">
              <a:rPr lang="en-US"/>
              <a:pPr>
                <a:defRPr/>
              </a:pPr>
              <a:t>‹#›</a:t>
            </a:fld>
            <a:r>
              <a:rPr lang="en-US" dirty="0"/>
              <a:t> of </a:t>
            </a:r>
            <a:r>
              <a:rPr lang="en-US" dirty="0" smtClean="0"/>
              <a:t>87</a:t>
            </a:r>
            <a:endParaRPr lang="en-US" dirty="0">
              <a:solidFill>
                <a:schemeClr val="tx2"/>
              </a:solidFill>
            </a:endParaRPr>
          </a:p>
        </p:txBody>
      </p:sp>
    </p:spTree>
    <p:extLst>
      <p:ext uri="{BB962C8B-B14F-4D97-AF65-F5344CB8AC3E}">
        <p14:creationId xmlns:p14="http://schemas.microsoft.com/office/powerpoint/2010/main" val="3688748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30,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fr-FR" dirty="0" smtClean="0"/>
              <a:t>SE 433: Lecture 10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BDBD1F7-51C1-E94D-B9B2-8F7012A744C6}" type="slidenum">
              <a:rPr lang="en-US"/>
              <a:pPr>
                <a:defRPr/>
              </a:pPr>
              <a:t>‹#›</a:t>
            </a:fld>
            <a:r>
              <a:rPr lang="en-US" dirty="0"/>
              <a:t> of </a:t>
            </a:r>
            <a:r>
              <a:rPr lang="en-US" dirty="0" smtClean="0"/>
              <a:t>87</a:t>
            </a:r>
            <a:endParaRPr lang="en-US" dirty="0">
              <a:solidFill>
                <a:schemeClr val="tx2"/>
              </a:solidFill>
            </a:endParaRPr>
          </a:p>
        </p:txBody>
      </p:sp>
    </p:spTree>
    <p:extLst>
      <p:ext uri="{BB962C8B-B14F-4D97-AF65-F5344CB8AC3E}">
        <p14:creationId xmlns:p14="http://schemas.microsoft.com/office/powerpoint/2010/main" val="2797360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219200"/>
            <a:ext cx="41529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1529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dirty="0" smtClean="0"/>
              <a:t>May 30, 2017</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fr-FR" dirty="0" smtClean="0"/>
              <a:t>SE 433: Lecture 10</a:t>
            </a:r>
            <a:endParaRPr lang="en-US" dirty="0"/>
          </a:p>
        </p:txBody>
      </p:sp>
      <p:sp>
        <p:nvSpPr>
          <p:cNvPr id="7" name="Rectangle 6"/>
          <p:cNvSpPr>
            <a:spLocks noGrp="1" noChangeArrowheads="1"/>
          </p:cNvSpPr>
          <p:nvPr>
            <p:ph type="sldNum" sz="quarter" idx="12"/>
          </p:nvPr>
        </p:nvSpPr>
        <p:spPr/>
        <p:txBody>
          <a:bodyPr/>
          <a:lstStyle>
            <a:lvl1pPr>
              <a:defRPr/>
            </a:lvl1pPr>
          </a:lstStyle>
          <a:p>
            <a:pPr>
              <a:defRPr/>
            </a:pPr>
            <a:fld id="{7226C9CF-2DE7-A244-9500-F97EF59AC4B3}" type="slidenum">
              <a:rPr lang="en-US"/>
              <a:pPr>
                <a:defRPr/>
              </a:pPr>
              <a:t>‹#›</a:t>
            </a:fld>
            <a:r>
              <a:rPr lang="en-US" dirty="0"/>
              <a:t> of </a:t>
            </a:r>
            <a:r>
              <a:rPr lang="en-US" dirty="0" smtClean="0"/>
              <a:t>87</a:t>
            </a:r>
            <a:endParaRPr lang="en-US" dirty="0"/>
          </a:p>
        </p:txBody>
      </p:sp>
    </p:spTree>
    <p:extLst>
      <p:ext uri="{BB962C8B-B14F-4D97-AF65-F5344CB8AC3E}">
        <p14:creationId xmlns:p14="http://schemas.microsoft.com/office/powerpoint/2010/main" val="25692356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4" name="Rectangle 4"/>
          <p:cNvSpPr>
            <a:spLocks noGrp="1" noChangeArrowheads="1"/>
          </p:cNvSpPr>
          <p:nvPr>
            <p:ph type="dt" sz="half" idx="2"/>
          </p:nvPr>
        </p:nvSpPr>
        <p:spPr bwMode="auto">
          <a:xfrm>
            <a:off x="0" y="6477000"/>
            <a:ext cx="19812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r>
              <a:rPr lang="en-US" dirty="0" smtClean="0"/>
              <a:t>May 30, 2017</a:t>
            </a:r>
            <a:endParaRPr lang="en-US" dirty="0"/>
          </a:p>
        </p:txBody>
      </p:sp>
      <p:sp>
        <p:nvSpPr>
          <p:cNvPr id="35845" name="Rectangle 5"/>
          <p:cNvSpPr>
            <a:spLocks noGrp="1" noChangeArrowheads="1"/>
          </p:cNvSpPr>
          <p:nvPr>
            <p:ph type="ftr" sz="quarter" idx="3"/>
          </p:nvPr>
        </p:nvSpPr>
        <p:spPr bwMode="auto">
          <a:xfrm>
            <a:off x="1981200" y="6477000"/>
            <a:ext cx="5638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fr-FR" dirty="0" smtClean="0"/>
              <a:t>SE 433: Lecture 10</a:t>
            </a:r>
            <a:endParaRPr lang="en-US" dirty="0"/>
          </a:p>
        </p:txBody>
      </p:sp>
      <p:sp>
        <p:nvSpPr>
          <p:cNvPr id="35846" name="Rectangle 6"/>
          <p:cNvSpPr>
            <a:spLocks noGrp="1" noChangeArrowheads="1"/>
          </p:cNvSpPr>
          <p:nvPr>
            <p:ph type="sldNum" sz="quarter" idx="4"/>
          </p:nvPr>
        </p:nvSpPr>
        <p:spPr bwMode="auto">
          <a:xfrm>
            <a:off x="7620000" y="6477000"/>
            <a:ext cx="1524000" cy="381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400"/>
            </a:lvl1pPr>
          </a:lstStyle>
          <a:p>
            <a:pPr>
              <a:defRPr/>
            </a:pPr>
            <a:fld id="{E7AAB5E3-6EDF-6D4C-AA2F-9FDF9B6D0ECF}" type="slidenum">
              <a:rPr lang="en-US"/>
              <a:pPr>
                <a:defRPr/>
              </a:pPr>
              <a:t>‹#›</a:t>
            </a:fld>
            <a:r>
              <a:rPr lang="en-US" dirty="0"/>
              <a:t> of </a:t>
            </a:r>
            <a:r>
              <a:rPr lang="en-US" dirty="0" smtClean="0"/>
              <a:t>87</a:t>
            </a:r>
            <a:endParaRPr lang="en-US" dirty="0">
              <a:solidFill>
                <a:schemeClr val="tx2"/>
              </a:solidFill>
            </a:endParaRPr>
          </a:p>
        </p:txBody>
      </p:sp>
      <p:sp>
        <p:nvSpPr>
          <p:cNvPr id="35857" name="Rectangle 17"/>
          <p:cNvSpPr>
            <a:spLocks noGrp="1" noChangeArrowheads="1"/>
          </p:cNvSpPr>
          <p:nvPr>
            <p:ph type="title"/>
          </p:nvPr>
        </p:nvSpPr>
        <p:spPr bwMode="auto">
          <a:xfrm>
            <a:off x="0" y="0"/>
            <a:ext cx="9144000" cy="990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0" name="Rectangle 18"/>
          <p:cNvSpPr>
            <a:spLocks noGrp="1" noChangeArrowheads="1"/>
          </p:cNvSpPr>
          <p:nvPr>
            <p:ph type="body" idx="1"/>
          </p:nvPr>
        </p:nvSpPr>
        <p:spPr bwMode="auto">
          <a:xfrm>
            <a:off x="228600" y="990600"/>
            <a:ext cx="86868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1" name="Line 19"/>
          <p:cNvSpPr>
            <a:spLocks noChangeShapeType="1"/>
          </p:cNvSpPr>
          <p:nvPr/>
        </p:nvSpPr>
        <p:spPr bwMode="auto">
          <a:xfrm flipV="1">
            <a:off x="0" y="990600"/>
            <a:ext cx="9144000" cy="0"/>
          </a:xfrm>
          <a:prstGeom prst="line">
            <a:avLst/>
          </a:prstGeom>
          <a:noFill/>
          <a:ln w="57150" cmpd="thickThin">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cxnSp>
        <p:nvCxnSpPr>
          <p:cNvPr id="1032" name="Straight Connector 8"/>
          <p:cNvCxnSpPr>
            <a:cxnSpLocks noChangeShapeType="1"/>
          </p:cNvCxnSpPr>
          <p:nvPr userDrawn="1"/>
        </p:nvCxnSpPr>
        <p:spPr bwMode="auto">
          <a:xfrm>
            <a:off x="0" y="6477000"/>
            <a:ext cx="9144000" cy="1588"/>
          </a:xfrm>
          <a:prstGeom prst="line">
            <a:avLst/>
          </a:prstGeom>
          <a:noFill/>
          <a:ln w="9525">
            <a:solidFill>
              <a:srgbClr val="4F81BD"/>
            </a:solidFill>
            <a:round/>
            <a:headEnd/>
            <a:tailEnd/>
          </a:ln>
          <a:extLst>
            <a:ext uri="{909E8E84-426E-40dd-AFC4-6F175D3DCCD1}">
              <a14:hiddenFill xmlns:a14="http://schemas.microsoft.com/office/drawing/2010/main">
                <a:noFill/>
              </a14:hiddenFill>
            </a:ext>
          </a:extLst>
        </p:spPr>
      </p:cxnSp>
    </p:spTree>
  </p:cSld>
  <p:clrMap bg1="lt1" tx1="dk1" bg2="lt2" tx2="dk2" accent1="accent1" accent2="accent2" accent3="accent3" accent4="accent4" accent5="accent5" accent6="accent6" hlink="hlink" folHlink="folHlink"/>
  <p:sldLayoutIdLst>
    <p:sldLayoutId id="2147484005" r:id="rId1"/>
    <p:sldLayoutId id="2147484004" r:id="rId2"/>
    <p:sldLayoutId id="2147484006" r:id="rId3"/>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4400">
          <a:solidFill>
            <a:srgbClr val="FF0000"/>
          </a:solidFill>
          <a:effectLst>
            <a:outerShdw blurRad="38100" dist="38100" dir="2700000" algn="tl">
              <a:srgbClr val="DDDDDD"/>
            </a:outerShdw>
          </a:effectLst>
          <a:latin typeface="+mj-lt"/>
          <a:ea typeface="ＭＳ Ｐゴシック" pitchFamily="17" charset="-128"/>
          <a:cs typeface="ＭＳ Ｐゴシック" pitchFamily="17" charset="-128"/>
        </a:defRPr>
      </a:lvl1pPr>
      <a:lvl2pPr algn="ctr" rtl="0" eaLnBrk="0" fontAlgn="base" hangingPunct="0">
        <a:spcBef>
          <a:spcPct val="0"/>
        </a:spcBef>
        <a:spcAft>
          <a:spcPct val="0"/>
        </a:spcAft>
        <a:defRPr sz="4400">
          <a:solidFill>
            <a:srgbClr val="FF0000"/>
          </a:solidFill>
          <a:effectLst>
            <a:outerShdw blurRad="38100" dist="38100" dir="2700000" algn="tl">
              <a:srgbClr val="DDDDDD"/>
            </a:outerShdw>
          </a:effectLst>
          <a:latin typeface="Arial" pitchFamily="36" charset="0"/>
          <a:ea typeface="ＭＳ Ｐゴシック" pitchFamily="17" charset="-128"/>
          <a:cs typeface="ＭＳ Ｐゴシック" pitchFamily="17" charset="-128"/>
        </a:defRPr>
      </a:lvl2pPr>
      <a:lvl3pPr algn="ctr" rtl="0" eaLnBrk="0" fontAlgn="base" hangingPunct="0">
        <a:spcBef>
          <a:spcPct val="0"/>
        </a:spcBef>
        <a:spcAft>
          <a:spcPct val="0"/>
        </a:spcAft>
        <a:defRPr sz="4400">
          <a:solidFill>
            <a:srgbClr val="FF0000"/>
          </a:solidFill>
          <a:effectLst>
            <a:outerShdw blurRad="38100" dist="38100" dir="2700000" algn="tl">
              <a:srgbClr val="DDDDDD"/>
            </a:outerShdw>
          </a:effectLst>
          <a:latin typeface="Arial" pitchFamily="36" charset="0"/>
          <a:ea typeface="ＭＳ Ｐゴシック" pitchFamily="17" charset="-128"/>
          <a:cs typeface="ＭＳ Ｐゴシック" pitchFamily="17" charset="-128"/>
        </a:defRPr>
      </a:lvl3pPr>
      <a:lvl4pPr algn="ctr" rtl="0" eaLnBrk="0" fontAlgn="base" hangingPunct="0">
        <a:spcBef>
          <a:spcPct val="0"/>
        </a:spcBef>
        <a:spcAft>
          <a:spcPct val="0"/>
        </a:spcAft>
        <a:defRPr sz="4400">
          <a:solidFill>
            <a:srgbClr val="FF0000"/>
          </a:solidFill>
          <a:effectLst>
            <a:outerShdw blurRad="38100" dist="38100" dir="2700000" algn="tl">
              <a:srgbClr val="DDDDDD"/>
            </a:outerShdw>
          </a:effectLst>
          <a:latin typeface="Arial" pitchFamily="36" charset="0"/>
          <a:ea typeface="ＭＳ Ｐゴシック" pitchFamily="17" charset="-128"/>
          <a:cs typeface="ＭＳ Ｐゴシック" pitchFamily="17" charset="-128"/>
        </a:defRPr>
      </a:lvl4pPr>
      <a:lvl5pPr algn="ctr" rtl="0" eaLnBrk="0" fontAlgn="base" hangingPunct="0">
        <a:spcBef>
          <a:spcPct val="0"/>
        </a:spcBef>
        <a:spcAft>
          <a:spcPct val="0"/>
        </a:spcAft>
        <a:defRPr sz="4400">
          <a:solidFill>
            <a:srgbClr val="FF0000"/>
          </a:solidFill>
          <a:effectLst>
            <a:outerShdw blurRad="38100" dist="38100" dir="2700000" algn="tl">
              <a:srgbClr val="DDDDDD"/>
            </a:outerShdw>
          </a:effectLst>
          <a:latin typeface="Arial" pitchFamily="36" charset="0"/>
          <a:ea typeface="ＭＳ Ｐゴシック" pitchFamily="17" charset="-128"/>
          <a:cs typeface="ＭＳ Ｐゴシック" pitchFamily="17" charset="-128"/>
        </a:defRPr>
      </a:lvl5pPr>
      <a:lvl6pPr marL="457200" algn="ctr" rtl="0" fontAlgn="base">
        <a:spcBef>
          <a:spcPct val="0"/>
        </a:spcBef>
        <a:spcAft>
          <a:spcPct val="0"/>
        </a:spcAft>
        <a:defRPr sz="4400">
          <a:solidFill>
            <a:schemeClr val="tx2"/>
          </a:solidFill>
          <a:effectLst>
            <a:outerShdw blurRad="38100" dist="38100" dir="2700000" algn="tl">
              <a:srgbClr val="DDDDDD"/>
            </a:outerShdw>
          </a:effectLst>
          <a:latin typeface="Arial" pitchFamily="36" charset="0"/>
        </a:defRPr>
      </a:lvl6pPr>
      <a:lvl7pPr marL="914400" algn="ctr" rtl="0" fontAlgn="base">
        <a:spcBef>
          <a:spcPct val="0"/>
        </a:spcBef>
        <a:spcAft>
          <a:spcPct val="0"/>
        </a:spcAft>
        <a:defRPr sz="4400">
          <a:solidFill>
            <a:schemeClr val="tx2"/>
          </a:solidFill>
          <a:effectLst>
            <a:outerShdw blurRad="38100" dist="38100" dir="2700000" algn="tl">
              <a:srgbClr val="DDDDDD"/>
            </a:outerShdw>
          </a:effectLst>
          <a:latin typeface="Arial" pitchFamily="36" charset="0"/>
        </a:defRPr>
      </a:lvl7pPr>
      <a:lvl8pPr marL="1371600" algn="ctr" rtl="0" fontAlgn="base">
        <a:spcBef>
          <a:spcPct val="0"/>
        </a:spcBef>
        <a:spcAft>
          <a:spcPct val="0"/>
        </a:spcAft>
        <a:defRPr sz="4400">
          <a:solidFill>
            <a:schemeClr val="tx2"/>
          </a:solidFill>
          <a:effectLst>
            <a:outerShdw blurRad="38100" dist="38100" dir="2700000" algn="tl">
              <a:srgbClr val="DDDDDD"/>
            </a:outerShdw>
          </a:effectLst>
          <a:latin typeface="Arial" pitchFamily="36" charset="0"/>
        </a:defRPr>
      </a:lvl8pPr>
      <a:lvl9pPr marL="1828800" algn="ctr" rtl="0" fontAlgn="base">
        <a:spcBef>
          <a:spcPct val="0"/>
        </a:spcBef>
        <a:spcAft>
          <a:spcPct val="0"/>
        </a:spcAft>
        <a:defRPr sz="4400">
          <a:solidFill>
            <a:schemeClr val="tx2"/>
          </a:solidFill>
          <a:effectLst>
            <a:outerShdw blurRad="38100" dist="38100" dir="2700000" algn="tl">
              <a:srgbClr val="DDDDDD"/>
            </a:outerShdw>
          </a:effectLst>
          <a:latin typeface="Arial" pitchFamily="36" charset="0"/>
        </a:defRPr>
      </a:lvl9pPr>
    </p:titleStyle>
    <p:bodyStyle>
      <a:lvl1pPr marL="342900" indent="-342900" algn="l" rtl="0" eaLnBrk="0" fontAlgn="base" hangingPunct="0">
        <a:spcBef>
          <a:spcPct val="20000"/>
        </a:spcBef>
        <a:spcAft>
          <a:spcPct val="0"/>
        </a:spcAft>
        <a:buClr>
          <a:srgbClr val="FF0000"/>
        </a:buClr>
        <a:buSzPct val="114000"/>
        <a:buFont typeface="Wingdings" charset="0"/>
        <a:buChar char="§"/>
        <a:defRPr sz="2400">
          <a:solidFill>
            <a:schemeClr val="tx1"/>
          </a:solidFill>
          <a:latin typeface="+mn-lt"/>
          <a:ea typeface="ＭＳ Ｐゴシック" pitchFamily="17" charset="-128"/>
          <a:cs typeface="ＭＳ Ｐゴシック" pitchFamily="17" charset="-128"/>
        </a:defRPr>
      </a:lvl1pPr>
      <a:lvl2pPr marL="742950" indent="-285750" algn="l" rtl="0" eaLnBrk="0" fontAlgn="base" hangingPunct="0">
        <a:spcBef>
          <a:spcPct val="20000"/>
        </a:spcBef>
        <a:spcAft>
          <a:spcPct val="0"/>
        </a:spcAft>
        <a:buClr>
          <a:srgbClr val="FF0000"/>
        </a:buClr>
        <a:buSzPct val="74000"/>
        <a:buFont typeface="Wingdings" charset="0"/>
        <a:buChar char="Ø"/>
        <a:defRPr sz="2000">
          <a:solidFill>
            <a:schemeClr val="tx1"/>
          </a:solidFill>
          <a:latin typeface="+mn-lt"/>
          <a:ea typeface="ＭＳ Ｐゴシック" pitchFamily="36" charset="-128"/>
        </a:defRPr>
      </a:lvl2pPr>
      <a:lvl3pPr marL="1085850" indent="-228600" algn="l" rtl="0" eaLnBrk="0" fontAlgn="base" hangingPunct="0">
        <a:spcBef>
          <a:spcPct val="20000"/>
        </a:spcBef>
        <a:spcAft>
          <a:spcPct val="0"/>
        </a:spcAft>
        <a:buClr>
          <a:srgbClr val="FF0000"/>
        </a:buClr>
        <a:buFont typeface="Lucida Grande" charset="0"/>
        <a:buChar char="»"/>
        <a:defRPr sz="2000">
          <a:solidFill>
            <a:schemeClr val="tx1"/>
          </a:solidFill>
          <a:latin typeface="+mn-lt"/>
          <a:ea typeface="ＭＳ Ｐゴシック" pitchFamily="36" charset="-128"/>
        </a:defRPr>
      </a:lvl3pPr>
      <a:lvl4pPr marL="1428750" indent="-228600" algn="l" rtl="0" eaLnBrk="0" fontAlgn="base" hangingPunct="0">
        <a:spcBef>
          <a:spcPct val="20000"/>
        </a:spcBef>
        <a:spcAft>
          <a:spcPct val="0"/>
        </a:spcAft>
        <a:buClr>
          <a:srgbClr val="FF0000"/>
        </a:buClr>
        <a:buFont typeface="Times" charset="0"/>
        <a:buChar char="•"/>
        <a:defRPr sz="2000">
          <a:solidFill>
            <a:schemeClr val="tx1"/>
          </a:solidFill>
          <a:latin typeface="+mn-lt"/>
          <a:ea typeface="ＭＳ Ｐゴシック" pitchFamily="36" charset="-128"/>
        </a:defRPr>
      </a:lvl4pPr>
      <a:lvl5pPr marL="1771650" indent="-228600" algn="l" rtl="0" eaLnBrk="0" fontAlgn="base" hangingPunct="0">
        <a:spcBef>
          <a:spcPct val="20000"/>
        </a:spcBef>
        <a:spcAft>
          <a:spcPct val="0"/>
        </a:spcAft>
        <a:buClr>
          <a:srgbClr val="FF0000"/>
        </a:buClr>
        <a:buFont typeface="Lucida Grande" charset="0"/>
        <a:buChar char="–"/>
        <a:defRPr sz="2000">
          <a:solidFill>
            <a:schemeClr val="tx1"/>
          </a:solidFill>
          <a:latin typeface="+mn-lt"/>
          <a:ea typeface="ＭＳ Ｐゴシック" pitchFamily="36" charset="-128"/>
        </a:defRPr>
      </a:lvl5pPr>
      <a:lvl6pPr marL="2228850" indent="-228600" algn="l" rtl="0" fontAlgn="base">
        <a:spcBef>
          <a:spcPct val="20000"/>
        </a:spcBef>
        <a:spcAft>
          <a:spcPct val="0"/>
        </a:spcAft>
        <a:buClr>
          <a:schemeClr val="tx2"/>
        </a:buClr>
        <a:buFont typeface="Wingdings" pitchFamily="36" charset="2"/>
        <a:buChar char="§"/>
        <a:defRPr sz="2000">
          <a:solidFill>
            <a:schemeClr val="tx1"/>
          </a:solidFill>
          <a:latin typeface="+mn-lt"/>
          <a:ea typeface="ＭＳ Ｐゴシック" pitchFamily="36" charset="-128"/>
        </a:defRPr>
      </a:lvl6pPr>
      <a:lvl7pPr marL="2686050" indent="-228600" algn="l" rtl="0" fontAlgn="base">
        <a:spcBef>
          <a:spcPct val="20000"/>
        </a:spcBef>
        <a:spcAft>
          <a:spcPct val="0"/>
        </a:spcAft>
        <a:buClr>
          <a:schemeClr val="tx2"/>
        </a:buClr>
        <a:buFont typeface="Wingdings" pitchFamily="36" charset="2"/>
        <a:buChar char="§"/>
        <a:defRPr sz="2000">
          <a:solidFill>
            <a:schemeClr val="tx1"/>
          </a:solidFill>
          <a:latin typeface="+mn-lt"/>
          <a:ea typeface="ＭＳ Ｐゴシック" pitchFamily="36" charset="-128"/>
        </a:defRPr>
      </a:lvl7pPr>
      <a:lvl8pPr marL="3143250" indent="-228600" algn="l" rtl="0" fontAlgn="base">
        <a:spcBef>
          <a:spcPct val="20000"/>
        </a:spcBef>
        <a:spcAft>
          <a:spcPct val="0"/>
        </a:spcAft>
        <a:buClr>
          <a:schemeClr val="tx2"/>
        </a:buClr>
        <a:buFont typeface="Wingdings" pitchFamily="36" charset="2"/>
        <a:buChar char="§"/>
        <a:defRPr sz="2000">
          <a:solidFill>
            <a:schemeClr val="tx1"/>
          </a:solidFill>
          <a:latin typeface="+mn-lt"/>
          <a:ea typeface="ＭＳ Ｐゴシック" pitchFamily="36" charset="-128"/>
        </a:defRPr>
      </a:lvl8pPr>
      <a:lvl9pPr marL="3600450" indent="-228600" algn="l" rtl="0" fontAlgn="base">
        <a:spcBef>
          <a:spcPct val="20000"/>
        </a:spcBef>
        <a:spcAft>
          <a:spcPct val="0"/>
        </a:spcAft>
        <a:buClr>
          <a:schemeClr val="tx2"/>
        </a:buClr>
        <a:buFont typeface="Wingdings" pitchFamily="36" charset="2"/>
        <a:buChar char="§"/>
        <a:defRPr sz="2000">
          <a:solidFill>
            <a:schemeClr val="tx1"/>
          </a:solidFill>
          <a:latin typeface="+mn-lt"/>
          <a:ea typeface="ＭＳ Ｐゴシック" pitchFamily="3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careerride.com/Testing-frequently-asked-questions.asp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1.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 Id="rId3" Type="http://schemas.openxmlformats.org/officeDocument/2006/relationships/image" Target="../media/image2.png"/></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 Id="rId3" Type="http://schemas.openxmlformats.org/officeDocument/2006/relationships/hyperlink" Target="http://java-source.net/open-source/code-analyzers/jdepend"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 Id="rId3" Type="http://schemas.openxmlformats.org/officeDocument/2006/relationships/hyperlink" Target="http://java-source.net/open-source/code-analyzers/jdepend" TargetMode="External"/></Relationships>
</file>

<file path=ppt/slides/_rels/slide83.xml.rels><?xml version="1.0" encoding="UTF-8" standalone="yes"?>
<Relationships xmlns="http://schemas.openxmlformats.org/package/2006/relationships"><Relationship Id="rId3" Type="http://schemas.openxmlformats.org/officeDocument/2006/relationships/hyperlink" Target="http://java-source.net/open-source/code-analyzers" TargetMode="External"/><Relationship Id="rId4" Type="http://schemas.openxmlformats.org/officeDocument/2006/relationships/hyperlink" Target="https://www.checkmarx.com/2014/11/13/the-ultimate-list-of-open-source-static-code-analysis-security-tools/" TargetMode="External"/><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85.xml.rels><?xml version="1.0" encoding="UTF-8" standalone="yes"?>
<Relationships xmlns="http://schemas.openxmlformats.org/package/2006/relationships"><Relationship Id="rId3" Type="http://schemas.openxmlformats.org/officeDocument/2006/relationships/audio" Target="../media/audio1.bin"/><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notesSlide" Target="../notesSlides/notesSlide61.xml"/></Relationships>
</file>

<file path=ppt/slides/_rels/slide86.xml.rels><?xml version="1.0" encoding="UTF-8" standalone="yes"?>
<Relationships xmlns="http://schemas.openxmlformats.org/package/2006/relationships"><Relationship Id="rId3" Type="http://schemas.openxmlformats.org/officeDocument/2006/relationships/hyperlink" Target="http://condor.depaul.edu/dmumaugh/common/Quizzes%20on-line.html" TargetMode="External"/><Relationship Id="rId4" Type="http://schemas.openxmlformats.org/officeDocument/2006/relationships/hyperlink" Target="https://d2l.depaul.edu/" TargetMode="External"/><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ctrTitle"/>
          </p:nvPr>
        </p:nvSpPr>
        <p:spPr/>
        <p:txBody>
          <a:bodyPr/>
          <a:lstStyle/>
          <a:p>
            <a:pPr>
              <a:defRPr/>
            </a:pPr>
            <a:r>
              <a:rPr lang="en-US" dirty="0"/>
              <a:t>SE 433/</a:t>
            </a:r>
            <a:r>
              <a:rPr lang="en-US" dirty="0" smtClean="0"/>
              <a:t>333 Software </a:t>
            </a:r>
            <a:r>
              <a:rPr lang="en-US" dirty="0"/>
              <a:t>Testing </a:t>
            </a:r>
            <a:br>
              <a:rPr lang="en-US" dirty="0"/>
            </a:br>
            <a:r>
              <a:rPr lang="en-US" dirty="0"/>
              <a:t>&amp; Quality Assurance</a:t>
            </a:r>
            <a:endParaRPr lang="en-US" dirty="0">
              <a:latin typeface="Arial" charset="0"/>
              <a:ea typeface="ＭＳ Ｐゴシック" charset="0"/>
              <a:cs typeface="ＭＳ Ｐゴシック" charset="0"/>
            </a:endParaRPr>
          </a:p>
        </p:txBody>
      </p:sp>
      <p:sp>
        <p:nvSpPr>
          <p:cNvPr id="6146" name="Rectangle 3"/>
          <p:cNvSpPr>
            <a:spLocks noGrp="1" noChangeArrowheads="1"/>
          </p:cNvSpPr>
          <p:nvPr>
            <p:ph type="subTitle" idx="1"/>
          </p:nvPr>
        </p:nvSpPr>
        <p:spPr/>
        <p:txBody>
          <a:bodyPr/>
          <a:lstStyle/>
          <a:p>
            <a:pPr algn="l">
              <a:buFont typeface="Times" charset="0"/>
              <a:buNone/>
            </a:pPr>
            <a:r>
              <a:rPr lang="en-US" dirty="0">
                <a:latin typeface="Arial" charset="0"/>
                <a:ea typeface="ＭＳ Ｐゴシック" charset="0"/>
                <a:cs typeface="ＭＳ Ｐゴシック" charset="0"/>
              </a:rPr>
              <a:t>Dennis Mumaugh, Instructor</a:t>
            </a:r>
          </a:p>
          <a:p>
            <a:pPr algn="l">
              <a:buFont typeface="Times" charset="0"/>
              <a:buNone/>
            </a:pPr>
            <a:r>
              <a:rPr lang="en-US" dirty="0" smtClean="0">
                <a:latin typeface="Arial" charset="0"/>
                <a:ea typeface="ＭＳ Ｐゴシック" charset="0"/>
                <a:cs typeface="ＭＳ Ｐゴシック" charset="0"/>
              </a:rPr>
              <a:t>dmumaugh@depaul.edu</a:t>
            </a:r>
          </a:p>
          <a:p>
            <a:pPr algn="l">
              <a:buFont typeface="Times" charset="0"/>
              <a:buNone/>
            </a:pPr>
            <a:r>
              <a:rPr lang="en-US" dirty="0" smtClean="0">
                <a:latin typeface="Arial" charset="0"/>
                <a:ea typeface="ＭＳ Ｐゴシック" charset="0"/>
                <a:cs typeface="ＭＳ Ｐゴシック" charset="0"/>
              </a:rPr>
              <a:t>Office</a:t>
            </a:r>
            <a:r>
              <a:rPr lang="en-US" dirty="0">
                <a:latin typeface="Arial" charset="0"/>
                <a:ea typeface="ＭＳ Ｐゴシック" charset="0"/>
                <a:cs typeface="ＭＳ Ｐゴシック" charset="0"/>
              </a:rPr>
              <a:t>: CDM, Room </a:t>
            </a:r>
            <a:r>
              <a:rPr lang="en-US" dirty="0" smtClean="0">
                <a:latin typeface="Arial" charset="0"/>
                <a:ea typeface="ＭＳ Ｐゴシック" charset="0"/>
                <a:cs typeface="ＭＳ Ｐゴシック" charset="0"/>
              </a:rPr>
              <a:t>428</a:t>
            </a:r>
            <a:endParaRPr lang="en-US" dirty="0">
              <a:latin typeface="Arial" charset="0"/>
              <a:ea typeface="ＭＳ Ｐゴシック" charset="0"/>
              <a:cs typeface="ＭＳ Ｐゴシック" charset="0"/>
            </a:endParaRPr>
          </a:p>
          <a:p>
            <a:pPr algn="l">
              <a:buFont typeface="Times" charset="0"/>
              <a:buNone/>
            </a:pPr>
            <a:r>
              <a:rPr lang="en-US" dirty="0">
                <a:latin typeface="Arial" charset="0"/>
                <a:ea typeface="ＭＳ Ｐゴシック" charset="0"/>
                <a:cs typeface="ＭＳ Ｐゴシック" charset="0"/>
              </a:rPr>
              <a:t>Office Hours: </a:t>
            </a:r>
            <a:r>
              <a:rPr lang="en-US" dirty="0" smtClean="0">
                <a:latin typeface="Arial" charset="0"/>
                <a:ea typeface="ＭＳ Ｐゴシック" charset="0"/>
                <a:cs typeface="ＭＳ Ｐゴシック" charset="0"/>
              </a:rPr>
              <a:t>Tuesday, </a:t>
            </a:r>
            <a:r>
              <a:rPr lang="en-US" dirty="0">
                <a:latin typeface="Arial" charset="0"/>
                <a:ea typeface="ＭＳ Ｐゴシック" charset="0"/>
                <a:cs typeface="ＭＳ Ｐゴシック" charset="0"/>
              </a:rPr>
              <a:t>4:00 – 5:30</a:t>
            </a:r>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F683B677-C643-1541-A02D-CD84F8996590}" type="slidenum">
              <a:rPr lang="en-US" smtClean="0"/>
              <a:pPr>
                <a:defRPr/>
              </a:pPr>
              <a:t>1</a:t>
            </a:fld>
            <a:r>
              <a:rPr lang="en-US" dirty="0" smtClean="0"/>
              <a:t> of 87</a:t>
            </a:r>
            <a:endParaRPr lang="en-US" dirty="0">
              <a:solidFill>
                <a:schemeClr val="tx2"/>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dirty="0" smtClean="0"/>
              <a:t>Test Planning and Preparation</a:t>
            </a:r>
            <a:endParaRPr lang="en-US" dirty="0"/>
          </a:p>
        </p:txBody>
      </p:sp>
      <p:sp>
        <p:nvSpPr>
          <p:cNvPr id="54275" name="Rectangle 3"/>
          <p:cNvSpPr>
            <a:spLocks noGrp="1" noChangeArrowheads="1"/>
          </p:cNvSpPr>
          <p:nvPr>
            <p:ph type="body" idx="1"/>
          </p:nvPr>
        </p:nvSpPr>
        <p:spPr/>
        <p:txBody>
          <a:bodyPr/>
          <a:lstStyle/>
          <a:p>
            <a:r>
              <a:rPr lang="en-US" dirty="0" smtClean="0"/>
              <a:t>Major testing activities:</a:t>
            </a:r>
          </a:p>
          <a:p>
            <a:pPr lvl="1"/>
            <a:r>
              <a:rPr lang="en-US" dirty="0" smtClean="0"/>
              <a:t>Test planning and preparation</a:t>
            </a:r>
          </a:p>
          <a:p>
            <a:pPr lvl="1"/>
            <a:r>
              <a:rPr lang="en-US" dirty="0" smtClean="0"/>
              <a:t>Execution (testing)</a:t>
            </a:r>
          </a:p>
          <a:p>
            <a:pPr lvl="1"/>
            <a:r>
              <a:rPr lang="en-US" dirty="0" smtClean="0"/>
              <a:t>Analysis and follow-up</a:t>
            </a:r>
          </a:p>
          <a:p>
            <a:r>
              <a:rPr lang="en-US" dirty="0" smtClean="0"/>
              <a:t> Test planning:</a:t>
            </a:r>
          </a:p>
          <a:p>
            <a:pPr lvl="1"/>
            <a:r>
              <a:rPr lang="en-US" dirty="0" smtClean="0"/>
              <a:t>Goal setting</a:t>
            </a:r>
          </a:p>
          <a:p>
            <a:pPr lvl="1"/>
            <a:r>
              <a:rPr lang="en-US" dirty="0" smtClean="0"/>
              <a:t>Overall strategy</a:t>
            </a:r>
          </a:p>
          <a:p>
            <a:r>
              <a:rPr lang="en-US" dirty="0" smtClean="0"/>
              <a:t> Test preparation:</a:t>
            </a:r>
          </a:p>
          <a:p>
            <a:pPr lvl="1"/>
            <a:r>
              <a:rPr lang="en-US" dirty="0" smtClean="0"/>
              <a:t>Preparing test cases &amp; test suite(s)</a:t>
            </a:r>
          </a:p>
          <a:p>
            <a:pPr lvl="1"/>
            <a:r>
              <a:rPr lang="en-US" dirty="0" smtClean="0"/>
              <a:t>   (systematic: model-based; our focus)</a:t>
            </a:r>
          </a:p>
          <a:p>
            <a:pPr lvl="1"/>
            <a:r>
              <a:rPr lang="en-US" dirty="0" smtClean="0"/>
              <a:t>Preparing test procedure</a:t>
            </a:r>
          </a:p>
          <a:p>
            <a:pPr lvl="1"/>
            <a:endParaRPr lang="en-US" dirty="0"/>
          </a:p>
        </p:txBody>
      </p:sp>
      <p:sp>
        <p:nvSpPr>
          <p:cNvPr id="4" name="Date Placeholder 3"/>
          <p:cNvSpPr>
            <a:spLocks noGrp="1"/>
          </p:cNvSpPr>
          <p:nvPr>
            <p:ph type="dt" sz="half" idx="10"/>
          </p:nvPr>
        </p:nvSpPr>
        <p:spPr/>
        <p:txBody>
          <a:bodyPr/>
          <a:lstStyle/>
          <a:p>
            <a:pPr>
              <a:defRPr/>
            </a:pPr>
            <a:r>
              <a:rPr lang="en-US" dirty="0" smtClean="0"/>
              <a:t>May 30, 2017</a:t>
            </a:r>
            <a:endParaRPr lang="en-US" dirty="0"/>
          </a:p>
        </p:txBody>
      </p:sp>
      <p:sp>
        <p:nvSpPr>
          <p:cNvPr id="5" name="Footer Placeholder 4"/>
          <p:cNvSpPr>
            <a:spLocks noGrp="1"/>
          </p:cNvSpPr>
          <p:nvPr>
            <p:ph type="ftr" sz="quarter" idx="11"/>
          </p:nvPr>
        </p:nvSpPr>
        <p:spPr/>
        <p:txBody>
          <a:bodyPr/>
          <a:lstStyle/>
          <a:p>
            <a:pPr>
              <a:defRPr/>
            </a:pPr>
            <a:r>
              <a:rPr lang="fr-FR" dirty="0" smtClean="0"/>
              <a:t>SE 433: Lecture 10</a:t>
            </a:r>
            <a:endParaRPr lang="en-US" dirty="0"/>
          </a:p>
        </p:txBody>
      </p:sp>
      <p:sp>
        <p:nvSpPr>
          <p:cNvPr id="6" name="Slide Number Placeholder 5"/>
          <p:cNvSpPr>
            <a:spLocks noGrp="1"/>
          </p:cNvSpPr>
          <p:nvPr>
            <p:ph type="sldNum" sz="quarter" idx="12"/>
          </p:nvPr>
        </p:nvSpPr>
        <p:spPr/>
        <p:txBody>
          <a:bodyPr/>
          <a:lstStyle/>
          <a:p>
            <a:pPr>
              <a:defRPr/>
            </a:pPr>
            <a:fld id="{8BDBD1F7-51C1-E94D-B9B2-8F7012A744C6}" type="slidenum">
              <a:rPr lang="en-US" smtClean="0"/>
              <a:pPr>
                <a:defRPr/>
              </a:pPr>
              <a:t>10</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3686794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sz="2800" dirty="0" smtClean="0"/>
              <a:t>Test Planning: Goal setting and strategic planning</a:t>
            </a:r>
            <a:endParaRPr lang="en-US" sz="2800" dirty="0"/>
          </a:p>
        </p:txBody>
      </p:sp>
      <p:sp>
        <p:nvSpPr>
          <p:cNvPr id="55299" name="Rectangle 3"/>
          <p:cNvSpPr>
            <a:spLocks noGrp="1" noChangeArrowheads="1"/>
          </p:cNvSpPr>
          <p:nvPr>
            <p:ph type="body" idx="1"/>
          </p:nvPr>
        </p:nvSpPr>
        <p:spPr/>
        <p:txBody>
          <a:bodyPr/>
          <a:lstStyle/>
          <a:p>
            <a:r>
              <a:rPr lang="en-US" dirty="0" smtClean="0"/>
              <a:t>Goal setting</a:t>
            </a:r>
          </a:p>
          <a:p>
            <a:pPr lvl="1"/>
            <a:r>
              <a:rPr lang="en-US" dirty="0" smtClean="0"/>
              <a:t>Quality perspectives of the customer</a:t>
            </a:r>
          </a:p>
          <a:p>
            <a:pPr lvl="1"/>
            <a:r>
              <a:rPr lang="en-US" dirty="0" smtClean="0"/>
              <a:t>Quality expectations of the customer</a:t>
            </a:r>
          </a:p>
          <a:p>
            <a:pPr lvl="1"/>
            <a:r>
              <a:rPr lang="en-US" dirty="0" smtClean="0"/>
              <a:t>Mapping to internal goals and concrete (quantified) measurement.</a:t>
            </a:r>
          </a:p>
          <a:p>
            <a:pPr lvl="1"/>
            <a:r>
              <a:rPr lang="en-US" dirty="0" smtClean="0"/>
              <a:t>Example: customer's correctness concerns =&gt; specific reliability target</a:t>
            </a:r>
          </a:p>
          <a:p>
            <a:r>
              <a:rPr lang="en-US" dirty="0" smtClean="0"/>
              <a:t> Overall strategy, including:</a:t>
            </a:r>
          </a:p>
          <a:p>
            <a:pPr lvl="1"/>
            <a:r>
              <a:rPr lang="en-US" dirty="0" smtClean="0"/>
              <a:t>Specific objects to be tested.</a:t>
            </a:r>
          </a:p>
          <a:p>
            <a:pPr lvl="1"/>
            <a:r>
              <a:rPr lang="en-US" dirty="0" smtClean="0"/>
              <a:t>Techniques (and related models) to use.</a:t>
            </a:r>
          </a:p>
          <a:p>
            <a:pPr lvl="1"/>
            <a:r>
              <a:rPr lang="en-US" dirty="0" smtClean="0"/>
              <a:t>Measurement data to be collected.</a:t>
            </a:r>
          </a:p>
          <a:p>
            <a:pPr lvl="1"/>
            <a:r>
              <a:rPr lang="en-US" dirty="0" smtClean="0"/>
              <a:t>Analysis and follow-up activities.</a:t>
            </a:r>
          </a:p>
          <a:p>
            <a:pPr lvl="1"/>
            <a:r>
              <a:rPr lang="en-US" dirty="0" smtClean="0"/>
              <a:t>Key: Plan the </a:t>
            </a:r>
            <a:r>
              <a:rPr lang="ja-JP" altLang="en-US" dirty="0" smtClean="0"/>
              <a:t>“</a:t>
            </a:r>
            <a:r>
              <a:rPr lang="en-US" dirty="0" smtClean="0"/>
              <a:t>whole thing"!</a:t>
            </a:r>
            <a:endParaRPr lang="en-US" dirty="0"/>
          </a:p>
        </p:txBody>
      </p:sp>
      <p:sp>
        <p:nvSpPr>
          <p:cNvPr id="4" name="Date Placeholder 3"/>
          <p:cNvSpPr>
            <a:spLocks noGrp="1"/>
          </p:cNvSpPr>
          <p:nvPr>
            <p:ph type="dt" sz="half" idx="10"/>
          </p:nvPr>
        </p:nvSpPr>
        <p:spPr/>
        <p:txBody>
          <a:bodyPr/>
          <a:lstStyle/>
          <a:p>
            <a:pPr>
              <a:defRPr/>
            </a:pPr>
            <a:r>
              <a:rPr lang="en-US" dirty="0" smtClean="0"/>
              <a:t>May 30, 2017</a:t>
            </a:r>
            <a:endParaRPr lang="en-US" dirty="0"/>
          </a:p>
        </p:txBody>
      </p:sp>
      <p:sp>
        <p:nvSpPr>
          <p:cNvPr id="5" name="Footer Placeholder 4"/>
          <p:cNvSpPr>
            <a:spLocks noGrp="1"/>
          </p:cNvSpPr>
          <p:nvPr>
            <p:ph type="ftr" sz="quarter" idx="11"/>
          </p:nvPr>
        </p:nvSpPr>
        <p:spPr/>
        <p:txBody>
          <a:bodyPr/>
          <a:lstStyle/>
          <a:p>
            <a:pPr>
              <a:defRPr/>
            </a:pPr>
            <a:r>
              <a:rPr lang="fr-FR" dirty="0" smtClean="0"/>
              <a:t>SE 433: Lecture 10</a:t>
            </a:r>
            <a:endParaRPr lang="en-US" dirty="0"/>
          </a:p>
        </p:txBody>
      </p:sp>
      <p:sp>
        <p:nvSpPr>
          <p:cNvPr id="6" name="Slide Number Placeholder 5"/>
          <p:cNvSpPr>
            <a:spLocks noGrp="1"/>
          </p:cNvSpPr>
          <p:nvPr>
            <p:ph type="sldNum" sz="quarter" idx="12"/>
          </p:nvPr>
        </p:nvSpPr>
        <p:spPr/>
        <p:txBody>
          <a:bodyPr/>
          <a:lstStyle/>
          <a:p>
            <a:pPr>
              <a:defRPr/>
            </a:pPr>
            <a:fld id="{8BDBD1F7-51C1-E94D-B9B2-8F7012A744C6}" type="slidenum">
              <a:rPr lang="en-US" smtClean="0"/>
              <a:pPr>
                <a:defRPr/>
              </a:pPr>
              <a:t>11</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630040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dirty="0" smtClean="0"/>
              <a:t>The test plan</a:t>
            </a:r>
            <a:endParaRPr lang="en-US" dirty="0"/>
          </a:p>
        </p:txBody>
      </p:sp>
      <p:sp>
        <p:nvSpPr>
          <p:cNvPr id="91139" name="Rectangle 3"/>
          <p:cNvSpPr>
            <a:spLocks noGrp="1" noChangeArrowheads="1"/>
          </p:cNvSpPr>
          <p:nvPr>
            <p:ph type="body" idx="1"/>
          </p:nvPr>
        </p:nvSpPr>
        <p:spPr/>
        <p:txBody>
          <a:bodyPr/>
          <a:lstStyle/>
          <a:p>
            <a:r>
              <a:rPr lang="en-US" dirty="0" smtClean="0"/>
              <a:t>Allocate resources </a:t>
            </a:r>
          </a:p>
          <a:p>
            <a:pPr lvl="1"/>
            <a:r>
              <a:rPr lang="en-US" dirty="0" smtClean="0">
                <a:sym typeface="Wingdings" charset="0"/>
              </a:rPr>
              <a:t>affects specific models and techniques chosen</a:t>
            </a:r>
          </a:p>
          <a:p>
            <a:pPr lvl="1"/>
            <a:r>
              <a:rPr lang="en-US" dirty="0" smtClean="0">
                <a:sym typeface="Wingdings" charset="0"/>
              </a:rPr>
              <a:t>simple models based on checklists and partitions   require less resources</a:t>
            </a:r>
          </a:p>
          <a:p>
            <a:r>
              <a:rPr lang="en-US" dirty="0" smtClean="0"/>
              <a:t>Generic steps and activities in test model construction</a:t>
            </a:r>
          </a:p>
          <a:p>
            <a:pPr lvl="1"/>
            <a:r>
              <a:rPr lang="en-US" dirty="0" smtClean="0"/>
              <a:t>information source identification and data collection (in-field or anticipated usage? code?)</a:t>
            </a:r>
          </a:p>
          <a:p>
            <a:pPr lvl="1"/>
            <a:r>
              <a:rPr lang="en-US" dirty="0" smtClean="0"/>
              <a:t>analysis and initial model construction</a:t>
            </a:r>
          </a:p>
          <a:p>
            <a:pPr lvl="1"/>
            <a:r>
              <a:rPr lang="en-US" dirty="0" smtClean="0"/>
              <a:t>model validation and incremental improvement</a:t>
            </a:r>
          </a:p>
          <a:p>
            <a:endParaRPr lang="en-US" dirty="0"/>
          </a:p>
        </p:txBody>
      </p:sp>
      <p:sp>
        <p:nvSpPr>
          <p:cNvPr id="4" name="Date Placeholder 3"/>
          <p:cNvSpPr>
            <a:spLocks noGrp="1"/>
          </p:cNvSpPr>
          <p:nvPr>
            <p:ph type="dt" sz="half" idx="10"/>
          </p:nvPr>
        </p:nvSpPr>
        <p:spPr/>
        <p:txBody>
          <a:bodyPr/>
          <a:lstStyle/>
          <a:p>
            <a:pPr>
              <a:defRPr/>
            </a:pPr>
            <a:r>
              <a:rPr lang="en-US" dirty="0" smtClean="0"/>
              <a:t>May 30, 2017</a:t>
            </a:r>
            <a:endParaRPr lang="en-US" dirty="0"/>
          </a:p>
        </p:txBody>
      </p:sp>
      <p:sp>
        <p:nvSpPr>
          <p:cNvPr id="5" name="Footer Placeholder 4"/>
          <p:cNvSpPr>
            <a:spLocks noGrp="1"/>
          </p:cNvSpPr>
          <p:nvPr>
            <p:ph type="ftr" sz="quarter" idx="11"/>
          </p:nvPr>
        </p:nvSpPr>
        <p:spPr/>
        <p:txBody>
          <a:bodyPr/>
          <a:lstStyle/>
          <a:p>
            <a:pPr>
              <a:defRPr/>
            </a:pPr>
            <a:r>
              <a:rPr lang="fr-FR" dirty="0" smtClean="0"/>
              <a:t>SE 433: Lecture 10</a:t>
            </a:r>
            <a:endParaRPr lang="en-US" dirty="0"/>
          </a:p>
        </p:txBody>
      </p:sp>
      <p:sp>
        <p:nvSpPr>
          <p:cNvPr id="6" name="Slide Number Placeholder 5"/>
          <p:cNvSpPr>
            <a:spLocks noGrp="1"/>
          </p:cNvSpPr>
          <p:nvPr>
            <p:ph type="sldNum" sz="quarter" idx="12"/>
          </p:nvPr>
        </p:nvSpPr>
        <p:spPr/>
        <p:txBody>
          <a:bodyPr/>
          <a:lstStyle/>
          <a:p>
            <a:pPr>
              <a:defRPr/>
            </a:pPr>
            <a:fld id="{8BDBD1F7-51C1-E94D-B9B2-8F7012A744C6}" type="slidenum">
              <a:rPr lang="en-US" smtClean="0"/>
              <a:pPr>
                <a:defRPr/>
              </a:pPr>
              <a:t>12</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131769098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2"/>
          <p:cNvSpPr>
            <a:spLocks noGrp="1" noChangeArrowheads="1"/>
          </p:cNvSpPr>
          <p:nvPr>
            <p:ph type="title"/>
          </p:nvPr>
        </p:nvSpPr>
        <p:spPr/>
        <p:txBody>
          <a:bodyPr/>
          <a:lstStyle/>
          <a:p>
            <a:r>
              <a:rPr lang="en-US" dirty="0" smtClean="0"/>
              <a:t>Types of Test Plans</a:t>
            </a:r>
            <a:endParaRPr lang="en-US" dirty="0"/>
          </a:p>
        </p:txBody>
      </p:sp>
      <p:sp>
        <p:nvSpPr>
          <p:cNvPr id="33798" name="Rectangle 3"/>
          <p:cNvSpPr>
            <a:spLocks noGrp="1" noChangeArrowheads="1"/>
          </p:cNvSpPr>
          <p:nvPr>
            <p:ph type="body" idx="1"/>
          </p:nvPr>
        </p:nvSpPr>
        <p:spPr/>
        <p:txBody>
          <a:bodyPr/>
          <a:lstStyle/>
          <a:p>
            <a:r>
              <a:rPr lang="en-US" b="1" dirty="0" smtClean="0">
                <a:solidFill>
                  <a:srgbClr val="0000FF"/>
                </a:solidFill>
              </a:rPr>
              <a:t>Mission plan </a:t>
            </a:r>
            <a:r>
              <a:rPr lang="en-US" dirty="0" smtClean="0"/>
              <a:t>– tells </a:t>
            </a:r>
            <a:r>
              <a:rPr lang="ja-JP" altLang="en-US" dirty="0" smtClean="0"/>
              <a:t>“</a:t>
            </a:r>
            <a:r>
              <a:rPr lang="en-US" b="1" dirty="0" smtClean="0">
                <a:solidFill>
                  <a:srgbClr val="0000FF"/>
                </a:solidFill>
              </a:rPr>
              <a:t>why</a:t>
            </a:r>
            <a:r>
              <a:rPr lang="ja-JP" altLang="en-US" dirty="0" smtClean="0"/>
              <a:t>”</a:t>
            </a:r>
            <a:endParaRPr lang="en-US" dirty="0" smtClean="0"/>
          </a:p>
          <a:p>
            <a:pPr lvl="1"/>
            <a:r>
              <a:rPr lang="en-US" dirty="0" smtClean="0"/>
              <a:t>Usually one mission plan per organization or group</a:t>
            </a:r>
          </a:p>
          <a:p>
            <a:pPr lvl="1"/>
            <a:r>
              <a:rPr lang="en-US" dirty="0" smtClean="0"/>
              <a:t>Least detailed type of test plan</a:t>
            </a:r>
          </a:p>
          <a:p>
            <a:r>
              <a:rPr lang="en-US" b="1" dirty="0" smtClean="0">
                <a:solidFill>
                  <a:srgbClr val="0000FF"/>
                </a:solidFill>
              </a:rPr>
              <a:t>Strategic plan</a:t>
            </a:r>
            <a:r>
              <a:rPr lang="en-US" dirty="0" smtClean="0">
                <a:solidFill>
                  <a:srgbClr val="0000FF"/>
                </a:solidFill>
              </a:rPr>
              <a:t> </a:t>
            </a:r>
            <a:r>
              <a:rPr lang="en-US" dirty="0" smtClean="0"/>
              <a:t>– tells </a:t>
            </a:r>
            <a:r>
              <a:rPr lang="ja-JP" altLang="en-US" dirty="0" smtClean="0"/>
              <a:t>“</a:t>
            </a:r>
            <a:r>
              <a:rPr lang="en-US" b="1" dirty="0" smtClean="0">
                <a:solidFill>
                  <a:srgbClr val="0000FF"/>
                </a:solidFill>
              </a:rPr>
              <a:t>what</a:t>
            </a:r>
            <a:r>
              <a:rPr lang="ja-JP" altLang="en-US" dirty="0" smtClean="0"/>
              <a:t>”</a:t>
            </a:r>
            <a:r>
              <a:rPr lang="en-US" dirty="0" smtClean="0"/>
              <a:t> and </a:t>
            </a:r>
            <a:r>
              <a:rPr lang="ja-JP" altLang="en-US" dirty="0" smtClean="0"/>
              <a:t>“</a:t>
            </a:r>
            <a:r>
              <a:rPr lang="en-US" b="1" dirty="0" smtClean="0">
                <a:solidFill>
                  <a:srgbClr val="0000FF"/>
                </a:solidFill>
              </a:rPr>
              <a:t>when</a:t>
            </a:r>
            <a:r>
              <a:rPr lang="ja-JP" altLang="en-US" dirty="0" smtClean="0"/>
              <a:t>”</a:t>
            </a:r>
            <a:endParaRPr lang="en-US" dirty="0" smtClean="0"/>
          </a:p>
          <a:p>
            <a:pPr lvl="1"/>
            <a:r>
              <a:rPr lang="en-US" dirty="0" smtClean="0"/>
              <a:t>Usually one per organization, or perhaps for each type of project</a:t>
            </a:r>
          </a:p>
          <a:p>
            <a:pPr lvl="1"/>
            <a:r>
              <a:rPr lang="en-US" dirty="0" smtClean="0"/>
              <a:t>General requirements for coverage criteria to use</a:t>
            </a:r>
          </a:p>
          <a:p>
            <a:r>
              <a:rPr lang="en-US" dirty="0" smtClean="0"/>
              <a:t>Tactical plan – tells </a:t>
            </a:r>
            <a:r>
              <a:rPr lang="ja-JP" altLang="en-US" dirty="0" smtClean="0"/>
              <a:t>“</a:t>
            </a:r>
            <a:r>
              <a:rPr lang="en-US" b="1" dirty="0" smtClean="0">
                <a:solidFill>
                  <a:srgbClr val="0000FF"/>
                </a:solidFill>
              </a:rPr>
              <a:t>how</a:t>
            </a:r>
            <a:r>
              <a:rPr lang="ja-JP" altLang="en-US" dirty="0" smtClean="0"/>
              <a:t>”</a:t>
            </a:r>
            <a:r>
              <a:rPr lang="en-US" dirty="0" smtClean="0"/>
              <a:t> and </a:t>
            </a:r>
            <a:r>
              <a:rPr lang="ja-JP" altLang="en-US" dirty="0" smtClean="0"/>
              <a:t>“</a:t>
            </a:r>
            <a:r>
              <a:rPr lang="en-US" b="1" dirty="0" smtClean="0">
                <a:solidFill>
                  <a:srgbClr val="0000FF"/>
                </a:solidFill>
              </a:rPr>
              <a:t>who</a:t>
            </a:r>
            <a:r>
              <a:rPr lang="ja-JP" altLang="en-US" dirty="0" smtClean="0"/>
              <a:t>”</a:t>
            </a:r>
            <a:endParaRPr lang="en-US" dirty="0" smtClean="0"/>
          </a:p>
          <a:p>
            <a:pPr lvl="1"/>
            <a:r>
              <a:rPr lang="en-US" dirty="0" smtClean="0"/>
              <a:t>One per product</a:t>
            </a:r>
          </a:p>
          <a:p>
            <a:pPr lvl="1"/>
            <a:r>
              <a:rPr lang="en-US" dirty="0" smtClean="0"/>
              <a:t>More detailed</a:t>
            </a:r>
          </a:p>
          <a:p>
            <a:pPr lvl="1"/>
            <a:r>
              <a:rPr lang="en-US" dirty="0" smtClean="0"/>
              <a:t>Living document, containing test requirements, tools, results and issues such as integration order</a:t>
            </a:r>
            <a:endParaRPr lang="en-US" dirty="0"/>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13</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15523134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Test documentation</a:t>
            </a:r>
          </a:p>
        </p:txBody>
      </p:sp>
      <p:sp>
        <p:nvSpPr>
          <p:cNvPr id="8" name="Subtitle 7"/>
          <p:cNvSpPr>
            <a:spLocks noGrp="1"/>
          </p:cNvSpPr>
          <p:nvPr>
            <p:ph type="subTitle" idx="1"/>
          </p:nvPr>
        </p:nvSpPr>
        <p:spPr/>
        <p:txBody>
          <a:bodyPr/>
          <a:lstStyle/>
          <a:p>
            <a:endParaRPr lang="en-US" dirty="0"/>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10" name="Slide Number Placeholder 9"/>
          <p:cNvSpPr>
            <a:spLocks noGrp="1"/>
          </p:cNvSpPr>
          <p:nvPr>
            <p:ph type="sldNum" sz="quarter" idx="12"/>
          </p:nvPr>
        </p:nvSpPr>
        <p:spPr/>
        <p:txBody>
          <a:bodyPr/>
          <a:lstStyle/>
          <a:p>
            <a:pPr>
              <a:defRPr/>
            </a:pPr>
            <a:fld id="{F683B677-C643-1541-A02D-CD84F8996590}" type="slidenum">
              <a:rPr lang="en-US" smtClean="0"/>
              <a:pPr>
                <a:defRPr/>
              </a:pPr>
              <a:t>14</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2997427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7" name="Rectangle 7"/>
          <p:cNvSpPr>
            <a:spLocks noGrp="1" noChangeArrowheads="1"/>
          </p:cNvSpPr>
          <p:nvPr>
            <p:ph type="title"/>
          </p:nvPr>
        </p:nvSpPr>
        <p:spPr/>
        <p:txBody>
          <a:bodyPr/>
          <a:lstStyle/>
          <a:p>
            <a:r>
              <a:rPr lang="en-US" dirty="0" smtClean="0"/>
              <a:t>Test documentation</a:t>
            </a:r>
            <a:endParaRPr lang="en-US" dirty="0"/>
          </a:p>
        </p:txBody>
      </p:sp>
      <p:sp>
        <p:nvSpPr>
          <p:cNvPr id="35845" name="Rectangle 5"/>
          <p:cNvSpPr>
            <a:spLocks noGrp="1" noChangeArrowheads="1"/>
          </p:cNvSpPr>
          <p:nvPr>
            <p:ph type="body" idx="1"/>
          </p:nvPr>
        </p:nvSpPr>
        <p:spPr/>
        <p:txBody>
          <a:bodyPr/>
          <a:lstStyle/>
          <a:p>
            <a:pPr>
              <a:lnSpc>
                <a:spcPct val="90000"/>
              </a:lnSpc>
            </a:pPr>
            <a:r>
              <a:rPr lang="en-US" dirty="0"/>
              <a:t>Test </a:t>
            </a:r>
            <a:r>
              <a:rPr lang="en-US" dirty="0" smtClean="0"/>
              <a:t>plans – </a:t>
            </a:r>
            <a:r>
              <a:rPr lang="en-US" dirty="0"/>
              <a:t>Outline how your application will be tested in </a:t>
            </a:r>
            <a:r>
              <a:rPr lang="en-US" dirty="0" smtClean="0"/>
              <a:t>detail</a:t>
            </a:r>
          </a:p>
          <a:p>
            <a:r>
              <a:rPr lang="en-US" dirty="0" smtClean="0"/>
              <a:t>Test Plan</a:t>
            </a:r>
          </a:p>
          <a:p>
            <a:pPr lvl="1"/>
            <a:r>
              <a:rPr lang="en-US" dirty="0" smtClean="0"/>
              <a:t>What: a document describing the scope, approach, resources and schedule of intended testing activities; identifies test items, the features to be tested, the testing tasks, who will do each task and any risks requiring contingency planning;</a:t>
            </a:r>
          </a:p>
          <a:p>
            <a:pPr lvl="1"/>
            <a:r>
              <a:rPr lang="en-US" dirty="0" smtClean="0"/>
              <a:t>Who: Software Testing;</a:t>
            </a:r>
          </a:p>
          <a:p>
            <a:pPr lvl="1"/>
            <a:r>
              <a:rPr lang="en-US" dirty="0" smtClean="0"/>
              <a:t>When: (planning)/design/coding/testing stage(s);</a:t>
            </a:r>
            <a:endParaRPr lang="en-US" dirty="0"/>
          </a:p>
        </p:txBody>
      </p:sp>
      <p:sp>
        <p:nvSpPr>
          <p:cNvPr id="5" name="Date Placeholder 4"/>
          <p:cNvSpPr>
            <a:spLocks noGrp="1"/>
          </p:cNvSpPr>
          <p:nvPr>
            <p:ph type="dt" sz="half" idx="10"/>
          </p:nvPr>
        </p:nvSpPr>
        <p:spPr/>
        <p:txBody>
          <a:bodyPr/>
          <a:lstStyle/>
          <a:p>
            <a:pPr>
              <a:defRPr/>
            </a:pPr>
            <a:r>
              <a:rPr lang="en-US" dirty="0" smtClean="0"/>
              <a:t>May 30, 2017</a:t>
            </a:r>
            <a:endParaRPr lang="en-US" dirty="0"/>
          </a:p>
        </p:txBody>
      </p:sp>
      <p:sp>
        <p:nvSpPr>
          <p:cNvPr id="6" name="Footer Placeholder 5"/>
          <p:cNvSpPr>
            <a:spLocks noGrp="1"/>
          </p:cNvSpPr>
          <p:nvPr>
            <p:ph type="ftr" sz="quarter" idx="11"/>
          </p:nvPr>
        </p:nvSpPr>
        <p:spPr/>
        <p:txBody>
          <a:bodyPr/>
          <a:lstStyle/>
          <a:p>
            <a:pPr>
              <a:defRPr/>
            </a:pPr>
            <a:r>
              <a:rPr lang="fr-FR" dirty="0" smtClean="0"/>
              <a:t>SE 433: Lecture 10</a:t>
            </a:r>
            <a:endParaRPr lang="en-US" dirty="0"/>
          </a:p>
        </p:txBody>
      </p:sp>
      <p:sp>
        <p:nvSpPr>
          <p:cNvPr id="9" name="Slide Number Placeholder 8"/>
          <p:cNvSpPr>
            <a:spLocks noGrp="1"/>
          </p:cNvSpPr>
          <p:nvPr>
            <p:ph type="sldNum" sz="quarter" idx="12"/>
          </p:nvPr>
        </p:nvSpPr>
        <p:spPr/>
        <p:txBody>
          <a:bodyPr/>
          <a:lstStyle/>
          <a:p>
            <a:pPr>
              <a:defRPr/>
            </a:pPr>
            <a:fld id="{8BDBD1F7-51C1-E94D-B9B2-8F7012A744C6}" type="slidenum">
              <a:rPr lang="en-US" smtClean="0"/>
              <a:pPr>
                <a:defRPr/>
              </a:pPr>
              <a:t>15</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82216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5" name="Rectangle 7"/>
          <p:cNvSpPr>
            <a:spLocks noGrp="1" noChangeArrowheads="1"/>
          </p:cNvSpPr>
          <p:nvPr>
            <p:ph type="title"/>
          </p:nvPr>
        </p:nvSpPr>
        <p:spPr/>
        <p:txBody>
          <a:bodyPr/>
          <a:lstStyle/>
          <a:p>
            <a:r>
              <a:rPr lang="en-US" dirty="0" smtClean="0"/>
              <a:t>Test documentation</a:t>
            </a:r>
            <a:endParaRPr lang="en-US" dirty="0"/>
          </a:p>
        </p:txBody>
      </p:sp>
      <p:sp>
        <p:nvSpPr>
          <p:cNvPr id="48133" name="Rectangle 5"/>
          <p:cNvSpPr>
            <a:spLocks noGrp="1" noChangeArrowheads="1"/>
          </p:cNvSpPr>
          <p:nvPr>
            <p:ph type="body" idx="1"/>
          </p:nvPr>
        </p:nvSpPr>
        <p:spPr/>
        <p:txBody>
          <a:bodyPr/>
          <a:lstStyle/>
          <a:p>
            <a:r>
              <a:rPr lang="en-US" dirty="0" smtClean="0"/>
              <a:t>Test Plan (cont’d)</a:t>
            </a:r>
          </a:p>
          <a:p>
            <a:pPr lvl="1"/>
            <a:r>
              <a:rPr lang="en-US" dirty="0" smtClean="0"/>
              <a:t>Why:</a:t>
            </a:r>
          </a:p>
          <a:p>
            <a:pPr lvl="2"/>
            <a:r>
              <a:rPr lang="en-US" dirty="0" smtClean="0"/>
              <a:t>Divide responsibilities between teams involved; if more than one Software Testing team is involved (i.e., manual / automation, or English / Localization) – responsibilities between Software Testing teams ;</a:t>
            </a:r>
          </a:p>
          <a:p>
            <a:pPr lvl="2"/>
            <a:r>
              <a:rPr lang="en-US" dirty="0" smtClean="0"/>
              <a:t>Plan for test resources / timelines ;</a:t>
            </a:r>
          </a:p>
          <a:p>
            <a:pPr lvl="2"/>
            <a:r>
              <a:rPr lang="en-US" dirty="0" smtClean="0"/>
              <a:t>Plan for test coverage;</a:t>
            </a:r>
          </a:p>
          <a:p>
            <a:pPr lvl="2"/>
            <a:r>
              <a:rPr lang="en-US" dirty="0" smtClean="0"/>
              <a:t>Plan for OS / DB / software deployment and configuration models coverage.</a:t>
            </a:r>
          </a:p>
          <a:p>
            <a:pPr lvl="1"/>
            <a:r>
              <a:rPr lang="en-US" dirty="0" smtClean="0"/>
              <a:t>Software </a:t>
            </a:r>
            <a:r>
              <a:rPr lang="en-US" dirty="0" smtClean="0"/>
              <a:t>Testing role:</a:t>
            </a:r>
          </a:p>
          <a:p>
            <a:pPr lvl="2"/>
            <a:r>
              <a:rPr lang="en-US" dirty="0" smtClean="0"/>
              <a:t>Create and maintain the document;</a:t>
            </a:r>
          </a:p>
          <a:p>
            <a:pPr lvl="2"/>
            <a:r>
              <a:rPr lang="en-US" dirty="0" smtClean="0"/>
              <a:t>Analyze for completeness;</a:t>
            </a:r>
          </a:p>
          <a:p>
            <a:pPr lvl="2"/>
            <a:r>
              <a:rPr lang="en-US" dirty="0" smtClean="0"/>
              <a:t>Have it reviewed and signed by Project Team leads/managers.</a:t>
            </a:r>
            <a:endParaRPr lang="en-US" dirty="0"/>
          </a:p>
        </p:txBody>
      </p:sp>
      <p:sp>
        <p:nvSpPr>
          <p:cNvPr id="5" name="Date Placeholder 4"/>
          <p:cNvSpPr>
            <a:spLocks noGrp="1"/>
          </p:cNvSpPr>
          <p:nvPr>
            <p:ph type="dt" sz="half" idx="10"/>
          </p:nvPr>
        </p:nvSpPr>
        <p:spPr/>
        <p:txBody>
          <a:bodyPr/>
          <a:lstStyle/>
          <a:p>
            <a:pPr>
              <a:defRPr/>
            </a:pPr>
            <a:r>
              <a:rPr lang="en-US" dirty="0" smtClean="0"/>
              <a:t>May 30, 2017</a:t>
            </a:r>
            <a:endParaRPr lang="en-US" dirty="0"/>
          </a:p>
        </p:txBody>
      </p:sp>
      <p:sp>
        <p:nvSpPr>
          <p:cNvPr id="7" name="Footer Placeholder 6"/>
          <p:cNvSpPr>
            <a:spLocks noGrp="1"/>
          </p:cNvSpPr>
          <p:nvPr>
            <p:ph type="ftr" sz="quarter" idx="11"/>
          </p:nvPr>
        </p:nvSpPr>
        <p:spPr/>
        <p:txBody>
          <a:bodyPr/>
          <a:lstStyle/>
          <a:p>
            <a:pPr>
              <a:defRPr/>
            </a:pPr>
            <a:r>
              <a:rPr lang="fr-FR" dirty="0" smtClean="0"/>
              <a:t>SE 433: Lecture 10</a:t>
            </a:r>
            <a:endParaRPr lang="en-US" dirty="0"/>
          </a:p>
        </p:txBody>
      </p:sp>
      <p:sp>
        <p:nvSpPr>
          <p:cNvPr id="9" name="Slide Number Placeholder 8"/>
          <p:cNvSpPr>
            <a:spLocks noGrp="1"/>
          </p:cNvSpPr>
          <p:nvPr>
            <p:ph type="sldNum" sz="quarter" idx="12"/>
          </p:nvPr>
        </p:nvSpPr>
        <p:spPr/>
        <p:txBody>
          <a:bodyPr/>
          <a:lstStyle/>
          <a:p>
            <a:pPr>
              <a:defRPr/>
            </a:pPr>
            <a:fld id="{8BDBD1F7-51C1-E94D-B9B2-8F7012A744C6}" type="slidenum">
              <a:rPr lang="en-US" smtClean="0"/>
              <a:pPr>
                <a:defRPr/>
              </a:pPr>
              <a:t>16</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24021419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31" name="Rectangle 7"/>
          <p:cNvSpPr>
            <a:spLocks noGrp="1" noChangeArrowheads="1"/>
          </p:cNvSpPr>
          <p:nvPr>
            <p:ph type="title"/>
          </p:nvPr>
        </p:nvSpPr>
        <p:spPr/>
        <p:txBody>
          <a:bodyPr/>
          <a:lstStyle/>
          <a:p>
            <a:r>
              <a:rPr lang="en-US" dirty="0" smtClean="0"/>
              <a:t>Test documentation</a:t>
            </a:r>
            <a:endParaRPr lang="en-US" dirty="0"/>
          </a:p>
        </p:txBody>
      </p:sp>
      <p:sp>
        <p:nvSpPr>
          <p:cNvPr id="52229" name="Rectangle 5"/>
          <p:cNvSpPr>
            <a:spLocks noGrp="1" noChangeArrowheads="1"/>
          </p:cNvSpPr>
          <p:nvPr>
            <p:ph type="body" idx="1"/>
          </p:nvPr>
        </p:nvSpPr>
        <p:spPr/>
        <p:txBody>
          <a:bodyPr/>
          <a:lstStyle/>
          <a:p>
            <a:r>
              <a:rPr lang="en-US" dirty="0" smtClean="0"/>
              <a:t>Test Case</a:t>
            </a:r>
          </a:p>
          <a:p>
            <a:pPr lvl="1"/>
            <a:r>
              <a:rPr lang="en-US" dirty="0" smtClean="0"/>
              <a:t>What: a set of inputs, execution preconditions and expected outcomes developed for a particular objective, such as exercising a particular program path or verifying compliance with a specific requirement;</a:t>
            </a:r>
          </a:p>
          <a:p>
            <a:pPr lvl="1"/>
            <a:r>
              <a:rPr lang="en-US" dirty="0" smtClean="0"/>
              <a:t>Who: Software Testing;</a:t>
            </a:r>
          </a:p>
          <a:p>
            <a:pPr lvl="1"/>
            <a:r>
              <a:rPr lang="en-US" dirty="0" smtClean="0"/>
              <a:t>When: (planning)/(design)/coding/testing stage(s);</a:t>
            </a:r>
          </a:p>
          <a:p>
            <a:pPr lvl="1"/>
            <a:r>
              <a:rPr lang="en-US" dirty="0" smtClean="0"/>
              <a:t>Why:</a:t>
            </a:r>
          </a:p>
          <a:p>
            <a:pPr lvl="2"/>
            <a:r>
              <a:rPr lang="en-US" dirty="0" smtClean="0"/>
              <a:t>Plan test effort / resources / timelines;</a:t>
            </a:r>
          </a:p>
          <a:p>
            <a:pPr lvl="2"/>
            <a:r>
              <a:rPr lang="en-US" dirty="0" smtClean="0"/>
              <a:t>Plan / review test coverage;</a:t>
            </a:r>
          </a:p>
          <a:p>
            <a:pPr lvl="2"/>
            <a:r>
              <a:rPr lang="en-US" dirty="0" smtClean="0"/>
              <a:t>Track test execution progress;</a:t>
            </a:r>
          </a:p>
          <a:p>
            <a:pPr lvl="2"/>
            <a:r>
              <a:rPr lang="en-US" dirty="0" smtClean="0"/>
              <a:t>Track defects;</a:t>
            </a:r>
          </a:p>
          <a:p>
            <a:pPr lvl="2"/>
            <a:r>
              <a:rPr lang="en-US" dirty="0" smtClean="0"/>
              <a:t>Track software quality criteria / quality metrics;</a:t>
            </a:r>
          </a:p>
          <a:p>
            <a:pPr lvl="2"/>
            <a:r>
              <a:rPr lang="en-US" dirty="0" smtClean="0"/>
              <a:t>Unify Pass/Fail criteria across all testers;</a:t>
            </a:r>
          </a:p>
          <a:p>
            <a:pPr lvl="2"/>
            <a:r>
              <a:rPr lang="en-US" dirty="0" smtClean="0"/>
              <a:t>Planned/systematic testing vs. Ad-Hoc.</a:t>
            </a:r>
            <a:endParaRPr lang="en-US" dirty="0"/>
          </a:p>
        </p:txBody>
      </p:sp>
      <p:sp>
        <p:nvSpPr>
          <p:cNvPr id="9" name="Date Placeholder 8"/>
          <p:cNvSpPr>
            <a:spLocks noGrp="1"/>
          </p:cNvSpPr>
          <p:nvPr>
            <p:ph type="dt" sz="half" idx="10"/>
          </p:nvPr>
        </p:nvSpPr>
        <p:spPr/>
        <p:txBody>
          <a:bodyPr/>
          <a:lstStyle/>
          <a:p>
            <a:pPr>
              <a:defRPr/>
            </a:pPr>
            <a:r>
              <a:rPr lang="en-US" dirty="0" smtClean="0"/>
              <a:t>May 30, 2017</a:t>
            </a:r>
            <a:endParaRPr lang="en-US" dirty="0"/>
          </a:p>
        </p:txBody>
      </p:sp>
      <p:sp>
        <p:nvSpPr>
          <p:cNvPr id="10" name="Footer Placeholder 9"/>
          <p:cNvSpPr>
            <a:spLocks noGrp="1"/>
          </p:cNvSpPr>
          <p:nvPr>
            <p:ph type="ftr" sz="quarter" idx="11"/>
          </p:nvPr>
        </p:nvSpPr>
        <p:spPr/>
        <p:txBody>
          <a:bodyPr/>
          <a:lstStyle/>
          <a:p>
            <a:pPr>
              <a:defRPr/>
            </a:pPr>
            <a:r>
              <a:rPr lang="fr-FR" dirty="0" smtClean="0"/>
              <a:t>SE 433: Lecture 10</a:t>
            </a:r>
            <a:endParaRPr lang="en-US" dirty="0"/>
          </a:p>
        </p:txBody>
      </p:sp>
      <p:sp>
        <p:nvSpPr>
          <p:cNvPr id="12" name="Slide Number Placeholder 11"/>
          <p:cNvSpPr>
            <a:spLocks noGrp="1"/>
          </p:cNvSpPr>
          <p:nvPr>
            <p:ph type="sldNum" sz="quarter" idx="12"/>
          </p:nvPr>
        </p:nvSpPr>
        <p:spPr/>
        <p:txBody>
          <a:bodyPr/>
          <a:lstStyle/>
          <a:p>
            <a:pPr>
              <a:defRPr/>
            </a:pPr>
            <a:fld id="{8BDBD1F7-51C1-E94D-B9B2-8F7012A744C6}" type="slidenum">
              <a:rPr lang="en-US" smtClean="0"/>
              <a:pPr>
                <a:defRPr/>
              </a:pPr>
              <a:t>17</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4288849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Rectangle 6"/>
          <p:cNvSpPr>
            <a:spLocks noGrp="1" noChangeArrowheads="1"/>
          </p:cNvSpPr>
          <p:nvPr>
            <p:ph type="title"/>
          </p:nvPr>
        </p:nvSpPr>
        <p:spPr/>
        <p:txBody>
          <a:bodyPr/>
          <a:lstStyle/>
          <a:p>
            <a:r>
              <a:rPr lang="en-US" dirty="0" smtClean="0"/>
              <a:t>Test documentation</a:t>
            </a:r>
            <a:endParaRPr lang="en-US" dirty="0"/>
          </a:p>
        </p:txBody>
      </p:sp>
      <p:sp>
        <p:nvSpPr>
          <p:cNvPr id="27656" name="Rectangle 8"/>
          <p:cNvSpPr>
            <a:spLocks noGrp="1" noChangeArrowheads="1"/>
          </p:cNvSpPr>
          <p:nvPr>
            <p:ph type="body" idx="1"/>
          </p:nvPr>
        </p:nvSpPr>
        <p:spPr/>
        <p:txBody>
          <a:bodyPr/>
          <a:lstStyle/>
          <a:p>
            <a:r>
              <a:rPr lang="en-US" dirty="0" smtClean="0"/>
              <a:t>Test Case (cont’d)</a:t>
            </a:r>
          </a:p>
          <a:p>
            <a:pPr lvl="1"/>
            <a:r>
              <a:rPr lang="en-US" dirty="0" smtClean="0"/>
              <a:t>Five required elements of a Test Case:</a:t>
            </a:r>
          </a:p>
          <a:p>
            <a:pPr lvl="2"/>
            <a:r>
              <a:rPr lang="en-US" dirty="0" smtClean="0"/>
              <a:t>ID – unique identifier of a test case;</a:t>
            </a:r>
          </a:p>
          <a:p>
            <a:pPr lvl="2"/>
            <a:r>
              <a:rPr lang="en-US" dirty="0" smtClean="0"/>
              <a:t>Features to be tested / steps / input values – what you need to do;</a:t>
            </a:r>
          </a:p>
          <a:p>
            <a:pPr lvl="2"/>
            <a:r>
              <a:rPr lang="en-US" dirty="0" smtClean="0"/>
              <a:t>Expected result / output values – what you are supposed to get from application;</a:t>
            </a:r>
          </a:p>
          <a:p>
            <a:pPr lvl="2"/>
            <a:r>
              <a:rPr lang="en-US" dirty="0" smtClean="0"/>
              <a:t>Actual result – what you really get from application;</a:t>
            </a:r>
          </a:p>
          <a:p>
            <a:pPr lvl="2"/>
            <a:r>
              <a:rPr lang="en-US" dirty="0" smtClean="0"/>
              <a:t>Pass / Fail.</a:t>
            </a:r>
          </a:p>
          <a:p>
            <a:pPr lvl="1"/>
            <a:endParaRPr lang="en-US" dirty="0"/>
          </a:p>
        </p:txBody>
      </p:sp>
      <p:sp>
        <p:nvSpPr>
          <p:cNvPr id="9" name="Date Placeholder 8"/>
          <p:cNvSpPr>
            <a:spLocks noGrp="1"/>
          </p:cNvSpPr>
          <p:nvPr>
            <p:ph type="dt" sz="half" idx="10"/>
          </p:nvPr>
        </p:nvSpPr>
        <p:spPr/>
        <p:txBody>
          <a:bodyPr/>
          <a:lstStyle/>
          <a:p>
            <a:pPr>
              <a:defRPr/>
            </a:pPr>
            <a:r>
              <a:rPr lang="en-US" dirty="0" smtClean="0"/>
              <a:t>May 30, 2017</a:t>
            </a:r>
            <a:endParaRPr lang="en-US" dirty="0"/>
          </a:p>
        </p:txBody>
      </p:sp>
      <p:sp>
        <p:nvSpPr>
          <p:cNvPr id="10" name="Footer Placeholder 9"/>
          <p:cNvSpPr>
            <a:spLocks noGrp="1"/>
          </p:cNvSpPr>
          <p:nvPr>
            <p:ph type="ftr" sz="quarter" idx="11"/>
          </p:nvPr>
        </p:nvSpPr>
        <p:spPr/>
        <p:txBody>
          <a:bodyPr/>
          <a:lstStyle/>
          <a:p>
            <a:pPr>
              <a:defRPr/>
            </a:pPr>
            <a:r>
              <a:rPr lang="fr-FR" dirty="0" smtClean="0"/>
              <a:t>SE 433: Lecture 10</a:t>
            </a:r>
            <a:endParaRPr lang="en-US" dirty="0"/>
          </a:p>
        </p:txBody>
      </p:sp>
      <p:sp>
        <p:nvSpPr>
          <p:cNvPr id="12" name="Slide Number Placeholder 11"/>
          <p:cNvSpPr>
            <a:spLocks noGrp="1"/>
          </p:cNvSpPr>
          <p:nvPr>
            <p:ph type="sldNum" sz="quarter" idx="12"/>
          </p:nvPr>
        </p:nvSpPr>
        <p:spPr/>
        <p:txBody>
          <a:bodyPr/>
          <a:lstStyle/>
          <a:p>
            <a:pPr>
              <a:defRPr/>
            </a:pPr>
            <a:fld id="{8BDBD1F7-51C1-E94D-B9B2-8F7012A744C6}" type="slidenum">
              <a:rPr lang="en-US" smtClean="0"/>
              <a:pPr>
                <a:defRPr/>
              </a:pPr>
              <a:t>18</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23800212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7" name="Rectangle 5"/>
          <p:cNvSpPr>
            <a:spLocks noGrp="1" noChangeArrowheads="1"/>
          </p:cNvSpPr>
          <p:nvPr>
            <p:ph type="title"/>
          </p:nvPr>
        </p:nvSpPr>
        <p:spPr/>
        <p:txBody>
          <a:bodyPr/>
          <a:lstStyle/>
          <a:p>
            <a:r>
              <a:rPr lang="en-US" dirty="0" smtClean="0"/>
              <a:t>Test documentation</a:t>
            </a:r>
            <a:endParaRPr lang="en-US" dirty="0"/>
          </a:p>
        </p:txBody>
      </p:sp>
      <p:sp>
        <p:nvSpPr>
          <p:cNvPr id="54279" name="Rectangle 7"/>
          <p:cNvSpPr>
            <a:spLocks noGrp="1" noChangeArrowheads="1"/>
          </p:cNvSpPr>
          <p:nvPr>
            <p:ph type="body" idx="1"/>
          </p:nvPr>
        </p:nvSpPr>
        <p:spPr/>
        <p:txBody>
          <a:bodyPr/>
          <a:lstStyle/>
          <a:p>
            <a:r>
              <a:rPr lang="en-US" dirty="0" smtClean="0"/>
              <a:t>Test Case (cont’d)</a:t>
            </a:r>
          </a:p>
          <a:p>
            <a:pPr lvl="1"/>
            <a:r>
              <a:rPr lang="en-US" dirty="0" smtClean="0"/>
              <a:t>Optional elements of a Test Case:</a:t>
            </a:r>
          </a:p>
          <a:p>
            <a:pPr lvl="2"/>
            <a:r>
              <a:rPr lang="en-US" dirty="0" smtClean="0"/>
              <a:t>Title – verbal description indicative of test case objective;</a:t>
            </a:r>
          </a:p>
          <a:p>
            <a:pPr lvl="2"/>
            <a:r>
              <a:rPr lang="en-US" dirty="0" smtClean="0"/>
              <a:t>Goal / objective – primary verification point of the test case;</a:t>
            </a:r>
          </a:p>
          <a:p>
            <a:pPr lvl="2"/>
            <a:r>
              <a:rPr lang="en-US" dirty="0" smtClean="0"/>
              <a:t>Project / application ID / title – for TC classification / better tracking;</a:t>
            </a:r>
          </a:p>
          <a:p>
            <a:pPr lvl="2"/>
            <a:r>
              <a:rPr lang="en-US" dirty="0" smtClean="0"/>
              <a:t>Functional area – for better TC tracking;</a:t>
            </a:r>
          </a:p>
          <a:p>
            <a:pPr lvl="2"/>
            <a:r>
              <a:rPr lang="en-US" dirty="0" smtClean="0"/>
              <a:t>Bug numbers for Failed test cases – for better error / failure tracking (ISO 9000);</a:t>
            </a:r>
          </a:p>
          <a:p>
            <a:pPr lvl="2"/>
            <a:r>
              <a:rPr lang="en-US" dirty="0" smtClean="0"/>
              <a:t>Positive / Negative class – for test execution planning;</a:t>
            </a:r>
          </a:p>
          <a:p>
            <a:pPr lvl="2"/>
            <a:r>
              <a:rPr lang="en-US" dirty="0" smtClean="0"/>
              <a:t>Manual / Automatable / Automated parameter etc. – for planning purposes;</a:t>
            </a:r>
          </a:p>
          <a:p>
            <a:pPr lvl="2"/>
            <a:r>
              <a:rPr lang="en-US" dirty="0" smtClean="0"/>
              <a:t>Test Environment.</a:t>
            </a:r>
          </a:p>
          <a:p>
            <a:pPr lvl="1"/>
            <a:endParaRPr lang="en-US" dirty="0"/>
          </a:p>
        </p:txBody>
      </p:sp>
      <p:sp>
        <p:nvSpPr>
          <p:cNvPr id="9" name="Date Placeholder 8"/>
          <p:cNvSpPr>
            <a:spLocks noGrp="1"/>
          </p:cNvSpPr>
          <p:nvPr>
            <p:ph type="dt" sz="half" idx="10"/>
          </p:nvPr>
        </p:nvSpPr>
        <p:spPr/>
        <p:txBody>
          <a:bodyPr/>
          <a:lstStyle/>
          <a:p>
            <a:pPr>
              <a:defRPr/>
            </a:pPr>
            <a:r>
              <a:rPr lang="en-US" dirty="0" smtClean="0"/>
              <a:t>May 30, 2017</a:t>
            </a:r>
            <a:endParaRPr lang="en-US" dirty="0"/>
          </a:p>
        </p:txBody>
      </p:sp>
      <p:sp>
        <p:nvSpPr>
          <p:cNvPr id="10" name="Footer Placeholder 9"/>
          <p:cNvSpPr>
            <a:spLocks noGrp="1"/>
          </p:cNvSpPr>
          <p:nvPr>
            <p:ph type="ftr" sz="quarter" idx="11"/>
          </p:nvPr>
        </p:nvSpPr>
        <p:spPr/>
        <p:txBody>
          <a:bodyPr/>
          <a:lstStyle/>
          <a:p>
            <a:pPr>
              <a:defRPr/>
            </a:pPr>
            <a:r>
              <a:rPr lang="fr-FR" dirty="0" smtClean="0"/>
              <a:t>SE 433: Lecture 10</a:t>
            </a:r>
            <a:endParaRPr lang="en-US" dirty="0"/>
          </a:p>
        </p:txBody>
      </p:sp>
      <p:sp>
        <p:nvSpPr>
          <p:cNvPr id="12" name="Slide Number Placeholder 11"/>
          <p:cNvSpPr>
            <a:spLocks noGrp="1"/>
          </p:cNvSpPr>
          <p:nvPr>
            <p:ph type="sldNum" sz="quarter" idx="12"/>
          </p:nvPr>
        </p:nvSpPr>
        <p:spPr/>
        <p:txBody>
          <a:bodyPr/>
          <a:lstStyle/>
          <a:p>
            <a:pPr>
              <a:defRPr/>
            </a:pPr>
            <a:fld id="{8BDBD1F7-51C1-E94D-B9B2-8F7012A744C6}" type="slidenum">
              <a:rPr lang="en-US" smtClean="0"/>
              <a:pPr>
                <a:defRPr/>
              </a:pPr>
              <a:t>19</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1661219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1444" name="Rectangle 4"/>
          <p:cNvSpPr>
            <a:spLocks noGrp="1" noChangeArrowheads="1"/>
          </p:cNvSpPr>
          <p:nvPr>
            <p:ph type="title"/>
          </p:nvPr>
        </p:nvSpPr>
        <p:spPr/>
        <p:txBody>
          <a:bodyPr/>
          <a:lstStyle/>
          <a:p>
            <a:pPr>
              <a:defRPr/>
            </a:pPr>
            <a:r>
              <a:rPr lang="en-US" dirty="0">
                <a:latin typeface="Arial" charset="0"/>
                <a:ea typeface="ＭＳ Ｐゴシック" charset="0"/>
                <a:cs typeface="ＭＳ Ｐゴシック" charset="0"/>
              </a:rPr>
              <a:t>Administrivia</a:t>
            </a:r>
          </a:p>
        </p:txBody>
      </p:sp>
      <p:sp>
        <p:nvSpPr>
          <p:cNvPr id="12290" name="Rectangle 5"/>
          <p:cNvSpPr>
            <a:spLocks noGrp="1" noChangeArrowheads="1"/>
          </p:cNvSpPr>
          <p:nvPr>
            <p:ph idx="1"/>
          </p:nvPr>
        </p:nvSpPr>
        <p:spPr/>
        <p:txBody>
          <a:bodyPr/>
          <a:lstStyle/>
          <a:p>
            <a:r>
              <a:rPr lang="en-US" dirty="0">
                <a:ea typeface="ＭＳ Ｐゴシック" charset="0"/>
                <a:cs typeface="ＭＳ Ｐゴシック" charset="0"/>
              </a:rPr>
              <a:t>Comments and </a:t>
            </a:r>
            <a:r>
              <a:rPr lang="en-US" dirty="0" smtClean="0">
                <a:ea typeface="ＭＳ Ｐゴシック" charset="0"/>
                <a:cs typeface="ＭＳ Ｐゴシック" charset="0"/>
              </a:rPr>
              <a:t>feedback</a:t>
            </a:r>
            <a:endParaRPr lang="en-US" dirty="0">
              <a:ea typeface="ＭＳ Ｐゴシック" charset="0"/>
              <a:cs typeface="ＭＳ Ｐゴシック" charset="0"/>
            </a:endParaRPr>
          </a:p>
          <a:p>
            <a:r>
              <a:rPr lang="en-US" dirty="0" smtClean="0">
                <a:ea typeface="ＭＳ Ｐゴシック" charset="0"/>
                <a:cs typeface="ＭＳ Ｐゴシック" charset="0"/>
              </a:rPr>
              <a:t>Assignment 1-8 solutions are posted, Assignment 9 on Wednesday</a:t>
            </a:r>
            <a:endParaRPr lang="en-US" dirty="0">
              <a:ea typeface="ＭＳ Ｐゴシック" charset="0"/>
              <a:cs typeface="ＭＳ Ｐゴシック" charset="0"/>
            </a:endParaRPr>
          </a:p>
          <a:p>
            <a:r>
              <a:rPr lang="en-US" dirty="0" smtClean="0">
                <a:ea typeface="ＭＳ Ｐゴシック" charset="0"/>
                <a:cs typeface="ＭＳ Ｐゴシック" charset="0"/>
              </a:rPr>
              <a:t>Assignments and exams:</a:t>
            </a:r>
            <a:endParaRPr lang="en-US" dirty="0"/>
          </a:p>
          <a:p>
            <a:pPr lvl="1">
              <a:lnSpc>
                <a:spcPct val="90000"/>
              </a:lnSpc>
            </a:pPr>
            <a:r>
              <a:rPr lang="en-US" sz="2400" dirty="0" smtClean="0"/>
              <a:t>Assignment 9: </a:t>
            </a:r>
            <a:r>
              <a:rPr lang="en-US" sz="2400" b="1" dirty="0"/>
              <a:t>Due </a:t>
            </a:r>
            <a:r>
              <a:rPr lang="en-US" sz="2400" b="1" dirty="0" smtClean="0"/>
              <a:t>May </a:t>
            </a:r>
            <a:r>
              <a:rPr lang="en-US" sz="2400" b="1" dirty="0" smtClean="0"/>
              <a:t>30</a:t>
            </a:r>
            <a:endParaRPr lang="en-US" sz="2400" dirty="0"/>
          </a:p>
          <a:p>
            <a:pPr lvl="1">
              <a:lnSpc>
                <a:spcPct val="90000"/>
              </a:lnSpc>
            </a:pPr>
            <a:r>
              <a:rPr lang="en-US" sz="2400" dirty="0" smtClean="0">
                <a:ea typeface="ＭＳ Ｐゴシック" charset="0"/>
                <a:cs typeface="ＭＳ Ｐゴシック" charset="0"/>
              </a:rPr>
              <a:t>Final exam:  </a:t>
            </a:r>
            <a:r>
              <a:rPr lang="en-US" sz="2400" b="1" dirty="0" smtClean="0"/>
              <a:t>June </a:t>
            </a:r>
            <a:r>
              <a:rPr lang="en-US" sz="2400" b="1" dirty="0" smtClean="0"/>
              <a:t>1-7</a:t>
            </a:r>
            <a:endParaRPr lang="en-US" sz="2400" b="1" dirty="0" smtClean="0"/>
          </a:p>
          <a:p>
            <a:pPr lvl="1">
              <a:lnSpc>
                <a:spcPct val="90000"/>
              </a:lnSpc>
            </a:pPr>
            <a:r>
              <a:rPr lang="en-US" sz="2400" dirty="0" smtClean="0">
                <a:ea typeface="ＭＳ Ｐゴシック" charset="0"/>
                <a:cs typeface="ＭＳ Ｐゴシック" charset="0"/>
              </a:rPr>
              <a:t>Take home exam/paper: </a:t>
            </a:r>
            <a:r>
              <a:rPr lang="en-US" sz="2400" b="1" dirty="0" smtClean="0">
                <a:ea typeface="ＭＳ Ｐゴシック" charset="0"/>
                <a:cs typeface="ＭＳ Ｐゴシック" charset="0"/>
              </a:rPr>
              <a:t>June </a:t>
            </a:r>
            <a:r>
              <a:rPr lang="en-US" sz="2400" b="1" dirty="0" smtClean="0">
                <a:ea typeface="ＭＳ Ｐゴシック" charset="0"/>
                <a:cs typeface="ＭＳ Ｐゴシック" charset="0"/>
              </a:rPr>
              <a:t>6</a:t>
            </a:r>
            <a:r>
              <a:rPr lang="en-US" sz="2400" b="1" dirty="0" smtClean="0">
                <a:ea typeface="ＭＳ Ｐゴシック" charset="0"/>
                <a:cs typeface="ＭＳ Ｐゴシック" charset="0"/>
              </a:rPr>
              <a:t/>
            </a:r>
            <a:br>
              <a:rPr lang="en-US" sz="2400" b="1" dirty="0" smtClean="0">
                <a:ea typeface="ＭＳ Ｐゴシック" charset="0"/>
                <a:cs typeface="ＭＳ Ｐゴシック" charset="0"/>
              </a:rPr>
            </a:br>
            <a:r>
              <a:rPr lang="en-US" sz="2400" b="1" dirty="0" smtClean="0">
                <a:solidFill>
                  <a:srgbClr val="0000FF"/>
                </a:solidFill>
                <a:ea typeface="ＭＳ Ｐゴシック" charset="0"/>
                <a:cs typeface="ＭＳ Ｐゴシック" charset="0"/>
              </a:rPr>
              <a:t>[For SE433 students only]</a:t>
            </a:r>
          </a:p>
          <a:p>
            <a:r>
              <a:rPr lang="en-US" dirty="0">
                <a:ea typeface="ＭＳ Ｐゴシック" charset="0"/>
                <a:cs typeface="ＭＳ Ｐゴシック" charset="0"/>
              </a:rPr>
              <a:t>Final examination</a:t>
            </a:r>
          </a:p>
          <a:p>
            <a:pPr lvl="1"/>
            <a:r>
              <a:rPr lang="en-US" sz="2400" dirty="0">
                <a:ea typeface="ＭＳ Ｐゴシック" charset="0"/>
              </a:rPr>
              <a:t>Will be on Desire2Learn.</a:t>
            </a:r>
          </a:p>
          <a:p>
            <a:pPr lvl="1"/>
            <a:r>
              <a:rPr lang="en-US" sz="2400" dirty="0" smtClean="0">
                <a:ea typeface="ＭＳ Ｐゴシック" charset="0"/>
              </a:rPr>
              <a:t>June </a:t>
            </a:r>
            <a:r>
              <a:rPr lang="en-US" sz="2400" dirty="0" smtClean="0">
                <a:ea typeface="ＭＳ Ｐゴシック" charset="0"/>
              </a:rPr>
              <a:t>1 </a:t>
            </a:r>
            <a:r>
              <a:rPr lang="en-US" sz="2400" dirty="0">
                <a:ea typeface="ＭＳ Ｐゴシック" charset="0"/>
              </a:rPr>
              <a:t>to </a:t>
            </a:r>
            <a:r>
              <a:rPr lang="en-US" sz="2400" dirty="0" smtClean="0">
                <a:ea typeface="ＭＳ Ｐゴシック" charset="0"/>
              </a:rPr>
              <a:t>June </a:t>
            </a:r>
            <a:r>
              <a:rPr lang="en-US" sz="2400" dirty="0" smtClean="0">
                <a:ea typeface="ＭＳ Ｐゴシック" charset="0"/>
              </a:rPr>
              <a:t>7</a:t>
            </a:r>
            <a:endParaRPr lang="en-US" sz="2400" dirty="0">
              <a:solidFill>
                <a:srgbClr val="0000FF"/>
              </a:solidFill>
              <a:ea typeface="ＭＳ Ｐゴシック" charset="0"/>
              <a:cs typeface="ＭＳ Ｐゴシック" charset="0"/>
            </a:endParaRPr>
          </a:p>
          <a:p>
            <a:endParaRPr lang="en-US" dirty="0">
              <a:latin typeface="Arial" charset="0"/>
              <a:ea typeface="ＭＳ Ｐゴシック" charset="0"/>
              <a:cs typeface="ＭＳ Ｐゴシック" charset="0"/>
            </a:endParaRPr>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2</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319213260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Test documentation</a:t>
            </a:r>
            <a:endParaRPr lang="en-US" dirty="0"/>
          </a:p>
        </p:txBody>
      </p:sp>
      <p:sp>
        <p:nvSpPr>
          <p:cNvPr id="9" name="Content Placeholder 8"/>
          <p:cNvSpPr>
            <a:spLocks noGrp="1"/>
          </p:cNvSpPr>
          <p:nvPr>
            <p:ph idx="1"/>
          </p:nvPr>
        </p:nvSpPr>
        <p:spPr/>
        <p:txBody>
          <a:bodyPr/>
          <a:lstStyle/>
          <a:p>
            <a:pPr>
              <a:lnSpc>
                <a:spcPct val="90000"/>
              </a:lnSpc>
            </a:pPr>
            <a:r>
              <a:rPr lang="en-US" dirty="0" smtClean="0"/>
              <a:t>Test Case (cont’d)</a:t>
            </a:r>
          </a:p>
          <a:p>
            <a:pPr lvl="1">
              <a:lnSpc>
                <a:spcPct val="90000"/>
              </a:lnSpc>
            </a:pPr>
            <a:r>
              <a:rPr lang="en-US" dirty="0" smtClean="0"/>
              <a:t> Inputs:</a:t>
            </a:r>
          </a:p>
          <a:p>
            <a:pPr lvl="2">
              <a:lnSpc>
                <a:spcPct val="90000"/>
              </a:lnSpc>
            </a:pPr>
            <a:r>
              <a:rPr lang="en-US" dirty="0" smtClean="0"/>
              <a:t>Through the UI;</a:t>
            </a:r>
          </a:p>
          <a:p>
            <a:pPr lvl="2">
              <a:lnSpc>
                <a:spcPct val="90000"/>
              </a:lnSpc>
            </a:pPr>
            <a:r>
              <a:rPr lang="en-US" dirty="0" smtClean="0"/>
              <a:t>From interfacing systems or devices;</a:t>
            </a:r>
          </a:p>
          <a:p>
            <a:pPr lvl="2">
              <a:lnSpc>
                <a:spcPct val="90000"/>
              </a:lnSpc>
            </a:pPr>
            <a:r>
              <a:rPr lang="en-US" dirty="0" smtClean="0"/>
              <a:t>Files;</a:t>
            </a:r>
          </a:p>
          <a:p>
            <a:pPr lvl="2">
              <a:lnSpc>
                <a:spcPct val="90000"/>
              </a:lnSpc>
            </a:pPr>
            <a:r>
              <a:rPr lang="en-US" dirty="0" smtClean="0"/>
              <a:t>Databases;</a:t>
            </a:r>
          </a:p>
          <a:p>
            <a:pPr lvl="2">
              <a:lnSpc>
                <a:spcPct val="90000"/>
              </a:lnSpc>
            </a:pPr>
            <a:r>
              <a:rPr lang="en-US" dirty="0" smtClean="0"/>
              <a:t>State;</a:t>
            </a:r>
          </a:p>
          <a:p>
            <a:pPr lvl="2">
              <a:lnSpc>
                <a:spcPct val="90000"/>
              </a:lnSpc>
            </a:pPr>
            <a:r>
              <a:rPr lang="en-US" dirty="0" smtClean="0"/>
              <a:t>Environment.</a:t>
            </a:r>
          </a:p>
          <a:p>
            <a:pPr lvl="1">
              <a:lnSpc>
                <a:spcPct val="90000"/>
              </a:lnSpc>
            </a:pPr>
            <a:r>
              <a:rPr lang="en-US" dirty="0" smtClean="0"/>
              <a:t>Outputs:</a:t>
            </a:r>
          </a:p>
          <a:p>
            <a:pPr lvl="2">
              <a:lnSpc>
                <a:spcPct val="90000"/>
              </a:lnSpc>
            </a:pPr>
            <a:r>
              <a:rPr lang="en-US" dirty="0" smtClean="0"/>
              <a:t>To UI;</a:t>
            </a:r>
          </a:p>
          <a:p>
            <a:pPr lvl="2">
              <a:lnSpc>
                <a:spcPct val="90000"/>
              </a:lnSpc>
            </a:pPr>
            <a:r>
              <a:rPr lang="en-US" dirty="0" smtClean="0"/>
              <a:t>To interfacing systems or devices;</a:t>
            </a:r>
          </a:p>
          <a:p>
            <a:pPr lvl="2">
              <a:lnSpc>
                <a:spcPct val="90000"/>
              </a:lnSpc>
            </a:pPr>
            <a:r>
              <a:rPr lang="en-US" dirty="0" smtClean="0"/>
              <a:t>Files;</a:t>
            </a:r>
          </a:p>
          <a:p>
            <a:pPr lvl="2">
              <a:lnSpc>
                <a:spcPct val="90000"/>
              </a:lnSpc>
            </a:pPr>
            <a:r>
              <a:rPr lang="en-US" dirty="0" smtClean="0"/>
              <a:t>Databases;</a:t>
            </a:r>
          </a:p>
          <a:p>
            <a:pPr lvl="2">
              <a:lnSpc>
                <a:spcPct val="90000"/>
              </a:lnSpc>
            </a:pPr>
            <a:r>
              <a:rPr lang="en-US" dirty="0" smtClean="0"/>
              <a:t>State;</a:t>
            </a:r>
          </a:p>
          <a:p>
            <a:pPr lvl="2">
              <a:lnSpc>
                <a:spcPct val="90000"/>
              </a:lnSpc>
            </a:pPr>
            <a:r>
              <a:rPr lang="en-US" dirty="0" smtClean="0"/>
              <a:t>Response time.</a:t>
            </a:r>
          </a:p>
          <a:p>
            <a:endParaRPr lang="en-US" dirty="0"/>
          </a:p>
        </p:txBody>
      </p:sp>
      <p:sp>
        <p:nvSpPr>
          <p:cNvPr id="121858" name="Rectangle 1026"/>
          <p:cNvSpPr>
            <a:spLocks noChangeArrowheads="1"/>
          </p:cNvSpPr>
          <p:nvPr/>
        </p:nvSpPr>
        <p:spPr bwMode="auto">
          <a:xfrm>
            <a:off x="1173163" y="457200"/>
            <a:ext cx="7772400"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endParaRPr lang="en-US" sz="3200" dirty="0">
              <a:solidFill>
                <a:schemeClr val="bg2"/>
              </a:solidFill>
              <a:latin typeface="Arial" charset="0"/>
              <a:cs typeface="Arial" charset="0"/>
            </a:endParaRPr>
          </a:p>
        </p:txBody>
      </p:sp>
      <p:sp>
        <p:nvSpPr>
          <p:cNvPr id="121860" name="Rectangle 1028"/>
          <p:cNvSpPr>
            <a:spLocks noChangeArrowheads="1"/>
          </p:cNvSpPr>
          <p:nvPr/>
        </p:nvSpPr>
        <p:spPr bwMode="auto">
          <a:xfrm>
            <a:off x="1173163" y="1066800"/>
            <a:ext cx="7772400" cy="502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marL="742950" lvl="1" indent="-285750">
              <a:spcBef>
                <a:spcPct val="20000"/>
              </a:spcBef>
            </a:pPr>
            <a:endParaRPr lang="en-US" sz="2000" dirty="0">
              <a:latin typeface="Arial" charset="0"/>
              <a:cs typeface="Arial" charset="0"/>
            </a:endParaRPr>
          </a:p>
        </p:txBody>
      </p:sp>
      <p:sp>
        <p:nvSpPr>
          <p:cNvPr id="13" name="Date Placeholder 12"/>
          <p:cNvSpPr>
            <a:spLocks noGrp="1"/>
          </p:cNvSpPr>
          <p:nvPr>
            <p:ph type="dt" sz="half" idx="10"/>
          </p:nvPr>
        </p:nvSpPr>
        <p:spPr/>
        <p:txBody>
          <a:bodyPr/>
          <a:lstStyle/>
          <a:p>
            <a:pPr>
              <a:defRPr/>
            </a:pPr>
            <a:r>
              <a:rPr lang="en-US" dirty="0" smtClean="0"/>
              <a:t>May 30, 2017</a:t>
            </a:r>
            <a:endParaRPr lang="en-US" dirty="0"/>
          </a:p>
        </p:txBody>
      </p:sp>
      <p:sp>
        <p:nvSpPr>
          <p:cNvPr id="14" name="Footer Placeholder 13"/>
          <p:cNvSpPr>
            <a:spLocks noGrp="1"/>
          </p:cNvSpPr>
          <p:nvPr>
            <p:ph type="ftr" sz="quarter" idx="11"/>
          </p:nvPr>
        </p:nvSpPr>
        <p:spPr/>
        <p:txBody>
          <a:bodyPr/>
          <a:lstStyle/>
          <a:p>
            <a:pPr>
              <a:defRPr/>
            </a:pPr>
            <a:r>
              <a:rPr lang="fr-FR" dirty="0" smtClean="0"/>
              <a:t>SE 433: Lecture 10</a:t>
            </a:r>
            <a:endParaRPr lang="en-US" dirty="0"/>
          </a:p>
        </p:txBody>
      </p:sp>
      <p:sp>
        <p:nvSpPr>
          <p:cNvPr id="16" name="Slide Number Placeholder 15"/>
          <p:cNvSpPr>
            <a:spLocks noGrp="1"/>
          </p:cNvSpPr>
          <p:nvPr>
            <p:ph type="sldNum" sz="quarter" idx="12"/>
          </p:nvPr>
        </p:nvSpPr>
        <p:spPr/>
        <p:txBody>
          <a:bodyPr/>
          <a:lstStyle/>
          <a:p>
            <a:pPr>
              <a:defRPr/>
            </a:pPr>
            <a:fld id="{8BDBD1F7-51C1-E94D-B9B2-8F7012A744C6}" type="slidenum">
              <a:rPr lang="en-US" smtClean="0"/>
              <a:pPr>
                <a:defRPr/>
              </a:pPr>
              <a:t>20</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11542222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Rectangle 4"/>
          <p:cNvSpPr>
            <a:spLocks noGrp="1" noChangeArrowheads="1"/>
          </p:cNvSpPr>
          <p:nvPr>
            <p:ph type="title"/>
          </p:nvPr>
        </p:nvSpPr>
        <p:spPr/>
        <p:txBody>
          <a:bodyPr/>
          <a:lstStyle/>
          <a:p>
            <a:r>
              <a:rPr lang="en-US" dirty="0" smtClean="0"/>
              <a:t>Test documentation</a:t>
            </a:r>
            <a:endParaRPr lang="en-US" dirty="0"/>
          </a:p>
        </p:txBody>
      </p:sp>
      <p:sp>
        <p:nvSpPr>
          <p:cNvPr id="56326" name="Rectangle 6"/>
          <p:cNvSpPr>
            <a:spLocks noGrp="1" noChangeArrowheads="1"/>
          </p:cNvSpPr>
          <p:nvPr>
            <p:ph type="body" idx="1"/>
          </p:nvPr>
        </p:nvSpPr>
        <p:spPr/>
        <p:txBody>
          <a:bodyPr/>
          <a:lstStyle/>
          <a:p>
            <a:r>
              <a:rPr lang="en-US" dirty="0" smtClean="0"/>
              <a:t>Test Case (cont’d)</a:t>
            </a:r>
          </a:p>
          <a:p>
            <a:pPr lvl="1"/>
            <a:r>
              <a:rPr lang="en-US" dirty="0" smtClean="0"/>
              <a:t>Format – follow company standards; if no standards – choose the one that works best for you:</a:t>
            </a:r>
          </a:p>
          <a:p>
            <a:pPr lvl="2"/>
            <a:r>
              <a:rPr lang="en-US" dirty="0" smtClean="0"/>
              <a:t>MS Word document;</a:t>
            </a:r>
          </a:p>
          <a:p>
            <a:pPr lvl="2"/>
            <a:r>
              <a:rPr lang="en-US" dirty="0" smtClean="0"/>
              <a:t>MS Excel document;</a:t>
            </a:r>
          </a:p>
          <a:p>
            <a:pPr lvl="2"/>
            <a:r>
              <a:rPr lang="en-US" dirty="0" smtClean="0"/>
              <a:t>Memo-like paragraphs (MS Word, Notepad, Wordpad).</a:t>
            </a:r>
          </a:p>
          <a:p>
            <a:pPr lvl="2"/>
            <a:endParaRPr lang="en-US" dirty="0" smtClean="0"/>
          </a:p>
          <a:p>
            <a:pPr lvl="1"/>
            <a:r>
              <a:rPr lang="en-US" dirty="0" smtClean="0"/>
              <a:t>Classes:</a:t>
            </a:r>
          </a:p>
          <a:p>
            <a:pPr lvl="2"/>
            <a:r>
              <a:rPr lang="en-US" dirty="0" smtClean="0"/>
              <a:t>Positive and Negative;</a:t>
            </a:r>
          </a:p>
          <a:p>
            <a:pPr lvl="2"/>
            <a:r>
              <a:rPr lang="en-US" dirty="0" smtClean="0"/>
              <a:t>Functional, Non-Functional and UI;</a:t>
            </a:r>
          </a:p>
          <a:p>
            <a:pPr lvl="2"/>
            <a:r>
              <a:rPr lang="en-US" dirty="0" smtClean="0"/>
              <a:t>Implicit verifications and explicit verifications;</a:t>
            </a:r>
          </a:p>
          <a:p>
            <a:pPr lvl="2"/>
            <a:r>
              <a:rPr lang="en-US" dirty="0" smtClean="0"/>
              <a:t>Systematic testing and ad-hoc;</a:t>
            </a:r>
          </a:p>
          <a:p>
            <a:pPr lvl="1"/>
            <a:endParaRPr lang="en-US" dirty="0"/>
          </a:p>
        </p:txBody>
      </p:sp>
      <p:sp>
        <p:nvSpPr>
          <p:cNvPr id="9" name="Date Placeholder 8"/>
          <p:cNvSpPr>
            <a:spLocks noGrp="1"/>
          </p:cNvSpPr>
          <p:nvPr>
            <p:ph type="dt" sz="half" idx="10"/>
          </p:nvPr>
        </p:nvSpPr>
        <p:spPr/>
        <p:txBody>
          <a:bodyPr/>
          <a:lstStyle/>
          <a:p>
            <a:pPr>
              <a:defRPr/>
            </a:pPr>
            <a:r>
              <a:rPr lang="en-US" dirty="0" smtClean="0"/>
              <a:t>May 30, 2017</a:t>
            </a:r>
            <a:endParaRPr lang="en-US" dirty="0"/>
          </a:p>
        </p:txBody>
      </p:sp>
      <p:sp>
        <p:nvSpPr>
          <p:cNvPr id="10" name="Footer Placeholder 9"/>
          <p:cNvSpPr>
            <a:spLocks noGrp="1"/>
          </p:cNvSpPr>
          <p:nvPr>
            <p:ph type="ftr" sz="quarter" idx="11"/>
          </p:nvPr>
        </p:nvSpPr>
        <p:spPr/>
        <p:txBody>
          <a:bodyPr/>
          <a:lstStyle/>
          <a:p>
            <a:pPr>
              <a:defRPr/>
            </a:pPr>
            <a:r>
              <a:rPr lang="fr-FR" dirty="0" smtClean="0"/>
              <a:t>SE 433: Lecture 10</a:t>
            </a:r>
            <a:endParaRPr lang="en-US" dirty="0"/>
          </a:p>
        </p:txBody>
      </p:sp>
      <p:sp>
        <p:nvSpPr>
          <p:cNvPr id="12" name="Slide Number Placeholder 11"/>
          <p:cNvSpPr>
            <a:spLocks noGrp="1"/>
          </p:cNvSpPr>
          <p:nvPr>
            <p:ph type="sldNum" sz="quarter" idx="12"/>
          </p:nvPr>
        </p:nvSpPr>
        <p:spPr/>
        <p:txBody>
          <a:bodyPr/>
          <a:lstStyle/>
          <a:p>
            <a:pPr>
              <a:defRPr/>
            </a:pPr>
            <a:fld id="{8BDBD1F7-51C1-E94D-B9B2-8F7012A744C6}" type="slidenum">
              <a:rPr lang="en-US" smtClean="0"/>
              <a:pPr>
                <a:defRPr/>
              </a:pPr>
              <a:t>21</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39333404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Test documentation</a:t>
            </a:r>
            <a:endParaRPr lang="en-US" dirty="0"/>
          </a:p>
        </p:txBody>
      </p:sp>
      <p:sp>
        <p:nvSpPr>
          <p:cNvPr id="9" name="Content Placeholder 8"/>
          <p:cNvSpPr>
            <a:spLocks noGrp="1"/>
          </p:cNvSpPr>
          <p:nvPr>
            <p:ph idx="1"/>
          </p:nvPr>
        </p:nvSpPr>
        <p:spPr/>
        <p:txBody>
          <a:bodyPr/>
          <a:lstStyle/>
          <a:p>
            <a:r>
              <a:rPr lang="en-US" dirty="0" smtClean="0"/>
              <a:t>Test Suite</a:t>
            </a:r>
          </a:p>
          <a:p>
            <a:pPr lvl="1"/>
            <a:r>
              <a:rPr lang="en-US" dirty="0" smtClean="0"/>
              <a:t>A document specifying a sequence of actions for the execution of multiple test cases;</a:t>
            </a:r>
          </a:p>
          <a:p>
            <a:pPr lvl="1"/>
            <a:r>
              <a:rPr lang="en-US" dirty="0" smtClean="0"/>
              <a:t>Purpose: to put the test cases into an executable order, although individual test cases may have an internal set of steps or procedures;</a:t>
            </a:r>
          </a:p>
          <a:p>
            <a:pPr lvl="1"/>
            <a:r>
              <a:rPr lang="en-US" dirty="0" smtClean="0"/>
              <a:t>Is typically manual, if automated, typically referred to as test script (though manual procedures can also be a type of script);</a:t>
            </a:r>
          </a:p>
          <a:p>
            <a:pPr lvl="1"/>
            <a:r>
              <a:rPr lang="en-US" dirty="0" smtClean="0"/>
              <a:t>Multiple Test Suites need to be organized into some sequence – this defined the order in which the test cases or scripts are to be run, what timing considerations are, who should run them etc.</a:t>
            </a:r>
          </a:p>
          <a:p>
            <a:pPr lvl="2"/>
            <a:endParaRPr lang="en-US" dirty="0" smtClean="0"/>
          </a:p>
          <a:p>
            <a:endParaRPr lang="en-US" dirty="0"/>
          </a:p>
        </p:txBody>
      </p:sp>
      <p:sp>
        <p:nvSpPr>
          <p:cNvPr id="123906" name="Rectangle 2"/>
          <p:cNvSpPr>
            <a:spLocks noChangeArrowheads="1"/>
          </p:cNvSpPr>
          <p:nvPr/>
        </p:nvSpPr>
        <p:spPr bwMode="auto">
          <a:xfrm>
            <a:off x="1173163" y="457200"/>
            <a:ext cx="7772400"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p>
            <a:endParaRPr lang="en-US" sz="3200" dirty="0">
              <a:solidFill>
                <a:schemeClr val="bg2"/>
              </a:solidFill>
              <a:latin typeface="Arial" charset="0"/>
              <a:cs typeface="Arial" charset="0"/>
            </a:endParaRPr>
          </a:p>
        </p:txBody>
      </p:sp>
      <p:sp>
        <p:nvSpPr>
          <p:cNvPr id="123908" name="Rectangle 4"/>
          <p:cNvSpPr>
            <a:spLocks noChangeArrowheads="1"/>
          </p:cNvSpPr>
          <p:nvPr/>
        </p:nvSpPr>
        <p:spPr bwMode="auto">
          <a:xfrm>
            <a:off x="1173163" y="1066800"/>
            <a:ext cx="7772400" cy="502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marL="742950" lvl="1" indent="-285750">
              <a:lnSpc>
                <a:spcPct val="90000"/>
              </a:lnSpc>
              <a:spcBef>
                <a:spcPct val="20000"/>
              </a:spcBef>
            </a:pPr>
            <a:endParaRPr lang="en-US" sz="2000" dirty="0">
              <a:latin typeface="Arial" charset="0"/>
              <a:cs typeface="Arial" charset="0"/>
            </a:endParaRPr>
          </a:p>
        </p:txBody>
      </p:sp>
      <p:sp>
        <p:nvSpPr>
          <p:cNvPr id="13" name="Date Placeholder 12"/>
          <p:cNvSpPr>
            <a:spLocks noGrp="1"/>
          </p:cNvSpPr>
          <p:nvPr>
            <p:ph type="dt" sz="half" idx="10"/>
          </p:nvPr>
        </p:nvSpPr>
        <p:spPr/>
        <p:txBody>
          <a:bodyPr/>
          <a:lstStyle/>
          <a:p>
            <a:pPr>
              <a:defRPr/>
            </a:pPr>
            <a:r>
              <a:rPr lang="en-US" dirty="0" smtClean="0"/>
              <a:t>May 30, 2017</a:t>
            </a:r>
            <a:endParaRPr lang="en-US" dirty="0"/>
          </a:p>
        </p:txBody>
      </p:sp>
      <p:sp>
        <p:nvSpPr>
          <p:cNvPr id="14" name="Footer Placeholder 13"/>
          <p:cNvSpPr>
            <a:spLocks noGrp="1"/>
          </p:cNvSpPr>
          <p:nvPr>
            <p:ph type="ftr" sz="quarter" idx="11"/>
          </p:nvPr>
        </p:nvSpPr>
        <p:spPr/>
        <p:txBody>
          <a:bodyPr/>
          <a:lstStyle/>
          <a:p>
            <a:pPr>
              <a:defRPr/>
            </a:pPr>
            <a:r>
              <a:rPr lang="fr-FR" dirty="0" smtClean="0"/>
              <a:t>SE 433: Lecture 10</a:t>
            </a:r>
            <a:endParaRPr lang="en-US" dirty="0"/>
          </a:p>
        </p:txBody>
      </p:sp>
      <p:sp>
        <p:nvSpPr>
          <p:cNvPr id="16" name="Slide Number Placeholder 15"/>
          <p:cNvSpPr>
            <a:spLocks noGrp="1"/>
          </p:cNvSpPr>
          <p:nvPr>
            <p:ph type="sldNum" sz="quarter" idx="12"/>
          </p:nvPr>
        </p:nvSpPr>
        <p:spPr/>
        <p:txBody>
          <a:bodyPr/>
          <a:lstStyle/>
          <a:p>
            <a:pPr>
              <a:defRPr/>
            </a:pPr>
            <a:fld id="{8BDBD1F7-51C1-E94D-B9B2-8F7012A744C6}" type="slidenum">
              <a:rPr lang="en-US" smtClean="0"/>
              <a:pPr>
                <a:defRPr/>
              </a:pPr>
              <a:t>22</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18470596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6418" name="Rectangle 2"/>
          <p:cNvSpPr>
            <a:spLocks noGrp="1" noChangeArrowheads="1"/>
          </p:cNvSpPr>
          <p:nvPr>
            <p:ph type="title"/>
          </p:nvPr>
        </p:nvSpPr>
        <p:spPr/>
        <p:txBody>
          <a:bodyPr/>
          <a:lstStyle/>
          <a:p>
            <a:r>
              <a:rPr lang="en-US" dirty="0"/>
              <a:t>Elements of a test plan 1</a:t>
            </a:r>
          </a:p>
        </p:txBody>
      </p:sp>
      <p:sp>
        <p:nvSpPr>
          <p:cNvPr id="1596419" name="Rectangle 3"/>
          <p:cNvSpPr>
            <a:spLocks noGrp="1" noChangeArrowheads="1"/>
          </p:cNvSpPr>
          <p:nvPr>
            <p:ph type="body" idx="1"/>
          </p:nvPr>
        </p:nvSpPr>
        <p:spPr/>
        <p:txBody>
          <a:bodyPr/>
          <a:lstStyle/>
          <a:p>
            <a:r>
              <a:rPr lang="en-US" dirty="0"/>
              <a:t>Title</a:t>
            </a:r>
          </a:p>
          <a:p>
            <a:r>
              <a:rPr lang="en-US" dirty="0"/>
              <a:t>Identification of software (incl. version/release #s)</a:t>
            </a:r>
          </a:p>
          <a:p>
            <a:r>
              <a:rPr lang="en-US" dirty="0"/>
              <a:t>Revision history of document (incl. authors, dates)</a:t>
            </a:r>
          </a:p>
          <a:p>
            <a:r>
              <a:rPr lang="en-US" dirty="0"/>
              <a:t>Table of Contents</a:t>
            </a:r>
          </a:p>
          <a:p>
            <a:r>
              <a:rPr lang="en-US" dirty="0"/>
              <a:t>Purpose of document, intended audience</a:t>
            </a:r>
          </a:p>
          <a:p>
            <a:r>
              <a:rPr lang="en-US" dirty="0"/>
              <a:t>Objective of testing effort</a:t>
            </a:r>
          </a:p>
          <a:p>
            <a:r>
              <a:rPr lang="en-US" dirty="0"/>
              <a:t>Software product overview</a:t>
            </a:r>
          </a:p>
          <a:p>
            <a:r>
              <a:rPr lang="en-US" dirty="0"/>
              <a:t>Relevant related document list, such as requirements, design documents, other test plans, etc.</a:t>
            </a:r>
          </a:p>
          <a:p>
            <a:r>
              <a:rPr lang="en-US" dirty="0"/>
              <a:t>Relevant standards or legal requirements</a:t>
            </a:r>
          </a:p>
          <a:p>
            <a:r>
              <a:rPr lang="en-US" dirty="0"/>
              <a:t>Traceability requirements</a:t>
            </a:r>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6" name="Slide Number Placeholder 5"/>
          <p:cNvSpPr>
            <a:spLocks noGrp="1"/>
          </p:cNvSpPr>
          <p:nvPr>
            <p:ph type="sldNum" sz="quarter" idx="12"/>
          </p:nvPr>
        </p:nvSpPr>
        <p:spPr/>
        <p:txBody>
          <a:bodyPr/>
          <a:lstStyle/>
          <a:p>
            <a:pPr>
              <a:defRPr/>
            </a:pPr>
            <a:fld id="{8BDBD1F7-51C1-E94D-B9B2-8F7012A744C6}" type="slidenum">
              <a:rPr lang="en-US" smtClean="0"/>
              <a:pPr>
                <a:defRPr/>
              </a:pPr>
              <a:t>23</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40703274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42" name="Rectangle 2"/>
          <p:cNvSpPr>
            <a:spLocks noGrp="1" noChangeArrowheads="1"/>
          </p:cNvSpPr>
          <p:nvPr>
            <p:ph type="title"/>
          </p:nvPr>
        </p:nvSpPr>
        <p:spPr/>
        <p:txBody>
          <a:bodyPr/>
          <a:lstStyle/>
          <a:p>
            <a:r>
              <a:rPr lang="en-US" dirty="0"/>
              <a:t>Elements of a test plan 2</a:t>
            </a:r>
          </a:p>
        </p:txBody>
      </p:sp>
      <p:sp>
        <p:nvSpPr>
          <p:cNvPr id="1597443" name="Rectangle 3"/>
          <p:cNvSpPr>
            <a:spLocks noGrp="1" noChangeArrowheads="1"/>
          </p:cNvSpPr>
          <p:nvPr>
            <p:ph type="body" idx="1"/>
          </p:nvPr>
        </p:nvSpPr>
        <p:spPr/>
        <p:txBody>
          <a:bodyPr/>
          <a:lstStyle/>
          <a:p>
            <a:pPr>
              <a:lnSpc>
                <a:spcPct val="90000"/>
              </a:lnSpc>
            </a:pPr>
            <a:r>
              <a:rPr lang="en-US" dirty="0"/>
              <a:t>Relevant naming conventions and identifier conventions</a:t>
            </a:r>
          </a:p>
          <a:p>
            <a:pPr>
              <a:lnSpc>
                <a:spcPct val="90000"/>
              </a:lnSpc>
            </a:pPr>
            <a:r>
              <a:rPr lang="en-US" dirty="0"/>
              <a:t>Overall software project organization and personnel/contact-info</a:t>
            </a:r>
            <a:r>
              <a:rPr lang="en-US" dirty="0" smtClean="0"/>
              <a:t>/responsibilities</a:t>
            </a:r>
            <a:endParaRPr lang="en-US" dirty="0"/>
          </a:p>
          <a:p>
            <a:pPr>
              <a:lnSpc>
                <a:spcPct val="90000"/>
              </a:lnSpc>
            </a:pPr>
            <a:r>
              <a:rPr lang="en-US" dirty="0"/>
              <a:t>Test organization and personnel/contact-info/responsibilities</a:t>
            </a:r>
          </a:p>
          <a:p>
            <a:pPr>
              <a:lnSpc>
                <a:spcPct val="90000"/>
              </a:lnSpc>
            </a:pPr>
            <a:r>
              <a:rPr lang="en-US" dirty="0"/>
              <a:t>Assumptions and dependencies</a:t>
            </a:r>
          </a:p>
          <a:p>
            <a:pPr>
              <a:lnSpc>
                <a:spcPct val="90000"/>
              </a:lnSpc>
            </a:pPr>
            <a:r>
              <a:rPr lang="en-US" dirty="0"/>
              <a:t>Project risk analysis</a:t>
            </a:r>
          </a:p>
          <a:p>
            <a:pPr>
              <a:lnSpc>
                <a:spcPct val="90000"/>
              </a:lnSpc>
            </a:pPr>
            <a:r>
              <a:rPr lang="en-US" dirty="0"/>
              <a:t>Testing priorities and focus</a:t>
            </a:r>
          </a:p>
          <a:p>
            <a:pPr>
              <a:lnSpc>
                <a:spcPct val="90000"/>
              </a:lnSpc>
            </a:pPr>
            <a:r>
              <a:rPr lang="en-US" dirty="0"/>
              <a:t>Scope and limitations of testing</a:t>
            </a:r>
          </a:p>
          <a:p>
            <a:pPr>
              <a:lnSpc>
                <a:spcPct val="90000"/>
              </a:lnSpc>
            </a:pPr>
            <a:r>
              <a:rPr lang="en-US" dirty="0"/>
              <a:t>Test outline - a decomposition of the test approach by test type, feature, functionality, process, system, module, etc. as applicable</a:t>
            </a:r>
          </a:p>
          <a:p>
            <a:pPr>
              <a:lnSpc>
                <a:spcPct val="90000"/>
              </a:lnSpc>
            </a:pPr>
            <a:r>
              <a:rPr lang="en-US" dirty="0"/>
              <a:t>Outline of data input equivalence classes, boundary value analysis, error classes</a:t>
            </a:r>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6" name="Slide Number Placeholder 5"/>
          <p:cNvSpPr>
            <a:spLocks noGrp="1"/>
          </p:cNvSpPr>
          <p:nvPr>
            <p:ph type="sldNum" sz="quarter" idx="12"/>
          </p:nvPr>
        </p:nvSpPr>
        <p:spPr/>
        <p:txBody>
          <a:bodyPr/>
          <a:lstStyle/>
          <a:p>
            <a:pPr>
              <a:defRPr/>
            </a:pPr>
            <a:fld id="{8BDBD1F7-51C1-E94D-B9B2-8F7012A744C6}" type="slidenum">
              <a:rPr lang="en-US" smtClean="0"/>
              <a:pPr>
                <a:defRPr/>
              </a:pPr>
              <a:t>24</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28983440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8466" name="Rectangle 2"/>
          <p:cNvSpPr>
            <a:spLocks noGrp="1" noChangeArrowheads="1"/>
          </p:cNvSpPr>
          <p:nvPr>
            <p:ph type="title"/>
          </p:nvPr>
        </p:nvSpPr>
        <p:spPr/>
        <p:txBody>
          <a:bodyPr/>
          <a:lstStyle/>
          <a:p>
            <a:r>
              <a:rPr lang="en-US" dirty="0"/>
              <a:t>Elements of a test plan 3</a:t>
            </a:r>
          </a:p>
        </p:txBody>
      </p:sp>
      <p:sp>
        <p:nvSpPr>
          <p:cNvPr id="1598467" name="Rectangle 3"/>
          <p:cNvSpPr>
            <a:spLocks noGrp="1" noChangeArrowheads="1"/>
          </p:cNvSpPr>
          <p:nvPr>
            <p:ph type="body" idx="1"/>
          </p:nvPr>
        </p:nvSpPr>
        <p:spPr/>
        <p:txBody>
          <a:bodyPr/>
          <a:lstStyle/>
          <a:p>
            <a:pPr>
              <a:lnSpc>
                <a:spcPct val="90000"/>
              </a:lnSpc>
            </a:pPr>
            <a:r>
              <a:rPr lang="en-US" dirty="0"/>
              <a:t>Test environment - hardware, operating systems, other required software, data configurations, interfaces to other systems</a:t>
            </a:r>
          </a:p>
          <a:p>
            <a:pPr>
              <a:lnSpc>
                <a:spcPct val="90000"/>
              </a:lnSpc>
            </a:pPr>
            <a:r>
              <a:rPr lang="en-US" dirty="0"/>
              <a:t>Test environment validity analysis - differences between the test and production systems and their impact on test validity.</a:t>
            </a:r>
          </a:p>
          <a:p>
            <a:pPr>
              <a:lnSpc>
                <a:spcPct val="90000"/>
              </a:lnSpc>
            </a:pPr>
            <a:r>
              <a:rPr lang="en-US" dirty="0"/>
              <a:t>Test environment setup and configuration issues</a:t>
            </a:r>
          </a:p>
          <a:p>
            <a:pPr>
              <a:lnSpc>
                <a:spcPct val="90000"/>
              </a:lnSpc>
            </a:pPr>
            <a:r>
              <a:rPr lang="en-US" dirty="0"/>
              <a:t>Software migration processes</a:t>
            </a:r>
          </a:p>
          <a:p>
            <a:pPr>
              <a:lnSpc>
                <a:spcPct val="90000"/>
              </a:lnSpc>
            </a:pPr>
            <a:r>
              <a:rPr lang="en-US" dirty="0"/>
              <a:t>Software CM processes</a:t>
            </a:r>
          </a:p>
          <a:p>
            <a:pPr>
              <a:lnSpc>
                <a:spcPct val="90000"/>
              </a:lnSpc>
            </a:pPr>
            <a:r>
              <a:rPr lang="en-US" dirty="0"/>
              <a:t>Test data setup requirements</a:t>
            </a:r>
          </a:p>
          <a:p>
            <a:pPr>
              <a:lnSpc>
                <a:spcPct val="90000"/>
              </a:lnSpc>
            </a:pPr>
            <a:r>
              <a:rPr lang="en-US" dirty="0"/>
              <a:t>Database setup requirements</a:t>
            </a:r>
          </a:p>
          <a:p>
            <a:pPr>
              <a:lnSpc>
                <a:spcPct val="90000"/>
              </a:lnSpc>
            </a:pPr>
            <a:r>
              <a:rPr lang="en-US" dirty="0"/>
              <a:t>Outline of system-logging/error-logging/other capabilities, and tools such as screen capture software, that will be used to help describe and report bugs</a:t>
            </a:r>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6" name="Slide Number Placeholder 5"/>
          <p:cNvSpPr>
            <a:spLocks noGrp="1"/>
          </p:cNvSpPr>
          <p:nvPr>
            <p:ph type="sldNum" sz="quarter" idx="12"/>
          </p:nvPr>
        </p:nvSpPr>
        <p:spPr/>
        <p:txBody>
          <a:bodyPr/>
          <a:lstStyle/>
          <a:p>
            <a:pPr>
              <a:defRPr/>
            </a:pPr>
            <a:fld id="{8BDBD1F7-51C1-E94D-B9B2-8F7012A744C6}" type="slidenum">
              <a:rPr lang="en-US" smtClean="0"/>
              <a:pPr>
                <a:defRPr/>
              </a:pPr>
              <a:t>25</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2754219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9490" name="Rectangle 2"/>
          <p:cNvSpPr>
            <a:spLocks noGrp="1" noChangeArrowheads="1"/>
          </p:cNvSpPr>
          <p:nvPr>
            <p:ph type="title"/>
          </p:nvPr>
        </p:nvSpPr>
        <p:spPr/>
        <p:txBody>
          <a:bodyPr/>
          <a:lstStyle/>
          <a:p>
            <a:r>
              <a:rPr lang="en-US" dirty="0"/>
              <a:t>Elements of a test plan 4</a:t>
            </a:r>
          </a:p>
        </p:txBody>
      </p:sp>
      <p:sp>
        <p:nvSpPr>
          <p:cNvPr id="1599491" name="Rectangle 3"/>
          <p:cNvSpPr>
            <a:spLocks noGrp="1" noChangeArrowheads="1"/>
          </p:cNvSpPr>
          <p:nvPr>
            <p:ph type="body" idx="1"/>
          </p:nvPr>
        </p:nvSpPr>
        <p:spPr/>
        <p:txBody>
          <a:bodyPr/>
          <a:lstStyle/>
          <a:p>
            <a:r>
              <a:rPr lang="en-US" dirty="0"/>
              <a:t>Discussion of any specialized software or hardware tools that will be used by testers to help track the cause or source of bugs</a:t>
            </a:r>
          </a:p>
          <a:p>
            <a:r>
              <a:rPr lang="en-US" dirty="0"/>
              <a:t>Test automation - justification and overview</a:t>
            </a:r>
          </a:p>
          <a:p>
            <a:r>
              <a:rPr lang="en-US" dirty="0"/>
              <a:t>Test tools to be used, including versions, patches, etc.</a:t>
            </a:r>
          </a:p>
          <a:p>
            <a:r>
              <a:rPr lang="en-US" dirty="0"/>
              <a:t>Test script/test code maintenance processes and version control</a:t>
            </a:r>
          </a:p>
          <a:p>
            <a:r>
              <a:rPr lang="en-US" dirty="0"/>
              <a:t>Problem tracking and resolution - tools and processes</a:t>
            </a:r>
          </a:p>
          <a:p>
            <a:r>
              <a:rPr lang="en-US" dirty="0"/>
              <a:t>Project test metrics to be used</a:t>
            </a:r>
          </a:p>
          <a:p>
            <a:r>
              <a:rPr lang="en-US" dirty="0"/>
              <a:t>Reporting requirements and testing deliverables</a:t>
            </a:r>
          </a:p>
          <a:p>
            <a:r>
              <a:rPr lang="en-US" dirty="0"/>
              <a:t>Software entrance and exit criteria</a:t>
            </a:r>
          </a:p>
          <a:p>
            <a:r>
              <a:rPr lang="en-US" dirty="0"/>
              <a:t>Initial sanity testing period and criteria</a:t>
            </a:r>
          </a:p>
          <a:p>
            <a:r>
              <a:rPr lang="en-US" dirty="0"/>
              <a:t>Test suspension and restart criteria</a:t>
            </a:r>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6" name="Slide Number Placeholder 5"/>
          <p:cNvSpPr>
            <a:spLocks noGrp="1"/>
          </p:cNvSpPr>
          <p:nvPr>
            <p:ph type="sldNum" sz="quarter" idx="12"/>
          </p:nvPr>
        </p:nvSpPr>
        <p:spPr/>
        <p:txBody>
          <a:bodyPr/>
          <a:lstStyle/>
          <a:p>
            <a:pPr>
              <a:defRPr/>
            </a:pPr>
            <a:fld id="{8BDBD1F7-51C1-E94D-B9B2-8F7012A744C6}" type="slidenum">
              <a:rPr lang="en-US" smtClean="0"/>
              <a:pPr>
                <a:defRPr/>
              </a:pPr>
              <a:t>26</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38433467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0514" name="Rectangle 2"/>
          <p:cNvSpPr>
            <a:spLocks noGrp="1" noChangeArrowheads="1"/>
          </p:cNvSpPr>
          <p:nvPr>
            <p:ph type="title"/>
          </p:nvPr>
        </p:nvSpPr>
        <p:spPr/>
        <p:txBody>
          <a:bodyPr/>
          <a:lstStyle/>
          <a:p>
            <a:r>
              <a:rPr lang="en-US" dirty="0"/>
              <a:t>Elements of a test plan 5</a:t>
            </a:r>
          </a:p>
        </p:txBody>
      </p:sp>
      <p:sp>
        <p:nvSpPr>
          <p:cNvPr id="1600515" name="Rectangle 3"/>
          <p:cNvSpPr>
            <a:spLocks noGrp="1" noChangeArrowheads="1"/>
          </p:cNvSpPr>
          <p:nvPr>
            <p:ph type="body" idx="1"/>
          </p:nvPr>
        </p:nvSpPr>
        <p:spPr/>
        <p:txBody>
          <a:bodyPr/>
          <a:lstStyle/>
          <a:p>
            <a:r>
              <a:rPr lang="en-US" dirty="0"/>
              <a:t>Personnel allocation</a:t>
            </a:r>
          </a:p>
          <a:p>
            <a:r>
              <a:rPr lang="en-US" dirty="0"/>
              <a:t>Personnel pre-training needs</a:t>
            </a:r>
          </a:p>
          <a:p>
            <a:r>
              <a:rPr lang="en-US" dirty="0"/>
              <a:t>Test site/location</a:t>
            </a:r>
          </a:p>
          <a:p>
            <a:r>
              <a:rPr lang="en-US" dirty="0"/>
              <a:t>Outside test organizations to be utilized and their purpose, </a:t>
            </a:r>
            <a:r>
              <a:rPr lang="en-US" dirty="0" smtClean="0"/>
              <a:t>responsibilities, </a:t>
            </a:r>
            <a:r>
              <a:rPr lang="en-US" dirty="0"/>
              <a:t>deliverables, contact persons, and coordination issues</a:t>
            </a:r>
          </a:p>
          <a:p>
            <a:r>
              <a:rPr lang="en-US" dirty="0"/>
              <a:t>Relevant proprietary, classified, security, and licensing issues.</a:t>
            </a:r>
          </a:p>
          <a:p>
            <a:r>
              <a:rPr lang="en-US" dirty="0"/>
              <a:t>Open issues</a:t>
            </a:r>
          </a:p>
          <a:p>
            <a:r>
              <a:rPr lang="en-US" dirty="0"/>
              <a:t>Appendix - glossary, acronyms, etc. </a:t>
            </a:r>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6" name="Slide Number Placeholder 5"/>
          <p:cNvSpPr>
            <a:spLocks noGrp="1"/>
          </p:cNvSpPr>
          <p:nvPr>
            <p:ph type="sldNum" sz="quarter" idx="12"/>
          </p:nvPr>
        </p:nvSpPr>
        <p:spPr/>
        <p:txBody>
          <a:bodyPr/>
          <a:lstStyle/>
          <a:p>
            <a:pPr>
              <a:defRPr/>
            </a:pPr>
            <a:fld id="{8BDBD1F7-51C1-E94D-B9B2-8F7012A744C6}" type="slidenum">
              <a:rPr lang="en-US" smtClean="0"/>
              <a:pPr>
                <a:defRPr/>
              </a:pPr>
              <a:t>27</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3281083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p:txBody>
          <a:bodyPr/>
          <a:lstStyle/>
          <a:p>
            <a:r>
              <a:rPr lang="en-US" sz="4000" dirty="0"/>
              <a:t>Test Plan Contents – System Testing</a:t>
            </a:r>
          </a:p>
        </p:txBody>
      </p:sp>
      <p:sp>
        <p:nvSpPr>
          <p:cNvPr id="34822" name="Rectangle 3"/>
          <p:cNvSpPr>
            <a:spLocks noGrp="1" noChangeArrowheads="1"/>
          </p:cNvSpPr>
          <p:nvPr>
            <p:ph type="body" idx="1"/>
          </p:nvPr>
        </p:nvSpPr>
        <p:spPr>
          <a:xfrm>
            <a:off x="533400" y="2819400"/>
            <a:ext cx="3962400" cy="3657600"/>
          </a:xfrm>
        </p:spPr>
        <p:txBody>
          <a:bodyPr/>
          <a:lstStyle/>
          <a:p>
            <a:pPr>
              <a:buSzPct val="100000"/>
              <a:buFont typeface="Wingdings" charset="2"/>
              <a:buChar char="Ø"/>
            </a:pPr>
            <a:r>
              <a:rPr lang="en-US" sz="2000" dirty="0" smtClean="0"/>
              <a:t>Introduction</a:t>
            </a:r>
            <a:endParaRPr lang="en-US" sz="2000" dirty="0"/>
          </a:p>
          <a:p>
            <a:pPr>
              <a:buSzPct val="100000"/>
              <a:buFont typeface="Wingdings" charset="2"/>
              <a:buChar char="Ø"/>
            </a:pPr>
            <a:r>
              <a:rPr lang="en-US" sz="2000" dirty="0"/>
              <a:t>Test items</a:t>
            </a:r>
          </a:p>
          <a:p>
            <a:pPr>
              <a:buSzPct val="100000"/>
              <a:buFont typeface="Wingdings" charset="2"/>
              <a:buChar char="Ø"/>
            </a:pPr>
            <a:r>
              <a:rPr lang="en-US" sz="2000" dirty="0"/>
              <a:t>Features tested</a:t>
            </a:r>
          </a:p>
          <a:p>
            <a:pPr>
              <a:buSzPct val="100000"/>
              <a:buFont typeface="Wingdings" charset="2"/>
              <a:buChar char="Ø"/>
            </a:pPr>
            <a:r>
              <a:rPr lang="en-US" sz="2000" dirty="0"/>
              <a:t>Features not tested</a:t>
            </a:r>
          </a:p>
          <a:p>
            <a:pPr>
              <a:buSzPct val="100000"/>
              <a:buFont typeface="Wingdings" charset="2"/>
              <a:buChar char="Ø"/>
            </a:pPr>
            <a:r>
              <a:rPr lang="en-US" sz="2000" dirty="0"/>
              <a:t>Test criteria</a:t>
            </a:r>
          </a:p>
          <a:p>
            <a:pPr>
              <a:buSzPct val="100000"/>
              <a:buFont typeface="Wingdings" charset="2"/>
              <a:buChar char="Ø"/>
            </a:pPr>
            <a:r>
              <a:rPr lang="en-US" sz="2000" dirty="0"/>
              <a:t>Pass / fail standards</a:t>
            </a:r>
          </a:p>
          <a:p>
            <a:pPr>
              <a:buSzPct val="100000"/>
              <a:buFont typeface="Wingdings" charset="2"/>
              <a:buChar char="Ø"/>
            </a:pPr>
            <a:r>
              <a:rPr lang="en-US" sz="2000" dirty="0"/>
              <a:t>Criteria for starting testing</a:t>
            </a:r>
          </a:p>
          <a:p>
            <a:pPr>
              <a:buSzPct val="100000"/>
              <a:buFont typeface="Wingdings" charset="2"/>
              <a:buChar char="Ø"/>
            </a:pPr>
            <a:r>
              <a:rPr lang="en-US" sz="2000" dirty="0"/>
              <a:t>Criteria for suspending testing</a:t>
            </a:r>
          </a:p>
          <a:p>
            <a:pPr>
              <a:buSzPct val="100000"/>
              <a:buFont typeface="Wingdings" charset="2"/>
              <a:buChar char="Ø"/>
            </a:pPr>
            <a:r>
              <a:rPr lang="en-US" sz="2000" dirty="0"/>
              <a:t>Requirements for testing restart</a:t>
            </a:r>
          </a:p>
        </p:txBody>
      </p:sp>
      <p:sp>
        <p:nvSpPr>
          <p:cNvPr id="34823" name="Rectangle 6"/>
          <p:cNvSpPr>
            <a:spLocks noChangeArrowheads="1"/>
          </p:cNvSpPr>
          <p:nvPr/>
        </p:nvSpPr>
        <p:spPr bwMode="auto">
          <a:xfrm>
            <a:off x="4648200" y="2819400"/>
            <a:ext cx="38862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lnSpc>
                <a:spcPct val="90000"/>
              </a:lnSpc>
              <a:spcBef>
                <a:spcPct val="50000"/>
              </a:spcBef>
              <a:buClr>
                <a:srgbClr val="FF0000"/>
              </a:buClr>
              <a:buFont typeface="Wingdings" charset="2"/>
              <a:buChar char="Ø"/>
            </a:pPr>
            <a:r>
              <a:rPr lang="en-US" sz="2000" dirty="0">
                <a:solidFill>
                  <a:schemeClr val="tx1"/>
                </a:solidFill>
              </a:rPr>
              <a:t>Hardware and software requirements</a:t>
            </a:r>
          </a:p>
          <a:p>
            <a:pPr marL="342900" indent="-342900">
              <a:lnSpc>
                <a:spcPct val="90000"/>
              </a:lnSpc>
              <a:spcBef>
                <a:spcPct val="50000"/>
              </a:spcBef>
              <a:buClr>
                <a:srgbClr val="FF0000"/>
              </a:buClr>
              <a:buFont typeface="Wingdings" charset="2"/>
              <a:buChar char="Ø"/>
            </a:pPr>
            <a:r>
              <a:rPr lang="en-US" sz="2000" dirty="0">
                <a:solidFill>
                  <a:schemeClr val="tx1"/>
                </a:solidFill>
              </a:rPr>
              <a:t>Responsibilities for severity ratings</a:t>
            </a:r>
          </a:p>
          <a:p>
            <a:pPr marL="342900" indent="-342900">
              <a:lnSpc>
                <a:spcPct val="90000"/>
              </a:lnSpc>
              <a:spcBef>
                <a:spcPct val="50000"/>
              </a:spcBef>
              <a:buClr>
                <a:srgbClr val="FF0000"/>
              </a:buClr>
              <a:buFont typeface="Wingdings" charset="2"/>
              <a:buChar char="Ø"/>
            </a:pPr>
            <a:r>
              <a:rPr lang="en-US" sz="2000" dirty="0">
                <a:solidFill>
                  <a:schemeClr val="tx1"/>
                </a:solidFill>
              </a:rPr>
              <a:t>Staffing &amp; training needs</a:t>
            </a:r>
          </a:p>
          <a:p>
            <a:pPr marL="342900" indent="-342900">
              <a:lnSpc>
                <a:spcPct val="90000"/>
              </a:lnSpc>
              <a:spcBef>
                <a:spcPct val="50000"/>
              </a:spcBef>
              <a:buClr>
                <a:srgbClr val="FF0000"/>
              </a:buClr>
              <a:buFont typeface="Wingdings" charset="2"/>
              <a:buChar char="Ø"/>
            </a:pPr>
            <a:r>
              <a:rPr lang="en-US" sz="2000" dirty="0">
                <a:solidFill>
                  <a:schemeClr val="tx1"/>
                </a:solidFill>
              </a:rPr>
              <a:t>Test schedules</a:t>
            </a:r>
          </a:p>
          <a:p>
            <a:pPr marL="342900" indent="-342900">
              <a:lnSpc>
                <a:spcPct val="90000"/>
              </a:lnSpc>
              <a:spcBef>
                <a:spcPct val="50000"/>
              </a:spcBef>
              <a:buClr>
                <a:srgbClr val="FF0000"/>
              </a:buClr>
              <a:buFont typeface="Wingdings" charset="2"/>
              <a:buChar char="Ø"/>
            </a:pPr>
            <a:r>
              <a:rPr lang="en-US" sz="2000" dirty="0">
                <a:solidFill>
                  <a:schemeClr val="tx1"/>
                </a:solidFill>
              </a:rPr>
              <a:t>Risks and contingencies</a:t>
            </a:r>
          </a:p>
          <a:p>
            <a:pPr marL="342900" indent="-342900">
              <a:lnSpc>
                <a:spcPct val="90000"/>
              </a:lnSpc>
              <a:spcBef>
                <a:spcPct val="50000"/>
              </a:spcBef>
              <a:buClr>
                <a:srgbClr val="FF0000"/>
              </a:buClr>
              <a:buFont typeface="Wingdings" charset="2"/>
              <a:buChar char="Ø"/>
            </a:pPr>
            <a:r>
              <a:rPr lang="en-US" sz="2000" dirty="0">
                <a:solidFill>
                  <a:schemeClr val="tx1"/>
                </a:solidFill>
              </a:rPr>
              <a:t>Approvals</a:t>
            </a:r>
          </a:p>
        </p:txBody>
      </p:sp>
      <p:sp>
        <p:nvSpPr>
          <p:cNvPr id="2" name="TextBox 1"/>
          <p:cNvSpPr txBox="1"/>
          <p:nvPr/>
        </p:nvSpPr>
        <p:spPr>
          <a:xfrm>
            <a:off x="1981200" y="1066800"/>
            <a:ext cx="4865434" cy="1569660"/>
          </a:xfrm>
          <a:prstGeom prst="rect">
            <a:avLst/>
          </a:prstGeom>
          <a:noFill/>
        </p:spPr>
        <p:txBody>
          <a:bodyPr wrap="none" rtlCol="0">
            <a:spAutoFit/>
          </a:bodyPr>
          <a:lstStyle/>
          <a:p>
            <a:pPr marL="342900" indent="-342900">
              <a:buClr>
                <a:srgbClr val="FF0000"/>
              </a:buClr>
              <a:buSzPct val="95000"/>
              <a:buFont typeface="Wingdings" charset="2"/>
              <a:buChar char="q"/>
            </a:pPr>
            <a:r>
              <a:rPr lang="en-US" dirty="0">
                <a:latin typeface="+mn-lt"/>
              </a:rPr>
              <a:t>Purpose</a:t>
            </a:r>
          </a:p>
          <a:p>
            <a:pPr marL="342900" indent="-342900">
              <a:buClr>
                <a:srgbClr val="FF0000"/>
              </a:buClr>
              <a:buSzPct val="95000"/>
              <a:buFont typeface="Wingdings" charset="2"/>
              <a:buChar char="q"/>
            </a:pPr>
            <a:r>
              <a:rPr lang="en-US" dirty="0">
                <a:latin typeface="+mn-lt"/>
              </a:rPr>
              <a:t>Target audience and application</a:t>
            </a:r>
          </a:p>
          <a:p>
            <a:pPr marL="342900" indent="-342900">
              <a:buClr>
                <a:srgbClr val="FF0000"/>
              </a:buClr>
              <a:buSzPct val="95000"/>
              <a:buFont typeface="Wingdings" charset="2"/>
              <a:buChar char="q"/>
            </a:pPr>
            <a:r>
              <a:rPr lang="en-US" dirty="0">
                <a:latin typeface="+mn-lt"/>
              </a:rPr>
              <a:t>Deliverables</a:t>
            </a:r>
          </a:p>
          <a:p>
            <a:pPr marL="342900" indent="-342900">
              <a:buClr>
                <a:srgbClr val="FF0000"/>
              </a:buClr>
              <a:buSzPct val="95000"/>
              <a:buFont typeface="Wingdings" charset="2"/>
              <a:buChar char="q"/>
            </a:pPr>
            <a:r>
              <a:rPr lang="en-US" dirty="0">
                <a:latin typeface="+mn-lt"/>
              </a:rPr>
              <a:t>Information </a:t>
            </a:r>
            <a:r>
              <a:rPr lang="en-US" dirty="0" smtClean="0">
                <a:latin typeface="+mn-lt"/>
              </a:rPr>
              <a:t>included:</a:t>
            </a:r>
            <a:endParaRPr lang="en-US" dirty="0">
              <a:latin typeface="+mn-lt"/>
            </a:endParaRPr>
          </a:p>
        </p:txBody>
      </p:sp>
      <p:sp>
        <p:nvSpPr>
          <p:cNvPr id="5" name="Date Placeholder 4"/>
          <p:cNvSpPr>
            <a:spLocks noGrp="1"/>
          </p:cNvSpPr>
          <p:nvPr>
            <p:ph type="dt" sz="half" idx="10"/>
          </p:nvPr>
        </p:nvSpPr>
        <p:spPr/>
        <p:txBody>
          <a:bodyPr/>
          <a:lstStyle/>
          <a:p>
            <a:pPr>
              <a:defRPr/>
            </a:pPr>
            <a:r>
              <a:rPr lang="en-US" dirty="0" smtClean="0"/>
              <a:t>May 30, 2017</a:t>
            </a:r>
            <a:endParaRPr lang="en-US" dirty="0"/>
          </a:p>
        </p:txBody>
      </p:sp>
      <p:sp>
        <p:nvSpPr>
          <p:cNvPr id="7" name="Footer Placeholder 6"/>
          <p:cNvSpPr>
            <a:spLocks noGrp="1"/>
          </p:cNvSpPr>
          <p:nvPr>
            <p:ph type="ftr" sz="quarter" idx="11"/>
          </p:nvPr>
        </p:nvSpPr>
        <p:spPr/>
        <p:txBody>
          <a:bodyPr/>
          <a:lstStyle/>
          <a:p>
            <a:pPr>
              <a:defRPr/>
            </a:pPr>
            <a:r>
              <a:rPr lang="fr-FR" dirty="0" smtClean="0"/>
              <a:t>SE 433: Lecture 10</a:t>
            </a:r>
            <a:endParaRPr lang="en-US" dirty="0"/>
          </a:p>
        </p:txBody>
      </p:sp>
      <p:sp>
        <p:nvSpPr>
          <p:cNvPr id="9" name="Slide Number Placeholder 8"/>
          <p:cNvSpPr>
            <a:spLocks noGrp="1"/>
          </p:cNvSpPr>
          <p:nvPr>
            <p:ph type="sldNum" sz="quarter" idx="12"/>
          </p:nvPr>
        </p:nvSpPr>
        <p:spPr/>
        <p:txBody>
          <a:bodyPr/>
          <a:lstStyle/>
          <a:p>
            <a:pPr>
              <a:defRPr/>
            </a:pPr>
            <a:fld id="{8BDBD1F7-51C1-E94D-B9B2-8F7012A744C6}" type="slidenum">
              <a:rPr lang="en-US" smtClean="0"/>
              <a:pPr>
                <a:defRPr/>
              </a:pPr>
              <a:t>28</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15489953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2"/>
          <p:cNvSpPr>
            <a:spLocks noGrp="1" noChangeArrowheads="1"/>
          </p:cNvSpPr>
          <p:nvPr>
            <p:ph type="title"/>
          </p:nvPr>
        </p:nvSpPr>
        <p:spPr/>
        <p:txBody>
          <a:bodyPr/>
          <a:lstStyle/>
          <a:p>
            <a:r>
              <a:rPr lang="en-US" sz="4000" dirty="0" smtClean="0"/>
              <a:t>Test Plan Contents – Tactical Testing</a:t>
            </a:r>
            <a:endParaRPr lang="en-US" sz="4000" dirty="0"/>
          </a:p>
        </p:txBody>
      </p:sp>
      <p:sp>
        <p:nvSpPr>
          <p:cNvPr id="35846" name="Rectangle 3"/>
          <p:cNvSpPr>
            <a:spLocks noGrp="1" noChangeArrowheads="1"/>
          </p:cNvSpPr>
          <p:nvPr>
            <p:ph sz="half" idx="1"/>
          </p:nvPr>
        </p:nvSpPr>
        <p:spPr>
          <a:xfrm>
            <a:off x="304800" y="990600"/>
            <a:ext cx="4152900" cy="5486400"/>
          </a:xfrm>
        </p:spPr>
        <p:txBody>
          <a:bodyPr/>
          <a:lstStyle/>
          <a:p>
            <a:r>
              <a:rPr lang="en-US" sz="2000" dirty="0" smtClean="0"/>
              <a:t>Purpose</a:t>
            </a:r>
          </a:p>
          <a:p>
            <a:r>
              <a:rPr lang="en-US" sz="2000" dirty="0" smtClean="0"/>
              <a:t>Outline</a:t>
            </a:r>
          </a:p>
          <a:p>
            <a:r>
              <a:rPr lang="en-US" sz="2000" dirty="0" smtClean="0"/>
              <a:t>Test-plan ID</a:t>
            </a:r>
          </a:p>
          <a:p>
            <a:r>
              <a:rPr lang="en-US" sz="2000" dirty="0" smtClean="0"/>
              <a:t>Introduction</a:t>
            </a:r>
          </a:p>
          <a:p>
            <a:r>
              <a:rPr lang="en-US" sz="2000" dirty="0" smtClean="0"/>
              <a:t>Test reference items</a:t>
            </a:r>
          </a:p>
          <a:p>
            <a:r>
              <a:rPr lang="en-US" sz="2000" dirty="0" smtClean="0"/>
              <a:t>Features that will be tested</a:t>
            </a:r>
          </a:p>
          <a:p>
            <a:r>
              <a:rPr lang="en-US" sz="2000" dirty="0" smtClean="0"/>
              <a:t>Features that will not be tested</a:t>
            </a:r>
          </a:p>
          <a:p>
            <a:r>
              <a:rPr lang="en-US" sz="2000" dirty="0" smtClean="0"/>
              <a:t>Approach to testing (criteria)</a:t>
            </a:r>
          </a:p>
          <a:p>
            <a:r>
              <a:rPr lang="en-US" sz="2000" dirty="0" smtClean="0"/>
              <a:t>Criteria for pass / fail</a:t>
            </a:r>
          </a:p>
          <a:p>
            <a:r>
              <a:rPr lang="en-US" sz="2000" dirty="0" smtClean="0"/>
              <a:t>Criteria for suspending testing</a:t>
            </a:r>
          </a:p>
          <a:p>
            <a:r>
              <a:rPr lang="en-US" sz="2000" dirty="0" smtClean="0"/>
              <a:t>Criteria for restarting testing</a:t>
            </a:r>
          </a:p>
          <a:p>
            <a:r>
              <a:rPr lang="en-US" sz="2000" dirty="0" smtClean="0"/>
              <a:t>Test deliverables</a:t>
            </a:r>
            <a:endParaRPr lang="en-US" sz="2000" dirty="0"/>
          </a:p>
        </p:txBody>
      </p:sp>
      <p:sp>
        <p:nvSpPr>
          <p:cNvPr id="8" name="Content Placeholder 7"/>
          <p:cNvSpPr>
            <a:spLocks noGrp="1"/>
          </p:cNvSpPr>
          <p:nvPr>
            <p:ph sz="half" idx="2"/>
          </p:nvPr>
        </p:nvSpPr>
        <p:spPr>
          <a:xfrm>
            <a:off x="4610100" y="1066800"/>
            <a:ext cx="4152900" cy="5410200"/>
          </a:xfrm>
        </p:spPr>
        <p:txBody>
          <a:bodyPr/>
          <a:lstStyle/>
          <a:p>
            <a:pPr>
              <a:lnSpc>
                <a:spcPct val="90000"/>
              </a:lnSpc>
              <a:spcBef>
                <a:spcPct val="30000"/>
              </a:spcBef>
              <a:buSzPct val="100000"/>
              <a:buFont typeface="Wingdings" charset="2"/>
              <a:buChar char="§"/>
            </a:pPr>
            <a:r>
              <a:rPr lang="en-US" sz="2000" dirty="0"/>
              <a:t>Testing tasks</a:t>
            </a:r>
          </a:p>
          <a:p>
            <a:pPr>
              <a:lnSpc>
                <a:spcPct val="90000"/>
              </a:lnSpc>
              <a:spcBef>
                <a:spcPct val="30000"/>
              </a:spcBef>
              <a:buSzPct val="100000"/>
              <a:buFont typeface="Wingdings" charset="2"/>
              <a:buChar char="§"/>
            </a:pPr>
            <a:r>
              <a:rPr lang="en-US" sz="2000" dirty="0"/>
              <a:t>Environmental needs</a:t>
            </a:r>
          </a:p>
          <a:p>
            <a:pPr>
              <a:lnSpc>
                <a:spcPct val="90000"/>
              </a:lnSpc>
              <a:spcBef>
                <a:spcPct val="30000"/>
              </a:spcBef>
              <a:buSzPct val="100000"/>
              <a:buFont typeface="Wingdings" charset="2"/>
              <a:buChar char="§"/>
            </a:pPr>
            <a:r>
              <a:rPr lang="en-US" sz="2000" dirty="0"/>
              <a:t>Responsibilities</a:t>
            </a:r>
          </a:p>
          <a:p>
            <a:pPr>
              <a:lnSpc>
                <a:spcPct val="90000"/>
              </a:lnSpc>
              <a:spcBef>
                <a:spcPct val="30000"/>
              </a:spcBef>
              <a:buSzPct val="100000"/>
              <a:buFont typeface="Wingdings" charset="2"/>
              <a:buChar char="§"/>
            </a:pPr>
            <a:r>
              <a:rPr lang="en-US" sz="2000" dirty="0"/>
              <a:t>Staffing &amp; training needs</a:t>
            </a:r>
          </a:p>
          <a:p>
            <a:pPr>
              <a:lnSpc>
                <a:spcPct val="90000"/>
              </a:lnSpc>
              <a:spcBef>
                <a:spcPct val="30000"/>
              </a:spcBef>
              <a:buSzPct val="100000"/>
              <a:buFont typeface="Wingdings" charset="2"/>
              <a:buChar char="§"/>
            </a:pPr>
            <a:r>
              <a:rPr lang="en-US" sz="2000" dirty="0"/>
              <a:t>Schedule</a:t>
            </a:r>
          </a:p>
          <a:p>
            <a:pPr>
              <a:lnSpc>
                <a:spcPct val="90000"/>
              </a:lnSpc>
              <a:spcBef>
                <a:spcPct val="30000"/>
              </a:spcBef>
              <a:buSzPct val="100000"/>
              <a:buFont typeface="Wingdings" charset="2"/>
              <a:buChar char="§"/>
            </a:pPr>
            <a:r>
              <a:rPr lang="en-US" sz="2000" dirty="0"/>
              <a:t>Risks and contingencies</a:t>
            </a:r>
          </a:p>
          <a:p>
            <a:pPr>
              <a:lnSpc>
                <a:spcPct val="90000"/>
              </a:lnSpc>
              <a:spcBef>
                <a:spcPct val="30000"/>
              </a:spcBef>
              <a:buSzPct val="100000"/>
              <a:buFont typeface="Wingdings" charset="2"/>
              <a:buChar char="§"/>
            </a:pPr>
            <a:r>
              <a:rPr lang="en-US" sz="2000" dirty="0"/>
              <a:t>Approvals</a:t>
            </a:r>
          </a:p>
          <a:p>
            <a:endParaRPr lang="en-US" dirty="0"/>
          </a:p>
        </p:txBody>
      </p:sp>
      <p:sp>
        <p:nvSpPr>
          <p:cNvPr id="35847" name="Rectangle 4"/>
          <p:cNvSpPr>
            <a:spLocks noChangeArrowheads="1"/>
          </p:cNvSpPr>
          <p:nvPr/>
        </p:nvSpPr>
        <p:spPr bwMode="auto">
          <a:xfrm>
            <a:off x="5089525" y="1085850"/>
            <a:ext cx="3838575"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285750" indent="-285750">
              <a:lnSpc>
                <a:spcPct val="90000"/>
              </a:lnSpc>
              <a:spcBef>
                <a:spcPct val="30000"/>
              </a:spcBef>
              <a:buSzPct val="85000"/>
              <a:buFontTx/>
              <a:buChar char="•"/>
            </a:pPr>
            <a:endParaRPr lang="en-US" sz="2400" dirty="0">
              <a:solidFill>
                <a:schemeClr val="tx1"/>
              </a:solidFill>
            </a:endParaRPr>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7226C9CF-2DE7-A244-9500-F97EF59AC4B3}" type="slidenum">
              <a:rPr lang="en-US" smtClean="0"/>
              <a:pPr>
                <a:defRPr/>
              </a:pPr>
              <a:t>29</a:t>
            </a:fld>
            <a:r>
              <a:rPr lang="en-US" dirty="0" smtClean="0"/>
              <a:t> of 87</a:t>
            </a:r>
            <a:endParaRPr lang="en-US" dirty="0"/>
          </a:p>
        </p:txBody>
      </p:sp>
    </p:spTree>
    <p:extLst>
      <p:ext uri="{BB962C8B-B14F-4D97-AF65-F5344CB8AC3E}">
        <p14:creationId xmlns:p14="http://schemas.microsoft.com/office/powerpoint/2010/main" val="18351287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8370" name="Rectangle 2"/>
          <p:cNvSpPr>
            <a:spLocks noGrp="1" noChangeArrowheads="1"/>
          </p:cNvSpPr>
          <p:nvPr>
            <p:ph type="title"/>
          </p:nvPr>
        </p:nvSpPr>
        <p:spPr/>
        <p:txBody>
          <a:bodyPr/>
          <a:lstStyle/>
          <a:p>
            <a:r>
              <a:rPr lang="en-US" dirty="0" smtClean="0"/>
              <a:t>SE 433 – Class 10</a:t>
            </a:r>
            <a:endParaRPr lang="en-US" dirty="0"/>
          </a:p>
        </p:txBody>
      </p:sp>
      <p:sp>
        <p:nvSpPr>
          <p:cNvPr id="14338" name="Rectangle 3"/>
          <p:cNvSpPr>
            <a:spLocks noGrp="1" noChangeArrowheads="1"/>
          </p:cNvSpPr>
          <p:nvPr>
            <p:ph type="body" idx="1"/>
          </p:nvPr>
        </p:nvSpPr>
        <p:spPr/>
        <p:txBody>
          <a:bodyPr/>
          <a:lstStyle/>
          <a:p>
            <a:r>
              <a:rPr lang="en-US" b="1" dirty="0" smtClean="0">
                <a:solidFill>
                  <a:srgbClr val="0000FF"/>
                </a:solidFill>
              </a:rPr>
              <a:t>Topics:</a:t>
            </a:r>
          </a:p>
          <a:p>
            <a:pPr lvl="1"/>
            <a:r>
              <a:rPr lang="en-US" dirty="0" smtClean="0"/>
              <a:t>Test Plans</a:t>
            </a:r>
          </a:p>
          <a:p>
            <a:pPr lvl="1"/>
            <a:r>
              <a:rPr lang="en-US" dirty="0" smtClean="0"/>
              <a:t>Interview questions: aka Review</a:t>
            </a:r>
          </a:p>
          <a:p>
            <a:pPr lvl="1"/>
            <a:r>
              <a:rPr lang="en-US" dirty="0" smtClean="0"/>
              <a:t>Statistics and metrics. </a:t>
            </a:r>
          </a:p>
          <a:p>
            <a:pPr lvl="1"/>
            <a:r>
              <a:rPr lang="en-US" dirty="0" smtClean="0"/>
              <a:t>Miscellaneous</a:t>
            </a:r>
          </a:p>
          <a:p>
            <a:r>
              <a:rPr lang="en-US" b="1" dirty="0" smtClean="0">
                <a:solidFill>
                  <a:srgbClr val="0000FF"/>
                </a:solidFill>
              </a:rPr>
              <a:t>Reading:</a:t>
            </a:r>
          </a:p>
          <a:p>
            <a:pPr lvl="1"/>
            <a:r>
              <a:rPr lang="en-US" dirty="0"/>
              <a:t>Pezze and Young,  Chapters 20</a:t>
            </a:r>
            <a:r>
              <a:rPr lang="en-US" dirty="0" smtClean="0"/>
              <a:t>, 23, </a:t>
            </a:r>
            <a:r>
              <a:rPr lang="en-US" dirty="0"/>
              <a:t>24 </a:t>
            </a:r>
            <a:endParaRPr lang="en-US" dirty="0" smtClean="0"/>
          </a:p>
          <a:p>
            <a:pPr lvl="1"/>
            <a:r>
              <a:rPr lang="en-US" dirty="0" smtClean="0"/>
              <a:t>Articles on the Reading List</a:t>
            </a:r>
          </a:p>
          <a:p>
            <a:r>
              <a:rPr lang="en-US" b="1" dirty="0" smtClean="0">
                <a:solidFill>
                  <a:srgbClr val="0000FF"/>
                </a:solidFill>
              </a:rPr>
              <a:t>Assignments</a:t>
            </a:r>
          </a:p>
          <a:p>
            <a:pPr lvl="1">
              <a:lnSpc>
                <a:spcPct val="90000"/>
              </a:lnSpc>
            </a:pPr>
            <a:r>
              <a:rPr lang="en-US" dirty="0"/>
              <a:t>Assignment 9: </a:t>
            </a:r>
            <a:r>
              <a:rPr lang="en-US" b="1" dirty="0"/>
              <a:t>Due May </a:t>
            </a:r>
            <a:r>
              <a:rPr lang="en-US" b="1" dirty="0" smtClean="0"/>
              <a:t>30</a:t>
            </a:r>
            <a:endParaRPr lang="en-US" dirty="0"/>
          </a:p>
          <a:p>
            <a:pPr lvl="1">
              <a:lnSpc>
                <a:spcPct val="90000"/>
              </a:lnSpc>
            </a:pPr>
            <a:r>
              <a:rPr lang="en-US" dirty="0">
                <a:ea typeface="ＭＳ Ｐゴシック" charset="0"/>
                <a:cs typeface="ＭＳ Ｐゴシック" charset="0"/>
              </a:rPr>
              <a:t>Final exam:  </a:t>
            </a:r>
            <a:r>
              <a:rPr lang="en-US" b="1" dirty="0"/>
              <a:t>June </a:t>
            </a:r>
            <a:r>
              <a:rPr lang="en-US" b="1" dirty="0" smtClean="0"/>
              <a:t>1-7</a:t>
            </a:r>
            <a:endParaRPr lang="en-US" b="1" dirty="0"/>
          </a:p>
          <a:p>
            <a:pPr lvl="1">
              <a:lnSpc>
                <a:spcPct val="90000"/>
              </a:lnSpc>
            </a:pPr>
            <a:r>
              <a:rPr lang="en-US" dirty="0">
                <a:ea typeface="ＭＳ Ｐゴシック" charset="0"/>
                <a:cs typeface="ＭＳ Ｐゴシック" charset="0"/>
              </a:rPr>
              <a:t>Take home exam/paper: </a:t>
            </a:r>
            <a:r>
              <a:rPr lang="en-US" b="1" dirty="0">
                <a:ea typeface="ＭＳ Ｐゴシック" charset="0"/>
                <a:cs typeface="ＭＳ Ｐゴシック" charset="0"/>
              </a:rPr>
              <a:t>June </a:t>
            </a:r>
            <a:r>
              <a:rPr lang="en-US" b="1" dirty="0" smtClean="0">
                <a:ea typeface="ＭＳ Ｐゴシック" charset="0"/>
                <a:cs typeface="ＭＳ Ｐゴシック" charset="0"/>
              </a:rPr>
              <a:t>6</a:t>
            </a:r>
            <a:r>
              <a:rPr lang="en-US" b="1" dirty="0">
                <a:ea typeface="ＭＳ Ｐゴシック" charset="0"/>
                <a:cs typeface="ＭＳ Ｐゴシック" charset="0"/>
              </a:rPr>
              <a:t/>
            </a:r>
            <a:br>
              <a:rPr lang="en-US" b="1" dirty="0">
                <a:ea typeface="ＭＳ Ｐゴシック" charset="0"/>
                <a:cs typeface="ＭＳ Ｐゴシック" charset="0"/>
              </a:rPr>
            </a:br>
            <a:r>
              <a:rPr lang="en-US" b="1" dirty="0">
                <a:solidFill>
                  <a:srgbClr val="0000FF"/>
                </a:solidFill>
                <a:ea typeface="ＭＳ Ｐゴシック" charset="0"/>
                <a:cs typeface="ＭＳ Ｐゴシック" charset="0"/>
              </a:rPr>
              <a:t>[For SE433 students only]</a:t>
            </a:r>
          </a:p>
          <a:p>
            <a:pPr lvl="1"/>
            <a:endParaRPr lang="en-US" b="1" dirty="0">
              <a:solidFill>
                <a:srgbClr val="0000FF"/>
              </a:solidFill>
            </a:endParaRPr>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3</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36946785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Interview Questions and Answers</a:t>
            </a:r>
          </a:p>
        </p:txBody>
      </p:sp>
      <p:sp>
        <p:nvSpPr>
          <p:cNvPr id="7" name="Subtitle 6"/>
          <p:cNvSpPr>
            <a:spLocks noGrp="1"/>
          </p:cNvSpPr>
          <p:nvPr>
            <p:ph type="subTitle" idx="1"/>
          </p:nvPr>
        </p:nvSpPr>
        <p:spPr/>
        <p:txBody>
          <a:bodyPr/>
          <a:lstStyle/>
          <a:p>
            <a:r>
              <a:rPr lang="en-US" dirty="0">
                <a:hlinkClick r:id="rId2"/>
              </a:rPr>
              <a:t>http://www.careerride.com/Testing-frequently-asked-questions.aspx</a:t>
            </a:r>
            <a:endParaRPr lang="en-US" dirty="0"/>
          </a:p>
          <a:p>
            <a:endParaRPr lang="en-US" dirty="0"/>
          </a:p>
        </p:txBody>
      </p:sp>
      <p:sp>
        <p:nvSpPr>
          <p:cNvPr id="3" name="Date Placeholder 2"/>
          <p:cNvSpPr>
            <a:spLocks noGrp="1"/>
          </p:cNvSpPr>
          <p:nvPr>
            <p:ph type="dt" sz="half" idx="10"/>
          </p:nvPr>
        </p:nvSpPr>
        <p:spPr/>
        <p:txBody>
          <a:bodyPr/>
          <a:lstStyle/>
          <a:p>
            <a:pPr>
              <a:defRPr/>
            </a:pPr>
            <a:r>
              <a:rPr lang="en-US" dirty="0" smtClean="0"/>
              <a:t>May 30, 2017</a:t>
            </a:r>
            <a:endParaRPr lang="en-US" dirty="0"/>
          </a:p>
        </p:txBody>
      </p:sp>
      <p:sp>
        <p:nvSpPr>
          <p:cNvPr id="4" name="Footer Placeholder 3"/>
          <p:cNvSpPr>
            <a:spLocks noGrp="1"/>
          </p:cNvSpPr>
          <p:nvPr>
            <p:ph type="ftr" sz="quarter" idx="11"/>
          </p:nvPr>
        </p:nvSpPr>
        <p:spPr/>
        <p:txBody>
          <a:bodyPr/>
          <a:lstStyle/>
          <a:p>
            <a:pPr>
              <a:defRPr/>
            </a:pPr>
            <a:r>
              <a:rPr lang="fr-FR" dirty="0" smtClean="0"/>
              <a:t>SE 433: Lecture 10</a:t>
            </a:r>
            <a:endParaRPr lang="en-US" dirty="0"/>
          </a:p>
        </p:txBody>
      </p:sp>
      <p:sp>
        <p:nvSpPr>
          <p:cNvPr id="6" name="Slide Number Placeholder 5"/>
          <p:cNvSpPr>
            <a:spLocks noGrp="1"/>
          </p:cNvSpPr>
          <p:nvPr>
            <p:ph type="sldNum" sz="quarter" idx="12"/>
          </p:nvPr>
        </p:nvSpPr>
        <p:spPr/>
        <p:txBody>
          <a:bodyPr/>
          <a:lstStyle/>
          <a:p>
            <a:pPr>
              <a:defRPr/>
            </a:pPr>
            <a:fld id="{F683B677-C643-1541-A02D-CD84F8996590}" type="slidenum">
              <a:rPr lang="en-US" smtClean="0"/>
              <a:pPr>
                <a:defRPr/>
              </a:pPr>
              <a:t>30</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33175125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Interview Questions </a:t>
            </a:r>
          </a:p>
        </p:txBody>
      </p:sp>
      <p:sp>
        <p:nvSpPr>
          <p:cNvPr id="3" name="Content Placeholder 2"/>
          <p:cNvSpPr>
            <a:spLocks noGrp="1"/>
          </p:cNvSpPr>
          <p:nvPr>
            <p:ph idx="1"/>
          </p:nvPr>
        </p:nvSpPr>
        <p:spPr/>
        <p:txBody>
          <a:bodyPr/>
          <a:lstStyle/>
          <a:p>
            <a:r>
              <a:rPr lang="en-US" sz="2000" dirty="0"/>
              <a:t>What is difference between QA, QC and Software Testing</a:t>
            </a:r>
            <a:r>
              <a:rPr lang="en-US" sz="2000" dirty="0" smtClean="0"/>
              <a:t>?</a:t>
            </a:r>
          </a:p>
          <a:p>
            <a:r>
              <a:rPr lang="en-US" sz="2000" dirty="0"/>
              <a:t>What is verification and validation</a:t>
            </a:r>
            <a:r>
              <a:rPr lang="en-US" sz="2000" dirty="0" smtClean="0"/>
              <a:t>?</a:t>
            </a:r>
          </a:p>
          <a:p>
            <a:r>
              <a:rPr lang="en-US" sz="2000" dirty="0"/>
              <a:t>Explain Branch Coverage and Decision Coverage</a:t>
            </a:r>
            <a:r>
              <a:rPr lang="en-US" sz="2000" dirty="0" smtClean="0"/>
              <a:t>.</a:t>
            </a:r>
          </a:p>
          <a:p>
            <a:r>
              <a:rPr lang="en-US" sz="2000" dirty="0"/>
              <a:t>What is pair-wise programming and why is it relevant to software testing</a:t>
            </a:r>
            <a:r>
              <a:rPr lang="en-US" sz="2000" dirty="0" smtClean="0"/>
              <a:t>?</a:t>
            </a:r>
          </a:p>
          <a:p>
            <a:pPr lvl="0"/>
            <a:r>
              <a:rPr lang="en-US" sz="2000" dirty="0"/>
              <a:t>Why is testing software using concurrent programming hard? What are races and why do they affect system testing</a:t>
            </a:r>
            <a:r>
              <a:rPr lang="en-US" sz="2000" dirty="0" smtClean="0"/>
              <a:t>.</a:t>
            </a:r>
          </a:p>
          <a:p>
            <a:r>
              <a:rPr lang="en-US" sz="2000" dirty="0"/>
              <a:t>Phase in detecting defect: During a software development project two similar requirements defects were detected. One was detected in the requirements phase, and the other during the implementation phase. </a:t>
            </a:r>
            <a:endParaRPr lang="en-US" sz="2000" dirty="0" smtClean="0"/>
          </a:p>
          <a:p>
            <a:pPr lvl="0"/>
            <a:r>
              <a:rPr lang="en-US" sz="2000" dirty="0" smtClean="0"/>
              <a:t>Why do we measure defect rates and what can they tell us? </a:t>
            </a:r>
            <a:endParaRPr lang="en-US" sz="2000" dirty="0"/>
          </a:p>
          <a:p>
            <a:r>
              <a:rPr lang="en-US" sz="2000" dirty="0"/>
              <a:t>What is Static Analysis?</a:t>
            </a:r>
          </a:p>
          <a:p>
            <a:endParaRPr lang="en-US" sz="2000" dirty="0"/>
          </a:p>
          <a:p>
            <a:endParaRPr lang="en-US" dirty="0"/>
          </a:p>
        </p:txBody>
      </p:sp>
      <p:sp>
        <p:nvSpPr>
          <p:cNvPr id="4" name="Date Placeholder 3"/>
          <p:cNvSpPr>
            <a:spLocks noGrp="1"/>
          </p:cNvSpPr>
          <p:nvPr>
            <p:ph type="dt" sz="half" idx="10"/>
          </p:nvPr>
        </p:nvSpPr>
        <p:spPr/>
        <p:txBody>
          <a:bodyPr/>
          <a:lstStyle/>
          <a:p>
            <a:pPr>
              <a:defRPr/>
            </a:pPr>
            <a:r>
              <a:rPr lang="en-US" dirty="0" smtClean="0"/>
              <a:t>May 30, 2017</a:t>
            </a:r>
            <a:endParaRPr lang="en-US" dirty="0"/>
          </a:p>
        </p:txBody>
      </p:sp>
      <p:sp>
        <p:nvSpPr>
          <p:cNvPr id="5" name="Footer Placeholder 4"/>
          <p:cNvSpPr>
            <a:spLocks noGrp="1"/>
          </p:cNvSpPr>
          <p:nvPr>
            <p:ph type="ftr" sz="quarter" idx="11"/>
          </p:nvPr>
        </p:nvSpPr>
        <p:spPr/>
        <p:txBody>
          <a:bodyPr/>
          <a:lstStyle/>
          <a:p>
            <a:pPr>
              <a:defRPr/>
            </a:pPr>
            <a:r>
              <a:rPr lang="fr-FR" dirty="0" smtClean="0"/>
              <a:t>SE 433: Lecture 10</a:t>
            </a:r>
            <a:endParaRPr lang="en-US" dirty="0"/>
          </a:p>
        </p:txBody>
      </p:sp>
      <p:sp>
        <p:nvSpPr>
          <p:cNvPr id="7" name="Slide Number Placeholder 6"/>
          <p:cNvSpPr>
            <a:spLocks noGrp="1"/>
          </p:cNvSpPr>
          <p:nvPr>
            <p:ph type="sldNum" sz="quarter" idx="12"/>
          </p:nvPr>
        </p:nvSpPr>
        <p:spPr/>
        <p:txBody>
          <a:bodyPr/>
          <a:lstStyle/>
          <a:p>
            <a:pPr>
              <a:defRPr/>
            </a:pPr>
            <a:fld id="{8BDBD1F7-51C1-E94D-B9B2-8F7012A744C6}" type="slidenum">
              <a:rPr lang="en-US" smtClean="0"/>
              <a:pPr>
                <a:defRPr/>
              </a:pPr>
              <a:t>31</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24393103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What is difference between QA, QC and Software Testing?</a:t>
            </a:r>
            <a:endParaRPr lang="en-US" sz="2400" dirty="0"/>
          </a:p>
        </p:txBody>
      </p:sp>
      <p:sp>
        <p:nvSpPr>
          <p:cNvPr id="3" name="Content Placeholder 2"/>
          <p:cNvSpPr>
            <a:spLocks noGrp="1"/>
          </p:cNvSpPr>
          <p:nvPr>
            <p:ph idx="1"/>
          </p:nvPr>
        </p:nvSpPr>
        <p:spPr/>
        <p:txBody>
          <a:bodyPr/>
          <a:lstStyle/>
          <a:p>
            <a:r>
              <a:rPr lang="en-US" b="1" dirty="0" smtClean="0"/>
              <a:t>Quality Assurance (QA)</a:t>
            </a:r>
            <a:r>
              <a:rPr lang="en-US" dirty="0" smtClean="0"/>
              <a:t>: QA refers to the planned and systematic way of monitoring the quality of process which is followed to produce a quality product. QA tracks the outcomes and adjusts the process to meet the expectation. QA is </a:t>
            </a:r>
            <a:r>
              <a:rPr lang="en-US" b="1" dirty="0" smtClean="0"/>
              <a:t>not</a:t>
            </a:r>
            <a:r>
              <a:rPr lang="en-US" dirty="0" smtClean="0"/>
              <a:t> </a:t>
            </a:r>
            <a:r>
              <a:rPr lang="en-US" u="sng" dirty="0" smtClean="0"/>
              <a:t>just</a:t>
            </a:r>
            <a:r>
              <a:rPr lang="en-US" dirty="0" smtClean="0"/>
              <a:t> testing.</a:t>
            </a:r>
          </a:p>
          <a:p>
            <a:r>
              <a:rPr lang="en-US" b="1" dirty="0" smtClean="0"/>
              <a:t>Quality Control (QC)</a:t>
            </a:r>
            <a:r>
              <a:rPr lang="en-US" dirty="0" smtClean="0"/>
              <a:t>: Concern with the quality of the product. QC finds the defects and suggests improvements. The process set by QA is implemented by QC. The QC is the responsibility of the tester.</a:t>
            </a:r>
          </a:p>
          <a:p>
            <a:r>
              <a:rPr lang="en-US" b="1" dirty="0" smtClean="0"/>
              <a:t>Software Testing</a:t>
            </a:r>
            <a:r>
              <a:rPr lang="en-US" dirty="0" smtClean="0"/>
              <a:t>: is the process of ensuring that product which is developed by the developer meets the user requirement. The motive to perform testing is to find the bugs and make sure that they get fixed.</a:t>
            </a:r>
            <a:endParaRPr lang="en-US" dirty="0"/>
          </a:p>
        </p:txBody>
      </p:sp>
      <p:sp>
        <p:nvSpPr>
          <p:cNvPr id="4" name="Date Placeholder 3"/>
          <p:cNvSpPr>
            <a:spLocks noGrp="1"/>
          </p:cNvSpPr>
          <p:nvPr>
            <p:ph type="dt" sz="half" idx="10"/>
          </p:nvPr>
        </p:nvSpPr>
        <p:spPr/>
        <p:txBody>
          <a:bodyPr/>
          <a:lstStyle/>
          <a:p>
            <a:pPr>
              <a:defRPr/>
            </a:pPr>
            <a:r>
              <a:rPr lang="en-US" dirty="0" smtClean="0"/>
              <a:t>May 30, 2017</a:t>
            </a:r>
            <a:endParaRPr lang="en-US" dirty="0"/>
          </a:p>
        </p:txBody>
      </p:sp>
      <p:sp>
        <p:nvSpPr>
          <p:cNvPr id="5" name="Footer Placeholder 4"/>
          <p:cNvSpPr>
            <a:spLocks noGrp="1"/>
          </p:cNvSpPr>
          <p:nvPr>
            <p:ph type="ftr" sz="quarter" idx="11"/>
          </p:nvPr>
        </p:nvSpPr>
        <p:spPr/>
        <p:txBody>
          <a:bodyPr/>
          <a:lstStyle/>
          <a:p>
            <a:pPr>
              <a:defRPr/>
            </a:pPr>
            <a:r>
              <a:rPr lang="fr-FR" dirty="0" smtClean="0"/>
              <a:t>SE 433: Lecture 10</a:t>
            </a:r>
            <a:endParaRPr lang="en-US" dirty="0"/>
          </a:p>
        </p:txBody>
      </p:sp>
      <p:sp>
        <p:nvSpPr>
          <p:cNvPr id="7" name="Slide Number Placeholder 6"/>
          <p:cNvSpPr>
            <a:spLocks noGrp="1"/>
          </p:cNvSpPr>
          <p:nvPr>
            <p:ph type="sldNum" sz="quarter" idx="12"/>
          </p:nvPr>
        </p:nvSpPr>
        <p:spPr/>
        <p:txBody>
          <a:bodyPr/>
          <a:lstStyle/>
          <a:p>
            <a:pPr>
              <a:defRPr/>
            </a:pPr>
            <a:fld id="{8BDBD1F7-51C1-E94D-B9B2-8F7012A744C6}" type="slidenum">
              <a:rPr lang="en-US" smtClean="0"/>
              <a:pPr>
                <a:defRPr/>
              </a:pPr>
              <a:t>32</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32498750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Verification And Validation</a:t>
            </a:r>
            <a:endParaRPr lang="en-US" dirty="0"/>
          </a:p>
        </p:txBody>
      </p:sp>
      <p:sp>
        <p:nvSpPr>
          <p:cNvPr id="3" name="Content Placeholder 2"/>
          <p:cNvSpPr>
            <a:spLocks noGrp="1"/>
          </p:cNvSpPr>
          <p:nvPr>
            <p:ph idx="1"/>
          </p:nvPr>
        </p:nvSpPr>
        <p:spPr/>
        <p:txBody>
          <a:bodyPr/>
          <a:lstStyle/>
          <a:p>
            <a:pPr marL="0" indent="0">
              <a:buNone/>
            </a:pPr>
            <a:r>
              <a:rPr lang="en-US" dirty="0" smtClean="0"/>
              <a:t>What </a:t>
            </a:r>
            <a:r>
              <a:rPr lang="en-US" dirty="0"/>
              <a:t>is verification and validation?</a:t>
            </a:r>
          </a:p>
          <a:p>
            <a:r>
              <a:rPr lang="en-US" b="1" dirty="0"/>
              <a:t>Verification:</a:t>
            </a:r>
            <a:r>
              <a:rPr lang="en-US" dirty="0"/>
              <a:t> process of evaluating work-products of a development phase to determine whether they meet the specified requirements for that phase</a:t>
            </a:r>
            <a:r>
              <a:rPr lang="en-US" dirty="0" smtClean="0"/>
              <a:t>.</a:t>
            </a:r>
            <a:endParaRPr lang="en-US" dirty="0"/>
          </a:p>
          <a:p>
            <a:r>
              <a:rPr lang="en-US" b="1" dirty="0"/>
              <a:t>Validation:</a:t>
            </a:r>
            <a:r>
              <a:rPr lang="en-US" dirty="0"/>
              <a:t> process of evaluating software during or at the end of the development process to determine whether it </a:t>
            </a:r>
            <a:r>
              <a:rPr lang="en-US" dirty="0" smtClean="0"/>
              <a:t>meets specified </a:t>
            </a:r>
            <a:r>
              <a:rPr lang="en-US" dirty="0"/>
              <a:t>requirements.</a:t>
            </a:r>
          </a:p>
        </p:txBody>
      </p:sp>
      <p:sp>
        <p:nvSpPr>
          <p:cNvPr id="4" name="Date Placeholder 3"/>
          <p:cNvSpPr>
            <a:spLocks noGrp="1"/>
          </p:cNvSpPr>
          <p:nvPr>
            <p:ph type="dt" sz="half" idx="10"/>
          </p:nvPr>
        </p:nvSpPr>
        <p:spPr/>
        <p:txBody>
          <a:bodyPr/>
          <a:lstStyle/>
          <a:p>
            <a:pPr>
              <a:defRPr/>
            </a:pPr>
            <a:r>
              <a:rPr lang="en-US" dirty="0" smtClean="0"/>
              <a:t>May 30, 2017</a:t>
            </a:r>
            <a:endParaRPr lang="en-US" dirty="0"/>
          </a:p>
        </p:txBody>
      </p:sp>
      <p:sp>
        <p:nvSpPr>
          <p:cNvPr id="5" name="Footer Placeholder 4"/>
          <p:cNvSpPr>
            <a:spLocks noGrp="1"/>
          </p:cNvSpPr>
          <p:nvPr>
            <p:ph type="ftr" sz="quarter" idx="11"/>
          </p:nvPr>
        </p:nvSpPr>
        <p:spPr/>
        <p:txBody>
          <a:bodyPr/>
          <a:lstStyle/>
          <a:p>
            <a:pPr>
              <a:defRPr/>
            </a:pPr>
            <a:r>
              <a:rPr lang="fr-FR" dirty="0" smtClean="0"/>
              <a:t>SE 433: Lecture 10</a:t>
            </a:r>
            <a:endParaRPr lang="en-US" dirty="0"/>
          </a:p>
        </p:txBody>
      </p:sp>
      <p:sp>
        <p:nvSpPr>
          <p:cNvPr id="7" name="Slide Number Placeholder 6"/>
          <p:cNvSpPr>
            <a:spLocks noGrp="1"/>
          </p:cNvSpPr>
          <p:nvPr>
            <p:ph type="sldNum" sz="quarter" idx="12"/>
          </p:nvPr>
        </p:nvSpPr>
        <p:spPr/>
        <p:txBody>
          <a:bodyPr/>
          <a:lstStyle/>
          <a:p>
            <a:pPr>
              <a:defRPr/>
            </a:pPr>
            <a:fld id="{8BDBD1F7-51C1-E94D-B9B2-8F7012A744C6}" type="slidenum">
              <a:rPr lang="en-US" smtClean="0"/>
              <a:pPr>
                <a:defRPr/>
              </a:pPr>
              <a:t>33</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28167193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Branch Coverage and Decision Coverage</a:t>
            </a:r>
          </a:p>
        </p:txBody>
      </p:sp>
      <p:sp>
        <p:nvSpPr>
          <p:cNvPr id="3" name="Content Placeholder 2"/>
          <p:cNvSpPr>
            <a:spLocks noGrp="1"/>
          </p:cNvSpPr>
          <p:nvPr>
            <p:ph idx="1"/>
          </p:nvPr>
        </p:nvSpPr>
        <p:spPr/>
        <p:txBody>
          <a:bodyPr/>
          <a:lstStyle/>
          <a:p>
            <a:pPr marL="0" indent="0">
              <a:buNone/>
            </a:pPr>
            <a:r>
              <a:rPr lang="en-US" dirty="0"/>
              <a:t>Explain Branch Coverage and Decision Coverage.</a:t>
            </a:r>
          </a:p>
          <a:p>
            <a:r>
              <a:rPr lang="en-US" b="1" dirty="0" smtClean="0"/>
              <a:t>Branch </a:t>
            </a:r>
            <a:r>
              <a:rPr lang="en-US" b="1" dirty="0"/>
              <a:t>Coverage </a:t>
            </a:r>
            <a:r>
              <a:rPr lang="en-US" dirty="0"/>
              <a:t>is testing performed in order to ensure that every branch of the software is executed </a:t>
            </a:r>
            <a:r>
              <a:rPr lang="en-US" dirty="0" smtClean="0"/>
              <a:t>at least </a:t>
            </a:r>
            <a:r>
              <a:rPr lang="en-US" dirty="0"/>
              <a:t>once</a:t>
            </a:r>
            <a:r>
              <a:rPr lang="en-US" dirty="0" smtClean="0"/>
              <a:t>. </a:t>
            </a:r>
            <a:r>
              <a:rPr lang="en-US" dirty="0"/>
              <a:t>To perform the Branch coverage testing we take the help of the Control Flow Graph. </a:t>
            </a:r>
          </a:p>
          <a:p>
            <a:r>
              <a:rPr lang="en-US" b="1" dirty="0" smtClean="0"/>
              <a:t>Decision </a:t>
            </a:r>
            <a:r>
              <a:rPr lang="en-US" b="1" dirty="0"/>
              <a:t>coverage </a:t>
            </a:r>
            <a:r>
              <a:rPr lang="en-US" dirty="0"/>
              <a:t>testing ensures that every decision taking statement is executed </a:t>
            </a:r>
            <a:r>
              <a:rPr lang="en-US" dirty="0" smtClean="0"/>
              <a:t>at least </a:t>
            </a:r>
            <a:r>
              <a:rPr lang="en-US" dirty="0"/>
              <a:t>once</a:t>
            </a:r>
            <a:r>
              <a:rPr lang="en-US" dirty="0" smtClean="0"/>
              <a:t>.</a:t>
            </a:r>
            <a:endParaRPr lang="en-US" dirty="0"/>
          </a:p>
          <a:p>
            <a:r>
              <a:rPr lang="en-US" dirty="0" smtClean="0"/>
              <a:t>Both </a:t>
            </a:r>
            <a:r>
              <a:rPr lang="en-US" dirty="0"/>
              <a:t>decision and branch coverage testing is done to ensure the tester that no branch and decision taking </a:t>
            </a:r>
            <a:r>
              <a:rPr lang="en-US" dirty="0" smtClean="0"/>
              <a:t>statement </a:t>
            </a:r>
            <a:r>
              <a:rPr lang="en-US" dirty="0"/>
              <a:t>will </a:t>
            </a:r>
            <a:r>
              <a:rPr lang="en-US" dirty="0" smtClean="0"/>
              <a:t>lead </a:t>
            </a:r>
            <a:r>
              <a:rPr lang="en-US" dirty="0"/>
              <a:t>to failure of the software</a:t>
            </a:r>
            <a:r>
              <a:rPr lang="en-US" dirty="0" smtClean="0"/>
              <a:t>.</a:t>
            </a:r>
            <a:endParaRPr lang="en-US" dirty="0"/>
          </a:p>
          <a:p>
            <a:r>
              <a:rPr lang="en-US" dirty="0" smtClean="0"/>
              <a:t>To </a:t>
            </a:r>
            <a:r>
              <a:rPr lang="en-US" dirty="0"/>
              <a:t>Calculate Branch Coverage:</a:t>
            </a:r>
          </a:p>
          <a:p>
            <a:pPr lvl="1"/>
            <a:r>
              <a:rPr lang="en-US" b="1" dirty="0">
                <a:solidFill>
                  <a:srgbClr val="0000FF"/>
                </a:solidFill>
              </a:rPr>
              <a:t>Branch Coverage = Tested Decision Outcomes / Total Decision Outcomes.</a:t>
            </a:r>
          </a:p>
        </p:txBody>
      </p:sp>
      <p:sp>
        <p:nvSpPr>
          <p:cNvPr id="4" name="Date Placeholder 3"/>
          <p:cNvSpPr>
            <a:spLocks noGrp="1"/>
          </p:cNvSpPr>
          <p:nvPr>
            <p:ph type="dt" sz="half" idx="10"/>
          </p:nvPr>
        </p:nvSpPr>
        <p:spPr/>
        <p:txBody>
          <a:bodyPr/>
          <a:lstStyle/>
          <a:p>
            <a:pPr>
              <a:defRPr/>
            </a:pPr>
            <a:r>
              <a:rPr lang="en-US" dirty="0" smtClean="0"/>
              <a:t>May 30, 2017</a:t>
            </a:r>
            <a:endParaRPr lang="en-US" dirty="0"/>
          </a:p>
        </p:txBody>
      </p:sp>
      <p:sp>
        <p:nvSpPr>
          <p:cNvPr id="5" name="Footer Placeholder 4"/>
          <p:cNvSpPr>
            <a:spLocks noGrp="1"/>
          </p:cNvSpPr>
          <p:nvPr>
            <p:ph type="ftr" sz="quarter" idx="11"/>
          </p:nvPr>
        </p:nvSpPr>
        <p:spPr/>
        <p:txBody>
          <a:bodyPr/>
          <a:lstStyle/>
          <a:p>
            <a:pPr>
              <a:defRPr/>
            </a:pPr>
            <a:r>
              <a:rPr lang="fr-FR" dirty="0" smtClean="0"/>
              <a:t>SE 433: Lecture 10</a:t>
            </a:r>
            <a:endParaRPr lang="en-US" dirty="0"/>
          </a:p>
        </p:txBody>
      </p:sp>
      <p:sp>
        <p:nvSpPr>
          <p:cNvPr id="7" name="Slide Number Placeholder 6"/>
          <p:cNvSpPr>
            <a:spLocks noGrp="1"/>
          </p:cNvSpPr>
          <p:nvPr>
            <p:ph type="sldNum" sz="quarter" idx="12"/>
          </p:nvPr>
        </p:nvSpPr>
        <p:spPr/>
        <p:txBody>
          <a:bodyPr/>
          <a:lstStyle/>
          <a:p>
            <a:pPr>
              <a:defRPr/>
            </a:pPr>
            <a:fld id="{8BDBD1F7-51C1-E94D-B9B2-8F7012A744C6}" type="slidenum">
              <a:rPr lang="en-US" smtClean="0"/>
              <a:pPr>
                <a:defRPr/>
              </a:pPr>
              <a:t>34</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2936892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Rectangle 2"/>
          <p:cNvSpPr>
            <a:spLocks noGrp="1" noChangeArrowheads="1"/>
          </p:cNvSpPr>
          <p:nvPr>
            <p:ph type="title"/>
          </p:nvPr>
        </p:nvSpPr>
        <p:spPr/>
        <p:txBody>
          <a:bodyPr/>
          <a:lstStyle/>
          <a:p>
            <a:r>
              <a:rPr lang="en-US" dirty="0" smtClean="0"/>
              <a:t>Pair-Wise Programming</a:t>
            </a:r>
            <a:endParaRPr lang="en-US" dirty="0"/>
          </a:p>
        </p:txBody>
      </p:sp>
      <p:sp>
        <p:nvSpPr>
          <p:cNvPr id="484355" name="Rectangle 3"/>
          <p:cNvSpPr>
            <a:spLocks noGrp="1" noChangeArrowheads="1"/>
          </p:cNvSpPr>
          <p:nvPr>
            <p:ph type="body" idx="1"/>
          </p:nvPr>
        </p:nvSpPr>
        <p:spPr/>
        <p:txBody>
          <a:bodyPr/>
          <a:lstStyle/>
          <a:p>
            <a:pPr marL="0" indent="0">
              <a:buNone/>
            </a:pPr>
            <a:r>
              <a:rPr lang="en-US" sz="2000" dirty="0"/>
              <a:t>What is pair-wise programming and why is it relevant to software testing</a:t>
            </a:r>
            <a:r>
              <a:rPr lang="en-US" sz="2000" dirty="0" smtClean="0"/>
              <a:t>?</a:t>
            </a:r>
          </a:p>
          <a:p>
            <a:pPr marL="0" indent="0">
              <a:buNone/>
            </a:pPr>
            <a:r>
              <a:rPr lang="en-US" sz="2000" dirty="0" smtClean="0"/>
              <a:t>Concept used </a:t>
            </a:r>
            <a:r>
              <a:rPr lang="en-US" sz="2000" dirty="0"/>
              <a:t>in Extreme Programming </a:t>
            </a:r>
            <a:r>
              <a:rPr lang="en-US" sz="2000" dirty="0" smtClean="0"/>
              <a:t>(XP)</a:t>
            </a:r>
          </a:p>
          <a:p>
            <a:r>
              <a:rPr lang="en-US" sz="2000" dirty="0" smtClean="0"/>
              <a:t>Coding is the key activity throughout a software project</a:t>
            </a:r>
          </a:p>
          <a:p>
            <a:r>
              <a:rPr lang="en-US" sz="2000" dirty="0" smtClean="0"/>
              <a:t>Life cycle and behavior of complex objects defined in test cases – again in code</a:t>
            </a:r>
          </a:p>
          <a:p>
            <a:pPr lvl="0"/>
            <a:r>
              <a:rPr lang="en-US" sz="2000" dirty="0" smtClean="0"/>
              <a:t>XP Practices</a:t>
            </a:r>
          </a:p>
          <a:p>
            <a:pPr lvl="1"/>
            <a:r>
              <a:rPr lang="en-US" dirty="0" smtClean="0"/>
              <a:t>Testing – programmers continuously write unit tests; customers write tests for features</a:t>
            </a:r>
          </a:p>
          <a:p>
            <a:pPr lvl="1"/>
            <a:r>
              <a:rPr lang="en-US" dirty="0" smtClean="0"/>
              <a:t>Pair-programming –  all production code is written with two programmers at one machine</a:t>
            </a:r>
          </a:p>
          <a:p>
            <a:pPr lvl="1"/>
            <a:r>
              <a:rPr lang="en-US" dirty="0" smtClean="0"/>
              <a:t>Continuous integration – integrate and build the system many times a day – every time a task is completed.</a:t>
            </a:r>
          </a:p>
          <a:p>
            <a:r>
              <a:rPr lang="en-US" sz="2000" dirty="0" smtClean="0"/>
              <a:t>Mottos</a:t>
            </a:r>
          </a:p>
          <a:p>
            <a:pPr lvl="1"/>
            <a:r>
              <a:rPr lang="en-GB" dirty="0"/>
              <a:t>Communicate intensively</a:t>
            </a:r>
          </a:p>
          <a:p>
            <a:pPr lvl="1"/>
            <a:r>
              <a:rPr lang="en-GB" dirty="0"/>
              <a:t>Test a bit, code a bit, test a bit more</a:t>
            </a:r>
          </a:p>
          <a:p>
            <a:endParaRPr lang="en-US" dirty="0" smtClean="0"/>
          </a:p>
          <a:p>
            <a:endParaRPr lang="en-US" dirty="0"/>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35</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3093285511"/>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Testing and Concurrent Programming</a:t>
            </a:r>
            <a:endParaRPr lang="en-US" sz="4000" dirty="0"/>
          </a:p>
        </p:txBody>
      </p:sp>
      <p:sp>
        <p:nvSpPr>
          <p:cNvPr id="3" name="Content Placeholder 2"/>
          <p:cNvSpPr>
            <a:spLocks noGrp="1"/>
          </p:cNvSpPr>
          <p:nvPr>
            <p:ph idx="1"/>
          </p:nvPr>
        </p:nvSpPr>
        <p:spPr/>
        <p:txBody>
          <a:bodyPr/>
          <a:lstStyle/>
          <a:p>
            <a:pPr lvl="0"/>
            <a:r>
              <a:rPr lang="en-US" dirty="0" smtClean="0"/>
              <a:t>Why is testing software using concurrent programming hard? What are races and why do they affect system testing?</a:t>
            </a:r>
          </a:p>
          <a:p>
            <a:r>
              <a:rPr lang="en-US" dirty="0" smtClean="0">
                <a:latin typeface="Tahoma" charset="0"/>
              </a:rPr>
              <a:t>Concurrency: </a:t>
            </a:r>
            <a:r>
              <a:rPr kumimoji="1" lang="en-US" dirty="0"/>
              <a:t>Two or more sequences of events occur </a:t>
            </a:r>
            <a:r>
              <a:rPr kumimoji="1" lang="ja-JP" altLang="en-US" dirty="0"/>
              <a:t>“</a:t>
            </a:r>
            <a:r>
              <a:rPr kumimoji="1" lang="en-US" dirty="0"/>
              <a:t>in parallel”</a:t>
            </a:r>
            <a:endParaRPr lang="en-US" dirty="0"/>
          </a:p>
          <a:p>
            <a:pPr lvl="0"/>
            <a:endParaRPr lang="en-US" dirty="0" smtClean="0"/>
          </a:p>
        </p:txBody>
      </p:sp>
      <p:sp>
        <p:nvSpPr>
          <p:cNvPr id="4" name="Date Placeholder 3"/>
          <p:cNvSpPr>
            <a:spLocks noGrp="1"/>
          </p:cNvSpPr>
          <p:nvPr>
            <p:ph type="dt" sz="half" idx="10"/>
          </p:nvPr>
        </p:nvSpPr>
        <p:spPr/>
        <p:txBody>
          <a:bodyPr/>
          <a:lstStyle/>
          <a:p>
            <a:pPr>
              <a:defRPr/>
            </a:pPr>
            <a:r>
              <a:rPr lang="en-US" dirty="0" smtClean="0"/>
              <a:t>May 30, 2017</a:t>
            </a:r>
            <a:endParaRPr lang="en-US" dirty="0"/>
          </a:p>
        </p:txBody>
      </p:sp>
      <p:sp>
        <p:nvSpPr>
          <p:cNvPr id="5" name="Footer Placeholder 4"/>
          <p:cNvSpPr>
            <a:spLocks noGrp="1"/>
          </p:cNvSpPr>
          <p:nvPr>
            <p:ph type="ftr" sz="quarter" idx="11"/>
          </p:nvPr>
        </p:nvSpPr>
        <p:spPr/>
        <p:txBody>
          <a:bodyPr/>
          <a:lstStyle/>
          <a:p>
            <a:pPr>
              <a:defRPr/>
            </a:pPr>
            <a:r>
              <a:rPr lang="fr-FR" dirty="0" smtClean="0"/>
              <a:t>SE 433: Lecture 10</a:t>
            </a:r>
            <a:endParaRPr lang="en-US" dirty="0"/>
          </a:p>
        </p:txBody>
      </p:sp>
      <p:sp>
        <p:nvSpPr>
          <p:cNvPr id="7" name="Slide Number Placeholder 6"/>
          <p:cNvSpPr>
            <a:spLocks noGrp="1"/>
          </p:cNvSpPr>
          <p:nvPr>
            <p:ph type="sldNum" sz="quarter" idx="12"/>
          </p:nvPr>
        </p:nvSpPr>
        <p:spPr/>
        <p:txBody>
          <a:bodyPr/>
          <a:lstStyle/>
          <a:p>
            <a:pPr>
              <a:defRPr/>
            </a:pPr>
            <a:fld id="{8BDBD1F7-51C1-E94D-B9B2-8F7012A744C6}" type="slidenum">
              <a:rPr lang="en-US" smtClean="0"/>
              <a:pPr>
                <a:defRPr/>
              </a:pPr>
              <a:t>36</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13530877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z="4000" dirty="0" smtClean="0"/>
              <a:t>Testing Concurrent Programs is Hard</a:t>
            </a:r>
            <a:endParaRPr lang="en-US" sz="4000" dirty="0"/>
          </a:p>
        </p:txBody>
      </p:sp>
      <p:sp>
        <p:nvSpPr>
          <p:cNvPr id="24579" name="Rectangle 3"/>
          <p:cNvSpPr>
            <a:spLocks noGrp="1" noChangeArrowheads="1"/>
          </p:cNvSpPr>
          <p:nvPr>
            <p:ph type="body" idx="1"/>
          </p:nvPr>
        </p:nvSpPr>
        <p:spPr/>
        <p:txBody>
          <a:bodyPr/>
          <a:lstStyle/>
          <a:p>
            <a:r>
              <a:rPr lang="en-US" dirty="0" smtClean="0"/>
              <a:t>Concurrency bugs triggered non-deterministically</a:t>
            </a:r>
          </a:p>
          <a:p>
            <a:pPr lvl="1"/>
            <a:r>
              <a:rPr lang="en-US" sz="2400" dirty="0" smtClean="0"/>
              <a:t>Prevalent testing techniques ineffective</a:t>
            </a:r>
          </a:p>
          <a:p>
            <a:r>
              <a:rPr lang="en-US" dirty="0" smtClean="0"/>
              <a:t>A race condition is a common concurrency bug</a:t>
            </a:r>
          </a:p>
          <a:p>
            <a:pPr lvl="1"/>
            <a:r>
              <a:rPr lang="en-US" sz="2400" dirty="0" smtClean="0"/>
              <a:t>Two threads can simultaneously access a memory location</a:t>
            </a:r>
          </a:p>
          <a:p>
            <a:pPr lvl="1"/>
            <a:r>
              <a:rPr lang="en-US" sz="2400" dirty="0" smtClean="0"/>
              <a:t>At least one access is a write</a:t>
            </a:r>
          </a:p>
          <a:p>
            <a:pPr lvl="1"/>
            <a:endParaRPr lang="en-US" sz="2400" dirty="0"/>
          </a:p>
          <a:p>
            <a:pPr lvl="1"/>
            <a:endParaRPr lang="en-US" sz="2400" dirty="0" smtClean="0"/>
          </a:p>
          <a:p>
            <a:pPr lvl="1"/>
            <a:endParaRPr lang="en-US" sz="2400" dirty="0"/>
          </a:p>
          <a:p>
            <a:pPr lvl="1"/>
            <a:endParaRPr lang="en-US" sz="2400" dirty="0" smtClean="0"/>
          </a:p>
          <a:p>
            <a:pPr lvl="1"/>
            <a:endParaRPr lang="en-US" sz="2400" dirty="0"/>
          </a:p>
          <a:p>
            <a:r>
              <a:rPr lang="en-US" sz="2000" dirty="0" smtClean="0"/>
              <a:t>See note</a:t>
            </a:r>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37</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215877271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title"/>
          </p:nvPr>
        </p:nvSpPr>
        <p:spPr/>
        <p:txBody>
          <a:bodyPr/>
          <a:lstStyle/>
          <a:p>
            <a:r>
              <a:rPr lang="en-US" dirty="0">
                <a:latin typeface="Tahoma" charset="0"/>
              </a:rPr>
              <a:t>Race Conditions</a:t>
            </a:r>
          </a:p>
        </p:txBody>
      </p:sp>
      <p:sp>
        <p:nvSpPr>
          <p:cNvPr id="14340" name="Rectangle 4"/>
          <p:cNvSpPr>
            <a:spLocks noGrp="1" noChangeArrowheads="1"/>
          </p:cNvSpPr>
          <p:nvPr>
            <p:ph idx="1"/>
          </p:nvPr>
        </p:nvSpPr>
        <p:spPr/>
        <p:txBody>
          <a:bodyPr/>
          <a:lstStyle/>
          <a:p>
            <a:r>
              <a:rPr lang="en-US" dirty="0">
                <a:solidFill>
                  <a:schemeClr val="hlink"/>
                </a:solidFill>
                <a:latin typeface="Tahoma" charset="0"/>
              </a:rPr>
              <a:t>Race condition</a:t>
            </a:r>
            <a:r>
              <a:rPr lang="en-US" dirty="0">
                <a:latin typeface="Tahoma" charset="0"/>
              </a:rPr>
              <a:t> occurs when the value of a variable depends on the execution order of two or more concurrent processes </a:t>
            </a:r>
            <a:r>
              <a:rPr lang="en-US" dirty="0">
                <a:solidFill>
                  <a:schemeClr val="hlink"/>
                </a:solidFill>
                <a:latin typeface="Tahoma" charset="0"/>
              </a:rPr>
              <a:t>(why is this bad?)</a:t>
            </a:r>
          </a:p>
          <a:p>
            <a:r>
              <a:rPr lang="en-US" dirty="0">
                <a:latin typeface="Tahoma" charset="0"/>
              </a:rPr>
              <a:t>Example</a:t>
            </a:r>
          </a:p>
          <a:p>
            <a:pPr lvl="1">
              <a:buFontTx/>
              <a:buNone/>
            </a:pPr>
            <a:r>
              <a:rPr lang="en-US" dirty="0">
                <a:solidFill>
                  <a:schemeClr val="folHlink"/>
                </a:solidFill>
                <a:latin typeface="Tahoma" charset="0"/>
              </a:rPr>
              <a:t>procedure signup(person)</a:t>
            </a:r>
          </a:p>
          <a:p>
            <a:pPr lvl="1">
              <a:buFontTx/>
              <a:buNone/>
            </a:pPr>
            <a:r>
              <a:rPr lang="en-US" dirty="0">
                <a:solidFill>
                  <a:schemeClr val="folHlink"/>
                </a:solidFill>
                <a:latin typeface="Tahoma" charset="0"/>
              </a:rPr>
              <a:t>	begin</a:t>
            </a:r>
          </a:p>
          <a:p>
            <a:pPr lvl="1">
              <a:buFontTx/>
              <a:buNone/>
            </a:pPr>
            <a:r>
              <a:rPr lang="en-US" dirty="0">
                <a:solidFill>
                  <a:schemeClr val="folHlink"/>
                </a:solidFill>
                <a:latin typeface="Tahoma" charset="0"/>
              </a:rPr>
              <a:t>		number := number + 1;</a:t>
            </a:r>
          </a:p>
          <a:p>
            <a:pPr lvl="1">
              <a:buFontTx/>
              <a:buNone/>
            </a:pPr>
            <a:r>
              <a:rPr lang="en-US" dirty="0">
                <a:solidFill>
                  <a:schemeClr val="folHlink"/>
                </a:solidFill>
                <a:latin typeface="Tahoma" charset="0"/>
              </a:rPr>
              <a:t>		list[number] := person;</a:t>
            </a:r>
          </a:p>
          <a:p>
            <a:pPr lvl="1">
              <a:buFontTx/>
              <a:buNone/>
            </a:pPr>
            <a:r>
              <a:rPr lang="en-US" dirty="0" smtClean="0">
                <a:solidFill>
                  <a:schemeClr val="folHlink"/>
                </a:solidFill>
                <a:latin typeface="Tahoma" charset="0"/>
              </a:rPr>
              <a:t>    end;</a:t>
            </a:r>
          </a:p>
          <a:p>
            <a:pPr lvl="1">
              <a:buFontTx/>
              <a:buNone/>
            </a:pPr>
            <a:r>
              <a:rPr lang="is-IS" dirty="0" smtClean="0">
                <a:solidFill>
                  <a:schemeClr val="folHlink"/>
                </a:solidFill>
                <a:latin typeface="Tahoma" charset="0"/>
              </a:rPr>
              <a:t>…</a:t>
            </a:r>
            <a:endParaRPr lang="en-US" dirty="0">
              <a:solidFill>
                <a:schemeClr val="folHlink"/>
              </a:solidFill>
              <a:latin typeface="Tahoma" charset="0"/>
            </a:endParaRPr>
          </a:p>
          <a:p>
            <a:pPr lvl="1">
              <a:buFontTx/>
              <a:buNone/>
            </a:pPr>
            <a:r>
              <a:rPr lang="en-US" dirty="0">
                <a:solidFill>
                  <a:schemeClr val="folHlink"/>
                </a:solidFill>
                <a:latin typeface="Tahoma" charset="0"/>
              </a:rPr>
              <a:t>signup(joe) || signup(bill)</a:t>
            </a:r>
            <a:r>
              <a:rPr lang="en-US" dirty="0">
                <a:latin typeface="Tahoma" charset="0"/>
              </a:rPr>
              <a:t> </a:t>
            </a:r>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38</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42594577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Static Analysis?</a:t>
            </a:r>
            <a:endParaRPr lang="en-US" dirty="0"/>
          </a:p>
        </p:txBody>
      </p:sp>
      <p:sp>
        <p:nvSpPr>
          <p:cNvPr id="3" name="Content Placeholder 2"/>
          <p:cNvSpPr>
            <a:spLocks noGrp="1"/>
          </p:cNvSpPr>
          <p:nvPr>
            <p:ph idx="1"/>
          </p:nvPr>
        </p:nvSpPr>
        <p:spPr/>
        <p:txBody>
          <a:bodyPr/>
          <a:lstStyle/>
          <a:p>
            <a:r>
              <a:rPr lang="en-US" dirty="0" smtClean="0"/>
              <a:t>The term "static analysis" is conflated, but here we use it to mean a collection of algorithms and techniques used to analyze source code in order to automatically find bugs. </a:t>
            </a:r>
          </a:p>
          <a:p>
            <a:r>
              <a:rPr lang="en-US" dirty="0" smtClean="0"/>
              <a:t>The idea is similar in spirit to compiler warnings (which can be useful for finding coding errors) but to take that idea a step further and find bugs that are traditionally found using run-time debugging techniques such as testing.</a:t>
            </a:r>
          </a:p>
          <a:p>
            <a:r>
              <a:rPr lang="en-US" dirty="0" smtClean="0"/>
              <a:t>Static analysis bug-finding tools have evolved over the last several decades from basic syntactic checkers to those that find deep bugs by reasoning about the semantics of code. </a:t>
            </a:r>
            <a:endParaRPr lang="en-US" dirty="0"/>
          </a:p>
        </p:txBody>
      </p:sp>
      <p:sp>
        <p:nvSpPr>
          <p:cNvPr id="4" name="Date Placeholder 3"/>
          <p:cNvSpPr>
            <a:spLocks noGrp="1"/>
          </p:cNvSpPr>
          <p:nvPr>
            <p:ph type="dt" sz="half" idx="10"/>
          </p:nvPr>
        </p:nvSpPr>
        <p:spPr/>
        <p:txBody>
          <a:bodyPr/>
          <a:lstStyle/>
          <a:p>
            <a:pPr>
              <a:defRPr/>
            </a:pPr>
            <a:r>
              <a:rPr lang="en-US" dirty="0" smtClean="0"/>
              <a:t>May 30, 2017</a:t>
            </a:r>
            <a:endParaRPr lang="en-US" dirty="0"/>
          </a:p>
        </p:txBody>
      </p:sp>
      <p:sp>
        <p:nvSpPr>
          <p:cNvPr id="5" name="Footer Placeholder 4"/>
          <p:cNvSpPr>
            <a:spLocks noGrp="1"/>
          </p:cNvSpPr>
          <p:nvPr>
            <p:ph type="ftr" sz="quarter" idx="11"/>
          </p:nvPr>
        </p:nvSpPr>
        <p:spPr/>
        <p:txBody>
          <a:bodyPr/>
          <a:lstStyle/>
          <a:p>
            <a:pPr>
              <a:defRPr/>
            </a:pPr>
            <a:r>
              <a:rPr lang="fr-FR" dirty="0" smtClean="0"/>
              <a:t>SE 433: Lecture 10</a:t>
            </a:r>
            <a:endParaRPr lang="en-US" dirty="0"/>
          </a:p>
        </p:txBody>
      </p:sp>
      <p:sp>
        <p:nvSpPr>
          <p:cNvPr id="7" name="Slide Number Placeholder 6"/>
          <p:cNvSpPr>
            <a:spLocks noGrp="1"/>
          </p:cNvSpPr>
          <p:nvPr>
            <p:ph type="sldNum" sz="quarter" idx="12"/>
          </p:nvPr>
        </p:nvSpPr>
        <p:spPr/>
        <p:txBody>
          <a:bodyPr/>
          <a:lstStyle/>
          <a:p>
            <a:pPr>
              <a:defRPr/>
            </a:pPr>
            <a:fld id="{8BDBD1F7-51C1-E94D-B9B2-8F7012A744C6}" type="slidenum">
              <a:rPr lang="en-US" smtClean="0"/>
              <a:pPr>
                <a:defRPr/>
              </a:pPr>
              <a:t>39</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892961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5538" name="Rectangle 2"/>
          <p:cNvSpPr>
            <a:spLocks noGrp="1" noChangeArrowheads="1"/>
          </p:cNvSpPr>
          <p:nvPr>
            <p:ph type="ctrTitle"/>
          </p:nvPr>
        </p:nvSpPr>
        <p:spPr/>
        <p:txBody>
          <a:bodyPr/>
          <a:lstStyle/>
          <a:p>
            <a:pPr>
              <a:defRPr/>
            </a:pPr>
            <a:r>
              <a:rPr lang="en-US" dirty="0">
                <a:latin typeface="Arial" charset="0"/>
                <a:ea typeface="ＭＳ Ｐゴシック" charset="0"/>
                <a:cs typeface="ＭＳ Ｐゴシック" charset="0"/>
              </a:rPr>
              <a:t>Thought for the Day</a:t>
            </a:r>
          </a:p>
        </p:txBody>
      </p:sp>
      <p:sp>
        <p:nvSpPr>
          <p:cNvPr id="19458" name="Rectangle 3"/>
          <p:cNvSpPr>
            <a:spLocks noGrp="1" noChangeArrowheads="1"/>
          </p:cNvSpPr>
          <p:nvPr>
            <p:ph type="subTitle" idx="1"/>
          </p:nvPr>
        </p:nvSpPr>
        <p:spPr>
          <a:xfrm>
            <a:off x="457200" y="3429000"/>
            <a:ext cx="8153400" cy="2743200"/>
          </a:xfrm>
        </p:spPr>
        <p:txBody>
          <a:bodyPr/>
          <a:lstStyle/>
          <a:p>
            <a:r>
              <a:rPr lang="en-US" dirty="0"/>
              <a:t>“Program testing can be a very effective way to show the presence of bugs, but is hopelessly inadequate for showing their absence.” </a:t>
            </a:r>
            <a:endParaRPr lang="en-US" dirty="0" smtClean="0"/>
          </a:p>
          <a:p>
            <a:pPr algn="r"/>
            <a:r>
              <a:rPr lang="en-US" dirty="0" smtClean="0"/>
              <a:t>– Edsger Dijkstra</a:t>
            </a:r>
            <a:endParaRPr lang="en-US" dirty="0">
              <a:latin typeface="Arial" charset="0"/>
              <a:ea typeface="ＭＳ Ｐゴシック" charset="0"/>
              <a:cs typeface="ＭＳ Ｐゴシック" charset="0"/>
            </a:endParaRPr>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F683B677-C643-1541-A02D-CD84F8996590}" type="slidenum">
              <a:rPr lang="en-US" smtClean="0"/>
              <a:pPr>
                <a:defRPr/>
              </a:pPr>
              <a:t>4</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3148451489"/>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pPr eaLnBrk="1" hangingPunct="1"/>
            <a:r>
              <a:rPr lang="en-US" dirty="0">
                <a:latin typeface="Arial" charset="0"/>
              </a:rPr>
              <a:t>Defect Costs</a:t>
            </a:r>
          </a:p>
        </p:txBody>
      </p:sp>
      <p:sp>
        <p:nvSpPr>
          <p:cNvPr id="5124" name="Rectangle 3"/>
          <p:cNvSpPr>
            <a:spLocks noGrp="1" noChangeArrowheads="1"/>
          </p:cNvSpPr>
          <p:nvPr>
            <p:ph type="body" idx="1"/>
          </p:nvPr>
        </p:nvSpPr>
        <p:spPr>
          <a:xfrm>
            <a:off x="457200" y="990600"/>
            <a:ext cx="8229600" cy="1752600"/>
          </a:xfrm>
        </p:spPr>
        <p:txBody>
          <a:bodyPr/>
          <a:lstStyle/>
          <a:p>
            <a:pPr eaLnBrk="1" hangingPunct="1">
              <a:lnSpc>
                <a:spcPct val="90000"/>
              </a:lnSpc>
              <a:buFontTx/>
              <a:buNone/>
            </a:pPr>
            <a:r>
              <a:rPr lang="en-US" sz="2000" dirty="0">
                <a:latin typeface="Arial" charset="0"/>
              </a:rPr>
              <a:t>Questions:</a:t>
            </a:r>
          </a:p>
          <a:p>
            <a:pPr lvl="1" eaLnBrk="1" hangingPunct="1">
              <a:lnSpc>
                <a:spcPct val="90000"/>
              </a:lnSpc>
              <a:spcAft>
                <a:spcPts val="0"/>
              </a:spcAft>
            </a:pPr>
            <a:r>
              <a:rPr lang="en-US" dirty="0">
                <a:latin typeface="Arial" charset="0"/>
              </a:rPr>
              <a:t>When you find one, how much will it cost to fix?</a:t>
            </a:r>
          </a:p>
          <a:p>
            <a:pPr lvl="2" eaLnBrk="1" hangingPunct="1">
              <a:lnSpc>
                <a:spcPct val="90000"/>
              </a:lnSpc>
              <a:spcAft>
                <a:spcPts val="0"/>
              </a:spcAft>
            </a:pPr>
            <a:r>
              <a:rPr lang="en-US" dirty="0">
                <a:latin typeface="Arial" charset="0"/>
              </a:rPr>
              <a:t>How much depends on when the </a:t>
            </a:r>
            <a:r>
              <a:rPr lang="en-US" dirty="0" smtClean="0">
                <a:latin typeface="Arial" charset="0"/>
              </a:rPr>
              <a:t>defect </a:t>
            </a:r>
            <a:r>
              <a:rPr lang="en-US" dirty="0">
                <a:latin typeface="Arial" charset="0"/>
              </a:rPr>
              <a:t>was created vs. when you found it?</a:t>
            </a:r>
          </a:p>
          <a:p>
            <a:pPr lvl="1" eaLnBrk="1" hangingPunct="1">
              <a:lnSpc>
                <a:spcPct val="90000"/>
              </a:lnSpc>
              <a:spcAft>
                <a:spcPts val="0"/>
              </a:spcAft>
            </a:pPr>
            <a:r>
              <a:rPr lang="en-US" dirty="0">
                <a:latin typeface="Arial" charset="0"/>
              </a:rPr>
              <a:t>Just how many do you think are in there to start with?!</a:t>
            </a:r>
          </a:p>
        </p:txBody>
      </p:sp>
      <p:grpSp>
        <p:nvGrpSpPr>
          <p:cNvPr id="5125" name="Group 16"/>
          <p:cNvGrpSpPr>
            <a:grpSpLocks/>
          </p:cNvGrpSpPr>
          <p:nvPr/>
        </p:nvGrpSpPr>
        <p:grpSpPr bwMode="auto">
          <a:xfrm>
            <a:off x="914400" y="2743200"/>
            <a:ext cx="7315200" cy="1828800"/>
            <a:chOff x="228600" y="2590800"/>
            <a:chExt cx="8305800" cy="2560638"/>
          </a:xfrm>
        </p:grpSpPr>
        <p:grpSp>
          <p:nvGrpSpPr>
            <p:cNvPr id="5127" name="Group 5"/>
            <p:cNvGrpSpPr>
              <a:grpSpLocks/>
            </p:cNvGrpSpPr>
            <p:nvPr/>
          </p:nvGrpSpPr>
          <p:grpSpPr bwMode="auto">
            <a:xfrm>
              <a:off x="2133600" y="2590800"/>
              <a:ext cx="5716588" cy="2559050"/>
              <a:chOff x="1157" y="1320"/>
              <a:chExt cx="3806" cy="2443"/>
            </a:xfrm>
          </p:grpSpPr>
          <p:sp>
            <p:nvSpPr>
              <p:cNvPr id="6" name="Line 6"/>
              <p:cNvSpPr>
                <a:spLocks noChangeShapeType="1"/>
              </p:cNvSpPr>
              <p:nvPr/>
            </p:nvSpPr>
            <p:spPr bwMode="invGray">
              <a:xfrm flipV="1">
                <a:off x="1157" y="1320"/>
                <a:ext cx="0" cy="2442"/>
              </a:xfrm>
              <a:prstGeom prst="line">
                <a:avLst/>
              </a:prstGeom>
              <a:noFill/>
              <a:ln w="12700">
                <a:solidFill>
                  <a:srgbClr val="4D4D4D"/>
                </a:solidFill>
                <a:round/>
                <a:headEnd/>
                <a:tailEnd/>
              </a:ln>
              <a:effectLst>
                <a:outerShdw dist="53882" dir="2700000" algn="ctr" rotWithShape="0">
                  <a:schemeClr val="bg2"/>
                </a:outerShdw>
              </a:effectLst>
            </p:spPr>
            <p:txBody>
              <a:bodyPr wrap="none" tIns="91440" bIns="91440" anchor="ctr"/>
              <a:lstStyle/>
              <a:p>
                <a:pPr>
                  <a:defRPr/>
                </a:pPr>
                <a:endParaRPr lang="en-US" dirty="0">
                  <a:latin typeface="Tahoma" pitchFamily="1" charset="0"/>
                  <a:ea typeface="+mn-ea"/>
                  <a:cs typeface="+mn-cs"/>
                </a:endParaRPr>
              </a:p>
            </p:txBody>
          </p:sp>
          <p:sp>
            <p:nvSpPr>
              <p:cNvPr id="7" name="Line 7"/>
              <p:cNvSpPr>
                <a:spLocks noChangeShapeType="1"/>
              </p:cNvSpPr>
              <p:nvPr/>
            </p:nvSpPr>
            <p:spPr bwMode="invGray">
              <a:xfrm flipV="1">
                <a:off x="2426" y="1320"/>
                <a:ext cx="0" cy="2442"/>
              </a:xfrm>
              <a:prstGeom prst="line">
                <a:avLst/>
              </a:prstGeom>
              <a:noFill/>
              <a:ln w="12700">
                <a:solidFill>
                  <a:srgbClr val="4D4D4D"/>
                </a:solidFill>
                <a:round/>
                <a:headEnd/>
                <a:tailEnd/>
              </a:ln>
              <a:effectLst>
                <a:outerShdw dist="53882" dir="2700000" algn="ctr" rotWithShape="0">
                  <a:schemeClr val="bg2"/>
                </a:outerShdw>
              </a:effectLst>
            </p:spPr>
            <p:txBody>
              <a:bodyPr wrap="none" tIns="91440" bIns="91440" anchor="ctr"/>
              <a:lstStyle/>
              <a:p>
                <a:pPr>
                  <a:defRPr/>
                </a:pPr>
                <a:endParaRPr lang="en-US" dirty="0">
                  <a:latin typeface="Tahoma" pitchFamily="1" charset="0"/>
                  <a:ea typeface="+mn-ea"/>
                  <a:cs typeface="+mn-cs"/>
                </a:endParaRPr>
              </a:p>
            </p:txBody>
          </p:sp>
          <p:sp>
            <p:nvSpPr>
              <p:cNvPr id="8" name="Line 8"/>
              <p:cNvSpPr>
                <a:spLocks noChangeShapeType="1"/>
              </p:cNvSpPr>
              <p:nvPr/>
            </p:nvSpPr>
            <p:spPr bwMode="invGray">
              <a:xfrm flipV="1">
                <a:off x="3694" y="1320"/>
                <a:ext cx="0" cy="2442"/>
              </a:xfrm>
              <a:prstGeom prst="line">
                <a:avLst/>
              </a:prstGeom>
              <a:noFill/>
              <a:ln w="12700">
                <a:solidFill>
                  <a:srgbClr val="4D4D4D"/>
                </a:solidFill>
                <a:round/>
                <a:headEnd/>
                <a:tailEnd/>
              </a:ln>
              <a:effectLst>
                <a:outerShdw dist="53882" dir="2700000" algn="ctr" rotWithShape="0">
                  <a:schemeClr val="bg2"/>
                </a:outerShdw>
              </a:effectLst>
            </p:spPr>
            <p:txBody>
              <a:bodyPr wrap="none" tIns="91440" bIns="91440" anchor="ctr"/>
              <a:lstStyle/>
              <a:p>
                <a:pPr>
                  <a:defRPr/>
                </a:pPr>
                <a:endParaRPr lang="en-US" dirty="0">
                  <a:latin typeface="Tahoma" pitchFamily="1" charset="0"/>
                  <a:ea typeface="+mn-ea"/>
                  <a:cs typeface="+mn-cs"/>
                </a:endParaRPr>
              </a:p>
            </p:txBody>
          </p:sp>
          <p:sp>
            <p:nvSpPr>
              <p:cNvPr id="9" name="Line 9"/>
              <p:cNvSpPr>
                <a:spLocks noChangeShapeType="1"/>
              </p:cNvSpPr>
              <p:nvPr/>
            </p:nvSpPr>
            <p:spPr bwMode="invGray">
              <a:xfrm flipV="1">
                <a:off x="4963" y="1320"/>
                <a:ext cx="0" cy="2442"/>
              </a:xfrm>
              <a:prstGeom prst="line">
                <a:avLst/>
              </a:prstGeom>
              <a:noFill/>
              <a:ln w="12700">
                <a:solidFill>
                  <a:srgbClr val="4D4D4D"/>
                </a:solidFill>
                <a:round/>
                <a:headEnd/>
                <a:tailEnd/>
              </a:ln>
              <a:effectLst>
                <a:outerShdw dist="53882" dir="2700000" algn="ctr" rotWithShape="0">
                  <a:schemeClr val="bg2"/>
                </a:outerShdw>
              </a:effectLst>
            </p:spPr>
            <p:txBody>
              <a:bodyPr wrap="none" tIns="91440" bIns="91440" anchor="ctr"/>
              <a:lstStyle/>
              <a:p>
                <a:pPr>
                  <a:defRPr/>
                </a:pPr>
                <a:endParaRPr lang="en-US" dirty="0">
                  <a:latin typeface="Tahoma" pitchFamily="1" charset="0"/>
                  <a:ea typeface="+mn-ea"/>
                  <a:cs typeface="+mn-cs"/>
                </a:endParaRPr>
              </a:p>
            </p:txBody>
          </p:sp>
        </p:grpSp>
        <p:grpSp>
          <p:nvGrpSpPr>
            <p:cNvPr id="5128" name="Group 10"/>
            <p:cNvGrpSpPr>
              <a:grpSpLocks/>
            </p:cNvGrpSpPr>
            <p:nvPr/>
          </p:nvGrpSpPr>
          <p:grpSpPr bwMode="auto">
            <a:xfrm>
              <a:off x="1079500" y="2819400"/>
              <a:ext cx="5702300" cy="2255838"/>
              <a:chOff x="432" y="1084"/>
              <a:chExt cx="4688" cy="2914"/>
            </a:xfrm>
          </p:grpSpPr>
          <p:sp>
            <p:nvSpPr>
              <p:cNvPr id="5133" name="Line 11"/>
              <p:cNvSpPr>
                <a:spLocks noChangeShapeType="1"/>
              </p:cNvSpPr>
              <p:nvPr/>
            </p:nvSpPr>
            <p:spPr bwMode="auto">
              <a:xfrm flipV="1">
                <a:off x="4037" y="1084"/>
                <a:ext cx="1083" cy="1767"/>
              </a:xfrm>
              <a:prstGeom prst="line">
                <a:avLst/>
              </a:prstGeom>
              <a:noFill/>
              <a:ln w="38100">
                <a:solidFill>
                  <a:schemeClr val="hlink"/>
                </a:solidFill>
                <a:round/>
                <a:headEnd type="none" w="sm" len="sm"/>
                <a:tailEnd type="none" w="med" len="lg"/>
              </a:ln>
              <a:extLst>
                <a:ext uri="{909E8E84-426E-40dd-AFC4-6F175D3DCCD1}">
                  <a14:hiddenFill xmlns:a14="http://schemas.microsoft.com/office/drawing/2010/main">
                    <a:noFill/>
                  </a14:hiddenFill>
                </a:ext>
              </a:extLst>
            </p:spPr>
            <p:txBody>
              <a:bodyPr wrap="none" anchor="ctr"/>
              <a:lstStyle/>
              <a:p>
                <a:endParaRPr lang="en-US" dirty="0"/>
              </a:p>
            </p:txBody>
          </p:sp>
          <p:sp>
            <p:nvSpPr>
              <p:cNvPr id="5134" name="Arc 12"/>
              <p:cNvSpPr>
                <a:spLocks/>
              </p:cNvSpPr>
              <p:nvPr/>
            </p:nvSpPr>
            <p:spPr bwMode="auto">
              <a:xfrm flipH="1">
                <a:off x="432" y="2577"/>
                <a:ext cx="3606" cy="1421"/>
              </a:xfrm>
              <a:custGeom>
                <a:avLst/>
                <a:gdLst>
                  <a:gd name="T0" fmla="*/ 100 w 21623"/>
                  <a:gd name="T1" fmla="*/ 6 h 21600"/>
                  <a:gd name="T2" fmla="*/ 0 w 21623"/>
                  <a:gd name="T3" fmla="*/ 1 h 21600"/>
                  <a:gd name="T4" fmla="*/ 98 w 21623"/>
                  <a:gd name="T5" fmla="*/ 0 h 21600"/>
                  <a:gd name="T6" fmla="*/ 0 60000 65536"/>
                  <a:gd name="T7" fmla="*/ 0 60000 65536"/>
                  <a:gd name="T8" fmla="*/ 0 60000 65536"/>
                  <a:gd name="T9" fmla="*/ 0 w 21623"/>
                  <a:gd name="T10" fmla="*/ 0 h 21600"/>
                  <a:gd name="T11" fmla="*/ 21623 w 21623"/>
                  <a:gd name="T12" fmla="*/ 21600 h 21600"/>
                </a:gdLst>
                <a:ahLst/>
                <a:cxnLst>
                  <a:cxn ang="T6">
                    <a:pos x="T0" y="T1"/>
                  </a:cxn>
                  <a:cxn ang="T7">
                    <a:pos x="T2" y="T3"/>
                  </a:cxn>
                  <a:cxn ang="T8">
                    <a:pos x="T4" y="T5"/>
                  </a:cxn>
                </a:cxnLst>
                <a:rect l="T9" t="T10" r="T11" b="T12"/>
                <a:pathLst>
                  <a:path w="21623" h="21600" fill="none" extrusionOk="0">
                    <a:moveTo>
                      <a:pt x="21623" y="21596"/>
                    </a:moveTo>
                    <a:cubicBezTo>
                      <a:pt x="21486" y="21598"/>
                      <a:pt x="21349" y="21599"/>
                      <a:pt x="21212" y="21600"/>
                    </a:cubicBezTo>
                    <a:cubicBezTo>
                      <a:pt x="10855" y="21600"/>
                      <a:pt x="1955" y="14248"/>
                      <a:pt x="0" y="4077"/>
                    </a:cubicBezTo>
                  </a:path>
                  <a:path w="21623" h="21600" stroke="0" extrusionOk="0">
                    <a:moveTo>
                      <a:pt x="21623" y="21596"/>
                    </a:moveTo>
                    <a:cubicBezTo>
                      <a:pt x="21486" y="21598"/>
                      <a:pt x="21349" y="21599"/>
                      <a:pt x="21212" y="21600"/>
                    </a:cubicBezTo>
                    <a:cubicBezTo>
                      <a:pt x="10855" y="21600"/>
                      <a:pt x="1955" y="14248"/>
                      <a:pt x="0" y="4077"/>
                    </a:cubicBezTo>
                    <a:lnTo>
                      <a:pt x="21212" y="0"/>
                    </a:lnTo>
                    <a:close/>
                  </a:path>
                </a:pathLst>
              </a:custGeom>
              <a:noFill/>
              <a:ln w="38100" cap="rnd">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dirty="0"/>
              </a:p>
            </p:txBody>
          </p:sp>
        </p:grpSp>
        <p:sp>
          <p:nvSpPr>
            <p:cNvPr id="5129" name="Line 13"/>
            <p:cNvSpPr>
              <a:spLocks noChangeShapeType="1"/>
            </p:cNvSpPr>
            <p:nvPr/>
          </p:nvSpPr>
          <p:spPr bwMode="auto">
            <a:xfrm>
              <a:off x="1066800" y="2590800"/>
              <a:ext cx="3175" cy="2560638"/>
            </a:xfrm>
            <a:prstGeom prst="line">
              <a:avLst/>
            </a:prstGeom>
            <a:noFill/>
            <a:ln w="38100">
              <a:solidFill>
                <a:srgbClr val="4D4D4D"/>
              </a:solidFill>
              <a:round/>
              <a:headEnd type="stealth" w="sm" len="sm"/>
              <a:tailEnd type="none" w="sm" len="sm"/>
            </a:ln>
            <a:extLst>
              <a:ext uri="{909E8E84-426E-40dd-AFC4-6F175D3DCCD1}">
                <a14:hiddenFill xmlns:a14="http://schemas.microsoft.com/office/drawing/2010/main">
                  <a:noFill/>
                </a14:hiddenFill>
              </a:ext>
            </a:extLst>
          </p:spPr>
          <p:txBody>
            <a:bodyPr lIns="80786" tIns="40392" rIns="80786" bIns="40392">
              <a:spAutoFit/>
            </a:bodyPr>
            <a:lstStyle/>
            <a:p>
              <a:endParaRPr lang="en-US" dirty="0"/>
            </a:p>
          </p:txBody>
        </p:sp>
        <p:sp>
          <p:nvSpPr>
            <p:cNvPr id="5130" name="Line 14"/>
            <p:cNvSpPr>
              <a:spLocks noChangeShapeType="1"/>
            </p:cNvSpPr>
            <p:nvPr/>
          </p:nvSpPr>
          <p:spPr bwMode="auto">
            <a:xfrm flipV="1">
              <a:off x="1081088" y="5105400"/>
              <a:ext cx="6919912" cy="23813"/>
            </a:xfrm>
            <a:prstGeom prst="line">
              <a:avLst/>
            </a:prstGeom>
            <a:noFill/>
            <a:ln w="38100">
              <a:solidFill>
                <a:srgbClr val="4D4D4D"/>
              </a:solidFill>
              <a:round/>
              <a:headEnd type="none" w="sm" len="sm"/>
              <a:tailEnd type="stealth" w="sm" len="sm"/>
            </a:ln>
            <a:extLst>
              <a:ext uri="{909E8E84-426E-40dd-AFC4-6F175D3DCCD1}">
                <a14:hiddenFill xmlns:a14="http://schemas.microsoft.com/office/drawing/2010/main">
                  <a:noFill/>
                </a14:hiddenFill>
              </a:ext>
            </a:extLst>
          </p:spPr>
          <p:txBody>
            <a:bodyPr lIns="80786" tIns="40392" rIns="80786" bIns="40392">
              <a:spAutoFit/>
            </a:bodyPr>
            <a:lstStyle/>
            <a:p>
              <a:endParaRPr lang="en-US" dirty="0"/>
            </a:p>
          </p:txBody>
        </p:sp>
        <p:sp>
          <p:nvSpPr>
            <p:cNvPr id="15" name="Rectangle 15"/>
            <p:cNvSpPr>
              <a:spLocks noChangeArrowheads="1"/>
            </p:cNvSpPr>
            <p:nvPr/>
          </p:nvSpPr>
          <p:spPr bwMode="auto">
            <a:xfrm>
              <a:off x="228600" y="3070920"/>
              <a:ext cx="868792" cy="328971"/>
            </a:xfrm>
            <a:prstGeom prst="rect">
              <a:avLst/>
            </a:prstGeom>
            <a:noFill/>
            <a:ln w="9525">
              <a:noFill/>
              <a:miter lim="800000"/>
              <a:headEnd/>
              <a:tailEnd/>
            </a:ln>
            <a:effectLst>
              <a:outerShdw dist="35921" dir="2700000" algn="ctr" rotWithShape="0">
                <a:schemeClr val="bg1"/>
              </a:outerShdw>
            </a:effectLst>
          </p:spPr>
          <p:txBody>
            <a:bodyPr lIns="80786" tIns="40392" rIns="80786" bIns="40392">
              <a:spAutoFit/>
            </a:bodyPr>
            <a:lstStyle/>
            <a:p>
              <a:pPr defTabSz="850900" eaLnBrk="0" hangingPunct="0">
                <a:lnSpc>
                  <a:spcPct val="90000"/>
                </a:lnSpc>
                <a:defRPr/>
              </a:pPr>
              <a:r>
                <a:rPr lang="en-US" sz="1800" b="1" dirty="0">
                  <a:solidFill>
                    <a:schemeClr val="accent2"/>
                  </a:solidFill>
                  <a:latin typeface="Arial" charset="0"/>
                  <a:ea typeface="+mn-ea"/>
                  <a:cs typeface="+mn-cs"/>
                </a:rPr>
                <a:t>Cost</a:t>
              </a:r>
            </a:p>
          </p:txBody>
        </p:sp>
        <p:sp>
          <p:nvSpPr>
            <p:cNvPr id="5132" name="Rectangle 16"/>
            <p:cNvSpPr>
              <a:spLocks noChangeArrowheads="1"/>
            </p:cNvSpPr>
            <p:nvPr/>
          </p:nvSpPr>
          <p:spPr bwMode="auto">
            <a:xfrm>
              <a:off x="4953000" y="4648200"/>
              <a:ext cx="358140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786" tIns="40392" rIns="80786" bIns="40392">
              <a:spAutoFit/>
            </a:bodyPr>
            <a:lstStyle/>
            <a:p>
              <a:pPr algn="ctr" defTabSz="1020763" eaLnBrk="0" hangingPunct="0">
                <a:lnSpc>
                  <a:spcPct val="90000"/>
                </a:lnSpc>
                <a:tabLst>
                  <a:tab pos="1938338" algn="l"/>
                  <a:tab pos="3878263" algn="l"/>
                  <a:tab pos="4846638" algn="l"/>
                  <a:tab pos="5816600" algn="l"/>
                  <a:tab pos="6845300" algn="l"/>
                </a:tabLst>
              </a:pPr>
              <a:r>
                <a:rPr lang="en-US" sz="1800" b="1" dirty="0">
                  <a:solidFill>
                    <a:schemeClr val="accent2"/>
                  </a:solidFill>
                  <a:latin typeface="Arial" charset="0"/>
                </a:rPr>
                <a:t>Development Phases</a:t>
              </a:r>
            </a:p>
          </p:txBody>
        </p:sp>
      </p:grpSp>
      <p:sp>
        <p:nvSpPr>
          <p:cNvPr id="18" name="Rectangle 20"/>
          <p:cNvSpPr txBox="1">
            <a:spLocks noChangeArrowheads="1"/>
          </p:cNvSpPr>
          <p:nvPr/>
        </p:nvSpPr>
        <p:spPr bwMode="auto">
          <a:xfrm>
            <a:off x="304800" y="4572000"/>
            <a:ext cx="8763000" cy="1905000"/>
          </a:xfrm>
          <a:prstGeom prst="rect">
            <a:avLst/>
          </a:prstGeom>
          <a:noFill/>
          <a:ln w="9525">
            <a:noFill/>
            <a:miter lim="800000"/>
            <a:headEnd/>
            <a:tailEnd/>
          </a:ln>
          <a:effectLst/>
        </p:spPr>
        <p:txBody>
          <a:bodyPr/>
          <a:lstStyle/>
          <a:p>
            <a:pPr marL="342900" indent="-342900">
              <a:spcBef>
                <a:spcPct val="20000"/>
              </a:spcBef>
              <a:defRPr/>
            </a:pPr>
            <a:r>
              <a:rPr lang="en-US" sz="2000" kern="0" dirty="0">
                <a:latin typeface="+mn-lt"/>
                <a:ea typeface="+mn-ea"/>
                <a:cs typeface="+mn-cs"/>
              </a:rPr>
              <a:t>The cost of fixing a defect rises exponentially by lifecycle phase</a:t>
            </a:r>
          </a:p>
          <a:p>
            <a:pPr marL="742950" lvl="1" indent="-285750">
              <a:lnSpc>
                <a:spcPct val="90000"/>
              </a:lnSpc>
              <a:spcBef>
                <a:spcPct val="20000"/>
              </a:spcBef>
              <a:buFont typeface="Wingdings" pitchFamily="1" charset="2"/>
              <a:buChar char="§"/>
              <a:defRPr/>
            </a:pPr>
            <a:r>
              <a:rPr lang="en-US" sz="2000" kern="0" dirty="0">
                <a:latin typeface="+mn-lt"/>
                <a:ea typeface="+mn-ea"/>
                <a:cs typeface="+mn-cs"/>
              </a:rPr>
              <a:t>But this is simplistic</a:t>
            </a:r>
          </a:p>
          <a:p>
            <a:pPr marL="1143000" lvl="2" indent="-228600">
              <a:lnSpc>
                <a:spcPct val="90000"/>
              </a:lnSpc>
              <a:spcBef>
                <a:spcPct val="20000"/>
              </a:spcBef>
              <a:buFontTx/>
              <a:buChar char="•"/>
              <a:defRPr/>
            </a:pPr>
            <a:r>
              <a:rPr lang="en-US" sz="2000" kern="0" dirty="0">
                <a:latin typeface="+mn-lt"/>
                <a:ea typeface="+mn-ea"/>
                <a:cs typeface="+mn-cs"/>
              </a:rPr>
              <a:t>When were the defects injected?</a:t>
            </a:r>
          </a:p>
          <a:p>
            <a:pPr marL="1143000" lvl="2" indent="-228600">
              <a:lnSpc>
                <a:spcPct val="90000"/>
              </a:lnSpc>
              <a:spcBef>
                <a:spcPct val="20000"/>
              </a:spcBef>
              <a:buFontTx/>
              <a:buChar char="•"/>
              <a:defRPr/>
            </a:pPr>
            <a:r>
              <a:rPr lang="en-US" sz="2000" kern="0" dirty="0">
                <a:latin typeface="+mn-lt"/>
                <a:ea typeface="+mn-ea"/>
                <a:cs typeface="+mn-cs"/>
              </a:rPr>
              <a:t>Are all defects treated the same?</a:t>
            </a:r>
          </a:p>
          <a:p>
            <a:pPr marL="1143000" lvl="2" indent="-228600">
              <a:lnSpc>
                <a:spcPct val="90000"/>
              </a:lnSpc>
              <a:spcBef>
                <a:spcPct val="20000"/>
              </a:spcBef>
              <a:buFontTx/>
              <a:buChar char="•"/>
              <a:defRPr/>
            </a:pPr>
            <a:r>
              <a:rPr lang="en-US" sz="2000" kern="0" dirty="0">
                <a:latin typeface="+mn-lt"/>
                <a:ea typeface="+mn-ea"/>
                <a:cs typeface="+mn-cs"/>
              </a:rPr>
              <a:t>Do we reduce costs by getting better at fixing or at prevention?</a:t>
            </a:r>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40</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3081497624"/>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4"/>
          <p:cNvSpPr>
            <a:spLocks noChangeArrowheads="1"/>
          </p:cNvSpPr>
          <p:nvPr/>
        </p:nvSpPr>
        <p:spPr bwMode="auto">
          <a:xfrm>
            <a:off x="5943600" y="6400800"/>
            <a:ext cx="1841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lg" len="lg"/>
              </a14:hiddenLine>
            </a:ext>
          </a:extLst>
        </p:spPr>
        <p:txBody>
          <a:bodyPr wrap="none">
            <a:spAutoFit/>
          </a:bodyPr>
          <a:lstStyle/>
          <a:p>
            <a:endParaRPr lang="en-US" sz="1000" dirty="0">
              <a:latin typeface="Times New Roman" charset="0"/>
            </a:endParaRPr>
          </a:p>
        </p:txBody>
      </p:sp>
      <p:sp>
        <p:nvSpPr>
          <p:cNvPr id="222215" name="Rectangle 7"/>
          <p:cNvSpPr>
            <a:spLocks noGrp="1" noChangeArrowheads="1"/>
          </p:cNvSpPr>
          <p:nvPr>
            <p:ph type="title"/>
          </p:nvPr>
        </p:nvSpPr>
        <p:spPr/>
        <p:txBody>
          <a:bodyPr/>
          <a:lstStyle/>
          <a:p>
            <a:pPr eaLnBrk="1" hangingPunct="1">
              <a:defRPr/>
            </a:pPr>
            <a:r>
              <a:rPr lang="en-US" dirty="0">
                <a:latin typeface="Arial" charset="0"/>
              </a:rPr>
              <a:t>Defect Costs</a:t>
            </a:r>
            <a:endParaRPr lang="en-US" dirty="0">
              <a:latin typeface="Arial" charset="0"/>
              <a:ea typeface="ＭＳ Ｐゴシック" charset="0"/>
              <a:cs typeface="ＭＳ Ｐゴシック" charset="0"/>
            </a:endParaRPr>
          </a:p>
        </p:txBody>
      </p:sp>
      <p:pic>
        <p:nvPicPr>
          <p:cNvPr id="27652" name="Picture 9" descr="wpe5.jpg (21790 byt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1752600"/>
            <a:ext cx="4589462"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41</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1570540317"/>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Software Quality Assurance </a:t>
            </a:r>
          </a:p>
        </p:txBody>
      </p:sp>
      <p:sp>
        <p:nvSpPr>
          <p:cNvPr id="7" name="Subtitle 6"/>
          <p:cNvSpPr>
            <a:spLocks noGrp="1"/>
          </p:cNvSpPr>
          <p:nvPr>
            <p:ph type="subTitle" idx="1"/>
          </p:nvPr>
        </p:nvSpPr>
        <p:spPr/>
        <p:txBody>
          <a:bodyPr/>
          <a:lstStyle/>
          <a:p>
            <a:endParaRPr lang="en-US" dirty="0"/>
          </a:p>
        </p:txBody>
      </p:sp>
      <p:sp>
        <p:nvSpPr>
          <p:cNvPr id="3" name="Date Placeholder 2"/>
          <p:cNvSpPr>
            <a:spLocks noGrp="1"/>
          </p:cNvSpPr>
          <p:nvPr>
            <p:ph type="dt" sz="half" idx="10"/>
          </p:nvPr>
        </p:nvSpPr>
        <p:spPr/>
        <p:txBody>
          <a:bodyPr/>
          <a:lstStyle/>
          <a:p>
            <a:pPr>
              <a:defRPr/>
            </a:pPr>
            <a:r>
              <a:rPr lang="en-US" dirty="0" smtClean="0"/>
              <a:t>May 30, 2017</a:t>
            </a:r>
            <a:endParaRPr lang="en-US" dirty="0"/>
          </a:p>
        </p:txBody>
      </p:sp>
      <p:sp>
        <p:nvSpPr>
          <p:cNvPr id="4" name="Footer Placeholder 3"/>
          <p:cNvSpPr>
            <a:spLocks noGrp="1"/>
          </p:cNvSpPr>
          <p:nvPr>
            <p:ph type="ftr" sz="quarter" idx="11"/>
          </p:nvPr>
        </p:nvSpPr>
        <p:spPr/>
        <p:txBody>
          <a:bodyPr/>
          <a:lstStyle/>
          <a:p>
            <a:pPr>
              <a:defRPr/>
            </a:pPr>
            <a:r>
              <a:rPr lang="fr-FR" dirty="0" smtClean="0"/>
              <a:t>SE 433: Lecture 10</a:t>
            </a:r>
            <a:endParaRPr lang="en-US" dirty="0"/>
          </a:p>
        </p:txBody>
      </p:sp>
      <p:sp>
        <p:nvSpPr>
          <p:cNvPr id="6" name="Slide Number Placeholder 5"/>
          <p:cNvSpPr>
            <a:spLocks noGrp="1"/>
          </p:cNvSpPr>
          <p:nvPr>
            <p:ph type="sldNum" sz="quarter" idx="12"/>
          </p:nvPr>
        </p:nvSpPr>
        <p:spPr/>
        <p:txBody>
          <a:bodyPr/>
          <a:lstStyle/>
          <a:p>
            <a:pPr>
              <a:defRPr/>
            </a:pPr>
            <a:fld id="{F683B677-C643-1541-A02D-CD84F8996590}" type="slidenum">
              <a:rPr lang="en-US" smtClean="0"/>
              <a:pPr>
                <a:defRPr/>
              </a:pPr>
              <a:t>42</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15362527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3810" name="Rectangle 2"/>
          <p:cNvSpPr>
            <a:spLocks noGrp="1" noChangeArrowheads="1"/>
          </p:cNvSpPr>
          <p:nvPr>
            <p:ph type="title"/>
          </p:nvPr>
        </p:nvSpPr>
        <p:spPr/>
        <p:txBody>
          <a:bodyPr/>
          <a:lstStyle/>
          <a:p>
            <a:pPr>
              <a:defRPr/>
            </a:pPr>
            <a:r>
              <a:rPr lang="ja-JP" altLang="en-US" dirty="0">
                <a:latin typeface="Arial" charset="0"/>
                <a:ea typeface="ＭＳ Ｐゴシック" charset="0"/>
                <a:cs typeface="ＭＳ Ｐゴシック" charset="0"/>
              </a:rPr>
              <a:t>“</a:t>
            </a:r>
            <a:r>
              <a:rPr lang="en-US" dirty="0">
                <a:latin typeface="Arial" charset="0"/>
                <a:ea typeface="ＭＳ Ｐゴシック" charset="0"/>
                <a:cs typeface="ＭＳ Ｐゴシック" charset="0"/>
              </a:rPr>
              <a:t>QA</a:t>
            </a:r>
            <a:r>
              <a:rPr lang="ja-JP" altLang="en-US" dirty="0">
                <a:latin typeface="Arial" charset="0"/>
                <a:ea typeface="ＭＳ Ｐゴシック" charset="0"/>
                <a:cs typeface="ＭＳ Ｐゴシック" charset="0"/>
              </a:rPr>
              <a:t>”</a:t>
            </a:r>
            <a:r>
              <a:rPr lang="en-US" dirty="0">
                <a:latin typeface="Arial" charset="0"/>
                <a:ea typeface="ＭＳ Ｐゴシック" charset="0"/>
                <a:cs typeface="ＭＳ Ｐゴシック" charset="0"/>
              </a:rPr>
              <a:t> &amp; Testing</a:t>
            </a:r>
          </a:p>
        </p:txBody>
      </p:sp>
      <p:sp>
        <p:nvSpPr>
          <p:cNvPr id="37890" name="Rectangle 3"/>
          <p:cNvSpPr>
            <a:spLocks noGrp="1" noChangeArrowheads="1"/>
          </p:cNvSpPr>
          <p:nvPr>
            <p:ph sz="half" idx="1"/>
          </p:nvPr>
        </p:nvSpPr>
        <p:spPr>
          <a:xfrm>
            <a:off x="304800" y="990600"/>
            <a:ext cx="4152900" cy="5486400"/>
          </a:xfrm>
        </p:spPr>
        <p:txBody>
          <a:bodyPr/>
          <a:lstStyle/>
          <a:p>
            <a:r>
              <a:rPr lang="en-US" dirty="0">
                <a:latin typeface="Arial" charset="0"/>
                <a:ea typeface="ＭＳ Ｐゴシック" charset="0"/>
                <a:cs typeface="ＭＳ Ｐゴシック" charset="0"/>
              </a:rPr>
              <a:t>Testing </a:t>
            </a:r>
            <a:r>
              <a:rPr lang="ja-JP" altLang="en-US" dirty="0">
                <a:latin typeface="Arial" charset="0"/>
                <a:ea typeface="ＭＳ Ｐゴシック" charset="0"/>
                <a:cs typeface="ＭＳ Ｐゴシック" charset="0"/>
              </a:rPr>
              <a:t>“</a:t>
            </a:r>
            <a:r>
              <a:rPr lang="en-US" altLang="ja-JP" dirty="0">
                <a:latin typeface="Arial" charset="0"/>
                <a:ea typeface="ＭＳ Ｐゴシック" charset="0"/>
                <a:cs typeface="ＭＳ Ｐゴシック" charset="0"/>
              </a:rPr>
              <a:t>Phases</a:t>
            </a:r>
            <a:r>
              <a:rPr lang="ja-JP" altLang="en-US" dirty="0">
                <a:latin typeface="Arial" charset="0"/>
                <a:ea typeface="ＭＳ Ｐゴシック" charset="0"/>
                <a:cs typeface="ＭＳ Ｐゴシック" charset="0"/>
              </a:rPr>
              <a:t>”</a:t>
            </a:r>
            <a:endParaRPr lang="en-US" altLang="ja-JP" dirty="0">
              <a:latin typeface="Arial" charset="0"/>
              <a:ea typeface="ＭＳ Ｐゴシック" charset="0"/>
              <a:cs typeface="ＭＳ Ｐゴシック" charset="0"/>
            </a:endParaRPr>
          </a:p>
          <a:p>
            <a:pPr lvl="1">
              <a:buSzPct val="100000"/>
              <a:buFont typeface="Wingdings" charset="2"/>
              <a:buChar char="ü"/>
            </a:pPr>
            <a:r>
              <a:rPr lang="en-US" dirty="0">
                <a:latin typeface="Arial" charset="0"/>
                <a:ea typeface="ＭＳ Ｐゴシック" charset="0"/>
              </a:rPr>
              <a:t>Unit</a:t>
            </a:r>
          </a:p>
          <a:p>
            <a:pPr lvl="1">
              <a:buSzPct val="100000"/>
              <a:buFont typeface="Wingdings" charset="2"/>
              <a:buChar char="ü"/>
            </a:pPr>
            <a:r>
              <a:rPr lang="en-US" dirty="0">
                <a:latin typeface="Arial" charset="0"/>
                <a:ea typeface="ＭＳ Ｐゴシック" charset="0"/>
              </a:rPr>
              <a:t>Integration</a:t>
            </a:r>
          </a:p>
          <a:p>
            <a:pPr lvl="1">
              <a:buSzPct val="100000"/>
              <a:buFont typeface="Wingdings" charset="2"/>
              <a:buChar char="ü"/>
            </a:pPr>
            <a:r>
              <a:rPr lang="en-US" dirty="0">
                <a:latin typeface="Arial" charset="0"/>
                <a:ea typeface="ＭＳ Ｐゴシック" charset="0"/>
              </a:rPr>
              <a:t>System</a:t>
            </a:r>
          </a:p>
          <a:p>
            <a:pPr lvl="1">
              <a:buSzPct val="100000"/>
              <a:buFont typeface="Wingdings" charset="2"/>
              <a:buChar char="ü"/>
            </a:pPr>
            <a:r>
              <a:rPr lang="en-US" dirty="0">
                <a:latin typeface="Arial" charset="0"/>
                <a:ea typeface="ＭＳ Ｐゴシック" charset="0"/>
              </a:rPr>
              <a:t>User Acceptance Testing</a:t>
            </a:r>
          </a:p>
          <a:p>
            <a:r>
              <a:rPr lang="en-US" dirty="0">
                <a:latin typeface="Arial" charset="0"/>
                <a:ea typeface="ＭＳ Ｐゴシック" charset="0"/>
                <a:cs typeface="ＭＳ Ｐゴシック" charset="0"/>
              </a:rPr>
              <a:t>Testing Types</a:t>
            </a:r>
          </a:p>
          <a:p>
            <a:pPr lvl="1">
              <a:buSzPct val="100000"/>
              <a:buFont typeface="Wingdings" charset="2"/>
              <a:buChar char="ü"/>
            </a:pPr>
            <a:r>
              <a:rPr lang="en-US" dirty="0">
                <a:latin typeface="Arial" charset="0"/>
                <a:ea typeface="ＭＳ Ｐゴシック" charset="0"/>
              </a:rPr>
              <a:t>Black-box</a:t>
            </a:r>
          </a:p>
          <a:p>
            <a:pPr lvl="1">
              <a:buSzPct val="100000"/>
              <a:buFont typeface="Wingdings" charset="2"/>
              <a:buChar char="ü"/>
            </a:pPr>
            <a:r>
              <a:rPr lang="en-US" dirty="0">
                <a:latin typeface="Arial" charset="0"/>
                <a:ea typeface="ＭＳ Ｐゴシック" charset="0"/>
              </a:rPr>
              <a:t>White-box</a:t>
            </a:r>
          </a:p>
        </p:txBody>
      </p:sp>
      <p:sp>
        <p:nvSpPr>
          <p:cNvPr id="37891" name="Content Placeholder 5"/>
          <p:cNvSpPr>
            <a:spLocks noGrp="1"/>
          </p:cNvSpPr>
          <p:nvPr>
            <p:ph sz="half" idx="2"/>
          </p:nvPr>
        </p:nvSpPr>
        <p:spPr>
          <a:xfrm>
            <a:off x="4610100" y="990600"/>
            <a:ext cx="4152900" cy="5486400"/>
          </a:xfrm>
        </p:spPr>
        <p:txBody>
          <a:bodyPr/>
          <a:lstStyle/>
          <a:p>
            <a:r>
              <a:rPr lang="en-US" dirty="0">
                <a:latin typeface="Arial" charset="0"/>
                <a:ea typeface="ＭＳ Ｐゴシック" charset="0"/>
                <a:cs typeface="ＭＳ Ｐゴシック" charset="0"/>
              </a:rPr>
              <a:t>Static vs. Dynamic Testing</a:t>
            </a:r>
          </a:p>
          <a:p>
            <a:r>
              <a:rPr lang="en-US" dirty="0">
                <a:latin typeface="Arial" charset="0"/>
                <a:ea typeface="ＭＳ Ｐゴシック" charset="0"/>
                <a:cs typeface="ＭＳ Ｐゴシック" charset="0"/>
              </a:rPr>
              <a:t>Automated Testing</a:t>
            </a:r>
          </a:p>
          <a:p>
            <a:pPr lvl="1"/>
            <a:r>
              <a:rPr lang="en-US" dirty="0">
                <a:latin typeface="Arial" charset="0"/>
                <a:ea typeface="ＭＳ Ｐゴシック" charset="0"/>
              </a:rPr>
              <a:t>Pros and cons</a:t>
            </a:r>
          </a:p>
          <a:p>
            <a:r>
              <a:rPr lang="en-US" dirty="0" smtClean="0">
                <a:latin typeface="Arial" charset="0"/>
                <a:ea typeface="ＭＳ Ｐゴシック" charset="0"/>
                <a:cs typeface="ＭＳ Ｐゴシック" charset="0"/>
              </a:rPr>
              <a:t>Integration</a:t>
            </a:r>
            <a:r>
              <a:rPr lang="en-US" dirty="0">
                <a:latin typeface="Arial" charset="0"/>
                <a:ea typeface="ＭＳ Ｐゴシック" charset="0"/>
                <a:cs typeface="ＭＳ Ｐゴシック" charset="0"/>
              </a:rPr>
              <a:t>: 2 types</a:t>
            </a:r>
          </a:p>
          <a:p>
            <a:pPr lvl="1">
              <a:buSzPct val="100000"/>
              <a:buFont typeface="Wingdings" charset="2"/>
              <a:buChar char="ü"/>
            </a:pPr>
            <a:r>
              <a:rPr lang="en-US" dirty="0">
                <a:latin typeface="Arial" charset="0"/>
                <a:ea typeface="ＭＳ Ｐゴシック" charset="0"/>
              </a:rPr>
              <a:t>Top down</a:t>
            </a:r>
          </a:p>
          <a:p>
            <a:pPr lvl="1">
              <a:buSzPct val="100000"/>
              <a:buFont typeface="Wingdings" charset="2"/>
              <a:buChar char="ü"/>
            </a:pPr>
            <a:r>
              <a:rPr lang="en-US" dirty="0">
                <a:latin typeface="Arial" charset="0"/>
                <a:ea typeface="ＭＳ Ｐゴシック" charset="0"/>
              </a:rPr>
              <a:t>Bottom </a:t>
            </a:r>
            <a:r>
              <a:rPr lang="en-US" dirty="0" smtClean="0">
                <a:latin typeface="Arial" charset="0"/>
                <a:ea typeface="ＭＳ Ｐゴシック" charset="0"/>
              </a:rPr>
              <a:t>up</a:t>
            </a:r>
            <a:endParaRPr lang="en-US" dirty="0">
              <a:latin typeface="Arial" charset="0"/>
              <a:ea typeface="ＭＳ Ｐゴシック" charset="0"/>
            </a:endParaRPr>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7226C9CF-2DE7-A244-9500-F97EF59AC4B3}" type="slidenum">
              <a:rPr lang="en-US" smtClean="0"/>
              <a:pPr>
                <a:defRPr/>
              </a:pPr>
              <a:t>43</a:t>
            </a:fld>
            <a:r>
              <a:rPr lang="en-US" dirty="0" smtClean="0"/>
              <a:t> of 87</a:t>
            </a:r>
            <a:endParaRPr lang="en-US" dirty="0"/>
          </a:p>
        </p:txBody>
      </p:sp>
    </p:spTree>
    <p:extLst>
      <p:ext uri="{BB962C8B-B14F-4D97-AF65-F5344CB8AC3E}">
        <p14:creationId xmlns:p14="http://schemas.microsoft.com/office/powerpoint/2010/main" val="738319284"/>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Quality Assurance (QA)</a:t>
            </a:r>
            <a:r>
              <a:rPr lang="en-US" b="1" dirty="0"/>
              <a:t> </a:t>
            </a:r>
            <a:endParaRPr lang="en-US" dirty="0"/>
          </a:p>
        </p:txBody>
      </p:sp>
      <p:sp>
        <p:nvSpPr>
          <p:cNvPr id="3" name="Content Placeholder 2"/>
          <p:cNvSpPr>
            <a:spLocks noGrp="1"/>
          </p:cNvSpPr>
          <p:nvPr>
            <p:ph idx="1"/>
          </p:nvPr>
        </p:nvSpPr>
        <p:spPr/>
        <p:txBody>
          <a:bodyPr/>
          <a:lstStyle/>
          <a:p>
            <a:r>
              <a:rPr lang="en-US" b="1" dirty="0"/>
              <a:t>Definition - What does </a:t>
            </a:r>
            <a:r>
              <a:rPr lang="en-US" i="1" dirty="0"/>
              <a:t>Quality Assurance (QA)</a:t>
            </a:r>
            <a:r>
              <a:rPr lang="en-US" b="1" dirty="0"/>
              <a:t> mean?</a:t>
            </a:r>
          </a:p>
          <a:p>
            <a:r>
              <a:rPr lang="en-US" dirty="0"/>
              <a:t>Quality assurance (QA) is the process of verifying whether a product meets required specifications and customer expectations. QA is a process-driven approach that facilitates and defines goals regarding product design, development and production. QA's primary goal is tracking and resolving deficiencies prior to product release. </a:t>
            </a:r>
          </a:p>
          <a:p>
            <a:endParaRPr lang="en-US" dirty="0"/>
          </a:p>
          <a:p>
            <a:r>
              <a:rPr lang="en-US" dirty="0"/>
              <a:t>The QA concept was popularized during World War II.</a:t>
            </a:r>
          </a:p>
        </p:txBody>
      </p:sp>
      <p:sp>
        <p:nvSpPr>
          <p:cNvPr id="4" name="Date Placeholder 3"/>
          <p:cNvSpPr>
            <a:spLocks noGrp="1"/>
          </p:cNvSpPr>
          <p:nvPr>
            <p:ph type="dt" sz="half" idx="10"/>
          </p:nvPr>
        </p:nvSpPr>
        <p:spPr/>
        <p:txBody>
          <a:bodyPr/>
          <a:lstStyle/>
          <a:p>
            <a:pPr>
              <a:defRPr/>
            </a:pPr>
            <a:r>
              <a:rPr lang="en-US" dirty="0" smtClean="0"/>
              <a:t>May 30, 2017</a:t>
            </a:r>
            <a:endParaRPr lang="en-US" dirty="0"/>
          </a:p>
        </p:txBody>
      </p:sp>
      <p:sp>
        <p:nvSpPr>
          <p:cNvPr id="5" name="Footer Placeholder 4"/>
          <p:cNvSpPr>
            <a:spLocks noGrp="1"/>
          </p:cNvSpPr>
          <p:nvPr>
            <p:ph type="ftr" sz="quarter" idx="11"/>
          </p:nvPr>
        </p:nvSpPr>
        <p:spPr/>
        <p:txBody>
          <a:bodyPr/>
          <a:lstStyle/>
          <a:p>
            <a:pPr>
              <a:defRPr/>
            </a:pPr>
            <a:r>
              <a:rPr lang="fr-FR" dirty="0" smtClean="0"/>
              <a:t>SE 433: Lecture 10</a:t>
            </a:r>
            <a:endParaRPr lang="en-US" dirty="0"/>
          </a:p>
        </p:txBody>
      </p:sp>
      <p:sp>
        <p:nvSpPr>
          <p:cNvPr id="7" name="Slide Number Placeholder 6"/>
          <p:cNvSpPr>
            <a:spLocks noGrp="1"/>
          </p:cNvSpPr>
          <p:nvPr>
            <p:ph type="sldNum" sz="quarter" idx="12"/>
          </p:nvPr>
        </p:nvSpPr>
        <p:spPr/>
        <p:txBody>
          <a:bodyPr/>
          <a:lstStyle/>
          <a:p>
            <a:pPr>
              <a:defRPr/>
            </a:pPr>
            <a:fld id="{8BDBD1F7-51C1-E94D-B9B2-8F7012A744C6}" type="slidenum">
              <a:rPr lang="en-US" smtClean="0"/>
              <a:pPr>
                <a:defRPr/>
              </a:pPr>
              <a:t>44</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30179998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Quality Assurance </a:t>
            </a:r>
            <a:endParaRPr lang="en-US" dirty="0"/>
          </a:p>
        </p:txBody>
      </p:sp>
      <p:sp>
        <p:nvSpPr>
          <p:cNvPr id="3" name="Content Placeholder 2"/>
          <p:cNvSpPr>
            <a:spLocks noGrp="1"/>
          </p:cNvSpPr>
          <p:nvPr>
            <p:ph idx="1"/>
          </p:nvPr>
        </p:nvSpPr>
        <p:spPr/>
        <p:txBody>
          <a:bodyPr/>
          <a:lstStyle/>
          <a:p>
            <a:r>
              <a:rPr lang="en-US" b="1" dirty="0"/>
              <a:t>Software quality assurance</a:t>
            </a:r>
            <a:r>
              <a:rPr lang="en-US" dirty="0"/>
              <a:t> (SQA) is a process that ensures that developed </a:t>
            </a:r>
            <a:r>
              <a:rPr lang="en-US" b="1" dirty="0"/>
              <a:t>software</a:t>
            </a:r>
            <a:r>
              <a:rPr lang="en-US" dirty="0"/>
              <a:t> meets and complies with defined or standardized </a:t>
            </a:r>
            <a:r>
              <a:rPr lang="en-US" b="1" dirty="0"/>
              <a:t>quality</a:t>
            </a:r>
            <a:r>
              <a:rPr lang="en-US" dirty="0"/>
              <a:t> specifications. </a:t>
            </a:r>
            <a:endParaRPr lang="en-US" dirty="0" smtClean="0"/>
          </a:p>
          <a:p>
            <a:r>
              <a:rPr lang="en-US" dirty="0" smtClean="0"/>
              <a:t>SQA </a:t>
            </a:r>
            <a:r>
              <a:rPr lang="en-US" dirty="0"/>
              <a:t>is an ongoing process within the </a:t>
            </a:r>
            <a:r>
              <a:rPr lang="en-US" b="1" dirty="0"/>
              <a:t>software</a:t>
            </a:r>
            <a:r>
              <a:rPr lang="en-US" dirty="0"/>
              <a:t> development life cycle (SDLC) that routinely checks the developed </a:t>
            </a:r>
            <a:r>
              <a:rPr lang="en-US" b="1" dirty="0"/>
              <a:t>software</a:t>
            </a:r>
            <a:r>
              <a:rPr lang="en-US" dirty="0"/>
              <a:t> to ensure it meets desired </a:t>
            </a:r>
            <a:r>
              <a:rPr lang="en-US" b="1" dirty="0"/>
              <a:t>quality</a:t>
            </a:r>
            <a:r>
              <a:rPr lang="en-US" dirty="0"/>
              <a:t> measures.</a:t>
            </a:r>
          </a:p>
        </p:txBody>
      </p:sp>
      <p:sp>
        <p:nvSpPr>
          <p:cNvPr id="4" name="Date Placeholder 3"/>
          <p:cNvSpPr>
            <a:spLocks noGrp="1"/>
          </p:cNvSpPr>
          <p:nvPr>
            <p:ph type="dt" sz="half" idx="10"/>
          </p:nvPr>
        </p:nvSpPr>
        <p:spPr/>
        <p:txBody>
          <a:bodyPr/>
          <a:lstStyle/>
          <a:p>
            <a:pPr>
              <a:defRPr/>
            </a:pPr>
            <a:r>
              <a:rPr lang="en-US" dirty="0" smtClean="0"/>
              <a:t>May 30, 2017</a:t>
            </a:r>
            <a:endParaRPr lang="en-US" dirty="0"/>
          </a:p>
        </p:txBody>
      </p:sp>
      <p:sp>
        <p:nvSpPr>
          <p:cNvPr id="5" name="Footer Placeholder 4"/>
          <p:cNvSpPr>
            <a:spLocks noGrp="1"/>
          </p:cNvSpPr>
          <p:nvPr>
            <p:ph type="ftr" sz="quarter" idx="11"/>
          </p:nvPr>
        </p:nvSpPr>
        <p:spPr/>
        <p:txBody>
          <a:bodyPr/>
          <a:lstStyle/>
          <a:p>
            <a:pPr>
              <a:defRPr/>
            </a:pPr>
            <a:r>
              <a:rPr lang="fr-FR" dirty="0" smtClean="0"/>
              <a:t>SE 433: Lecture 10</a:t>
            </a:r>
            <a:endParaRPr lang="en-US" dirty="0"/>
          </a:p>
        </p:txBody>
      </p:sp>
      <p:sp>
        <p:nvSpPr>
          <p:cNvPr id="7" name="Slide Number Placeholder 6"/>
          <p:cNvSpPr>
            <a:spLocks noGrp="1"/>
          </p:cNvSpPr>
          <p:nvPr>
            <p:ph type="sldNum" sz="quarter" idx="12"/>
          </p:nvPr>
        </p:nvSpPr>
        <p:spPr/>
        <p:txBody>
          <a:bodyPr/>
          <a:lstStyle/>
          <a:p>
            <a:pPr>
              <a:defRPr/>
            </a:pPr>
            <a:fld id="{8BDBD1F7-51C1-E94D-B9B2-8F7012A744C6}" type="slidenum">
              <a:rPr lang="en-US" smtClean="0"/>
              <a:pPr>
                <a:defRPr/>
              </a:pPr>
              <a:t>45</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1270224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latin typeface="Arial" charset="0"/>
                <a:ea typeface="ＭＳ Ｐゴシック" charset="0"/>
                <a:cs typeface="ＭＳ Ｐゴシック" charset="0"/>
              </a:rPr>
              <a:t>Software Quality Assurance</a:t>
            </a:r>
          </a:p>
        </p:txBody>
      </p:sp>
      <p:sp>
        <p:nvSpPr>
          <p:cNvPr id="26626" name="Content Placeholder 2"/>
          <p:cNvSpPr>
            <a:spLocks noGrp="1"/>
          </p:cNvSpPr>
          <p:nvPr>
            <p:ph idx="1"/>
          </p:nvPr>
        </p:nvSpPr>
        <p:spPr/>
        <p:txBody>
          <a:bodyPr/>
          <a:lstStyle/>
          <a:p>
            <a:pPr marL="457200" indent="-457200"/>
            <a:r>
              <a:rPr lang="en-US" dirty="0">
                <a:latin typeface="Arial" charset="0"/>
                <a:ea typeface="ＭＳ Ｐゴシック" charset="0"/>
                <a:cs typeface="ＭＳ Ｐゴシック" charset="0"/>
              </a:rPr>
              <a:t>The area of Software Quality Assurance can be broken down into a number of smaller areas such as </a:t>
            </a:r>
          </a:p>
          <a:p>
            <a:pPr marL="857250" lvl="1" indent="-457200"/>
            <a:r>
              <a:rPr lang="en-US" sz="2400" dirty="0" smtClean="0">
                <a:latin typeface="Arial" charset="0"/>
                <a:ea typeface="ＭＳ Ｐゴシック" charset="0"/>
              </a:rPr>
              <a:t>Quality of planning, </a:t>
            </a:r>
          </a:p>
          <a:p>
            <a:pPr marL="857250" lvl="1" indent="-457200"/>
            <a:r>
              <a:rPr lang="en-US" sz="2400" dirty="0" smtClean="0">
                <a:latin typeface="Arial" charset="0"/>
                <a:ea typeface="ＭＳ Ｐゴシック" charset="0"/>
              </a:rPr>
              <a:t>Formal technical reviews, </a:t>
            </a:r>
          </a:p>
          <a:p>
            <a:pPr marL="857250" lvl="1" indent="-457200"/>
            <a:r>
              <a:rPr lang="en-US" sz="2400" dirty="0" smtClean="0">
                <a:latin typeface="Arial" charset="0"/>
                <a:ea typeface="ＭＳ Ｐゴシック" charset="0"/>
              </a:rPr>
              <a:t>Testing </a:t>
            </a:r>
          </a:p>
          <a:p>
            <a:pPr marL="857250" lvl="1" indent="-457200">
              <a:buFont typeface="Wingdings" charset="0"/>
              <a:buNone/>
            </a:pPr>
            <a:r>
              <a:rPr lang="en-US" sz="2400" dirty="0" smtClean="0">
                <a:latin typeface="Arial" charset="0"/>
                <a:ea typeface="ＭＳ Ｐゴシック" charset="0"/>
              </a:rPr>
              <a:t>and </a:t>
            </a:r>
            <a:endParaRPr lang="en-US" sz="2400" dirty="0">
              <a:latin typeface="Arial" charset="0"/>
              <a:ea typeface="ＭＳ Ｐゴシック" charset="0"/>
            </a:endParaRPr>
          </a:p>
          <a:p>
            <a:pPr marL="857250" lvl="1" indent="-457200"/>
            <a:r>
              <a:rPr lang="en-US" sz="2400" dirty="0" smtClean="0">
                <a:latin typeface="Arial" charset="0"/>
                <a:ea typeface="ＭＳ Ｐゴシック" charset="0"/>
              </a:rPr>
              <a:t>Training. </a:t>
            </a:r>
            <a:endParaRPr lang="en-US" dirty="0">
              <a:latin typeface="Arial" charset="0"/>
              <a:ea typeface="ＭＳ Ｐゴシック" charset="0"/>
            </a:endParaRPr>
          </a:p>
        </p:txBody>
      </p:sp>
      <p:sp>
        <p:nvSpPr>
          <p:cNvPr id="3" name="Date Placeholder 2"/>
          <p:cNvSpPr>
            <a:spLocks noGrp="1"/>
          </p:cNvSpPr>
          <p:nvPr>
            <p:ph type="dt" sz="half" idx="10"/>
          </p:nvPr>
        </p:nvSpPr>
        <p:spPr/>
        <p:txBody>
          <a:bodyPr/>
          <a:lstStyle/>
          <a:p>
            <a:pPr>
              <a:defRPr/>
            </a:pPr>
            <a:r>
              <a:rPr lang="en-US" dirty="0" smtClean="0"/>
              <a:t>May 30, 2017</a:t>
            </a:r>
            <a:endParaRPr lang="en-US" dirty="0"/>
          </a:p>
        </p:txBody>
      </p:sp>
      <p:sp>
        <p:nvSpPr>
          <p:cNvPr id="4" name="Footer Placeholder 3"/>
          <p:cNvSpPr>
            <a:spLocks noGrp="1"/>
          </p:cNvSpPr>
          <p:nvPr>
            <p:ph type="ftr" sz="quarter" idx="11"/>
          </p:nvPr>
        </p:nvSpPr>
        <p:spPr/>
        <p:txBody>
          <a:bodyPr/>
          <a:lstStyle/>
          <a:p>
            <a:pPr>
              <a:defRPr/>
            </a:pPr>
            <a:r>
              <a:rPr lang="fr-FR" dirty="0" smtClean="0"/>
              <a:t>SE 433: Lecture 10</a:t>
            </a:r>
            <a:endParaRPr lang="en-US" dirty="0"/>
          </a:p>
        </p:txBody>
      </p:sp>
      <p:sp>
        <p:nvSpPr>
          <p:cNvPr id="6" name="Slide Number Placeholder 5"/>
          <p:cNvSpPr>
            <a:spLocks noGrp="1"/>
          </p:cNvSpPr>
          <p:nvPr>
            <p:ph type="sldNum" sz="quarter" idx="12"/>
          </p:nvPr>
        </p:nvSpPr>
        <p:spPr/>
        <p:txBody>
          <a:bodyPr/>
          <a:lstStyle/>
          <a:p>
            <a:pPr>
              <a:defRPr/>
            </a:pPr>
            <a:fld id="{8BDBD1F7-51C1-E94D-B9B2-8F7012A744C6}" type="slidenum">
              <a:rPr lang="en-US" smtClean="0"/>
              <a:pPr>
                <a:defRPr/>
              </a:pPr>
              <a:t>46</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2260684134"/>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ctrTitle"/>
          </p:nvPr>
        </p:nvSpPr>
        <p:spPr/>
        <p:txBody>
          <a:bodyPr/>
          <a:lstStyle/>
          <a:p>
            <a:pPr eaLnBrk="1" hangingPunct="1">
              <a:defRPr/>
            </a:pPr>
            <a:r>
              <a:rPr lang="en-US" dirty="0">
                <a:latin typeface="Arial" charset="0"/>
                <a:ea typeface="ＭＳ Ｐゴシック" charset="0"/>
                <a:cs typeface="ＭＳ Ｐゴシック" charset="0"/>
              </a:rPr>
              <a:t>Quality Control</a:t>
            </a:r>
          </a:p>
        </p:txBody>
      </p:sp>
      <p:sp>
        <p:nvSpPr>
          <p:cNvPr id="18434" name="Rectangle 3"/>
          <p:cNvSpPr>
            <a:spLocks noGrp="1" noChangeArrowheads="1"/>
          </p:cNvSpPr>
          <p:nvPr>
            <p:ph type="subTitle" idx="1"/>
          </p:nvPr>
        </p:nvSpPr>
        <p:spPr/>
        <p:txBody>
          <a:bodyPr/>
          <a:lstStyle/>
          <a:p>
            <a:pPr eaLnBrk="1" hangingPunct="1">
              <a:buFont typeface="Wingdings" charset="0"/>
              <a:buNone/>
            </a:pPr>
            <a:r>
              <a:rPr lang="en-US" dirty="0">
                <a:latin typeface="Verdana" charset="0"/>
                <a:ea typeface="ＭＳ Ｐゴシック" charset="0"/>
                <a:cs typeface="ＭＳ Ｐゴシック" charset="0"/>
              </a:rPr>
              <a:t>"Quality must be built in at the design stage. It may be too late once plans are on their way</a:t>
            </a:r>
            <a:r>
              <a:rPr lang="en-US" dirty="0">
                <a:latin typeface="Arial" charset="0"/>
                <a:ea typeface="ＭＳ Ｐゴシック" charset="0"/>
                <a:cs typeface="ＭＳ Ｐゴシック" charset="0"/>
              </a:rPr>
              <a:t>."</a:t>
            </a:r>
          </a:p>
          <a:p>
            <a:pPr algn="r" eaLnBrk="1" hangingPunct="1">
              <a:buFont typeface="Wingdings" charset="0"/>
              <a:buNone/>
            </a:pPr>
            <a:r>
              <a:rPr lang="en-US" dirty="0">
                <a:latin typeface="Arial" charset="0"/>
                <a:ea typeface="ＭＳ Ｐゴシック" charset="0"/>
                <a:cs typeface="ＭＳ Ｐゴシック" charset="0"/>
              </a:rPr>
              <a:t>  –  </a:t>
            </a:r>
            <a:r>
              <a:rPr lang="en-US" i="1" dirty="0">
                <a:latin typeface="Arial" charset="0"/>
                <a:ea typeface="ＭＳ Ｐゴシック" charset="0"/>
                <a:cs typeface="ＭＳ Ｐゴシック" charset="0"/>
              </a:rPr>
              <a:t>W. Edwards Deming</a:t>
            </a:r>
            <a:endParaRPr lang="en-US" dirty="0">
              <a:latin typeface="Arial" charset="0"/>
              <a:ea typeface="ＭＳ Ｐゴシック" charset="0"/>
              <a:cs typeface="ＭＳ Ｐゴシック" charset="0"/>
            </a:endParaRPr>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F683B677-C643-1541-A02D-CD84F8996590}" type="slidenum">
              <a:rPr lang="en-US" smtClean="0"/>
              <a:pPr>
                <a:defRPr/>
              </a:pPr>
              <a:t>47</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3112159389"/>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p:txBody>
          <a:bodyPr/>
          <a:lstStyle/>
          <a:p>
            <a:pPr eaLnBrk="1" hangingPunct="1">
              <a:defRPr/>
            </a:pPr>
            <a:r>
              <a:rPr lang="en-US" dirty="0">
                <a:latin typeface="Arial" charset="0"/>
                <a:ea typeface="ＭＳ Ｐゴシック" charset="0"/>
                <a:cs typeface="ＭＳ Ｐゴシック" charset="0"/>
              </a:rPr>
              <a:t>Role of the SQA Group  – I</a:t>
            </a:r>
          </a:p>
        </p:txBody>
      </p:sp>
      <p:sp>
        <p:nvSpPr>
          <p:cNvPr id="22530" name="Rectangle 3"/>
          <p:cNvSpPr>
            <a:spLocks noGrp="1" noChangeArrowheads="1"/>
          </p:cNvSpPr>
          <p:nvPr>
            <p:ph type="body" idx="1"/>
          </p:nvPr>
        </p:nvSpPr>
        <p:spPr/>
        <p:txBody>
          <a:bodyPr/>
          <a:lstStyle/>
          <a:p>
            <a:pPr eaLnBrk="1" hangingPunct="1">
              <a:lnSpc>
                <a:spcPct val="90000"/>
              </a:lnSpc>
              <a:spcBef>
                <a:spcPts val="1200"/>
              </a:spcBef>
              <a:buFont typeface="Wingdings" charset="0"/>
              <a:buNone/>
            </a:pPr>
            <a:r>
              <a:rPr lang="en-US" sz="2000" b="1" dirty="0">
                <a:latin typeface="Arial" charset="0"/>
                <a:ea typeface="ＭＳ Ｐゴシック" charset="0"/>
                <a:cs typeface="ＭＳ Ｐゴシック" charset="0"/>
              </a:rPr>
              <a:t>Form a Software Quality Assurance Group</a:t>
            </a:r>
          </a:p>
          <a:p>
            <a:pPr eaLnBrk="1" hangingPunct="1">
              <a:lnSpc>
                <a:spcPct val="90000"/>
              </a:lnSpc>
              <a:spcBef>
                <a:spcPts val="1200"/>
              </a:spcBef>
            </a:pPr>
            <a:r>
              <a:rPr lang="en-US" sz="2000" b="1" dirty="0">
                <a:latin typeface="Arial" charset="0"/>
                <a:ea typeface="ＭＳ Ｐゴシック" charset="0"/>
                <a:cs typeface="ＭＳ Ｐゴシック" charset="0"/>
              </a:rPr>
              <a:t>Prepares an SQA plan for a project. </a:t>
            </a:r>
          </a:p>
          <a:p>
            <a:pPr lvl="1" eaLnBrk="1" hangingPunct="1">
              <a:lnSpc>
                <a:spcPct val="90000"/>
              </a:lnSpc>
              <a:spcBef>
                <a:spcPts val="1200"/>
              </a:spcBef>
            </a:pPr>
            <a:r>
              <a:rPr lang="en-US" dirty="0">
                <a:latin typeface="Arial" charset="0"/>
                <a:ea typeface="ＭＳ Ｐゴシック" charset="0"/>
              </a:rPr>
              <a:t>The plan identifies</a:t>
            </a:r>
          </a:p>
          <a:p>
            <a:pPr lvl="2" eaLnBrk="1" hangingPunct="1">
              <a:lnSpc>
                <a:spcPct val="90000"/>
              </a:lnSpc>
              <a:spcBef>
                <a:spcPts val="300"/>
              </a:spcBef>
            </a:pPr>
            <a:r>
              <a:rPr lang="en-US" dirty="0">
                <a:latin typeface="Arial" charset="0"/>
                <a:ea typeface="ＭＳ Ｐゴシック" charset="0"/>
              </a:rPr>
              <a:t>evaluations to be performed</a:t>
            </a:r>
          </a:p>
          <a:p>
            <a:pPr lvl="2" eaLnBrk="1" hangingPunct="1">
              <a:lnSpc>
                <a:spcPct val="90000"/>
              </a:lnSpc>
            </a:pPr>
            <a:r>
              <a:rPr lang="en-US" dirty="0">
                <a:latin typeface="Arial" charset="0"/>
                <a:ea typeface="ＭＳ Ｐゴシック" charset="0"/>
              </a:rPr>
              <a:t>audits and reviews to be performed</a:t>
            </a:r>
          </a:p>
          <a:p>
            <a:pPr lvl="2" eaLnBrk="1" hangingPunct="1">
              <a:lnSpc>
                <a:spcPct val="90000"/>
              </a:lnSpc>
            </a:pPr>
            <a:r>
              <a:rPr lang="en-US" dirty="0">
                <a:latin typeface="Arial" charset="0"/>
                <a:ea typeface="ＭＳ Ｐゴシック" charset="0"/>
              </a:rPr>
              <a:t>standards that are applicable to the project</a:t>
            </a:r>
          </a:p>
          <a:p>
            <a:pPr lvl="2" eaLnBrk="1" hangingPunct="1">
              <a:lnSpc>
                <a:spcPct val="90000"/>
              </a:lnSpc>
            </a:pPr>
            <a:r>
              <a:rPr lang="en-US" dirty="0">
                <a:latin typeface="Arial" charset="0"/>
                <a:ea typeface="ＭＳ Ｐゴシック" charset="0"/>
              </a:rPr>
              <a:t>procedures for error reporting and tracking</a:t>
            </a:r>
          </a:p>
          <a:p>
            <a:pPr lvl="2" eaLnBrk="1" hangingPunct="1">
              <a:lnSpc>
                <a:spcPct val="90000"/>
              </a:lnSpc>
            </a:pPr>
            <a:r>
              <a:rPr lang="en-US" dirty="0">
                <a:latin typeface="Arial" charset="0"/>
                <a:ea typeface="ＭＳ Ｐゴシック" charset="0"/>
              </a:rPr>
              <a:t>procedures for change management</a:t>
            </a:r>
          </a:p>
          <a:p>
            <a:pPr lvl="2" eaLnBrk="1" hangingPunct="1">
              <a:lnSpc>
                <a:spcPct val="90000"/>
              </a:lnSpc>
            </a:pPr>
            <a:r>
              <a:rPr lang="en-US" dirty="0">
                <a:latin typeface="Arial" charset="0"/>
                <a:ea typeface="ＭＳ Ｐゴシック" charset="0"/>
              </a:rPr>
              <a:t>documents to be produced by the SQA group</a:t>
            </a:r>
          </a:p>
          <a:p>
            <a:pPr lvl="2" eaLnBrk="1" hangingPunct="1">
              <a:lnSpc>
                <a:spcPct val="90000"/>
              </a:lnSpc>
            </a:pPr>
            <a:r>
              <a:rPr lang="en-US" dirty="0">
                <a:latin typeface="Arial" charset="0"/>
                <a:ea typeface="ＭＳ Ｐゴシック" charset="0"/>
              </a:rPr>
              <a:t>amount of feedback provided to the software project team</a:t>
            </a:r>
          </a:p>
          <a:p>
            <a:pPr eaLnBrk="1" hangingPunct="1">
              <a:lnSpc>
                <a:spcPct val="90000"/>
              </a:lnSpc>
              <a:spcBef>
                <a:spcPts val="600"/>
              </a:spcBef>
            </a:pPr>
            <a:r>
              <a:rPr lang="en-US" sz="2000" b="1" dirty="0">
                <a:latin typeface="Arial" charset="0"/>
                <a:ea typeface="ＭＳ Ｐゴシック" charset="0"/>
                <a:cs typeface="ＭＳ Ｐゴシック" charset="0"/>
              </a:rPr>
              <a:t>Participates in the development of the </a:t>
            </a:r>
            <a:r>
              <a:rPr lang="en-US" sz="2000" b="1" dirty="0" smtClean="0">
                <a:latin typeface="Arial" charset="0"/>
                <a:ea typeface="ＭＳ Ｐゴシック" charset="0"/>
                <a:cs typeface="ＭＳ Ｐゴシック" charset="0"/>
              </a:rPr>
              <a:t>project’</a:t>
            </a:r>
            <a:r>
              <a:rPr lang="en-US" altLang="ja-JP" sz="2000" b="1" dirty="0" smtClean="0">
                <a:latin typeface="Arial" charset="0"/>
                <a:ea typeface="ＭＳ Ｐゴシック" charset="0"/>
                <a:cs typeface="ＭＳ Ｐゴシック" charset="0"/>
              </a:rPr>
              <a:t>s </a:t>
            </a:r>
            <a:r>
              <a:rPr lang="en-US" altLang="ja-JP" sz="2000" b="1" dirty="0">
                <a:latin typeface="Arial" charset="0"/>
                <a:ea typeface="ＭＳ Ｐゴシック" charset="0"/>
                <a:cs typeface="ＭＳ Ｐゴシック" charset="0"/>
              </a:rPr>
              <a:t>software process description.</a:t>
            </a:r>
            <a:r>
              <a:rPr lang="en-US" altLang="ja-JP" sz="2000" dirty="0">
                <a:latin typeface="Arial" charset="0"/>
                <a:ea typeface="ＭＳ Ｐゴシック" charset="0"/>
                <a:cs typeface="ＭＳ Ｐゴシック" charset="0"/>
              </a:rPr>
              <a:t> </a:t>
            </a:r>
          </a:p>
          <a:p>
            <a:pPr lvl="1" eaLnBrk="1" hangingPunct="1">
              <a:lnSpc>
                <a:spcPct val="90000"/>
              </a:lnSpc>
              <a:spcBef>
                <a:spcPts val="600"/>
              </a:spcBef>
            </a:pPr>
            <a:r>
              <a:rPr lang="en-US" dirty="0">
                <a:latin typeface="Arial" charset="0"/>
                <a:ea typeface="ＭＳ Ｐゴシック" charset="0"/>
              </a:rPr>
              <a:t>The SQA group reviews the process description for compliance with organizational policy, internal software standards, externally imposed standards (e.g., ISO-9001), and other parts of the software project plan.</a:t>
            </a:r>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48</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1700612587"/>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ChangeArrowheads="1"/>
          </p:cNvSpPr>
          <p:nvPr>
            <p:ph type="title"/>
          </p:nvPr>
        </p:nvSpPr>
        <p:spPr/>
        <p:txBody>
          <a:bodyPr/>
          <a:lstStyle/>
          <a:p>
            <a:pPr eaLnBrk="1" hangingPunct="1">
              <a:defRPr/>
            </a:pPr>
            <a:r>
              <a:rPr lang="en-US" dirty="0">
                <a:latin typeface="Arial" charset="0"/>
                <a:ea typeface="ＭＳ Ｐゴシック" charset="0"/>
                <a:cs typeface="ＭＳ Ｐゴシック" charset="0"/>
              </a:rPr>
              <a:t>Role of the SQA Group  – II</a:t>
            </a:r>
          </a:p>
        </p:txBody>
      </p:sp>
      <p:sp>
        <p:nvSpPr>
          <p:cNvPr id="24578" name="Rectangle 3"/>
          <p:cNvSpPr>
            <a:spLocks noGrp="1" noChangeArrowheads="1"/>
          </p:cNvSpPr>
          <p:nvPr>
            <p:ph type="body" idx="1"/>
          </p:nvPr>
        </p:nvSpPr>
        <p:spPr>
          <a:xfrm>
            <a:off x="528638" y="990600"/>
            <a:ext cx="8234362" cy="5486400"/>
          </a:xfrm>
        </p:spPr>
        <p:txBody>
          <a:bodyPr/>
          <a:lstStyle/>
          <a:p>
            <a:pPr eaLnBrk="1" hangingPunct="1">
              <a:lnSpc>
                <a:spcPct val="90000"/>
              </a:lnSpc>
              <a:spcBef>
                <a:spcPts val="600"/>
              </a:spcBef>
            </a:pPr>
            <a:r>
              <a:rPr lang="en-US" sz="2000" b="1" dirty="0">
                <a:latin typeface="Arial" charset="0"/>
                <a:ea typeface="ＭＳ Ｐゴシック" charset="0"/>
                <a:cs typeface="ＭＳ Ｐゴシック" charset="0"/>
              </a:rPr>
              <a:t>Reviews software engineering activities to verify compliance with the defined software process.</a:t>
            </a:r>
            <a:r>
              <a:rPr lang="en-US" sz="2000" dirty="0">
                <a:latin typeface="Arial" charset="0"/>
                <a:ea typeface="ＭＳ Ｐゴシック" charset="0"/>
                <a:cs typeface="ＭＳ Ｐゴシック" charset="0"/>
              </a:rPr>
              <a:t> </a:t>
            </a:r>
          </a:p>
          <a:p>
            <a:pPr lvl="1" eaLnBrk="1" hangingPunct="1">
              <a:lnSpc>
                <a:spcPct val="90000"/>
              </a:lnSpc>
              <a:spcBef>
                <a:spcPts val="600"/>
              </a:spcBef>
            </a:pPr>
            <a:r>
              <a:rPr lang="en-US" dirty="0">
                <a:latin typeface="Arial" charset="0"/>
                <a:ea typeface="ＭＳ Ｐゴシック" charset="0"/>
              </a:rPr>
              <a:t>identifies, documents, and tracks deviations from the process and verifies that corrections have been made.</a:t>
            </a:r>
          </a:p>
          <a:p>
            <a:pPr eaLnBrk="1" hangingPunct="1">
              <a:lnSpc>
                <a:spcPct val="90000"/>
              </a:lnSpc>
              <a:spcBef>
                <a:spcPts val="600"/>
              </a:spcBef>
            </a:pPr>
            <a:r>
              <a:rPr lang="en-US" sz="2000" b="1" dirty="0">
                <a:latin typeface="Arial" charset="0"/>
                <a:ea typeface="ＭＳ Ｐゴシック" charset="0"/>
                <a:cs typeface="ＭＳ Ｐゴシック" charset="0"/>
              </a:rPr>
              <a:t>Audits designated software work products to verify compliance with those defined as part of the software process.</a:t>
            </a:r>
            <a:r>
              <a:rPr lang="en-US" sz="2000" dirty="0">
                <a:latin typeface="Arial" charset="0"/>
                <a:ea typeface="ＭＳ Ｐゴシック" charset="0"/>
                <a:cs typeface="ＭＳ Ｐゴシック" charset="0"/>
              </a:rPr>
              <a:t> </a:t>
            </a:r>
          </a:p>
          <a:p>
            <a:pPr lvl="1" eaLnBrk="1" hangingPunct="1">
              <a:lnSpc>
                <a:spcPct val="90000"/>
              </a:lnSpc>
              <a:spcBef>
                <a:spcPts val="600"/>
              </a:spcBef>
            </a:pPr>
            <a:r>
              <a:rPr lang="en-US" dirty="0">
                <a:latin typeface="Arial" charset="0"/>
                <a:ea typeface="ＭＳ Ｐゴシック" charset="0"/>
              </a:rPr>
              <a:t>reviews selected work products; identifies, documents, and tracks deviations; verifies that corrections have been made</a:t>
            </a:r>
          </a:p>
          <a:p>
            <a:pPr lvl="1" eaLnBrk="1" hangingPunct="1">
              <a:lnSpc>
                <a:spcPct val="90000"/>
              </a:lnSpc>
              <a:spcBef>
                <a:spcPts val="600"/>
              </a:spcBef>
            </a:pPr>
            <a:r>
              <a:rPr lang="en-US" dirty="0">
                <a:latin typeface="Arial" charset="0"/>
                <a:ea typeface="ＭＳ Ｐゴシック" charset="0"/>
              </a:rPr>
              <a:t>periodically reports the results of its work to the project manager.</a:t>
            </a:r>
          </a:p>
          <a:p>
            <a:pPr eaLnBrk="1" hangingPunct="1">
              <a:lnSpc>
                <a:spcPct val="90000"/>
              </a:lnSpc>
              <a:spcBef>
                <a:spcPts val="600"/>
              </a:spcBef>
            </a:pPr>
            <a:r>
              <a:rPr lang="en-US" sz="2000" b="1" dirty="0">
                <a:latin typeface="Arial" charset="0"/>
                <a:ea typeface="ＭＳ Ｐゴシック" charset="0"/>
                <a:cs typeface="ＭＳ Ｐゴシック" charset="0"/>
              </a:rPr>
              <a:t>Ensures that deviations in software work and work products are documented and handled according to a documented procedure.</a:t>
            </a:r>
          </a:p>
          <a:p>
            <a:pPr eaLnBrk="1" hangingPunct="1">
              <a:lnSpc>
                <a:spcPct val="90000"/>
              </a:lnSpc>
              <a:spcBef>
                <a:spcPts val="600"/>
              </a:spcBef>
            </a:pPr>
            <a:r>
              <a:rPr lang="en-US" sz="2000" b="1" dirty="0">
                <a:latin typeface="Arial" charset="0"/>
                <a:ea typeface="ＭＳ Ｐゴシック" charset="0"/>
                <a:cs typeface="ＭＳ Ｐゴシック" charset="0"/>
              </a:rPr>
              <a:t>Records any noncompliance and reports to senior management.</a:t>
            </a:r>
          </a:p>
          <a:p>
            <a:pPr lvl="1" eaLnBrk="1" hangingPunct="1">
              <a:lnSpc>
                <a:spcPct val="90000"/>
              </a:lnSpc>
              <a:spcBef>
                <a:spcPts val="600"/>
              </a:spcBef>
            </a:pPr>
            <a:r>
              <a:rPr lang="en-US" dirty="0">
                <a:latin typeface="Arial" charset="0"/>
                <a:ea typeface="ＭＳ Ｐゴシック" charset="0"/>
              </a:rPr>
              <a:t>Noncompliance items are tracked until they are resolved.</a:t>
            </a:r>
            <a:endParaRPr lang="en-US" sz="1800" dirty="0">
              <a:latin typeface="Arial" charset="0"/>
              <a:ea typeface="ＭＳ Ｐゴシック" charset="0"/>
            </a:endParaRPr>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49</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185788707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dirty="0" smtClean="0"/>
              <a:t>Fundamental Questions in Testing</a:t>
            </a:r>
          </a:p>
        </p:txBody>
      </p:sp>
      <p:sp>
        <p:nvSpPr>
          <p:cNvPr id="18435" name="Rectangle 3"/>
          <p:cNvSpPr>
            <a:spLocks noGrp="1" noChangeArrowheads="1"/>
          </p:cNvSpPr>
          <p:nvPr>
            <p:ph type="body" idx="1"/>
          </p:nvPr>
        </p:nvSpPr>
        <p:spPr/>
        <p:txBody>
          <a:bodyPr/>
          <a:lstStyle/>
          <a:p>
            <a:r>
              <a:rPr lang="en-US" dirty="0" smtClean="0"/>
              <a:t>When can we stop testing?</a:t>
            </a:r>
          </a:p>
          <a:p>
            <a:pPr lvl="1"/>
            <a:r>
              <a:rPr lang="en-US" dirty="0" smtClean="0"/>
              <a:t>Test coverage</a:t>
            </a:r>
          </a:p>
          <a:p>
            <a:r>
              <a:rPr lang="en-US" dirty="0" smtClean="0"/>
              <a:t>What should we test? </a:t>
            </a:r>
          </a:p>
          <a:p>
            <a:pPr lvl="1">
              <a:buSzPct val="100000"/>
              <a:buFont typeface="Wingdings" charset="2"/>
              <a:buChar char="ü"/>
            </a:pPr>
            <a:r>
              <a:rPr lang="en-US" dirty="0" smtClean="0"/>
              <a:t>Test generation</a:t>
            </a:r>
          </a:p>
          <a:p>
            <a:r>
              <a:rPr lang="en-US" dirty="0" smtClean="0"/>
              <a:t>Is the observed output correct?</a:t>
            </a:r>
          </a:p>
          <a:p>
            <a:pPr lvl="1">
              <a:buSzPct val="100000"/>
              <a:buFont typeface="Wingdings" charset="2"/>
              <a:buChar char="ü"/>
            </a:pPr>
            <a:r>
              <a:rPr lang="en-US" dirty="0" smtClean="0"/>
              <a:t>Test oracle</a:t>
            </a:r>
          </a:p>
          <a:p>
            <a:r>
              <a:rPr lang="en-US" dirty="0" smtClean="0"/>
              <a:t>How well did we do?</a:t>
            </a:r>
          </a:p>
          <a:p>
            <a:pPr lvl="1"/>
            <a:r>
              <a:rPr lang="en-US" dirty="0" smtClean="0"/>
              <a:t>Test efficiency</a:t>
            </a:r>
          </a:p>
          <a:p>
            <a:r>
              <a:rPr lang="en-US" dirty="0" smtClean="0"/>
              <a:t>Who should test your program?</a:t>
            </a:r>
          </a:p>
          <a:p>
            <a:pPr lvl="1">
              <a:buSzPct val="100000"/>
              <a:buFont typeface="Wingdings" charset="2"/>
              <a:buChar char="ü"/>
            </a:pPr>
            <a:r>
              <a:rPr lang="en-US" dirty="0" smtClean="0"/>
              <a:t>Independent V&amp;V</a:t>
            </a:r>
            <a:endParaRPr lang="en-US" dirty="0"/>
          </a:p>
        </p:txBody>
      </p:sp>
      <p:sp>
        <p:nvSpPr>
          <p:cNvPr id="5" name="Date Placeholder 4"/>
          <p:cNvSpPr>
            <a:spLocks noGrp="1"/>
          </p:cNvSpPr>
          <p:nvPr>
            <p:ph type="dt" sz="half" idx="10"/>
          </p:nvPr>
        </p:nvSpPr>
        <p:spPr/>
        <p:txBody>
          <a:bodyPr/>
          <a:lstStyle/>
          <a:p>
            <a:pPr>
              <a:defRPr/>
            </a:pPr>
            <a:r>
              <a:rPr lang="en-US" dirty="0" smtClean="0"/>
              <a:t>May 30, 2017</a:t>
            </a:r>
            <a:endParaRPr lang="en-US" dirty="0"/>
          </a:p>
        </p:txBody>
      </p:sp>
      <p:sp>
        <p:nvSpPr>
          <p:cNvPr id="6" name="Footer Placeholder 5"/>
          <p:cNvSpPr>
            <a:spLocks noGrp="1"/>
          </p:cNvSpPr>
          <p:nvPr>
            <p:ph type="ftr" sz="quarter" idx="11"/>
          </p:nvPr>
        </p:nvSpPr>
        <p:spPr/>
        <p:txBody>
          <a:bodyPr/>
          <a:lstStyle/>
          <a:p>
            <a:pPr>
              <a:defRPr/>
            </a:pPr>
            <a:r>
              <a:rPr lang="fr-FR" dirty="0" smtClean="0"/>
              <a:t>SE 433: Lecture 10</a:t>
            </a:r>
            <a:endParaRPr lang="en-US" dirty="0"/>
          </a:p>
        </p:txBody>
      </p:sp>
      <p:sp>
        <p:nvSpPr>
          <p:cNvPr id="7" name="Slide Number Placeholder 6"/>
          <p:cNvSpPr>
            <a:spLocks noGrp="1"/>
          </p:cNvSpPr>
          <p:nvPr>
            <p:ph type="sldNum" sz="quarter" idx="12"/>
          </p:nvPr>
        </p:nvSpPr>
        <p:spPr/>
        <p:txBody>
          <a:bodyPr/>
          <a:lstStyle/>
          <a:p>
            <a:pPr>
              <a:defRPr/>
            </a:pPr>
            <a:fld id="{8BDBD1F7-51C1-E94D-B9B2-8F7012A744C6}" type="slidenum">
              <a:rPr lang="en-US" smtClean="0"/>
              <a:pPr>
                <a:defRPr/>
              </a:pPr>
              <a:t>5</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1932889413"/>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Statistical Software Quality Assurance</a:t>
            </a:r>
            <a:endParaRPr lang="en-US" sz="4000" dirty="0"/>
          </a:p>
        </p:txBody>
      </p:sp>
      <p:sp>
        <p:nvSpPr>
          <p:cNvPr id="3" name="Content Placeholder 2"/>
          <p:cNvSpPr>
            <a:spLocks noGrp="1"/>
          </p:cNvSpPr>
          <p:nvPr>
            <p:ph idx="1"/>
          </p:nvPr>
        </p:nvSpPr>
        <p:spPr/>
        <p:txBody>
          <a:bodyPr/>
          <a:lstStyle/>
          <a:p>
            <a:pPr marL="0" indent="0">
              <a:buNone/>
            </a:pPr>
            <a:r>
              <a:rPr lang="en-US" dirty="0" smtClean="0"/>
              <a:t>Statistical </a:t>
            </a:r>
            <a:r>
              <a:rPr lang="en-US" dirty="0"/>
              <a:t>quality assurance implies the following steps:</a:t>
            </a:r>
          </a:p>
          <a:p>
            <a:r>
              <a:rPr lang="en-US" dirty="0"/>
              <a:t>Information about software defects is collected and categorized.</a:t>
            </a:r>
          </a:p>
          <a:p>
            <a:r>
              <a:rPr lang="en-US" dirty="0"/>
              <a:t>An attempt is made to trace each defect to its underlying cause (e.g., non-conformance to specifications, design error, violation of standards, poor communication with the customer).</a:t>
            </a:r>
          </a:p>
          <a:p>
            <a:r>
              <a:rPr lang="en-US" dirty="0"/>
              <a:t>Using the Pareto principle (80 percent of the defects can be traced to 20 percent of all possible causes), isolate the 20 percent (the "vital few").</a:t>
            </a:r>
          </a:p>
          <a:p>
            <a:r>
              <a:rPr lang="en-US" dirty="0"/>
              <a:t>Once the vital few causes have been identified, move to correct the problems that have caused the defects</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dirty="0" smtClean="0"/>
              <a:t>May 30, 2017</a:t>
            </a:r>
            <a:endParaRPr lang="en-US" dirty="0"/>
          </a:p>
        </p:txBody>
      </p:sp>
      <p:sp>
        <p:nvSpPr>
          <p:cNvPr id="5" name="Footer Placeholder 4"/>
          <p:cNvSpPr>
            <a:spLocks noGrp="1"/>
          </p:cNvSpPr>
          <p:nvPr>
            <p:ph type="ftr" sz="quarter" idx="11"/>
          </p:nvPr>
        </p:nvSpPr>
        <p:spPr/>
        <p:txBody>
          <a:bodyPr/>
          <a:lstStyle/>
          <a:p>
            <a:pPr>
              <a:defRPr/>
            </a:pPr>
            <a:r>
              <a:rPr lang="fr-FR" dirty="0" smtClean="0"/>
              <a:t>SE 433: Lecture 10</a:t>
            </a:r>
            <a:endParaRPr lang="en-US" dirty="0"/>
          </a:p>
        </p:txBody>
      </p:sp>
      <p:sp>
        <p:nvSpPr>
          <p:cNvPr id="7" name="Slide Number Placeholder 6"/>
          <p:cNvSpPr>
            <a:spLocks noGrp="1"/>
          </p:cNvSpPr>
          <p:nvPr>
            <p:ph type="sldNum" sz="quarter" idx="12"/>
          </p:nvPr>
        </p:nvSpPr>
        <p:spPr/>
        <p:txBody>
          <a:bodyPr/>
          <a:lstStyle/>
          <a:p>
            <a:pPr>
              <a:defRPr/>
            </a:pPr>
            <a:fld id="{8BDBD1F7-51C1-E94D-B9B2-8F7012A744C6}" type="slidenum">
              <a:rPr lang="en-US" smtClean="0"/>
              <a:pPr>
                <a:defRPr/>
              </a:pPr>
              <a:t>50</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64810745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en-US" dirty="0" smtClean="0"/>
              <a:t>Metrics</a:t>
            </a:r>
            <a:endParaRPr lang="en-US" dirty="0"/>
          </a:p>
        </p:txBody>
      </p:sp>
      <p:sp>
        <p:nvSpPr>
          <p:cNvPr id="9" name="Subtitle 8"/>
          <p:cNvSpPr>
            <a:spLocks noGrp="1"/>
          </p:cNvSpPr>
          <p:nvPr>
            <p:ph type="subTitle" idx="1"/>
          </p:nvPr>
        </p:nvSpPr>
        <p:spPr/>
        <p:txBody>
          <a:bodyPr/>
          <a:lstStyle/>
          <a:p>
            <a:endParaRPr lang="en-US" dirty="0"/>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7" name="Slide Number Placeholder 6"/>
          <p:cNvSpPr>
            <a:spLocks noGrp="1"/>
          </p:cNvSpPr>
          <p:nvPr>
            <p:ph type="sldNum" sz="quarter" idx="12"/>
          </p:nvPr>
        </p:nvSpPr>
        <p:spPr/>
        <p:txBody>
          <a:bodyPr/>
          <a:lstStyle/>
          <a:p>
            <a:pPr>
              <a:defRPr/>
            </a:pPr>
            <a:fld id="{F683B677-C643-1541-A02D-CD84F8996590}" type="slidenum">
              <a:rPr lang="en-US" smtClean="0"/>
              <a:pPr>
                <a:defRPr/>
              </a:pPr>
              <a:t>51</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13768133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dirty="0"/>
              <a:t>Software Reliability</a:t>
            </a:r>
          </a:p>
        </p:txBody>
      </p:sp>
      <p:sp>
        <p:nvSpPr>
          <p:cNvPr id="18435" name="Rectangle 3"/>
          <p:cNvSpPr>
            <a:spLocks noGrp="1" noChangeArrowheads="1"/>
          </p:cNvSpPr>
          <p:nvPr>
            <p:ph type="body" idx="1"/>
          </p:nvPr>
        </p:nvSpPr>
        <p:spPr/>
        <p:txBody>
          <a:bodyPr/>
          <a:lstStyle/>
          <a:p>
            <a:pPr>
              <a:lnSpc>
                <a:spcPct val="90000"/>
              </a:lnSpc>
            </a:pPr>
            <a:r>
              <a:rPr lang="en-US" sz="2800" dirty="0">
                <a:cs typeface="Times New Roman" charset="0"/>
              </a:rPr>
              <a:t>Defined as the probability of failure free operation of a computer program in a specified environment for a specified time period</a:t>
            </a:r>
          </a:p>
          <a:p>
            <a:pPr>
              <a:lnSpc>
                <a:spcPct val="90000"/>
              </a:lnSpc>
            </a:pPr>
            <a:r>
              <a:rPr lang="en-US" sz="2800" dirty="0">
                <a:cs typeface="Times New Roman" charset="0"/>
              </a:rPr>
              <a:t>Can be measured directly and estimated using historical and developmental data (unlike many other software quality factors) </a:t>
            </a:r>
          </a:p>
          <a:p>
            <a:pPr>
              <a:lnSpc>
                <a:spcPct val="90000"/>
              </a:lnSpc>
            </a:pPr>
            <a:r>
              <a:rPr lang="en-US" sz="2800" dirty="0">
                <a:cs typeface="Times New Roman" charset="0"/>
              </a:rPr>
              <a:t>Software reliability problems can usually be traced back to errors in design or implementation.</a:t>
            </a:r>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52</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12204226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026"/>
          <p:cNvSpPr>
            <a:spLocks noGrp="1" noChangeArrowheads="1"/>
          </p:cNvSpPr>
          <p:nvPr>
            <p:ph type="title"/>
          </p:nvPr>
        </p:nvSpPr>
        <p:spPr/>
        <p:txBody>
          <a:bodyPr/>
          <a:lstStyle/>
          <a:p>
            <a:r>
              <a:rPr lang="en-US" dirty="0"/>
              <a:t>Software Reliability Metrics</a:t>
            </a:r>
          </a:p>
        </p:txBody>
      </p:sp>
      <p:sp>
        <p:nvSpPr>
          <p:cNvPr id="32771" name="Rectangle 1027"/>
          <p:cNvSpPr>
            <a:spLocks noGrp="1" noChangeArrowheads="1"/>
          </p:cNvSpPr>
          <p:nvPr>
            <p:ph type="body" idx="1"/>
          </p:nvPr>
        </p:nvSpPr>
        <p:spPr/>
        <p:txBody>
          <a:bodyPr/>
          <a:lstStyle/>
          <a:p>
            <a:r>
              <a:rPr lang="en-US" sz="2800" dirty="0"/>
              <a:t>Reliability metrics are units of measure for system reliability</a:t>
            </a:r>
          </a:p>
          <a:p>
            <a:r>
              <a:rPr lang="en-US" sz="2800" dirty="0"/>
              <a:t>System reliability is measured by counting the number of operational failures and relating these to demands made on the system at the time of failure</a:t>
            </a:r>
          </a:p>
          <a:p>
            <a:r>
              <a:rPr lang="en-US" sz="2800" dirty="0"/>
              <a:t>A long-term measurement program is required to assess the reliability of critical systems </a:t>
            </a:r>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53</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35175968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dirty="0"/>
              <a:t>Reliability Metrics - part 1</a:t>
            </a:r>
          </a:p>
        </p:txBody>
      </p:sp>
      <p:sp>
        <p:nvSpPr>
          <p:cNvPr id="33795" name="Rectangle 3"/>
          <p:cNvSpPr>
            <a:spLocks noGrp="1" noChangeArrowheads="1"/>
          </p:cNvSpPr>
          <p:nvPr>
            <p:ph type="body" idx="1"/>
          </p:nvPr>
        </p:nvSpPr>
        <p:spPr/>
        <p:txBody>
          <a:bodyPr/>
          <a:lstStyle/>
          <a:p>
            <a:r>
              <a:rPr lang="en-US" sz="2800" dirty="0"/>
              <a:t>Probability of Failure on Demand (POFOD)</a:t>
            </a:r>
          </a:p>
          <a:p>
            <a:pPr lvl="1"/>
            <a:r>
              <a:rPr lang="en-US" sz="2400" dirty="0"/>
              <a:t>POFOD = 0.001</a:t>
            </a:r>
          </a:p>
          <a:p>
            <a:pPr lvl="1"/>
            <a:r>
              <a:rPr lang="en-US" sz="2400" dirty="0"/>
              <a:t>For one in every 1000 requests the service fails per time unit</a:t>
            </a:r>
          </a:p>
          <a:p>
            <a:r>
              <a:rPr lang="en-US" sz="2800" dirty="0"/>
              <a:t>Rate of Fault Occurrence (ROCOF)</a:t>
            </a:r>
          </a:p>
          <a:p>
            <a:pPr lvl="1"/>
            <a:r>
              <a:rPr lang="en-US" sz="2400" dirty="0"/>
              <a:t>ROCOF = 0.02</a:t>
            </a:r>
          </a:p>
          <a:p>
            <a:pPr lvl="1"/>
            <a:r>
              <a:rPr lang="en-US" sz="2400" dirty="0"/>
              <a:t>Two failures for each 100 operational time units of operation</a:t>
            </a:r>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54</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296333915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dirty="0"/>
              <a:t>Reliability Metrics - part 2</a:t>
            </a:r>
          </a:p>
        </p:txBody>
      </p:sp>
      <p:sp>
        <p:nvSpPr>
          <p:cNvPr id="34819" name="Rectangle 3"/>
          <p:cNvSpPr>
            <a:spLocks noGrp="1" noChangeArrowheads="1"/>
          </p:cNvSpPr>
          <p:nvPr>
            <p:ph type="body" idx="1"/>
          </p:nvPr>
        </p:nvSpPr>
        <p:spPr/>
        <p:txBody>
          <a:bodyPr/>
          <a:lstStyle/>
          <a:p>
            <a:r>
              <a:rPr lang="en-US" dirty="0"/>
              <a:t>Mean Time to Failure (MTTF) </a:t>
            </a:r>
          </a:p>
          <a:p>
            <a:pPr lvl="1"/>
            <a:r>
              <a:rPr lang="en-US" dirty="0"/>
              <a:t>average time between observed failures (aka MTBF) </a:t>
            </a:r>
          </a:p>
          <a:p>
            <a:r>
              <a:rPr lang="en-US" dirty="0"/>
              <a:t>Availability = MTBF / (MTBF+MTTR)</a:t>
            </a:r>
          </a:p>
          <a:p>
            <a:pPr lvl="1"/>
            <a:r>
              <a:rPr lang="en-US" dirty="0"/>
              <a:t>MTBF = Mean Time Between Failure</a:t>
            </a:r>
          </a:p>
          <a:p>
            <a:pPr lvl="1"/>
            <a:r>
              <a:rPr lang="en-US" dirty="0"/>
              <a:t>MTTR = Mean Time to Repair</a:t>
            </a:r>
          </a:p>
          <a:p>
            <a:r>
              <a:rPr lang="en-US" dirty="0"/>
              <a:t>Reliability = MTBF / (1+MTBF)</a:t>
            </a:r>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55</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304332166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026"/>
          <p:cNvSpPr>
            <a:spLocks noGrp="1" noChangeArrowheads="1"/>
          </p:cNvSpPr>
          <p:nvPr>
            <p:ph type="title"/>
          </p:nvPr>
        </p:nvSpPr>
        <p:spPr/>
        <p:txBody>
          <a:bodyPr/>
          <a:lstStyle/>
          <a:p>
            <a:r>
              <a:rPr lang="en-US" dirty="0"/>
              <a:t>Time Units</a:t>
            </a:r>
          </a:p>
        </p:txBody>
      </p:sp>
      <p:sp>
        <p:nvSpPr>
          <p:cNvPr id="35843" name="Rectangle 1027"/>
          <p:cNvSpPr>
            <a:spLocks noGrp="1" noChangeArrowheads="1"/>
          </p:cNvSpPr>
          <p:nvPr>
            <p:ph type="body" idx="1"/>
          </p:nvPr>
        </p:nvSpPr>
        <p:spPr/>
        <p:txBody>
          <a:bodyPr/>
          <a:lstStyle/>
          <a:p>
            <a:r>
              <a:rPr lang="en-US" dirty="0"/>
              <a:t>Raw Execution Time</a:t>
            </a:r>
          </a:p>
          <a:p>
            <a:pPr lvl="1"/>
            <a:r>
              <a:rPr lang="en-US" dirty="0"/>
              <a:t>non-stop system</a:t>
            </a:r>
          </a:p>
          <a:p>
            <a:r>
              <a:rPr lang="en-US" dirty="0"/>
              <a:t>Calendar Time</a:t>
            </a:r>
          </a:p>
          <a:p>
            <a:pPr lvl="1"/>
            <a:r>
              <a:rPr lang="en-US" dirty="0"/>
              <a:t>If the system has regular usage patterns</a:t>
            </a:r>
          </a:p>
          <a:p>
            <a:r>
              <a:rPr lang="en-US" dirty="0"/>
              <a:t>Number of Transactions</a:t>
            </a:r>
          </a:p>
          <a:p>
            <a:pPr lvl="1"/>
            <a:r>
              <a:rPr lang="en-US" dirty="0"/>
              <a:t>demand type transaction systems</a:t>
            </a:r>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56</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177282259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Arial" charset="0"/>
                <a:ea typeface="ＭＳ Ｐゴシック" charset="0"/>
                <a:cs typeface="ＭＳ Ｐゴシック" charset="0"/>
              </a:rPr>
              <a:t>Defect </a:t>
            </a:r>
            <a:r>
              <a:rPr lang="en-US" dirty="0" smtClean="0">
                <a:latin typeface="Arial" charset="0"/>
                <a:ea typeface="ＭＳ Ｐゴシック" charset="0"/>
                <a:cs typeface="ＭＳ Ｐゴシック" charset="0"/>
              </a:rPr>
              <a:t>Metrics</a:t>
            </a:r>
            <a:endParaRPr lang="en-US" dirty="0"/>
          </a:p>
        </p:txBody>
      </p:sp>
      <p:sp>
        <p:nvSpPr>
          <p:cNvPr id="10" name="Subtitle 9"/>
          <p:cNvSpPr>
            <a:spLocks noGrp="1"/>
          </p:cNvSpPr>
          <p:nvPr>
            <p:ph type="subTitle" idx="1"/>
          </p:nvPr>
        </p:nvSpPr>
        <p:spPr/>
        <p:txBody>
          <a:bodyPr/>
          <a:lstStyle/>
          <a:p>
            <a:endParaRPr lang="en-US" dirty="0"/>
          </a:p>
        </p:txBody>
      </p:sp>
      <p:sp>
        <p:nvSpPr>
          <p:cNvPr id="3" name="Date Placeholder 2"/>
          <p:cNvSpPr>
            <a:spLocks noGrp="1"/>
          </p:cNvSpPr>
          <p:nvPr>
            <p:ph type="dt" sz="half" idx="10"/>
          </p:nvPr>
        </p:nvSpPr>
        <p:spPr/>
        <p:txBody>
          <a:bodyPr/>
          <a:lstStyle/>
          <a:p>
            <a:pPr>
              <a:defRPr/>
            </a:pPr>
            <a:r>
              <a:rPr lang="en-US" dirty="0" smtClean="0"/>
              <a:t>May 30, 2017</a:t>
            </a:r>
            <a:endParaRPr lang="en-US" dirty="0"/>
          </a:p>
        </p:txBody>
      </p:sp>
      <p:sp>
        <p:nvSpPr>
          <p:cNvPr id="4" name="Footer Placeholder 3"/>
          <p:cNvSpPr>
            <a:spLocks noGrp="1"/>
          </p:cNvSpPr>
          <p:nvPr>
            <p:ph type="ftr" sz="quarter" idx="11"/>
          </p:nvPr>
        </p:nvSpPr>
        <p:spPr/>
        <p:txBody>
          <a:bodyPr/>
          <a:lstStyle/>
          <a:p>
            <a:pPr>
              <a:defRPr/>
            </a:pPr>
            <a:r>
              <a:rPr lang="fr-FR" dirty="0" smtClean="0"/>
              <a:t>SE 433: Lecture 10</a:t>
            </a:r>
            <a:endParaRPr lang="en-US" dirty="0"/>
          </a:p>
        </p:txBody>
      </p:sp>
      <p:sp>
        <p:nvSpPr>
          <p:cNvPr id="6" name="Slide Number Placeholder 5"/>
          <p:cNvSpPr>
            <a:spLocks noGrp="1"/>
          </p:cNvSpPr>
          <p:nvPr>
            <p:ph type="sldNum" sz="quarter" idx="12"/>
          </p:nvPr>
        </p:nvSpPr>
        <p:spPr/>
        <p:txBody>
          <a:bodyPr/>
          <a:lstStyle/>
          <a:p>
            <a:pPr>
              <a:defRPr/>
            </a:pPr>
            <a:fld id="{F683B677-C643-1541-A02D-CD84F8996590}" type="slidenum">
              <a:rPr lang="en-US" smtClean="0"/>
              <a:pPr>
                <a:defRPr/>
              </a:pPr>
              <a:t>57</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212744234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Rectangle 2"/>
          <p:cNvSpPr>
            <a:spLocks noGrp="1" noChangeArrowheads="1"/>
          </p:cNvSpPr>
          <p:nvPr>
            <p:ph type="title"/>
          </p:nvPr>
        </p:nvSpPr>
        <p:spPr/>
        <p:txBody>
          <a:bodyPr/>
          <a:lstStyle/>
          <a:p>
            <a:pPr>
              <a:defRPr/>
            </a:pPr>
            <a:r>
              <a:rPr lang="en-US" dirty="0">
                <a:latin typeface="Arial" charset="0"/>
                <a:ea typeface="ＭＳ Ｐゴシック" charset="0"/>
                <a:cs typeface="ＭＳ Ｐゴシック" charset="0"/>
              </a:rPr>
              <a:t>Defect Metrics</a:t>
            </a:r>
          </a:p>
        </p:txBody>
      </p:sp>
      <p:sp>
        <p:nvSpPr>
          <p:cNvPr id="535555" name="Rectangle 3"/>
          <p:cNvSpPr>
            <a:spLocks noGrp="1" noChangeArrowheads="1"/>
          </p:cNvSpPr>
          <p:nvPr>
            <p:ph type="body" idx="1"/>
          </p:nvPr>
        </p:nvSpPr>
        <p:spPr/>
        <p:txBody>
          <a:bodyPr/>
          <a:lstStyle/>
          <a:p>
            <a:r>
              <a:rPr lang="en-US" dirty="0">
                <a:latin typeface="Arial" charset="0"/>
                <a:ea typeface="ＭＳ Ｐゴシック" charset="0"/>
                <a:cs typeface="ＭＳ Ｐゴシック" charset="0"/>
              </a:rPr>
              <a:t>Why do we measure defects? Why do we track the defect count when monitoring the execution of software projects? What does this tell us?</a:t>
            </a:r>
          </a:p>
          <a:p>
            <a:r>
              <a:rPr lang="en-US" dirty="0">
                <a:latin typeface="Arial" charset="0"/>
                <a:ea typeface="ＭＳ Ｐゴシック" charset="0"/>
                <a:cs typeface="ＭＳ Ｐゴシック" charset="0"/>
              </a:rPr>
              <a:t>Defect counts indicate how well the system is implemented and how effectively testing is finding defects. </a:t>
            </a:r>
          </a:p>
          <a:p>
            <a:r>
              <a:rPr lang="en-US" dirty="0">
                <a:latin typeface="Arial" charset="0"/>
                <a:ea typeface="ＭＳ Ｐゴシック" charset="0"/>
                <a:cs typeface="ＭＳ Ｐゴシック" charset="0"/>
              </a:rPr>
              <a:t>[See also notes.]</a:t>
            </a:r>
          </a:p>
          <a:p>
            <a:pPr>
              <a:lnSpc>
                <a:spcPct val="90000"/>
              </a:lnSpc>
            </a:pPr>
            <a:endParaRPr lang="en-US" dirty="0">
              <a:latin typeface="Arial" charset="0"/>
              <a:ea typeface="ＭＳ Ｐゴシック" charset="0"/>
              <a:cs typeface="ＭＳ Ｐゴシック" charset="0"/>
            </a:endParaRPr>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58</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21315374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355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3555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3555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5555" grpId="0" build="p"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fr-FR" dirty="0" smtClean="0"/>
              <a:t>SE 433: Lecture 10</a:t>
            </a:r>
            <a:endParaRPr lang="en-US" dirty="0"/>
          </a:p>
        </p:txBody>
      </p:sp>
      <p:sp>
        <p:nvSpPr>
          <p:cNvPr id="524290" name="Rectangle 2"/>
          <p:cNvSpPr>
            <a:spLocks noGrp="1" noChangeArrowheads="1"/>
          </p:cNvSpPr>
          <p:nvPr>
            <p:ph type="title"/>
          </p:nvPr>
        </p:nvSpPr>
        <p:spPr/>
        <p:txBody>
          <a:bodyPr/>
          <a:lstStyle/>
          <a:p>
            <a:r>
              <a:rPr lang="en-US" dirty="0"/>
              <a:t>Defect Metrics</a:t>
            </a:r>
          </a:p>
        </p:txBody>
      </p:sp>
      <p:sp>
        <p:nvSpPr>
          <p:cNvPr id="524291" name="Rectangle 3"/>
          <p:cNvSpPr>
            <a:spLocks noGrp="1" noChangeArrowheads="1"/>
          </p:cNvSpPr>
          <p:nvPr>
            <p:ph type="body" idx="1"/>
          </p:nvPr>
        </p:nvSpPr>
        <p:spPr/>
        <p:txBody>
          <a:bodyPr/>
          <a:lstStyle/>
          <a:p>
            <a:r>
              <a:rPr lang="en-US" dirty="0"/>
              <a:t>These are very important to the PM</a:t>
            </a:r>
          </a:p>
          <a:p>
            <a:r>
              <a:rPr lang="en-US" dirty="0"/>
              <a:t>Number of outstanding defects</a:t>
            </a:r>
          </a:p>
          <a:p>
            <a:pPr lvl="1"/>
            <a:r>
              <a:rPr lang="en-US" dirty="0"/>
              <a:t>Ranked by severity</a:t>
            </a:r>
          </a:p>
          <a:p>
            <a:pPr lvl="2"/>
            <a:r>
              <a:rPr lang="en-US" dirty="0"/>
              <a:t>Critical, High, Medium, Low</a:t>
            </a:r>
          </a:p>
          <a:p>
            <a:pPr lvl="2"/>
            <a:r>
              <a:rPr lang="en-US" dirty="0"/>
              <a:t>Showstoppers</a:t>
            </a:r>
          </a:p>
          <a:p>
            <a:r>
              <a:rPr lang="en-US" dirty="0"/>
              <a:t>Opened vs. closed</a:t>
            </a:r>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Slide Number Placeholder 2"/>
          <p:cNvSpPr>
            <a:spLocks noGrp="1"/>
          </p:cNvSpPr>
          <p:nvPr>
            <p:ph type="sldNum" sz="quarter" idx="12"/>
          </p:nvPr>
        </p:nvSpPr>
        <p:spPr/>
        <p:txBody>
          <a:bodyPr/>
          <a:lstStyle/>
          <a:p>
            <a:pPr>
              <a:defRPr/>
            </a:pPr>
            <a:fld id="{8BDBD1F7-51C1-E94D-B9B2-8F7012A744C6}" type="slidenum">
              <a:rPr lang="en-US" smtClean="0"/>
              <a:pPr>
                <a:defRPr/>
              </a:pPr>
              <a:t>59</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30301509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242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2429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52429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52429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524291">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5242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4291"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p:txBody>
          <a:bodyPr/>
          <a:lstStyle/>
          <a:p>
            <a:r>
              <a:rPr lang="en-US" dirty="0" smtClean="0"/>
              <a:t>Test Plans</a:t>
            </a:r>
            <a:endParaRPr lang="en-US" dirty="0"/>
          </a:p>
        </p:txBody>
      </p:sp>
      <p:sp>
        <p:nvSpPr>
          <p:cNvPr id="288771" name="Rectangle 3"/>
          <p:cNvSpPr>
            <a:spLocks noGrp="1" noChangeArrowheads="1"/>
          </p:cNvSpPr>
          <p:nvPr>
            <p:ph type="body" idx="1"/>
          </p:nvPr>
        </p:nvSpPr>
        <p:spPr/>
        <p:txBody>
          <a:bodyPr/>
          <a:lstStyle/>
          <a:p>
            <a:r>
              <a:rPr lang="en-US" dirty="0" smtClean="0"/>
              <a:t>The most common question I hear about testing is</a:t>
            </a:r>
          </a:p>
          <a:p>
            <a:pPr marL="0" indent="0" algn="ctr">
              <a:buNone/>
            </a:pPr>
            <a:r>
              <a:rPr lang="ja-JP" altLang="en-US" dirty="0" smtClean="0">
                <a:solidFill>
                  <a:srgbClr val="0000FF"/>
                </a:solidFill>
              </a:rPr>
              <a:t>“</a:t>
            </a:r>
            <a:r>
              <a:rPr lang="en-US" dirty="0" smtClean="0">
                <a:solidFill>
                  <a:srgbClr val="0000FF"/>
                </a:solidFill>
              </a:rPr>
              <a:t> How do I write a test plan? </a:t>
            </a:r>
            <a:r>
              <a:rPr lang="ja-JP" altLang="en-US" dirty="0" smtClean="0">
                <a:solidFill>
                  <a:srgbClr val="0000FF"/>
                </a:solidFill>
              </a:rPr>
              <a:t>”</a:t>
            </a:r>
            <a:endParaRPr lang="en-US" dirty="0" smtClean="0"/>
          </a:p>
          <a:p>
            <a:r>
              <a:rPr lang="en-US" dirty="0" smtClean="0"/>
              <a:t>This question usually comes up when the focus is on the document, not the contents</a:t>
            </a:r>
          </a:p>
          <a:p>
            <a:r>
              <a:rPr lang="en-US" dirty="0" smtClean="0"/>
              <a:t>It’s the contents that are important, not the structure</a:t>
            </a:r>
          </a:p>
          <a:p>
            <a:pPr lvl="1"/>
            <a:r>
              <a:rPr lang="en-US" dirty="0" smtClean="0"/>
              <a:t>Good testing is more important than proper documentation</a:t>
            </a:r>
          </a:p>
          <a:p>
            <a:pPr lvl="1"/>
            <a:r>
              <a:rPr lang="en-US" dirty="0" smtClean="0"/>
              <a:t>However – documentation of testing can be very helpful</a:t>
            </a:r>
          </a:p>
          <a:p>
            <a:r>
              <a:rPr lang="en-US" dirty="0" smtClean="0"/>
              <a:t>Most organizations have a list of topics, outlines, or templates</a:t>
            </a:r>
          </a:p>
          <a:p>
            <a:endParaRPr lang="en-US" dirty="0"/>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6</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4515794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887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8877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8877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88771">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288771">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288771">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887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71" grpId="0" build="p"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fr-FR" dirty="0" smtClean="0"/>
              <a:t>SE 433: Lecture 10</a:t>
            </a:r>
            <a:endParaRPr lang="en-US" dirty="0"/>
          </a:p>
        </p:txBody>
      </p:sp>
      <p:sp>
        <p:nvSpPr>
          <p:cNvPr id="559106" name="Rectangle 2"/>
          <p:cNvSpPr>
            <a:spLocks noGrp="1" noChangeArrowheads="1"/>
          </p:cNvSpPr>
          <p:nvPr>
            <p:ph type="title"/>
          </p:nvPr>
        </p:nvSpPr>
        <p:spPr/>
        <p:txBody>
          <a:bodyPr/>
          <a:lstStyle/>
          <a:p>
            <a:r>
              <a:rPr lang="en-US" dirty="0"/>
              <a:t>Defect Tracking</a:t>
            </a:r>
          </a:p>
        </p:txBody>
      </p:sp>
      <p:sp>
        <p:nvSpPr>
          <p:cNvPr id="559107" name="Rectangle 3"/>
          <p:cNvSpPr>
            <a:spLocks noGrp="1" noChangeArrowheads="1"/>
          </p:cNvSpPr>
          <p:nvPr>
            <p:ph type="body" idx="1"/>
          </p:nvPr>
        </p:nvSpPr>
        <p:spPr/>
        <p:txBody>
          <a:bodyPr/>
          <a:lstStyle/>
          <a:p>
            <a:r>
              <a:rPr lang="en-US" dirty="0"/>
              <a:t>Fields</a:t>
            </a:r>
          </a:p>
          <a:p>
            <a:pPr lvl="1"/>
            <a:r>
              <a:rPr lang="en-US" dirty="0"/>
              <a:t>State: open, closed, pending</a:t>
            </a:r>
          </a:p>
          <a:p>
            <a:pPr lvl="1"/>
            <a:r>
              <a:rPr lang="en-US" dirty="0"/>
              <a:t>Date created, updated, closed</a:t>
            </a:r>
          </a:p>
          <a:p>
            <a:pPr lvl="1"/>
            <a:r>
              <a:rPr lang="en-US" dirty="0"/>
              <a:t>Description of problem</a:t>
            </a:r>
          </a:p>
          <a:p>
            <a:pPr lvl="1"/>
            <a:r>
              <a:rPr lang="en-US" dirty="0"/>
              <a:t>Release/version number</a:t>
            </a:r>
          </a:p>
          <a:p>
            <a:pPr lvl="1"/>
            <a:r>
              <a:rPr lang="en-US" dirty="0"/>
              <a:t>Person submitting</a:t>
            </a:r>
          </a:p>
          <a:p>
            <a:pPr lvl="1"/>
            <a:r>
              <a:rPr lang="en-US" dirty="0"/>
              <a:t>Priority: low, medium, high, critical</a:t>
            </a:r>
          </a:p>
          <a:p>
            <a:pPr lvl="1"/>
            <a:r>
              <a:rPr lang="en-US" dirty="0"/>
              <a:t>Comments: by QA, developer, other</a:t>
            </a:r>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Slide Number Placeholder 2"/>
          <p:cNvSpPr>
            <a:spLocks noGrp="1"/>
          </p:cNvSpPr>
          <p:nvPr>
            <p:ph type="sldNum" sz="quarter" idx="12"/>
          </p:nvPr>
        </p:nvSpPr>
        <p:spPr/>
        <p:txBody>
          <a:bodyPr/>
          <a:lstStyle/>
          <a:p>
            <a:pPr>
              <a:defRPr/>
            </a:pPr>
            <a:fld id="{8BDBD1F7-51C1-E94D-B9B2-8F7012A744C6}" type="slidenum">
              <a:rPr lang="en-US" smtClean="0"/>
              <a:pPr>
                <a:defRPr/>
              </a:pPr>
              <a:t>60</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3215046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Rectangle 2"/>
          <p:cNvSpPr>
            <a:spLocks noGrp="1" noChangeArrowheads="1"/>
          </p:cNvSpPr>
          <p:nvPr>
            <p:ph type="title"/>
          </p:nvPr>
        </p:nvSpPr>
        <p:spPr/>
        <p:txBody>
          <a:bodyPr/>
          <a:lstStyle/>
          <a:p>
            <a:pPr>
              <a:defRPr/>
            </a:pPr>
            <a:r>
              <a:rPr lang="en-US" dirty="0">
                <a:latin typeface="Arial" charset="0"/>
                <a:ea typeface="ＭＳ Ｐゴシック" charset="0"/>
                <a:cs typeface="ＭＳ Ｐゴシック" charset="0"/>
              </a:rPr>
              <a:t>Defect Metrics</a:t>
            </a:r>
          </a:p>
        </p:txBody>
      </p:sp>
      <p:sp>
        <p:nvSpPr>
          <p:cNvPr id="535555" name="Rectangle 3"/>
          <p:cNvSpPr>
            <a:spLocks noGrp="1" noChangeArrowheads="1"/>
          </p:cNvSpPr>
          <p:nvPr>
            <p:ph type="body" idx="1"/>
          </p:nvPr>
        </p:nvSpPr>
        <p:spPr/>
        <p:txBody>
          <a:bodyPr/>
          <a:lstStyle/>
          <a:p>
            <a:pPr>
              <a:lnSpc>
                <a:spcPct val="90000"/>
              </a:lnSpc>
            </a:pPr>
            <a:r>
              <a:rPr lang="en-US" dirty="0">
                <a:latin typeface="Arial" charset="0"/>
                <a:ea typeface="ＭＳ Ｐゴシック" charset="0"/>
                <a:cs typeface="ＭＳ Ｐゴシック" charset="0"/>
              </a:rPr>
              <a:t>Open Bugs (outstanding defects)</a:t>
            </a:r>
          </a:p>
          <a:p>
            <a:pPr lvl="1">
              <a:lnSpc>
                <a:spcPct val="90000"/>
              </a:lnSpc>
            </a:pPr>
            <a:r>
              <a:rPr lang="en-US" sz="2400" dirty="0" smtClean="0">
                <a:latin typeface="Arial" charset="0"/>
                <a:ea typeface="ＭＳ Ｐゴシック" charset="0"/>
              </a:rPr>
              <a:t>Ranked by severity</a:t>
            </a:r>
          </a:p>
          <a:p>
            <a:pPr>
              <a:lnSpc>
                <a:spcPct val="90000"/>
              </a:lnSpc>
            </a:pPr>
            <a:r>
              <a:rPr lang="en-US" dirty="0" smtClean="0">
                <a:latin typeface="Arial" charset="0"/>
                <a:ea typeface="ＭＳ Ｐゴシック" charset="0"/>
                <a:cs typeface="ＭＳ Ｐゴシック" charset="0"/>
              </a:rPr>
              <a:t>Open </a:t>
            </a:r>
            <a:r>
              <a:rPr lang="en-US" dirty="0">
                <a:latin typeface="Arial" charset="0"/>
                <a:ea typeface="ＭＳ Ｐゴシック" charset="0"/>
                <a:cs typeface="ＭＳ Ｐゴシック" charset="0"/>
              </a:rPr>
              <a:t>Rates</a:t>
            </a:r>
          </a:p>
          <a:p>
            <a:pPr lvl="1">
              <a:lnSpc>
                <a:spcPct val="90000"/>
              </a:lnSpc>
            </a:pPr>
            <a:r>
              <a:rPr lang="en-US" sz="2400" dirty="0">
                <a:latin typeface="Arial" charset="0"/>
                <a:ea typeface="ＭＳ Ｐゴシック" charset="0"/>
              </a:rPr>
              <a:t>How many new bugs over a period of time</a:t>
            </a:r>
          </a:p>
          <a:p>
            <a:pPr>
              <a:lnSpc>
                <a:spcPct val="90000"/>
              </a:lnSpc>
            </a:pPr>
            <a:r>
              <a:rPr lang="en-US" dirty="0">
                <a:latin typeface="Arial" charset="0"/>
                <a:ea typeface="ＭＳ Ｐゴシック" charset="0"/>
                <a:cs typeface="ＭＳ Ｐゴシック" charset="0"/>
              </a:rPr>
              <a:t>Close Rates</a:t>
            </a:r>
          </a:p>
          <a:p>
            <a:pPr lvl="1">
              <a:lnSpc>
                <a:spcPct val="90000"/>
              </a:lnSpc>
            </a:pPr>
            <a:r>
              <a:rPr lang="en-US" sz="2400" dirty="0">
                <a:latin typeface="Arial" charset="0"/>
                <a:ea typeface="ＭＳ Ｐゴシック" charset="0"/>
              </a:rPr>
              <a:t>How many closed (fixed or resolved) over that same period</a:t>
            </a:r>
          </a:p>
          <a:p>
            <a:pPr lvl="1">
              <a:lnSpc>
                <a:spcPct val="90000"/>
              </a:lnSpc>
            </a:pPr>
            <a:r>
              <a:rPr lang="en-US" sz="2400" dirty="0">
                <a:latin typeface="Arial" charset="0"/>
                <a:ea typeface="ＭＳ Ｐゴシック" charset="0"/>
              </a:rPr>
              <a:t>Ex: 10 bugs/day</a:t>
            </a:r>
          </a:p>
          <a:p>
            <a:pPr>
              <a:lnSpc>
                <a:spcPct val="90000"/>
              </a:lnSpc>
            </a:pPr>
            <a:r>
              <a:rPr lang="en-US" dirty="0">
                <a:latin typeface="Arial" charset="0"/>
                <a:ea typeface="ＭＳ Ｐゴシック" charset="0"/>
                <a:cs typeface="ＭＳ Ｐゴシック" charset="0"/>
              </a:rPr>
              <a:t>Change Rate</a:t>
            </a:r>
          </a:p>
          <a:p>
            <a:pPr lvl="1">
              <a:lnSpc>
                <a:spcPct val="90000"/>
              </a:lnSpc>
            </a:pPr>
            <a:r>
              <a:rPr lang="en-US" sz="2400" dirty="0">
                <a:latin typeface="Arial" charset="0"/>
                <a:ea typeface="ＭＳ Ｐゴシック" charset="0"/>
              </a:rPr>
              <a:t>Number of times the same issue updated</a:t>
            </a:r>
          </a:p>
          <a:p>
            <a:pPr>
              <a:lnSpc>
                <a:spcPct val="90000"/>
              </a:lnSpc>
            </a:pPr>
            <a:r>
              <a:rPr lang="en-US" dirty="0">
                <a:latin typeface="Arial" charset="0"/>
                <a:ea typeface="ＭＳ Ｐゴシック" charset="0"/>
                <a:cs typeface="ＭＳ Ｐゴシック" charset="0"/>
              </a:rPr>
              <a:t>Fix Failed Counts</a:t>
            </a:r>
          </a:p>
          <a:p>
            <a:pPr lvl="1">
              <a:lnSpc>
                <a:spcPct val="90000"/>
              </a:lnSpc>
            </a:pPr>
            <a:r>
              <a:rPr lang="en-US" sz="2400" dirty="0">
                <a:latin typeface="Arial" charset="0"/>
                <a:ea typeface="ＭＳ Ｐゴシック" charset="0"/>
              </a:rPr>
              <a:t>Fixes that didn’</a:t>
            </a:r>
            <a:r>
              <a:rPr lang="en-US" altLang="ja-JP" sz="2400" dirty="0">
                <a:latin typeface="Arial" charset="0"/>
                <a:ea typeface="ＭＳ Ｐゴシック" charset="0"/>
              </a:rPr>
              <a:t>t really fix (still open)</a:t>
            </a:r>
          </a:p>
          <a:p>
            <a:pPr lvl="1">
              <a:lnSpc>
                <a:spcPct val="90000"/>
              </a:lnSpc>
            </a:pPr>
            <a:r>
              <a:rPr lang="en-US" sz="2400" dirty="0">
                <a:latin typeface="Arial" charset="0"/>
                <a:ea typeface="ＭＳ Ｐゴシック" charset="0"/>
              </a:rPr>
              <a:t>One measure of </a:t>
            </a:r>
            <a:r>
              <a:rPr lang="ja-JP" altLang="en-US" sz="2400" dirty="0">
                <a:latin typeface="Arial" charset="0"/>
                <a:ea typeface="ＭＳ Ｐゴシック" charset="0"/>
              </a:rPr>
              <a:t>“</a:t>
            </a:r>
            <a:r>
              <a:rPr lang="en-US" altLang="ja-JP" sz="2400" dirty="0">
                <a:latin typeface="Arial" charset="0"/>
                <a:ea typeface="ＭＳ Ｐゴシック" charset="0"/>
              </a:rPr>
              <a:t>vibration</a:t>
            </a:r>
            <a:r>
              <a:rPr lang="ja-JP" altLang="en-US" sz="2400" dirty="0">
                <a:latin typeface="Arial" charset="0"/>
                <a:ea typeface="ＭＳ Ｐゴシック" charset="0"/>
              </a:rPr>
              <a:t>”</a:t>
            </a:r>
            <a:r>
              <a:rPr lang="en-US" altLang="ja-JP" sz="2400" dirty="0">
                <a:latin typeface="Arial" charset="0"/>
                <a:ea typeface="ＭＳ Ｐゴシック" charset="0"/>
              </a:rPr>
              <a:t> in project</a:t>
            </a:r>
            <a:endParaRPr lang="en-US" sz="2400" dirty="0">
              <a:latin typeface="Arial" charset="0"/>
              <a:ea typeface="ＭＳ Ｐゴシック" charset="0"/>
            </a:endParaRPr>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61</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26335874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3555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535555">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53555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53555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35555">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535555">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535555">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35555">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535555">
                                            <p:txEl>
                                              <p:pRg st="8" end="8"/>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535555">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499"/>
                                          </p:stCondLst>
                                        </p:cTn>
                                        <p:tgtEl>
                                          <p:spTgt spid="535555">
                                            <p:txEl>
                                              <p:pRg st="10" end="1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499"/>
                                          </p:stCondLst>
                                        </p:cTn>
                                        <p:tgtEl>
                                          <p:spTgt spid="53555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5555" grpId="0" build="p"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Defect Distribution By Status And </a:t>
            </a:r>
            <a:r>
              <a:rPr lang="en-US" sz="3600" dirty="0" smtClean="0"/>
              <a:t>Phase</a:t>
            </a:r>
            <a:endParaRPr lang="en-US" sz="3600" dirty="0"/>
          </a:p>
        </p:txBody>
      </p:sp>
      <p:sp>
        <p:nvSpPr>
          <p:cNvPr id="3" name="Content Placeholder 2"/>
          <p:cNvSpPr>
            <a:spLocks noGrp="1"/>
          </p:cNvSpPr>
          <p:nvPr>
            <p:ph idx="1"/>
          </p:nvPr>
        </p:nvSpPr>
        <p:spPr/>
        <p:txBody>
          <a:bodyPr/>
          <a:lstStyle/>
          <a:p>
            <a:r>
              <a:rPr lang="en-US" b="1" dirty="0" smtClean="0"/>
              <a:t>What </a:t>
            </a:r>
            <a:r>
              <a:rPr lang="en-US" b="1" dirty="0"/>
              <a:t>is it?</a:t>
            </a:r>
            <a:endParaRPr lang="en-US" dirty="0"/>
          </a:p>
          <a:p>
            <a:r>
              <a:rPr lang="en-US" b="1" dirty="0" smtClean="0"/>
              <a:t>Why </a:t>
            </a:r>
            <a:r>
              <a:rPr lang="en-US" b="1" dirty="0"/>
              <a:t>is it important?</a:t>
            </a:r>
            <a:endParaRPr lang="en-US" dirty="0"/>
          </a:p>
          <a:p>
            <a:pPr lvl="1"/>
            <a:r>
              <a:rPr lang="en-US" dirty="0"/>
              <a:t>A persistently problematic section of code or unit within the program may indicate some deeper concerns regarding the functionality of the overall product. </a:t>
            </a:r>
            <a:endParaRPr lang="en-US" dirty="0" smtClean="0"/>
          </a:p>
          <a:p>
            <a:pPr marL="0" indent="0">
              <a:buNone/>
            </a:pPr>
            <a:endParaRPr lang="en-US" dirty="0"/>
          </a:p>
          <a:p>
            <a:endParaRPr lang="en-US" dirty="0"/>
          </a:p>
        </p:txBody>
      </p:sp>
      <p:sp>
        <p:nvSpPr>
          <p:cNvPr id="4" name="Date Placeholder 3"/>
          <p:cNvSpPr>
            <a:spLocks noGrp="1"/>
          </p:cNvSpPr>
          <p:nvPr>
            <p:ph type="dt" sz="half" idx="10"/>
          </p:nvPr>
        </p:nvSpPr>
        <p:spPr/>
        <p:txBody>
          <a:bodyPr/>
          <a:lstStyle/>
          <a:p>
            <a:pPr>
              <a:defRPr/>
            </a:pPr>
            <a:r>
              <a:rPr lang="en-US" dirty="0" smtClean="0"/>
              <a:t>May 30, 2017</a:t>
            </a:r>
            <a:endParaRPr lang="en-US" dirty="0"/>
          </a:p>
        </p:txBody>
      </p:sp>
      <p:sp>
        <p:nvSpPr>
          <p:cNvPr id="5" name="Footer Placeholder 4"/>
          <p:cNvSpPr>
            <a:spLocks noGrp="1"/>
          </p:cNvSpPr>
          <p:nvPr>
            <p:ph type="ftr" sz="quarter" idx="11"/>
          </p:nvPr>
        </p:nvSpPr>
        <p:spPr/>
        <p:txBody>
          <a:bodyPr/>
          <a:lstStyle/>
          <a:p>
            <a:pPr>
              <a:defRPr/>
            </a:pPr>
            <a:r>
              <a:rPr lang="fr-FR" dirty="0" smtClean="0"/>
              <a:t>SE 433: Lecture 10</a:t>
            </a:r>
            <a:endParaRPr lang="en-US" dirty="0"/>
          </a:p>
        </p:txBody>
      </p:sp>
      <p:sp>
        <p:nvSpPr>
          <p:cNvPr id="7" name="Slide Number Placeholder 6"/>
          <p:cNvSpPr>
            <a:spLocks noGrp="1"/>
          </p:cNvSpPr>
          <p:nvPr>
            <p:ph type="sldNum" sz="quarter" idx="12"/>
          </p:nvPr>
        </p:nvSpPr>
        <p:spPr/>
        <p:txBody>
          <a:bodyPr/>
          <a:lstStyle/>
          <a:p>
            <a:pPr>
              <a:defRPr/>
            </a:pPr>
            <a:fld id="{8BDBD1F7-51C1-E94D-B9B2-8F7012A744C6}" type="slidenum">
              <a:rPr lang="en-US" smtClean="0"/>
              <a:pPr>
                <a:defRPr/>
              </a:pPr>
              <a:t>62</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32232158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defRPr/>
            </a:pPr>
            <a:r>
              <a:rPr lang="en-US" dirty="0">
                <a:latin typeface="Arial" charset="0"/>
                <a:ea typeface="ＭＳ Ｐゴシック" charset="0"/>
                <a:cs typeface="ＭＳ Ｐゴシック" charset="0"/>
              </a:rPr>
              <a:t>Defect Rates</a:t>
            </a:r>
          </a:p>
        </p:txBody>
      </p:sp>
      <p:sp>
        <p:nvSpPr>
          <p:cNvPr id="39938" name="Content Placeholder 8"/>
          <p:cNvSpPr>
            <a:spLocks noGrp="1"/>
          </p:cNvSpPr>
          <p:nvPr>
            <p:ph idx="1"/>
          </p:nvPr>
        </p:nvSpPr>
        <p:spPr/>
        <p:txBody>
          <a:bodyPr/>
          <a:lstStyle/>
          <a:p>
            <a:r>
              <a:rPr lang="en-US" dirty="0">
                <a:latin typeface="Arial" charset="0"/>
                <a:ea typeface="ＭＳ Ｐゴシック" charset="0"/>
                <a:cs typeface="ＭＳ Ｐゴシック" charset="0"/>
              </a:rPr>
              <a:t>In general, defect rate is the number of defects over the opportunities for errors during a specified time frame</a:t>
            </a:r>
          </a:p>
          <a:p>
            <a:r>
              <a:rPr lang="en-US" dirty="0">
                <a:latin typeface="Arial" charset="0"/>
                <a:ea typeface="ＭＳ Ｐゴシック" charset="0"/>
                <a:cs typeface="ＭＳ Ｐゴシック" charset="0"/>
              </a:rPr>
              <a:t>Defect rate found during formal machine testing is usually positively correlated with defect rate experienced in the field</a:t>
            </a:r>
          </a:p>
          <a:p>
            <a:r>
              <a:rPr lang="en-US" dirty="0">
                <a:latin typeface="Arial" charset="0"/>
                <a:ea typeface="ＭＳ Ｐゴシック" charset="0"/>
                <a:cs typeface="ＭＳ Ｐゴシック" charset="0"/>
              </a:rPr>
              <a:t>Tracking defects and rates allow us to determine the quality of the product and how mature it is.</a:t>
            </a:r>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63</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400278112"/>
      </p:ext>
    </p:extLst>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Rectangle 2"/>
          <p:cNvSpPr>
            <a:spLocks noGrp="1" noChangeArrowheads="1"/>
          </p:cNvSpPr>
          <p:nvPr>
            <p:ph type="title"/>
          </p:nvPr>
        </p:nvSpPr>
        <p:spPr/>
        <p:txBody>
          <a:bodyPr/>
          <a:lstStyle/>
          <a:p>
            <a:pPr>
              <a:defRPr/>
            </a:pPr>
            <a:r>
              <a:rPr lang="en-US" dirty="0">
                <a:latin typeface="Arial" charset="0"/>
                <a:ea typeface="ＭＳ Ｐゴシック" charset="0"/>
                <a:cs typeface="ＭＳ Ｐゴシック" charset="0"/>
              </a:rPr>
              <a:t>Defect Metrics</a:t>
            </a:r>
          </a:p>
        </p:txBody>
      </p:sp>
      <p:sp>
        <p:nvSpPr>
          <p:cNvPr id="535555" name="Rectangle 3"/>
          <p:cNvSpPr>
            <a:spLocks noGrp="1" noChangeArrowheads="1"/>
          </p:cNvSpPr>
          <p:nvPr>
            <p:ph type="body" idx="1"/>
          </p:nvPr>
        </p:nvSpPr>
        <p:spPr/>
        <p:txBody>
          <a:bodyPr/>
          <a:lstStyle/>
          <a:p>
            <a:r>
              <a:rPr lang="en-US" sz="2000" dirty="0">
                <a:latin typeface="Arial" charset="0"/>
                <a:ea typeface="ＭＳ Ｐゴシック" charset="0"/>
                <a:cs typeface="ＭＳ Ｐゴシック" charset="0"/>
              </a:rPr>
              <a:t>Why do we measure defects? Why do we track the defect count when monitoring the execution of software projects? What does this tell us?</a:t>
            </a:r>
          </a:p>
          <a:p>
            <a:r>
              <a:rPr lang="en-US" sz="2000" dirty="0">
                <a:latin typeface="Arial" charset="0"/>
                <a:ea typeface="ＭＳ Ｐゴシック" charset="0"/>
                <a:cs typeface="ＭＳ Ｐゴシック" charset="0"/>
              </a:rPr>
              <a:t>Defect counts indicate how well the system is implemented and how effectively testing is finding defects. </a:t>
            </a:r>
          </a:p>
          <a:p>
            <a:pPr lvl="1"/>
            <a:r>
              <a:rPr lang="en-US" b="1" dirty="0">
                <a:latin typeface="Arial" charset="0"/>
                <a:ea typeface="ＭＳ Ｐゴシック" charset="0"/>
              </a:rPr>
              <a:t>Low defect counts </a:t>
            </a:r>
            <a:r>
              <a:rPr lang="en-US" dirty="0">
                <a:latin typeface="Arial" charset="0"/>
                <a:ea typeface="ＭＳ Ｐゴシック" charset="0"/>
              </a:rPr>
              <a:t>may mean that testing is not uncovering defects. </a:t>
            </a:r>
          </a:p>
          <a:p>
            <a:pPr lvl="1"/>
            <a:r>
              <a:rPr lang="en-US" dirty="0">
                <a:latin typeface="Arial" charset="0"/>
                <a:ea typeface="ＭＳ Ｐゴシック" charset="0"/>
              </a:rPr>
              <a:t>Defect counts that continue to be </a:t>
            </a:r>
            <a:r>
              <a:rPr lang="en-US" b="1" dirty="0">
                <a:latin typeface="Arial" charset="0"/>
                <a:ea typeface="ＭＳ Ｐゴシック" charset="0"/>
              </a:rPr>
              <a:t>high over time </a:t>
            </a:r>
            <a:r>
              <a:rPr lang="en-US" dirty="0">
                <a:latin typeface="Arial" charset="0"/>
                <a:ea typeface="ＭＳ Ｐゴシック" charset="0"/>
              </a:rPr>
              <a:t>may indicate a larger problem, </a:t>
            </a:r>
          </a:p>
          <a:p>
            <a:pPr lvl="2"/>
            <a:r>
              <a:rPr lang="en-US" dirty="0">
                <a:latin typeface="Arial" charset="0"/>
                <a:ea typeface="ＭＳ Ｐゴシック" charset="0"/>
              </a:rPr>
              <a:t>inaccurate requirements, incomplete design and coding, premature testing, lack of application knowledge, or inadequately trained team. </a:t>
            </a:r>
          </a:p>
          <a:p>
            <a:r>
              <a:rPr lang="en-US" sz="2000" b="1" dirty="0">
                <a:latin typeface="Arial" charset="0"/>
                <a:ea typeface="ＭＳ Ｐゴシック" charset="0"/>
                <a:cs typeface="ＭＳ Ｐゴシック" charset="0"/>
              </a:rPr>
              <a:t>Defect trends </a:t>
            </a:r>
            <a:r>
              <a:rPr lang="en-US" sz="2000" dirty="0">
                <a:latin typeface="Arial" charset="0"/>
                <a:ea typeface="ＭＳ Ｐゴシック" charset="0"/>
                <a:cs typeface="ＭＳ Ｐゴシック" charset="0"/>
              </a:rPr>
              <a:t>provide a basis for deciding on when testing has completed. When the number of defects found </a:t>
            </a:r>
            <a:r>
              <a:rPr lang="en-US" sz="2000" dirty="0" smtClean="0">
                <a:latin typeface="Arial" charset="0"/>
                <a:ea typeface="ＭＳ Ｐゴシック" charset="0"/>
                <a:cs typeface="ＭＳ Ｐゴシック" charset="0"/>
              </a:rPr>
              <a:t>fall </a:t>
            </a:r>
            <a:r>
              <a:rPr lang="en-US" sz="2000" dirty="0">
                <a:latin typeface="Arial" charset="0"/>
                <a:ea typeface="ＭＳ Ｐゴシック" charset="0"/>
                <a:cs typeface="ＭＳ Ｐゴシック" charset="0"/>
              </a:rPr>
              <a:t>dramatically, given a constant level of testing, the product is becoming stable and moving to the next phase is feasible. Look at the next </a:t>
            </a:r>
            <a:r>
              <a:rPr lang="en-US" sz="2000" dirty="0" smtClean="0">
                <a:latin typeface="Arial" charset="0"/>
                <a:ea typeface="ＭＳ Ｐゴシック" charset="0"/>
                <a:cs typeface="ＭＳ Ｐゴシック" charset="0"/>
              </a:rPr>
              <a:t>slides.</a:t>
            </a:r>
            <a:endParaRPr lang="en-US" sz="2000" dirty="0">
              <a:latin typeface="Arial" charset="0"/>
              <a:ea typeface="ＭＳ Ｐゴシック" charset="0"/>
              <a:cs typeface="ＭＳ Ｐゴシック" charset="0"/>
            </a:endParaRPr>
          </a:p>
          <a:p>
            <a:r>
              <a:rPr lang="en-US" sz="2000" dirty="0">
                <a:latin typeface="Arial" charset="0"/>
                <a:ea typeface="ＭＳ Ｐゴシック" charset="0"/>
                <a:cs typeface="ＭＳ Ｐゴシック" charset="0"/>
              </a:rPr>
              <a:t>[See also notes.]</a:t>
            </a:r>
          </a:p>
          <a:p>
            <a:pPr>
              <a:lnSpc>
                <a:spcPct val="90000"/>
              </a:lnSpc>
            </a:pPr>
            <a:endParaRPr lang="en-US" dirty="0">
              <a:latin typeface="Arial" charset="0"/>
              <a:ea typeface="ＭＳ Ｐゴシック" charset="0"/>
              <a:cs typeface="ＭＳ Ｐゴシック" charset="0"/>
            </a:endParaRPr>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64</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13404029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355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3555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53555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53555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535555">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535555">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53555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5555" grpId="0" build="p"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r>
              <a:rPr lang="en-US" dirty="0">
                <a:latin typeface="Arial" charset="0"/>
                <a:ea typeface="ＭＳ Ｐゴシック" charset="0"/>
                <a:cs typeface="ＭＳ Ｐゴシック" charset="0"/>
              </a:rPr>
              <a:t>The Rayleigh Model</a:t>
            </a:r>
          </a:p>
        </p:txBody>
      </p:sp>
      <p:sp>
        <p:nvSpPr>
          <p:cNvPr id="72707" name="Rectangle 3"/>
          <p:cNvSpPr>
            <a:spLocks noGrp="1" noChangeArrowheads="1"/>
          </p:cNvSpPr>
          <p:nvPr>
            <p:ph type="body" idx="1"/>
          </p:nvPr>
        </p:nvSpPr>
        <p:spPr/>
        <p:txBody>
          <a:bodyPr/>
          <a:lstStyle/>
          <a:p>
            <a:r>
              <a:rPr lang="en-US" dirty="0">
                <a:latin typeface="Arial" charset="0"/>
                <a:ea typeface="ＭＳ Ｐゴシック" charset="0"/>
                <a:cs typeface="ＭＳ Ｐゴシック" charset="0"/>
              </a:rPr>
              <a:t>Represents the back-end formal testing phase</a:t>
            </a:r>
          </a:p>
          <a:p>
            <a:r>
              <a:rPr lang="en-US" dirty="0">
                <a:latin typeface="Arial" charset="0"/>
                <a:ea typeface="ＭＳ Ｐゴシック" charset="0"/>
                <a:cs typeface="ＭＳ Ｐゴシック" charset="0"/>
              </a:rPr>
              <a:t>Special case of the Weibull distribution family which has been widely used for reliability studies</a:t>
            </a:r>
          </a:p>
          <a:p>
            <a:r>
              <a:rPr lang="en-US" dirty="0">
                <a:latin typeface="Arial" charset="0"/>
                <a:ea typeface="ＭＳ Ｐゴシック" charset="0"/>
                <a:cs typeface="ＭＳ Ｐゴシック" charset="0"/>
              </a:rPr>
              <a:t>Supported by a large body of empirical data, software projects were found to follow a life cycle pattern described by the Rayleigh curve</a:t>
            </a:r>
          </a:p>
          <a:p>
            <a:r>
              <a:rPr lang="en-US" dirty="0">
                <a:latin typeface="Arial" charset="0"/>
                <a:ea typeface="ＭＳ Ｐゴシック" charset="0"/>
                <a:cs typeface="ＭＳ Ｐゴシック" charset="0"/>
              </a:rPr>
              <a:t>Used for both resource and staffing profiles and defect discovery/removal patterns</a:t>
            </a:r>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7" name="Slide Number Placeholder 6"/>
          <p:cNvSpPr>
            <a:spLocks noGrp="1"/>
          </p:cNvSpPr>
          <p:nvPr>
            <p:ph type="sldNum" sz="quarter" idx="12"/>
          </p:nvPr>
        </p:nvSpPr>
        <p:spPr/>
        <p:txBody>
          <a:bodyPr/>
          <a:lstStyle/>
          <a:p>
            <a:pPr>
              <a:defRPr/>
            </a:pPr>
            <a:fld id="{8BDBD1F7-51C1-E94D-B9B2-8F7012A744C6}" type="slidenum">
              <a:rPr lang="en-US" smtClean="0"/>
              <a:pPr>
                <a:defRPr/>
              </a:pPr>
              <a:t>65</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593744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467" name="Rectangle 3"/>
          <p:cNvSpPr>
            <a:spLocks noGrp="1" noChangeArrowheads="1"/>
          </p:cNvSpPr>
          <p:nvPr>
            <p:ph type="title"/>
          </p:nvPr>
        </p:nvSpPr>
        <p:spPr/>
        <p:txBody>
          <a:bodyPr/>
          <a:lstStyle/>
          <a:p>
            <a:pPr eaLnBrk="1" hangingPunct="1">
              <a:defRPr/>
            </a:pPr>
            <a:r>
              <a:rPr lang="en-US" dirty="0">
                <a:latin typeface="Arial" charset="0"/>
                <a:ea typeface="ＭＳ Ｐゴシック" charset="0"/>
                <a:cs typeface="ＭＳ Ｐゴシック" charset="0"/>
              </a:rPr>
              <a:t>The Rayleigh Distribution</a:t>
            </a:r>
          </a:p>
        </p:txBody>
      </p:sp>
      <p:sp>
        <p:nvSpPr>
          <p:cNvPr id="45058" name="Rectangle 4"/>
          <p:cNvSpPr>
            <a:spLocks noGrp="1" noChangeArrowheads="1"/>
          </p:cNvSpPr>
          <p:nvPr>
            <p:ph sz="half" idx="1"/>
          </p:nvPr>
        </p:nvSpPr>
        <p:spPr/>
        <p:txBody>
          <a:bodyPr/>
          <a:lstStyle/>
          <a:p>
            <a:pPr eaLnBrk="1" hangingPunct="1">
              <a:spcBef>
                <a:spcPct val="45000"/>
              </a:spcBef>
              <a:buFont typeface="Wingdings" charset="0"/>
              <a:buBlip>
                <a:blip r:embed="rId3"/>
              </a:buBlip>
            </a:pPr>
            <a:r>
              <a:rPr lang="en-US" sz="2000" dirty="0">
                <a:latin typeface="Arial" charset="0"/>
                <a:ea typeface="ＭＳ Ｐゴシック" charset="0"/>
                <a:cs typeface="ＭＳ Ｐゴシック" charset="0"/>
              </a:rPr>
              <a:t>If we graph defects over time they will show a Rayleigh distribution</a:t>
            </a:r>
          </a:p>
          <a:p>
            <a:pPr eaLnBrk="1" hangingPunct="1">
              <a:spcBef>
                <a:spcPct val="45000"/>
              </a:spcBef>
              <a:buFont typeface="Wingdings" charset="0"/>
              <a:buBlip>
                <a:blip r:embed="rId3"/>
              </a:buBlip>
            </a:pPr>
            <a:endParaRPr lang="en-US" sz="1800" dirty="0">
              <a:latin typeface="Arial" charset="0"/>
              <a:ea typeface="ＭＳ Ｐゴシック" charset="0"/>
              <a:cs typeface="ＭＳ Ｐゴシック" charset="0"/>
            </a:endParaRPr>
          </a:p>
          <a:p>
            <a:pPr eaLnBrk="1" hangingPunct="1">
              <a:spcBef>
                <a:spcPct val="45000"/>
              </a:spcBef>
              <a:spcAft>
                <a:spcPts val="1800"/>
              </a:spcAft>
              <a:buFont typeface="Wingdings" charset="0"/>
              <a:buBlip>
                <a:blip r:embed="rId3"/>
              </a:buBlip>
            </a:pPr>
            <a:r>
              <a:rPr lang="en-US" sz="2000" dirty="0">
                <a:latin typeface="Arial" charset="0"/>
                <a:ea typeface="ＭＳ Ｐゴシック" charset="0"/>
                <a:cs typeface="ＭＳ Ｐゴシック" charset="0"/>
              </a:rPr>
              <a:t>R</a:t>
            </a:r>
            <a:r>
              <a:rPr lang="en-US" sz="2000" baseline="-25000" dirty="0">
                <a:latin typeface="Arial" charset="0"/>
                <a:ea typeface="ＭＳ Ｐゴシック" charset="0"/>
                <a:cs typeface="ＭＳ Ｐゴシック" charset="0"/>
              </a:rPr>
              <a:t>c</a:t>
            </a:r>
            <a:r>
              <a:rPr lang="en-US" sz="2000" dirty="0">
                <a:latin typeface="Arial" charset="0"/>
                <a:ea typeface="ＭＳ Ｐゴシック" charset="0"/>
                <a:cs typeface="ＭＳ Ｐゴシック" charset="0"/>
              </a:rPr>
              <a:t> = </a:t>
            </a:r>
          </a:p>
          <a:p>
            <a:pPr eaLnBrk="1" hangingPunct="1">
              <a:spcBef>
                <a:spcPct val="45000"/>
              </a:spcBef>
              <a:spcAft>
                <a:spcPts val="1800"/>
              </a:spcAft>
              <a:buFont typeface="Wingdings" charset="0"/>
              <a:buBlip>
                <a:blip r:embed="rId3"/>
              </a:buBlip>
            </a:pPr>
            <a:r>
              <a:rPr lang="en-US" sz="2000" dirty="0">
                <a:latin typeface="Arial" charset="0"/>
                <a:ea typeface="ＭＳ Ｐゴシック" charset="0"/>
                <a:cs typeface="ＭＳ Ｐゴシック" charset="0"/>
              </a:rPr>
              <a:t>k is a constant representing</a:t>
            </a:r>
            <a:br>
              <a:rPr lang="en-US" sz="2000" dirty="0">
                <a:latin typeface="Arial" charset="0"/>
                <a:ea typeface="ＭＳ Ｐゴシック" charset="0"/>
                <a:cs typeface="ＭＳ Ｐゴシック" charset="0"/>
              </a:rPr>
            </a:br>
            <a:r>
              <a:rPr lang="en-US" sz="2000" dirty="0">
                <a:latin typeface="Arial" charset="0"/>
                <a:ea typeface="ＭＳ Ｐゴシック" charset="0"/>
                <a:cs typeface="ＭＳ Ｐゴシック" charset="0"/>
              </a:rPr>
              <a:t>the time at which defects </a:t>
            </a:r>
            <a:br>
              <a:rPr lang="en-US" sz="2000" dirty="0">
                <a:latin typeface="Arial" charset="0"/>
                <a:ea typeface="ＭＳ Ｐゴシック" charset="0"/>
                <a:cs typeface="ＭＳ Ｐゴシック" charset="0"/>
              </a:rPr>
            </a:br>
            <a:r>
              <a:rPr lang="en-US" sz="2000" dirty="0">
                <a:latin typeface="Arial" charset="0"/>
                <a:ea typeface="ＭＳ Ｐゴシック" charset="0"/>
                <a:cs typeface="ＭＳ Ｐゴシック" charset="0"/>
              </a:rPr>
              <a:t>peak.</a:t>
            </a:r>
          </a:p>
          <a:p>
            <a:pPr eaLnBrk="1" hangingPunct="1">
              <a:spcBef>
                <a:spcPct val="45000"/>
              </a:spcBef>
              <a:spcAft>
                <a:spcPts val="1800"/>
              </a:spcAft>
              <a:buFont typeface="Wingdings" charset="0"/>
              <a:buBlip>
                <a:blip r:embed="rId3"/>
              </a:buBlip>
            </a:pPr>
            <a:r>
              <a:rPr lang="en-US" sz="2000" dirty="0">
                <a:latin typeface="Arial" charset="0"/>
                <a:ea typeface="ＭＳ Ｐゴシック" charset="0"/>
                <a:cs typeface="ＭＳ Ｐゴシック" charset="0"/>
              </a:rPr>
              <a:t>Note the tail to the distribution.</a:t>
            </a:r>
          </a:p>
          <a:p>
            <a:pPr eaLnBrk="1" hangingPunct="1">
              <a:spcBef>
                <a:spcPct val="45000"/>
              </a:spcBef>
              <a:buFont typeface="Wingdings" charset="0"/>
              <a:buBlip>
                <a:blip r:embed="rId3"/>
              </a:buBlip>
            </a:pPr>
            <a:r>
              <a:rPr lang="en-US" sz="2000" dirty="0">
                <a:latin typeface="Arial" charset="0"/>
                <a:ea typeface="ＭＳ Ｐゴシック" charset="0"/>
                <a:cs typeface="ＭＳ Ｐゴシック" charset="0"/>
              </a:rPr>
              <a:t>We see this same curve in other areas as well. Specifically in reliability and quality.</a:t>
            </a:r>
          </a:p>
        </p:txBody>
      </p:sp>
      <p:grpSp>
        <p:nvGrpSpPr>
          <p:cNvPr id="45061" name="Group 19"/>
          <p:cNvGrpSpPr>
            <a:grpSpLocks/>
          </p:cNvGrpSpPr>
          <p:nvPr/>
        </p:nvGrpSpPr>
        <p:grpSpPr bwMode="auto">
          <a:xfrm>
            <a:off x="1219200" y="2212975"/>
            <a:ext cx="2895600" cy="976313"/>
            <a:chOff x="1295400" y="1447800"/>
            <a:chExt cx="2895600" cy="976313"/>
          </a:xfrm>
        </p:grpSpPr>
        <p:sp>
          <p:nvSpPr>
            <p:cNvPr id="45072" name="Line 5"/>
            <p:cNvSpPr>
              <a:spLocks noChangeShapeType="1"/>
            </p:cNvSpPr>
            <p:nvPr/>
          </p:nvSpPr>
          <p:spPr bwMode="auto">
            <a:xfrm>
              <a:off x="1295400" y="1981200"/>
              <a:ext cx="457200" cy="0"/>
            </a:xfrm>
            <a:prstGeom prst="line">
              <a:avLst/>
            </a:prstGeom>
            <a:noFill/>
            <a:ln w="9525">
              <a:solidFill>
                <a:schemeClr val="tx1"/>
              </a:solidFill>
              <a:round/>
              <a:headEnd/>
              <a:tailEnd type="none" w="lg" len="lg"/>
            </a:ln>
            <a:extLst>
              <a:ext uri="{909E8E84-426E-40dd-AFC4-6F175D3DCCD1}">
                <a14:hiddenFill xmlns:a14="http://schemas.microsoft.com/office/drawing/2010/main">
                  <a:noFill/>
                </a14:hiddenFill>
              </a:ext>
            </a:extLst>
          </p:spPr>
          <p:txBody>
            <a:bodyPr/>
            <a:lstStyle/>
            <a:p>
              <a:endParaRPr lang="en-US" dirty="0"/>
            </a:p>
          </p:txBody>
        </p:sp>
        <p:grpSp>
          <p:nvGrpSpPr>
            <p:cNvPr id="45073" name="Group 6"/>
            <p:cNvGrpSpPr>
              <a:grpSpLocks/>
            </p:cNvGrpSpPr>
            <p:nvPr/>
          </p:nvGrpSpPr>
          <p:grpSpPr bwMode="auto">
            <a:xfrm>
              <a:off x="1371600" y="1447800"/>
              <a:ext cx="2819400" cy="976313"/>
              <a:chOff x="1104" y="2016"/>
              <a:chExt cx="1776" cy="615"/>
            </a:xfrm>
          </p:grpSpPr>
          <p:grpSp>
            <p:nvGrpSpPr>
              <p:cNvPr id="45074" name="Group 7"/>
              <p:cNvGrpSpPr>
                <a:grpSpLocks/>
              </p:cNvGrpSpPr>
              <p:nvPr/>
            </p:nvGrpSpPr>
            <p:grpSpPr bwMode="auto">
              <a:xfrm>
                <a:off x="1104" y="2016"/>
                <a:ext cx="1776" cy="414"/>
                <a:chOff x="1104" y="2016"/>
                <a:chExt cx="1776" cy="414"/>
              </a:xfrm>
            </p:grpSpPr>
            <p:sp>
              <p:nvSpPr>
                <p:cNvPr id="45076" name="Text Box 8"/>
                <p:cNvSpPr txBox="1">
                  <a:spLocks noChangeArrowheads="1"/>
                </p:cNvSpPr>
                <p:nvPr/>
              </p:nvSpPr>
              <p:spPr bwMode="auto">
                <a:xfrm>
                  <a:off x="1392" y="2103"/>
                  <a:ext cx="148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lg" len="lg"/>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2800" dirty="0">
                      <a:latin typeface="Times New Roman" charset="0"/>
                    </a:rPr>
                    <a:t>e</a:t>
                  </a:r>
                  <a:r>
                    <a:rPr lang="en-US" sz="2800" baseline="30000" dirty="0">
                      <a:latin typeface="Times New Roman" charset="0"/>
                    </a:rPr>
                    <a:t>-t</a:t>
                  </a:r>
                  <a:r>
                    <a:rPr lang="en-US" sz="2800" baseline="60000" dirty="0">
                      <a:latin typeface="Times New Roman" charset="0"/>
                    </a:rPr>
                    <a:t>2</a:t>
                  </a:r>
                  <a:r>
                    <a:rPr lang="en-US" sz="2800" baseline="30000" dirty="0">
                      <a:latin typeface="Times New Roman" charset="0"/>
                    </a:rPr>
                    <a:t>/2k</a:t>
                  </a:r>
                  <a:r>
                    <a:rPr lang="en-US" sz="2800" baseline="60000" dirty="0">
                      <a:latin typeface="Times New Roman" charset="0"/>
                    </a:rPr>
                    <a:t>2</a:t>
                  </a:r>
                </a:p>
              </p:txBody>
            </p:sp>
            <p:sp>
              <p:nvSpPr>
                <p:cNvPr id="45077" name="Text Box 9"/>
                <p:cNvSpPr txBox="1">
                  <a:spLocks noChangeArrowheads="1"/>
                </p:cNvSpPr>
                <p:nvPr/>
              </p:nvSpPr>
              <p:spPr bwMode="auto">
                <a:xfrm>
                  <a:off x="1104" y="2016"/>
                  <a:ext cx="38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lg" len="lg"/>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2800" dirty="0">
                      <a:latin typeface="Times New Roman" charset="0"/>
                    </a:rPr>
                    <a:t>t</a:t>
                  </a:r>
                </a:p>
              </p:txBody>
            </p:sp>
          </p:grpSp>
          <p:sp>
            <p:nvSpPr>
              <p:cNvPr id="45075" name="Text Box 10"/>
              <p:cNvSpPr txBox="1">
                <a:spLocks noChangeArrowheads="1"/>
              </p:cNvSpPr>
              <p:nvPr/>
            </p:nvSpPr>
            <p:spPr bwMode="auto">
              <a:xfrm>
                <a:off x="1104" y="2304"/>
                <a:ext cx="38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lg" len="lg"/>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2800" dirty="0">
                    <a:latin typeface="Times New Roman" charset="0"/>
                  </a:rPr>
                  <a:t>k</a:t>
                </a:r>
                <a:r>
                  <a:rPr lang="en-US" sz="2800" baseline="30000" dirty="0">
                    <a:latin typeface="Times New Roman" charset="0"/>
                  </a:rPr>
                  <a:t>2</a:t>
                </a:r>
              </a:p>
            </p:txBody>
          </p:sp>
        </p:grpSp>
      </p:grpSp>
      <p:sp>
        <p:nvSpPr>
          <p:cNvPr id="45062" name="Text Box 11"/>
          <p:cNvSpPr txBox="1">
            <a:spLocks noChangeArrowheads="1"/>
          </p:cNvSpPr>
          <p:nvPr/>
        </p:nvSpPr>
        <p:spPr bwMode="auto">
          <a:xfrm rot="-5400000">
            <a:off x="3665538" y="2809875"/>
            <a:ext cx="3429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lg" len="lg"/>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2000" b="1" dirty="0">
                <a:latin typeface="Times New Roman" charset="0"/>
              </a:rPr>
              <a:t>Defect frequency</a:t>
            </a:r>
          </a:p>
        </p:txBody>
      </p:sp>
      <p:sp>
        <p:nvSpPr>
          <p:cNvPr id="45063" name="Text Box 16"/>
          <p:cNvSpPr txBox="1">
            <a:spLocks noChangeArrowheads="1"/>
          </p:cNvSpPr>
          <p:nvPr/>
        </p:nvSpPr>
        <p:spPr bwMode="auto">
          <a:xfrm>
            <a:off x="6172200" y="6324600"/>
            <a:ext cx="2819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lg" len="lg"/>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spcBef>
                <a:spcPct val="50000"/>
              </a:spcBef>
            </a:pPr>
            <a:endParaRPr lang="en-US" sz="2000" dirty="0">
              <a:latin typeface="Times New Roman" charset="0"/>
            </a:endParaRPr>
          </a:p>
        </p:txBody>
      </p:sp>
      <p:grpSp>
        <p:nvGrpSpPr>
          <p:cNvPr id="45064" name="Group 23"/>
          <p:cNvGrpSpPr>
            <a:grpSpLocks/>
          </p:cNvGrpSpPr>
          <p:nvPr/>
        </p:nvGrpSpPr>
        <p:grpSpPr bwMode="auto">
          <a:xfrm>
            <a:off x="5580063" y="2027238"/>
            <a:ext cx="3182937" cy="3617912"/>
            <a:chOff x="5580093" y="2027237"/>
            <a:chExt cx="3182907" cy="3617973"/>
          </a:xfrm>
        </p:grpSpPr>
        <p:sp>
          <p:nvSpPr>
            <p:cNvPr id="45066" name="Freeform 2"/>
            <p:cNvSpPr>
              <a:spLocks/>
            </p:cNvSpPr>
            <p:nvPr/>
          </p:nvSpPr>
          <p:spPr bwMode="auto">
            <a:xfrm>
              <a:off x="5638800" y="2651125"/>
              <a:ext cx="3124200" cy="2197100"/>
            </a:xfrm>
            <a:custGeom>
              <a:avLst/>
              <a:gdLst>
                <a:gd name="T0" fmla="*/ 0 w 2160"/>
                <a:gd name="T1" fmla="*/ 2147483647 h 1720"/>
                <a:gd name="T2" fmla="*/ 2147483647 w 2160"/>
                <a:gd name="T3" fmla="*/ 2147483647 h 1720"/>
                <a:gd name="T4" fmla="*/ 2147483647 w 2160"/>
                <a:gd name="T5" fmla="*/ 2147483647 h 1720"/>
                <a:gd name="T6" fmla="*/ 2147483647 w 2160"/>
                <a:gd name="T7" fmla="*/ 2147483647 h 1720"/>
                <a:gd name="T8" fmla="*/ 2147483647 w 2160"/>
                <a:gd name="T9" fmla="*/ 2147483647 h 1720"/>
                <a:gd name="T10" fmla="*/ 2147483647 w 2160"/>
                <a:gd name="T11" fmla="*/ 2147483647 h 1720"/>
                <a:gd name="T12" fmla="*/ 2147483647 w 2160"/>
                <a:gd name="T13" fmla="*/ 2147483647 h 1720"/>
                <a:gd name="T14" fmla="*/ 2147483647 w 2160"/>
                <a:gd name="T15" fmla="*/ 2147483647 h 1720"/>
                <a:gd name="T16" fmla="*/ 0 60000 65536"/>
                <a:gd name="T17" fmla="*/ 0 60000 65536"/>
                <a:gd name="T18" fmla="*/ 0 60000 65536"/>
                <a:gd name="T19" fmla="*/ 0 60000 65536"/>
                <a:gd name="T20" fmla="*/ 0 60000 65536"/>
                <a:gd name="T21" fmla="*/ 0 60000 65536"/>
                <a:gd name="T22" fmla="*/ 0 60000 65536"/>
                <a:gd name="T23" fmla="*/ 0 60000 65536"/>
                <a:gd name="T24" fmla="*/ 0 w 2160"/>
                <a:gd name="T25" fmla="*/ 0 h 1720"/>
                <a:gd name="T26" fmla="*/ 2160 w 2160"/>
                <a:gd name="T27" fmla="*/ 1720 h 172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 h="1720">
                  <a:moveTo>
                    <a:pt x="0" y="1720"/>
                  </a:moveTo>
                  <a:cubicBezTo>
                    <a:pt x="56" y="1532"/>
                    <a:pt x="112" y="1344"/>
                    <a:pt x="192" y="1096"/>
                  </a:cubicBezTo>
                  <a:cubicBezTo>
                    <a:pt x="272" y="848"/>
                    <a:pt x="400" y="408"/>
                    <a:pt x="480" y="232"/>
                  </a:cubicBezTo>
                  <a:cubicBezTo>
                    <a:pt x="560" y="56"/>
                    <a:pt x="584" y="0"/>
                    <a:pt x="672" y="40"/>
                  </a:cubicBezTo>
                  <a:cubicBezTo>
                    <a:pt x="760" y="80"/>
                    <a:pt x="920" y="280"/>
                    <a:pt x="1008" y="472"/>
                  </a:cubicBezTo>
                  <a:cubicBezTo>
                    <a:pt x="1096" y="664"/>
                    <a:pt x="1112" y="1016"/>
                    <a:pt x="1200" y="1192"/>
                  </a:cubicBezTo>
                  <a:cubicBezTo>
                    <a:pt x="1288" y="1368"/>
                    <a:pt x="1376" y="1440"/>
                    <a:pt x="1536" y="1528"/>
                  </a:cubicBezTo>
                  <a:cubicBezTo>
                    <a:pt x="1696" y="1616"/>
                    <a:pt x="1928" y="1668"/>
                    <a:pt x="2160" y="1720"/>
                  </a:cubicBezTo>
                </a:path>
              </a:pathLst>
            </a:custGeom>
            <a:solidFill>
              <a:srgbClr val="E1F4FF"/>
            </a:solidFill>
            <a:ln w="9525">
              <a:solidFill>
                <a:schemeClr val="tx1"/>
              </a:solidFill>
              <a:round/>
              <a:headEnd/>
              <a:tailEnd type="none" w="lg" len="lg"/>
            </a:ln>
          </p:spPr>
          <p:txBody>
            <a:bodyPr/>
            <a:lstStyle/>
            <a:p>
              <a:endParaRPr lang="en-US" dirty="0"/>
            </a:p>
          </p:txBody>
        </p:sp>
        <p:sp>
          <p:nvSpPr>
            <p:cNvPr id="45067" name="Line 12"/>
            <p:cNvSpPr>
              <a:spLocks noChangeShapeType="1"/>
            </p:cNvSpPr>
            <p:nvPr/>
          </p:nvSpPr>
          <p:spPr bwMode="auto">
            <a:xfrm>
              <a:off x="5638800" y="2027237"/>
              <a:ext cx="0" cy="2820988"/>
            </a:xfrm>
            <a:prstGeom prst="line">
              <a:avLst/>
            </a:prstGeom>
            <a:noFill/>
            <a:ln w="9525">
              <a:solidFill>
                <a:schemeClr val="tx1"/>
              </a:solidFill>
              <a:round/>
              <a:headEnd/>
              <a:tailEnd type="none" w="lg" len="lg"/>
            </a:ln>
            <a:extLst>
              <a:ext uri="{909E8E84-426E-40dd-AFC4-6F175D3DCCD1}">
                <a14:hiddenFill xmlns:a14="http://schemas.microsoft.com/office/drawing/2010/main">
                  <a:noFill/>
                </a14:hiddenFill>
              </a:ext>
            </a:extLst>
          </p:spPr>
          <p:txBody>
            <a:bodyPr/>
            <a:lstStyle/>
            <a:p>
              <a:endParaRPr lang="en-US" dirty="0"/>
            </a:p>
          </p:txBody>
        </p:sp>
        <p:sp>
          <p:nvSpPr>
            <p:cNvPr id="45068" name="Line 13"/>
            <p:cNvSpPr>
              <a:spLocks noChangeShapeType="1"/>
            </p:cNvSpPr>
            <p:nvPr/>
          </p:nvSpPr>
          <p:spPr bwMode="auto">
            <a:xfrm>
              <a:off x="5638800" y="4848225"/>
              <a:ext cx="3054350" cy="0"/>
            </a:xfrm>
            <a:prstGeom prst="line">
              <a:avLst/>
            </a:prstGeom>
            <a:noFill/>
            <a:ln w="9525">
              <a:solidFill>
                <a:schemeClr val="tx1"/>
              </a:solidFill>
              <a:round/>
              <a:headEnd/>
              <a:tailEnd type="none" w="lg" len="lg"/>
            </a:ln>
            <a:extLst>
              <a:ext uri="{909E8E84-426E-40dd-AFC4-6F175D3DCCD1}">
                <a14:hiddenFill xmlns:a14="http://schemas.microsoft.com/office/drawing/2010/main">
                  <a:noFill/>
                </a14:hiddenFill>
              </a:ext>
            </a:extLst>
          </p:spPr>
          <p:txBody>
            <a:bodyPr/>
            <a:lstStyle/>
            <a:p>
              <a:endParaRPr lang="en-US" dirty="0"/>
            </a:p>
          </p:txBody>
        </p:sp>
        <p:sp>
          <p:nvSpPr>
            <p:cNvPr id="45069" name="Line 14"/>
            <p:cNvSpPr>
              <a:spLocks noChangeShapeType="1"/>
            </p:cNvSpPr>
            <p:nvPr/>
          </p:nvSpPr>
          <p:spPr bwMode="auto">
            <a:xfrm>
              <a:off x="6542088" y="2701925"/>
              <a:ext cx="0" cy="2146300"/>
            </a:xfrm>
            <a:prstGeom prst="line">
              <a:avLst/>
            </a:prstGeom>
            <a:noFill/>
            <a:ln w="9525">
              <a:solidFill>
                <a:schemeClr val="tx1"/>
              </a:solidFill>
              <a:round/>
              <a:headEnd/>
              <a:tailEnd type="none" w="lg" len="lg"/>
            </a:ln>
            <a:extLst>
              <a:ext uri="{909E8E84-426E-40dd-AFC4-6F175D3DCCD1}">
                <a14:hiddenFill xmlns:a14="http://schemas.microsoft.com/office/drawing/2010/main">
                  <a:noFill/>
                </a14:hiddenFill>
              </a:ext>
            </a:extLst>
          </p:spPr>
          <p:txBody>
            <a:bodyPr/>
            <a:lstStyle/>
            <a:p>
              <a:endParaRPr lang="en-US" dirty="0"/>
            </a:p>
          </p:txBody>
        </p:sp>
        <p:sp>
          <p:nvSpPr>
            <p:cNvPr id="45070" name="Text Box 15"/>
            <p:cNvSpPr txBox="1">
              <a:spLocks noChangeArrowheads="1"/>
            </p:cNvSpPr>
            <p:nvPr/>
          </p:nvSpPr>
          <p:spPr bwMode="auto">
            <a:xfrm>
              <a:off x="6472238" y="4848225"/>
              <a:ext cx="4857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type="none" w="lg" len="lg"/>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2000" dirty="0">
                  <a:latin typeface="Times New Roman" charset="0"/>
                </a:rPr>
                <a:t>k</a:t>
              </a:r>
            </a:p>
          </p:txBody>
        </p:sp>
        <p:sp>
          <p:nvSpPr>
            <p:cNvPr id="45071" name="TextBox 22"/>
            <p:cNvSpPr txBox="1">
              <a:spLocks noChangeArrowheads="1"/>
            </p:cNvSpPr>
            <p:nvPr/>
          </p:nvSpPr>
          <p:spPr bwMode="auto">
            <a:xfrm>
              <a:off x="5580093" y="5245100"/>
              <a:ext cx="31242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2000" b="1" dirty="0">
                  <a:latin typeface="Times New Roman" charset="0"/>
                  <a:cs typeface="Times New Roman" charset="0"/>
                </a:rPr>
                <a:t>Time</a:t>
              </a:r>
            </a:p>
          </p:txBody>
        </p:sp>
      </p:gr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7226C9CF-2DE7-A244-9500-F97EF59AC4B3}" type="slidenum">
              <a:rPr lang="en-US" smtClean="0"/>
              <a:pPr>
                <a:defRPr/>
              </a:pPr>
              <a:t>66</a:t>
            </a:fld>
            <a:r>
              <a:rPr lang="en-US" dirty="0" smtClean="0"/>
              <a:t> of 87</a:t>
            </a:r>
            <a:endParaRPr lang="en-US" dirty="0"/>
          </a:p>
        </p:txBody>
      </p:sp>
    </p:spTree>
    <p:extLst>
      <p:ext uri="{BB962C8B-B14F-4D97-AF65-F5344CB8AC3E}">
        <p14:creationId xmlns:p14="http://schemas.microsoft.com/office/powerpoint/2010/main" val="1716466532"/>
      </p:ext>
    </p:extLst>
  </p:cSld>
  <p:clrMapOvr>
    <a:masterClrMapping/>
  </p:clrMapOvr>
  <p:timing>
    <p:tnLst>
      <p:par>
        <p:cTn xmlns:p14="http://schemas.microsoft.com/office/powerpoint/2010/mai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9954" name="Rectangle 2"/>
          <p:cNvSpPr>
            <a:spLocks noGrp="1" noChangeArrowheads="1"/>
          </p:cNvSpPr>
          <p:nvPr>
            <p:ph type="title"/>
          </p:nvPr>
        </p:nvSpPr>
        <p:spPr/>
        <p:txBody>
          <a:bodyPr/>
          <a:lstStyle/>
          <a:p>
            <a:r>
              <a:rPr lang="en-US" dirty="0" smtClean="0"/>
              <a:t>Stopping Testing</a:t>
            </a:r>
            <a:endParaRPr lang="en-US" dirty="0"/>
          </a:p>
        </p:txBody>
      </p:sp>
      <p:sp>
        <p:nvSpPr>
          <p:cNvPr id="509955" name="Rectangle 3"/>
          <p:cNvSpPr>
            <a:spLocks noGrp="1" noChangeArrowheads="1"/>
          </p:cNvSpPr>
          <p:nvPr>
            <p:ph type="body" idx="1"/>
          </p:nvPr>
        </p:nvSpPr>
        <p:spPr/>
        <p:txBody>
          <a:bodyPr/>
          <a:lstStyle/>
          <a:p>
            <a:r>
              <a:rPr lang="en-US" dirty="0" smtClean="0"/>
              <a:t>When do you stop?</a:t>
            </a:r>
          </a:p>
          <a:p>
            <a:r>
              <a:rPr lang="en-US" dirty="0" smtClean="0"/>
              <a:t>Rarely are all defects </a:t>
            </a:r>
            <a:r>
              <a:rPr lang="ja-JP" altLang="en-US" dirty="0" smtClean="0"/>
              <a:t>“</a:t>
            </a:r>
            <a:r>
              <a:rPr lang="en-US" dirty="0" smtClean="0"/>
              <a:t>closed</a:t>
            </a:r>
            <a:r>
              <a:rPr lang="ja-JP" altLang="en-US" dirty="0" smtClean="0"/>
              <a:t>”</a:t>
            </a:r>
            <a:r>
              <a:rPr lang="en-US" dirty="0" smtClean="0"/>
              <a:t> by release</a:t>
            </a:r>
          </a:p>
          <a:p>
            <a:r>
              <a:rPr lang="en-US" dirty="0" smtClean="0"/>
              <a:t>Shoot for all Critical/High/Medium defects</a:t>
            </a:r>
          </a:p>
          <a:p>
            <a:r>
              <a:rPr lang="en-US" dirty="0" smtClean="0"/>
              <a:t>Often, occurs when time runs out</a:t>
            </a:r>
          </a:p>
          <a:p>
            <a:r>
              <a:rPr lang="en-US" dirty="0" smtClean="0"/>
              <a:t>Final Sign-off (see also User Acceptance Testing)</a:t>
            </a:r>
          </a:p>
          <a:p>
            <a:pPr lvl="1"/>
            <a:r>
              <a:rPr lang="en-US" dirty="0" smtClean="0"/>
              <a:t>By: customers, engineering, product mgmt., </a:t>
            </a:r>
            <a:endParaRPr lang="en-US" dirty="0"/>
          </a:p>
        </p:txBody>
      </p:sp>
      <p:sp>
        <p:nvSpPr>
          <p:cNvPr id="4" name="Footer Placeholder 4"/>
          <p:cNvSpPr>
            <a:spLocks noGrp="1"/>
          </p:cNvSpPr>
          <p:nvPr>
            <p:ph type="ftr" sz="quarter" idx="11"/>
          </p:nvPr>
        </p:nvSpPr>
        <p:spPr/>
        <p:txBody>
          <a:bodyPr/>
          <a:lstStyle/>
          <a:p>
            <a:r>
              <a:rPr lang="fr-FR" dirty="0" smtClean="0"/>
              <a:t>SE 433: Lecture 10</a:t>
            </a:r>
            <a:endParaRPr lang="en-US" dirty="0"/>
          </a:p>
        </p:txBody>
      </p:sp>
      <p:sp>
        <p:nvSpPr>
          <p:cNvPr id="8" name="Date Placeholder 7"/>
          <p:cNvSpPr>
            <a:spLocks noGrp="1"/>
          </p:cNvSpPr>
          <p:nvPr>
            <p:ph type="dt" sz="half" idx="10"/>
          </p:nvPr>
        </p:nvSpPr>
        <p:spPr/>
        <p:txBody>
          <a:bodyPr/>
          <a:lstStyle/>
          <a:p>
            <a:pPr>
              <a:defRPr/>
            </a:pPr>
            <a:r>
              <a:rPr lang="en-US" dirty="0" smtClean="0"/>
              <a:t>May 30, 2017</a:t>
            </a:r>
            <a:endParaRPr lang="en-US" dirty="0"/>
          </a:p>
        </p:txBody>
      </p:sp>
      <p:sp>
        <p:nvSpPr>
          <p:cNvPr id="9" name="Slide Number Placeholder 8"/>
          <p:cNvSpPr>
            <a:spLocks noGrp="1"/>
          </p:cNvSpPr>
          <p:nvPr>
            <p:ph type="sldNum" sz="quarter" idx="12"/>
          </p:nvPr>
        </p:nvSpPr>
        <p:spPr/>
        <p:txBody>
          <a:bodyPr/>
          <a:lstStyle/>
          <a:p>
            <a:pPr>
              <a:defRPr/>
            </a:pPr>
            <a:fld id="{8BDBD1F7-51C1-E94D-B9B2-8F7012A744C6}" type="slidenum">
              <a:rPr lang="en-US" smtClean="0"/>
              <a:pPr>
                <a:defRPr/>
              </a:pPr>
              <a:t>67</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29482109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099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0995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0995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0995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09955">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50995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9955" grpId="0" build="p"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dirty="0" smtClean="0"/>
              <a:t>Validation Metrics</a:t>
            </a:r>
            <a:endParaRPr lang="en-US" dirty="0"/>
          </a:p>
        </p:txBody>
      </p:sp>
      <p:sp>
        <p:nvSpPr>
          <p:cNvPr id="3" name="Subtitle 2"/>
          <p:cNvSpPr>
            <a:spLocks noGrp="1"/>
          </p:cNvSpPr>
          <p:nvPr>
            <p:ph type="subTitle" idx="1"/>
          </p:nvPr>
        </p:nvSpPr>
        <p:spPr/>
        <p:txBody>
          <a:bodyPr/>
          <a:lstStyle/>
          <a:p>
            <a:endParaRPr lang="en-US" dirty="0"/>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4" name="Footer Placeholder 3"/>
          <p:cNvSpPr>
            <a:spLocks noGrp="1"/>
          </p:cNvSpPr>
          <p:nvPr>
            <p:ph type="ftr" sz="quarter" idx="11"/>
          </p:nvPr>
        </p:nvSpPr>
        <p:spPr/>
        <p:txBody>
          <a:bodyPr/>
          <a:lstStyle/>
          <a:p>
            <a:pPr>
              <a:defRPr/>
            </a:pPr>
            <a:r>
              <a:rPr lang="fr-FR" dirty="0" smtClean="0"/>
              <a:t>SE 433: Lecture 10</a:t>
            </a:r>
            <a:endParaRPr lang="en-US" dirty="0"/>
          </a:p>
        </p:txBody>
      </p:sp>
      <p:sp>
        <p:nvSpPr>
          <p:cNvPr id="6" name="Slide Number Placeholder 5"/>
          <p:cNvSpPr>
            <a:spLocks noGrp="1"/>
          </p:cNvSpPr>
          <p:nvPr>
            <p:ph type="sldNum" sz="quarter" idx="12"/>
          </p:nvPr>
        </p:nvSpPr>
        <p:spPr/>
        <p:txBody>
          <a:bodyPr/>
          <a:lstStyle/>
          <a:p>
            <a:pPr>
              <a:defRPr/>
            </a:pPr>
            <a:fld id="{F683B677-C643-1541-A02D-CD84F8996590}" type="slidenum">
              <a:rPr lang="en-US" smtClean="0"/>
              <a:pPr>
                <a:defRPr/>
              </a:pPr>
              <a:t>68</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3063145148"/>
      </p:ext>
    </p:extLst>
  </p:cSld>
  <p:clrMapOvr>
    <a:masterClrMapping/>
  </p:clrMapOvr>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z="2800" dirty="0" smtClean="0"/>
              <a:t>Metrics are Needed to Answer the Following Questions</a:t>
            </a:r>
            <a:endParaRPr lang="en-US" sz="2800" dirty="0"/>
          </a:p>
        </p:txBody>
      </p:sp>
      <p:sp>
        <p:nvSpPr>
          <p:cNvPr id="3075" name="Rectangle 3"/>
          <p:cNvSpPr>
            <a:spLocks noGrp="1" noChangeArrowheads="1"/>
          </p:cNvSpPr>
          <p:nvPr>
            <p:ph type="body" idx="1"/>
          </p:nvPr>
        </p:nvSpPr>
        <p:spPr/>
        <p:txBody>
          <a:bodyPr/>
          <a:lstStyle/>
          <a:p>
            <a:r>
              <a:rPr lang="en-US" dirty="0" smtClean="0"/>
              <a:t>How much time is required to find bugs, fix them, and verify that they are fixed?</a:t>
            </a:r>
          </a:p>
          <a:p>
            <a:r>
              <a:rPr lang="en-US" dirty="0" smtClean="0"/>
              <a:t>How much time has been spent actually testing the product?</a:t>
            </a:r>
          </a:p>
          <a:p>
            <a:r>
              <a:rPr lang="en-US" dirty="0" smtClean="0"/>
              <a:t>How much of the code is being exercised?</a:t>
            </a:r>
          </a:p>
          <a:p>
            <a:r>
              <a:rPr lang="en-US" dirty="0" smtClean="0"/>
              <a:t>Are all of the product’s features being tested?</a:t>
            </a:r>
          </a:p>
          <a:p>
            <a:r>
              <a:rPr lang="en-US" dirty="0"/>
              <a:t>How many defects have been detected in each software baseline?</a:t>
            </a:r>
          </a:p>
          <a:p>
            <a:r>
              <a:rPr lang="en-US" dirty="0"/>
              <a:t>What percentage of known defects is fixed at release?</a:t>
            </a:r>
          </a:p>
          <a:p>
            <a:r>
              <a:rPr lang="en-US" dirty="0"/>
              <a:t>How good a job of </a:t>
            </a:r>
            <a:r>
              <a:rPr lang="en-US" dirty="0" smtClean="0"/>
              <a:t>testing </a:t>
            </a:r>
            <a:r>
              <a:rPr lang="en-US" dirty="0"/>
              <a:t>are we doing?</a:t>
            </a:r>
          </a:p>
          <a:p>
            <a:endParaRPr lang="en-US" dirty="0"/>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69</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148653268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 Plan </a:t>
            </a:r>
          </a:p>
        </p:txBody>
      </p:sp>
      <p:sp>
        <p:nvSpPr>
          <p:cNvPr id="3" name="Content Placeholder 2"/>
          <p:cNvSpPr>
            <a:spLocks noGrp="1"/>
          </p:cNvSpPr>
          <p:nvPr>
            <p:ph idx="1"/>
          </p:nvPr>
        </p:nvSpPr>
        <p:spPr/>
        <p:txBody>
          <a:bodyPr/>
          <a:lstStyle/>
          <a:p>
            <a:pPr marL="0" indent="0">
              <a:buNone/>
            </a:pPr>
            <a:r>
              <a:rPr lang="en-US" dirty="0"/>
              <a:t>Objectives</a:t>
            </a:r>
          </a:p>
          <a:p>
            <a:r>
              <a:rPr lang="en-US" dirty="0"/>
              <a:t>To create a set of testing tasks.</a:t>
            </a:r>
          </a:p>
          <a:p>
            <a:r>
              <a:rPr lang="en-US" dirty="0"/>
              <a:t>Assign resources to each testing task.</a:t>
            </a:r>
          </a:p>
          <a:p>
            <a:r>
              <a:rPr lang="en-US" dirty="0"/>
              <a:t>Estimate completion time for each testing task.</a:t>
            </a:r>
          </a:p>
          <a:p>
            <a:r>
              <a:rPr lang="en-US" dirty="0"/>
              <a:t>Document testing standards.</a:t>
            </a:r>
          </a:p>
          <a:p>
            <a:endParaRPr lang="en-US" dirty="0"/>
          </a:p>
        </p:txBody>
      </p:sp>
      <p:sp>
        <p:nvSpPr>
          <p:cNvPr id="6" name="Date Placeholder 5"/>
          <p:cNvSpPr>
            <a:spLocks noGrp="1"/>
          </p:cNvSpPr>
          <p:nvPr>
            <p:ph type="dt" sz="half" idx="10"/>
          </p:nvPr>
        </p:nvSpPr>
        <p:spPr/>
        <p:txBody>
          <a:bodyPr/>
          <a:lstStyle/>
          <a:p>
            <a:pPr>
              <a:defRPr/>
            </a:pPr>
            <a:r>
              <a:rPr lang="en-US" dirty="0" smtClean="0"/>
              <a:t>May 30, 2017</a:t>
            </a:r>
            <a:endParaRPr lang="en-US" dirty="0"/>
          </a:p>
        </p:txBody>
      </p:sp>
      <p:sp>
        <p:nvSpPr>
          <p:cNvPr id="8" name="Footer Placeholder 7"/>
          <p:cNvSpPr>
            <a:spLocks noGrp="1"/>
          </p:cNvSpPr>
          <p:nvPr>
            <p:ph type="ftr" sz="quarter" idx="11"/>
          </p:nvPr>
        </p:nvSpPr>
        <p:spPr/>
        <p:txBody>
          <a:bodyPr/>
          <a:lstStyle/>
          <a:p>
            <a:pPr>
              <a:defRPr/>
            </a:pPr>
            <a:r>
              <a:rPr lang="fr-FR" dirty="0" smtClean="0"/>
              <a:t>SE 433: Lecture 10</a:t>
            </a:r>
            <a:endParaRPr lang="en-US" dirty="0"/>
          </a:p>
        </p:txBody>
      </p:sp>
      <p:sp>
        <p:nvSpPr>
          <p:cNvPr id="10" name="Slide Number Placeholder 9"/>
          <p:cNvSpPr>
            <a:spLocks noGrp="1"/>
          </p:cNvSpPr>
          <p:nvPr>
            <p:ph type="sldNum" sz="quarter" idx="12"/>
          </p:nvPr>
        </p:nvSpPr>
        <p:spPr/>
        <p:txBody>
          <a:bodyPr/>
          <a:lstStyle/>
          <a:p>
            <a:pPr>
              <a:defRPr/>
            </a:pPr>
            <a:fld id="{8BDBD1F7-51C1-E94D-B9B2-8F7012A744C6}" type="slidenum">
              <a:rPr lang="en-US" smtClean="0"/>
              <a:pPr>
                <a:defRPr/>
              </a:pPr>
              <a:t>7</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211906517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dirty="0" smtClean="0"/>
              <a:t>Find-Fix Cycle Time</a:t>
            </a:r>
            <a:endParaRPr lang="en-US" dirty="0"/>
          </a:p>
        </p:txBody>
      </p:sp>
      <p:sp>
        <p:nvSpPr>
          <p:cNvPr id="5123" name="Rectangle 3"/>
          <p:cNvSpPr>
            <a:spLocks noGrp="1" noChangeArrowheads="1"/>
          </p:cNvSpPr>
          <p:nvPr>
            <p:ph type="body" idx="1"/>
          </p:nvPr>
        </p:nvSpPr>
        <p:spPr/>
        <p:txBody>
          <a:bodyPr/>
          <a:lstStyle/>
          <a:p>
            <a:pPr marL="0" indent="0">
              <a:buNone/>
            </a:pPr>
            <a:r>
              <a:rPr lang="en-US" dirty="0" smtClean="0"/>
              <a:t>Find-Fix Cycle Time Includes Time Required to:</a:t>
            </a:r>
          </a:p>
          <a:p>
            <a:r>
              <a:rPr lang="en-US" dirty="0" smtClean="0"/>
              <a:t>Find a potential bug by executing a test</a:t>
            </a:r>
          </a:p>
          <a:p>
            <a:r>
              <a:rPr lang="en-US" dirty="0" smtClean="0"/>
              <a:t>Submit a problem report to the software engineering group</a:t>
            </a:r>
          </a:p>
          <a:p>
            <a:r>
              <a:rPr lang="en-US" dirty="0" smtClean="0"/>
              <a:t>Investigate the problem report</a:t>
            </a:r>
          </a:p>
          <a:p>
            <a:r>
              <a:rPr lang="en-US" dirty="0" smtClean="0"/>
              <a:t>Determine corrective action</a:t>
            </a:r>
          </a:p>
          <a:p>
            <a:r>
              <a:rPr lang="en-US" dirty="0" smtClean="0"/>
              <a:t>Perform root-cause analysis</a:t>
            </a:r>
          </a:p>
          <a:p>
            <a:r>
              <a:rPr lang="en-US" dirty="0" smtClean="0"/>
              <a:t>Test the correction locally</a:t>
            </a:r>
          </a:p>
          <a:p>
            <a:r>
              <a:rPr lang="en-US" dirty="0" smtClean="0"/>
              <a:t>Conduct a mini code inspection on changed modules</a:t>
            </a:r>
          </a:p>
          <a:p>
            <a:r>
              <a:rPr lang="en-US" dirty="0" smtClean="0"/>
              <a:t>Incorporate corrective action into new baseline</a:t>
            </a:r>
          </a:p>
          <a:p>
            <a:r>
              <a:rPr lang="en-US" dirty="0" smtClean="0"/>
              <a:t>Release new baseline to system test</a:t>
            </a:r>
          </a:p>
          <a:p>
            <a:r>
              <a:rPr lang="en-US" dirty="0" smtClean="0"/>
              <a:t>Perform regression testing to verify that the reported problem is fixed and the fix hasn’t introduced new problems</a:t>
            </a:r>
          </a:p>
          <a:p>
            <a:endParaRPr lang="en-US" dirty="0"/>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70</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238618648"/>
      </p:ext>
    </p:extLst>
  </p:cSld>
  <p:clrMapOvr>
    <a:masterClrMapping/>
  </p:clrMapOvr>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smtClean="0"/>
              <a:t>Cumulative Test Time</a:t>
            </a:r>
            <a:endParaRPr lang="en-US" dirty="0"/>
          </a:p>
        </p:txBody>
      </p:sp>
      <p:sp>
        <p:nvSpPr>
          <p:cNvPr id="7171" name="Rectangle 3"/>
          <p:cNvSpPr>
            <a:spLocks noGrp="1" noChangeArrowheads="1"/>
          </p:cNvSpPr>
          <p:nvPr>
            <p:ph type="body" idx="1"/>
          </p:nvPr>
        </p:nvSpPr>
        <p:spPr/>
        <p:txBody>
          <a:bodyPr/>
          <a:lstStyle/>
          <a:p>
            <a:r>
              <a:rPr lang="en-US" dirty="0" smtClean="0"/>
              <a:t>The total amount of time spent actually testing the product measured in test hours</a:t>
            </a:r>
          </a:p>
          <a:p>
            <a:r>
              <a:rPr lang="en-US" dirty="0" smtClean="0"/>
              <a:t>Provides an indication of product quality</a:t>
            </a:r>
          </a:p>
          <a:p>
            <a:r>
              <a:rPr lang="en-US" dirty="0" smtClean="0"/>
              <a:t>Is used in computing software reliability growth (the improvement in software reliability that results from correcting faults in the software)</a:t>
            </a:r>
          </a:p>
          <a:p>
            <a:endParaRPr lang="en-US" dirty="0"/>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71</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405080993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smtClean="0"/>
              <a:t>Test Coverage Metrics</a:t>
            </a:r>
            <a:endParaRPr lang="en-US" dirty="0"/>
          </a:p>
        </p:txBody>
      </p:sp>
      <p:sp>
        <p:nvSpPr>
          <p:cNvPr id="8195" name="Rectangle 3"/>
          <p:cNvSpPr>
            <a:spLocks noGrp="1" noChangeArrowheads="1"/>
          </p:cNvSpPr>
          <p:nvPr>
            <p:ph type="body" idx="1"/>
          </p:nvPr>
        </p:nvSpPr>
        <p:spPr/>
        <p:txBody>
          <a:bodyPr/>
          <a:lstStyle/>
          <a:p>
            <a:r>
              <a:rPr lang="en-US" dirty="0" smtClean="0"/>
              <a:t>Code Coverage (How much of the code is being exercised?)</a:t>
            </a:r>
          </a:p>
          <a:p>
            <a:pPr lvl="1"/>
            <a:r>
              <a:rPr lang="en-US" dirty="0" smtClean="0"/>
              <a:t>Segment coverage (percentage of segments hit)</a:t>
            </a:r>
          </a:p>
          <a:p>
            <a:pPr lvl="2"/>
            <a:r>
              <a:rPr lang="en-US" dirty="0" smtClean="0"/>
              <a:t>Every (executable) statement is in some segment</a:t>
            </a:r>
          </a:p>
          <a:p>
            <a:pPr lvl="2"/>
            <a:r>
              <a:rPr lang="en-US" dirty="0" smtClean="0"/>
              <a:t>A segment corresponds to an edge in a program’s directed graph</a:t>
            </a:r>
          </a:p>
          <a:p>
            <a:pPr lvl="2"/>
            <a:r>
              <a:rPr lang="en-US" dirty="0" smtClean="0"/>
              <a:t>Segment coverage is especially useful during unit and integration testing</a:t>
            </a:r>
          </a:p>
          <a:p>
            <a:pPr lvl="2"/>
            <a:r>
              <a:rPr lang="en-US" dirty="0" smtClean="0"/>
              <a:t>Segment coverage is cumulative</a:t>
            </a:r>
          </a:p>
          <a:p>
            <a:pPr lvl="2"/>
            <a:r>
              <a:rPr lang="en-US" dirty="0" smtClean="0"/>
              <a:t>A goal of 85% is a practical coverage value</a:t>
            </a:r>
          </a:p>
          <a:p>
            <a:pPr lvl="1"/>
            <a:r>
              <a:rPr lang="en-US" dirty="0"/>
              <a:t>Call-pair coverage (percentage of call pairs hit)</a:t>
            </a:r>
          </a:p>
          <a:p>
            <a:pPr lvl="2"/>
            <a:r>
              <a:rPr lang="en-US" dirty="0"/>
              <a:t>An interface whereby one module invokes another</a:t>
            </a:r>
          </a:p>
          <a:p>
            <a:pPr lvl="2"/>
            <a:r>
              <a:rPr lang="en-US" dirty="0"/>
              <a:t>A goal of 100% is a practical coverage value</a:t>
            </a:r>
          </a:p>
          <a:p>
            <a:r>
              <a:rPr lang="en-US" dirty="0"/>
              <a:t>Requirements coverage (Are all the </a:t>
            </a:r>
            <a:r>
              <a:rPr lang="en-US" dirty="0" smtClean="0"/>
              <a:t>product’s </a:t>
            </a:r>
            <a:r>
              <a:rPr lang="en-US" dirty="0"/>
              <a:t>features being tested?)</a:t>
            </a:r>
          </a:p>
          <a:p>
            <a:pPr lvl="1"/>
            <a:r>
              <a:rPr lang="en-US" dirty="0"/>
              <a:t>The percentage of requirements covered by at least one </a:t>
            </a:r>
            <a:r>
              <a:rPr lang="en-US" dirty="0" smtClean="0"/>
              <a:t>test</a:t>
            </a:r>
            <a:endParaRPr lang="en-US" dirty="0"/>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72</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111231922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dirty="0" smtClean="0"/>
              <a:t>Quality Metrics</a:t>
            </a:r>
            <a:endParaRPr lang="en-US" dirty="0"/>
          </a:p>
        </p:txBody>
      </p:sp>
      <p:sp>
        <p:nvSpPr>
          <p:cNvPr id="10243" name="Rectangle 3"/>
          <p:cNvSpPr>
            <a:spLocks noGrp="1" noChangeArrowheads="1"/>
          </p:cNvSpPr>
          <p:nvPr>
            <p:ph type="body" idx="1"/>
          </p:nvPr>
        </p:nvSpPr>
        <p:spPr/>
        <p:txBody>
          <a:bodyPr/>
          <a:lstStyle/>
          <a:p>
            <a:r>
              <a:rPr lang="en-US" dirty="0" smtClean="0"/>
              <a:t>Defect removal percentage</a:t>
            </a:r>
          </a:p>
          <a:p>
            <a:pPr lvl="1"/>
            <a:r>
              <a:rPr lang="en-US" dirty="0" smtClean="0"/>
              <a:t>What percentage of known defects is fixed at release?</a:t>
            </a:r>
          </a:p>
          <a:p>
            <a:pPr lvl="1"/>
            <a:r>
              <a:rPr lang="en-US" dirty="0" smtClean="0"/>
              <a:t>[Number of bugs fixed prior to release/ Number of known bugs prior to release] x 100</a:t>
            </a:r>
          </a:p>
          <a:p>
            <a:r>
              <a:rPr lang="en-US" dirty="0" smtClean="0"/>
              <a:t>Defects reported in each baseline</a:t>
            </a:r>
          </a:p>
          <a:p>
            <a:pPr lvl="1"/>
            <a:r>
              <a:rPr lang="en-US" dirty="0" smtClean="0"/>
              <a:t>Can be used to help make decisions regarding process improvements, additional regression testing, and ultimate release of the software</a:t>
            </a:r>
          </a:p>
          <a:p>
            <a:r>
              <a:rPr lang="en-US" dirty="0"/>
              <a:t>Defect detection efficiency</a:t>
            </a:r>
          </a:p>
          <a:p>
            <a:pPr lvl="1"/>
            <a:r>
              <a:rPr lang="en-US" dirty="0"/>
              <a:t>How well are we performing </a:t>
            </a:r>
            <a:r>
              <a:rPr lang="en-US" dirty="0" smtClean="0"/>
              <a:t>testing</a:t>
            </a:r>
            <a:r>
              <a:rPr lang="en-US" dirty="0"/>
              <a:t>?</a:t>
            </a:r>
          </a:p>
          <a:p>
            <a:pPr lvl="1"/>
            <a:r>
              <a:rPr lang="en-US" dirty="0"/>
              <a:t>[Number of unique defects we find </a:t>
            </a:r>
            <a:r>
              <a:rPr lang="en-US" dirty="0" smtClean="0"/>
              <a:t>/ (</a:t>
            </a:r>
            <a:r>
              <a:rPr lang="en-US" dirty="0"/>
              <a:t>Number of unique defects we find + Number of unique defects reported by </a:t>
            </a:r>
            <a:r>
              <a:rPr lang="en-US" dirty="0" smtClean="0"/>
              <a:t>customers)</a:t>
            </a:r>
            <a:r>
              <a:rPr lang="en-US" dirty="0"/>
              <a:t>] x 100</a:t>
            </a:r>
          </a:p>
          <a:p>
            <a:pPr lvl="1"/>
            <a:r>
              <a:rPr lang="en-US" dirty="0"/>
              <a:t>Can be used to help make decisions regarding release of the final product and the degree to which your testing is similar to actual customer use</a:t>
            </a:r>
          </a:p>
          <a:p>
            <a:endParaRPr lang="en-US" dirty="0"/>
          </a:p>
          <a:p>
            <a:endParaRPr lang="en-US" dirty="0"/>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73</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305309280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Coding and Testing Tools</a:t>
            </a:r>
            <a:endParaRPr lang="en-US" dirty="0"/>
          </a:p>
        </p:txBody>
      </p:sp>
      <p:sp>
        <p:nvSpPr>
          <p:cNvPr id="7" name="Subtitle 6"/>
          <p:cNvSpPr>
            <a:spLocks noGrp="1"/>
          </p:cNvSpPr>
          <p:nvPr>
            <p:ph type="subTitle" idx="1"/>
          </p:nvPr>
        </p:nvSpPr>
        <p:spPr/>
        <p:txBody>
          <a:bodyPr/>
          <a:lstStyle/>
          <a:p>
            <a:endParaRPr lang="en-US" dirty="0"/>
          </a:p>
        </p:txBody>
      </p:sp>
      <p:sp>
        <p:nvSpPr>
          <p:cNvPr id="3" name="Date Placeholder 2"/>
          <p:cNvSpPr>
            <a:spLocks noGrp="1"/>
          </p:cNvSpPr>
          <p:nvPr>
            <p:ph type="dt" sz="half" idx="10"/>
          </p:nvPr>
        </p:nvSpPr>
        <p:spPr/>
        <p:txBody>
          <a:bodyPr/>
          <a:lstStyle/>
          <a:p>
            <a:pPr>
              <a:defRPr/>
            </a:pPr>
            <a:r>
              <a:rPr lang="en-US" dirty="0" smtClean="0"/>
              <a:t>May 30, 2017</a:t>
            </a:r>
            <a:endParaRPr lang="en-US" dirty="0"/>
          </a:p>
        </p:txBody>
      </p:sp>
      <p:sp>
        <p:nvSpPr>
          <p:cNvPr id="4" name="Footer Placeholder 3"/>
          <p:cNvSpPr>
            <a:spLocks noGrp="1"/>
          </p:cNvSpPr>
          <p:nvPr>
            <p:ph type="ftr" sz="quarter" idx="11"/>
          </p:nvPr>
        </p:nvSpPr>
        <p:spPr/>
        <p:txBody>
          <a:bodyPr/>
          <a:lstStyle/>
          <a:p>
            <a:pPr>
              <a:defRPr/>
            </a:pPr>
            <a:r>
              <a:rPr lang="fr-FR" dirty="0" smtClean="0"/>
              <a:t>SE 433: Lecture 10</a:t>
            </a:r>
            <a:endParaRPr lang="en-US" dirty="0"/>
          </a:p>
        </p:txBody>
      </p:sp>
      <p:sp>
        <p:nvSpPr>
          <p:cNvPr id="6" name="Slide Number Placeholder 5"/>
          <p:cNvSpPr>
            <a:spLocks noGrp="1"/>
          </p:cNvSpPr>
          <p:nvPr>
            <p:ph type="sldNum" sz="quarter" idx="12"/>
          </p:nvPr>
        </p:nvSpPr>
        <p:spPr/>
        <p:txBody>
          <a:bodyPr/>
          <a:lstStyle/>
          <a:p>
            <a:pPr>
              <a:defRPr/>
            </a:pPr>
            <a:fld id="{F683B677-C643-1541-A02D-CD84F8996590}" type="slidenum">
              <a:rPr lang="en-US" smtClean="0"/>
              <a:pPr>
                <a:defRPr/>
              </a:pPr>
              <a:t>74</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196428903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dirty="0" smtClean="0"/>
              <a:t>Fundamental Questions in Testing</a:t>
            </a:r>
          </a:p>
        </p:txBody>
      </p:sp>
      <p:sp>
        <p:nvSpPr>
          <p:cNvPr id="18435" name="Rectangle 3"/>
          <p:cNvSpPr>
            <a:spLocks noGrp="1" noChangeArrowheads="1"/>
          </p:cNvSpPr>
          <p:nvPr>
            <p:ph type="body" idx="1"/>
          </p:nvPr>
        </p:nvSpPr>
        <p:spPr/>
        <p:txBody>
          <a:bodyPr/>
          <a:lstStyle/>
          <a:p>
            <a:r>
              <a:rPr lang="en-US" dirty="0" smtClean="0"/>
              <a:t>When can we stop testing?</a:t>
            </a:r>
          </a:p>
          <a:p>
            <a:pPr lvl="1">
              <a:buSzPct val="100000"/>
              <a:buFont typeface="Wingdings" charset="2"/>
              <a:buChar char="ü"/>
            </a:pPr>
            <a:r>
              <a:rPr lang="en-US" dirty="0" smtClean="0"/>
              <a:t>Test coverage</a:t>
            </a:r>
          </a:p>
          <a:p>
            <a:r>
              <a:rPr lang="en-US" dirty="0" smtClean="0"/>
              <a:t>What should we test? </a:t>
            </a:r>
          </a:p>
          <a:p>
            <a:pPr lvl="1">
              <a:buSzPct val="100000"/>
              <a:buFont typeface="Wingdings" charset="2"/>
              <a:buChar char="ü"/>
            </a:pPr>
            <a:r>
              <a:rPr lang="en-US" dirty="0" smtClean="0"/>
              <a:t>Test generation</a:t>
            </a:r>
          </a:p>
          <a:p>
            <a:r>
              <a:rPr lang="en-US" dirty="0" smtClean="0"/>
              <a:t>Is the observed output correct?</a:t>
            </a:r>
          </a:p>
          <a:p>
            <a:pPr lvl="1">
              <a:buSzPct val="100000"/>
              <a:buFont typeface="Wingdings" charset="2"/>
              <a:buChar char="ü"/>
            </a:pPr>
            <a:r>
              <a:rPr lang="en-US" dirty="0" smtClean="0"/>
              <a:t>Test oracle</a:t>
            </a:r>
          </a:p>
          <a:p>
            <a:r>
              <a:rPr lang="en-US" dirty="0" smtClean="0"/>
              <a:t>How well did we do?</a:t>
            </a:r>
          </a:p>
          <a:p>
            <a:pPr lvl="1">
              <a:buSzPct val="100000"/>
              <a:buFont typeface="Wingdings" charset="2"/>
              <a:buChar char="ü"/>
            </a:pPr>
            <a:r>
              <a:rPr lang="en-US" dirty="0" smtClean="0"/>
              <a:t>Test efficiency</a:t>
            </a:r>
          </a:p>
          <a:p>
            <a:r>
              <a:rPr lang="en-US" dirty="0" smtClean="0"/>
              <a:t>Who should test your program?</a:t>
            </a:r>
          </a:p>
          <a:p>
            <a:pPr lvl="1">
              <a:buSzPct val="100000"/>
              <a:buFont typeface="Wingdings" charset="2"/>
              <a:buChar char="ü"/>
            </a:pPr>
            <a:r>
              <a:rPr lang="en-US" dirty="0" smtClean="0"/>
              <a:t>Independent V&amp;V</a:t>
            </a:r>
            <a:endParaRPr lang="en-US" dirty="0"/>
          </a:p>
        </p:txBody>
      </p:sp>
      <p:sp>
        <p:nvSpPr>
          <p:cNvPr id="5" name="Date Placeholder 4"/>
          <p:cNvSpPr>
            <a:spLocks noGrp="1"/>
          </p:cNvSpPr>
          <p:nvPr>
            <p:ph type="dt" sz="half" idx="10"/>
          </p:nvPr>
        </p:nvSpPr>
        <p:spPr/>
        <p:txBody>
          <a:bodyPr/>
          <a:lstStyle/>
          <a:p>
            <a:pPr>
              <a:defRPr/>
            </a:pPr>
            <a:r>
              <a:rPr lang="en-US" dirty="0" smtClean="0"/>
              <a:t>May 30, 2017</a:t>
            </a:r>
            <a:endParaRPr lang="en-US" dirty="0"/>
          </a:p>
        </p:txBody>
      </p:sp>
      <p:sp>
        <p:nvSpPr>
          <p:cNvPr id="6" name="Footer Placeholder 5"/>
          <p:cNvSpPr>
            <a:spLocks noGrp="1"/>
          </p:cNvSpPr>
          <p:nvPr>
            <p:ph type="ftr" sz="quarter" idx="11"/>
          </p:nvPr>
        </p:nvSpPr>
        <p:spPr/>
        <p:txBody>
          <a:bodyPr/>
          <a:lstStyle/>
          <a:p>
            <a:pPr>
              <a:defRPr/>
            </a:pPr>
            <a:r>
              <a:rPr lang="fr-FR" dirty="0" smtClean="0"/>
              <a:t>SE 433: Lecture 10</a:t>
            </a:r>
            <a:endParaRPr lang="en-US" dirty="0"/>
          </a:p>
        </p:txBody>
      </p:sp>
      <p:sp>
        <p:nvSpPr>
          <p:cNvPr id="7" name="Slide Number Placeholder 6"/>
          <p:cNvSpPr>
            <a:spLocks noGrp="1"/>
          </p:cNvSpPr>
          <p:nvPr>
            <p:ph type="sldNum" sz="quarter" idx="12"/>
          </p:nvPr>
        </p:nvSpPr>
        <p:spPr/>
        <p:txBody>
          <a:bodyPr/>
          <a:lstStyle/>
          <a:p>
            <a:pPr>
              <a:defRPr/>
            </a:pPr>
            <a:fld id="{8BDBD1F7-51C1-E94D-B9B2-8F7012A744C6}" type="slidenum">
              <a:rPr lang="en-US" smtClean="0"/>
              <a:pPr>
                <a:defRPr/>
              </a:pPr>
              <a:t>75</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503632825"/>
      </p:ext>
    </p:extLst>
  </p:cSld>
  <p:clrMapOvr>
    <a:masterClrMapping/>
  </p:clrMapOvr>
  <p:timing>
    <p:tnLst>
      <p:par>
        <p:cTn xmlns:p14="http://schemas.microsoft.com/office/powerpoint/2010/mai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z="3200" dirty="0" smtClean="0"/>
              <a:t>Style checkers / Defect finders / Quality scanners</a:t>
            </a:r>
            <a:endParaRPr lang="en-US" sz="3200" dirty="0"/>
          </a:p>
        </p:txBody>
      </p:sp>
      <p:sp>
        <p:nvSpPr>
          <p:cNvPr id="19459" name="Content Placeholder 2"/>
          <p:cNvSpPr>
            <a:spLocks noGrp="1"/>
          </p:cNvSpPr>
          <p:nvPr>
            <p:ph idx="1"/>
          </p:nvPr>
        </p:nvSpPr>
        <p:spPr/>
        <p:txBody>
          <a:bodyPr/>
          <a:lstStyle/>
          <a:p>
            <a:r>
              <a:rPr lang="en-US" dirty="0" smtClean="0"/>
              <a:t>Compare code (usually source) to set of pre-canned “style” rules or probable defects</a:t>
            </a:r>
          </a:p>
          <a:p>
            <a:r>
              <a:rPr lang="en-US" dirty="0" smtClean="0"/>
              <a:t>Goal:</a:t>
            </a:r>
          </a:p>
          <a:p>
            <a:pPr lvl="1"/>
            <a:r>
              <a:rPr lang="en-US" dirty="0" smtClean="0"/>
              <a:t>Make it easier to understand/modify code</a:t>
            </a:r>
          </a:p>
          <a:p>
            <a:pPr lvl="1"/>
            <a:r>
              <a:rPr lang="en-US" dirty="0" smtClean="0"/>
              <a:t>Avoid common defects/mistakes, or patterns likely to lead to them</a:t>
            </a:r>
          </a:p>
          <a:p>
            <a:r>
              <a:rPr lang="en-US" dirty="0" smtClean="0"/>
              <a:t>Some try to have low FP rate</a:t>
            </a:r>
          </a:p>
          <a:p>
            <a:pPr lvl="1"/>
            <a:r>
              <a:rPr lang="en-US" dirty="0" smtClean="0"/>
              <a:t>Don’t report something unless it’s a defect</a:t>
            </a:r>
            <a:endParaRPr lang="en-US" dirty="0"/>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76</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3308898513"/>
      </p:ext>
    </p:extLst>
  </p:cSld>
  <p:clrMapOvr>
    <a:masterClrMapping/>
  </p:clrMapOvr>
  <p:timing>
    <p:tnLst>
      <p:par>
        <p:cTn xmlns:p14="http://schemas.microsoft.com/office/powerpoint/2010/mai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dirty="0" smtClean="0"/>
              <a:t>Free Metric Tools for Java</a:t>
            </a:r>
            <a:endParaRPr lang="en-US" dirty="0"/>
          </a:p>
        </p:txBody>
      </p:sp>
      <p:sp>
        <p:nvSpPr>
          <p:cNvPr id="16387" name="Rectangle 3"/>
          <p:cNvSpPr>
            <a:spLocks noGrp="1" noChangeArrowheads="1"/>
          </p:cNvSpPr>
          <p:nvPr>
            <p:ph type="body" idx="1"/>
          </p:nvPr>
        </p:nvSpPr>
        <p:spPr/>
        <p:txBody>
          <a:bodyPr/>
          <a:lstStyle/>
          <a:p>
            <a:r>
              <a:rPr lang="en-US" dirty="0" smtClean="0"/>
              <a:t>JCSC</a:t>
            </a:r>
          </a:p>
          <a:p>
            <a:r>
              <a:rPr lang="en-US" dirty="0" smtClean="0"/>
              <a:t>CheckStyle</a:t>
            </a:r>
          </a:p>
          <a:p>
            <a:r>
              <a:rPr lang="en-US" b="1" dirty="0">
                <a:hlinkClick r:id="rId3"/>
              </a:rPr>
              <a:t>Jdepend</a:t>
            </a:r>
            <a:r>
              <a:rPr lang="en-US" b="1" dirty="0"/>
              <a:t> </a:t>
            </a:r>
            <a:endParaRPr lang="en-US" dirty="0" smtClean="0"/>
          </a:p>
          <a:p>
            <a:r>
              <a:rPr lang="en-US" dirty="0" smtClean="0"/>
              <a:t>JavaNCSC – Non-commented source code</a:t>
            </a:r>
            <a:endParaRPr lang="en-US" dirty="0" smtClean="0"/>
          </a:p>
          <a:p>
            <a:r>
              <a:rPr lang="en-US" dirty="0" smtClean="0"/>
              <a:t>JMT</a:t>
            </a:r>
          </a:p>
          <a:p>
            <a:r>
              <a:rPr lang="en-US" dirty="0" smtClean="0"/>
              <a:t>Eclipse plug-in</a:t>
            </a:r>
            <a:endParaRPr lang="en-US" dirty="0"/>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77</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3763649005"/>
      </p:ext>
    </p:extLst>
  </p:cSld>
  <p:clrMapOvr>
    <a:masterClrMapping/>
  </p:clrMapOvr>
  <p:timing>
    <p:tnLst>
      <p:par>
        <p:cTn xmlns:p14="http://schemas.microsoft.com/office/powerpoint/2010/mai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smtClean="0"/>
              <a:t>JCSC</a:t>
            </a:r>
            <a:endParaRPr lang="en-US" dirty="0"/>
          </a:p>
        </p:txBody>
      </p:sp>
      <p:sp>
        <p:nvSpPr>
          <p:cNvPr id="8195" name="Rectangle 3"/>
          <p:cNvSpPr>
            <a:spLocks noGrp="1" noChangeArrowheads="1"/>
          </p:cNvSpPr>
          <p:nvPr>
            <p:ph type="body" idx="1"/>
          </p:nvPr>
        </p:nvSpPr>
        <p:spPr/>
        <p:txBody>
          <a:bodyPr/>
          <a:lstStyle/>
          <a:p>
            <a:r>
              <a:rPr lang="en-US" dirty="0" smtClean="0"/>
              <a:t>JCSC is a powerful tool to check source code against a highly definable coding standard and potential bad code.</a:t>
            </a:r>
          </a:p>
          <a:p>
            <a:r>
              <a:rPr lang="en-US" dirty="0" smtClean="0"/>
              <a:t>The standard covers:</a:t>
            </a:r>
          </a:p>
          <a:p>
            <a:pPr lvl="1"/>
            <a:r>
              <a:rPr lang="en-US" dirty="0" smtClean="0"/>
              <a:t>naming conventions for class, interfaces, fields, parameter, ... . </a:t>
            </a:r>
          </a:p>
          <a:p>
            <a:pPr lvl="1"/>
            <a:r>
              <a:rPr lang="en-US" dirty="0" smtClean="0"/>
              <a:t>the structural layout of the type (class/interface) </a:t>
            </a:r>
          </a:p>
          <a:p>
            <a:pPr lvl="1"/>
            <a:r>
              <a:rPr lang="en-US" dirty="0" smtClean="0"/>
              <a:t>finds weaknesses in the the code -- potential bugs -- like empty catch/finally block, switch without default, throwing of type 'Exception', slow code, ... </a:t>
            </a:r>
          </a:p>
          <a:p>
            <a:r>
              <a:rPr lang="en-US" dirty="0" smtClean="0"/>
              <a:t>It can be downloaded at: http://jcsc.sourceforge.net/</a:t>
            </a:r>
          </a:p>
          <a:p>
            <a:endParaRPr lang="en-US" dirty="0"/>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78</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385654862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dirty="0"/>
              <a:t>CheckStyle</a:t>
            </a:r>
          </a:p>
        </p:txBody>
      </p:sp>
      <p:sp>
        <p:nvSpPr>
          <p:cNvPr id="55299" name="Rectangle 3"/>
          <p:cNvSpPr>
            <a:spLocks noGrp="1" noChangeArrowheads="1"/>
          </p:cNvSpPr>
          <p:nvPr>
            <p:ph idx="1"/>
          </p:nvPr>
        </p:nvSpPr>
        <p:spPr/>
        <p:txBody>
          <a:bodyPr/>
          <a:lstStyle/>
          <a:p>
            <a:r>
              <a:rPr lang="en-US" b="1" dirty="0"/>
              <a:t>Checkstyle</a:t>
            </a:r>
            <a:r>
              <a:rPr lang="en-US" dirty="0"/>
              <a:t> is a development tool to help programmers write Java code that adheres to a coding standard. </a:t>
            </a:r>
          </a:p>
          <a:p>
            <a:pPr lvl="1"/>
            <a:r>
              <a:rPr lang="en-US" dirty="0"/>
              <a:t>It automates the process of checking Java code to spare humans of this boring (but important) task. </a:t>
            </a:r>
          </a:p>
          <a:p>
            <a:pPr lvl="1"/>
            <a:r>
              <a:rPr lang="en-US" dirty="0"/>
              <a:t>This makes it ideal for projects that want to enforce a coding standard.</a:t>
            </a:r>
          </a:p>
          <a:p>
            <a:r>
              <a:rPr lang="en-US" dirty="0" smtClean="0"/>
              <a:t>Checkstyle is highly configurable and can be made to support almost any coding standard.</a:t>
            </a:r>
          </a:p>
          <a:p>
            <a:r>
              <a:rPr lang="en-US" dirty="0" smtClean="0"/>
              <a:t>It can be used as:</a:t>
            </a:r>
          </a:p>
          <a:p>
            <a:pPr lvl="1"/>
            <a:r>
              <a:rPr lang="en-US" dirty="0" smtClean="0"/>
              <a:t>An </a:t>
            </a:r>
            <a:r>
              <a:rPr lang="en-US" dirty="0" smtClean="0"/>
              <a:t>ANT </a:t>
            </a:r>
            <a:r>
              <a:rPr lang="en-US" dirty="0" smtClean="0"/>
              <a:t>task.</a:t>
            </a:r>
          </a:p>
          <a:p>
            <a:pPr lvl="1"/>
            <a:r>
              <a:rPr lang="en-US" dirty="0" smtClean="0"/>
              <a:t>A command line tool.</a:t>
            </a:r>
          </a:p>
          <a:p>
            <a:r>
              <a:rPr lang="en-US" dirty="0" smtClean="0"/>
              <a:t>It can be downloaded at:  http://checkstyle.sourceforge.net/</a:t>
            </a:r>
            <a:endParaRPr lang="en-US" dirty="0"/>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79</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3263020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Good Test Plans</a:t>
            </a:r>
          </a:p>
        </p:txBody>
      </p:sp>
      <p:sp>
        <p:nvSpPr>
          <p:cNvPr id="3" name="Content Placeholder 2"/>
          <p:cNvSpPr>
            <a:spLocks noGrp="1"/>
          </p:cNvSpPr>
          <p:nvPr>
            <p:ph idx="1"/>
          </p:nvPr>
        </p:nvSpPr>
        <p:spPr/>
        <p:txBody>
          <a:bodyPr/>
          <a:lstStyle/>
          <a:p>
            <a:r>
              <a:rPr lang="en-US" dirty="0"/>
              <a:t>Developed and Reviewed early.</a:t>
            </a:r>
          </a:p>
          <a:p>
            <a:r>
              <a:rPr lang="en-US" dirty="0"/>
              <a:t>Clear, Complete and Specific</a:t>
            </a:r>
          </a:p>
          <a:p>
            <a:r>
              <a:rPr lang="en-US" dirty="0"/>
              <a:t>Specifies tangible deliverables that can be inspected.</a:t>
            </a:r>
          </a:p>
          <a:p>
            <a:r>
              <a:rPr lang="en-US" dirty="0"/>
              <a:t>Staff knows what to expect and when to expect it.</a:t>
            </a:r>
          </a:p>
          <a:p>
            <a:r>
              <a:rPr lang="en-US" dirty="0"/>
              <a:t>Realistic quality levels for goals</a:t>
            </a:r>
          </a:p>
          <a:p>
            <a:r>
              <a:rPr lang="en-US" dirty="0"/>
              <a:t>Includes time for planning</a:t>
            </a:r>
          </a:p>
          <a:p>
            <a:r>
              <a:rPr lang="en-US" dirty="0"/>
              <a:t>Can be monitored and updated</a:t>
            </a:r>
          </a:p>
          <a:p>
            <a:r>
              <a:rPr lang="en-US" dirty="0"/>
              <a:t>Includes user responsibilities</a:t>
            </a:r>
          </a:p>
          <a:p>
            <a:r>
              <a:rPr lang="en-US" dirty="0"/>
              <a:t>Based on past experience</a:t>
            </a:r>
          </a:p>
          <a:p>
            <a:r>
              <a:rPr lang="en-US" dirty="0"/>
              <a:t>Recognizes learning curves</a:t>
            </a:r>
          </a:p>
          <a:p>
            <a:endParaRPr lang="en-US" dirty="0"/>
          </a:p>
        </p:txBody>
      </p:sp>
      <p:sp>
        <p:nvSpPr>
          <p:cNvPr id="6" name="Date Placeholder 5"/>
          <p:cNvSpPr>
            <a:spLocks noGrp="1"/>
          </p:cNvSpPr>
          <p:nvPr>
            <p:ph type="dt" sz="half" idx="10"/>
          </p:nvPr>
        </p:nvSpPr>
        <p:spPr/>
        <p:txBody>
          <a:bodyPr/>
          <a:lstStyle/>
          <a:p>
            <a:pPr>
              <a:defRPr/>
            </a:pPr>
            <a:r>
              <a:rPr lang="en-US" dirty="0" smtClean="0"/>
              <a:t>May 30, 2017</a:t>
            </a:r>
            <a:endParaRPr lang="en-US" dirty="0"/>
          </a:p>
        </p:txBody>
      </p:sp>
      <p:sp>
        <p:nvSpPr>
          <p:cNvPr id="8" name="Footer Placeholder 7"/>
          <p:cNvSpPr>
            <a:spLocks noGrp="1"/>
          </p:cNvSpPr>
          <p:nvPr>
            <p:ph type="ftr" sz="quarter" idx="11"/>
          </p:nvPr>
        </p:nvSpPr>
        <p:spPr/>
        <p:txBody>
          <a:bodyPr/>
          <a:lstStyle/>
          <a:p>
            <a:pPr>
              <a:defRPr/>
            </a:pPr>
            <a:r>
              <a:rPr lang="fr-FR" dirty="0" smtClean="0"/>
              <a:t>SE 433: Lecture 10</a:t>
            </a:r>
            <a:endParaRPr lang="en-US" dirty="0"/>
          </a:p>
        </p:txBody>
      </p:sp>
      <p:sp>
        <p:nvSpPr>
          <p:cNvPr id="10" name="Slide Number Placeholder 9"/>
          <p:cNvSpPr>
            <a:spLocks noGrp="1"/>
          </p:cNvSpPr>
          <p:nvPr>
            <p:ph type="sldNum" sz="quarter" idx="12"/>
          </p:nvPr>
        </p:nvSpPr>
        <p:spPr/>
        <p:txBody>
          <a:bodyPr/>
          <a:lstStyle/>
          <a:p>
            <a:pPr>
              <a:defRPr/>
            </a:pPr>
            <a:fld id="{8BDBD1F7-51C1-E94D-B9B2-8F7012A744C6}" type="slidenum">
              <a:rPr lang="en-US" smtClean="0"/>
              <a:pPr>
                <a:defRPr/>
              </a:pPr>
              <a:t>8</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347415815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dirty="0" smtClean="0"/>
              <a:t>Features</a:t>
            </a:r>
            <a:endParaRPr lang="en-US" dirty="0"/>
          </a:p>
        </p:txBody>
      </p:sp>
      <p:sp>
        <p:nvSpPr>
          <p:cNvPr id="56323" name="Rectangle 3"/>
          <p:cNvSpPr>
            <a:spLocks noGrp="1" noChangeArrowheads="1"/>
          </p:cNvSpPr>
          <p:nvPr>
            <p:ph sz="half" idx="1"/>
          </p:nvPr>
        </p:nvSpPr>
        <p:spPr>
          <a:xfrm>
            <a:off x="304800" y="1676400"/>
            <a:ext cx="4152900" cy="4419600"/>
          </a:xfrm>
        </p:spPr>
        <p:txBody>
          <a:bodyPr/>
          <a:lstStyle/>
          <a:p>
            <a:pPr lvl="1"/>
            <a:r>
              <a:rPr lang="en-US" dirty="0" smtClean="0"/>
              <a:t>Javadoc Comments</a:t>
            </a:r>
          </a:p>
          <a:p>
            <a:pPr lvl="1"/>
            <a:r>
              <a:rPr lang="en-US" dirty="0" smtClean="0"/>
              <a:t>Naming Conventions</a:t>
            </a:r>
          </a:p>
          <a:p>
            <a:pPr lvl="1"/>
            <a:r>
              <a:rPr lang="en-US" dirty="0" smtClean="0"/>
              <a:t>Headers</a:t>
            </a:r>
          </a:p>
          <a:p>
            <a:pPr lvl="1"/>
            <a:r>
              <a:rPr lang="en-US" dirty="0" smtClean="0"/>
              <a:t>Imports</a:t>
            </a:r>
          </a:p>
          <a:p>
            <a:pPr lvl="1"/>
            <a:r>
              <a:rPr lang="en-US" dirty="0" smtClean="0"/>
              <a:t>Size Violations</a:t>
            </a:r>
          </a:p>
          <a:p>
            <a:pPr lvl="1"/>
            <a:r>
              <a:rPr lang="en-US" dirty="0" smtClean="0"/>
              <a:t>Whitespace</a:t>
            </a:r>
          </a:p>
          <a:p>
            <a:pPr lvl="1"/>
            <a:r>
              <a:rPr lang="en-US" dirty="0" smtClean="0"/>
              <a:t>Modifiers</a:t>
            </a:r>
            <a:endParaRPr lang="en-US" dirty="0"/>
          </a:p>
        </p:txBody>
      </p:sp>
      <p:sp>
        <p:nvSpPr>
          <p:cNvPr id="56324" name="Rectangle 4"/>
          <p:cNvSpPr>
            <a:spLocks noGrp="1" noChangeArrowheads="1"/>
          </p:cNvSpPr>
          <p:nvPr>
            <p:ph sz="half" idx="2"/>
          </p:nvPr>
        </p:nvSpPr>
        <p:spPr>
          <a:xfrm>
            <a:off x="4724400" y="1676400"/>
            <a:ext cx="4152900" cy="6477000"/>
          </a:xfrm>
        </p:spPr>
        <p:txBody>
          <a:bodyPr/>
          <a:lstStyle/>
          <a:p>
            <a:pPr lvl="1"/>
            <a:r>
              <a:rPr lang="en-US" dirty="0"/>
              <a:t>Blocks</a:t>
            </a:r>
          </a:p>
          <a:p>
            <a:pPr lvl="1"/>
            <a:r>
              <a:rPr lang="en-US" dirty="0"/>
              <a:t>Coding Problems</a:t>
            </a:r>
          </a:p>
          <a:p>
            <a:pPr lvl="1"/>
            <a:r>
              <a:rPr lang="en-US" dirty="0"/>
              <a:t>Class Design</a:t>
            </a:r>
          </a:p>
          <a:p>
            <a:pPr lvl="1"/>
            <a:r>
              <a:rPr lang="en-US" dirty="0"/>
              <a:t>Duplicate Code</a:t>
            </a:r>
          </a:p>
          <a:p>
            <a:pPr lvl="1"/>
            <a:r>
              <a:rPr lang="en-US" sz="2800" b="1" dirty="0"/>
              <a:t>Metrics Checks</a:t>
            </a:r>
          </a:p>
          <a:p>
            <a:pPr lvl="1"/>
            <a:r>
              <a:rPr lang="en-US" dirty="0"/>
              <a:t>Miscellaneous Checks</a:t>
            </a:r>
          </a:p>
          <a:p>
            <a:pPr lvl="1"/>
            <a:r>
              <a:rPr lang="en-US" dirty="0"/>
              <a:t>Optional Checks</a:t>
            </a:r>
          </a:p>
        </p:txBody>
      </p:sp>
      <p:sp>
        <p:nvSpPr>
          <p:cNvPr id="8" name="TextBox 7"/>
          <p:cNvSpPr txBox="1"/>
          <p:nvPr/>
        </p:nvSpPr>
        <p:spPr>
          <a:xfrm>
            <a:off x="762000" y="1066800"/>
            <a:ext cx="7257603" cy="461665"/>
          </a:xfrm>
          <a:prstGeom prst="rect">
            <a:avLst/>
          </a:prstGeom>
          <a:noFill/>
        </p:spPr>
        <p:txBody>
          <a:bodyPr wrap="square" rtlCol="0">
            <a:spAutoFit/>
          </a:bodyPr>
          <a:lstStyle/>
          <a:p>
            <a:pPr algn="ctr"/>
            <a:r>
              <a:rPr lang="en-US" dirty="0"/>
              <a:t>The things that Checkstyle can check for are</a:t>
            </a:r>
            <a:r>
              <a:rPr lang="en-US" dirty="0" smtClean="0"/>
              <a:t>:</a:t>
            </a:r>
            <a:endParaRPr lang="en-US" dirty="0"/>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7226C9CF-2DE7-A244-9500-F97EF59AC4B3}" type="slidenum">
              <a:rPr lang="en-US" smtClean="0"/>
              <a:pPr>
                <a:defRPr/>
              </a:pPr>
              <a:t>80</a:t>
            </a:fld>
            <a:r>
              <a:rPr lang="en-US" dirty="0" smtClean="0"/>
              <a:t> of 87</a:t>
            </a:r>
            <a:endParaRPr lang="en-US" dirty="0"/>
          </a:p>
        </p:txBody>
      </p:sp>
    </p:spTree>
    <p:extLst>
      <p:ext uri="{BB962C8B-B14F-4D97-AF65-F5344CB8AC3E}">
        <p14:creationId xmlns:p14="http://schemas.microsoft.com/office/powerpoint/2010/main" val="2709054379"/>
      </p:ext>
    </p:extLst>
  </p:cSld>
  <p:clrMapOvr>
    <a:masterClrMapping/>
  </p:clrMapOvr>
  <p:timing>
    <p:tnLst>
      <p:par>
        <p:cTn xmlns:p14="http://schemas.microsoft.com/office/powerpoint/2010/mai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dirty="0" smtClean="0"/>
              <a:t>Metrics Checks</a:t>
            </a:r>
            <a:endParaRPr lang="en-US" dirty="0"/>
          </a:p>
        </p:txBody>
      </p:sp>
      <p:sp>
        <p:nvSpPr>
          <p:cNvPr id="57347" name="Rectangle 3"/>
          <p:cNvSpPr>
            <a:spLocks noGrp="1" noChangeArrowheads="1"/>
          </p:cNvSpPr>
          <p:nvPr>
            <p:ph type="body" idx="1"/>
          </p:nvPr>
        </p:nvSpPr>
        <p:spPr/>
        <p:txBody>
          <a:bodyPr/>
          <a:lstStyle/>
          <a:p>
            <a:r>
              <a:rPr lang="en-US" dirty="0" smtClean="0"/>
              <a:t>BooleanExpressionComplexity</a:t>
            </a:r>
          </a:p>
          <a:p>
            <a:r>
              <a:rPr lang="en-US" dirty="0" smtClean="0"/>
              <a:t>ClassDataAbstractionCoupling</a:t>
            </a:r>
          </a:p>
          <a:p>
            <a:r>
              <a:rPr lang="en-US" dirty="0" smtClean="0"/>
              <a:t>ClassFanOutComplexity</a:t>
            </a:r>
          </a:p>
          <a:p>
            <a:r>
              <a:rPr lang="en-US" dirty="0" smtClean="0"/>
              <a:t>CyclomaticComplexity</a:t>
            </a:r>
          </a:p>
          <a:p>
            <a:r>
              <a:rPr lang="en-US" dirty="0" smtClean="0"/>
              <a:t>NPathComplexity </a:t>
            </a:r>
          </a:p>
          <a:p>
            <a:pPr lvl="1"/>
            <a:endParaRPr lang="en-US" dirty="0" smtClean="0"/>
          </a:p>
          <a:p>
            <a:endParaRPr lang="en-US" dirty="0"/>
          </a:p>
        </p:txBody>
      </p:sp>
      <p:sp>
        <p:nvSpPr>
          <p:cNvPr id="2" name="Date Placeholder 1"/>
          <p:cNvSpPr>
            <a:spLocks noGrp="1"/>
          </p:cNvSpPr>
          <p:nvPr>
            <p:ph type="dt" sz="half" idx="10"/>
          </p:nvPr>
        </p:nvSpPr>
        <p:spPr/>
        <p:txBody>
          <a:bodyPr/>
          <a:lstStyle/>
          <a:p>
            <a:r>
              <a:rPr lang="en-US" dirty="0" smtClean="0"/>
              <a:t>May 30, 2017</a:t>
            </a:r>
            <a:endParaRPr lang="en-US" dirty="0"/>
          </a:p>
        </p:txBody>
      </p:sp>
      <p:sp>
        <p:nvSpPr>
          <p:cNvPr id="3" name="Footer Placeholder 2"/>
          <p:cNvSpPr>
            <a:spLocks noGrp="1"/>
          </p:cNvSpPr>
          <p:nvPr>
            <p:ph type="ftr" sz="quarter" idx="11"/>
          </p:nvPr>
        </p:nvSpPr>
        <p:spPr/>
        <p:txBody>
          <a:bodyPr/>
          <a:lstStyle/>
          <a:p>
            <a:r>
              <a:rPr lang="fr-FR" dirty="0" smtClean="0"/>
              <a:t>SE 433: Lecture 10</a:t>
            </a:r>
            <a:endParaRPr lang="en-US" dirty="0"/>
          </a:p>
        </p:txBody>
      </p:sp>
      <p:sp>
        <p:nvSpPr>
          <p:cNvPr id="13" name="Slide Number Placeholder 12"/>
          <p:cNvSpPr>
            <a:spLocks noGrp="1"/>
          </p:cNvSpPr>
          <p:nvPr>
            <p:ph type="sldNum" sz="quarter" idx="12"/>
          </p:nvPr>
        </p:nvSpPr>
        <p:spPr/>
        <p:txBody>
          <a:bodyPr/>
          <a:lstStyle/>
          <a:p>
            <a:pPr>
              <a:defRPr/>
            </a:pPr>
            <a:fld id="{8BDBD1F7-51C1-E94D-B9B2-8F7012A744C6}" type="slidenum">
              <a:rPr lang="en-US" smtClean="0"/>
              <a:pPr>
                <a:defRPr/>
              </a:pPr>
              <a:t>81</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24981444"/>
      </p:ext>
    </p:extLst>
  </p:cSld>
  <p:clrMapOvr>
    <a:masterClrMapping/>
  </p:clrMapOvr>
  <p:timing>
    <p:tnLst>
      <p:par>
        <p:cTn xmlns:p14="http://schemas.microsoft.com/office/powerpoint/2010/mai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Open Source Code Analyzers in Java</a:t>
            </a:r>
          </a:p>
        </p:txBody>
      </p:sp>
      <p:sp>
        <p:nvSpPr>
          <p:cNvPr id="3" name="Content Placeholder 2"/>
          <p:cNvSpPr>
            <a:spLocks noGrp="1"/>
          </p:cNvSpPr>
          <p:nvPr>
            <p:ph idx="1"/>
          </p:nvPr>
        </p:nvSpPr>
        <p:spPr/>
        <p:txBody>
          <a:bodyPr/>
          <a:lstStyle/>
          <a:p>
            <a:r>
              <a:rPr lang="en-US" b="1" dirty="0" smtClean="0">
                <a:hlinkClick r:id="rId3"/>
              </a:rPr>
              <a:t>Jdepend</a:t>
            </a:r>
            <a:r>
              <a:rPr lang="en-US" b="1" dirty="0"/>
              <a:t> </a:t>
            </a:r>
            <a:r>
              <a:rPr lang="en-US" dirty="0" smtClean="0"/>
              <a:t>traverses Java class file directories and generates design quality metrics for each Java package. </a:t>
            </a:r>
          </a:p>
          <a:p>
            <a:r>
              <a:rPr lang="en-US" dirty="0" smtClean="0"/>
              <a:t>JDepend allows you to automatically measure the quality of a design in terms of its extensibility, reusability, and maintainability to effectively manage and control package dependencies.	</a:t>
            </a:r>
          </a:p>
          <a:p>
            <a:pPr marL="0" indent="0">
              <a:buNone/>
            </a:pPr>
            <a:endParaRPr lang="en-US" u="sng" dirty="0" smtClean="0"/>
          </a:p>
          <a:p>
            <a:r>
              <a:rPr lang="en-US" dirty="0"/>
              <a:t>http://java-source.net/open-source/code-analyzers</a:t>
            </a:r>
          </a:p>
        </p:txBody>
      </p:sp>
      <p:sp>
        <p:nvSpPr>
          <p:cNvPr id="4" name="Date Placeholder 3"/>
          <p:cNvSpPr>
            <a:spLocks noGrp="1"/>
          </p:cNvSpPr>
          <p:nvPr>
            <p:ph type="dt" sz="half" idx="10"/>
          </p:nvPr>
        </p:nvSpPr>
        <p:spPr/>
        <p:txBody>
          <a:bodyPr/>
          <a:lstStyle/>
          <a:p>
            <a:pPr>
              <a:defRPr/>
            </a:pPr>
            <a:r>
              <a:rPr lang="en-US" dirty="0" smtClean="0"/>
              <a:t>May 30, 2017</a:t>
            </a:r>
            <a:endParaRPr lang="en-US" dirty="0"/>
          </a:p>
        </p:txBody>
      </p:sp>
      <p:sp>
        <p:nvSpPr>
          <p:cNvPr id="5" name="Footer Placeholder 4"/>
          <p:cNvSpPr>
            <a:spLocks noGrp="1"/>
          </p:cNvSpPr>
          <p:nvPr>
            <p:ph type="ftr" sz="quarter" idx="11"/>
          </p:nvPr>
        </p:nvSpPr>
        <p:spPr/>
        <p:txBody>
          <a:bodyPr/>
          <a:lstStyle/>
          <a:p>
            <a:pPr>
              <a:defRPr/>
            </a:pPr>
            <a:r>
              <a:rPr lang="fr-FR" dirty="0" smtClean="0"/>
              <a:t>SE 433: Lecture 10</a:t>
            </a:r>
            <a:endParaRPr lang="en-US" dirty="0"/>
          </a:p>
        </p:txBody>
      </p:sp>
      <p:sp>
        <p:nvSpPr>
          <p:cNvPr id="7" name="Slide Number Placeholder 6"/>
          <p:cNvSpPr>
            <a:spLocks noGrp="1"/>
          </p:cNvSpPr>
          <p:nvPr>
            <p:ph type="sldNum" sz="quarter" idx="12"/>
          </p:nvPr>
        </p:nvSpPr>
        <p:spPr/>
        <p:txBody>
          <a:bodyPr/>
          <a:lstStyle/>
          <a:p>
            <a:pPr>
              <a:defRPr/>
            </a:pPr>
            <a:fld id="{8BDBD1F7-51C1-E94D-B9B2-8F7012A744C6}" type="slidenum">
              <a:rPr lang="en-US" smtClean="0"/>
              <a:pPr>
                <a:defRPr/>
              </a:pPr>
              <a:t>82</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1177563776"/>
      </p:ext>
    </p:extLst>
  </p:cSld>
  <p:clrMapOvr>
    <a:masterClrMapping/>
  </p:clrMapOvr>
  <p:timing>
    <p:tnLst>
      <p:par>
        <p:cTn xmlns:p14="http://schemas.microsoft.com/office/powerpoint/2010/mai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Open Source Code Analyzers in Java</a:t>
            </a:r>
          </a:p>
        </p:txBody>
      </p:sp>
      <p:sp>
        <p:nvSpPr>
          <p:cNvPr id="3" name="Content Placeholder 2"/>
          <p:cNvSpPr>
            <a:spLocks noGrp="1"/>
          </p:cNvSpPr>
          <p:nvPr>
            <p:ph idx="1"/>
          </p:nvPr>
        </p:nvSpPr>
        <p:spPr/>
        <p:txBody>
          <a:bodyPr/>
          <a:lstStyle/>
          <a:p>
            <a:r>
              <a:rPr lang="en-US" dirty="0">
                <a:hlinkClick r:id="rId3"/>
              </a:rPr>
              <a:t>http://java-source.net/open-source/code-</a:t>
            </a:r>
            <a:r>
              <a:rPr lang="en-US" dirty="0" smtClean="0">
                <a:hlinkClick r:id="rId3"/>
              </a:rPr>
              <a:t>analyzers</a:t>
            </a:r>
            <a:endParaRPr lang="en-US" dirty="0" smtClean="0"/>
          </a:p>
          <a:p>
            <a:r>
              <a:rPr lang="en-US" dirty="0">
                <a:hlinkClick r:id="rId4"/>
              </a:rPr>
              <a:t>https://www.checkmarx.com/2014/11/13/the-ultimate-list-of-open-source-static-code-analysis-security-tools</a:t>
            </a:r>
            <a:r>
              <a:rPr lang="en-US" dirty="0" smtClean="0">
                <a:hlinkClick r:id="rId4"/>
              </a:rPr>
              <a:t>/</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dirty="0" smtClean="0"/>
              <a:t>May 30, 2017</a:t>
            </a:r>
            <a:endParaRPr lang="en-US" dirty="0"/>
          </a:p>
        </p:txBody>
      </p:sp>
      <p:sp>
        <p:nvSpPr>
          <p:cNvPr id="5" name="Footer Placeholder 4"/>
          <p:cNvSpPr>
            <a:spLocks noGrp="1"/>
          </p:cNvSpPr>
          <p:nvPr>
            <p:ph type="ftr" sz="quarter" idx="11"/>
          </p:nvPr>
        </p:nvSpPr>
        <p:spPr/>
        <p:txBody>
          <a:bodyPr/>
          <a:lstStyle/>
          <a:p>
            <a:pPr>
              <a:defRPr/>
            </a:pPr>
            <a:r>
              <a:rPr lang="fr-FR" dirty="0" smtClean="0"/>
              <a:t>SE 433: Lecture 10</a:t>
            </a:r>
            <a:endParaRPr lang="en-US" dirty="0"/>
          </a:p>
        </p:txBody>
      </p:sp>
      <p:sp>
        <p:nvSpPr>
          <p:cNvPr id="7" name="Slide Number Placeholder 6"/>
          <p:cNvSpPr>
            <a:spLocks noGrp="1"/>
          </p:cNvSpPr>
          <p:nvPr>
            <p:ph type="sldNum" sz="quarter" idx="12"/>
          </p:nvPr>
        </p:nvSpPr>
        <p:spPr/>
        <p:txBody>
          <a:bodyPr/>
          <a:lstStyle/>
          <a:p>
            <a:pPr>
              <a:defRPr/>
            </a:pPr>
            <a:fld id="{8BDBD1F7-51C1-E94D-B9B2-8F7012A744C6}" type="slidenum">
              <a:rPr lang="en-US" smtClean="0"/>
              <a:pPr>
                <a:defRPr/>
              </a:pPr>
              <a:t>83</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3572478642"/>
      </p:ext>
    </p:extLst>
  </p:cSld>
  <p:clrMapOvr>
    <a:masterClrMapping/>
  </p:clrMapOvr>
  <p:timing>
    <p:tnLst>
      <p:par>
        <p:cTn xmlns:p14="http://schemas.microsoft.com/office/powerpoint/2010/mai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p:txBody>
          <a:bodyPr/>
          <a:lstStyle/>
          <a:p>
            <a:r>
              <a:rPr lang="en-US" dirty="0" smtClean="0"/>
              <a:t>Professional Ethics</a:t>
            </a:r>
            <a:endParaRPr lang="en-US" dirty="0"/>
          </a:p>
        </p:txBody>
      </p:sp>
      <p:sp>
        <p:nvSpPr>
          <p:cNvPr id="296963" name="Rectangle 3"/>
          <p:cNvSpPr>
            <a:spLocks noGrp="1" noChangeArrowheads="1"/>
          </p:cNvSpPr>
          <p:nvPr>
            <p:ph type="body" idx="1"/>
          </p:nvPr>
        </p:nvSpPr>
        <p:spPr/>
        <p:txBody>
          <a:bodyPr/>
          <a:lstStyle/>
          <a:p>
            <a:r>
              <a:rPr lang="en-US" dirty="0" smtClean="0"/>
              <a:t>If you can’t test it, </a:t>
            </a:r>
            <a:r>
              <a:rPr lang="en-US" b="1" dirty="0" smtClean="0">
                <a:solidFill>
                  <a:srgbClr val="0000FF"/>
                </a:solidFill>
              </a:rPr>
              <a:t>don</a:t>
            </a:r>
            <a:r>
              <a:rPr lang="en-US" altLang="ja-JP" b="1" dirty="0" smtClean="0">
                <a:solidFill>
                  <a:srgbClr val="0000FF"/>
                </a:solidFill>
              </a:rPr>
              <a:t>’</a:t>
            </a:r>
            <a:r>
              <a:rPr lang="en-US" b="1" dirty="0" smtClean="0">
                <a:solidFill>
                  <a:srgbClr val="0000FF"/>
                </a:solidFill>
              </a:rPr>
              <a:t>t build it</a:t>
            </a:r>
          </a:p>
          <a:p>
            <a:r>
              <a:rPr lang="en-US" dirty="0" smtClean="0"/>
              <a:t>Put </a:t>
            </a:r>
            <a:r>
              <a:rPr lang="en-US" b="1" dirty="0" smtClean="0">
                <a:solidFill>
                  <a:srgbClr val="0000FF"/>
                </a:solidFill>
              </a:rPr>
              <a:t>quality first </a:t>
            </a:r>
            <a:r>
              <a:rPr lang="en-US" dirty="0" smtClean="0"/>
              <a:t>: Even if you lose the argument, you will gain respect</a:t>
            </a:r>
          </a:p>
          <a:p>
            <a:r>
              <a:rPr lang="en-US" dirty="0" smtClean="0"/>
              <a:t>Begin test activities </a:t>
            </a:r>
            <a:r>
              <a:rPr lang="en-US" b="1" dirty="0" smtClean="0">
                <a:solidFill>
                  <a:srgbClr val="0000FF"/>
                </a:solidFill>
              </a:rPr>
              <a:t>early</a:t>
            </a:r>
          </a:p>
          <a:p>
            <a:r>
              <a:rPr lang="en-US" b="1" dirty="0" smtClean="0">
                <a:solidFill>
                  <a:srgbClr val="0000FF"/>
                </a:solidFill>
              </a:rPr>
              <a:t>Decouple</a:t>
            </a:r>
          </a:p>
          <a:p>
            <a:pPr lvl="1"/>
            <a:r>
              <a:rPr lang="en-US" b="1" dirty="0" smtClean="0">
                <a:solidFill>
                  <a:srgbClr val="0000FF"/>
                </a:solidFill>
              </a:rPr>
              <a:t>Designs</a:t>
            </a:r>
            <a:r>
              <a:rPr lang="en-US" dirty="0" smtClean="0"/>
              <a:t> should be independent of language</a:t>
            </a:r>
          </a:p>
          <a:p>
            <a:pPr lvl="1"/>
            <a:r>
              <a:rPr lang="en-US" b="1" dirty="0" smtClean="0">
                <a:solidFill>
                  <a:srgbClr val="0000FF"/>
                </a:solidFill>
              </a:rPr>
              <a:t>Programs</a:t>
            </a:r>
            <a:r>
              <a:rPr lang="en-US" dirty="0" smtClean="0"/>
              <a:t> should be independent of environment</a:t>
            </a:r>
          </a:p>
          <a:p>
            <a:pPr lvl="1"/>
            <a:r>
              <a:rPr lang="en-US" dirty="0" smtClean="0"/>
              <a:t>Couplings are </a:t>
            </a:r>
            <a:r>
              <a:rPr lang="en-US" b="1" dirty="0" smtClean="0">
                <a:solidFill>
                  <a:srgbClr val="0000FF"/>
                </a:solidFill>
              </a:rPr>
              <a:t>weaknesses</a:t>
            </a:r>
            <a:r>
              <a:rPr lang="en-US" dirty="0" smtClean="0"/>
              <a:t> in the software!</a:t>
            </a:r>
          </a:p>
          <a:p>
            <a:r>
              <a:rPr lang="en-US" b="1" dirty="0" smtClean="0">
                <a:solidFill>
                  <a:srgbClr val="0000FF"/>
                </a:solidFill>
              </a:rPr>
              <a:t>Don</a:t>
            </a:r>
            <a:r>
              <a:rPr lang="en-US" altLang="ja-JP" b="1" dirty="0" smtClean="0">
                <a:solidFill>
                  <a:srgbClr val="0000FF"/>
                </a:solidFill>
              </a:rPr>
              <a:t>’</a:t>
            </a:r>
            <a:r>
              <a:rPr lang="en-US" b="1" dirty="0" smtClean="0">
                <a:solidFill>
                  <a:srgbClr val="0000FF"/>
                </a:solidFill>
              </a:rPr>
              <a:t>t take shortcuts</a:t>
            </a:r>
          </a:p>
          <a:p>
            <a:pPr lvl="1"/>
            <a:r>
              <a:rPr lang="en-US" dirty="0" smtClean="0"/>
              <a:t>If you lose the argument you will </a:t>
            </a:r>
            <a:r>
              <a:rPr lang="en-US" b="1" dirty="0" smtClean="0">
                <a:solidFill>
                  <a:srgbClr val="0000FF"/>
                </a:solidFill>
              </a:rPr>
              <a:t>gain respect</a:t>
            </a:r>
          </a:p>
          <a:p>
            <a:pPr lvl="1"/>
            <a:r>
              <a:rPr lang="en-US" b="1" dirty="0" smtClean="0">
                <a:solidFill>
                  <a:schemeClr val="accent1"/>
                </a:solidFill>
              </a:rPr>
              <a:t>Document</a:t>
            </a:r>
            <a:r>
              <a:rPr lang="en-US" dirty="0" smtClean="0"/>
              <a:t> your objections</a:t>
            </a:r>
          </a:p>
          <a:p>
            <a:pPr lvl="1"/>
            <a:r>
              <a:rPr lang="en-US" b="1" dirty="0" smtClean="0">
                <a:solidFill>
                  <a:srgbClr val="0000FF"/>
                </a:solidFill>
              </a:rPr>
              <a:t>Vote</a:t>
            </a:r>
            <a:r>
              <a:rPr lang="en-US" dirty="0" smtClean="0"/>
              <a:t> with your feet</a:t>
            </a:r>
          </a:p>
          <a:p>
            <a:pPr lvl="1"/>
            <a:r>
              <a:rPr lang="en-US" dirty="0" smtClean="0"/>
              <a:t>Don</a:t>
            </a:r>
            <a:r>
              <a:rPr lang="en-US" altLang="ja-JP" dirty="0" smtClean="0"/>
              <a:t>’</a:t>
            </a:r>
            <a:r>
              <a:rPr lang="en-US" dirty="0" smtClean="0"/>
              <a:t>t be afraid to be </a:t>
            </a:r>
            <a:r>
              <a:rPr lang="en-US" b="1" dirty="0" smtClean="0">
                <a:solidFill>
                  <a:srgbClr val="0000FF"/>
                </a:solidFill>
              </a:rPr>
              <a:t>right</a:t>
            </a:r>
            <a:r>
              <a:rPr lang="en-US" dirty="0" smtClean="0"/>
              <a:t>!</a:t>
            </a:r>
            <a:endParaRPr lang="en-US" dirty="0"/>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84</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25935145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969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9696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9696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9696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29696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29696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296963">
                                            <p:txEl>
                                              <p:pRg st="6" end="6"/>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29696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29696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296963">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499"/>
                                          </p:stCondLst>
                                        </p:cTn>
                                        <p:tgtEl>
                                          <p:spTgt spid="296963">
                                            <p:txEl>
                                              <p:pRg st="10" end="1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499"/>
                                          </p:stCondLst>
                                        </p:cTn>
                                        <p:tgtEl>
                                          <p:spTgt spid="29696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63" grpId="0" build="p" autoUpdateAnimBg="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3" name="Rectangle 2"/>
          <p:cNvSpPr>
            <a:spLocks noGrp="1" noChangeArrowheads="1"/>
          </p:cNvSpPr>
          <p:nvPr>
            <p:ph type="ctrTitle"/>
          </p:nvPr>
        </p:nvSpPr>
        <p:spPr/>
        <p:txBody>
          <a:bodyPr/>
          <a:lstStyle/>
          <a:p>
            <a:pPr>
              <a:defRPr/>
            </a:pPr>
            <a:r>
              <a:rPr lang="en-US" dirty="0">
                <a:latin typeface="Arial" charset="0"/>
                <a:ea typeface="ＭＳ Ｐゴシック" charset="0"/>
                <a:cs typeface="ＭＳ Ｐゴシック" charset="0"/>
              </a:rPr>
              <a:t>Final Examination</a:t>
            </a:r>
          </a:p>
        </p:txBody>
      </p:sp>
      <p:sp>
        <p:nvSpPr>
          <p:cNvPr id="889859" name="Rectangle 3"/>
          <p:cNvSpPr>
            <a:spLocks noGrp="1" noChangeArrowheads="1"/>
          </p:cNvSpPr>
          <p:nvPr>
            <p:ph type="subTitle" idx="1"/>
          </p:nvPr>
        </p:nvSpPr>
        <p:spPr>
          <a:xfrm>
            <a:off x="1219200" y="3352800"/>
            <a:ext cx="6400800" cy="1752600"/>
          </a:xfrm>
        </p:spPr>
        <p:txBody>
          <a:bodyPr/>
          <a:lstStyle/>
          <a:p>
            <a:pPr>
              <a:buFont typeface="Wingdings" charset="0"/>
              <a:buNone/>
            </a:pPr>
            <a:r>
              <a:rPr lang="ja-JP" altLang="en-US">
                <a:latin typeface="Arial" charset="0"/>
                <a:ea typeface="ＭＳ Ｐゴシック" charset="0"/>
                <a:cs typeface="ＭＳ Ｐゴシック" charset="0"/>
              </a:rPr>
              <a:t>“</a:t>
            </a:r>
            <a:r>
              <a:rPr lang="en-US" altLang="ja-JP" dirty="0">
                <a:latin typeface="Arial" charset="0"/>
                <a:ea typeface="ＭＳ Ｐゴシック" charset="0"/>
                <a:cs typeface="ＭＳ Ｐゴシック" charset="0"/>
              </a:rPr>
              <a:t>Nobody expects the Spanish Inquisition!</a:t>
            </a:r>
            <a:r>
              <a:rPr lang="ja-JP" altLang="en-US">
                <a:latin typeface="Arial" charset="0"/>
                <a:ea typeface="ＭＳ Ｐゴシック" charset="0"/>
                <a:cs typeface="ＭＳ Ｐゴシック" charset="0"/>
              </a:rPr>
              <a:t>”</a:t>
            </a:r>
            <a:endParaRPr lang="en-US" altLang="ja-JP" dirty="0">
              <a:latin typeface="Arial" charset="0"/>
              <a:ea typeface="ＭＳ Ｐゴシック" charset="0"/>
              <a:cs typeface="ＭＳ Ｐゴシック" charset="0"/>
            </a:endParaRPr>
          </a:p>
          <a:p>
            <a:pPr>
              <a:buFont typeface="Wingdings" charset="0"/>
              <a:buNone/>
            </a:pPr>
            <a:r>
              <a:rPr lang="en-US" dirty="0">
                <a:latin typeface="Arial" charset="0"/>
                <a:ea typeface="ＭＳ Ｐゴシック" charset="0"/>
                <a:cs typeface="ＭＳ Ｐゴシック" charset="0"/>
              </a:rPr>
              <a:t>– Monty Python</a:t>
            </a:r>
          </a:p>
        </p:txBody>
      </p:sp>
      <p:pic>
        <p:nvPicPr>
          <p:cNvPr id="889860" name="Picture 4" descr="spai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0" y="4267200"/>
            <a:ext cx="2819400" cy="2411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F683B677-C643-1541-A02D-CD84F8996590}" type="slidenum">
              <a:rPr lang="en-US" smtClean="0"/>
              <a:pPr>
                <a:defRPr/>
              </a:pPr>
              <a:t>85</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17279501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889859">
                                            <p:txEl>
                                              <p:pRg st="0" end="0"/>
                                            </p:txEl>
                                          </p:spTgt>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3" name="span2.wav"/>
                                        </p:tgtEl>
                                      </p:cMediaNode>
                                    </p:audio>
                                  </p:subTnLst>
                                </p:cTn>
                              </p:par>
                              <p:par>
                                <p:cTn id="7" presetID="1" presetClass="entr" presetSubtype="0" fill="hold" grpId="0" nodeType="withEffect">
                                  <p:stCondLst>
                                    <p:cond delay="1000"/>
                                  </p:stCondLst>
                                  <p:childTnLst>
                                    <p:set>
                                      <p:cBhvr>
                                        <p:cTn id="8" dur="1" fill="hold">
                                          <p:stCondLst>
                                            <p:cond delay="0"/>
                                          </p:stCondLst>
                                        </p:cTn>
                                        <p:tgtEl>
                                          <p:spTgt spid="889859">
                                            <p:txEl>
                                              <p:pRg st="1" end="1"/>
                                            </p:txEl>
                                          </p:spTgt>
                                        </p:tgtEl>
                                        <p:attrNameLst>
                                          <p:attrName>style.visibility</p:attrName>
                                        </p:attrNameLst>
                                      </p:cBhvr>
                                      <p:to>
                                        <p:strVal val="visible"/>
                                      </p:to>
                                    </p:set>
                                  </p:childTnLst>
                                  <p:subTnLst>
                                    <p:audio>
                                      <p:cMediaNode>
                                        <p:cTn display="0" masterRel="sameClick">
                                          <p:stCondLst>
                                            <p:cond evt="begin" delay="0">
                                              <p:tn val="7"/>
                                            </p:cond>
                                          </p:stCondLst>
                                          <p:endCondLst>
                                            <p:cond evt="onStopAudio" delay="0">
                                              <p:tgtEl>
                                                <p:sldTgt/>
                                              </p:tgtEl>
                                            </p:cond>
                                          </p:endCondLst>
                                        </p:cTn>
                                        <p:tgtEl>
                                          <p:sndTgt r:embed="rId3" name="span2.wav"/>
                                        </p:tgtEl>
                                      </p:cMediaNode>
                                    </p:audio>
                                  </p:subTnLst>
                                </p:cTn>
                              </p:par>
                              <p:par>
                                <p:cTn id="9" presetID="1" presetClass="entr" presetSubtype="0" fill="hold" nodeType="withEffect">
                                  <p:stCondLst>
                                    <p:cond delay="0"/>
                                  </p:stCondLst>
                                  <p:childTnLst>
                                    <p:set>
                                      <p:cBhvr>
                                        <p:cTn id="10" dur="1" fill="hold">
                                          <p:stCondLst>
                                            <p:cond delay="0"/>
                                          </p:stCondLst>
                                        </p:cTn>
                                        <p:tgtEl>
                                          <p:spTgt spid="8898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9859"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81" name="Rectangle 2"/>
          <p:cNvSpPr>
            <a:spLocks noGrp="1" noChangeArrowheads="1"/>
          </p:cNvSpPr>
          <p:nvPr>
            <p:ph type="title"/>
          </p:nvPr>
        </p:nvSpPr>
        <p:spPr/>
        <p:txBody>
          <a:bodyPr/>
          <a:lstStyle/>
          <a:p>
            <a:pPr>
              <a:defRPr/>
            </a:pPr>
            <a:r>
              <a:rPr lang="en-US" dirty="0">
                <a:latin typeface="Arial" charset="0"/>
                <a:ea typeface="ＭＳ Ｐゴシック" charset="0"/>
                <a:cs typeface="ＭＳ Ｐゴシック" charset="0"/>
              </a:rPr>
              <a:t>Final Examination</a:t>
            </a:r>
          </a:p>
        </p:txBody>
      </p:sp>
      <p:sp>
        <p:nvSpPr>
          <p:cNvPr id="187394" name="Rectangle 3"/>
          <p:cNvSpPr>
            <a:spLocks noGrp="1" noChangeArrowheads="1"/>
          </p:cNvSpPr>
          <p:nvPr>
            <p:ph type="body" idx="1"/>
          </p:nvPr>
        </p:nvSpPr>
        <p:spPr/>
        <p:txBody>
          <a:bodyPr/>
          <a:lstStyle/>
          <a:p>
            <a:pPr marL="342900" lvl="1" indent="-342900">
              <a:buSzPct val="114000"/>
              <a:buFont typeface="Wingdings" charset="0"/>
              <a:buChar char="§"/>
            </a:pPr>
            <a:r>
              <a:rPr lang="en-US" dirty="0">
                <a:latin typeface="Arial" charset="0"/>
                <a:ea typeface="ＭＳ Ｐゴシック" charset="0"/>
                <a:cs typeface="ＭＳ Ｐゴシック" charset="0"/>
              </a:rPr>
              <a:t>Final Examination will be on the Desire2Learn system starting from </a:t>
            </a:r>
            <a:r>
              <a:rPr lang="en-US" dirty="0" smtClean="0">
                <a:latin typeface="Arial" charset="0"/>
                <a:ea typeface="ＭＳ Ｐゴシック" charset="0"/>
              </a:rPr>
              <a:t>June </a:t>
            </a:r>
            <a:r>
              <a:rPr lang="en-US" dirty="0" smtClean="0">
                <a:latin typeface="Arial" charset="0"/>
                <a:ea typeface="ＭＳ Ｐゴシック" charset="0"/>
              </a:rPr>
              <a:t>1 </a:t>
            </a:r>
            <a:r>
              <a:rPr lang="en-US" dirty="0" smtClean="0">
                <a:latin typeface="Arial" charset="0"/>
                <a:ea typeface="ＭＳ Ｐゴシック" charset="0"/>
              </a:rPr>
              <a:t>to June </a:t>
            </a:r>
            <a:r>
              <a:rPr lang="en-US" dirty="0" smtClean="0">
                <a:latin typeface="Arial" charset="0"/>
                <a:ea typeface="ＭＳ Ｐゴシック" charset="0"/>
              </a:rPr>
              <a:t>7</a:t>
            </a:r>
            <a:endParaRPr lang="en-US" dirty="0">
              <a:latin typeface="Arial" charset="0"/>
              <a:ea typeface="ＭＳ Ｐゴシック" charset="0"/>
              <a:cs typeface="ＭＳ Ｐゴシック" charset="0"/>
            </a:endParaRPr>
          </a:p>
          <a:p>
            <a:r>
              <a:rPr lang="en-US" sz="2000" dirty="0">
                <a:latin typeface="Arial" charset="0"/>
                <a:ea typeface="ＭＳ Ｐゴシック" charset="0"/>
                <a:cs typeface="ＭＳ Ｐゴシック" charset="0"/>
              </a:rPr>
              <a:t>See important information about </a:t>
            </a:r>
            <a:r>
              <a:rPr lang="en-US" sz="2000" dirty="0">
                <a:latin typeface="Arial" charset="0"/>
                <a:ea typeface="ＭＳ Ｐゴシック" charset="0"/>
                <a:cs typeface="ＭＳ Ｐゴシック" charset="0"/>
                <a:hlinkClick r:id="rId3"/>
              </a:rPr>
              <a:t>Taking Quizzes On-line</a:t>
            </a:r>
            <a:endParaRPr lang="en-US" sz="2000" dirty="0">
              <a:latin typeface="Arial" charset="0"/>
              <a:ea typeface="ＭＳ Ｐゴシック" charset="0"/>
              <a:cs typeface="ＭＳ Ｐゴシック" charset="0"/>
            </a:endParaRPr>
          </a:p>
          <a:p>
            <a:pPr marL="342900" lvl="1" indent="-342900"/>
            <a:r>
              <a:rPr lang="en-US" dirty="0">
                <a:latin typeface="Arial" charset="0"/>
                <a:ea typeface="ＭＳ Ｐゴシック" charset="0"/>
              </a:rPr>
              <a:t>Login to the </a:t>
            </a:r>
            <a:r>
              <a:rPr lang="en-US" dirty="0">
                <a:latin typeface="Arial" charset="0"/>
                <a:ea typeface="ＭＳ Ｐゴシック" charset="0"/>
                <a:hlinkClick r:id="rId4"/>
              </a:rPr>
              <a:t>Desire2Learn System (https://d2l.depaul.edu/)</a:t>
            </a:r>
            <a:endParaRPr lang="en-US" dirty="0">
              <a:latin typeface="Arial" charset="0"/>
              <a:ea typeface="ＭＳ Ｐゴシック" charset="0"/>
            </a:endParaRPr>
          </a:p>
          <a:p>
            <a:pPr marL="342900" lvl="1" indent="-342900"/>
            <a:r>
              <a:rPr lang="en-US" dirty="0">
                <a:latin typeface="Arial" charset="0"/>
                <a:ea typeface="ＭＳ Ｐゴシック" charset="0"/>
              </a:rPr>
              <a:t>Take the examination.</a:t>
            </a:r>
          </a:p>
          <a:p>
            <a:pPr marL="342900" lvl="1" indent="-342900"/>
            <a:r>
              <a:rPr lang="en-US" dirty="0">
                <a:latin typeface="Arial" charset="0"/>
                <a:ea typeface="ＭＳ Ｐゴシック" charset="0"/>
              </a:rPr>
              <a:t>It will be made available </a:t>
            </a:r>
            <a:r>
              <a:rPr lang="en-US" dirty="0" smtClean="0">
                <a:latin typeface="Arial" charset="0"/>
                <a:ea typeface="ＭＳ Ｐゴシック" charset="0"/>
              </a:rPr>
              <a:t>Thursday, June </a:t>
            </a:r>
            <a:r>
              <a:rPr lang="en-US" dirty="0" smtClean="0">
                <a:latin typeface="Arial" charset="0"/>
                <a:ea typeface="ＭＳ Ｐゴシック" charset="0"/>
              </a:rPr>
              <a:t>1.</a:t>
            </a:r>
            <a:endParaRPr lang="en-US" dirty="0">
              <a:latin typeface="Arial" charset="0"/>
              <a:ea typeface="ＭＳ Ｐゴシック" charset="0"/>
            </a:endParaRPr>
          </a:p>
          <a:p>
            <a:pPr marL="342900" lvl="1" indent="-342900"/>
            <a:r>
              <a:rPr lang="en-US" dirty="0">
                <a:latin typeface="Arial" charset="0"/>
                <a:ea typeface="ＭＳ Ｐゴシック" charset="0"/>
              </a:rPr>
              <a:t>You must take the exam by COB </a:t>
            </a:r>
            <a:r>
              <a:rPr lang="en-US" dirty="0" smtClean="0">
                <a:latin typeface="Arial" charset="0"/>
                <a:ea typeface="ＭＳ Ｐゴシック" charset="0"/>
              </a:rPr>
              <a:t>Wednesday, June </a:t>
            </a:r>
            <a:r>
              <a:rPr lang="en-US" dirty="0" smtClean="0">
                <a:latin typeface="Arial" charset="0"/>
                <a:ea typeface="ＭＳ Ｐゴシック" charset="0"/>
              </a:rPr>
              <a:t>7.</a:t>
            </a:r>
            <a:endParaRPr lang="en-US" dirty="0">
              <a:latin typeface="Arial" charset="0"/>
              <a:ea typeface="ＭＳ Ｐゴシック" charset="0"/>
            </a:endParaRPr>
          </a:p>
          <a:p>
            <a:pPr marL="342900" lvl="1" indent="-342900"/>
            <a:r>
              <a:rPr lang="en-US" dirty="0">
                <a:latin typeface="Arial" charset="0"/>
                <a:ea typeface="ＭＳ Ｐゴシック" charset="0"/>
              </a:rPr>
              <a:t>Allow 3 hours (should take about one hour if you are prepared); note: books or notes allowed but should be used sparingly.</a:t>
            </a:r>
          </a:p>
          <a:p>
            <a:r>
              <a:rPr lang="en-US" sz="2000" dirty="0">
                <a:latin typeface="Arial" charset="0"/>
                <a:ea typeface="ＭＳ Ｐゴシック" charset="0"/>
                <a:cs typeface="ＭＳ Ｐゴシック" charset="0"/>
              </a:rPr>
              <a:t>See study guide on the web </a:t>
            </a:r>
            <a:r>
              <a:rPr lang="en-US" sz="2000" dirty="0" smtClean="0">
                <a:latin typeface="Arial" charset="0"/>
                <a:ea typeface="ＭＳ Ｐゴシック" charset="0"/>
                <a:cs typeface="ＭＳ Ｐゴシック" charset="0"/>
              </a:rPr>
              <a:t>page or on D2L. </a:t>
            </a:r>
            <a:endParaRPr lang="en-US" sz="2000" dirty="0">
              <a:latin typeface="Arial" charset="0"/>
              <a:ea typeface="ＭＳ Ｐゴシック" charset="0"/>
              <a:cs typeface="ＭＳ Ｐゴシック" charset="0"/>
            </a:endParaRPr>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86</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2621325661"/>
      </p:ext>
    </p:extLst>
  </p:cSld>
  <p:clrMapOvr>
    <a:masterClrMapping/>
  </p:clrMapOvr>
  <p:timing>
    <p:tnLst>
      <p:par>
        <p:cTn xmlns:p14="http://schemas.microsoft.com/office/powerpoint/2010/mai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End</a:t>
            </a:r>
            <a:endParaRPr lang="en-US" dirty="0"/>
          </a:p>
        </p:txBody>
      </p:sp>
      <p:pic>
        <p:nvPicPr>
          <p:cNvPr id="7" name="Content Placeholder 6"/>
          <p:cNvPicPr>
            <a:picLocks noGrp="1" noChangeAspect="1"/>
          </p:cNvPicPr>
          <p:nvPr>
            <p:ph idx="1"/>
          </p:nvPr>
        </p:nvPicPr>
        <p:blipFill>
          <a:blip r:embed="rId3"/>
          <a:srcRect l="-9419" r="-9419"/>
          <a:stretch>
            <a:fillRect/>
          </a:stretch>
        </p:blipFill>
        <p:spPr>
          <a:xfrm>
            <a:off x="539750" y="1066800"/>
            <a:ext cx="8445500" cy="5334000"/>
          </a:xfrm>
        </p:spPr>
      </p:pic>
      <p:sp>
        <p:nvSpPr>
          <p:cNvPr id="3" name="Date Placeholder 2"/>
          <p:cNvSpPr>
            <a:spLocks noGrp="1"/>
          </p:cNvSpPr>
          <p:nvPr>
            <p:ph type="dt" sz="half" idx="10"/>
          </p:nvPr>
        </p:nvSpPr>
        <p:spPr/>
        <p:txBody>
          <a:bodyPr/>
          <a:lstStyle/>
          <a:p>
            <a:pPr>
              <a:defRPr/>
            </a:pPr>
            <a:r>
              <a:rPr lang="en-US" dirty="0" smtClean="0"/>
              <a:t>May 30, 2017</a:t>
            </a:r>
            <a:endParaRPr lang="en-US" dirty="0"/>
          </a:p>
        </p:txBody>
      </p:sp>
      <p:sp>
        <p:nvSpPr>
          <p:cNvPr id="6" name="Footer Placeholder 5"/>
          <p:cNvSpPr>
            <a:spLocks noGrp="1"/>
          </p:cNvSpPr>
          <p:nvPr>
            <p:ph type="ftr" sz="quarter" idx="11"/>
          </p:nvPr>
        </p:nvSpPr>
        <p:spPr/>
        <p:txBody>
          <a:bodyPr/>
          <a:lstStyle/>
          <a:p>
            <a:pPr>
              <a:defRPr/>
            </a:pPr>
            <a:r>
              <a:rPr lang="fr-FR" dirty="0" smtClean="0"/>
              <a:t>SE 433: Lecture 10</a:t>
            </a:r>
            <a:endParaRPr lang="en-US" dirty="0"/>
          </a:p>
        </p:txBody>
      </p:sp>
      <p:sp>
        <p:nvSpPr>
          <p:cNvPr id="10" name="Slide Number Placeholder 9"/>
          <p:cNvSpPr>
            <a:spLocks noGrp="1"/>
          </p:cNvSpPr>
          <p:nvPr>
            <p:ph type="sldNum" sz="quarter" idx="12"/>
          </p:nvPr>
        </p:nvSpPr>
        <p:spPr/>
        <p:txBody>
          <a:bodyPr/>
          <a:lstStyle/>
          <a:p>
            <a:pPr>
              <a:defRPr/>
            </a:pPr>
            <a:fld id="{8BDBD1F7-51C1-E94D-B9B2-8F7012A744C6}" type="slidenum">
              <a:rPr lang="en-US" smtClean="0"/>
              <a:pPr>
                <a:defRPr/>
              </a:pPr>
              <a:t>87</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251631591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2"/>
          <p:cNvSpPr>
            <a:spLocks noGrp="1" noChangeArrowheads="1"/>
          </p:cNvSpPr>
          <p:nvPr>
            <p:ph type="title"/>
          </p:nvPr>
        </p:nvSpPr>
        <p:spPr/>
        <p:txBody>
          <a:bodyPr/>
          <a:lstStyle/>
          <a:p>
            <a:r>
              <a:rPr lang="en-US" dirty="0" smtClean="0"/>
              <a:t>Standard Test Plan</a:t>
            </a:r>
            <a:endParaRPr lang="en-US" dirty="0"/>
          </a:p>
        </p:txBody>
      </p:sp>
      <p:sp>
        <p:nvSpPr>
          <p:cNvPr id="7" name="Content Placeholder 6"/>
          <p:cNvSpPr>
            <a:spLocks noGrp="1"/>
          </p:cNvSpPr>
          <p:nvPr>
            <p:ph idx="1"/>
          </p:nvPr>
        </p:nvSpPr>
        <p:spPr/>
        <p:txBody>
          <a:bodyPr/>
          <a:lstStyle/>
          <a:p>
            <a:r>
              <a:rPr lang="en-US" dirty="0" smtClean="0"/>
              <a:t>ANSI / IEEE Standard 829-1983 is ancient but still used:</a:t>
            </a:r>
          </a:p>
          <a:p>
            <a:pPr marL="0" indent="0" algn="ctr">
              <a:buNone/>
            </a:pPr>
            <a:r>
              <a:rPr lang="en-US" b="1" u="sng" dirty="0" smtClean="0"/>
              <a:t>Test Plan</a:t>
            </a:r>
          </a:p>
          <a:p>
            <a:r>
              <a:rPr lang="en-US" dirty="0" smtClean="0"/>
              <a:t>A document describing the scope, approach, resources, and schedule of intended testing activities. It identifies test items, the features to be tested, the testing tasks, who will do each task, and any risks requiring contingency planning.</a:t>
            </a:r>
          </a:p>
          <a:p>
            <a:r>
              <a:rPr lang="en-US" dirty="0" smtClean="0"/>
              <a:t>Many organizations are required to adhere to this standard</a:t>
            </a:r>
          </a:p>
          <a:p>
            <a:r>
              <a:rPr lang="en-US" dirty="0" smtClean="0"/>
              <a:t>Unfortunately, this standard emphasizes documentation, not actual testing – often resulting in a well documented vacuum</a:t>
            </a:r>
            <a:endParaRPr lang="en-US" dirty="0"/>
          </a:p>
        </p:txBody>
      </p:sp>
      <p:sp>
        <p:nvSpPr>
          <p:cNvPr id="289797" name="Rectangle 5"/>
          <p:cNvSpPr>
            <a:spLocks noChangeArrowheads="1"/>
          </p:cNvSpPr>
          <p:nvPr/>
        </p:nvSpPr>
        <p:spPr bwMode="auto">
          <a:xfrm>
            <a:off x="138113" y="4757738"/>
            <a:ext cx="8867775"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285750" indent="-285750">
              <a:lnSpc>
                <a:spcPct val="90000"/>
              </a:lnSpc>
              <a:spcBef>
                <a:spcPct val="30000"/>
              </a:spcBef>
              <a:buSzPct val="85000"/>
              <a:buFontTx/>
              <a:buChar char="•"/>
            </a:pPr>
            <a:endParaRPr lang="en-US" sz="2400" dirty="0">
              <a:solidFill>
                <a:schemeClr val="tx2"/>
              </a:solidFill>
            </a:endParaRPr>
          </a:p>
        </p:txBody>
      </p:sp>
      <p:sp>
        <p:nvSpPr>
          <p:cNvPr id="2" name="Date Placeholder 1"/>
          <p:cNvSpPr>
            <a:spLocks noGrp="1"/>
          </p:cNvSpPr>
          <p:nvPr>
            <p:ph type="dt" sz="half" idx="10"/>
          </p:nvPr>
        </p:nvSpPr>
        <p:spPr/>
        <p:txBody>
          <a:bodyPr/>
          <a:lstStyle/>
          <a:p>
            <a:pPr>
              <a:defRPr/>
            </a:pPr>
            <a:r>
              <a:rPr lang="en-US" dirty="0" smtClean="0"/>
              <a:t>May 30, 2017</a:t>
            </a:r>
            <a:endParaRPr lang="en-US" dirty="0"/>
          </a:p>
        </p:txBody>
      </p:sp>
      <p:sp>
        <p:nvSpPr>
          <p:cNvPr id="3" name="Footer Placeholder 2"/>
          <p:cNvSpPr>
            <a:spLocks noGrp="1"/>
          </p:cNvSpPr>
          <p:nvPr>
            <p:ph type="ftr" sz="quarter" idx="11"/>
          </p:nvPr>
        </p:nvSpPr>
        <p:spPr/>
        <p:txBody>
          <a:bodyPr/>
          <a:lstStyle/>
          <a:p>
            <a:pPr>
              <a:defRPr/>
            </a:pPr>
            <a:r>
              <a:rPr lang="fr-FR" dirty="0" smtClean="0"/>
              <a:t>SE 433: Lecture 10</a:t>
            </a:r>
            <a:endParaRPr lang="en-US" dirty="0"/>
          </a:p>
        </p:txBody>
      </p:sp>
      <p:sp>
        <p:nvSpPr>
          <p:cNvPr id="5" name="Slide Number Placeholder 4"/>
          <p:cNvSpPr>
            <a:spLocks noGrp="1"/>
          </p:cNvSpPr>
          <p:nvPr>
            <p:ph type="sldNum" sz="quarter" idx="12"/>
          </p:nvPr>
        </p:nvSpPr>
        <p:spPr/>
        <p:txBody>
          <a:bodyPr/>
          <a:lstStyle/>
          <a:p>
            <a:pPr>
              <a:defRPr/>
            </a:pPr>
            <a:fld id="{8BDBD1F7-51C1-E94D-B9B2-8F7012A744C6}" type="slidenum">
              <a:rPr lang="en-US" smtClean="0"/>
              <a:pPr>
                <a:defRPr/>
              </a:pPr>
              <a:t>9</a:t>
            </a:fld>
            <a:r>
              <a:rPr lang="en-US" dirty="0" smtClean="0"/>
              <a:t> of 87</a:t>
            </a:r>
            <a:endParaRPr lang="en-US" dirty="0">
              <a:solidFill>
                <a:schemeClr val="tx2"/>
              </a:solidFill>
            </a:endParaRPr>
          </a:p>
        </p:txBody>
      </p:sp>
    </p:spTree>
    <p:extLst>
      <p:ext uri="{BB962C8B-B14F-4D97-AF65-F5344CB8AC3E}">
        <p14:creationId xmlns:p14="http://schemas.microsoft.com/office/powerpoint/2010/main" val="16131794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499"/>
                                          </p:stCondLst>
                                        </p:cTn>
                                        <p:tgtEl>
                                          <p:spTgt spid="28979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797" grpId="0" build="p" autoUpdateAnimBg="0"/>
    </p:bldLst>
  </p:timing>
</p:sld>
</file>

<file path=ppt/theme/theme1.xml><?xml version="1.0" encoding="utf-8"?>
<a:theme xmlns:a="http://schemas.openxmlformats.org/drawingml/2006/main" name="Presentation1">
  <a:themeElements>
    <a:clrScheme name="Custom 8">
      <a:dk1>
        <a:srgbClr val="000000"/>
      </a:dk1>
      <a:lt1>
        <a:srgbClr val="B3D1F0"/>
      </a:lt1>
      <a:dk2>
        <a:srgbClr val="1822CD"/>
      </a:dk2>
      <a:lt2>
        <a:srgbClr val="000000"/>
      </a:lt2>
      <a:accent1>
        <a:srgbClr val="3568C7"/>
      </a:accent1>
      <a:accent2>
        <a:srgbClr val="F06157"/>
      </a:accent2>
      <a:accent3>
        <a:srgbClr val="D6E5F6"/>
      </a:accent3>
      <a:accent4>
        <a:srgbClr val="000000"/>
      </a:accent4>
      <a:accent5>
        <a:srgbClr val="AEB9E0"/>
      </a:accent5>
      <a:accent6>
        <a:srgbClr val="D9574E"/>
      </a:accent6>
      <a:hlink>
        <a:srgbClr val="0000FF"/>
      </a:hlink>
      <a:folHlink>
        <a:srgbClr val="FF0000"/>
      </a:folHlink>
    </a:clrScheme>
    <a:fontScheme name="Presentation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36" charset="0"/>
            <a:ea typeface="ＭＳ Ｐゴシック" pitchFamily="36" charset="-128"/>
            <a:cs typeface="ＭＳ Ｐゴシック" pitchFamily="3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36" charset="0"/>
            <a:ea typeface="ＭＳ Ｐゴシック" pitchFamily="36" charset="-128"/>
            <a:cs typeface="ＭＳ Ｐゴシック" pitchFamily="36" charset="-128"/>
          </a:defRPr>
        </a:defPPr>
      </a:lstStyle>
    </a:lnDef>
  </a:objectDefaults>
  <a:extraClrSchemeLst>
    <a:extraClrScheme>
      <a:clrScheme name="Presentation1 1">
        <a:dk1>
          <a:srgbClr val="000000"/>
        </a:dk1>
        <a:lt1>
          <a:srgbClr val="B3D1F0"/>
        </a:lt1>
        <a:dk2>
          <a:srgbClr val="1822CD"/>
        </a:dk2>
        <a:lt2>
          <a:srgbClr val="000000"/>
        </a:lt2>
        <a:accent1>
          <a:srgbClr val="3568C7"/>
        </a:accent1>
        <a:accent2>
          <a:srgbClr val="F06157"/>
        </a:accent2>
        <a:accent3>
          <a:srgbClr val="D6E5F6"/>
        </a:accent3>
        <a:accent4>
          <a:srgbClr val="000000"/>
        </a:accent4>
        <a:accent5>
          <a:srgbClr val="AEB9E0"/>
        </a:accent5>
        <a:accent6>
          <a:srgbClr val="D9574E"/>
        </a:accent6>
        <a:hlink>
          <a:srgbClr val="FF9218"/>
        </a:hlink>
        <a:folHlink>
          <a:srgbClr val="CCCCCC"/>
        </a:folHlink>
      </a:clrScheme>
      <a:clrMap bg1="lt1" tx1="dk1" bg2="lt2" tx2="dk2" accent1="accent1" accent2="accent2" accent3="accent3" accent4="accent4" accent5="accent5" accent6="accent6" hlink="hlink" folHlink="folHlink"/>
    </a:extraClrScheme>
    <a:extraClrScheme>
      <a:clrScheme name="Presentation1 2">
        <a:dk1>
          <a:srgbClr val="000000"/>
        </a:dk1>
        <a:lt1>
          <a:srgbClr val="DCD1EB"/>
        </a:lt1>
        <a:dk2>
          <a:srgbClr val="6C18B0"/>
        </a:dk2>
        <a:lt2>
          <a:srgbClr val="000000"/>
        </a:lt2>
        <a:accent1>
          <a:srgbClr val="9968CC"/>
        </a:accent1>
        <a:accent2>
          <a:srgbClr val="FFAF18"/>
        </a:accent2>
        <a:accent3>
          <a:srgbClr val="EBE5F3"/>
        </a:accent3>
        <a:accent4>
          <a:srgbClr val="000000"/>
        </a:accent4>
        <a:accent5>
          <a:srgbClr val="CAB9E2"/>
        </a:accent5>
        <a:accent6>
          <a:srgbClr val="E79E15"/>
        </a:accent6>
        <a:hlink>
          <a:srgbClr val="1822CD"/>
        </a:hlink>
        <a:folHlink>
          <a:srgbClr val="CCCCCC"/>
        </a:folHlink>
      </a:clrScheme>
      <a:clrMap bg1="lt1" tx1="dk1" bg2="lt2" tx2="dk2" accent1="accent1" accent2="accent2" accent3="accent3" accent4="accent4" accent5="accent5" accent6="accent6" hlink="hlink" folHlink="folHlink"/>
    </a:extraClrScheme>
    <a:extraClrScheme>
      <a:clrScheme name="Presentation1 3">
        <a:dk1>
          <a:srgbClr val="000000"/>
        </a:dk1>
        <a:lt1>
          <a:srgbClr val="EECAE1"/>
        </a:lt1>
        <a:dk2>
          <a:srgbClr val="DC54AD"/>
        </a:dk2>
        <a:lt2>
          <a:srgbClr val="000000"/>
        </a:lt2>
        <a:accent1>
          <a:srgbClr val="DC359C"/>
        </a:accent1>
        <a:accent2>
          <a:srgbClr val="FFAF18"/>
        </a:accent2>
        <a:accent3>
          <a:srgbClr val="F5E1EE"/>
        </a:accent3>
        <a:accent4>
          <a:srgbClr val="000000"/>
        </a:accent4>
        <a:accent5>
          <a:srgbClr val="EBAECB"/>
        </a:accent5>
        <a:accent6>
          <a:srgbClr val="E79E15"/>
        </a:accent6>
        <a:hlink>
          <a:srgbClr val="1822CD"/>
        </a:hlink>
        <a:folHlink>
          <a:srgbClr val="CCCCCC"/>
        </a:folHlink>
      </a:clrScheme>
      <a:clrMap bg1="lt1" tx1="dk1" bg2="lt2" tx2="dk2" accent1="accent1" accent2="accent2" accent3="accent3" accent4="accent4" accent5="accent5" accent6="accent6" hlink="hlink" folHlink="folHlink"/>
    </a:extraClrScheme>
    <a:extraClrScheme>
      <a:clrScheme name="Presentation1 4">
        <a:dk1>
          <a:srgbClr val="000000"/>
        </a:dk1>
        <a:lt1>
          <a:srgbClr val="D7E6C5"/>
        </a:lt1>
        <a:dk2>
          <a:srgbClr val="2F8B20"/>
        </a:dk2>
        <a:lt2>
          <a:srgbClr val="000000"/>
        </a:lt2>
        <a:accent1>
          <a:srgbClr val="7ABA05"/>
        </a:accent1>
        <a:accent2>
          <a:srgbClr val="FFAF18"/>
        </a:accent2>
        <a:accent3>
          <a:srgbClr val="E8F0DF"/>
        </a:accent3>
        <a:accent4>
          <a:srgbClr val="000000"/>
        </a:accent4>
        <a:accent5>
          <a:srgbClr val="BED9AA"/>
        </a:accent5>
        <a:accent6>
          <a:srgbClr val="E79E15"/>
        </a:accent6>
        <a:hlink>
          <a:srgbClr val="1822CD"/>
        </a:hlink>
        <a:folHlink>
          <a:srgbClr val="CCCCCC"/>
        </a:folHlink>
      </a:clrScheme>
      <a:clrMap bg1="lt1" tx1="dk1" bg2="lt2" tx2="dk2" accent1="accent1" accent2="accent2" accent3="accent3" accent4="accent4" accent5="accent5" accent6="accent6" hlink="hlink" folHlink="folHlink"/>
    </a:extraClrScheme>
    <a:extraClrScheme>
      <a:clrScheme name="Presentation1 5">
        <a:dk1>
          <a:srgbClr val="000000"/>
        </a:dk1>
        <a:lt1>
          <a:srgbClr val="F8D1A8"/>
        </a:lt1>
        <a:dk2>
          <a:srgbClr val="FF9218"/>
        </a:dk2>
        <a:lt2>
          <a:srgbClr val="000000"/>
        </a:lt2>
        <a:accent1>
          <a:srgbClr val="FFAF18"/>
        </a:accent1>
        <a:accent2>
          <a:srgbClr val="F06157"/>
        </a:accent2>
        <a:accent3>
          <a:srgbClr val="FBE5D1"/>
        </a:accent3>
        <a:accent4>
          <a:srgbClr val="000000"/>
        </a:accent4>
        <a:accent5>
          <a:srgbClr val="FFD4AB"/>
        </a:accent5>
        <a:accent6>
          <a:srgbClr val="D9574E"/>
        </a:accent6>
        <a:hlink>
          <a:srgbClr val="FF9218"/>
        </a:hlink>
        <a:folHlink>
          <a:srgbClr val="CCCCCC"/>
        </a:folHlink>
      </a:clrScheme>
      <a:clrMap bg1="lt1" tx1="dk1" bg2="lt2" tx2="dk2" accent1="accent1" accent2="accent2" accent3="accent3" accent4="accent4" accent5="accent5" accent6="accent6" hlink="hlink" folHlink="folHlink"/>
    </a:extraClrScheme>
    <a:extraClrScheme>
      <a:clrScheme name="Presentation1 6">
        <a:dk1>
          <a:srgbClr val="000000"/>
        </a:dk1>
        <a:lt1>
          <a:srgbClr val="CCCCCC"/>
        </a:lt1>
        <a:dk2>
          <a:srgbClr val="555555"/>
        </a:dk2>
        <a:lt2>
          <a:srgbClr val="000000"/>
        </a:lt2>
        <a:accent1>
          <a:srgbClr val="AAAAAA"/>
        </a:accent1>
        <a:accent2>
          <a:srgbClr val="888888"/>
        </a:accent2>
        <a:accent3>
          <a:srgbClr val="E2E2E2"/>
        </a:accent3>
        <a:accent4>
          <a:srgbClr val="000000"/>
        </a:accent4>
        <a:accent5>
          <a:srgbClr val="D2D2D2"/>
        </a:accent5>
        <a:accent6>
          <a:srgbClr val="7B7B7B"/>
        </a:accent6>
        <a:hlink>
          <a:srgbClr val="333333"/>
        </a:hlink>
        <a:folHlink>
          <a:srgbClr val="88888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3071</TotalTime>
  <Words>7715</Words>
  <Application>Microsoft Macintosh PowerPoint</Application>
  <PresentationFormat>On-screen Show (4:3)</PresentationFormat>
  <Paragraphs>1217</Paragraphs>
  <Slides>87</Slides>
  <Notes>63</Notes>
  <HiddenSlides>0</HiddenSlides>
  <MMClips>0</MMClips>
  <ScaleCrop>false</ScaleCrop>
  <HeadingPairs>
    <vt:vector size="4" baseType="variant">
      <vt:variant>
        <vt:lpstr>Theme</vt:lpstr>
      </vt:variant>
      <vt:variant>
        <vt:i4>1</vt:i4>
      </vt:variant>
      <vt:variant>
        <vt:lpstr>Slide Titles</vt:lpstr>
      </vt:variant>
      <vt:variant>
        <vt:i4>87</vt:i4>
      </vt:variant>
    </vt:vector>
  </HeadingPairs>
  <TitlesOfParts>
    <vt:vector size="88" baseType="lpstr">
      <vt:lpstr>Presentation1</vt:lpstr>
      <vt:lpstr>SE 433/333 Software Testing  &amp; Quality Assurance</vt:lpstr>
      <vt:lpstr>Administrivia</vt:lpstr>
      <vt:lpstr>SE 433 – Class 10</vt:lpstr>
      <vt:lpstr>Thought for the Day</vt:lpstr>
      <vt:lpstr>Fundamental Questions in Testing</vt:lpstr>
      <vt:lpstr>Test Plans</vt:lpstr>
      <vt:lpstr>Test Plan </vt:lpstr>
      <vt:lpstr>Good Test Plans</vt:lpstr>
      <vt:lpstr>Standard Test Plan</vt:lpstr>
      <vt:lpstr>Test Planning and Preparation</vt:lpstr>
      <vt:lpstr>Test Planning: Goal setting and strategic planning</vt:lpstr>
      <vt:lpstr>The test plan</vt:lpstr>
      <vt:lpstr>Types of Test Plans</vt:lpstr>
      <vt:lpstr>Test documentation</vt:lpstr>
      <vt:lpstr>Test documentation</vt:lpstr>
      <vt:lpstr>Test documentation</vt:lpstr>
      <vt:lpstr>Test documentation</vt:lpstr>
      <vt:lpstr>Test documentation</vt:lpstr>
      <vt:lpstr>Test documentation</vt:lpstr>
      <vt:lpstr>Test documentation</vt:lpstr>
      <vt:lpstr>Test documentation</vt:lpstr>
      <vt:lpstr>Test documentation</vt:lpstr>
      <vt:lpstr>Elements of a test plan 1</vt:lpstr>
      <vt:lpstr>Elements of a test plan 2</vt:lpstr>
      <vt:lpstr>Elements of a test plan 3</vt:lpstr>
      <vt:lpstr>Elements of a test plan 4</vt:lpstr>
      <vt:lpstr>Elements of a test plan 5</vt:lpstr>
      <vt:lpstr>Test Plan Contents – System Testing</vt:lpstr>
      <vt:lpstr>Test Plan Contents – Tactical Testing</vt:lpstr>
      <vt:lpstr>Interview Questions and Answers</vt:lpstr>
      <vt:lpstr>Interview Questions </vt:lpstr>
      <vt:lpstr>What is difference between QA, QC and Software Testing?</vt:lpstr>
      <vt:lpstr>Verification And Validation</vt:lpstr>
      <vt:lpstr>Branch Coverage and Decision Coverage</vt:lpstr>
      <vt:lpstr>Pair-Wise Programming</vt:lpstr>
      <vt:lpstr>Testing and Concurrent Programming</vt:lpstr>
      <vt:lpstr>Testing Concurrent Programs is Hard</vt:lpstr>
      <vt:lpstr>Race Conditions</vt:lpstr>
      <vt:lpstr>What is Static Analysis?</vt:lpstr>
      <vt:lpstr>Defect Costs</vt:lpstr>
      <vt:lpstr>Defect Costs</vt:lpstr>
      <vt:lpstr>Software Quality Assurance </vt:lpstr>
      <vt:lpstr>“QA” &amp; Testing</vt:lpstr>
      <vt:lpstr>Quality Assurance (QA) </vt:lpstr>
      <vt:lpstr>Software Quality Assurance </vt:lpstr>
      <vt:lpstr>Software Quality Assurance</vt:lpstr>
      <vt:lpstr>Quality Control</vt:lpstr>
      <vt:lpstr>Role of the SQA Group  – I</vt:lpstr>
      <vt:lpstr>Role of the SQA Group  – II</vt:lpstr>
      <vt:lpstr>Statistical Software Quality Assurance</vt:lpstr>
      <vt:lpstr>Metrics</vt:lpstr>
      <vt:lpstr>Software Reliability</vt:lpstr>
      <vt:lpstr>Software Reliability Metrics</vt:lpstr>
      <vt:lpstr>Reliability Metrics - part 1</vt:lpstr>
      <vt:lpstr>Reliability Metrics - part 2</vt:lpstr>
      <vt:lpstr>Time Units</vt:lpstr>
      <vt:lpstr>Defect Metrics</vt:lpstr>
      <vt:lpstr>Defect Metrics</vt:lpstr>
      <vt:lpstr>Defect Metrics</vt:lpstr>
      <vt:lpstr>Defect Tracking</vt:lpstr>
      <vt:lpstr>Defect Metrics</vt:lpstr>
      <vt:lpstr>Defect Distribution By Status And Phase</vt:lpstr>
      <vt:lpstr>Defect Rates</vt:lpstr>
      <vt:lpstr>Defect Metrics</vt:lpstr>
      <vt:lpstr>The Rayleigh Model</vt:lpstr>
      <vt:lpstr>The Rayleigh Distribution</vt:lpstr>
      <vt:lpstr>Stopping Testing</vt:lpstr>
      <vt:lpstr>Validation Metrics</vt:lpstr>
      <vt:lpstr>Metrics are Needed to Answer the Following Questions</vt:lpstr>
      <vt:lpstr>Find-Fix Cycle Time</vt:lpstr>
      <vt:lpstr>Cumulative Test Time</vt:lpstr>
      <vt:lpstr>Test Coverage Metrics</vt:lpstr>
      <vt:lpstr>Quality Metrics</vt:lpstr>
      <vt:lpstr>Coding and Testing Tools</vt:lpstr>
      <vt:lpstr>Fundamental Questions in Testing</vt:lpstr>
      <vt:lpstr>Style checkers / Defect finders / Quality scanners</vt:lpstr>
      <vt:lpstr>Free Metric Tools for Java</vt:lpstr>
      <vt:lpstr>JCSC</vt:lpstr>
      <vt:lpstr>CheckStyle</vt:lpstr>
      <vt:lpstr>Features</vt:lpstr>
      <vt:lpstr>Metrics Checks</vt:lpstr>
      <vt:lpstr>Open Source Code Analyzers in Java</vt:lpstr>
      <vt:lpstr>Open Source Code Analyzers in Java</vt:lpstr>
      <vt:lpstr>Professional Ethics</vt:lpstr>
      <vt:lpstr>Final Examination</vt:lpstr>
      <vt:lpstr>Final Examination</vt:lpstr>
      <vt:lpstr>The End</vt:lpstr>
    </vt:vector>
  </TitlesOfParts>
  <Manager/>
  <Company>DePaul University</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10</dc:title>
  <dc:subject>Software Testing and Quality Assurance</dc:subject>
  <dc:creator>Dennis L. Mumaugh</dc:creator>
  <cp:keywords/>
  <dc:description/>
  <cp:lastModifiedBy>Dennis L. Mumaugh</cp:lastModifiedBy>
  <cp:revision>146</cp:revision>
  <cp:lastPrinted>2016-03-08T03:07:47Z</cp:lastPrinted>
  <dcterms:created xsi:type="dcterms:W3CDTF">2011-01-12T03:59:53Z</dcterms:created>
  <dcterms:modified xsi:type="dcterms:W3CDTF">2017-05-30T00:57:32Z</dcterms:modified>
  <cp:category/>
</cp:coreProperties>
</file>