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Lst>
  <p:notesMasterIdLst>
    <p:notesMasterId r:id="rId104"/>
  </p:notesMasterIdLst>
  <p:handoutMasterIdLst>
    <p:handoutMasterId r:id="rId105"/>
  </p:handoutMasterIdLst>
  <p:sldIdLst>
    <p:sldId id="256" r:id="rId2"/>
    <p:sldId id="348" r:id="rId3"/>
    <p:sldId id="351" r:id="rId4"/>
    <p:sldId id="258" r:id="rId5"/>
    <p:sldId id="365" r:id="rId6"/>
    <p:sldId id="259" r:id="rId7"/>
    <p:sldId id="262" r:id="rId8"/>
    <p:sldId id="263" r:id="rId9"/>
    <p:sldId id="264" r:id="rId10"/>
    <p:sldId id="265" r:id="rId11"/>
    <p:sldId id="266" r:id="rId12"/>
    <p:sldId id="268" r:id="rId13"/>
    <p:sldId id="354" r:id="rId14"/>
    <p:sldId id="355" r:id="rId15"/>
    <p:sldId id="267" r:id="rId16"/>
    <p:sldId id="352" r:id="rId17"/>
    <p:sldId id="353" r:id="rId18"/>
    <p:sldId id="269" r:id="rId19"/>
    <p:sldId id="270" r:id="rId20"/>
    <p:sldId id="271" r:id="rId21"/>
    <p:sldId id="272" r:id="rId22"/>
    <p:sldId id="273" r:id="rId23"/>
    <p:sldId id="274" r:id="rId24"/>
    <p:sldId id="275" r:id="rId25"/>
    <p:sldId id="276" r:id="rId26"/>
    <p:sldId id="277" r:id="rId27"/>
    <p:sldId id="328" r:id="rId28"/>
    <p:sldId id="329" r:id="rId29"/>
    <p:sldId id="349" r:id="rId30"/>
    <p:sldId id="350" r:id="rId31"/>
    <p:sldId id="356" r:id="rId32"/>
    <p:sldId id="357" r:id="rId33"/>
    <p:sldId id="335" r:id="rId34"/>
    <p:sldId id="278" r:id="rId35"/>
    <p:sldId id="279" r:id="rId36"/>
    <p:sldId id="331" r:id="rId37"/>
    <p:sldId id="280" r:id="rId38"/>
    <p:sldId id="281" r:id="rId39"/>
    <p:sldId id="282" r:id="rId40"/>
    <p:sldId id="283" r:id="rId41"/>
    <p:sldId id="327" r:id="rId42"/>
    <p:sldId id="284" r:id="rId43"/>
    <p:sldId id="285" r:id="rId44"/>
    <p:sldId id="286" r:id="rId45"/>
    <p:sldId id="287" r:id="rId46"/>
    <p:sldId id="288" r:id="rId47"/>
    <p:sldId id="289" r:id="rId48"/>
    <p:sldId id="326" r:id="rId49"/>
    <p:sldId id="290" r:id="rId50"/>
    <p:sldId id="291" r:id="rId51"/>
    <p:sldId id="292" r:id="rId52"/>
    <p:sldId id="293" r:id="rId53"/>
    <p:sldId id="294" r:id="rId54"/>
    <p:sldId id="295" r:id="rId55"/>
    <p:sldId id="359" r:id="rId56"/>
    <p:sldId id="360" r:id="rId57"/>
    <p:sldId id="332" r:id="rId58"/>
    <p:sldId id="333" r:id="rId59"/>
    <p:sldId id="358" r:id="rId60"/>
    <p:sldId id="297" r:id="rId61"/>
    <p:sldId id="300" r:id="rId62"/>
    <p:sldId id="301" r:id="rId63"/>
    <p:sldId id="339" r:id="rId64"/>
    <p:sldId id="337" r:id="rId65"/>
    <p:sldId id="338" r:id="rId66"/>
    <p:sldId id="340" r:id="rId67"/>
    <p:sldId id="343" r:id="rId68"/>
    <p:sldId id="344" r:id="rId69"/>
    <p:sldId id="345" r:id="rId70"/>
    <p:sldId id="361" r:id="rId71"/>
    <p:sldId id="367" r:id="rId72"/>
    <p:sldId id="368" r:id="rId73"/>
    <p:sldId id="346" r:id="rId74"/>
    <p:sldId id="303" r:id="rId75"/>
    <p:sldId id="302" r:id="rId76"/>
    <p:sldId id="304" r:id="rId77"/>
    <p:sldId id="305" r:id="rId78"/>
    <p:sldId id="306" r:id="rId79"/>
    <p:sldId id="307" r:id="rId80"/>
    <p:sldId id="308" r:id="rId81"/>
    <p:sldId id="309" r:id="rId82"/>
    <p:sldId id="310" r:id="rId83"/>
    <p:sldId id="311" r:id="rId84"/>
    <p:sldId id="312" r:id="rId85"/>
    <p:sldId id="313" r:id="rId86"/>
    <p:sldId id="314" r:id="rId87"/>
    <p:sldId id="363" r:id="rId88"/>
    <p:sldId id="315" r:id="rId89"/>
    <p:sldId id="362" r:id="rId90"/>
    <p:sldId id="316" r:id="rId91"/>
    <p:sldId id="364" r:id="rId92"/>
    <p:sldId id="317" r:id="rId93"/>
    <p:sldId id="318" r:id="rId94"/>
    <p:sldId id="319" r:id="rId95"/>
    <p:sldId id="320" r:id="rId96"/>
    <p:sldId id="321" r:id="rId97"/>
    <p:sldId id="322" r:id="rId98"/>
    <p:sldId id="323" r:id="rId99"/>
    <p:sldId id="324" r:id="rId100"/>
    <p:sldId id="325" r:id="rId101"/>
    <p:sldId id="298" r:id="rId102"/>
    <p:sldId id="260" r:id="rId10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scaleToFitPaper="1" frameSlides="1"/>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50" autoAdjust="0"/>
  </p:normalViewPr>
  <p:slideViewPr>
    <p:cSldViewPr>
      <p:cViewPr>
        <p:scale>
          <a:sx n="150" d="100"/>
          <a:sy n="150" d="100"/>
        </p:scale>
        <p:origin x="-512" y="-960"/>
      </p:cViewPr>
      <p:guideLst>
        <p:guide orient="horz" pos="2160"/>
        <p:guide pos="2880"/>
      </p:guideLst>
    </p:cSldViewPr>
  </p:slideViewPr>
  <p:outlineViewPr>
    <p:cViewPr>
      <p:scale>
        <a:sx n="33" d="100"/>
        <a:sy n="33" d="100"/>
      </p:scale>
      <p:origin x="84680" y="3784"/>
    </p:cViewPr>
    <p:sldLst>
      <p:sld r:id="rId1" collapse="1"/>
      <p:sld r:id="rId2" collapse="1"/>
      <p:sld r:id="rId3" collapse="1"/>
    </p:sldLst>
  </p:outlineViewPr>
  <p:notesTextViewPr>
    <p:cViewPr>
      <p:scale>
        <a:sx n="100" d="100"/>
        <a:sy n="100" d="100"/>
      </p:scale>
      <p:origin x="0" y="0"/>
    </p:cViewPr>
  </p:notesTextViewPr>
  <p:sorterViewPr>
    <p:cViewPr>
      <p:scale>
        <a:sx n="150" d="100"/>
        <a:sy n="150" d="100"/>
      </p:scale>
      <p:origin x="0" y="20288"/>
    </p:cViewPr>
  </p:sorterViewPr>
  <p:notesViewPr>
    <p:cSldViewPr>
      <p:cViewPr varScale="1">
        <p:scale>
          <a:sx n="148" d="100"/>
          <a:sy n="148" d="100"/>
        </p:scale>
        <p:origin x="-2592"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notesMaster" Target="notesMasters/notesMaster1.xml"/><Relationship Id="rId105" Type="http://schemas.openxmlformats.org/officeDocument/2006/relationships/handoutMaster" Target="handoutMasters/handoutMaster1.xml"/><Relationship Id="rId106" Type="http://schemas.openxmlformats.org/officeDocument/2006/relationships/printerSettings" Target="printerSettings/printerSettings1.bin"/><Relationship Id="rId107"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viewProps" Target="viewProps.xml"/><Relationship Id="rId109"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tableStyles" Target="tableStyles.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_rels/viewProps.xml.rels><?xml version="1.0" encoding="UTF-8" standalone="yes"?>
<Relationships xmlns="http://schemas.openxmlformats.org/package/2006/relationships"><Relationship Id="rId1" Type="http://schemas.openxmlformats.org/officeDocument/2006/relationships/slide" Target="slides/slide13.xml"/><Relationship Id="rId2" Type="http://schemas.openxmlformats.org/officeDocument/2006/relationships/slide" Target="slides/slide59.xml"/><Relationship Id="rId3" Type="http://schemas.openxmlformats.org/officeDocument/2006/relationships/slide" Target="slides/slide7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r>
              <a:rPr lang="en-US" dirty="0"/>
              <a:t>SE </a:t>
            </a:r>
            <a:r>
              <a:rPr lang="en-US" dirty="0" smtClean="0"/>
              <a:t>433</a:t>
            </a:r>
            <a:endParaRPr lang="en-US" dirty="0"/>
          </a:p>
        </p:txBody>
      </p:sp>
      <p:sp>
        <p:nvSpPr>
          <p:cNvPr id="102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r>
              <a:rPr lang="en-US" smtClean="0"/>
              <a:t>May 23, 2017</a:t>
            </a:r>
            <a:endParaRPr lang="en-US" dirty="0"/>
          </a:p>
        </p:txBody>
      </p:sp>
      <p:sp>
        <p:nvSpPr>
          <p:cNvPr id="102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r>
              <a:rPr lang="en-US" dirty="0" smtClean="0"/>
              <a:t>Lecture 9</a:t>
            </a:r>
            <a:endParaRPr lang="en-US" dirty="0"/>
          </a:p>
        </p:txBody>
      </p:sp>
      <p:sp>
        <p:nvSpPr>
          <p:cNvPr id="102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C58FDA3C-CC5A-1D46-AB49-DBF5E30FB06C}" type="slidenum">
              <a:rPr lang="en-US"/>
              <a:pPr>
                <a:defRPr/>
              </a:pPr>
              <a:t>‹#›</a:t>
            </a:fld>
            <a:endParaRPr lang="en-US" dirty="0"/>
          </a:p>
        </p:txBody>
      </p:sp>
    </p:spTree>
    <p:extLst>
      <p:ext uri="{BB962C8B-B14F-4D97-AF65-F5344CB8AC3E}">
        <p14:creationId xmlns:p14="http://schemas.microsoft.com/office/powerpoint/2010/main" val="80566432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r>
              <a:rPr lang="en-US" dirty="0" smtClean="0"/>
              <a:t>SE 433</a:t>
            </a:r>
            <a:endParaRPr lang="en-US" dirty="0"/>
          </a:p>
        </p:txBody>
      </p:sp>
      <p:sp>
        <p:nvSpPr>
          <p:cNvPr id="3891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r>
              <a:rPr lang="en-US" smtClean="0"/>
              <a:t>May 23, 2017</a:t>
            </a:r>
            <a:endParaRPr lang="en-US" dirty="0"/>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917" name="Rectangle 5"/>
          <p:cNvSpPr>
            <a:spLocks noGrp="1" noChangeArrowheads="1"/>
          </p:cNvSpPr>
          <p:nvPr>
            <p:ph type="body" sz="quarter" idx="3"/>
          </p:nvPr>
        </p:nvSpPr>
        <p:spPr bwMode="auto">
          <a:xfrm>
            <a:off x="533400" y="4343400"/>
            <a:ext cx="60198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891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r>
              <a:rPr lang="en-US" dirty="0" smtClean="0"/>
              <a:t>Lecture 9</a:t>
            </a:r>
            <a:endParaRPr lang="en-US" dirty="0"/>
          </a:p>
        </p:txBody>
      </p:sp>
      <p:sp>
        <p:nvSpPr>
          <p:cNvPr id="3891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0410F35-0C47-794C-85F9-FC23048F5283}" type="slidenum">
              <a:rPr lang="en-US"/>
              <a:pPr>
                <a:defRPr/>
              </a:pPr>
              <a:t>‹#›</a:t>
            </a:fld>
            <a:r>
              <a:rPr lang="en-US" dirty="0"/>
              <a:t> of </a:t>
            </a:r>
            <a:r>
              <a:rPr lang="en-US" dirty="0" smtClean="0"/>
              <a:t>102</a:t>
            </a:r>
            <a:endParaRPr lang="en-US" dirty="0"/>
          </a:p>
        </p:txBody>
      </p:sp>
    </p:spTree>
    <p:extLst>
      <p:ext uri="{BB962C8B-B14F-4D97-AF65-F5344CB8AC3E}">
        <p14:creationId xmlns:p14="http://schemas.microsoft.com/office/powerpoint/2010/main" val="1693161641"/>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ＭＳ Ｐゴシック" pitchFamily="36" charset="-128"/>
      </a:defRPr>
    </a:lvl1pPr>
    <a:lvl2pPr marL="4572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2pPr>
    <a:lvl3pPr marL="9144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3pPr>
    <a:lvl4pPr marL="13716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4pPr>
    <a:lvl5pPr marL="18288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3.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4.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5.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6.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6.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0.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075" tIns="46038" rIns="92075" bIns="46038"/>
          <a:lstStyle/>
          <a:p>
            <a:endParaRPr lang="en-US" dirty="0">
              <a:latin typeface="Arial" charset="0"/>
              <a:ea typeface="ＭＳ Ｐゴシック" charset="0"/>
              <a:cs typeface="ＭＳ Ｐゴシック" charset="0"/>
            </a:endParaRPr>
          </a:p>
        </p:txBody>
      </p:sp>
      <p:sp>
        <p:nvSpPr>
          <p:cNvPr id="7170" name="Rectangle 3"/>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1</a:t>
            </a:fld>
            <a:r>
              <a:rPr lang="en-US" smtClean="0"/>
              <a:t> of 102</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solidFill>
            <a:srgbClr val="FFFFFF"/>
          </a:solidFill>
          <a:ln/>
        </p:spPr>
      </p:sp>
      <p:sp>
        <p:nvSpPr>
          <p:cNvPr id="17410" name="Rectangle 3"/>
          <p:cNvSpPr>
            <a:spLocks noGrp="1" noChangeArrowheads="1"/>
          </p:cNvSpPr>
          <p:nvPr>
            <p:ph type="body" idx="1"/>
          </p:nvPr>
        </p:nvSpPr>
        <p:spPr>
          <a:xfrm>
            <a:off x="685800" y="4343400"/>
            <a:ext cx="5486400" cy="4114800"/>
          </a:xfrm>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it-IT" dirty="0">
              <a:latin typeface="Calibri"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10</a:t>
            </a:fld>
            <a:r>
              <a:rPr lang="en-US" smtClean="0"/>
              <a:t> of 102</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3E421C20-D7A7-C645-AAA9-3FA35AB4919E}" type="slidenum">
              <a:rPr lang="en-US" sz="1200">
                <a:latin typeface="Verdana" charset="0"/>
              </a:rPr>
              <a:pPr algn="r" eaLnBrk="1" hangingPunct="1"/>
              <a:t>11</a:t>
            </a:fld>
            <a:endParaRPr lang="en-US" sz="1200" dirty="0">
              <a:latin typeface="Verdana" charset="0"/>
            </a:endParaRPr>
          </a:p>
        </p:txBody>
      </p:sp>
      <p:sp>
        <p:nvSpPr>
          <p:cNvPr id="19458" name="Rectangle 2"/>
          <p:cNvSpPr>
            <a:spLocks noGrp="1" noRot="1" noChangeAspect="1" noChangeArrowheads="1" noTextEdit="1"/>
          </p:cNvSpPr>
          <p:nvPr>
            <p:ph type="sldImg"/>
          </p:nvPr>
        </p:nvSpPr>
        <p:spPr>
          <a:solidFill>
            <a:srgbClr val="FFFFFF"/>
          </a:solidFill>
          <a:ln/>
        </p:spPr>
      </p:sp>
      <p:sp>
        <p:nvSpPr>
          <p:cNvPr id="19459" name="Rectangle 3"/>
          <p:cNvSpPr>
            <a:spLocks noGrp="1" noChangeArrowheads="1"/>
          </p:cNvSpPr>
          <p:nvPr>
            <p:ph type="body" idx="1"/>
          </p:nvPr>
        </p:nvSpPr>
        <p:spPr>
          <a:xfrm>
            <a:off x="685800" y="4343400"/>
            <a:ext cx="5486400" cy="4114800"/>
          </a:xfrm>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a:lstStyle/>
          <a:p>
            <a:pPr eaLnBrk="1" hangingPunct="1"/>
            <a:endParaRPr lang="it-IT" dirty="0">
              <a:latin typeface="Calibri"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11</a:t>
            </a:fld>
            <a:r>
              <a:rPr lang="en-US" smtClean="0"/>
              <a:t> of 102</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12</a:t>
            </a:fld>
            <a:r>
              <a:rPr lang="en-US" smtClean="0"/>
              <a:t> of 102</a:t>
            </a:r>
            <a:endParaRPr lang="en-US" dirty="0"/>
          </a:p>
        </p:txBody>
      </p:sp>
    </p:spTree>
    <p:extLst>
      <p:ext uri="{BB962C8B-B14F-4D97-AF65-F5344CB8AC3E}">
        <p14:creationId xmlns:p14="http://schemas.microsoft.com/office/powerpoint/2010/main" val="4062223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latin typeface="Times"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13</a:t>
            </a:fld>
            <a:r>
              <a:rPr lang="en-US" smtClean="0"/>
              <a:t> of 102</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14</a:t>
            </a:fld>
            <a:r>
              <a:rPr lang="en-US" smtClean="0"/>
              <a:t> of 102</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15</a:t>
            </a:fld>
            <a:r>
              <a:rPr lang="en-US" smtClean="0"/>
              <a:t> of 102</a:t>
            </a:r>
            <a:endParaRPr lang="en-US" dirty="0"/>
          </a:p>
        </p:txBody>
      </p:sp>
    </p:spTree>
    <p:extLst>
      <p:ext uri="{BB962C8B-B14F-4D97-AF65-F5344CB8AC3E}">
        <p14:creationId xmlns:p14="http://schemas.microsoft.com/office/powerpoint/2010/main" val="2740013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16</a:t>
            </a:fld>
            <a:r>
              <a:rPr lang="en-US" smtClean="0"/>
              <a:t> of 102</a:t>
            </a:r>
            <a:endParaRPr lang="en-US" dirty="0"/>
          </a:p>
        </p:txBody>
      </p:sp>
    </p:spTree>
    <p:extLst>
      <p:ext uri="{BB962C8B-B14F-4D97-AF65-F5344CB8AC3E}">
        <p14:creationId xmlns:p14="http://schemas.microsoft.com/office/powerpoint/2010/main" val="16246171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17</a:t>
            </a:fld>
            <a:r>
              <a:rPr lang="en-US" smtClean="0"/>
              <a:t> of 102</a:t>
            </a:r>
            <a:endParaRPr lang="en-US" dirty="0"/>
          </a:p>
        </p:txBody>
      </p:sp>
    </p:spTree>
    <p:extLst>
      <p:ext uri="{BB962C8B-B14F-4D97-AF65-F5344CB8AC3E}">
        <p14:creationId xmlns:p14="http://schemas.microsoft.com/office/powerpoint/2010/main" val="4190542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18</a:t>
            </a:fld>
            <a:r>
              <a:rPr lang="en-US" smtClean="0"/>
              <a:t> of 102</a:t>
            </a:r>
            <a:endParaRPr lang="en-US" dirty="0"/>
          </a:p>
        </p:txBody>
      </p:sp>
    </p:spTree>
    <p:extLst>
      <p:ext uri="{BB962C8B-B14F-4D97-AF65-F5344CB8AC3E}">
        <p14:creationId xmlns:p14="http://schemas.microsoft.com/office/powerpoint/2010/main" val="1165515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19</a:t>
            </a:fld>
            <a:r>
              <a:rPr lang="en-US" smtClean="0"/>
              <a:t> of 102</a:t>
            </a:r>
            <a:endParaRPr lang="en-US" dirty="0"/>
          </a:p>
        </p:txBody>
      </p:sp>
    </p:spTree>
    <p:extLst>
      <p:ext uri="{BB962C8B-B14F-4D97-AF65-F5344CB8AC3E}">
        <p14:creationId xmlns:p14="http://schemas.microsoft.com/office/powerpoint/2010/main" val="563359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spect="1" noChangeArrowheads="1"/>
          </p:cNvSpPr>
          <p:nvPr>
            <p:ph type="sldImg"/>
          </p:nvPr>
        </p:nvSpPr>
        <p:spPr>
          <a:xfrm>
            <a:off x="1066800" y="685800"/>
            <a:ext cx="4570413" cy="3429000"/>
          </a:xfrm>
          <a:solidFill>
            <a:srgbClr val="FFFFFF"/>
          </a:solidFill>
          <a:ln/>
        </p:spPr>
      </p:sp>
      <p:sp>
        <p:nvSpPr>
          <p:cNvPr id="13314" name="Rectangle 3"/>
          <p:cNvSpPr>
            <a:spLocks noGrp="1" noChangeArrowheads="1"/>
          </p:cNvSpPr>
          <p:nvPr>
            <p:ph type="body" idx="1"/>
          </p:nvPr>
        </p:nvSpPr>
        <p:spPr>
          <a:xfrm>
            <a:off x="533400" y="4343400"/>
            <a:ext cx="5791200" cy="4114800"/>
          </a:xfrm>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3" name="Date Placeholder 2"/>
          <p:cNvSpPr>
            <a:spLocks noGrp="1"/>
          </p:cNvSpPr>
          <p:nvPr>
            <p:ph type="dt"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Lecture 9</a:t>
            </a:r>
            <a:endParaRPr lang="en-US" dirty="0"/>
          </a:p>
        </p:txBody>
      </p:sp>
      <p:sp>
        <p:nvSpPr>
          <p:cNvPr id="6" name="Header Placeholder 5"/>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2</a:t>
            </a:fld>
            <a:r>
              <a:rPr lang="en-US" smtClean="0"/>
              <a:t> of 102</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20</a:t>
            </a:fld>
            <a:r>
              <a:rPr lang="en-US" smtClean="0"/>
              <a:t> of 102</a:t>
            </a:r>
            <a:endParaRPr lang="en-US" dirty="0"/>
          </a:p>
        </p:txBody>
      </p:sp>
    </p:spTree>
    <p:extLst>
      <p:ext uri="{BB962C8B-B14F-4D97-AF65-F5344CB8AC3E}">
        <p14:creationId xmlns:p14="http://schemas.microsoft.com/office/powerpoint/2010/main" val="11906019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21</a:t>
            </a:fld>
            <a:r>
              <a:rPr lang="en-US" smtClean="0"/>
              <a:t> of 102</a:t>
            </a:r>
            <a:endParaRPr lang="en-US" dirty="0"/>
          </a:p>
        </p:txBody>
      </p:sp>
    </p:spTree>
    <p:extLst>
      <p:ext uri="{BB962C8B-B14F-4D97-AF65-F5344CB8AC3E}">
        <p14:creationId xmlns:p14="http://schemas.microsoft.com/office/powerpoint/2010/main" val="17828992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22</a:t>
            </a:fld>
            <a:r>
              <a:rPr lang="en-US" smtClean="0"/>
              <a:t> of 102</a:t>
            </a:r>
            <a:endParaRPr lang="en-US" dirty="0"/>
          </a:p>
        </p:txBody>
      </p:sp>
    </p:spTree>
    <p:extLst>
      <p:ext uri="{BB962C8B-B14F-4D97-AF65-F5344CB8AC3E}">
        <p14:creationId xmlns:p14="http://schemas.microsoft.com/office/powerpoint/2010/main" val="4231237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23</a:t>
            </a:fld>
            <a:r>
              <a:rPr lang="en-US" smtClean="0"/>
              <a:t> of 102</a:t>
            </a:r>
            <a:endParaRPr lang="en-US" dirty="0"/>
          </a:p>
        </p:txBody>
      </p:sp>
    </p:spTree>
    <p:extLst>
      <p:ext uri="{BB962C8B-B14F-4D97-AF65-F5344CB8AC3E}">
        <p14:creationId xmlns:p14="http://schemas.microsoft.com/office/powerpoint/2010/main" val="783759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24</a:t>
            </a:fld>
            <a:r>
              <a:rPr lang="en-US" smtClean="0"/>
              <a:t> of 102</a:t>
            </a:r>
            <a:endParaRPr lang="en-US" dirty="0"/>
          </a:p>
        </p:txBody>
      </p:sp>
    </p:spTree>
    <p:extLst>
      <p:ext uri="{BB962C8B-B14F-4D97-AF65-F5344CB8AC3E}">
        <p14:creationId xmlns:p14="http://schemas.microsoft.com/office/powerpoint/2010/main" val="40219132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25</a:t>
            </a:fld>
            <a:r>
              <a:rPr lang="en-US" smtClean="0"/>
              <a:t> of 102</a:t>
            </a:r>
            <a:endParaRPr lang="en-US" dirty="0"/>
          </a:p>
        </p:txBody>
      </p:sp>
    </p:spTree>
    <p:extLst>
      <p:ext uri="{BB962C8B-B14F-4D97-AF65-F5344CB8AC3E}">
        <p14:creationId xmlns:p14="http://schemas.microsoft.com/office/powerpoint/2010/main" val="1963427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26</a:t>
            </a:fld>
            <a:r>
              <a:rPr lang="en-US" smtClean="0"/>
              <a:t> of 102</a:t>
            </a:r>
            <a:endParaRPr lang="en-US" dirty="0"/>
          </a:p>
        </p:txBody>
      </p:sp>
    </p:spTree>
    <p:extLst>
      <p:ext uri="{BB962C8B-B14F-4D97-AF65-F5344CB8AC3E}">
        <p14:creationId xmlns:p14="http://schemas.microsoft.com/office/powerpoint/2010/main" val="15584480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27</a:t>
            </a:fld>
            <a:r>
              <a:rPr lang="en-US" smtClean="0"/>
              <a:t> of 102</a:t>
            </a:r>
            <a:endParaRPr lang="en-US" dirty="0"/>
          </a:p>
        </p:txBody>
      </p:sp>
    </p:spTree>
    <p:extLst>
      <p:ext uri="{BB962C8B-B14F-4D97-AF65-F5344CB8AC3E}">
        <p14:creationId xmlns:p14="http://schemas.microsoft.com/office/powerpoint/2010/main" val="37779722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28</a:t>
            </a:fld>
            <a:r>
              <a:rPr lang="en-US" smtClean="0"/>
              <a:t> of 102</a:t>
            </a:r>
            <a:endParaRPr lang="en-US" dirty="0"/>
          </a:p>
        </p:txBody>
      </p:sp>
    </p:spTree>
    <p:extLst>
      <p:ext uri="{BB962C8B-B14F-4D97-AF65-F5344CB8AC3E}">
        <p14:creationId xmlns:p14="http://schemas.microsoft.com/office/powerpoint/2010/main" val="32531545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986563"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29</a:t>
            </a:fld>
            <a:r>
              <a:rPr lang="en-US" smtClean="0"/>
              <a:t> of 102</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3</a:t>
            </a:fld>
            <a:r>
              <a:rPr lang="en-US" smtClean="0"/>
              <a:t> of 102</a:t>
            </a:r>
            <a:endParaRPr lang="en-US" dirty="0"/>
          </a:p>
        </p:txBody>
      </p:sp>
    </p:spTree>
    <p:extLst>
      <p:ext uri="{BB962C8B-B14F-4D97-AF65-F5344CB8AC3E}">
        <p14:creationId xmlns:p14="http://schemas.microsoft.com/office/powerpoint/2010/main" val="13951425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75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987587"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30</a:t>
            </a:fld>
            <a:r>
              <a:rPr lang="en-US" smtClean="0"/>
              <a:t> of 102</a:t>
            </a:r>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de-DE" dirty="0">
              <a:latin typeface="Times"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31</a:t>
            </a:fld>
            <a:r>
              <a:rPr lang="en-US" smtClean="0"/>
              <a:t> of 102</a:t>
            </a:r>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dirty="0">
                <a:latin typeface="Times" charset="0"/>
                <a:ea typeface="ＭＳ Ｐゴシック" charset="0"/>
                <a:cs typeface="ＭＳ Ｐゴシック" charset="0"/>
              </a:rPr>
              <a:t>For the following integration testing strategies, we use this call hierarchy of an example design</a:t>
            </a:r>
          </a:p>
          <a:p>
            <a:r>
              <a:rPr lang="de-DE" dirty="0">
                <a:latin typeface="Times" charset="0"/>
                <a:ea typeface="ＭＳ Ｐゴシック" charset="0"/>
                <a:cs typeface="ＭＳ Ｐゴシック" charset="0"/>
              </a:rPr>
              <a:t> consisting of 3 layers and 7 subsystems. </a:t>
            </a:r>
          </a:p>
        </p:txBody>
      </p:sp>
      <p:sp>
        <p:nvSpPr>
          <p:cNvPr id="40963" name="Rectangle 3"/>
          <p:cNvSpPr>
            <a:spLocks noGrp="1" noRot="1" noChangeAspect="1" noChangeArrowheads="1" noTextEdit="1"/>
          </p:cNvSpPr>
          <p:nvPr>
            <p:ph type="sldImg"/>
          </p:nvPr>
        </p:nvSpPr>
        <p:spPr>
          <a:ln cap="flat"/>
        </p:spPr>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32</a:t>
            </a:fld>
            <a:r>
              <a:rPr lang="en-US" smtClean="0"/>
              <a:t> of 102</a:t>
            </a:r>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33</a:t>
            </a:fld>
            <a:r>
              <a:rPr lang="en-US" smtClean="0"/>
              <a:t> of 102</a:t>
            </a:r>
            <a:endParaRPr lang="en-US" dirty="0"/>
          </a:p>
        </p:txBody>
      </p:sp>
    </p:spTree>
    <p:extLst>
      <p:ext uri="{BB962C8B-B14F-4D97-AF65-F5344CB8AC3E}">
        <p14:creationId xmlns:p14="http://schemas.microsoft.com/office/powerpoint/2010/main" val="25417179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34</a:t>
            </a:fld>
            <a:r>
              <a:rPr lang="en-US" smtClean="0"/>
              <a:t> of 102</a:t>
            </a:r>
            <a:endParaRPr lang="en-US" dirty="0"/>
          </a:p>
        </p:txBody>
      </p:sp>
    </p:spTree>
    <p:extLst>
      <p:ext uri="{BB962C8B-B14F-4D97-AF65-F5344CB8AC3E}">
        <p14:creationId xmlns:p14="http://schemas.microsoft.com/office/powerpoint/2010/main" val="37953138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35</a:t>
            </a:fld>
            <a:r>
              <a:rPr lang="en-US" smtClean="0"/>
              <a:t> of 102</a:t>
            </a:r>
            <a:endParaRPr lang="en-US" dirty="0"/>
          </a:p>
        </p:txBody>
      </p:sp>
    </p:spTree>
    <p:extLst>
      <p:ext uri="{BB962C8B-B14F-4D97-AF65-F5344CB8AC3E}">
        <p14:creationId xmlns:p14="http://schemas.microsoft.com/office/powerpoint/2010/main" val="21621706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36</a:t>
            </a:fld>
            <a:r>
              <a:rPr lang="en-US" smtClean="0"/>
              <a:t> of 102</a:t>
            </a:r>
            <a:endParaRPr lang="en-US" dirty="0"/>
          </a:p>
        </p:txBody>
      </p:sp>
    </p:spTree>
    <p:extLst>
      <p:ext uri="{BB962C8B-B14F-4D97-AF65-F5344CB8AC3E}">
        <p14:creationId xmlns:p14="http://schemas.microsoft.com/office/powerpoint/2010/main" val="22845346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37</a:t>
            </a:fld>
            <a:r>
              <a:rPr lang="en-US" smtClean="0"/>
              <a:t> of 102</a:t>
            </a:r>
            <a:endParaRPr lang="en-US" dirty="0"/>
          </a:p>
        </p:txBody>
      </p:sp>
    </p:spTree>
    <p:extLst>
      <p:ext uri="{BB962C8B-B14F-4D97-AF65-F5344CB8AC3E}">
        <p14:creationId xmlns:p14="http://schemas.microsoft.com/office/powerpoint/2010/main" val="38726950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38</a:t>
            </a:fld>
            <a:r>
              <a:rPr lang="en-US" smtClean="0"/>
              <a:t> of 102</a:t>
            </a:r>
            <a:endParaRPr lang="en-US" dirty="0"/>
          </a:p>
        </p:txBody>
      </p:sp>
    </p:spTree>
    <p:extLst>
      <p:ext uri="{BB962C8B-B14F-4D97-AF65-F5344CB8AC3E}">
        <p14:creationId xmlns:p14="http://schemas.microsoft.com/office/powerpoint/2010/main" val="5544331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39</a:t>
            </a:fld>
            <a:r>
              <a:rPr lang="en-US" smtClean="0"/>
              <a:t> of 102</a:t>
            </a:r>
            <a:endParaRPr lang="en-US" dirty="0"/>
          </a:p>
        </p:txBody>
      </p:sp>
    </p:spTree>
    <p:extLst>
      <p:ext uri="{BB962C8B-B14F-4D97-AF65-F5344CB8AC3E}">
        <p14:creationId xmlns:p14="http://schemas.microsoft.com/office/powerpoint/2010/main" val="572628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xfrm>
            <a:off x="1152525" y="692150"/>
            <a:ext cx="4552950" cy="3416300"/>
          </a:xfrm>
          <a:ln/>
        </p:spPr>
      </p:sp>
      <p:sp>
        <p:nvSpPr>
          <p:cNvPr id="1536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4</a:t>
            </a:fld>
            <a:r>
              <a:rPr lang="en-US" smtClean="0"/>
              <a:t> of 102</a:t>
            </a:r>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40</a:t>
            </a:fld>
            <a:r>
              <a:rPr lang="en-US" smtClean="0"/>
              <a:t> of 102</a:t>
            </a:r>
            <a:endParaRPr lang="en-US" dirty="0"/>
          </a:p>
        </p:txBody>
      </p:sp>
    </p:spTree>
    <p:extLst>
      <p:ext uri="{BB962C8B-B14F-4D97-AF65-F5344CB8AC3E}">
        <p14:creationId xmlns:p14="http://schemas.microsoft.com/office/powerpoint/2010/main" val="32114716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41</a:t>
            </a:fld>
            <a:r>
              <a:rPr lang="en-US" smtClean="0"/>
              <a:t> of 102</a:t>
            </a:r>
            <a:endParaRPr lang="en-US" dirty="0"/>
          </a:p>
        </p:txBody>
      </p:sp>
    </p:spTree>
    <p:extLst>
      <p:ext uri="{BB962C8B-B14F-4D97-AF65-F5344CB8AC3E}">
        <p14:creationId xmlns:p14="http://schemas.microsoft.com/office/powerpoint/2010/main" val="21316295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42</a:t>
            </a:fld>
            <a:r>
              <a:rPr lang="en-US" smtClean="0"/>
              <a:t> of 102</a:t>
            </a:r>
            <a:endParaRPr lang="en-US" dirty="0"/>
          </a:p>
        </p:txBody>
      </p:sp>
    </p:spTree>
    <p:extLst>
      <p:ext uri="{BB962C8B-B14F-4D97-AF65-F5344CB8AC3E}">
        <p14:creationId xmlns:p14="http://schemas.microsoft.com/office/powerpoint/2010/main" val="41622059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43</a:t>
            </a:fld>
            <a:r>
              <a:rPr lang="en-US" smtClean="0"/>
              <a:t> of 102</a:t>
            </a:r>
            <a:endParaRPr lang="en-US" dirty="0"/>
          </a:p>
        </p:txBody>
      </p:sp>
    </p:spTree>
    <p:extLst>
      <p:ext uri="{BB962C8B-B14F-4D97-AF65-F5344CB8AC3E}">
        <p14:creationId xmlns:p14="http://schemas.microsoft.com/office/powerpoint/2010/main" val="292412218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44</a:t>
            </a:fld>
            <a:r>
              <a:rPr lang="en-US" smtClean="0"/>
              <a:t> of 102</a:t>
            </a:r>
            <a:endParaRPr lang="en-US" dirty="0"/>
          </a:p>
        </p:txBody>
      </p:sp>
    </p:spTree>
    <p:extLst>
      <p:ext uri="{BB962C8B-B14F-4D97-AF65-F5344CB8AC3E}">
        <p14:creationId xmlns:p14="http://schemas.microsoft.com/office/powerpoint/2010/main" val="17663686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45</a:t>
            </a:fld>
            <a:r>
              <a:rPr lang="en-US" smtClean="0"/>
              <a:t> of 102</a:t>
            </a:r>
            <a:endParaRPr lang="en-US" dirty="0"/>
          </a:p>
        </p:txBody>
      </p:sp>
    </p:spTree>
    <p:extLst>
      <p:ext uri="{BB962C8B-B14F-4D97-AF65-F5344CB8AC3E}">
        <p14:creationId xmlns:p14="http://schemas.microsoft.com/office/powerpoint/2010/main" val="38229970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46</a:t>
            </a:fld>
            <a:r>
              <a:rPr lang="en-US" smtClean="0"/>
              <a:t> of 102</a:t>
            </a:r>
            <a:endParaRPr lang="en-US" dirty="0"/>
          </a:p>
        </p:txBody>
      </p:sp>
    </p:spTree>
    <p:extLst>
      <p:ext uri="{BB962C8B-B14F-4D97-AF65-F5344CB8AC3E}">
        <p14:creationId xmlns:p14="http://schemas.microsoft.com/office/powerpoint/2010/main" val="333578495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47</a:t>
            </a:fld>
            <a:r>
              <a:rPr lang="en-US" smtClean="0"/>
              <a:t> of 102</a:t>
            </a:r>
            <a:endParaRPr lang="en-US" dirty="0"/>
          </a:p>
        </p:txBody>
      </p:sp>
    </p:spTree>
    <p:extLst>
      <p:ext uri="{BB962C8B-B14F-4D97-AF65-F5344CB8AC3E}">
        <p14:creationId xmlns:p14="http://schemas.microsoft.com/office/powerpoint/2010/main" val="23215533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48</a:t>
            </a:fld>
            <a:r>
              <a:rPr lang="en-US" smtClean="0"/>
              <a:t> of 102</a:t>
            </a:r>
            <a:endParaRPr lang="en-US" dirty="0"/>
          </a:p>
        </p:txBody>
      </p:sp>
    </p:spTree>
    <p:extLst>
      <p:ext uri="{BB962C8B-B14F-4D97-AF65-F5344CB8AC3E}">
        <p14:creationId xmlns:p14="http://schemas.microsoft.com/office/powerpoint/2010/main" val="91330942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49</a:t>
            </a:fld>
            <a:r>
              <a:rPr lang="en-US" smtClean="0"/>
              <a:t> of 102</a:t>
            </a:r>
            <a:endParaRPr lang="en-US" dirty="0"/>
          </a:p>
        </p:txBody>
      </p:sp>
    </p:spTree>
    <p:extLst>
      <p:ext uri="{BB962C8B-B14F-4D97-AF65-F5344CB8AC3E}">
        <p14:creationId xmlns:p14="http://schemas.microsoft.com/office/powerpoint/2010/main" val="3413902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p:cNvSpPr>
          <p:nvPr>
            <p:ph type="sldImg"/>
          </p:nvPr>
        </p:nvSpPr>
        <p:spPr>
          <a:solidFill>
            <a:srgbClr val="FFFFFF"/>
          </a:solidFill>
          <a:ln/>
        </p:spPr>
      </p:sp>
      <p:sp>
        <p:nvSpPr>
          <p:cNvPr id="1843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5</a:t>
            </a:fld>
            <a:r>
              <a:rPr lang="en-US" smtClean="0"/>
              <a:t> of 102</a:t>
            </a:r>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50</a:t>
            </a:fld>
            <a:r>
              <a:rPr lang="en-US" smtClean="0"/>
              <a:t> of 102</a:t>
            </a:r>
            <a:endParaRPr lang="en-US" dirty="0"/>
          </a:p>
        </p:txBody>
      </p:sp>
    </p:spTree>
    <p:extLst>
      <p:ext uri="{BB962C8B-B14F-4D97-AF65-F5344CB8AC3E}">
        <p14:creationId xmlns:p14="http://schemas.microsoft.com/office/powerpoint/2010/main" val="350677958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51</a:t>
            </a:fld>
            <a:r>
              <a:rPr lang="en-US" smtClean="0"/>
              <a:t> of 102</a:t>
            </a:r>
            <a:endParaRPr lang="en-US" dirty="0"/>
          </a:p>
        </p:txBody>
      </p:sp>
    </p:spTree>
    <p:extLst>
      <p:ext uri="{BB962C8B-B14F-4D97-AF65-F5344CB8AC3E}">
        <p14:creationId xmlns:p14="http://schemas.microsoft.com/office/powerpoint/2010/main" val="16834221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52</a:t>
            </a:fld>
            <a:r>
              <a:rPr lang="en-US" smtClean="0"/>
              <a:t> of 102</a:t>
            </a:r>
            <a:endParaRPr lang="en-US" dirty="0"/>
          </a:p>
        </p:txBody>
      </p:sp>
    </p:spTree>
    <p:extLst>
      <p:ext uri="{BB962C8B-B14F-4D97-AF65-F5344CB8AC3E}">
        <p14:creationId xmlns:p14="http://schemas.microsoft.com/office/powerpoint/2010/main" val="187287559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53</a:t>
            </a:fld>
            <a:r>
              <a:rPr lang="en-US" smtClean="0"/>
              <a:t> of 102</a:t>
            </a:r>
            <a:endParaRPr lang="en-US" dirty="0"/>
          </a:p>
        </p:txBody>
      </p:sp>
    </p:spTree>
    <p:extLst>
      <p:ext uri="{BB962C8B-B14F-4D97-AF65-F5344CB8AC3E}">
        <p14:creationId xmlns:p14="http://schemas.microsoft.com/office/powerpoint/2010/main" val="402216255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a:solidFill>
            <a:srgbClr val="FFFFFF"/>
          </a:solidFill>
          <a:ln/>
        </p:spPr>
      </p:sp>
      <p:sp>
        <p:nvSpPr>
          <p:cNvPr id="49154" name="Notes Placeholder 2"/>
          <p:cNvSpPr>
            <a:spLocks noGrp="1"/>
          </p:cNvSpPr>
          <p:nvPr>
            <p:ph type="body" idx="1"/>
          </p:nvPr>
        </p:nvSpPr>
        <p:spPr>
          <a:xfrm>
            <a:off x="685800" y="4343400"/>
            <a:ext cx="5486400" cy="4114800"/>
          </a:xfrm>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a:lstStyle/>
          <a:p>
            <a:pPr eaLnBrk="1" hangingPunct="1"/>
            <a:endParaRPr lang="en-US" dirty="0">
              <a:latin typeface="Calibri" charset="0"/>
            </a:endParaRPr>
          </a:p>
        </p:txBody>
      </p:sp>
      <p:sp>
        <p:nvSpPr>
          <p:cNvPr id="4915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D43421E9-BDD8-6E46-A029-DCBDAFF608F5}" type="slidenum">
              <a:rPr lang="en-US" sz="1200">
                <a:latin typeface="Verdana" charset="0"/>
              </a:rPr>
              <a:pPr algn="r" eaLnBrk="1" hangingPunct="1"/>
              <a:t>54</a:t>
            </a:fld>
            <a:endParaRPr lang="en-US" sz="1200" dirty="0">
              <a:latin typeface="Verdana"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54</a:t>
            </a:fld>
            <a:r>
              <a:rPr lang="en-US" smtClean="0"/>
              <a:t> of 102</a:t>
            </a:r>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de-DE" dirty="0">
              <a:latin typeface="Times"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55</a:t>
            </a:fld>
            <a:r>
              <a:rPr lang="en-US" smtClean="0"/>
              <a:t> of 102</a:t>
            </a:r>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dirty="0">
                <a:latin typeface="Times" charset="0"/>
                <a:ea typeface="ＭＳ Ｐゴシック" charset="0"/>
                <a:cs typeface="ＭＳ Ｐゴシック" charset="0"/>
              </a:rPr>
              <a:t>SCRUM</a:t>
            </a:r>
          </a:p>
          <a:p>
            <a:r>
              <a:rPr lang="de-DE" dirty="0">
                <a:latin typeface="Times" charset="0"/>
                <a:ea typeface="ＭＳ Ｐゴシック" charset="0"/>
                <a:cs typeface="ＭＳ Ｐゴシック" charset="0"/>
              </a:rPr>
              <a:t>Scheibe vom Brot XXXX</a:t>
            </a:r>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56</a:t>
            </a:fld>
            <a:r>
              <a:rPr lang="en-US" smtClean="0"/>
              <a:t> of 102</a:t>
            </a:r>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57</a:t>
            </a:fld>
            <a:r>
              <a:rPr lang="en-US" smtClean="0"/>
              <a:t> of 102</a:t>
            </a:r>
            <a:endParaRPr lang="en-US" dirty="0"/>
          </a:p>
        </p:txBody>
      </p:sp>
    </p:spTree>
    <p:extLst>
      <p:ext uri="{BB962C8B-B14F-4D97-AF65-F5344CB8AC3E}">
        <p14:creationId xmlns:p14="http://schemas.microsoft.com/office/powerpoint/2010/main" val="143743014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58</a:t>
            </a:fld>
            <a:r>
              <a:rPr lang="en-US" smtClean="0"/>
              <a:t> of 102</a:t>
            </a:r>
            <a:endParaRPr lang="en-US" dirty="0"/>
          </a:p>
        </p:txBody>
      </p:sp>
    </p:spTree>
    <p:extLst>
      <p:ext uri="{BB962C8B-B14F-4D97-AF65-F5344CB8AC3E}">
        <p14:creationId xmlns:p14="http://schemas.microsoft.com/office/powerpoint/2010/main" val="307558340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de-DE" dirty="0">
              <a:latin typeface="Times"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59</a:t>
            </a:fld>
            <a:r>
              <a:rPr lang="en-US" smtClean="0"/>
              <a:t> of 102</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8"/>
          <p:cNvSpPr>
            <a:spLocks noGrp="1" noRot="1" noChangeAspect="1" noChangeArrowheads="1" noTextEdit="1"/>
          </p:cNvSpPr>
          <p:nvPr>
            <p:ph type="sldImg"/>
          </p:nvPr>
        </p:nvSpPr>
        <p:spPr>
          <a:xfrm>
            <a:off x="1041400" y="609600"/>
            <a:ext cx="4775200" cy="3581400"/>
          </a:xfrm>
          <a:ln/>
        </p:spPr>
      </p:sp>
      <p:sp>
        <p:nvSpPr>
          <p:cNvPr id="20482" name="Rectangle 9"/>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6</a:t>
            </a:fld>
            <a:r>
              <a:rPr lang="en-US" smtClean="0"/>
              <a:t> of 102</a:t>
            </a:r>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A606F7AF-986E-A744-A5D8-3B583D789AFD}" type="slidenum">
              <a:rPr lang="en-US" sz="1200">
                <a:latin typeface="Verdana" charset="0"/>
              </a:rPr>
              <a:pPr algn="r" eaLnBrk="1" hangingPunct="1"/>
              <a:t>60</a:t>
            </a:fld>
            <a:endParaRPr lang="en-US" sz="1200" dirty="0">
              <a:latin typeface="Verdana" charset="0"/>
            </a:endParaRPr>
          </a:p>
        </p:txBody>
      </p:sp>
      <p:sp>
        <p:nvSpPr>
          <p:cNvPr id="52226" name="Rectangle 2"/>
          <p:cNvSpPr>
            <a:spLocks noGrp="1" noRot="1" noChangeAspect="1" noChangeArrowheads="1" noTextEdit="1"/>
          </p:cNvSpPr>
          <p:nvPr>
            <p:ph type="sldImg"/>
          </p:nvPr>
        </p:nvSpPr>
        <p:spPr>
          <a:solidFill>
            <a:srgbClr val="FFFFFF"/>
          </a:solidFill>
          <a:ln/>
        </p:spPr>
      </p:sp>
      <p:sp>
        <p:nvSpPr>
          <p:cNvPr id="52227" name="Rectangle 3"/>
          <p:cNvSpPr>
            <a:spLocks noGrp="1" noChangeArrowheads="1"/>
          </p:cNvSpPr>
          <p:nvPr>
            <p:ph type="body" idx="1"/>
          </p:nvPr>
        </p:nvSpPr>
        <p:spPr>
          <a:xfrm>
            <a:off x="685800" y="4343400"/>
            <a:ext cx="5486400" cy="4114800"/>
          </a:xfrm>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a:lstStyle/>
          <a:p>
            <a:pPr eaLnBrk="1" hangingPunct="1"/>
            <a:endParaRPr lang="it-IT" dirty="0">
              <a:latin typeface="Calibri"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60</a:t>
            </a:fld>
            <a:r>
              <a:rPr lang="en-US" smtClean="0"/>
              <a:t> of 102</a:t>
            </a:r>
            <a:endParaRPr 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solidFill>
            <a:srgbClr val="FFFFFF"/>
          </a:solidFill>
          <a:ln/>
        </p:spPr>
      </p:sp>
      <p:sp>
        <p:nvSpPr>
          <p:cNvPr id="17410" name="Rectangle 3"/>
          <p:cNvSpPr>
            <a:spLocks noGrp="1" noChangeArrowheads="1"/>
          </p:cNvSpPr>
          <p:nvPr>
            <p:ph type="body" idx="1"/>
          </p:nvPr>
        </p:nvSpPr>
        <p:spPr>
          <a:xfrm>
            <a:off x="685800" y="4343400"/>
            <a:ext cx="5486400" cy="4114800"/>
          </a:xfrm>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it-IT" dirty="0">
              <a:latin typeface="Calibri"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61</a:t>
            </a:fld>
            <a:r>
              <a:rPr lang="en-US" smtClean="0"/>
              <a:t> of 102</a:t>
            </a:r>
            <a:endParaRPr 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6851E11-6420-DE49-AEF4-A3CDAAA8C697}" type="slidenum">
              <a:rPr lang="en-US" sz="1200">
                <a:latin typeface="Verdana" charset="0"/>
              </a:rPr>
              <a:pPr algn="r" eaLnBrk="1" hangingPunct="1"/>
              <a:t>62</a:t>
            </a:fld>
            <a:endParaRPr lang="en-US" sz="1200" dirty="0">
              <a:latin typeface="Verdana" charset="0"/>
            </a:endParaRPr>
          </a:p>
        </p:txBody>
      </p:sp>
      <p:sp>
        <p:nvSpPr>
          <p:cNvPr id="19458" name="Rectangle 2"/>
          <p:cNvSpPr>
            <a:spLocks noGrp="1" noRot="1" noChangeAspect="1" noChangeArrowheads="1" noTextEdit="1"/>
          </p:cNvSpPr>
          <p:nvPr>
            <p:ph type="sldImg"/>
          </p:nvPr>
        </p:nvSpPr>
        <p:spPr>
          <a:solidFill>
            <a:srgbClr val="FFFFFF"/>
          </a:solidFill>
          <a:ln/>
        </p:spPr>
      </p:sp>
      <p:sp>
        <p:nvSpPr>
          <p:cNvPr id="19459" name="Rectangle 3"/>
          <p:cNvSpPr>
            <a:spLocks noGrp="1" noChangeArrowheads="1"/>
          </p:cNvSpPr>
          <p:nvPr>
            <p:ph type="body" idx="1"/>
          </p:nvPr>
        </p:nvSpPr>
        <p:spPr>
          <a:xfrm>
            <a:off x="685800" y="4343400"/>
            <a:ext cx="5486400" cy="4114800"/>
          </a:xfrm>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a:lstStyle/>
          <a:p>
            <a:pPr eaLnBrk="1" hangingPunct="1"/>
            <a:endParaRPr lang="it-IT" dirty="0">
              <a:latin typeface="Calibri"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62</a:t>
            </a:fld>
            <a:r>
              <a:rPr lang="en-US" smtClean="0"/>
              <a:t> of 102</a:t>
            </a:r>
            <a:endParaRPr 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imes" charset="0"/>
                <a:ea typeface="ＭＳ Ｐゴシック" charset="0"/>
                <a:cs typeface="ＭＳ Ｐゴシック" charset="0"/>
              </a:rPr>
              <a:t>When we are system testing, we are testing all subsystems together. </a:t>
            </a:r>
          </a:p>
          <a:p>
            <a:r>
              <a:rPr lang="en-US" dirty="0">
                <a:latin typeface="Times" charset="0"/>
                <a:ea typeface="ＭＳ Ｐゴシック" charset="0"/>
                <a:cs typeface="ＭＳ Ｐゴシック" charset="0"/>
              </a:rPr>
              <a:t>The requirements have a large impact on the quality of system testing:</a:t>
            </a:r>
          </a:p>
          <a:p>
            <a:pPr lvl="1"/>
            <a:r>
              <a:rPr lang="en-US" dirty="0">
                <a:latin typeface="Times" charset="0"/>
                <a:ea typeface="ＭＳ Ｐゴシック" charset="0"/>
              </a:rPr>
              <a:t>The more explicit the requirements, the easier they are to test.</a:t>
            </a:r>
          </a:p>
          <a:p>
            <a:pPr lvl="1"/>
            <a:endParaRPr lang="en-US" dirty="0">
              <a:latin typeface="Times" charset="0"/>
              <a:ea typeface="ＭＳ Ｐゴシック" charset="0"/>
            </a:endParaRPr>
          </a:p>
          <a:p>
            <a:pPr lvl="1"/>
            <a:r>
              <a:rPr lang="en-US" dirty="0">
                <a:latin typeface="Times" charset="0"/>
                <a:ea typeface="ＭＳ Ｐゴシック" charset="0"/>
              </a:rPr>
              <a:t>We distinguish the following types of system testing</a:t>
            </a:r>
          </a:p>
          <a:p>
            <a:pPr lvl="1"/>
            <a:r>
              <a:rPr lang="en-US" dirty="0">
                <a:latin typeface="Times" charset="0"/>
                <a:ea typeface="ＭＳ Ｐゴシック" charset="0"/>
              </a:rPr>
              <a:t>Let</a:t>
            </a:r>
            <a:r>
              <a:rPr lang="ja-JP" altLang="en-US" dirty="0">
                <a:latin typeface="Times" charset="0"/>
                <a:ea typeface="ＭＳ Ｐゴシック" charset="0"/>
              </a:rPr>
              <a:t>’</a:t>
            </a:r>
            <a:r>
              <a:rPr lang="en-US" dirty="0">
                <a:latin typeface="Times" charset="0"/>
                <a:ea typeface="ＭＳ Ｐゴシック" charset="0"/>
              </a:rPr>
              <a:t>s walk through each of these system testing types</a:t>
            </a:r>
            <a:endParaRPr lang="de-DE" dirty="0">
              <a:latin typeface="Times" charset="0"/>
              <a:ea typeface="ＭＳ Ｐゴシック" charset="0"/>
            </a:endParaRPr>
          </a:p>
          <a:p>
            <a:endParaRPr lang="en-US" dirty="0"/>
          </a:p>
        </p:txBody>
      </p:sp>
      <p:sp>
        <p:nvSpPr>
          <p:cNvPr id="8" name="Date Placeholder 7"/>
          <p:cNvSpPr>
            <a:spLocks noGrp="1"/>
          </p:cNvSpPr>
          <p:nvPr>
            <p:ph type="dt" idx="10"/>
          </p:nvPr>
        </p:nvSpPr>
        <p:spPr/>
        <p:txBody>
          <a:bodyPr/>
          <a:lstStyle/>
          <a:p>
            <a:pPr>
              <a:defRPr/>
            </a:pPr>
            <a:r>
              <a:rPr lang="en-US" smtClean="0"/>
              <a:t>May 23,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9</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63</a:t>
            </a:fld>
            <a:r>
              <a:rPr lang="en-US" smtClean="0"/>
              <a:t> of 102</a:t>
            </a:r>
            <a:endParaRPr lang="en-US" dirty="0"/>
          </a:p>
        </p:txBody>
      </p:sp>
    </p:spTree>
    <p:extLst>
      <p:ext uri="{BB962C8B-B14F-4D97-AF65-F5344CB8AC3E}">
        <p14:creationId xmlns:p14="http://schemas.microsoft.com/office/powerpoint/2010/main" val="307425604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64</a:t>
            </a:fld>
            <a:r>
              <a:rPr lang="en-US" smtClean="0"/>
              <a:t> of 102</a:t>
            </a:r>
            <a:endParaRPr lang="en-US" dirty="0"/>
          </a:p>
        </p:txBody>
      </p:sp>
    </p:spTree>
    <p:extLst>
      <p:ext uri="{BB962C8B-B14F-4D97-AF65-F5344CB8AC3E}">
        <p14:creationId xmlns:p14="http://schemas.microsoft.com/office/powerpoint/2010/main" val="191134017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65</a:t>
            </a:fld>
            <a:r>
              <a:rPr lang="en-US" smtClean="0"/>
              <a:t> of 102</a:t>
            </a:r>
            <a:endParaRPr lang="en-US" dirty="0"/>
          </a:p>
        </p:txBody>
      </p:sp>
    </p:spTree>
    <p:extLst>
      <p:ext uri="{BB962C8B-B14F-4D97-AF65-F5344CB8AC3E}">
        <p14:creationId xmlns:p14="http://schemas.microsoft.com/office/powerpoint/2010/main" val="250245172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66</a:t>
            </a:fld>
            <a:r>
              <a:rPr lang="en-US" smtClean="0"/>
              <a:t> of 102</a:t>
            </a:r>
            <a:endParaRPr lang="en-US" dirty="0"/>
          </a:p>
        </p:txBody>
      </p:sp>
    </p:spTree>
    <p:extLst>
      <p:ext uri="{BB962C8B-B14F-4D97-AF65-F5344CB8AC3E}">
        <p14:creationId xmlns:p14="http://schemas.microsoft.com/office/powerpoint/2010/main" val="53212504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67</a:t>
            </a:fld>
            <a:r>
              <a:rPr lang="en-US" smtClean="0"/>
              <a:t> of 102</a:t>
            </a:r>
            <a:endParaRPr lang="en-US" dirty="0"/>
          </a:p>
        </p:txBody>
      </p:sp>
    </p:spTree>
    <p:extLst>
      <p:ext uri="{BB962C8B-B14F-4D97-AF65-F5344CB8AC3E}">
        <p14:creationId xmlns:p14="http://schemas.microsoft.com/office/powerpoint/2010/main" val="250123310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68</a:t>
            </a:fld>
            <a:r>
              <a:rPr lang="en-US" smtClean="0"/>
              <a:t> of 102</a:t>
            </a:r>
            <a:endParaRPr lang="en-US" dirty="0"/>
          </a:p>
        </p:txBody>
      </p:sp>
    </p:spTree>
    <p:extLst>
      <p:ext uri="{BB962C8B-B14F-4D97-AF65-F5344CB8AC3E}">
        <p14:creationId xmlns:p14="http://schemas.microsoft.com/office/powerpoint/2010/main" val="318045310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69</a:t>
            </a:fld>
            <a:r>
              <a:rPr lang="en-US" smtClean="0"/>
              <a:t> of 102</a:t>
            </a:r>
            <a:endParaRPr lang="en-US" dirty="0"/>
          </a:p>
        </p:txBody>
      </p:sp>
    </p:spTree>
    <p:extLst>
      <p:ext uri="{BB962C8B-B14F-4D97-AF65-F5344CB8AC3E}">
        <p14:creationId xmlns:p14="http://schemas.microsoft.com/office/powerpoint/2010/main" val="3304893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dirty="0"/>
              <a:t>Click to add notes</a:t>
            </a: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7</a:t>
            </a:fld>
            <a:r>
              <a:rPr lang="en-US" smtClean="0"/>
              <a:t> of 102</a:t>
            </a:r>
            <a:endParaRPr 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Times" charset="0"/>
                <a:ea typeface="ＭＳ Ｐゴシック" charset="0"/>
                <a:cs typeface="ＭＳ Ｐゴシック" charset="0"/>
              </a:rPr>
              <a:t>Stress Testing</a:t>
            </a:r>
          </a:p>
          <a:p>
            <a:pPr lvl="1"/>
            <a:r>
              <a:rPr lang="en-US" dirty="0">
                <a:latin typeface="Times" charset="0"/>
                <a:ea typeface="ＭＳ Ｐゴシック" charset="0"/>
              </a:rPr>
              <a:t>Stress limits of system (maximum # of users, peak </a:t>
            </a:r>
            <a:r>
              <a:rPr lang="en-US" dirty="0">
                <a:solidFill>
                  <a:srgbClr val="000000"/>
                </a:solidFill>
                <a:latin typeface="Times" charset="0"/>
                <a:ea typeface="ＭＳ Ｐゴシック" charset="0"/>
              </a:rPr>
              <a:t>demands, extended operation</a:t>
            </a:r>
            <a:r>
              <a:rPr lang="en-US" sz="1200" dirty="0">
                <a:solidFill>
                  <a:srgbClr val="000000"/>
                </a:solidFill>
                <a:latin typeface="Times" charset="0"/>
                <a:ea typeface="ＭＳ Ｐゴシック" charset="0"/>
              </a:rPr>
              <a:t>)</a:t>
            </a:r>
          </a:p>
          <a:p>
            <a:r>
              <a:rPr lang="en-US" dirty="0">
                <a:latin typeface="Times" charset="0"/>
                <a:ea typeface="ＭＳ Ｐゴシック" charset="0"/>
                <a:cs typeface="ＭＳ Ｐゴシック" charset="0"/>
              </a:rPr>
              <a:t>Volume testing</a:t>
            </a:r>
          </a:p>
          <a:p>
            <a:pPr lvl="1"/>
            <a:r>
              <a:rPr lang="en-US" dirty="0">
                <a:latin typeface="Times" charset="0"/>
                <a:ea typeface="ＭＳ Ｐゴシック" charset="0"/>
              </a:rPr>
              <a:t>Test what happens if large amounts of data are handled</a:t>
            </a:r>
          </a:p>
          <a:p>
            <a:r>
              <a:rPr lang="en-US" dirty="0">
                <a:latin typeface="Times" charset="0"/>
                <a:ea typeface="ＭＳ Ｐゴシック" charset="0"/>
                <a:cs typeface="ＭＳ Ｐゴシック" charset="0"/>
              </a:rPr>
              <a:t>Configuration testing</a:t>
            </a:r>
          </a:p>
          <a:p>
            <a:pPr lvl="1"/>
            <a:r>
              <a:rPr lang="en-US" dirty="0">
                <a:latin typeface="Times" charset="0"/>
                <a:ea typeface="ＭＳ Ｐゴシック" charset="0"/>
              </a:rPr>
              <a:t>Test the various software and hardware configurations </a:t>
            </a:r>
          </a:p>
          <a:p>
            <a:r>
              <a:rPr lang="en-US" dirty="0">
                <a:latin typeface="Times" charset="0"/>
                <a:ea typeface="ＭＳ Ｐゴシック" charset="0"/>
                <a:cs typeface="ＭＳ Ｐゴシック" charset="0"/>
              </a:rPr>
              <a:t>Compatibility test</a:t>
            </a:r>
          </a:p>
          <a:p>
            <a:pPr lvl="1"/>
            <a:r>
              <a:rPr lang="en-US" dirty="0">
                <a:latin typeface="Times" charset="0"/>
                <a:ea typeface="ＭＳ Ｐゴシック" charset="0"/>
              </a:rPr>
              <a:t>Test backward compatibility with existing systems</a:t>
            </a:r>
          </a:p>
          <a:p>
            <a:r>
              <a:rPr lang="en-US" dirty="0">
                <a:latin typeface="Times" charset="0"/>
                <a:ea typeface="ＭＳ Ｐゴシック" charset="0"/>
                <a:cs typeface="ＭＳ Ｐゴシック" charset="0"/>
              </a:rPr>
              <a:t>Security testing</a:t>
            </a:r>
          </a:p>
          <a:p>
            <a:pPr lvl="1"/>
            <a:r>
              <a:rPr lang="en-US" dirty="0">
                <a:latin typeface="Times" charset="0"/>
                <a:ea typeface="ＭＳ Ｐゴシック" charset="0"/>
              </a:rPr>
              <a:t>Try to violate security requirements</a:t>
            </a:r>
          </a:p>
          <a:p>
            <a:endParaRPr lang="de-DE" dirty="0">
              <a:latin typeface="Times"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70</a:t>
            </a:fld>
            <a:r>
              <a:rPr lang="en-US" smtClean="0"/>
              <a:t> of 102</a:t>
            </a:r>
            <a:endParaRPr lang="en-US"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dirty="0">
              <a:latin typeface="Times New Roman" charset="0"/>
            </a:endParaRPr>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7" name="Header Placeholder 6"/>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71</a:t>
            </a:fld>
            <a:r>
              <a:rPr lang="en-US" smtClean="0"/>
              <a:t> of 102</a:t>
            </a:r>
            <a:endParaRPr lang="en-US"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dirty="0">
              <a:latin typeface="Times New Roman" charset="0"/>
            </a:endParaRPr>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7" name="Header Placeholder 6"/>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72</a:t>
            </a:fld>
            <a:r>
              <a:rPr lang="en-US" smtClean="0"/>
              <a:t> of 102</a:t>
            </a:r>
            <a:endParaRPr lang="en-US"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73</a:t>
            </a:fld>
            <a:r>
              <a:rPr lang="en-US" smtClean="0"/>
              <a:t> of 102</a:t>
            </a:r>
            <a:endParaRPr lang="en-US" dirty="0"/>
          </a:p>
        </p:txBody>
      </p:sp>
    </p:spTree>
    <p:extLst>
      <p:ext uri="{BB962C8B-B14F-4D97-AF65-F5344CB8AC3E}">
        <p14:creationId xmlns:p14="http://schemas.microsoft.com/office/powerpoint/2010/main" val="39564643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74</a:t>
            </a:fld>
            <a:r>
              <a:rPr lang="en-US" smtClean="0"/>
              <a:t> of 102</a:t>
            </a:r>
            <a:endParaRPr lang="en-US" dirty="0"/>
          </a:p>
        </p:txBody>
      </p:sp>
    </p:spTree>
    <p:extLst>
      <p:ext uri="{BB962C8B-B14F-4D97-AF65-F5344CB8AC3E}">
        <p14:creationId xmlns:p14="http://schemas.microsoft.com/office/powerpoint/2010/main" val="250200126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75</a:t>
            </a:fld>
            <a:r>
              <a:rPr lang="en-US" smtClean="0"/>
              <a:t> of 102</a:t>
            </a:r>
            <a:endParaRPr lang="en-US" dirty="0"/>
          </a:p>
        </p:txBody>
      </p:sp>
    </p:spTree>
    <p:extLst>
      <p:ext uri="{BB962C8B-B14F-4D97-AF65-F5344CB8AC3E}">
        <p14:creationId xmlns:p14="http://schemas.microsoft.com/office/powerpoint/2010/main" val="343886961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76</a:t>
            </a:fld>
            <a:r>
              <a:rPr lang="en-US" smtClean="0"/>
              <a:t> of 102</a:t>
            </a:r>
            <a:endParaRPr lang="en-US" dirty="0"/>
          </a:p>
        </p:txBody>
      </p:sp>
    </p:spTree>
    <p:extLst>
      <p:ext uri="{BB962C8B-B14F-4D97-AF65-F5344CB8AC3E}">
        <p14:creationId xmlns:p14="http://schemas.microsoft.com/office/powerpoint/2010/main" val="99875267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77</a:t>
            </a:fld>
            <a:r>
              <a:rPr lang="en-US" smtClean="0"/>
              <a:t> of 102</a:t>
            </a:r>
            <a:endParaRPr lang="en-US" dirty="0"/>
          </a:p>
        </p:txBody>
      </p:sp>
    </p:spTree>
    <p:extLst>
      <p:ext uri="{BB962C8B-B14F-4D97-AF65-F5344CB8AC3E}">
        <p14:creationId xmlns:p14="http://schemas.microsoft.com/office/powerpoint/2010/main" val="184211098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78</a:t>
            </a:fld>
            <a:r>
              <a:rPr lang="en-US" smtClean="0"/>
              <a:t> of 102</a:t>
            </a:r>
            <a:endParaRPr lang="en-US" dirty="0"/>
          </a:p>
        </p:txBody>
      </p:sp>
    </p:spTree>
    <p:extLst>
      <p:ext uri="{BB962C8B-B14F-4D97-AF65-F5344CB8AC3E}">
        <p14:creationId xmlns:p14="http://schemas.microsoft.com/office/powerpoint/2010/main" val="75587566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79</a:t>
            </a:fld>
            <a:r>
              <a:rPr lang="en-US" smtClean="0"/>
              <a:t> of 102</a:t>
            </a:r>
            <a:endParaRPr lang="en-US" dirty="0"/>
          </a:p>
        </p:txBody>
      </p:sp>
    </p:spTree>
    <p:extLst>
      <p:ext uri="{BB962C8B-B14F-4D97-AF65-F5344CB8AC3E}">
        <p14:creationId xmlns:p14="http://schemas.microsoft.com/office/powerpoint/2010/main" val="535660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8</a:t>
            </a:fld>
            <a:r>
              <a:rPr lang="en-US" smtClean="0"/>
              <a:t> of 102</a:t>
            </a:r>
            <a:endParaRPr lang="en-US" dirty="0"/>
          </a:p>
        </p:txBody>
      </p:sp>
    </p:spTree>
    <p:extLst>
      <p:ext uri="{BB962C8B-B14F-4D97-AF65-F5344CB8AC3E}">
        <p14:creationId xmlns:p14="http://schemas.microsoft.com/office/powerpoint/2010/main" val="121004812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80</a:t>
            </a:fld>
            <a:r>
              <a:rPr lang="en-US" smtClean="0"/>
              <a:t> of 102</a:t>
            </a:r>
            <a:endParaRPr lang="en-US" dirty="0"/>
          </a:p>
        </p:txBody>
      </p:sp>
    </p:spTree>
    <p:extLst>
      <p:ext uri="{BB962C8B-B14F-4D97-AF65-F5344CB8AC3E}">
        <p14:creationId xmlns:p14="http://schemas.microsoft.com/office/powerpoint/2010/main" val="116578513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81</a:t>
            </a:fld>
            <a:r>
              <a:rPr lang="en-US" smtClean="0"/>
              <a:t> of 102</a:t>
            </a:r>
            <a:endParaRPr lang="en-US" dirty="0"/>
          </a:p>
        </p:txBody>
      </p:sp>
    </p:spTree>
    <p:extLst>
      <p:ext uri="{BB962C8B-B14F-4D97-AF65-F5344CB8AC3E}">
        <p14:creationId xmlns:p14="http://schemas.microsoft.com/office/powerpoint/2010/main" val="398829688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82</a:t>
            </a:fld>
            <a:r>
              <a:rPr lang="en-US" smtClean="0"/>
              <a:t> of 102</a:t>
            </a:r>
            <a:endParaRPr lang="en-US" dirty="0"/>
          </a:p>
        </p:txBody>
      </p:sp>
    </p:spTree>
    <p:extLst>
      <p:ext uri="{BB962C8B-B14F-4D97-AF65-F5344CB8AC3E}">
        <p14:creationId xmlns:p14="http://schemas.microsoft.com/office/powerpoint/2010/main" val="235218282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solidFill>
            <a:srgbClr val="FFFFFF"/>
          </a:solidFill>
          <a:ln/>
        </p:spPr>
      </p:sp>
      <p:sp>
        <p:nvSpPr>
          <p:cNvPr id="30722" name="Notes Placeholder 2"/>
          <p:cNvSpPr>
            <a:spLocks noGrp="1"/>
          </p:cNvSpPr>
          <p:nvPr>
            <p:ph type="body" idx="1"/>
          </p:nvPr>
        </p:nvSpPr>
        <p:spPr>
          <a:xfrm>
            <a:off x="685800" y="4343400"/>
            <a:ext cx="5486400" cy="4114800"/>
          </a:xfrm>
          <a:noFill/>
          <a:ln>
            <a:solidFill>
              <a:srgbClr val="000000"/>
            </a:solidFill>
          </a:ln>
          <a:extLst>
            <a:ext uri="{909E8E84-426E-40dd-AFC4-6F175D3DCCD1}">
              <a14:hiddenFill xmlns:a14="http://schemas.microsoft.com/office/drawing/2010/main">
                <a:solidFill>
                  <a:srgbClr val="FFFFFF"/>
                </a:solidFill>
              </a14:hiddenFill>
            </a:ext>
          </a:extLst>
        </p:spPr>
        <p:txBody>
          <a:bodyPr/>
          <a:lstStyle/>
          <a:p>
            <a:r>
              <a:rPr lang="en-US" dirty="0">
                <a:latin typeface="Calibri" charset="0"/>
              </a:rPr>
              <a:t>The systematic testing techniques discussed in </a:t>
            </a:r>
            <a:r>
              <a:rPr lang="en-US" dirty="0" smtClean="0">
                <a:latin typeface="Calibri" charset="0"/>
              </a:rPr>
              <a:t>previously (</a:t>
            </a:r>
            <a:r>
              <a:rPr lang="en-US" dirty="0">
                <a:latin typeface="Calibri" charset="0"/>
              </a:rPr>
              <a:t>specification-based testing, structural testing, model-based testing, et al</a:t>
            </a:r>
            <a:r>
              <a:rPr lang="en-US" dirty="0" smtClean="0">
                <a:latin typeface="Calibri" charset="0"/>
              </a:rPr>
              <a:t>) are </a:t>
            </a:r>
            <a:r>
              <a:rPr lang="en-US" dirty="0">
                <a:latin typeface="Calibri" charset="0"/>
              </a:rPr>
              <a:t>all designed to make the search for faults as effective as possible.  They are intentionally </a:t>
            </a:r>
            <a:r>
              <a:rPr lang="ja-JP" altLang="en-US" dirty="0">
                <a:latin typeface="Calibri" charset="0"/>
              </a:rPr>
              <a:t>“</a:t>
            </a:r>
            <a:r>
              <a:rPr lang="en-US" altLang="ja-JP" dirty="0">
                <a:latin typeface="Calibri" charset="0"/>
              </a:rPr>
              <a:t>biased</a:t>
            </a:r>
            <a:r>
              <a:rPr lang="ja-JP" altLang="en-US" dirty="0">
                <a:latin typeface="Calibri" charset="0"/>
              </a:rPr>
              <a:t>”</a:t>
            </a:r>
            <a:r>
              <a:rPr lang="en-US" altLang="ja-JP" dirty="0">
                <a:latin typeface="Calibri" charset="0"/>
              </a:rPr>
              <a:t> to take more samples where </a:t>
            </a:r>
            <a:r>
              <a:rPr lang="en-US" dirty="0" smtClean="0">
                <a:latin typeface="Calibri" charset="0"/>
              </a:rPr>
              <a:t>we </a:t>
            </a:r>
            <a:r>
              <a:rPr lang="en-US" dirty="0">
                <a:latin typeface="Calibri" charset="0"/>
              </a:rPr>
              <a:t>think faults might be.  Statistical measures of dependability require, instead, unbiased samples from the population of operational behaviors. </a:t>
            </a: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83</a:t>
            </a:fld>
            <a:r>
              <a:rPr lang="en-US" smtClean="0"/>
              <a:t> of 102</a:t>
            </a:r>
            <a:endParaRPr lang="en-US"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84</a:t>
            </a:fld>
            <a:r>
              <a:rPr lang="en-US" smtClean="0"/>
              <a:t> of 102</a:t>
            </a:r>
            <a:endParaRPr lang="en-US" dirty="0"/>
          </a:p>
        </p:txBody>
      </p:sp>
    </p:spTree>
    <p:extLst>
      <p:ext uri="{BB962C8B-B14F-4D97-AF65-F5344CB8AC3E}">
        <p14:creationId xmlns:p14="http://schemas.microsoft.com/office/powerpoint/2010/main" val="293181368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85</a:t>
            </a:fld>
            <a:r>
              <a:rPr lang="en-US" smtClean="0"/>
              <a:t> of 102</a:t>
            </a:r>
            <a:endParaRPr lang="en-US" dirty="0"/>
          </a:p>
        </p:txBody>
      </p:sp>
    </p:spTree>
    <p:extLst>
      <p:ext uri="{BB962C8B-B14F-4D97-AF65-F5344CB8AC3E}">
        <p14:creationId xmlns:p14="http://schemas.microsoft.com/office/powerpoint/2010/main" val="194089580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solidFill>
            <a:srgbClr val="FFFFFF"/>
          </a:solidFill>
          <a:ln/>
        </p:spPr>
      </p:sp>
      <p:sp>
        <p:nvSpPr>
          <p:cNvPr id="34818" name="Notes Placeholder 2"/>
          <p:cNvSpPr>
            <a:spLocks noGrp="1"/>
          </p:cNvSpPr>
          <p:nvPr>
            <p:ph type="body" idx="1"/>
          </p:nvPr>
        </p:nvSpPr>
        <p:spPr>
          <a:xfrm>
            <a:off x="685800" y="4343400"/>
            <a:ext cx="5486400" cy="4114800"/>
          </a:xfrm>
          <a:noFill/>
          <a:ln>
            <a:solidFill>
              <a:srgbClr val="000000"/>
            </a:solidFill>
          </a:ln>
          <a:extLst>
            <a:ext uri="{909E8E84-426E-40dd-AFC4-6F175D3DCCD1}">
              <a14:hiddenFill xmlns:a14="http://schemas.microsoft.com/office/drawing/2010/main">
                <a:solidFill>
                  <a:srgbClr val="FFFFFF"/>
                </a:solidFill>
              </a14:hiddenFill>
            </a:ext>
          </a:extLst>
        </p:spPr>
        <p:txBody>
          <a:bodyPr/>
          <a:lstStyle/>
          <a:p>
            <a:r>
              <a:rPr lang="en-US" dirty="0">
                <a:latin typeface="Calibri" charset="0"/>
              </a:rPr>
              <a:t>An early release of half-baked software is not what we mean by alpha and beta testing. </a:t>
            </a:r>
          </a:p>
          <a:p>
            <a:r>
              <a:rPr lang="en-US" dirty="0">
                <a:latin typeface="Calibri" charset="0"/>
              </a:rPr>
              <a:t>Note that today </a:t>
            </a:r>
            <a:r>
              <a:rPr lang="ja-JP" altLang="en-US" dirty="0">
                <a:latin typeface="Calibri" charset="0"/>
              </a:rPr>
              <a:t>“</a:t>
            </a:r>
            <a:r>
              <a:rPr lang="en-US" altLang="ja-JP" dirty="0">
                <a:latin typeface="Calibri" charset="0"/>
              </a:rPr>
              <a:t>alpha</a:t>
            </a:r>
            <a:r>
              <a:rPr lang="ja-JP" altLang="en-US" dirty="0">
                <a:latin typeface="Calibri" charset="0"/>
              </a:rPr>
              <a:t>”</a:t>
            </a:r>
            <a:r>
              <a:rPr lang="en-US" altLang="ja-JP" dirty="0">
                <a:latin typeface="Calibri" charset="0"/>
              </a:rPr>
              <a:t> and </a:t>
            </a:r>
            <a:r>
              <a:rPr lang="ja-JP" altLang="en-US" dirty="0">
                <a:latin typeface="Calibri" charset="0"/>
              </a:rPr>
              <a:t>“</a:t>
            </a:r>
            <a:r>
              <a:rPr lang="en-US" altLang="ja-JP" dirty="0">
                <a:latin typeface="Calibri" charset="0"/>
              </a:rPr>
              <a:t>beta</a:t>
            </a:r>
            <a:r>
              <a:rPr lang="ja-JP" altLang="en-US" dirty="0">
                <a:latin typeface="Calibri" charset="0"/>
              </a:rPr>
              <a:t>”</a:t>
            </a:r>
            <a:r>
              <a:rPr lang="en-US" altLang="ja-JP" dirty="0">
                <a:latin typeface="Calibri" charset="0"/>
              </a:rPr>
              <a:t> are often used informally, but here we are using them in their established technical sense for a testing process. </a:t>
            </a:r>
          </a:p>
          <a:p>
            <a:r>
              <a:rPr lang="en-US" dirty="0">
                <a:latin typeface="Calibri" charset="0"/>
              </a:rPr>
              <a:t>An alpha test involves bringing users on-site to use the system. </a:t>
            </a:r>
          </a:p>
          <a:p>
            <a:r>
              <a:rPr lang="en-US" dirty="0">
                <a:latin typeface="Calibri" charset="0"/>
              </a:rPr>
              <a:t>A beta test means providing the software to a controlled sample of users to use the system in their own environment. </a:t>
            </a:r>
          </a:p>
          <a:p>
            <a:r>
              <a:rPr lang="en-US" dirty="0">
                <a:latin typeface="Calibri" charset="0"/>
              </a:rPr>
              <a:t>In both cases, to make any reasonable inference of dependability we need a valid sample of users. </a:t>
            </a:r>
          </a:p>
          <a:p>
            <a:endParaRPr lang="en-US" dirty="0">
              <a:latin typeface="Calibri" charset="0"/>
            </a:endParaRPr>
          </a:p>
          <a:p>
            <a:r>
              <a:rPr lang="en-US" dirty="0">
                <a:latin typeface="Calibri" charset="0"/>
              </a:rPr>
              <a:t>Using the history of system testing was discussed in Chapter 20, Planning and monitoring, and is illustrated </a:t>
            </a: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86</a:t>
            </a:fld>
            <a:r>
              <a:rPr lang="en-US" smtClean="0"/>
              <a:t> of 102</a:t>
            </a:r>
            <a:endParaRPr lang="en-US" dirty="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9pPr>
          </a:lstStyle>
          <a:p>
            <a:pPr eaLnBrk="1" hangingPunct="1">
              <a:spcBef>
                <a:spcPts val="450"/>
              </a:spcBef>
              <a:buClrTx/>
              <a:buFontTx/>
              <a:buNone/>
            </a:pPr>
            <a:endParaRPr lang="en-US" dirty="0">
              <a:latin typeface="Arial" charset="0"/>
              <a:cs typeface="Geneva" charset="0"/>
            </a:endParaRPr>
          </a:p>
        </p:txBody>
      </p:sp>
      <p:sp>
        <p:nvSpPr>
          <p:cNvPr id="2" name="Date Placeholder 1"/>
          <p:cNvSpPr>
            <a:spLocks noGrp="1"/>
          </p:cNvSpPr>
          <p:nvPr>
            <p:ph type="dt"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9</a:t>
            </a:r>
            <a:endParaRPr lang="en-US" dirty="0"/>
          </a:p>
        </p:txBody>
      </p:sp>
      <p:sp>
        <p:nvSpPr>
          <p:cNvPr id="6" name="Header Placeholder 5"/>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91</a:t>
            </a:fld>
            <a:r>
              <a:rPr lang="en-US" smtClean="0"/>
              <a:t> of 102</a:t>
            </a:r>
            <a:endParaRPr lang="en-US"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Lecture 9</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96</a:t>
            </a:fld>
            <a:r>
              <a:rPr lang="en-US" smtClean="0"/>
              <a:t> of 102</a:t>
            </a:r>
            <a:endParaRPr lang="en-US" dirty="0"/>
          </a:p>
        </p:txBody>
      </p:sp>
    </p:spTree>
    <p:extLst>
      <p:ext uri="{BB962C8B-B14F-4D97-AF65-F5344CB8AC3E}">
        <p14:creationId xmlns:p14="http://schemas.microsoft.com/office/powerpoint/2010/main" val="2660509171"/>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solidFill>
            <a:srgbClr val="FFFFFF"/>
          </a:solidFill>
          <a:ln/>
        </p:spPr>
      </p:sp>
      <p:sp>
        <p:nvSpPr>
          <p:cNvPr id="44034" name="Notes Placeholder 2"/>
          <p:cNvSpPr>
            <a:spLocks noGrp="1"/>
          </p:cNvSpPr>
          <p:nvPr>
            <p:ph type="body" idx="1"/>
          </p:nvPr>
        </p:nvSpPr>
        <p:spPr>
          <a:xfrm>
            <a:off x="685800" y="4343400"/>
            <a:ext cx="5486400" cy="4114800"/>
          </a:xfrm>
          <a:solidFill>
            <a:srgbClr val="FFFFFF"/>
          </a:solidFill>
          <a:ln>
            <a:solidFill>
              <a:srgbClr val="000000"/>
            </a:solidFill>
          </a:ln>
        </p:spPr>
        <p:txBody>
          <a:bodyPr/>
          <a:lstStyle/>
          <a:p>
            <a:r>
              <a:rPr lang="en-US" dirty="0">
                <a:latin typeface="Calibri" charset="0"/>
              </a:rPr>
              <a:t>Note: Code-based regression test case selection tends to be helpful for large software systems with many independent features (e.g., Eclipse with its plugins, Microsoft Word with its many tools).  Almost every test case executes the core parts of the application, so if the application core is changed, code-based regression test selection will degenerate into </a:t>
            </a:r>
            <a:r>
              <a:rPr lang="ja-JP" altLang="en-US">
                <a:latin typeface="Calibri" charset="0"/>
              </a:rPr>
              <a:t>“</a:t>
            </a:r>
            <a:r>
              <a:rPr lang="en-US" altLang="ja-JP" dirty="0">
                <a:latin typeface="Calibri" charset="0"/>
              </a:rPr>
              <a:t>retest all</a:t>
            </a:r>
            <a:r>
              <a:rPr lang="ja-JP" altLang="en-US">
                <a:latin typeface="Calibri" charset="0"/>
              </a:rPr>
              <a:t>”</a:t>
            </a:r>
            <a:r>
              <a:rPr lang="en-US" altLang="ja-JP" dirty="0">
                <a:latin typeface="Calibri" charset="0"/>
              </a:rPr>
              <a:t>.</a:t>
            </a:r>
          </a:p>
          <a:p>
            <a:endParaRPr lang="en-US" dirty="0">
              <a:latin typeface="Calibri" charset="0"/>
            </a:endParaRPr>
          </a:p>
        </p:txBody>
      </p:sp>
      <p:sp>
        <p:nvSpPr>
          <p:cNvPr id="4403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ECBB6AA3-5A80-2C46-B496-03D5BBDABB75}" type="slidenum">
              <a:rPr lang="en-US" sz="1200">
                <a:latin typeface="Verdana" charset="0"/>
              </a:rPr>
              <a:pPr algn="r" eaLnBrk="1" hangingPunct="1"/>
              <a:t>97</a:t>
            </a:fld>
            <a:endParaRPr lang="en-US" sz="1200" dirty="0">
              <a:latin typeface="Verdana"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97</a:t>
            </a:fld>
            <a:r>
              <a:rPr lang="en-US" smtClean="0"/>
              <a:t> of 102</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8" name="Date Placeholder 7"/>
          <p:cNvSpPr>
            <a:spLocks noGrp="1"/>
          </p:cNvSpPr>
          <p:nvPr>
            <p:ph type="dt" idx="10"/>
          </p:nvPr>
        </p:nvSpPr>
        <p:spPr/>
        <p:txBody>
          <a:bodyPr/>
          <a:lstStyle/>
          <a:p>
            <a:pPr>
              <a:defRPr/>
            </a:pPr>
            <a:r>
              <a:rPr lang="en-US" smtClean="0"/>
              <a:t>May 23,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9</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9</a:t>
            </a:fld>
            <a:r>
              <a:rPr lang="en-US" smtClean="0"/>
              <a:t> of 102</a:t>
            </a:r>
            <a:endParaRPr lang="en-US" dirty="0"/>
          </a:p>
        </p:txBody>
      </p:sp>
    </p:spTree>
    <p:extLst>
      <p:ext uri="{BB962C8B-B14F-4D97-AF65-F5344CB8AC3E}">
        <p14:creationId xmlns:p14="http://schemas.microsoft.com/office/powerpoint/2010/main" val="136880201"/>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9A466ABA-5D1A-7341-B688-ECB9D6216E8A}" type="slidenum">
              <a:rPr lang="en-US" sz="1200">
                <a:latin typeface="Verdana" charset="0"/>
              </a:rPr>
              <a:pPr algn="r" eaLnBrk="1" hangingPunct="1"/>
              <a:t>100</a:t>
            </a:fld>
            <a:endParaRPr lang="en-US" sz="1200" dirty="0">
              <a:latin typeface="Verdana" charset="0"/>
            </a:endParaRPr>
          </a:p>
        </p:txBody>
      </p:sp>
      <p:sp>
        <p:nvSpPr>
          <p:cNvPr id="48130" name="Rectangle 2"/>
          <p:cNvSpPr>
            <a:spLocks noGrp="1" noRot="1" noChangeAspect="1" noChangeArrowheads="1" noTextEdit="1"/>
          </p:cNvSpPr>
          <p:nvPr>
            <p:ph type="sldImg"/>
          </p:nvPr>
        </p:nvSpPr>
        <p:spPr>
          <a:solidFill>
            <a:srgbClr val="FFFFFF"/>
          </a:solidFill>
          <a:ln/>
        </p:spPr>
      </p:sp>
      <p:sp>
        <p:nvSpPr>
          <p:cNvPr id="48131" name="Rectangle 3"/>
          <p:cNvSpPr>
            <a:spLocks noGrp="1" noChangeArrowheads="1"/>
          </p:cNvSpPr>
          <p:nvPr>
            <p:ph type="body" idx="1"/>
          </p:nvPr>
        </p:nvSpPr>
        <p:spPr>
          <a:xfrm>
            <a:off x="685800" y="4343400"/>
            <a:ext cx="5486400" cy="4114800"/>
          </a:xfrm>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a:lstStyle/>
          <a:p>
            <a:pPr eaLnBrk="1" hangingPunct="1"/>
            <a:endParaRPr lang="it-IT" dirty="0">
              <a:latin typeface="Calibri"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100</a:t>
            </a:fld>
            <a:r>
              <a:rPr lang="en-US" smtClean="0"/>
              <a:t> of 102</a:t>
            </a:r>
            <a:endParaRPr lang="en-US" dirty="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2"/>
          <p:cNvSpPr>
            <a:spLocks noGrp="1" noRot="1" noChangeAspect="1" noChangeArrowheads="1"/>
          </p:cNvSpPr>
          <p:nvPr>
            <p:ph type="sldImg"/>
          </p:nvPr>
        </p:nvSpPr>
        <p:spPr>
          <a:solidFill>
            <a:srgbClr val="FFFFFF"/>
          </a:solidFill>
          <a:ln/>
        </p:spPr>
      </p:sp>
      <p:sp>
        <p:nvSpPr>
          <p:cNvPr id="19763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102</a:t>
            </a:fld>
            <a:r>
              <a:rPr lang="en-US" smtClean="0"/>
              <a:t> of 102</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9"/>
          <p:cNvCxnSpPr>
            <a:cxnSpLocks noChangeShapeType="1"/>
          </p:cNvCxnSpPr>
          <p:nvPr userDrawn="1"/>
        </p:nvCxnSpPr>
        <p:spPr bwMode="auto">
          <a:xfrm>
            <a:off x="0" y="2971800"/>
            <a:ext cx="9144000" cy="1588"/>
          </a:xfrm>
          <a:prstGeom prst="line">
            <a:avLst/>
          </a:prstGeom>
          <a:noFill/>
          <a:ln w="57150" cmpd="thickThin">
            <a:solidFill>
              <a:schemeClr val="tx2"/>
            </a:solidFill>
            <a:round/>
            <a:headEnd/>
            <a:tailEnd/>
          </a:ln>
          <a:extLst>
            <a:ext uri="{909E8E84-426E-40dd-AFC4-6F175D3DCCD1}">
              <a14:hiddenFill xmlns:a14="http://schemas.microsoft.com/office/drawing/2010/main">
                <a:noFill/>
              </a14:hiddenFill>
            </a:ext>
          </a:extLst>
        </p:spPr>
      </p:cxnSp>
      <p:sp>
        <p:nvSpPr>
          <p:cNvPr id="36879" name="Rectangle 15"/>
          <p:cNvSpPr>
            <a:spLocks noGrp="1" noChangeArrowheads="1"/>
          </p:cNvSpPr>
          <p:nvPr>
            <p:ph type="ctrTitle"/>
          </p:nvPr>
        </p:nvSpPr>
        <p:spPr>
          <a:xfrm>
            <a:off x="685800" y="914400"/>
            <a:ext cx="7772400" cy="1470025"/>
          </a:xfrm>
        </p:spPr>
        <p:txBody>
          <a:bodyPr/>
          <a:lstStyle>
            <a:lvl1pPr>
              <a:defRPr/>
            </a:lvl1pPr>
          </a:lstStyle>
          <a:p>
            <a:r>
              <a:rPr lang="en-US"/>
              <a:t>Click to edit Master title style</a:t>
            </a:r>
          </a:p>
        </p:txBody>
      </p:sp>
      <p:sp>
        <p:nvSpPr>
          <p:cNvPr id="36880" name="Rectangle 16"/>
          <p:cNvSpPr>
            <a:spLocks noGrp="1" noChangeArrowheads="1"/>
          </p:cNvSpPr>
          <p:nvPr>
            <p:ph type="subTitle" idx="1"/>
          </p:nvPr>
        </p:nvSpPr>
        <p:spPr>
          <a:xfrm>
            <a:off x="1371600" y="3657600"/>
            <a:ext cx="6400800" cy="1752600"/>
          </a:xfrm>
        </p:spPr>
        <p:txBody>
          <a:bodyPr/>
          <a:lstStyle>
            <a:lvl1pPr marL="0" indent="0" algn="ctr">
              <a:buFont typeface="Times" pitchFamily="36" charset="0"/>
              <a:buNone/>
              <a:defRPr/>
            </a:lvl1pPr>
          </a:lstStyle>
          <a:p>
            <a:r>
              <a:rPr lang="en-US"/>
              <a:t>Click to edit Master subtitle style</a:t>
            </a:r>
          </a:p>
        </p:txBody>
      </p:sp>
      <p:sp>
        <p:nvSpPr>
          <p:cNvPr id="5" name="Rectangle 2"/>
          <p:cNvSpPr>
            <a:spLocks noGrp="1" noChangeArrowheads="1"/>
          </p:cNvSpPr>
          <p:nvPr>
            <p:ph type="dt" sz="half" idx="10"/>
          </p:nvPr>
        </p:nvSpPr>
        <p:spPr>
          <a:xfrm>
            <a:off x="0" y="6381750"/>
            <a:ext cx="1905000" cy="476250"/>
          </a:xfrm>
        </p:spPr>
        <p:txBody>
          <a:bodyPr anchor="ctr"/>
          <a:lstStyle>
            <a:lvl1pPr>
              <a:defRPr/>
            </a:lvl1pPr>
          </a:lstStyle>
          <a:p>
            <a:pPr>
              <a:defRPr/>
            </a:pPr>
            <a:r>
              <a:rPr lang="en-US" smtClean="0"/>
              <a:t>May 23, 2017</a:t>
            </a:r>
            <a:endParaRPr lang="en-US" dirty="0"/>
          </a:p>
        </p:txBody>
      </p:sp>
      <p:sp>
        <p:nvSpPr>
          <p:cNvPr id="6" name="Rectangle 3"/>
          <p:cNvSpPr>
            <a:spLocks noGrp="1" noChangeArrowheads="1"/>
          </p:cNvSpPr>
          <p:nvPr>
            <p:ph type="ftr" sz="quarter" idx="11"/>
          </p:nvPr>
        </p:nvSpPr>
        <p:spPr>
          <a:xfrm>
            <a:off x="1905000" y="6381750"/>
            <a:ext cx="5334000" cy="476250"/>
          </a:xfrm>
        </p:spPr>
        <p:txBody>
          <a:bodyPr anchor="ctr"/>
          <a:lstStyle>
            <a:lvl1pPr>
              <a:defRPr/>
            </a:lvl1pPr>
          </a:lstStyle>
          <a:p>
            <a:pPr>
              <a:defRPr/>
            </a:pPr>
            <a:r>
              <a:rPr lang="en-US" dirty="0" smtClean="0"/>
              <a:t>SE 433: Lecture 9</a:t>
            </a:r>
            <a:endParaRPr lang="en-US" dirty="0"/>
          </a:p>
        </p:txBody>
      </p:sp>
      <p:sp>
        <p:nvSpPr>
          <p:cNvPr id="7" name="Rectangle 4"/>
          <p:cNvSpPr>
            <a:spLocks noGrp="1" noChangeArrowheads="1"/>
          </p:cNvSpPr>
          <p:nvPr>
            <p:ph type="sldNum" sz="quarter" idx="12"/>
          </p:nvPr>
        </p:nvSpPr>
        <p:spPr>
          <a:xfrm>
            <a:off x="7239000" y="6381750"/>
            <a:ext cx="1905000" cy="476250"/>
          </a:xfrm>
        </p:spPr>
        <p:txBody>
          <a:bodyPr/>
          <a:lstStyle>
            <a:lvl1pPr>
              <a:defRPr/>
            </a:lvl1pPr>
          </a:lstStyle>
          <a:p>
            <a:pPr>
              <a:defRPr/>
            </a:pPr>
            <a:fld id="{F683B677-C643-1541-A02D-CD84F8996590}" type="slidenum">
              <a:rPr lang="en-US"/>
              <a:pPr>
                <a:defRPr/>
              </a:pPr>
              <a:t>‹#›</a:t>
            </a:fld>
            <a:r>
              <a:rPr lang="en-US" dirty="0"/>
              <a:t> of </a:t>
            </a:r>
            <a:r>
              <a:rPr lang="en-US" dirty="0" smtClean="0"/>
              <a:t>102</a:t>
            </a:r>
            <a:endParaRPr lang="en-US" dirty="0">
              <a:solidFill>
                <a:schemeClr val="tx2"/>
              </a:solidFill>
            </a:endParaRPr>
          </a:p>
        </p:txBody>
      </p:sp>
    </p:spTree>
    <p:extLst>
      <p:ext uri="{BB962C8B-B14F-4D97-AF65-F5344CB8AC3E}">
        <p14:creationId xmlns:p14="http://schemas.microsoft.com/office/powerpoint/2010/main" val="3688748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23,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SE 433: Lecture 9</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BDBD1F7-51C1-E94D-B9B2-8F7012A744C6}" type="slidenum">
              <a:rPr lang="en-US"/>
              <a:pPr>
                <a:defRPr/>
              </a:pPr>
              <a:t>‹#›</a:t>
            </a:fld>
            <a:r>
              <a:rPr lang="en-US" dirty="0"/>
              <a:t> of </a:t>
            </a:r>
            <a:r>
              <a:rPr lang="en-US" dirty="0" smtClean="0"/>
              <a:t>102</a:t>
            </a:r>
            <a:endParaRPr lang="en-US" dirty="0">
              <a:solidFill>
                <a:schemeClr val="tx2"/>
              </a:solidFill>
            </a:endParaRPr>
          </a:p>
        </p:txBody>
      </p:sp>
    </p:spTree>
    <p:extLst>
      <p:ext uri="{BB962C8B-B14F-4D97-AF65-F5344CB8AC3E}">
        <p14:creationId xmlns:p14="http://schemas.microsoft.com/office/powerpoint/2010/main" val="2797360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064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5064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May 23, 2017</a:t>
            </a:r>
            <a:endParaRPr lang="en-US" altLang="en-US" dirty="0"/>
          </a:p>
        </p:txBody>
      </p:sp>
      <p:sp>
        <p:nvSpPr>
          <p:cNvPr id="7" name="Slide Number Placeholder 6"/>
          <p:cNvSpPr>
            <a:spLocks noGrp="1"/>
          </p:cNvSpPr>
          <p:nvPr>
            <p:ph type="sldNum" sz="quarter" idx="12"/>
          </p:nvPr>
        </p:nvSpPr>
        <p:spPr/>
        <p:txBody>
          <a:bodyPr/>
          <a:lstStyle>
            <a:lvl1pPr>
              <a:defRPr/>
            </a:lvl1pPr>
          </a:lstStyle>
          <a:p>
            <a:pPr>
              <a:defRPr/>
            </a:pPr>
            <a:fld id="{8BDBD1F7-51C1-E94D-B9B2-8F7012A744C6}" type="slidenum">
              <a:rPr lang="en-US" smtClean="0"/>
              <a:pPr>
                <a:defRPr/>
              </a:pPr>
              <a:t>‹#›</a:t>
            </a:fld>
            <a:r>
              <a:rPr lang="en-US" dirty="0" smtClean="0"/>
              <a:t> of 102</a:t>
            </a:r>
            <a:endParaRPr lang="en-US" dirty="0">
              <a:solidFill>
                <a:schemeClr val="tx2"/>
              </a:solidFill>
            </a:endParaRPr>
          </a:p>
        </p:txBody>
      </p:sp>
      <p:sp>
        <p:nvSpPr>
          <p:cNvPr id="8" name="Rectangle 5"/>
          <p:cNvSpPr>
            <a:spLocks noGrp="1" noChangeArrowheads="1"/>
          </p:cNvSpPr>
          <p:nvPr>
            <p:ph type="ftr" sz="quarter" idx="11"/>
          </p:nvPr>
        </p:nvSpPr>
        <p:spPr>
          <a:xfrm>
            <a:off x="1981200" y="6477000"/>
            <a:ext cx="5638800" cy="381000"/>
          </a:xfrm>
          <a:ln/>
        </p:spPr>
        <p:txBody>
          <a:bodyPr/>
          <a:lstStyle>
            <a:lvl1pPr>
              <a:defRPr/>
            </a:lvl1pPr>
          </a:lstStyle>
          <a:p>
            <a:pPr>
              <a:defRPr/>
            </a:pPr>
            <a:r>
              <a:rPr lang="en-US" dirty="0" smtClean="0"/>
              <a:t>SE 433: Lecture 9</a:t>
            </a:r>
            <a:endParaRPr lang="en-US" dirty="0"/>
          </a:p>
        </p:txBody>
      </p:sp>
    </p:spTree>
    <p:extLst>
      <p:ext uri="{BB962C8B-B14F-4D97-AF65-F5344CB8AC3E}">
        <p14:creationId xmlns:p14="http://schemas.microsoft.com/office/powerpoint/2010/main" val="8901342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4" name="Rectangle 4"/>
          <p:cNvSpPr>
            <a:spLocks noGrp="1" noChangeArrowheads="1"/>
          </p:cNvSpPr>
          <p:nvPr>
            <p:ph type="dt" sz="half" idx="2"/>
          </p:nvPr>
        </p:nvSpPr>
        <p:spPr bwMode="auto">
          <a:xfrm>
            <a:off x="0" y="6477000"/>
            <a:ext cx="1981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smtClean="0"/>
              <a:t>May 23, 2017</a:t>
            </a:r>
            <a:endParaRPr lang="en-US" dirty="0"/>
          </a:p>
        </p:txBody>
      </p:sp>
      <p:sp>
        <p:nvSpPr>
          <p:cNvPr id="35845" name="Rectangle 5"/>
          <p:cNvSpPr>
            <a:spLocks noGrp="1" noChangeArrowheads="1"/>
          </p:cNvSpPr>
          <p:nvPr>
            <p:ph type="ftr" sz="quarter" idx="3"/>
          </p:nvPr>
        </p:nvSpPr>
        <p:spPr bwMode="auto">
          <a:xfrm>
            <a:off x="1981200" y="6477000"/>
            <a:ext cx="5638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dirty="0" smtClean="0"/>
              <a:t>SE 433: Lecture 9</a:t>
            </a:r>
            <a:endParaRPr lang="en-US" dirty="0"/>
          </a:p>
        </p:txBody>
      </p:sp>
      <p:sp>
        <p:nvSpPr>
          <p:cNvPr id="35846" name="Rectangle 6"/>
          <p:cNvSpPr>
            <a:spLocks noGrp="1" noChangeArrowheads="1"/>
          </p:cNvSpPr>
          <p:nvPr>
            <p:ph type="sldNum" sz="quarter" idx="4"/>
          </p:nvPr>
        </p:nvSpPr>
        <p:spPr bwMode="auto">
          <a:xfrm>
            <a:off x="7620000" y="6477000"/>
            <a:ext cx="1524000" cy="38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400"/>
            </a:lvl1pPr>
          </a:lstStyle>
          <a:p>
            <a:pPr>
              <a:defRPr/>
            </a:pPr>
            <a:fld id="{E7AAB5E3-6EDF-6D4C-AA2F-9FDF9B6D0ECF}" type="slidenum">
              <a:rPr lang="en-US"/>
              <a:pPr>
                <a:defRPr/>
              </a:pPr>
              <a:t>‹#›</a:t>
            </a:fld>
            <a:r>
              <a:rPr lang="en-US" dirty="0"/>
              <a:t> of </a:t>
            </a:r>
            <a:r>
              <a:rPr lang="en-US" dirty="0" smtClean="0"/>
              <a:t>102</a:t>
            </a:r>
            <a:endParaRPr lang="en-US" dirty="0">
              <a:solidFill>
                <a:schemeClr val="tx2"/>
              </a:solidFill>
            </a:endParaRPr>
          </a:p>
        </p:txBody>
      </p:sp>
      <p:sp>
        <p:nvSpPr>
          <p:cNvPr id="35857" name="Rectangle 17"/>
          <p:cNvSpPr>
            <a:spLocks noGrp="1" noChangeArrowheads="1"/>
          </p:cNvSpPr>
          <p:nvPr>
            <p:ph type="title"/>
          </p:nvPr>
        </p:nvSpPr>
        <p:spPr bwMode="auto">
          <a:xfrm>
            <a:off x="0" y="0"/>
            <a:ext cx="91440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30" name="Rectangle 18"/>
          <p:cNvSpPr>
            <a:spLocks noGrp="1" noChangeArrowheads="1"/>
          </p:cNvSpPr>
          <p:nvPr>
            <p:ph type="body" idx="1"/>
          </p:nvPr>
        </p:nvSpPr>
        <p:spPr bwMode="auto">
          <a:xfrm>
            <a:off x="228600" y="990600"/>
            <a:ext cx="8686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Line 19"/>
          <p:cNvSpPr>
            <a:spLocks noChangeShapeType="1"/>
          </p:cNvSpPr>
          <p:nvPr/>
        </p:nvSpPr>
        <p:spPr bwMode="auto">
          <a:xfrm flipV="1">
            <a:off x="0" y="990600"/>
            <a:ext cx="9144000" cy="0"/>
          </a:xfrm>
          <a:prstGeom prst="line">
            <a:avLst/>
          </a:prstGeom>
          <a:noFill/>
          <a:ln w="57150" cmpd="thickThin">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cxnSp>
        <p:nvCxnSpPr>
          <p:cNvPr id="1032" name="Straight Connector 8"/>
          <p:cNvCxnSpPr>
            <a:cxnSpLocks noChangeShapeType="1"/>
          </p:cNvCxnSpPr>
          <p:nvPr userDrawn="1"/>
        </p:nvCxnSpPr>
        <p:spPr bwMode="auto">
          <a:xfrm>
            <a:off x="0" y="6477000"/>
            <a:ext cx="9144000" cy="1588"/>
          </a:xfrm>
          <a:prstGeom prst="line">
            <a:avLst/>
          </a:prstGeom>
          <a:noFill/>
          <a:ln w="9525">
            <a:solidFill>
              <a:srgbClr val="4F81BD"/>
            </a:solidFill>
            <a:round/>
            <a:headEnd/>
            <a:tailEnd/>
          </a:ln>
          <a:extLst>
            <a:ext uri="{909E8E84-426E-40dd-AFC4-6F175D3DCCD1}">
              <a14:hiddenFill xmlns:a14="http://schemas.microsoft.com/office/drawing/2010/main">
                <a:noFill/>
              </a14:hiddenFill>
            </a:ext>
          </a:extLst>
        </p:spPr>
      </p:cxnSp>
    </p:spTree>
  </p:cSld>
  <p:clrMap bg1="lt1" tx1="dk1" bg2="lt2" tx2="dk2" accent1="accent1" accent2="accent2" accent3="accent3" accent4="accent4" accent5="accent5" accent6="accent6" hlink="hlink" folHlink="folHlink"/>
  <p:sldLayoutIdLst>
    <p:sldLayoutId id="2147484005" r:id="rId1"/>
    <p:sldLayoutId id="2147484004" r:id="rId2"/>
    <p:sldLayoutId id="2147484006" r:id="rId3"/>
  </p:sldLayoutIdLst>
  <p:hf hdr="0"/>
  <p:txStyles>
    <p:titleStyle>
      <a:lvl1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mj-lt"/>
          <a:ea typeface="ＭＳ Ｐゴシック" pitchFamily="17" charset="-128"/>
          <a:cs typeface="ＭＳ Ｐゴシック" pitchFamily="17" charset="-128"/>
        </a:defRPr>
      </a:lvl1pPr>
      <a:lvl2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2pPr>
      <a:lvl3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3pPr>
      <a:lvl4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4pPr>
      <a:lvl5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5pPr>
      <a:lvl6pPr marL="4572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6pPr>
      <a:lvl7pPr marL="9144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7pPr>
      <a:lvl8pPr marL="13716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8pPr>
      <a:lvl9pPr marL="18288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9pPr>
    </p:titleStyle>
    <p:bodyStyle>
      <a:lvl1pPr marL="342900" indent="-342900" algn="l" rtl="0" eaLnBrk="0" fontAlgn="base" hangingPunct="0">
        <a:spcBef>
          <a:spcPct val="20000"/>
        </a:spcBef>
        <a:spcAft>
          <a:spcPct val="0"/>
        </a:spcAft>
        <a:buClr>
          <a:srgbClr val="FF0000"/>
        </a:buClr>
        <a:buSzPct val="114000"/>
        <a:buFont typeface="Wingdings" charset="0"/>
        <a:buChar char="§"/>
        <a:defRPr sz="2400">
          <a:solidFill>
            <a:schemeClr val="tx1"/>
          </a:solidFill>
          <a:latin typeface="+mn-lt"/>
          <a:ea typeface="ＭＳ Ｐゴシック" pitchFamily="17" charset="-128"/>
          <a:cs typeface="ＭＳ Ｐゴシック" pitchFamily="17" charset="-128"/>
        </a:defRPr>
      </a:lvl1pPr>
      <a:lvl2pPr marL="742950" indent="-285750" algn="l" rtl="0" eaLnBrk="0" fontAlgn="base" hangingPunct="0">
        <a:spcBef>
          <a:spcPct val="20000"/>
        </a:spcBef>
        <a:spcAft>
          <a:spcPct val="0"/>
        </a:spcAft>
        <a:buClr>
          <a:srgbClr val="FF0000"/>
        </a:buClr>
        <a:buSzPct val="74000"/>
        <a:buFont typeface="Wingdings" charset="0"/>
        <a:buChar char="Ø"/>
        <a:defRPr sz="2000">
          <a:solidFill>
            <a:schemeClr val="tx1"/>
          </a:solidFill>
          <a:latin typeface="+mn-lt"/>
          <a:ea typeface="ＭＳ Ｐゴシック" pitchFamily="36" charset="-128"/>
        </a:defRPr>
      </a:lvl2pPr>
      <a:lvl3pPr marL="1085850" indent="-228600" algn="l" rtl="0" eaLnBrk="0" fontAlgn="base" hangingPunct="0">
        <a:spcBef>
          <a:spcPct val="20000"/>
        </a:spcBef>
        <a:spcAft>
          <a:spcPct val="0"/>
        </a:spcAft>
        <a:buClr>
          <a:srgbClr val="FF0000"/>
        </a:buClr>
        <a:buFont typeface="Lucida Grande" charset="0"/>
        <a:buChar char="»"/>
        <a:defRPr sz="2000">
          <a:solidFill>
            <a:schemeClr val="tx1"/>
          </a:solidFill>
          <a:latin typeface="+mn-lt"/>
          <a:ea typeface="ＭＳ Ｐゴシック" pitchFamily="36" charset="-128"/>
        </a:defRPr>
      </a:lvl3pPr>
      <a:lvl4pPr marL="1428750" indent="-228600" algn="l" rtl="0" eaLnBrk="0" fontAlgn="base" hangingPunct="0">
        <a:spcBef>
          <a:spcPct val="20000"/>
        </a:spcBef>
        <a:spcAft>
          <a:spcPct val="0"/>
        </a:spcAft>
        <a:buClr>
          <a:srgbClr val="FF0000"/>
        </a:buClr>
        <a:buFont typeface="Times" charset="0"/>
        <a:buChar char="•"/>
        <a:defRPr sz="2000">
          <a:solidFill>
            <a:schemeClr val="tx1"/>
          </a:solidFill>
          <a:latin typeface="+mn-lt"/>
          <a:ea typeface="ＭＳ Ｐゴシック" pitchFamily="36" charset="-128"/>
        </a:defRPr>
      </a:lvl4pPr>
      <a:lvl5pPr marL="1771650" indent="-228600" algn="l" rtl="0" eaLnBrk="0" fontAlgn="base" hangingPunct="0">
        <a:spcBef>
          <a:spcPct val="20000"/>
        </a:spcBef>
        <a:spcAft>
          <a:spcPct val="0"/>
        </a:spcAft>
        <a:buClr>
          <a:srgbClr val="FF0000"/>
        </a:buClr>
        <a:buFont typeface="Lucida Grande" charset="0"/>
        <a:buChar char="–"/>
        <a:defRPr sz="2000">
          <a:solidFill>
            <a:schemeClr val="tx1"/>
          </a:solidFill>
          <a:latin typeface="+mn-lt"/>
          <a:ea typeface="ＭＳ Ｐゴシック" pitchFamily="36" charset="-128"/>
        </a:defRPr>
      </a:lvl5pPr>
      <a:lvl6pPr marL="22288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6pPr>
      <a:lvl7pPr marL="26860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7pPr>
      <a:lvl8pPr marL="31432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8pPr>
      <a:lvl9pPr marL="36004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2.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3.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4.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5.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image" Target="../media/image6.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7.e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8.e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9.e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image" Target="../media/image10.e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 Id="rId3" Type="http://schemas.openxmlformats.org/officeDocument/2006/relationships/image" Target="../media/image5.e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 Id="rId3" Type="http://schemas.openxmlformats.org/officeDocument/2006/relationships/image" Target="../media/image1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 Id="rId3" Type="http://schemas.openxmlformats.org/officeDocument/2006/relationships/image" Target="../media/image12.e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image" Target="../media/image13.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 Id="rId3" Type="http://schemas.openxmlformats.org/officeDocument/2006/relationships/image" Target="../media/image14.e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 Id="rId3" Type="http://schemas.openxmlformats.org/officeDocument/2006/relationships/image" Target="../media/image15.e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8.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9.xml"/><Relationship Id="rId3" Type="http://schemas.openxmlformats.org/officeDocument/2006/relationships/image" Target="../media/image16.emf"/></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p:txBody>
          <a:bodyPr/>
          <a:lstStyle/>
          <a:p>
            <a:pPr>
              <a:defRPr/>
            </a:pPr>
            <a:r>
              <a:rPr lang="en-US" dirty="0"/>
              <a:t>SE 433/</a:t>
            </a:r>
            <a:r>
              <a:rPr lang="en-US" dirty="0" smtClean="0"/>
              <a:t>333 Software </a:t>
            </a:r>
            <a:r>
              <a:rPr lang="en-US" dirty="0"/>
              <a:t>Testing </a:t>
            </a:r>
            <a:br>
              <a:rPr lang="en-US" dirty="0"/>
            </a:br>
            <a:r>
              <a:rPr lang="en-US" dirty="0"/>
              <a:t>&amp; Quality Assurance</a:t>
            </a:r>
            <a:endParaRPr lang="en-US" dirty="0">
              <a:latin typeface="Arial" charset="0"/>
              <a:ea typeface="ＭＳ Ｐゴシック" charset="0"/>
              <a:cs typeface="ＭＳ Ｐゴシック" charset="0"/>
            </a:endParaRPr>
          </a:p>
        </p:txBody>
      </p:sp>
      <p:sp>
        <p:nvSpPr>
          <p:cNvPr id="6146" name="Rectangle 3"/>
          <p:cNvSpPr>
            <a:spLocks noGrp="1" noChangeArrowheads="1"/>
          </p:cNvSpPr>
          <p:nvPr>
            <p:ph type="subTitle" idx="1"/>
          </p:nvPr>
        </p:nvSpPr>
        <p:spPr/>
        <p:txBody>
          <a:bodyPr/>
          <a:lstStyle/>
          <a:p>
            <a:pPr algn="l">
              <a:buFont typeface="Times" charset="0"/>
              <a:buNone/>
            </a:pPr>
            <a:r>
              <a:rPr lang="en-US" dirty="0">
                <a:latin typeface="Arial" charset="0"/>
                <a:ea typeface="ＭＳ Ｐゴシック" charset="0"/>
                <a:cs typeface="ＭＳ Ｐゴシック" charset="0"/>
              </a:rPr>
              <a:t>Dennis Mumaugh, Instructor</a:t>
            </a:r>
          </a:p>
          <a:p>
            <a:pPr algn="l">
              <a:buFont typeface="Times" charset="0"/>
              <a:buNone/>
            </a:pPr>
            <a:r>
              <a:rPr lang="en-US" dirty="0">
                <a:latin typeface="Arial" charset="0"/>
                <a:ea typeface="ＭＳ Ｐゴシック" charset="0"/>
                <a:cs typeface="ＭＳ Ｐゴシック" charset="0"/>
              </a:rPr>
              <a:t>dmumaugh</a:t>
            </a:r>
            <a:r>
              <a:rPr lang="en-US" dirty="0" smtClean="0">
                <a:latin typeface="Arial" charset="0"/>
                <a:ea typeface="ＭＳ Ｐゴシック" charset="0"/>
                <a:cs typeface="ＭＳ Ｐゴシック" charset="0"/>
              </a:rPr>
              <a:t>@depaul.edu</a:t>
            </a:r>
            <a:endParaRPr lang="en-US" dirty="0">
              <a:latin typeface="Arial" charset="0"/>
              <a:ea typeface="ＭＳ Ｐゴシック" charset="0"/>
              <a:cs typeface="ＭＳ Ｐゴシック" charset="0"/>
            </a:endParaRPr>
          </a:p>
          <a:p>
            <a:pPr algn="l">
              <a:buFont typeface="Times" charset="0"/>
              <a:buNone/>
            </a:pPr>
            <a:r>
              <a:rPr lang="en-US" dirty="0">
                <a:latin typeface="Arial" charset="0"/>
                <a:ea typeface="ＭＳ Ｐゴシック" charset="0"/>
                <a:cs typeface="ＭＳ Ｐゴシック" charset="0"/>
              </a:rPr>
              <a:t>Office: CDM, Room </a:t>
            </a:r>
            <a:r>
              <a:rPr lang="en-US" dirty="0" smtClean="0">
                <a:latin typeface="Arial" charset="0"/>
                <a:ea typeface="ＭＳ Ｐゴシック" charset="0"/>
                <a:cs typeface="ＭＳ Ｐゴシック" charset="0"/>
              </a:rPr>
              <a:t>428</a:t>
            </a:r>
            <a:endParaRPr lang="en-US" dirty="0">
              <a:latin typeface="Arial" charset="0"/>
              <a:ea typeface="ＭＳ Ｐゴシック" charset="0"/>
              <a:cs typeface="ＭＳ Ｐゴシック" charset="0"/>
            </a:endParaRPr>
          </a:p>
          <a:p>
            <a:pPr algn="l">
              <a:buFont typeface="Times" charset="0"/>
              <a:buNone/>
            </a:pPr>
            <a:r>
              <a:rPr lang="en-US" dirty="0">
                <a:latin typeface="Arial" charset="0"/>
                <a:ea typeface="ＭＳ Ｐゴシック" charset="0"/>
                <a:cs typeface="ＭＳ Ｐゴシック" charset="0"/>
              </a:rPr>
              <a:t>Office Hours: </a:t>
            </a:r>
            <a:r>
              <a:rPr lang="en-US" dirty="0" smtClean="0">
                <a:latin typeface="Arial" charset="0"/>
                <a:ea typeface="ＭＳ Ｐゴシック" charset="0"/>
                <a:cs typeface="ＭＳ Ｐゴシック" charset="0"/>
              </a:rPr>
              <a:t>Tuesday, </a:t>
            </a:r>
            <a:r>
              <a:rPr lang="en-US" dirty="0">
                <a:latin typeface="Arial" charset="0"/>
                <a:ea typeface="ＭＳ Ｐゴシック" charset="0"/>
                <a:cs typeface="ＭＳ Ｐゴシック" charset="0"/>
              </a:rPr>
              <a:t>4:00 – 5:30</a:t>
            </a:r>
          </a:p>
        </p:txBody>
      </p:sp>
      <p:sp>
        <p:nvSpPr>
          <p:cNvPr id="4" name="Date Placeholder 3"/>
          <p:cNvSpPr>
            <a:spLocks noGrp="1"/>
          </p:cNvSpPr>
          <p:nvPr>
            <p:ph type="dt" sz="half"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F683B677-C643-1541-A02D-CD84F8996590}" type="slidenum">
              <a:rPr lang="en-US" smtClean="0"/>
              <a:pPr>
                <a:defRPr/>
              </a:pPr>
              <a:t>1</a:t>
            </a:fld>
            <a:r>
              <a:rPr lang="en-US" smtClean="0"/>
              <a:t> of 102</a:t>
            </a:r>
            <a:endParaRPr lang="en-US" dirty="0">
              <a:solidFill>
                <a:schemeClr val="tx2"/>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ctrTitle"/>
          </p:nvPr>
        </p:nvSpPr>
        <p:spPr/>
        <p:txBody>
          <a:bodyPr/>
          <a:lstStyle/>
          <a:p>
            <a:pPr algn="ctr"/>
            <a:r>
              <a:rPr lang="en-US" sz="4400" dirty="0"/>
              <a:t>Integration Testing</a:t>
            </a:r>
          </a:p>
        </p:txBody>
      </p:sp>
      <p:sp>
        <p:nvSpPr>
          <p:cNvPr id="3" name="Subtitle 2"/>
          <p:cNvSpPr>
            <a:spLocks noGrp="1"/>
          </p:cNvSpPr>
          <p:nvPr>
            <p:ph type="subTitle" idx="1"/>
          </p:nvPr>
        </p:nvSpPr>
        <p:spPr/>
        <p:txBody>
          <a:bodyPr/>
          <a:lstStyle/>
          <a:p>
            <a:r>
              <a:rPr lang="en-US" sz="2000" b="1" dirty="0" smtClean="0"/>
              <a:t>Integration </a:t>
            </a:r>
            <a:r>
              <a:rPr lang="en-US" sz="2000" b="1" dirty="0"/>
              <a:t>testing</a:t>
            </a:r>
            <a:r>
              <a:rPr lang="en-US" sz="2000" dirty="0"/>
              <a:t> (sometimes called </a:t>
            </a:r>
            <a:r>
              <a:rPr lang="en-US" sz="2000" b="1" dirty="0"/>
              <a:t>integration</a:t>
            </a:r>
            <a:r>
              <a:rPr lang="en-US" sz="2000" dirty="0"/>
              <a:t> and </a:t>
            </a:r>
            <a:r>
              <a:rPr lang="en-US" sz="2000" b="1" dirty="0"/>
              <a:t>testing</a:t>
            </a:r>
            <a:r>
              <a:rPr lang="en-US" sz="2000" dirty="0"/>
              <a:t>, abbreviated I&amp;T) is the phase in software </a:t>
            </a:r>
            <a:r>
              <a:rPr lang="en-US" sz="2000" b="1" dirty="0"/>
              <a:t>testing</a:t>
            </a:r>
            <a:r>
              <a:rPr lang="en-US" sz="2000" dirty="0"/>
              <a:t> in which individual software modules are combined and tested as a group. It occurs after unit </a:t>
            </a:r>
            <a:r>
              <a:rPr lang="en-US" sz="2000" b="1" dirty="0"/>
              <a:t>testing</a:t>
            </a:r>
            <a:r>
              <a:rPr lang="en-US" sz="2000" dirty="0"/>
              <a:t> and before validation </a:t>
            </a:r>
            <a:r>
              <a:rPr lang="en-US" sz="2000" b="1" dirty="0"/>
              <a:t>testing</a:t>
            </a:r>
            <a:r>
              <a:rPr lang="en-US" sz="2000" dirty="0"/>
              <a:t>.</a:t>
            </a:r>
          </a:p>
        </p:txBody>
      </p:sp>
      <p:sp>
        <p:nvSpPr>
          <p:cNvPr id="4" name="Date Placeholder 3"/>
          <p:cNvSpPr>
            <a:spLocks noGrp="1"/>
          </p:cNvSpPr>
          <p:nvPr>
            <p:ph type="dt" sz="half" idx="10"/>
          </p:nvPr>
        </p:nvSpPr>
        <p:spPr/>
        <p:txBody>
          <a:bodyPr/>
          <a:lstStyle/>
          <a:p>
            <a:pPr>
              <a:defRPr/>
            </a:pPr>
            <a:r>
              <a:rPr lang="en-US" smtClean="0"/>
              <a:t>May 23, 2017</a:t>
            </a:r>
            <a:endParaRPr lang="en-US" dirty="0"/>
          </a:p>
        </p:txBody>
      </p:sp>
      <p:sp>
        <p:nvSpPr>
          <p:cNvPr id="5" name="Footer Placeholder 4"/>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F683B677-C643-1541-A02D-CD84F8996590}" type="slidenum">
              <a:rPr lang="en-US" smtClean="0"/>
              <a:pPr>
                <a:defRPr/>
              </a:pPr>
              <a:t>10</a:t>
            </a:fld>
            <a:r>
              <a:rPr lang="en-US" smtClean="0"/>
              <a:t> of 102</a:t>
            </a:r>
            <a:endParaRPr lang="en-US" dirty="0">
              <a:solidFill>
                <a:schemeClr val="tx2"/>
              </a:solidFill>
            </a:endParaRPr>
          </a:p>
        </p:txBody>
      </p:sp>
    </p:spTree>
    <p:extLst>
      <p:ext uri="{BB962C8B-B14F-4D97-AF65-F5344CB8AC3E}">
        <p14:creationId xmlns:p14="http://schemas.microsoft.com/office/powerpoint/2010/main" val="1764776237"/>
      </p:ext>
    </p:extLst>
  </p:cSld>
  <p:clrMapOvr>
    <a:masterClrMapping/>
  </p:clrMapOvr>
  <p:timing>
    <p:tnLst>
      <p:par>
        <p:cTn xmlns:p14="http://schemas.microsoft.com/office/powerpoint/2010/mai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6"/>
          <p:cNvSpPr>
            <a:spLocks noGrp="1" noChangeArrowheads="1"/>
          </p:cNvSpPr>
          <p:nvPr>
            <p:ph type="title"/>
          </p:nvPr>
        </p:nvSpPr>
        <p:spPr/>
        <p:txBody>
          <a:bodyPr/>
          <a:lstStyle/>
          <a:p>
            <a:r>
              <a:rPr lang="en-US" dirty="0" smtClean="0"/>
              <a:t>Summary</a:t>
            </a:r>
            <a:endParaRPr lang="en-US" dirty="0"/>
          </a:p>
        </p:txBody>
      </p:sp>
      <p:sp>
        <p:nvSpPr>
          <p:cNvPr id="47109" name="Rectangle 7"/>
          <p:cNvSpPr>
            <a:spLocks noGrp="1" noChangeArrowheads="1"/>
          </p:cNvSpPr>
          <p:nvPr>
            <p:ph idx="1"/>
          </p:nvPr>
        </p:nvSpPr>
        <p:spPr/>
        <p:txBody>
          <a:bodyPr/>
          <a:lstStyle/>
          <a:p>
            <a:r>
              <a:rPr lang="en-US" dirty="0" smtClean="0"/>
              <a:t>System testing is verification</a:t>
            </a:r>
          </a:p>
          <a:p>
            <a:pPr lvl="1"/>
            <a:r>
              <a:rPr lang="en-US" dirty="0" smtClean="0"/>
              <a:t>System consistent with specification?</a:t>
            </a:r>
          </a:p>
          <a:p>
            <a:pPr lvl="1"/>
            <a:r>
              <a:rPr lang="en-US" dirty="0" smtClean="0"/>
              <a:t>Especially for global properties (performance, reliability) </a:t>
            </a:r>
          </a:p>
          <a:p>
            <a:r>
              <a:rPr lang="en-US" dirty="0" smtClean="0"/>
              <a:t>Acceptance testing is validation</a:t>
            </a:r>
          </a:p>
          <a:p>
            <a:pPr lvl="1"/>
            <a:r>
              <a:rPr lang="en-US" dirty="0" smtClean="0"/>
              <a:t>Includes user testing and checks for usability </a:t>
            </a:r>
          </a:p>
          <a:p>
            <a:r>
              <a:rPr lang="en-US" dirty="0" smtClean="0"/>
              <a:t>Usability and accessibility require both</a:t>
            </a:r>
          </a:p>
          <a:p>
            <a:pPr lvl="1"/>
            <a:r>
              <a:rPr lang="en-US" dirty="0" smtClean="0"/>
              <a:t>Usability testing establishes objective criteria to verify throughout development</a:t>
            </a:r>
          </a:p>
          <a:p>
            <a:r>
              <a:rPr lang="en-US" dirty="0" smtClean="0"/>
              <a:t>Regression testing repeated after each change</a:t>
            </a:r>
          </a:p>
          <a:p>
            <a:pPr lvl="1"/>
            <a:r>
              <a:rPr lang="en-US" dirty="0" smtClean="0"/>
              <a:t>After initial delivery, as software evolves</a:t>
            </a:r>
          </a:p>
          <a:p>
            <a:endParaRPr lang="it-IT"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100</a:t>
            </a:fld>
            <a:r>
              <a:rPr lang="en-US" smtClean="0"/>
              <a:t> of 102</a:t>
            </a:r>
            <a:endParaRPr lang="en-US" dirty="0">
              <a:solidFill>
                <a:schemeClr val="tx2"/>
              </a:solidFill>
            </a:endParaRPr>
          </a:p>
        </p:txBody>
      </p:sp>
    </p:spTree>
    <p:extLst>
      <p:ext uri="{BB962C8B-B14F-4D97-AF65-F5344CB8AC3E}">
        <p14:creationId xmlns:p14="http://schemas.microsoft.com/office/powerpoint/2010/main" val="2977701654"/>
      </p:ext>
    </p:extLst>
  </p:cSld>
  <p:clrMapOvr>
    <a:masterClrMapping/>
  </p:clrMapOvr>
  <p:timing>
    <p:tnLst>
      <p:par>
        <p:cTn xmlns:p14="http://schemas.microsoft.com/office/powerpoint/2010/mai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a:t>
            </a:r>
            <a:endParaRPr lang="en-US" dirty="0"/>
          </a:p>
        </p:txBody>
      </p:sp>
      <p:sp>
        <p:nvSpPr>
          <p:cNvPr id="3" name="Content Placeholder 2"/>
          <p:cNvSpPr>
            <a:spLocks noGrp="1"/>
          </p:cNvSpPr>
          <p:nvPr>
            <p:ph sz="quarter" idx="1"/>
          </p:nvPr>
        </p:nvSpPr>
        <p:spPr/>
        <p:txBody>
          <a:bodyPr/>
          <a:lstStyle/>
          <a:p>
            <a:r>
              <a:rPr lang="en-US" dirty="0" smtClean="0"/>
              <a:t>Chapter 21.1, 21.2 of the textbook.</a:t>
            </a:r>
          </a:p>
          <a:p>
            <a:r>
              <a:rPr lang="en-US" dirty="0" smtClean="0"/>
              <a:t>Chapter 22 of the textbook.  </a:t>
            </a:r>
          </a:p>
          <a:p>
            <a:endParaRPr lang="en-US" dirty="0"/>
          </a:p>
        </p:txBody>
      </p:sp>
      <p:pic>
        <p:nvPicPr>
          <p:cNvPr id="7" name="Picture 6"/>
          <p:cNvPicPr>
            <a:picLocks noChangeAspect="1"/>
          </p:cNvPicPr>
          <p:nvPr/>
        </p:nvPicPr>
        <p:blipFill>
          <a:blip r:embed="rId2"/>
          <a:stretch>
            <a:fillRect/>
          </a:stretch>
        </p:blipFill>
        <p:spPr>
          <a:xfrm>
            <a:off x="5486400" y="1828800"/>
            <a:ext cx="3048000" cy="3048000"/>
          </a:xfrm>
          <a:prstGeom prst="rect">
            <a:avLst/>
          </a:prstGeom>
        </p:spPr>
      </p:pic>
      <p:sp>
        <p:nvSpPr>
          <p:cNvPr id="5" name="Date Placeholder 4"/>
          <p:cNvSpPr>
            <a:spLocks noGrp="1"/>
          </p:cNvSpPr>
          <p:nvPr>
            <p:ph type="dt" sz="half"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101</a:t>
            </a:fld>
            <a:r>
              <a:rPr lang="en-US" smtClean="0"/>
              <a:t> of 102</a:t>
            </a:r>
            <a:endParaRPr lang="en-US" dirty="0">
              <a:solidFill>
                <a:schemeClr val="tx2"/>
              </a:solidFill>
            </a:endParaRPr>
          </a:p>
        </p:txBody>
      </p:sp>
    </p:spTree>
    <p:extLst>
      <p:ext uri="{BB962C8B-B14F-4D97-AF65-F5344CB8AC3E}">
        <p14:creationId xmlns:p14="http://schemas.microsoft.com/office/powerpoint/2010/main" val="4007475756"/>
      </p:ext>
    </p:extLst>
  </p:cSld>
  <p:clrMapOvr>
    <a:masterClrMapping/>
  </p:clrMapOvr>
  <p:timing>
    <p:tnLst>
      <p:par>
        <p:cTn xmlns:p14="http://schemas.microsoft.com/office/powerpoint/2010/mai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514" name="Rectangle 2"/>
          <p:cNvSpPr>
            <a:spLocks noGrp="1" noChangeArrowheads="1"/>
          </p:cNvSpPr>
          <p:nvPr>
            <p:ph type="title"/>
          </p:nvPr>
        </p:nvSpPr>
        <p:spPr/>
        <p:txBody>
          <a:bodyPr/>
          <a:lstStyle/>
          <a:p>
            <a:r>
              <a:rPr lang="en-US" dirty="0" smtClean="0"/>
              <a:t>Next Class</a:t>
            </a:r>
            <a:endParaRPr lang="en-US" dirty="0"/>
          </a:p>
        </p:txBody>
      </p:sp>
      <p:sp>
        <p:nvSpPr>
          <p:cNvPr id="196612" name="Rectangle 3"/>
          <p:cNvSpPr>
            <a:spLocks noGrp="1" noChangeArrowheads="1"/>
          </p:cNvSpPr>
          <p:nvPr>
            <p:ph idx="1"/>
          </p:nvPr>
        </p:nvSpPr>
        <p:spPr/>
        <p:txBody>
          <a:bodyPr/>
          <a:lstStyle/>
          <a:p>
            <a:r>
              <a:rPr lang="en-US" dirty="0" smtClean="0"/>
              <a:t>Topic: </a:t>
            </a:r>
          </a:p>
          <a:p>
            <a:pPr lvl="1"/>
            <a:r>
              <a:rPr lang="en-US" dirty="0" smtClean="0"/>
              <a:t>Software Quality Assurance vs. System testing; statistics, and metrics. Review</a:t>
            </a:r>
          </a:p>
          <a:p>
            <a:r>
              <a:rPr lang="en-US" dirty="0" smtClean="0"/>
              <a:t>Reading:</a:t>
            </a:r>
          </a:p>
          <a:p>
            <a:pPr lvl="1"/>
            <a:r>
              <a:rPr lang="en-US" dirty="0" smtClean="0"/>
              <a:t>Text: Chapter 20, 24	</a:t>
            </a:r>
          </a:p>
          <a:p>
            <a:pPr lvl="1"/>
            <a:r>
              <a:rPr lang="en-US" dirty="0" smtClean="0"/>
              <a:t>Articles on the reading list</a:t>
            </a:r>
          </a:p>
          <a:p>
            <a:r>
              <a:rPr lang="en-US" dirty="0">
                <a:latin typeface="Arial" charset="0"/>
                <a:ea typeface="ＭＳ Ｐゴシック" charset="0"/>
                <a:cs typeface="ＭＳ Ｐゴシック" charset="0"/>
              </a:rPr>
              <a:t>Assignments and exams:</a:t>
            </a:r>
            <a:endParaRPr lang="en-US" dirty="0"/>
          </a:p>
          <a:p>
            <a:pPr lvl="1">
              <a:lnSpc>
                <a:spcPct val="90000"/>
              </a:lnSpc>
            </a:pPr>
            <a:r>
              <a:rPr lang="en-US" dirty="0"/>
              <a:t>Assignment 9: </a:t>
            </a:r>
            <a:r>
              <a:rPr lang="en-US" b="1" dirty="0"/>
              <a:t>Due May </a:t>
            </a:r>
            <a:r>
              <a:rPr lang="en-US" b="1" dirty="0" smtClean="0"/>
              <a:t>30</a:t>
            </a:r>
            <a:endParaRPr lang="en-US" dirty="0"/>
          </a:p>
          <a:p>
            <a:pPr lvl="1">
              <a:lnSpc>
                <a:spcPct val="90000"/>
              </a:lnSpc>
            </a:pPr>
            <a:r>
              <a:rPr lang="en-US" dirty="0">
                <a:latin typeface="Arial" charset="0"/>
                <a:ea typeface="ＭＳ Ｐゴシック" charset="0"/>
                <a:cs typeface="ＭＳ Ｐゴシック" charset="0"/>
              </a:rPr>
              <a:t>Final exam:  </a:t>
            </a:r>
            <a:r>
              <a:rPr lang="en-US" b="1" dirty="0"/>
              <a:t>June </a:t>
            </a:r>
            <a:r>
              <a:rPr lang="en-US" b="1" dirty="0" smtClean="0"/>
              <a:t>1-7</a:t>
            </a:r>
            <a:endParaRPr lang="en-US" b="1" dirty="0"/>
          </a:p>
          <a:p>
            <a:pPr lvl="1">
              <a:lnSpc>
                <a:spcPct val="90000"/>
              </a:lnSpc>
            </a:pPr>
            <a:r>
              <a:rPr lang="en-US" dirty="0">
                <a:latin typeface="Arial" charset="0"/>
                <a:ea typeface="ＭＳ Ｐゴシック" charset="0"/>
                <a:cs typeface="ＭＳ Ｐゴシック" charset="0"/>
              </a:rPr>
              <a:t>Take home exam/paper: </a:t>
            </a:r>
            <a:r>
              <a:rPr lang="en-US" b="1" dirty="0">
                <a:latin typeface="Arial" charset="0"/>
                <a:ea typeface="ＭＳ Ｐゴシック" charset="0"/>
                <a:cs typeface="ＭＳ Ｐゴシック" charset="0"/>
              </a:rPr>
              <a:t>June </a:t>
            </a:r>
            <a:r>
              <a:rPr lang="en-US" b="1" dirty="0" smtClean="0">
                <a:latin typeface="Arial" charset="0"/>
                <a:ea typeface="ＭＳ Ｐゴシック" charset="0"/>
                <a:cs typeface="ＭＳ Ｐゴシック" charset="0"/>
              </a:rPr>
              <a:t>6</a:t>
            </a:r>
            <a:r>
              <a:rPr lang="en-US" b="1" dirty="0">
                <a:latin typeface="Arial" charset="0"/>
                <a:ea typeface="ＭＳ Ｐゴシック" charset="0"/>
                <a:cs typeface="ＭＳ Ｐゴシック" charset="0"/>
              </a:rPr>
              <a:t/>
            </a:r>
            <a:br>
              <a:rPr lang="en-US" b="1" dirty="0">
                <a:latin typeface="Arial" charset="0"/>
                <a:ea typeface="ＭＳ Ｐゴシック" charset="0"/>
                <a:cs typeface="ＭＳ Ｐゴシック" charset="0"/>
              </a:rPr>
            </a:br>
            <a:r>
              <a:rPr lang="en-US" b="1" dirty="0">
                <a:solidFill>
                  <a:srgbClr val="0000FF"/>
                </a:solidFill>
                <a:latin typeface="Arial" charset="0"/>
                <a:ea typeface="ＭＳ Ｐゴシック" charset="0"/>
                <a:cs typeface="ＭＳ Ｐゴシック" charset="0"/>
              </a:rPr>
              <a:t>[For SE433 students only]</a:t>
            </a:r>
            <a:endParaRPr lang="en-US" dirty="0">
              <a:solidFill>
                <a:srgbClr val="0000FF"/>
              </a:solidFill>
              <a:latin typeface="Arial" charset="0"/>
              <a:ea typeface="ＭＳ Ｐゴシック" charset="0"/>
              <a:cs typeface="ＭＳ Ｐゴシック" charset="0"/>
            </a:endParaRP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102</a:t>
            </a:fld>
            <a:r>
              <a:rPr lang="en-US" smtClean="0"/>
              <a:t> of 102</a:t>
            </a:r>
            <a:endParaRPr lang="en-US" dirty="0">
              <a:solidFill>
                <a:schemeClr val="tx2"/>
              </a:solidFill>
            </a:endParaRPr>
          </a:p>
        </p:txBody>
      </p:sp>
    </p:spTree>
    <p:extLst>
      <p:ext uri="{BB962C8B-B14F-4D97-AF65-F5344CB8AC3E}">
        <p14:creationId xmlns:p14="http://schemas.microsoft.com/office/powerpoint/2010/main" val="133971536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8"/>
          <p:cNvSpPr>
            <a:spLocks noGrp="1" noChangeArrowheads="1"/>
          </p:cNvSpPr>
          <p:nvPr>
            <p:ph type="title"/>
          </p:nvPr>
        </p:nvSpPr>
        <p:spPr/>
        <p:txBody>
          <a:bodyPr/>
          <a:lstStyle/>
          <a:p>
            <a:r>
              <a:rPr lang="en-US" dirty="0" smtClean="0"/>
              <a:t>Objectives</a:t>
            </a:r>
            <a:endParaRPr lang="en-US" dirty="0"/>
          </a:p>
        </p:txBody>
      </p:sp>
      <p:sp>
        <p:nvSpPr>
          <p:cNvPr id="18437" name="Rectangle 9"/>
          <p:cNvSpPr>
            <a:spLocks noGrp="1" noChangeArrowheads="1"/>
          </p:cNvSpPr>
          <p:nvPr>
            <p:ph idx="1"/>
          </p:nvPr>
        </p:nvSpPr>
        <p:spPr/>
        <p:txBody>
          <a:bodyPr/>
          <a:lstStyle/>
          <a:p>
            <a:r>
              <a:rPr lang="en-US" dirty="0" smtClean="0"/>
              <a:t>Understand the purpose of integration testing</a:t>
            </a:r>
          </a:p>
          <a:p>
            <a:pPr lvl="1"/>
            <a:r>
              <a:rPr lang="en-US" dirty="0" smtClean="0"/>
              <a:t>Distinguish typical integration faults from faults that should be eliminated in unit testing</a:t>
            </a:r>
          </a:p>
          <a:p>
            <a:pPr lvl="1"/>
            <a:r>
              <a:rPr lang="en-US" dirty="0" smtClean="0"/>
              <a:t>Understand the nature of integration faults and how to prevent as well as detect them</a:t>
            </a:r>
          </a:p>
          <a:p>
            <a:r>
              <a:rPr lang="en-US" dirty="0" smtClean="0"/>
              <a:t>Understand strategies for ordering construction and testing</a:t>
            </a:r>
          </a:p>
          <a:p>
            <a:pPr lvl="1"/>
            <a:r>
              <a:rPr lang="en-US" dirty="0" smtClean="0"/>
              <a:t>Approaches to incremental assembly and testing to reduce effort and control risk</a:t>
            </a:r>
            <a:endParaRPr lang="en-US" dirty="0"/>
          </a:p>
        </p:txBody>
      </p:sp>
      <p:sp>
        <p:nvSpPr>
          <p:cNvPr id="3" name="Date Placeholder 2"/>
          <p:cNvSpPr>
            <a:spLocks noGrp="1"/>
          </p:cNvSpPr>
          <p:nvPr>
            <p:ph type="dt" sz="half" idx="10"/>
          </p:nvPr>
        </p:nvSpPr>
        <p:spPr/>
        <p:txBody>
          <a:bodyPr/>
          <a:lstStyle/>
          <a:p>
            <a:r>
              <a:rPr lang="en-US" smtClean="0"/>
              <a:t>May 23, 2017</a:t>
            </a:r>
            <a:endParaRPr lang="en-US" dirty="0"/>
          </a:p>
        </p:txBody>
      </p:sp>
      <p:sp>
        <p:nvSpPr>
          <p:cNvPr id="4" name="Footer Placeholder 3"/>
          <p:cNvSpPr>
            <a:spLocks noGrp="1"/>
          </p:cNvSpPr>
          <p:nvPr>
            <p:ph type="ftr" sz="quarter" idx="11"/>
          </p:nvPr>
        </p:nvSpPr>
        <p:spPr/>
        <p:txBody>
          <a:bodyPr/>
          <a:lstStyle/>
          <a:p>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11</a:t>
            </a:fld>
            <a:r>
              <a:rPr lang="en-US" smtClean="0"/>
              <a:t> of 102</a:t>
            </a:r>
            <a:endParaRPr lang="en-US" dirty="0">
              <a:solidFill>
                <a:schemeClr val="tx2"/>
              </a:solidFill>
            </a:endParaRPr>
          </a:p>
        </p:txBody>
      </p:sp>
    </p:spTree>
    <p:extLst>
      <p:ext uri="{BB962C8B-B14F-4D97-AF65-F5344CB8AC3E}">
        <p14:creationId xmlns:p14="http://schemas.microsoft.com/office/powerpoint/2010/main" val="195445472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itle 1"/>
          <p:cNvSpPr>
            <a:spLocks noGrp="1"/>
          </p:cNvSpPr>
          <p:nvPr>
            <p:ph type="title"/>
          </p:nvPr>
        </p:nvSpPr>
        <p:spPr/>
        <p:txBody>
          <a:bodyPr/>
          <a:lstStyle/>
          <a:p>
            <a:r>
              <a:rPr lang="en-US" dirty="0" smtClean="0"/>
              <a:t>Integration vs. Unit Testing</a:t>
            </a:r>
            <a:endParaRPr lang="en-US" dirty="0"/>
          </a:p>
        </p:txBody>
      </p:sp>
      <p:sp>
        <p:nvSpPr>
          <p:cNvPr id="21509" name="Content Placeholder 2"/>
          <p:cNvSpPr>
            <a:spLocks noGrp="1"/>
          </p:cNvSpPr>
          <p:nvPr>
            <p:ph idx="1"/>
          </p:nvPr>
        </p:nvSpPr>
        <p:spPr/>
        <p:txBody>
          <a:bodyPr/>
          <a:lstStyle/>
          <a:p>
            <a:r>
              <a:rPr lang="en-US" dirty="0" smtClean="0"/>
              <a:t>Unit (module) testing is a necessary foundation</a:t>
            </a:r>
          </a:p>
          <a:p>
            <a:pPr lvl="1"/>
            <a:r>
              <a:rPr lang="en-US" dirty="0" smtClean="0"/>
              <a:t>Unit level has maximum controllability and visibility</a:t>
            </a:r>
          </a:p>
          <a:p>
            <a:pPr lvl="1"/>
            <a:r>
              <a:rPr lang="en-US" dirty="0" smtClean="0"/>
              <a:t>Integration testing can never compensate for inadequate unit testing</a:t>
            </a:r>
          </a:p>
          <a:p>
            <a:r>
              <a:rPr lang="en-US" dirty="0" smtClean="0"/>
              <a:t>Integration testing may serve as a process check</a:t>
            </a:r>
          </a:p>
          <a:p>
            <a:pPr lvl="1"/>
            <a:r>
              <a:rPr lang="en-US" dirty="0" smtClean="0"/>
              <a:t>If module faults are revealed in integration testing, they signal inadequate unit testing</a:t>
            </a:r>
          </a:p>
          <a:p>
            <a:pPr lvl="1"/>
            <a:r>
              <a:rPr lang="en-US" dirty="0" smtClean="0"/>
              <a:t>If integration faults occur in interfaces between correctly implemented modules, the errors can be traced to module breakdown and interface specifications</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12</a:t>
            </a:fld>
            <a:r>
              <a:rPr lang="en-US" smtClean="0"/>
              <a:t> of 102</a:t>
            </a:r>
            <a:endParaRPr lang="en-US" dirty="0">
              <a:solidFill>
                <a:schemeClr val="tx2"/>
              </a:solidFill>
            </a:endParaRPr>
          </a:p>
        </p:txBody>
      </p:sp>
    </p:spTree>
    <p:extLst>
      <p:ext uri="{BB962C8B-B14F-4D97-AF65-F5344CB8AC3E}">
        <p14:creationId xmlns:p14="http://schemas.microsoft.com/office/powerpoint/2010/main" val="23572153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smtClean="0"/>
              <a:t>Integration Testing</a:t>
            </a:r>
            <a:endParaRPr lang="en-US" dirty="0"/>
          </a:p>
        </p:txBody>
      </p:sp>
      <p:sp>
        <p:nvSpPr>
          <p:cNvPr id="5123" name="Rectangle 3"/>
          <p:cNvSpPr>
            <a:spLocks noGrp="1" noChangeArrowheads="1"/>
          </p:cNvSpPr>
          <p:nvPr>
            <p:ph type="body" idx="1"/>
          </p:nvPr>
        </p:nvSpPr>
        <p:spPr/>
        <p:txBody>
          <a:bodyPr/>
          <a:lstStyle/>
          <a:p>
            <a:r>
              <a:rPr lang="en-US" dirty="0" smtClean="0"/>
              <a:t>The entire system is viewed as a collection of subsystems (sets of classes) determined during the system and object design </a:t>
            </a:r>
          </a:p>
          <a:p>
            <a:r>
              <a:rPr lang="en-US" dirty="0" smtClean="0"/>
              <a:t>Goal: Test all interfaces between subsystems and the interaction of subsystems</a:t>
            </a:r>
          </a:p>
          <a:p>
            <a:r>
              <a:rPr lang="en-US" dirty="0" smtClean="0"/>
              <a:t>The Integration testing strategy determines the order in which the subsystems are selected for testing and integration.</a:t>
            </a:r>
            <a:endParaRPr lang="en-US" dirty="0"/>
          </a:p>
        </p:txBody>
      </p:sp>
      <p:sp>
        <p:nvSpPr>
          <p:cNvPr id="4" name="Date Placeholder 3"/>
          <p:cNvSpPr>
            <a:spLocks noGrp="1"/>
          </p:cNvSpPr>
          <p:nvPr>
            <p:ph type="dt" sz="half" idx="10"/>
          </p:nvPr>
        </p:nvSpPr>
        <p:spPr/>
        <p:txBody>
          <a:bodyPr/>
          <a:lstStyle/>
          <a:p>
            <a:pPr>
              <a:defRPr/>
            </a:pPr>
            <a:r>
              <a:rPr lang="en-US" smtClean="0"/>
              <a:t>May 23, 2017</a:t>
            </a:r>
            <a:endParaRPr lang="en-US" dirty="0"/>
          </a:p>
        </p:txBody>
      </p:sp>
      <p:sp>
        <p:nvSpPr>
          <p:cNvPr id="5" name="Footer Placeholder 4"/>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13</a:t>
            </a:fld>
            <a:r>
              <a:rPr lang="en-US" smtClean="0"/>
              <a:t> of 102</a:t>
            </a:r>
            <a:endParaRPr lang="en-US" dirty="0">
              <a:solidFill>
                <a:schemeClr val="tx2"/>
              </a:solidFill>
            </a:endParaRPr>
          </a:p>
        </p:txBody>
      </p:sp>
    </p:spTree>
    <p:extLst>
      <p:ext uri="{BB962C8B-B14F-4D97-AF65-F5344CB8AC3E}">
        <p14:creationId xmlns:p14="http://schemas.microsoft.com/office/powerpoint/2010/main" val="213576085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smtClean="0"/>
              <a:t>Why do we do integration testing?</a:t>
            </a:r>
            <a:endParaRPr lang="en-US" dirty="0"/>
          </a:p>
        </p:txBody>
      </p:sp>
      <p:sp>
        <p:nvSpPr>
          <p:cNvPr id="6147" name="Rectangle 3"/>
          <p:cNvSpPr>
            <a:spLocks noGrp="1" noChangeArrowheads="1"/>
          </p:cNvSpPr>
          <p:nvPr>
            <p:ph type="body" idx="1"/>
          </p:nvPr>
        </p:nvSpPr>
        <p:spPr/>
        <p:txBody>
          <a:bodyPr/>
          <a:lstStyle/>
          <a:p>
            <a:r>
              <a:rPr lang="en-US" dirty="0" smtClean="0"/>
              <a:t>Unit tests only test the unit in isolation</a:t>
            </a:r>
          </a:p>
          <a:p>
            <a:r>
              <a:rPr lang="en-US" dirty="0" smtClean="0"/>
              <a:t>Many failures result from faults in the interaction of subsystems</a:t>
            </a:r>
          </a:p>
          <a:p>
            <a:r>
              <a:rPr lang="en-US" dirty="0" smtClean="0"/>
              <a:t>Often many Off-the-shelf components are used that cannot be unit tested</a:t>
            </a:r>
          </a:p>
          <a:p>
            <a:r>
              <a:rPr lang="en-US" dirty="0" smtClean="0"/>
              <a:t>Without integration testing the system test will be very time consuming</a:t>
            </a:r>
          </a:p>
          <a:p>
            <a:r>
              <a:rPr lang="en-US" dirty="0" smtClean="0"/>
              <a:t>Failures that are not discovered in integration testing will be discovered after the system is deployed and can be very expensive.</a:t>
            </a:r>
            <a:endParaRPr lang="en-US" dirty="0"/>
          </a:p>
        </p:txBody>
      </p:sp>
      <p:sp>
        <p:nvSpPr>
          <p:cNvPr id="4" name="Date Placeholder 3"/>
          <p:cNvSpPr>
            <a:spLocks noGrp="1"/>
          </p:cNvSpPr>
          <p:nvPr>
            <p:ph type="dt" sz="half" idx="10"/>
          </p:nvPr>
        </p:nvSpPr>
        <p:spPr/>
        <p:txBody>
          <a:bodyPr/>
          <a:lstStyle/>
          <a:p>
            <a:pPr>
              <a:defRPr/>
            </a:pPr>
            <a:r>
              <a:rPr lang="en-US" smtClean="0"/>
              <a:t>May 23, 2017</a:t>
            </a:r>
            <a:endParaRPr lang="en-US" dirty="0"/>
          </a:p>
        </p:txBody>
      </p:sp>
      <p:sp>
        <p:nvSpPr>
          <p:cNvPr id="5" name="Footer Placeholder 4"/>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14</a:t>
            </a:fld>
            <a:r>
              <a:rPr lang="en-US" smtClean="0"/>
              <a:t> of 102</a:t>
            </a:r>
            <a:endParaRPr lang="en-US" dirty="0">
              <a:solidFill>
                <a:schemeClr val="tx2"/>
              </a:solidFill>
            </a:endParaRPr>
          </a:p>
        </p:txBody>
      </p:sp>
    </p:spTree>
    <p:extLst>
      <p:ext uri="{BB962C8B-B14F-4D97-AF65-F5344CB8AC3E}">
        <p14:creationId xmlns:p14="http://schemas.microsoft.com/office/powerpoint/2010/main" val="42852656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itle 1"/>
          <p:cNvSpPr>
            <a:spLocks noGrp="1"/>
          </p:cNvSpPr>
          <p:nvPr>
            <p:ph type="title"/>
          </p:nvPr>
        </p:nvSpPr>
        <p:spPr/>
        <p:txBody>
          <a:bodyPr anchor="ctr"/>
          <a:lstStyle/>
          <a:p>
            <a:pPr eaLnBrk="1" hangingPunct="1"/>
            <a:r>
              <a:rPr lang="en-US" sz="4800" dirty="0"/>
              <a:t>What is Integration Testing?</a:t>
            </a:r>
            <a:endParaRPr lang="en-US" sz="6000" dirty="0"/>
          </a:p>
        </p:txBody>
      </p:sp>
      <p:graphicFrame>
        <p:nvGraphicFramePr>
          <p:cNvPr id="240675" name="Group 35"/>
          <p:cNvGraphicFramePr>
            <a:graphicFrameLocks noGrp="1"/>
          </p:cNvGraphicFramePr>
          <p:nvPr>
            <p:ph idx="1"/>
            <p:extLst>
              <p:ext uri="{D42A27DB-BD31-4B8C-83A1-F6EECF244321}">
                <p14:modId xmlns:p14="http://schemas.microsoft.com/office/powerpoint/2010/main" val="195349051"/>
              </p:ext>
            </p:extLst>
          </p:nvPr>
        </p:nvGraphicFramePr>
        <p:xfrm>
          <a:off x="533400" y="1219200"/>
          <a:ext cx="8229600" cy="4545069"/>
        </p:xfrm>
        <a:graphic>
          <a:graphicData uri="http://schemas.openxmlformats.org/drawingml/2006/table">
            <a:tbl>
              <a:tblPr/>
              <a:tblGrid>
                <a:gridCol w="1966365"/>
                <a:gridCol w="1893536"/>
                <a:gridCol w="2548991"/>
                <a:gridCol w="1820708"/>
              </a:tblGrid>
              <a:tr h="640035">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endParaRPr kumimoji="0" lang="en-US" sz="1800" b="1" i="0" u="none" strike="noStrike" cap="none" normalizeH="0" baseline="0" dirty="0">
                        <a:ln>
                          <a:noFill/>
                        </a:ln>
                        <a:solidFill>
                          <a:srgbClr val="262673"/>
                        </a:solidFill>
                        <a:effectLst/>
                        <a:latin typeface="Garamond"/>
                        <a:ea typeface="ＭＳ Ｐゴシック" charset="0"/>
                        <a:cs typeface="Garamond"/>
                      </a:endParaRP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1">
                        <a:alpha val="13000"/>
                      </a:schemeClr>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1" i="0" u="none" strike="noStrike" cap="none" normalizeH="0" baseline="0" dirty="0">
                          <a:ln>
                            <a:noFill/>
                          </a:ln>
                          <a:solidFill>
                            <a:srgbClr val="262673"/>
                          </a:solidFill>
                          <a:effectLst/>
                          <a:latin typeface="Garamond"/>
                          <a:ea typeface="ＭＳ Ｐゴシック" charset="0"/>
                          <a:cs typeface="Garamond"/>
                        </a:rPr>
                        <a:t>Unit/module test</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1">
                        <a:alpha val="13000"/>
                      </a:schemeClr>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1" i="0" u="none" strike="noStrike" cap="none" normalizeH="0" baseline="0" dirty="0">
                          <a:ln>
                            <a:noFill/>
                          </a:ln>
                          <a:solidFill>
                            <a:srgbClr val="262673"/>
                          </a:solidFill>
                          <a:effectLst/>
                          <a:latin typeface="Garamond"/>
                          <a:ea typeface="ＭＳ Ｐゴシック" charset="0"/>
                          <a:cs typeface="Garamond"/>
                        </a:rPr>
                        <a:t>Integration test</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FFFEDA"/>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1" i="0" u="none" strike="noStrike" cap="none" normalizeH="0" baseline="0" dirty="0">
                          <a:ln>
                            <a:noFill/>
                          </a:ln>
                          <a:solidFill>
                            <a:srgbClr val="262673"/>
                          </a:solidFill>
                          <a:effectLst/>
                          <a:latin typeface="Garamond"/>
                          <a:ea typeface="ＭＳ Ｐゴシック" charset="0"/>
                          <a:cs typeface="Garamond"/>
                        </a:rPr>
                        <a:t>System test</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1">
                        <a:alpha val="13000"/>
                      </a:schemeClr>
                    </a:solidFill>
                  </a:tcPr>
                </a:tc>
              </a:tr>
              <a:tr h="914336">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1" i="0" u="none" strike="noStrike" cap="none" normalizeH="0" baseline="0" dirty="0">
                          <a:ln>
                            <a:noFill/>
                          </a:ln>
                          <a:solidFill>
                            <a:srgbClr val="262673"/>
                          </a:solidFill>
                          <a:effectLst/>
                          <a:latin typeface="Garamond"/>
                          <a:ea typeface="ＭＳ Ｐゴシック" charset="0"/>
                          <a:cs typeface="Garamond"/>
                        </a:rPr>
                        <a:t>Specification:</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1">
                        <a:alpha val="13000"/>
                      </a:schemeClr>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0" i="0" u="none" strike="noStrike" cap="none" normalizeH="0" baseline="0" dirty="0">
                          <a:ln>
                            <a:noFill/>
                          </a:ln>
                          <a:solidFill>
                            <a:srgbClr val="000000"/>
                          </a:solidFill>
                          <a:effectLst/>
                          <a:latin typeface="Garamond"/>
                          <a:ea typeface="ＭＳ Ｐゴシック" charset="0"/>
                          <a:cs typeface="Garamond"/>
                        </a:rPr>
                        <a:t>Module interface</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E6E6E6"/>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1" i="0" u="none" strike="noStrike" cap="none" normalizeH="0" baseline="0" dirty="0">
                          <a:ln>
                            <a:noFill/>
                          </a:ln>
                          <a:solidFill>
                            <a:srgbClr val="262673"/>
                          </a:solidFill>
                          <a:effectLst/>
                          <a:latin typeface="Garamond"/>
                          <a:ea typeface="ＭＳ Ｐゴシック" charset="0"/>
                          <a:cs typeface="Garamond"/>
                        </a:rPr>
                        <a:t>Interface specs, module breakdown</a:t>
                      </a:r>
                    </a:p>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endParaRPr kumimoji="0" lang="en-US" sz="1800" b="1" i="0" u="none" strike="noStrike" cap="none" normalizeH="0" baseline="0" dirty="0">
                        <a:ln>
                          <a:noFill/>
                        </a:ln>
                        <a:solidFill>
                          <a:srgbClr val="262673"/>
                        </a:solidFill>
                        <a:effectLst/>
                        <a:latin typeface="Garamond"/>
                        <a:ea typeface="ＭＳ Ｐゴシック" charset="0"/>
                        <a:cs typeface="Garamond"/>
                      </a:endParaRP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FFFEDA"/>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0" i="0" u="none" strike="noStrike" cap="none" normalizeH="0" baseline="0" dirty="0">
                          <a:ln>
                            <a:noFill/>
                          </a:ln>
                          <a:solidFill>
                            <a:srgbClr val="000000"/>
                          </a:solidFill>
                          <a:effectLst/>
                          <a:latin typeface="Garamond"/>
                          <a:ea typeface="ＭＳ Ｐゴシック" charset="0"/>
                          <a:cs typeface="Garamond"/>
                        </a:rPr>
                        <a:t>Requirements specification</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E6E6E6"/>
                    </a:solidFill>
                  </a:tcPr>
                </a:tc>
              </a:tr>
              <a:tr h="1244513">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1" i="0" u="none" strike="noStrike" cap="none" normalizeH="0" baseline="0" dirty="0">
                          <a:ln>
                            <a:noFill/>
                          </a:ln>
                          <a:solidFill>
                            <a:srgbClr val="262673"/>
                          </a:solidFill>
                          <a:effectLst/>
                          <a:latin typeface="Garamond"/>
                          <a:ea typeface="ＭＳ Ｐゴシック" charset="0"/>
                          <a:cs typeface="Garamond"/>
                        </a:rPr>
                        <a:t>Visible structure:</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1">
                        <a:alpha val="13000"/>
                      </a:schemeClr>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0" i="0" u="none" strike="noStrike" cap="none" normalizeH="0" baseline="0" dirty="0">
                          <a:ln>
                            <a:noFill/>
                          </a:ln>
                          <a:solidFill>
                            <a:srgbClr val="000000"/>
                          </a:solidFill>
                          <a:effectLst/>
                          <a:latin typeface="Garamond"/>
                          <a:ea typeface="ＭＳ Ｐゴシック" charset="0"/>
                          <a:cs typeface="Garamond"/>
                        </a:rPr>
                        <a:t>Coding details</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E6E6E6"/>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1" i="0" u="none" strike="noStrike" cap="none" normalizeH="0" baseline="0" dirty="0">
                          <a:ln>
                            <a:noFill/>
                          </a:ln>
                          <a:solidFill>
                            <a:srgbClr val="262673"/>
                          </a:solidFill>
                          <a:effectLst/>
                          <a:latin typeface="Garamond"/>
                          <a:ea typeface="ＭＳ Ｐゴシック" charset="0"/>
                          <a:cs typeface="Garamond"/>
                        </a:rPr>
                        <a:t>Modular structure (software architecture)</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FFFEDA"/>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0" i="0" u="none" strike="noStrike" cap="none" normalizeH="0" baseline="0" dirty="0">
                          <a:ln>
                            <a:noFill/>
                          </a:ln>
                          <a:solidFill>
                            <a:srgbClr val="000000"/>
                          </a:solidFill>
                          <a:effectLst/>
                          <a:latin typeface="Garamond"/>
                          <a:ea typeface="ＭＳ Ｐゴシック" charset="0"/>
                          <a:cs typeface="Garamond"/>
                        </a:rPr>
                        <a:t>— none —</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E6E6E6"/>
                    </a:solidFill>
                  </a:tcPr>
                </a:tc>
              </a:tr>
              <a:tr h="873064">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1" i="0" u="none" strike="noStrike" cap="none" normalizeH="0" baseline="0" dirty="0">
                          <a:ln>
                            <a:noFill/>
                          </a:ln>
                          <a:solidFill>
                            <a:srgbClr val="262673"/>
                          </a:solidFill>
                          <a:effectLst/>
                          <a:latin typeface="Garamond"/>
                          <a:ea typeface="ＭＳ Ｐゴシック" charset="0"/>
                          <a:cs typeface="Garamond"/>
                        </a:rPr>
                        <a:t>Scaffolding required:</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1">
                        <a:alpha val="13000"/>
                      </a:schemeClr>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0" i="0" u="none" strike="noStrike" cap="none" normalizeH="0" baseline="0" dirty="0">
                          <a:ln>
                            <a:noFill/>
                          </a:ln>
                          <a:solidFill>
                            <a:srgbClr val="000000"/>
                          </a:solidFill>
                          <a:effectLst/>
                          <a:latin typeface="Garamond"/>
                          <a:ea typeface="ＭＳ Ｐゴシック" charset="0"/>
                          <a:cs typeface="Garamond"/>
                        </a:rPr>
                        <a:t>Some</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E6E6E6"/>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1" i="0" u="none" strike="noStrike" cap="none" normalizeH="0" baseline="0" dirty="0">
                          <a:ln>
                            <a:noFill/>
                          </a:ln>
                          <a:solidFill>
                            <a:srgbClr val="262673"/>
                          </a:solidFill>
                          <a:effectLst/>
                          <a:latin typeface="Garamond"/>
                          <a:ea typeface="ＭＳ Ｐゴシック" charset="0"/>
                          <a:cs typeface="Garamond"/>
                        </a:rPr>
                        <a:t>Often extensive</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FFFEDA"/>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0" i="0" u="none" strike="noStrike" cap="none" normalizeH="0" baseline="0" dirty="0">
                          <a:ln>
                            <a:noFill/>
                          </a:ln>
                          <a:solidFill>
                            <a:srgbClr val="000000"/>
                          </a:solidFill>
                          <a:effectLst/>
                          <a:latin typeface="Garamond"/>
                          <a:ea typeface="ＭＳ Ｐゴシック" charset="0"/>
                          <a:cs typeface="Garamond"/>
                        </a:rPr>
                        <a:t>Some</a:t>
                      </a:r>
                    </a:p>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endParaRPr kumimoji="0" lang="en-US" sz="1800" b="0" i="0" u="none" strike="noStrike" cap="none" normalizeH="0" baseline="0" dirty="0">
                        <a:ln>
                          <a:noFill/>
                        </a:ln>
                        <a:solidFill>
                          <a:srgbClr val="000000"/>
                        </a:solidFill>
                        <a:effectLst/>
                        <a:latin typeface="Garamond"/>
                        <a:ea typeface="ＭＳ Ｐゴシック" charset="0"/>
                        <a:cs typeface="Garamond"/>
                      </a:endParaRP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E6E6E6"/>
                    </a:solidFill>
                  </a:tcPr>
                </a:tc>
              </a:tr>
              <a:tr h="873064">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1" i="0" u="none" strike="noStrike" cap="none" normalizeH="0" baseline="0" dirty="0">
                          <a:ln>
                            <a:noFill/>
                          </a:ln>
                          <a:solidFill>
                            <a:srgbClr val="262673"/>
                          </a:solidFill>
                          <a:effectLst/>
                          <a:latin typeface="Garamond"/>
                          <a:ea typeface="ＭＳ Ｐゴシック" charset="0"/>
                          <a:cs typeface="Garamond"/>
                        </a:rPr>
                        <a:t>Looking for faults in:</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1">
                        <a:alpha val="13000"/>
                      </a:schemeClr>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0" i="0" u="none" strike="noStrike" cap="none" normalizeH="0" baseline="0" dirty="0">
                          <a:ln>
                            <a:noFill/>
                          </a:ln>
                          <a:solidFill>
                            <a:srgbClr val="000000"/>
                          </a:solidFill>
                          <a:effectLst/>
                          <a:latin typeface="Garamond"/>
                          <a:ea typeface="ＭＳ Ｐゴシック" charset="0"/>
                          <a:cs typeface="Garamond"/>
                        </a:rPr>
                        <a:t>Modules</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E6E6E6"/>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1" i="0" u="none" strike="noStrike" cap="none" normalizeH="0" baseline="0" dirty="0">
                          <a:ln>
                            <a:noFill/>
                          </a:ln>
                          <a:solidFill>
                            <a:srgbClr val="262673"/>
                          </a:solidFill>
                          <a:effectLst/>
                          <a:latin typeface="Garamond"/>
                          <a:ea typeface="ＭＳ Ｐゴシック" charset="0"/>
                          <a:cs typeface="Garamond"/>
                        </a:rPr>
                        <a:t>Interactions, compatibility</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FFFEDA"/>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1800" b="0" i="0" u="none" strike="noStrike" cap="none" normalizeH="0" baseline="0" dirty="0">
                          <a:ln>
                            <a:noFill/>
                          </a:ln>
                          <a:solidFill>
                            <a:srgbClr val="000000"/>
                          </a:solidFill>
                          <a:effectLst/>
                          <a:latin typeface="Garamond"/>
                          <a:ea typeface="ＭＳ Ｐゴシック" charset="0"/>
                          <a:cs typeface="Garamond"/>
                        </a:rPr>
                        <a:t>System functionality</a:t>
                      </a:r>
                    </a:p>
                  </a:txBody>
                  <a:tcPr marL="87394" marR="87394" marT="45717" marB="45717"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E6E6E6"/>
                    </a:solidFill>
                  </a:tcPr>
                </a:tc>
              </a:tr>
            </a:tbl>
          </a:graphicData>
        </a:graphic>
      </p:graphicFrame>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15</a:t>
            </a:fld>
            <a:r>
              <a:rPr lang="en-US" smtClean="0"/>
              <a:t> of 102</a:t>
            </a:r>
            <a:endParaRPr lang="en-US" dirty="0">
              <a:solidFill>
                <a:schemeClr val="tx2"/>
              </a:solidFill>
            </a:endParaRPr>
          </a:p>
        </p:txBody>
      </p:sp>
    </p:spTree>
    <p:extLst>
      <p:ext uri="{BB962C8B-B14F-4D97-AF65-F5344CB8AC3E}">
        <p14:creationId xmlns:p14="http://schemas.microsoft.com/office/powerpoint/2010/main" val="378727848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t>What is Software Integration Testing?</a:t>
            </a:r>
            <a:endParaRPr lang="en-US" sz="4000" dirty="0"/>
          </a:p>
        </p:txBody>
      </p:sp>
      <p:sp>
        <p:nvSpPr>
          <p:cNvPr id="6" name="Content Placeholder 5"/>
          <p:cNvSpPr>
            <a:spLocks noGrp="1"/>
          </p:cNvSpPr>
          <p:nvPr>
            <p:ph idx="1"/>
          </p:nvPr>
        </p:nvSpPr>
        <p:spPr>
          <a:xfrm>
            <a:off x="381000" y="990600"/>
            <a:ext cx="8382000" cy="5486400"/>
          </a:xfrm>
        </p:spPr>
        <p:txBody>
          <a:bodyPr/>
          <a:lstStyle/>
          <a:p>
            <a:r>
              <a:rPr lang="en-US" sz="2000" dirty="0"/>
              <a:t>Testing activities that integrate software components together to form a complete system. To perform a cost-effective software integration, integration test strategy, integration test set are needed</a:t>
            </a:r>
            <a:r>
              <a:rPr lang="en-US" sz="2000" dirty="0" smtClean="0"/>
              <a:t>.</a:t>
            </a:r>
          </a:p>
          <a:p>
            <a:r>
              <a:rPr lang="en-US" sz="2000" dirty="0" smtClean="0"/>
              <a:t>Major </a:t>
            </a:r>
            <a:r>
              <a:rPr lang="en-US" sz="2000" dirty="0"/>
              <a:t>testing focuses</a:t>
            </a:r>
            <a:r>
              <a:rPr lang="en-US" sz="2000" dirty="0" smtClean="0"/>
              <a:t>:</a:t>
            </a:r>
          </a:p>
          <a:p>
            <a:pPr lvl="1"/>
            <a:r>
              <a:rPr lang="en-US" dirty="0" smtClean="0"/>
              <a:t>Interfaces </a:t>
            </a:r>
            <a:r>
              <a:rPr lang="en-US" dirty="0"/>
              <a:t>between modules (or components</a:t>
            </a:r>
            <a:r>
              <a:rPr lang="en-US" dirty="0" smtClean="0"/>
              <a:t>)</a:t>
            </a:r>
          </a:p>
          <a:p>
            <a:pPr lvl="1"/>
            <a:r>
              <a:rPr lang="en-US" dirty="0" smtClean="0"/>
              <a:t>Integrated </a:t>
            </a:r>
            <a:r>
              <a:rPr lang="en-US" dirty="0"/>
              <a:t>functional </a:t>
            </a:r>
            <a:r>
              <a:rPr lang="en-US" dirty="0" smtClean="0"/>
              <a:t>features</a:t>
            </a:r>
          </a:p>
          <a:p>
            <a:pPr lvl="1"/>
            <a:r>
              <a:rPr lang="en-US" dirty="0" smtClean="0"/>
              <a:t>Interacting </a:t>
            </a:r>
            <a:r>
              <a:rPr lang="en-US" dirty="0"/>
              <a:t>protocols and </a:t>
            </a:r>
            <a:r>
              <a:rPr lang="en-US" dirty="0" smtClean="0"/>
              <a:t>messages</a:t>
            </a:r>
          </a:p>
          <a:p>
            <a:pPr lvl="1"/>
            <a:r>
              <a:rPr lang="en-US" dirty="0" smtClean="0"/>
              <a:t>System architectures</a:t>
            </a:r>
          </a:p>
          <a:p>
            <a:r>
              <a:rPr lang="en-US" sz="2000" dirty="0" smtClean="0"/>
              <a:t>Who performs </a:t>
            </a:r>
            <a:r>
              <a:rPr lang="en-US" sz="2000" dirty="0"/>
              <a:t>software </a:t>
            </a:r>
            <a:r>
              <a:rPr lang="en-US" sz="2000" dirty="0" smtClean="0"/>
              <a:t>integration:</a:t>
            </a:r>
          </a:p>
          <a:p>
            <a:pPr lvl="1"/>
            <a:r>
              <a:rPr lang="en-US" dirty="0" smtClean="0"/>
              <a:t>Developers </a:t>
            </a:r>
            <a:r>
              <a:rPr lang="en-US" dirty="0"/>
              <a:t>and test </a:t>
            </a:r>
            <a:r>
              <a:rPr lang="en-US" dirty="0" smtClean="0"/>
              <a:t>engineers</a:t>
            </a:r>
          </a:p>
          <a:p>
            <a:r>
              <a:rPr lang="en-US" sz="2000" dirty="0" smtClean="0"/>
              <a:t>What </a:t>
            </a:r>
            <a:r>
              <a:rPr lang="en-US" sz="2000" dirty="0"/>
              <a:t>do you need?</a:t>
            </a:r>
            <a:r>
              <a:rPr lang="en-US" sz="2000" dirty="0" smtClean="0"/>
              <a:t>:</a:t>
            </a:r>
          </a:p>
          <a:p>
            <a:pPr lvl="1"/>
            <a:r>
              <a:rPr lang="en-US" dirty="0" smtClean="0"/>
              <a:t>Integration strategy</a:t>
            </a:r>
          </a:p>
          <a:p>
            <a:pPr lvl="1"/>
            <a:r>
              <a:rPr lang="en-US" dirty="0" smtClean="0"/>
              <a:t>Integration </a:t>
            </a:r>
            <a:r>
              <a:rPr lang="en-US" dirty="0"/>
              <a:t>test environment and test </a:t>
            </a:r>
            <a:r>
              <a:rPr lang="en-US" dirty="0" smtClean="0"/>
              <a:t>suite</a:t>
            </a:r>
          </a:p>
          <a:p>
            <a:pPr lvl="1"/>
            <a:r>
              <a:rPr lang="en-US" dirty="0" smtClean="0"/>
              <a:t>Module </a:t>
            </a:r>
            <a:r>
              <a:rPr lang="en-US" dirty="0"/>
              <a:t>(or component) </a:t>
            </a:r>
            <a:r>
              <a:rPr lang="en-US" dirty="0" smtClean="0"/>
              <a:t>specifications</a:t>
            </a:r>
          </a:p>
          <a:p>
            <a:pPr lvl="1"/>
            <a:r>
              <a:rPr lang="en-US" dirty="0" smtClean="0"/>
              <a:t>Interface </a:t>
            </a:r>
            <a:r>
              <a:rPr lang="en-US" dirty="0"/>
              <a:t>and design documents</a:t>
            </a:r>
          </a:p>
          <a:p>
            <a:pPr marL="0" indent="0">
              <a:buNone/>
            </a:pPr>
            <a:endParaRPr lang="en-US" dirty="0"/>
          </a:p>
        </p:txBody>
      </p:sp>
      <p:sp>
        <p:nvSpPr>
          <p:cNvPr id="7" name="Date Placeholder 6"/>
          <p:cNvSpPr>
            <a:spLocks noGrp="1"/>
          </p:cNvSpPr>
          <p:nvPr>
            <p:ph type="dt" sz="half" idx="10"/>
          </p:nvPr>
        </p:nvSpPr>
        <p:spPr/>
        <p:txBody>
          <a:bodyPr/>
          <a:lstStyle/>
          <a:p>
            <a:pPr>
              <a:defRPr/>
            </a:pPr>
            <a:r>
              <a:rPr lang="en-US" smtClean="0"/>
              <a:t>May 23,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16</a:t>
            </a:fld>
            <a:r>
              <a:rPr lang="en-US" smtClean="0"/>
              <a:t> of 102</a:t>
            </a:r>
            <a:endParaRPr lang="en-US" dirty="0">
              <a:solidFill>
                <a:schemeClr val="tx2"/>
              </a:solidFill>
            </a:endParaRPr>
          </a:p>
        </p:txBody>
      </p:sp>
    </p:spTree>
    <p:extLst>
      <p:ext uri="{BB962C8B-B14F-4D97-AF65-F5344CB8AC3E}">
        <p14:creationId xmlns:p14="http://schemas.microsoft.com/office/powerpoint/2010/main" val="3883141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What is a software integration strategy</a:t>
            </a:r>
            <a:r>
              <a:rPr lang="en-US" sz="4000" dirty="0" smtClean="0"/>
              <a:t>?</a:t>
            </a:r>
            <a:endParaRPr lang="en-US" sz="4000" dirty="0"/>
          </a:p>
        </p:txBody>
      </p:sp>
      <p:sp>
        <p:nvSpPr>
          <p:cNvPr id="3" name="Content Placeholder 2"/>
          <p:cNvSpPr>
            <a:spLocks noGrp="1"/>
          </p:cNvSpPr>
          <p:nvPr>
            <p:ph idx="1"/>
          </p:nvPr>
        </p:nvSpPr>
        <p:spPr/>
        <p:txBody>
          <a:bodyPr/>
          <a:lstStyle/>
          <a:p>
            <a:r>
              <a:rPr lang="en-US" dirty="0"/>
              <a:t>Software test strategy provides the basic strategy and guidelines to test engineers to perform software testing activities in a rational way</a:t>
            </a:r>
            <a:r>
              <a:rPr lang="en-US" dirty="0" smtClean="0"/>
              <a:t>.</a:t>
            </a:r>
          </a:p>
          <a:p>
            <a:r>
              <a:rPr lang="en-US" dirty="0"/>
              <a:t>Software integration strategy usually refers </a:t>
            </a:r>
            <a:r>
              <a:rPr lang="en-US" dirty="0" smtClean="0"/>
              <a:t>to</a:t>
            </a:r>
          </a:p>
          <a:p>
            <a:pPr lvl="1"/>
            <a:r>
              <a:rPr lang="en-US" dirty="0" smtClean="0"/>
              <a:t>an </a:t>
            </a:r>
            <a:r>
              <a:rPr lang="en-US" dirty="0"/>
              <a:t>integration sequence (or order) to integrate different parts </a:t>
            </a:r>
            <a:r>
              <a:rPr lang="en-US" dirty="0" smtClean="0"/>
              <a:t>(</a:t>
            </a:r>
            <a:r>
              <a:rPr lang="en-US" dirty="0"/>
              <a:t>or components) </a:t>
            </a:r>
            <a:r>
              <a:rPr lang="en-US" dirty="0" smtClean="0"/>
              <a:t>together</a:t>
            </a:r>
          </a:p>
          <a:p>
            <a:endParaRPr lang="en-US" dirty="0"/>
          </a:p>
        </p:txBody>
      </p:sp>
      <p:sp>
        <p:nvSpPr>
          <p:cNvPr id="7" name="Date Placeholder 6"/>
          <p:cNvSpPr>
            <a:spLocks noGrp="1"/>
          </p:cNvSpPr>
          <p:nvPr>
            <p:ph type="dt" sz="half" idx="10"/>
          </p:nvPr>
        </p:nvSpPr>
        <p:spPr/>
        <p:txBody>
          <a:bodyPr/>
          <a:lstStyle/>
          <a:p>
            <a:pPr>
              <a:defRPr/>
            </a:pPr>
            <a:r>
              <a:rPr lang="en-US" smtClean="0"/>
              <a:t>May 23,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17</a:t>
            </a:fld>
            <a:r>
              <a:rPr lang="en-US" smtClean="0"/>
              <a:t> of 102</a:t>
            </a:r>
            <a:endParaRPr lang="en-US" dirty="0">
              <a:solidFill>
                <a:schemeClr val="tx2"/>
              </a:solidFill>
            </a:endParaRPr>
          </a:p>
        </p:txBody>
      </p:sp>
    </p:spTree>
    <p:extLst>
      <p:ext uri="{BB962C8B-B14F-4D97-AF65-F5344CB8AC3E}">
        <p14:creationId xmlns:p14="http://schemas.microsoft.com/office/powerpoint/2010/main" val="1761756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r>
              <a:rPr lang="en-US" dirty="0" smtClean="0"/>
              <a:t>Integration Faults</a:t>
            </a:r>
            <a:endParaRPr lang="it-IT" dirty="0"/>
          </a:p>
        </p:txBody>
      </p:sp>
      <p:sp>
        <p:nvSpPr>
          <p:cNvPr id="22533" name="Rectangle 3"/>
          <p:cNvSpPr>
            <a:spLocks noGrp="1" noChangeArrowheads="1"/>
          </p:cNvSpPr>
          <p:nvPr>
            <p:ph idx="1"/>
          </p:nvPr>
        </p:nvSpPr>
        <p:spPr/>
        <p:txBody>
          <a:bodyPr/>
          <a:lstStyle/>
          <a:p>
            <a:r>
              <a:rPr lang="en-US" dirty="0" smtClean="0"/>
              <a:t>Inconsistent interpretation of parameters or values</a:t>
            </a:r>
          </a:p>
          <a:p>
            <a:pPr lvl="1"/>
            <a:r>
              <a:rPr lang="en-US" dirty="0" smtClean="0"/>
              <a:t>Example:  Mixed units (Pound/Newton) in Martian Lander</a:t>
            </a:r>
          </a:p>
          <a:p>
            <a:r>
              <a:rPr lang="en-US" dirty="0" smtClean="0"/>
              <a:t>Violations of value domains, capacity, or size limits</a:t>
            </a:r>
          </a:p>
          <a:p>
            <a:pPr lvl="1"/>
            <a:r>
              <a:rPr lang="en-US" dirty="0" smtClean="0"/>
              <a:t>Example: Buffer overflow</a:t>
            </a:r>
          </a:p>
          <a:p>
            <a:r>
              <a:rPr lang="en-US" dirty="0" smtClean="0"/>
              <a:t>Side effects on parameters or resources</a:t>
            </a:r>
          </a:p>
          <a:p>
            <a:pPr lvl="1"/>
            <a:r>
              <a:rPr lang="en-US" dirty="0" smtClean="0"/>
              <a:t>Example: Conflict on (unspecified) temporary file</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18</a:t>
            </a:fld>
            <a:r>
              <a:rPr lang="en-US" smtClean="0"/>
              <a:t> of 102</a:t>
            </a:r>
            <a:endParaRPr lang="en-US" dirty="0">
              <a:solidFill>
                <a:schemeClr val="tx2"/>
              </a:solidFill>
            </a:endParaRPr>
          </a:p>
        </p:txBody>
      </p:sp>
    </p:spTree>
    <p:extLst>
      <p:ext uri="{BB962C8B-B14F-4D97-AF65-F5344CB8AC3E}">
        <p14:creationId xmlns:p14="http://schemas.microsoft.com/office/powerpoint/2010/main" val="164735783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r>
              <a:rPr lang="en-US" dirty="0" smtClean="0"/>
              <a:t>Integration Faults</a:t>
            </a:r>
            <a:endParaRPr lang="it-IT" dirty="0"/>
          </a:p>
        </p:txBody>
      </p:sp>
      <p:sp>
        <p:nvSpPr>
          <p:cNvPr id="22533" name="Rectangle 3"/>
          <p:cNvSpPr>
            <a:spLocks noGrp="1" noChangeArrowheads="1"/>
          </p:cNvSpPr>
          <p:nvPr>
            <p:ph idx="1"/>
          </p:nvPr>
        </p:nvSpPr>
        <p:spPr/>
        <p:txBody>
          <a:bodyPr/>
          <a:lstStyle/>
          <a:p>
            <a:r>
              <a:rPr lang="en-US" dirty="0" smtClean="0"/>
              <a:t>Omitted or misunderstood functionality</a:t>
            </a:r>
          </a:p>
          <a:p>
            <a:pPr lvl="1"/>
            <a:r>
              <a:rPr lang="en-US" dirty="0" smtClean="0"/>
              <a:t>Example: Inconsistent interpretation of web requests</a:t>
            </a:r>
          </a:p>
          <a:p>
            <a:r>
              <a:rPr lang="en-US" dirty="0" smtClean="0"/>
              <a:t>Nonfunctional properties</a:t>
            </a:r>
          </a:p>
          <a:p>
            <a:pPr lvl="1"/>
            <a:r>
              <a:rPr lang="en-US" dirty="0" smtClean="0"/>
              <a:t>Example: Unanticipated performance issues</a:t>
            </a:r>
          </a:p>
          <a:p>
            <a:r>
              <a:rPr lang="en-US" dirty="0" smtClean="0"/>
              <a:t>Dynamic mismatches</a:t>
            </a:r>
          </a:p>
          <a:p>
            <a:pPr lvl="1"/>
            <a:r>
              <a:rPr lang="en-US" dirty="0" smtClean="0"/>
              <a:t>Example: Incompatible polymorphic method calls</a:t>
            </a:r>
          </a:p>
          <a:p>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19</a:t>
            </a:fld>
            <a:r>
              <a:rPr lang="en-US" smtClean="0"/>
              <a:t> of 102</a:t>
            </a:r>
            <a:endParaRPr lang="en-US" dirty="0">
              <a:solidFill>
                <a:schemeClr val="tx2"/>
              </a:solidFill>
            </a:endParaRPr>
          </a:p>
        </p:txBody>
      </p:sp>
    </p:spTree>
    <p:extLst>
      <p:ext uri="{BB962C8B-B14F-4D97-AF65-F5344CB8AC3E}">
        <p14:creationId xmlns:p14="http://schemas.microsoft.com/office/powerpoint/2010/main" val="12474011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4" name="Rectangle 4"/>
          <p:cNvSpPr>
            <a:spLocks noGrp="1" noChangeArrowheads="1"/>
          </p:cNvSpPr>
          <p:nvPr>
            <p:ph type="title"/>
          </p:nvPr>
        </p:nvSpPr>
        <p:spPr/>
        <p:txBody>
          <a:bodyPr/>
          <a:lstStyle/>
          <a:p>
            <a:pPr>
              <a:defRPr/>
            </a:pPr>
            <a:r>
              <a:rPr lang="en-US" dirty="0">
                <a:latin typeface="Arial" charset="0"/>
                <a:ea typeface="ＭＳ Ｐゴシック" charset="0"/>
                <a:cs typeface="ＭＳ Ｐゴシック" charset="0"/>
              </a:rPr>
              <a:t>Administrivia</a:t>
            </a:r>
          </a:p>
        </p:txBody>
      </p:sp>
      <p:sp>
        <p:nvSpPr>
          <p:cNvPr id="12290" name="Rectangle 5"/>
          <p:cNvSpPr>
            <a:spLocks noGrp="1" noChangeArrowheads="1"/>
          </p:cNvSpPr>
          <p:nvPr>
            <p:ph idx="1"/>
          </p:nvPr>
        </p:nvSpPr>
        <p:spPr/>
        <p:txBody>
          <a:bodyPr/>
          <a:lstStyle/>
          <a:p>
            <a:r>
              <a:rPr lang="en-US" dirty="0">
                <a:latin typeface="Arial" charset="0"/>
                <a:ea typeface="ＭＳ Ｐゴシック" charset="0"/>
                <a:cs typeface="ＭＳ Ｐゴシック" charset="0"/>
              </a:rPr>
              <a:t>Comments and </a:t>
            </a:r>
            <a:r>
              <a:rPr lang="en-US" dirty="0" smtClean="0">
                <a:latin typeface="Arial" charset="0"/>
                <a:ea typeface="ＭＳ Ｐゴシック" charset="0"/>
                <a:cs typeface="ＭＳ Ｐゴシック" charset="0"/>
              </a:rPr>
              <a:t>feedback</a:t>
            </a:r>
            <a:endParaRPr lang="en-US" dirty="0">
              <a:latin typeface="Arial" charset="0"/>
              <a:ea typeface="ＭＳ Ｐゴシック" charset="0"/>
              <a:cs typeface="ＭＳ Ｐゴシック" charset="0"/>
            </a:endParaRPr>
          </a:p>
          <a:p>
            <a:r>
              <a:rPr lang="en-US" dirty="0" smtClean="0">
                <a:latin typeface="Arial" charset="0"/>
                <a:ea typeface="ＭＳ Ｐゴシック" charset="0"/>
                <a:cs typeface="ＭＳ Ｐゴシック" charset="0"/>
              </a:rPr>
              <a:t>Assignment 1-8 solutions are posted</a:t>
            </a:r>
          </a:p>
          <a:p>
            <a:r>
              <a:rPr lang="en-US" dirty="0" smtClean="0">
                <a:latin typeface="Arial" charset="0"/>
                <a:ea typeface="ＭＳ Ｐゴシック" charset="0"/>
                <a:cs typeface="ＭＳ Ｐゴシック" charset="0"/>
              </a:rPr>
              <a:t>Assignments and exams:</a:t>
            </a:r>
            <a:endParaRPr lang="en-US" dirty="0"/>
          </a:p>
          <a:p>
            <a:pPr lvl="1">
              <a:lnSpc>
                <a:spcPct val="90000"/>
              </a:lnSpc>
            </a:pPr>
            <a:r>
              <a:rPr lang="en-US" dirty="0" smtClean="0"/>
              <a:t>Assignment 9: </a:t>
            </a:r>
            <a:r>
              <a:rPr lang="en-US" b="1" dirty="0"/>
              <a:t>Due </a:t>
            </a:r>
            <a:r>
              <a:rPr lang="en-US" b="1" dirty="0" smtClean="0"/>
              <a:t>May 30</a:t>
            </a:r>
            <a:endParaRPr lang="en-US" dirty="0"/>
          </a:p>
          <a:p>
            <a:pPr lvl="1">
              <a:lnSpc>
                <a:spcPct val="90000"/>
              </a:lnSpc>
            </a:pPr>
            <a:r>
              <a:rPr lang="en-US" dirty="0" smtClean="0">
                <a:latin typeface="Arial" charset="0"/>
                <a:ea typeface="ＭＳ Ｐゴシック" charset="0"/>
                <a:cs typeface="ＭＳ Ｐゴシック" charset="0"/>
              </a:rPr>
              <a:t>Final exam:  </a:t>
            </a:r>
            <a:r>
              <a:rPr lang="en-US" b="1" dirty="0" smtClean="0"/>
              <a:t>June 1-7</a:t>
            </a:r>
          </a:p>
          <a:p>
            <a:pPr lvl="1">
              <a:lnSpc>
                <a:spcPct val="90000"/>
              </a:lnSpc>
            </a:pPr>
            <a:r>
              <a:rPr lang="en-US" dirty="0" smtClean="0">
                <a:latin typeface="Arial" charset="0"/>
                <a:ea typeface="ＭＳ Ｐゴシック" charset="0"/>
                <a:cs typeface="ＭＳ Ｐゴシック" charset="0"/>
              </a:rPr>
              <a:t>Take home exam/paper: </a:t>
            </a:r>
            <a:r>
              <a:rPr lang="en-US" b="1" dirty="0" smtClean="0">
                <a:latin typeface="Arial" charset="0"/>
                <a:ea typeface="ＭＳ Ｐゴシック" charset="0"/>
                <a:cs typeface="ＭＳ Ｐゴシック" charset="0"/>
              </a:rPr>
              <a:t>June 6</a:t>
            </a:r>
            <a:br>
              <a:rPr lang="en-US" b="1" dirty="0" smtClean="0">
                <a:latin typeface="Arial" charset="0"/>
                <a:ea typeface="ＭＳ Ｐゴシック" charset="0"/>
                <a:cs typeface="ＭＳ Ｐゴシック" charset="0"/>
              </a:rPr>
            </a:br>
            <a:r>
              <a:rPr lang="en-US" b="1" dirty="0" smtClean="0">
                <a:solidFill>
                  <a:srgbClr val="0000FF"/>
                </a:solidFill>
                <a:latin typeface="Arial" charset="0"/>
                <a:ea typeface="ＭＳ Ｐゴシック" charset="0"/>
                <a:cs typeface="ＭＳ Ｐゴシック" charset="0"/>
              </a:rPr>
              <a:t>[For SE433 students only]</a:t>
            </a:r>
            <a:endParaRPr lang="en-US" dirty="0">
              <a:solidFill>
                <a:srgbClr val="0000FF"/>
              </a:solidFill>
              <a:latin typeface="Arial" charset="0"/>
              <a:ea typeface="ＭＳ Ｐゴシック" charset="0"/>
              <a:cs typeface="ＭＳ Ｐゴシック" charset="0"/>
            </a:endParaRPr>
          </a:p>
          <a:p>
            <a:endParaRPr lang="en-US" dirty="0">
              <a:latin typeface="Arial" charset="0"/>
              <a:ea typeface="ＭＳ Ｐゴシック" charset="0"/>
              <a:cs typeface="ＭＳ Ｐゴシック" charset="0"/>
            </a:endParaRP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2</a:t>
            </a:fld>
            <a:r>
              <a:rPr lang="en-US" smtClean="0"/>
              <a:t> of 102</a:t>
            </a:r>
            <a:endParaRPr lang="en-US" dirty="0">
              <a:solidFill>
                <a:schemeClr val="tx2"/>
              </a:solidFill>
            </a:endParaRPr>
          </a:p>
        </p:txBody>
      </p:sp>
    </p:spTree>
    <p:extLst>
      <p:ext uri="{BB962C8B-B14F-4D97-AF65-F5344CB8AC3E}">
        <p14:creationId xmlns:p14="http://schemas.microsoft.com/office/powerpoint/2010/main" val="82497010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idx="4294967295"/>
          </p:nvPr>
        </p:nvSpPr>
        <p:spPr/>
        <p:txBody>
          <a:bodyPr anchor="ctr" anchorCtr="0"/>
          <a:lstStyle/>
          <a:p>
            <a:pPr eaLnBrk="1" hangingPunct="1"/>
            <a:r>
              <a:rPr lang="en-US" sz="4800" dirty="0"/>
              <a:t>Example: A Memory Leak</a:t>
            </a:r>
            <a:endParaRPr lang="it-IT" sz="3600" dirty="0"/>
          </a:p>
        </p:txBody>
      </p:sp>
      <p:sp>
        <p:nvSpPr>
          <p:cNvPr id="23557" name="Rectangle 3"/>
          <p:cNvSpPr>
            <a:spLocks noGrp="1" noChangeArrowheads="1"/>
          </p:cNvSpPr>
          <p:nvPr>
            <p:ph type="body" idx="4294967295"/>
          </p:nvPr>
        </p:nvSpPr>
        <p:spPr/>
        <p:txBody>
          <a:bodyPr/>
          <a:lstStyle/>
          <a:p>
            <a:pPr marL="342900" indent="-342900" eaLnBrk="1" hangingPunct="1">
              <a:lnSpc>
                <a:spcPct val="90000"/>
              </a:lnSpc>
              <a:buFont typeface="Wingdings 3" charset="0"/>
              <a:buNone/>
            </a:pPr>
            <a:r>
              <a:rPr lang="en-US" dirty="0"/>
              <a:t>Apache web server, version 2.0.48</a:t>
            </a:r>
          </a:p>
          <a:p>
            <a:pPr marL="342900" indent="-342900" eaLnBrk="1" hangingPunct="1">
              <a:lnSpc>
                <a:spcPct val="90000"/>
              </a:lnSpc>
              <a:buFont typeface="Wingdings 3" charset="0"/>
              <a:buNone/>
            </a:pPr>
            <a:r>
              <a:rPr lang="en-US" dirty="0"/>
              <a:t>	Response to normal page request on secure (https) port</a:t>
            </a:r>
          </a:p>
          <a:p>
            <a:pPr marL="342900" indent="-342900" eaLnBrk="1" hangingPunct="1">
              <a:lnSpc>
                <a:spcPct val="90000"/>
              </a:lnSpc>
              <a:buFont typeface="Wingdings 3" charset="0"/>
              <a:buNone/>
            </a:pPr>
            <a:endParaRPr lang="en-US" dirty="0"/>
          </a:p>
          <a:p>
            <a:pPr marL="342900" indent="-342900" eaLnBrk="1" hangingPunct="1">
              <a:lnSpc>
                <a:spcPct val="90000"/>
              </a:lnSpc>
              <a:buFont typeface="Wingdings 3" charset="0"/>
              <a:buNone/>
            </a:pPr>
            <a:r>
              <a:rPr lang="en-US" dirty="0">
                <a:solidFill>
                  <a:srgbClr val="000080"/>
                </a:solidFill>
              </a:rPr>
              <a:t>static void </a:t>
            </a:r>
            <a:r>
              <a:rPr lang="en-US" dirty="0" smtClean="0">
                <a:solidFill>
                  <a:srgbClr val="000080"/>
                </a:solidFill>
              </a:rPr>
              <a:t>ssl_io_filter_disable</a:t>
            </a:r>
            <a:r>
              <a:rPr lang="en-US" dirty="0">
                <a:solidFill>
                  <a:srgbClr val="000080"/>
                </a:solidFill>
              </a:rPr>
              <a:t>(ap filter t *f)  {</a:t>
            </a:r>
          </a:p>
          <a:p>
            <a:pPr marL="342900" indent="-342900" eaLnBrk="1" hangingPunct="1">
              <a:lnSpc>
                <a:spcPct val="90000"/>
              </a:lnSpc>
              <a:buFont typeface="Wingdings 3" charset="0"/>
              <a:buNone/>
            </a:pPr>
            <a:r>
              <a:rPr lang="en-US" dirty="0">
                <a:solidFill>
                  <a:srgbClr val="000080"/>
                </a:solidFill>
              </a:rPr>
              <a:t>    </a:t>
            </a:r>
            <a:r>
              <a:rPr lang="en-US" dirty="0" smtClean="0">
                <a:solidFill>
                  <a:srgbClr val="000080"/>
                </a:solidFill>
              </a:rPr>
              <a:t>bio_filter_in_ctx_t </a:t>
            </a:r>
            <a:r>
              <a:rPr lang="en-US" dirty="0">
                <a:solidFill>
                  <a:srgbClr val="000080"/>
                </a:solidFill>
              </a:rPr>
              <a:t>*inctx = f-&gt;ctx;</a:t>
            </a:r>
          </a:p>
          <a:p>
            <a:pPr marL="342900" indent="-342900" eaLnBrk="1" hangingPunct="1">
              <a:lnSpc>
                <a:spcPct val="90000"/>
              </a:lnSpc>
              <a:buFont typeface="Wingdings 3" charset="0"/>
              <a:buNone/>
            </a:pPr>
            <a:r>
              <a:rPr lang="en-US" dirty="0">
                <a:solidFill>
                  <a:srgbClr val="000080"/>
                </a:solidFill>
              </a:rPr>
              <a:t> </a:t>
            </a:r>
          </a:p>
          <a:p>
            <a:pPr marL="342900" indent="-342900" eaLnBrk="1" hangingPunct="1">
              <a:lnSpc>
                <a:spcPct val="90000"/>
              </a:lnSpc>
              <a:buFont typeface="Wingdings 3" charset="0"/>
              <a:buNone/>
            </a:pPr>
            <a:r>
              <a:rPr lang="en-US" dirty="0">
                <a:solidFill>
                  <a:srgbClr val="000080"/>
                </a:solidFill>
              </a:rPr>
              <a:t>    inctx-&gt;ssl = NULL; </a:t>
            </a:r>
          </a:p>
          <a:p>
            <a:pPr marL="342900" indent="-342900" eaLnBrk="1" hangingPunct="1">
              <a:lnSpc>
                <a:spcPct val="90000"/>
              </a:lnSpc>
              <a:buFont typeface="Wingdings 3" charset="0"/>
              <a:buNone/>
            </a:pPr>
            <a:r>
              <a:rPr lang="en-US" dirty="0">
                <a:solidFill>
                  <a:srgbClr val="000080"/>
                </a:solidFill>
              </a:rPr>
              <a:t>    inctx-&gt;</a:t>
            </a:r>
            <a:r>
              <a:rPr lang="en-US" dirty="0" smtClean="0">
                <a:solidFill>
                  <a:srgbClr val="000080"/>
                </a:solidFill>
              </a:rPr>
              <a:t>filter_ctx</a:t>
            </a:r>
            <a:r>
              <a:rPr lang="en-US" dirty="0">
                <a:solidFill>
                  <a:srgbClr val="000080"/>
                </a:solidFill>
              </a:rPr>
              <a:t>-&gt;pssl = NULL; </a:t>
            </a:r>
          </a:p>
          <a:p>
            <a:pPr marL="342900" indent="-342900" eaLnBrk="1" hangingPunct="1">
              <a:lnSpc>
                <a:spcPct val="90000"/>
              </a:lnSpc>
              <a:buFont typeface="Wingdings 3" charset="0"/>
              <a:buNone/>
            </a:pPr>
            <a:r>
              <a:rPr lang="en-US" dirty="0">
                <a:solidFill>
                  <a:srgbClr val="000080"/>
                </a:solidFill>
              </a:rPr>
              <a:t>}</a:t>
            </a:r>
            <a:r>
              <a:rPr lang="en-US" dirty="0"/>
              <a:t> 	</a:t>
            </a:r>
          </a:p>
        </p:txBody>
      </p:sp>
      <p:sp>
        <p:nvSpPr>
          <p:cNvPr id="23558" name="Rounded Rectangular Callout 5"/>
          <p:cNvSpPr>
            <a:spLocks noChangeArrowheads="1"/>
          </p:cNvSpPr>
          <p:nvPr/>
        </p:nvSpPr>
        <p:spPr bwMode="auto">
          <a:xfrm>
            <a:off x="4876800" y="3048000"/>
            <a:ext cx="3657600" cy="2145268"/>
          </a:xfrm>
          <a:prstGeom prst="wedgeRoundRectCallout">
            <a:avLst>
              <a:gd name="adj1" fmla="val -89429"/>
              <a:gd name="adj2" fmla="val -39459"/>
              <a:gd name="adj3" fmla="val 16667"/>
            </a:avLst>
          </a:prstGeom>
          <a:solidFill>
            <a:srgbClr val="E6FAFD">
              <a:alpha val="85097"/>
            </a:srgbClr>
          </a:solidFill>
          <a:ln w="9525">
            <a:solidFill>
              <a:schemeClr val="tx1"/>
            </a:solidFill>
            <a:miter lim="800000"/>
            <a:headEnd/>
            <a:tailEnd type="none" w="sm" len="sm"/>
          </a:ln>
        </p:spPr>
        <p:txBody>
          <a:bodyPr wrap="square">
            <a:spAutoFit/>
          </a:bodyPr>
          <a:lstStyle/>
          <a:p>
            <a:r>
              <a:rPr lang="en-US" sz="2400" dirty="0">
                <a:latin typeface="Garamond"/>
                <a:cs typeface="Garamond"/>
              </a:rPr>
              <a:t>No obvious error, but Apache leaked memory slowly (in normal use) or quickly (if exploited for a DOS attack)</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20</a:t>
            </a:fld>
            <a:r>
              <a:rPr lang="en-US" smtClean="0"/>
              <a:t> of 102</a:t>
            </a:r>
            <a:endParaRPr lang="en-US" dirty="0">
              <a:solidFill>
                <a:schemeClr val="tx2"/>
              </a:solidFill>
            </a:endParaRPr>
          </a:p>
        </p:txBody>
      </p:sp>
    </p:spTree>
    <p:extLst>
      <p:ext uri="{BB962C8B-B14F-4D97-AF65-F5344CB8AC3E}">
        <p14:creationId xmlns:p14="http://schemas.microsoft.com/office/powerpoint/2010/main" val="286100019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idx="4294967295"/>
          </p:nvPr>
        </p:nvSpPr>
        <p:spPr/>
        <p:txBody>
          <a:bodyPr anchor="ctr" anchorCtr="0"/>
          <a:lstStyle/>
          <a:p>
            <a:pPr eaLnBrk="1" hangingPunct="1"/>
            <a:r>
              <a:rPr lang="en-US" dirty="0"/>
              <a:t>Example: A Memory Leak</a:t>
            </a:r>
            <a:endParaRPr lang="it-IT" sz="3200" dirty="0"/>
          </a:p>
        </p:txBody>
      </p:sp>
      <p:sp>
        <p:nvSpPr>
          <p:cNvPr id="24581" name="Rectangle 3"/>
          <p:cNvSpPr>
            <a:spLocks noGrp="1" noChangeArrowheads="1"/>
          </p:cNvSpPr>
          <p:nvPr>
            <p:ph type="body" idx="4294967295"/>
          </p:nvPr>
        </p:nvSpPr>
        <p:spPr/>
        <p:txBody>
          <a:bodyPr/>
          <a:lstStyle/>
          <a:p>
            <a:pPr marL="342900" indent="-342900" eaLnBrk="1" hangingPunct="1">
              <a:lnSpc>
                <a:spcPct val="90000"/>
              </a:lnSpc>
              <a:buFont typeface="Wingdings 3" charset="0"/>
              <a:buNone/>
            </a:pPr>
            <a:r>
              <a:rPr lang="en-US" dirty="0"/>
              <a:t>Apache web server, version 2.0.48</a:t>
            </a:r>
          </a:p>
          <a:p>
            <a:pPr marL="342900" indent="-342900" eaLnBrk="1" hangingPunct="1">
              <a:lnSpc>
                <a:spcPct val="90000"/>
              </a:lnSpc>
              <a:buFont typeface="Wingdings 3" charset="0"/>
              <a:buNone/>
            </a:pPr>
            <a:r>
              <a:rPr lang="en-US" sz="2800" dirty="0"/>
              <a:t>	</a:t>
            </a:r>
            <a:r>
              <a:rPr lang="en-US" dirty="0"/>
              <a:t>Response to normal page request on secure (https) port</a:t>
            </a:r>
          </a:p>
          <a:p>
            <a:pPr marL="342900" indent="-342900" eaLnBrk="1" hangingPunct="1">
              <a:lnSpc>
                <a:spcPct val="90000"/>
              </a:lnSpc>
              <a:buFont typeface="Wingdings 3" charset="0"/>
              <a:buNone/>
            </a:pPr>
            <a:endParaRPr lang="en-US" dirty="0"/>
          </a:p>
          <a:p>
            <a:pPr eaLnBrk="1" hangingPunct="1">
              <a:lnSpc>
                <a:spcPct val="90000"/>
              </a:lnSpc>
              <a:buNone/>
            </a:pPr>
            <a:r>
              <a:rPr lang="en-US" dirty="0">
                <a:solidFill>
                  <a:srgbClr val="000080"/>
                </a:solidFill>
              </a:rPr>
              <a:t>static void ssl_io_filter_disable(ap filter t *f)  {</a:t>
            </a:r>
          </a:p>
          <a:p>
            <a:pPr eaLnBrk="1" hangingPunct="1">
              <a:lnSpc>
                <a:spcPct val="90000"/>
              </a:lnSpc>
              <a:buNone/>
            </a:pPr>
            <a:r>
              <a:rPr lang="en-US" dirty="0">
                <a:solidFill>
                  <a:srgbClr val="000080"/>
                </a:solidFill>
              </a:rPr>
              <a:t>    bio_filter_in_ctx_t *inctx = f-&gt;ctx;</a:t>
            </a:r>
          </a:p>
          <a:p>
            <a:pPr marL="342900" indent="-342900" eaLnBrk="1" hangingPunct="1">
              <a:lnSpc>
                <a:spcPct val="90000"/>
              </a:lnSpc>
              <a:buFont typeface="Wingdings 3" charset="0"/>
              <a:buNone/>
            </a:pPr>
            <a:r>
              <a:rPr lang="en-US" dirty="0" smtClean="0">
                <a:solidFill>
                  <a:srgbClr val="000080"/>
                </a:solidFill>
              </a:rPr>
              <a:t>    </a:t>
            </a:r>
            <a:r>
              <a:rPr lang="en-US" dirty="0">
                <a:solidFill>
                  <a:srgbClr val="800040"/>
                </a:solidFill>
              </a:rPr>
              <a:t>SSL_free(inctx -&gt; ssl);</a:t>
            </a:r>
          </a:p>
          <a:p>
            <a:pPr marL="342900" indent="-342900" eaLnBrk="1" hangingPunct="1">
              <a:lnSpc>
                <a:spcPct val="90000"/>
              </a:lnSpc>
              <a:buFont typeface="Wingdings 3" charset="0"/>
              <a:buNone/>
            </a:pPr>
            <a:r>
              <a:rPr lang="en-US" dirty="0">
                <a:solidFill>
                  <a:srgbClr val="000080"/>
                </a:solidFill>
              </a:rPr>
              <a:t>    inctx-&gt;ssl = NULL; </a:t>
            </a:r>
          </a:p>
          <a:p>
            <a:pPr eaLnBrk="1" hangingPunct="1">
              <a:lnSpc>
                <a:spcPct val="90000"/>
              </a:lnSpc>
              <a:buNone/>
            </a:pPr>
            <a:r>
              <a:rPr lang="en-US" dirty="0">
                <a:solidFill>
                  <a:srgbClr val="000080"/>
                </a:solidFill>
              </a:rPr>
              <a:t>    inctx-&gt;filter_ctx-&gt;pssl = NULL; </a:t>
            </a:r>
            <a:endParaRPr lang="en-US" dirty="0" smtClean="0">
              <a:solidFill>
                <a:srgbClr val="000080"/>
              </a:solidFill>
            </a:endParaRPr>
          </a:p>
          <a:p>
            <a:pPr eaLnBrk="1" hangingPunct="1">
              <a:lnSpc>
                <a:spcPct val="90000"/>
              </a:lnSpc>
              <a:buNone/>
            </a:pPr>
            <a:r>
              <a:rPr lang="en-US" dirty="0" smtClean="0">
                <a:solidFill>
                  <a:srgbClr val="000080"/>
                </a:solidFill>
              </a:rPr>
              <a:t>}</a:t>
            </a:r>
            <a:r>
              <a:rPr lang="en-US" dirty="0" smtClean="0"/>
              <a:t> </a:t>
            </a:r>
            <a:r>
              <a:rPr lang="en-US" dirty="0"/>
              <a:t>	</a:t>
            </a:r>
          </a:p>
        </p:txBody>
      </p:sp>
      <p:sp>
        <p:nvSpPr>
          <p:cNvPr id="24582" name="Rounded Rectangular Callout 5"/>
          <p:cNvSpPr>
            <a:spLocks noChangeArrowheads="1"/>
          </p:cNvSpPr>
          <p:nvPr/>
        </p:nvSpPr>
        <p:spPr bwMode="auto">
          <a:xfrm>
            <a:off x="5562600" y="2667000"/>
            <a:ext cx="3429000" cy="2145268"/>
          </a:xfrm>
          <a:prstGeom prst="wedgeRoundRectCallout">
            <a:avLst>
              <a:gd name="adj1" fmla="val -102119"/>
              <a:gd name="adj2" fmla="val -20887"/>
              <a:gd name="adj3" fmla="val 16667"/>
            </a:avLst>
          </a:prstGeom>
          <a:solidFill>
            <a:srgbClr val="E6FAFD">
              <a:alpha val="85097"/>
            </a:srgbClr>
          </a:solidFill>
          <a:ln w="9525">
            <a:solidFill>
              <a:schemeClr val="tx1"/>
            </a:solidFill>
            <a:miter lim="800000"/>
            <a:headEnd/>
            <a:tailEnd type="none" w="sm" len="sm"/>
          </a:ln>
        </p:spPr>
        <p:txBody>
          <a:bodyPr wrap="square">
            <a:spAutoFit/>
          </a:bodyPr>
          <a:lstStyle/>
          <a:p>
            <a:r>
              <a:rPr lang="en-US" sz="2400" dirty="0">
                <a:latin typeface="Garamond"/>
                <a:cs typeface="Garamond"/>
              </a:rPr>
              <a:t>The missing code is for a </a:t>
            </a:r>
            <a:r>
              <a:rPr lang="en-US" sz="2400" b="1" dirty="0">
                <a:latin typeface="Garamond"/>
                <a:cs typeface="Garamond"/>
              </a:rPr>
              <a:t>structure defined and created elsewhere</a:t>
            </a:r>
            <a:r>
              <a:rPr lang="en-US" sz="2400" dirty="0">
                <a:latin typeface="Garamond"/>
                <a:cs typeface="Garamond"/>
              </a:rPr>
              <a:t>, accessed through an opaque pointer.</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21</a:t>
            </a:fld>
            <a:r>
              <a:rPr lang="en-US" smtClean="0"/>
              <a:t> of 102</a:t>
            </a:r>
            <a:endParaRPr lang="en-US" dirty="0">
              <a:solidFill>
                <a:schemeClr val="tx2"/>
              </a:solidFill>
            </a:endParaRPr>
          </a:p>
        </p:txBody>
      </p:sp>
    </p:spTree>
    <p:extLst>
      <p:ext uri="{BB962C8B-B14F-4D97-AF65-F5344CB8AC3E}">
        <p14:creationId xmlns:p14="http://schemas.microsoft.com/office/powerpoint/2010/main" val="121655345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nchor="ctr" anchorCtr="0"/>
          <a:lstStyle/>
          <a:p>
            <a:pPr eaLnBrk="1" hangingPunct="1"/>
            <a:r>
              <a:rPr lang="en-US" dirty="0" smtClean="0"/>
              <a:t>Example: A Memory Leak</a:t>
            </a:r>
            <a:endParaRPr lang="it-IT" sz="3200" dirty="0"/>
          </a:p>
        </p:txBody>
      </p:sp>
      <p:sp>
        <p:nvSpPr>
          <p:cNvPr id="25605" name="Rectangle 3"/>
          <p:cNvSpPr>
            <a:spLocks noGrp="1" noChangeArrowheads="1"/>
          </p:cNvSpPr>
          <p:nvPr>
            <p:ph idx="1"/>
          </p:nvPr>
        </p:nvSpPr>
        <p:spPr/>
        <p:txBody>
          <a:bodyPr/>
          <a:lstStyle/>
          <a:p>
            <a:pPr marL="342900" indent="-342900" eaLnBrk="1" hangingPunct="1">
              <a:lnSpc>
                <a:spcPct val="90000"/>
              </a:lnSpc>
              <a:buFont typeface="Wingdings 3" charset="0"/>
              <a:buNone/>
            </a:pPr>
            <a:r>
              <a:rPr lang="en-US" dirty="0" smtClean="0"/>
              <a:t>Apache web server, version 2.0.48</a:t>
            </a:r>
          </a:p>
          <a:p>
            <a:pPr marL="342900" indent="-342900" eaLnBrk="1" hangingPunct="1">
              <a:lnSpc>
                <a:spcPct val="90000"/>
              </a:lnSpc>
              <a:buFont typeface="Wingdings 3" charset="0"/>
              <a:buNone/>
            </a:pPr>
            <a:r>
              <a:rPr lang="en-US" dirty="0" smtClean="0"/>
              <a:t>	Response to normal page request on secure (https) port</a:t>
            </a:r>
          </a:p>
          <a:p>
            <a:pPr marL="342900" indent="-342900" eaLnBrk="1" hangingPunct="1">
              <a:lnSpc>
                <a:spcPct val="90000"/>
              </a:lnSpc>
              <a:buFont typeface="Wingdings 3" charset="0"/>
              <a:buNone/>
            </a:pPr>
            <a:endParaRPr lang="en-US" dirty="0" smtClean="0"/>
          </a:p>
          <a:p>
            <a:pPr eaLnBrk="1" hangingPunct="1">
              <a:lnSpc>
                <a:spcPct val="90000"/>
              </a:lnSpc>
              <a:buNone/>
            </a:pPr>
            <a:r>
              <a:rPr lang="en-US" dirty="0" smtClean="0">
                <a:solidFill>
                  <a:srgbClr val="000080"/>
                </a:solidFill>
              </a:rPr>
              <a:t>static void ssl_io_filter_disable(ap filter t *f)  {</a:t>
            </a:r>
          </a:p>
          <a:p>
            <a:pPr eaLnBrk="1" hangingPunct="1">
              <a:lnSpc>
                <a:spcPct val="90000"/>
              </a:lnSpc>
              <a:buNone/>
            </a:pPr>
            <a:r>
              <a:rPr lang="en-US" dirty="0" smtClean="0">
                <a:solidFill>
                  <a:srgbClr val="000080"/>
                </a:solidFill>
              </a:rPr>
              <a:t>    bio_filter_in_ctx_t *inctx = f-&gt;ctx;</a:t>
            </a:r>
          </a:p>
          <a:p>
            <a:pPr marL="342900" indent="-342900" eaLnBrk="1" hangingPunct="1">
              <a:lnSpc>
                <a:spcPct val="90000"/>
              </a:lnSpc>
              <a:buFont typeface="Wingdings 3" charset="0"/>
              <a:buNone/>
            </a:pPr>
            <a:r>
              <a:rPr lang="en-US" dirty="0" smtClean="0">
                <a:solidFill>
                  <a:srgbClr val="000080"/>
                </a:solidFill>
              </a:rPr>
              <a:t>    </a:t>
            </a:r>
            <a:r>
              <a:rPr lang="en-US" dirty="0" smtClean="0">
                <a:solidFill>
                  <a:srgbClr val="800040"/>
                </a:solidFill>
              </a:rPr>
              <a:t>SSL_free(inctx -&gt; ssl);</a:t>
            </a:r>
          </a:p>
          <a:p>
            <a:pPr marL="342900" indent="-342900" eaLnBrk="1" hangingPunct="1">
              <a:lnSpc>
                <a:spcPct val="90000"/>
              </a:lnSpc>
              <a:buFont typeface="Wingdings 3" charset="0"/>
              <a:buNone/>
            </a:pPr>
            <a:r>
              <a:rPr lang="en-US" dirty="0" smtClean="0">
                <a:solidFill>
                  <a:srgbClr val="000080"/>
                </a:solidFill>
              </a:rPr>
              <a:t>    inctx-&gt;ssl = NULL; </a:t>
            </a:r>
          </a:p>
          <a:p>
            <a:pPr eaLnBrk="1" hangingPunct="1">
              <a:lnSpc>
                <a:spcPct val="90000"/>
              </a:lnSpc>
              <a:buNone/>
            </a:pPr>
            <a:r>
              <a:rPr lang="en-US" dirty="0" smtClean="0">
                <a:solidFill>
                  <a:srgbClr val="000080"/>
                </a:solidFill>
              </a:rPr>
              <a:t>    inctx-&gt;filter_ctx-&gt;pssl = NULL;  </a:t>
            </a:r>
          </a:p>
          <a:p>
            <a:pPr marL="342900" indent="-342900" eaLnBrk="1" hangingPunct="1">
              <a:lnSpc>
                <a:spcPct val="90000"/>
              </a:lnSpc>
              <a:buFont typeface="Wingdings 3" charset="0"/>
              <a:buNone/>
            </a:pPr>
            <a:r>
              <a:rPr lang="en-US" dirty="0" smtClean="0">
                <a:solidFill>
                  <a:srgbClr val="000080"/>
                </a:solidFill>
              </a:rPr>
              <a:t>} 	</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5606" name="Rounded Rectangular Callout 5"/>
          <p:cNvSpPr>
            <a:spLocks noChangeArrowheads="1"/>
          </p:cNvSpPr>
          <p:nvPr/>
        </p:nvSpPr>
        <p:spPr bwMode="auto">
          <a:xfrm>
            <a:off x="5579533" y="2743200"/>
            <a:ext cx="3581400" cy="2145268"/>
          </a:xfrm>
          <a:prstGeom prst="wedgeRoundRectCallout">
            <a:avLst>
              <a:gd name="adj1" fmla="val -99096"/>
              <a:gd name="adj2" fmla="val -28664"/>
              <a:gd name="adj3" fmla="val 16667"/>
            </a:avLst>
          </a:prstGeom>
          <a:solidFill>
            <a:srgbClr val="E6FAFD">
              <a:alpha val="85097"/>
            </a:srgbClr>
          </a:solidFill>
          <a:ln w="9525">
            <a:solidFill>
              <a:schemeClr val="tx1"/>
            </a:solidFill>
            <a:miter lim="800000"/>
            <a:headEnd/>
            <a:tailEnd type="none" w="sm" len="sm"/>
          </a:ln>
        </p:spPr>
        <p:txBody>
          <a:bodyPr wrap="square">
            <a:spAutoFit/>
          </a:bodyPr>
          <a:lstStyle/>
          <a:p>
            <a:r>
              <a:rPr lang="en-US" sz="2400" dirty="0">
                <a:latin typeface="Garamond"/>
                <a:cs typeface="Garamond"/>
              </a:rPr>
              <a:t>Almost impossible to find with unit testing.  (Inspection and some dynamic techniques could have found it.)</a:t>
            </a:r>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22</a:t>
            </a:fld>
            <a:r>
              <a:rPr lang="en-US" smtClean="0"/>
              <a:t> of 102</a:t>
            </a:r>
            <a:endParaRPr lang="en-US" dirty="0">
              <a:solidFill>
                <a:schemeClr val="tx2"/>
              </a:solidFill>
            </a:endParaRPr>
          </a:p>
        </p:txBody>
      </p:sp>
    </p:spTree>
    <p:extLst>
      <p:ext uri="{BB962C8B-B14F-4D97-AF65-F5344CB8AC3E}">
        <p14:creationId xmlns:p14="http://schemas.microsoft.com/office/powerpoint/2010/main" val="52852433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6"/>
          <p:cNvSpPr>
            <a:spLocks noGrp="1"/>
          </p:cNvSpPr>
          <p:nvPr>
            <p:ph type="ctrTitle"/>
          </p:nvPr>
        </p:nvSpPr>
        <p:spPr/>
        <p:txBody>
          <a:bodyPr/>
          <a:lstStyle/>
          <a:p>
            <a:r>
              <a:rPr lang="en-US" dirty="0" smtClean="0"/>
              <a:t>Integration Test Strategies</a:t>
            </a:r>
            <a:endParaRPr lang="en-US" dirty="0"/>
          </a:p>
        </p:txBody>
      </p:sp>
      <p:sp>
        <p:nvSpPr>
          <p:cNvPr id="4" name="Subtitle 3"/>
          <p:cNvSpPr>
            <a:spLocks noGrp="1"/>
          </p:cNvSpPr>
          <p:nvPr>
            <p:ph type="subTitle" idx="1"/>
          </p:nvPr>
        </p:nvSpPr>
        <p:spPr/>
        <p:txBody>
          <a:bodyPr/>
          <a:lstStyle/>
          <a:p>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5" name="Footer Placeholder 4"/>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F683B677-C643-1541-A02D-CD84F8996590}" type="slidenum">
              <a:rPr lang="en-US" smtClean="0"/>
              <a:pPr>
                <a:defRPr/>
              </a:pPr>
              <a:t>23</a:t>
            </a:fld>
            <a:r>
              <a:rPr lang="en-US" smtClean="0"/>
              <a:t> of 102</a:t>
            </a:r>
            <a:endParaRPr lang="en-US" dirty="0">
              <a:solidFill>
                <a:schemeClr val="tx2"/>
              </a:solidFill>
            </a:endParaRPr>
          </a:p>
        </p:txBody>
      </p:sp>
    </p:spTree>
    <p:extLst>
      <p:ext uri="{BB962C8B-B14F-4D97-AF65-F5344CB8AC3E}">
        <p14:creationId xmlns:p14="http://schemas.microsoft.com/office/powerpoint/2010/main" val="242899509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itle 8"/>
          <p:cNvSpPr>
            <a:spLocks noGrp="1"/>
          </p:cNvSpPr>
          <p:nvPr>
            <p:ph type="title"/>
          </p:nvPr>
        </p:nvSpPr>
        <p:spPr/>
        <p:txBody>
          <a:bodyPr anchor="ctr" anchorCtr="0"/>
          <a:lstStyle/>
          <a:p>
            <a:r>
              <a:rPr lang="en-US" dirty="0"/>
              <a:t>Maybe </a:t>
            </a:r>
            <a:r>
              <a:rPr lang="en-US" dirty="0" smtClean="0"/>
              <a:t>You’</a:t>
            </a:r>
            <a:r>
              <a:rPr lang="en-US" altLang="ja-JP" dirty="0" smtClean="0"/>
              <a:t>ve </a:t>
            </a:r>
            <a:r>
              <a:rPr lang="en-US" altLang="ja-JP" dirty="0"/>
              <a:t>Heard ...</a:t>
            </a:r>
            <a:r>
              <a:rPr lang="en-US" altLang="ja-JP" sz="4400" dirty="0"/>
              <a:t> </a:t>
            </a:r>
            <a:endParaRPr lang="en-US" sz="4400" dirty="0"/>
          </a:p>
        </p:txBody>
      </p:sp>
      <p:sp>
        <p:nvSpPr>
          <p:cNvPr id="27653" name="Content Placeholder 9"/>
          <p:cNvSpPr>
            <a:spLocks noGrp="1"/>
          </p:cNvSpPr>
          <p:nvPr>
            <p:ph sz="half" idx="1"/>
          </p:nvPr>
        </p:nvSpPr>
        <p:spPr/>
        <p:txBody>
          <a:bodyPr/>
          <a:lstStyle/>
          <a:p>
            <a:pPr marL="342900" indent="-342900"/>
            <a:r>
              <a:rPr lang="en-US" sz="3000" dirty="0"/>
              <a:t>Yes, I implemented </a:t>
            </a:r>
            <a:r>
              <a:rPr lang="en-US" sz="3000" i="1" dirty="0"/>
              <a:t>module A</a:t>
            </a:r>
            <a:r>
              <a:rPr lang="en-US" sz="3000" dirty="0"/>
              <a:t>, but I </a:t>
            </a:r>
            <a:r>
              <a:rPr lang="en-US" sz="3000" dirty="0" smtClean="0"/>
              <a:t>didn’</a:t>
            </a:r>
            <a:r>
              <a:rPr lang="en-US" altLang="ja-JP" sz="3000" dirty="0" smtClean="0"/>
              <a:t>t </a:t>
            </a:r>
            <a:r>
              <a:rPr lang="en-US" altLang="ja-JP" sz="3000" dirty="0"/>
              <a:t>test it thoroughly yet.  </a:t>
            </a:r>
          </a:p>
          <a:p>
            <a:pPr marL="342900" indent="-342900"/>
            <a:r>
              <a:rPr lang="en-US" sz="3000" dirty="0"/>
              <a:t>It will be tested along with </a:t>
            </a:r>
            <a:r>
              <a:rPr lang="en-US" sz="3000" i="1" dirty="0"/>
              <a:t>module B</a:t>
            </a:r>
            <a:r>
              <a:rPr lang="en-US" sz="3000" dirty="0"/>
              <a:t> when </a:t>
            </a:r>
            <a:r>
              <a:rPr lang="en-US" sz="3000" dirty="0" smtClean="0"/>
              <a:t>that’</a:t>
            </a:r>
            <a:r>
              <a:rPr lang="en-US" altLang="ja-JP" sz="3000" dirty="0" smtClean="0"/>
              <a:t>s </a:t>
            </a:r>
            <a:r>
              <a:rPr lang="en-US" altLang="ja-JP" sz="3000" dirty="0"/>
              <a:t>ready.  </a:t>
            </a:r>
            <a:endParaRPr lang="en-US" sz="3000" dirty="0"/>
          </a:p>
        </p:txBody>
      </p:sp>
      <p:sp>
        <p:nvSpPr>
          <p:cNvPr id="5" name="Content Placeholder 4"/>
          <p:cNvSpPr>
            <a:spLocks noGrp="1"/>
          </p:cNvSpPr>
          <p:nvPr>
            <p:ph sz="half" idx="2"/>
          </p:nvPr>
        </p:nvSpPr>
        <p:spPr/>
        <p:txBody>
          <a:bodyPr/>
          <a:lstStyle/>
          <a:p>
            <a:endParaRPr lang="en-US" dirty="0"/>
          </a:p>
        </p:txBody>
      </p:sp>
      <p:sp>
        <p:nvSpPr>
          <p:cNvPr id="6" name="Date Placeholder 5"/>
          <p:cNvSpPr>
            <a:spLocks noGrp="1"/>
          </p:cNvSpPr>
          <p:nvPr>
            <p:ph type="dt" sz="half" idx="10"/>
          </p:nvPr>
        </p:nvSpPr>
        <p:spPr/>
        <p:txBody>
          <a:bodyPr/>
          <a:lstStyle/>
          <a:p>
            <a:r>
              <a:rPr lang="en-US" altLang="en-US" smtClean="0"/>
              <a:t>May 23, 2017</a:t>
            </a:r>
            <a:endParaRPr lang="en-US" altLang="en-US" dirty="0"/>
          </a:p>
        </p:txBody>
      </p:sp>
      <p:sp>
        <p:nvSpPr>
          <p:cNvPr id="7" name="Footer Placeholder 6"/>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24</a:t>
            </a:fld>
            <a:r>
              <a:rPr lang="en-US" smtClean="0"/>
              <a:t> of 102</a:t>
            </a:r>
            <a:endParaRPr lang="en-US" dirty="0">
              <a:solidFill>
                <a:schemeClr val="tx2"/>
              </a:solidFill>
            </a:endParaRPr>
          </a:p>
        </p:txBody>
      </p:sp>
    </p:spTree>
    <p:extLst>
      <p:ext uri="{BB962C8B-B14F-4D97-AF65-F5344CB8AC3E}">
        <p14:creationId xmlns:p14="http://schemas.microsoft.com/office/powerpoint/2010/main" val="259889491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itle 8"/>
          <p:cNvSpPr>
            <a:spLocks noGrp="1"/>
          </p:cNvSpPr>
          <p:nvPr>
            <p:ph type="title"/>
          </p:nvPr>
        </p:nvSpPr>
        <p:spPr/>
        <p:txBody>
          <a:bodyPr anchor="ctr" anchorCtr="0"/>
          <a:lstStyle/>
          <a:p>
            <a:r>
              <a:rPr lang="en-US" dirty="0"/>
              <a:t>Translation ...</a:t>
            </a:r>
            <a:r>
              <a:rPr lang="en-US" sz="4400" dirty="0"/>
              <a:t> </a:t>
            </a:r>
          </a:p>
        </p:txBody>
      </p:sp>
      <p:sp>
        <p:nvSpPr>
          <p:cNvPr id="28677" name="Content Placeholder 9"/>
          <p:cNvSpPr>
            <a:spLocks noGrp="1"/>
          </p:cNvSpPr>
          <p:nvPr>
            <p:ph sz="half" idx="1"/>
          </p:nvPr>
        </p:nvSpPr>
        <p:spPr/>
        <p:txBody>
          <a:bodyPr/>
          <a:lstStyle/>
          <a:p>
            <a:pPr marL="342900" indent="-342900"/>
            <a:r>
              <a:rPr lang="en-US" sz="3000" dirty="0">
                <a:solidFill>
                  <a:srgbClr val="FF6600"/>
                </a:solidFill>
              </a:rPr>
              <a:t>Yes, I implemented </a:t>
            </a:r>
            <a:r>
              <a:rPr lang="en-US" sz="3000" i="1" dirty="0">
                <a:solidFill>
                  <a:srgbClr val="FF6600"/>
                </a:solidFill>
              </a:rPr>
              <a:t>module A</a:t>
            </a:r>
            <a:r>
              <a:rPr lang="en-US" sz="3000" dirty="0">
                <a:solidFill>
                  <a:srgbClr val="FF6600"/>
                </a:solidFill>
              </a:rPr>
              <a:t>, but I </a:t>
            </a:r>
            <a:r>
              <a:rPr lang="en-US" sz="3000" dirty="0" smtClean="0">
                <a:solidFill>
                  <a:srgbClr val="FF6600"/>
                </a:solidFill>
              </a:rPr>
              <a:t>didn’</a:t>
            </a:r>
            <a:r>
              <a:rPr lang="en-US" altLang="ja-JP" sz="3000" dirty="0" smtClean="0">
                <a:solidFill>
                  <a:srgbClr val="FF6600"/>
                </a:solidFill>
              </a:rPr>
              <a:t>t </a:t>
            </a:r>
            <a:r>
              <a:rPr lang="en-US" altLang="ja-JP" sz="3000" dirty="0">
                <a:solidFill>
                  <a:srgbClr val="FF6600"/>
                </a:solidFill>
              </a:rPr>
              <a:t>test it thoroughly yet.  </a:t>
            </a:r>
          </a:p>
          <a:p>
            <a:pPr marL="342900" indent="-342900"/>
            <a:r>
              <a:rPr lang="en-US" sz="3000" dirty="0">
                <a:solidFill>
                  <a:srgbClr val="FF6600"/>
                </a:solidFill>
              </a:rPr>
              <a:t>It will be tested along with </a:t>
            </a:r>
            <a:r>
              <a:rPr lang="en-US" sz="3000" i="1" dirty="0">
                <a:solidFill>
                  <a:srgbClr val="FF6600"/>
                </a:solidFill>
              </a:rPr>
              <a:t>module B</a:t>
            </a:r>
            <a:r>
              <a:rPr lang="en-US" sz="3000" dirty="0">
                <a:solidFill>
                  <a:srgbClr val="FF6600"/>
                </a:solidFill>
              </a:rPr>
              <a:t> when </a:t>
            </a:r>
            <a:r>
              <a:rPr lang="en-US" sz="3000" dirty="0" smtClean="0">
                <a:solidFill>
                  <a:srgbClr val="FF6600"/>
                </a:solidFill>
              </a:rPr>
              <a:t>that’</a:t>
            </a:r>
            <a:r>
              <a:rPr lang="en-US" altLang="ja-JP" sz="3000" dirty="0" smtClean="0">
                <a:solidFill>
                  <a:srgbClr val="FF6600"/>
                </a:solidFill>
              </a:rPr>
              <a:t>s </a:t>
            </a:r>
            <a:r>
              <a:rPr lang="en-US" altLang="ja-JP" sz="3000" dirty="0">
                <a:solidFill>
                  <a:srgbClr val="FF6600"/>
                </a:solidFill>
              </a:rPr>
              <a:t>ready.  </a:t>
            </a:r>
          </a:p>
          <a:p>
            <a:pPr marL="342900" indent="-342900">
              <a:buFont typeface="Wingdings 3" charset="0"/>
              <a:buNone/>
            </a:pPr>
            <a:endParaRPr lang="en-US" sz="3000" dirty="0">
              <a:solidFill>
                <a:srgbClr val="FF6600"/>
              </a:solidFill>
            </a:endParaRPr>
          </a:p>
        </p:txBody>
      </p:sp>
      <p:sp>
        <p:nvSpPr>
          <p:cNvPr id="28678" name="Content Placeholder 10"/>
          <p:cNvSpPr>
            <a:spLocks noGrp="1"/>
          </p:cNvSpPr>
          <p:nvPr>
            <p:ph sz="half" idx="2"/>
          </p:nvPr>
        </p:nvSpPr>
        <p:spPr>
          <a:xfrm>
            <a:off x="4648200" y="1066800"/>
            <a:ext cx="4038600" cy="5410199"/>
          </a:xfrm>
        </p:spPr>
        <p:txBody>
          <a:bodyPr/>
          <a:lstStyle/>
          <a:p>
            <a:pPr marL="342900" indent="-342900"/>
            <a:r>
              <a:rPr lang="en-US" sz="3000" dirty="0"/>
              <a:t>I </a:t>
            </a:r>
            <a:r>
              <a:rPr lang="en-US" sz="3000" dirty="0" smtClean="0"/>
              <a:t>didn</a:t>
            </a:r>
            <a:r>
              <a:rPr lang="en-US" altLang="ja-JP" sz="3000" dirty="0" smtClean="0"/>
              <a:t>’t </a:t>
            </a:r>
            <a:r>
              <a:rPr lang="en-US" altLang="ja-JP" sz="3000" dirty="0"/>
              <a:t>think at all about the </a:t>
            </a:r>
            <a:r>
              <a:rPr lang="en-US" altLang="ja-JP" sz="3000" dirty="0">
                <a:solidFill>
                  <a:srgbClr val="660066"/>
                </a:solidFill>
              </a:rPr>
              <a:t>strategy</a:t>
            </a:r>
            <a:r>
              <a:rPr lang="en-US" altLang="ja-JP" sz="3000" dirty="0"/>
              <a:t> for testing.  </a:t>
            </a:r>
          </a:p>
          <a:p>
            <a:pPr marL="342900" indent="-342900"/>
            <a:r>
              <a:rPr lang="en-US" sz="3000" dirty="0"/>
              <a:t>I </a:t>
            </a:r>
            <a:r>
              <a:rPr lang="en-US" sz="3000" dirty="0" smtClean="0"/>
              <a:t>didn’</a:t>
            </a:r>
            <a:r>
              <a:rPr lang="en-US" altLang="ja-JP" sz="3000" dirty="0" smtClean="0"/>
              <a:t>t </a:t>
            </a:r>
            <a:r>
              <a:rPr lang="en-US" altLang="ja-JP" sz="3000" dirty="0"/>
              <a:t>design </a:t>
            </a:r>
            <a:r>
              <a:rPr lang="en-US" altLang="ja-JP" sz="3000" i="1" dirty="0"/>
              <a:t>module A</a:t>
            </a:r>
            <a:r>
              <a:rPr lang="en-US" altLang="ja-JP" sz="3000" dirty="0"/>
              <a:t> for testability and I </a:t>
            </a:r>
            <a:r>
              <a:rPr lang="en-US" altLang="ja-JP" sz="3000" dirty="0" smtClean="0"/>
              <a:t>didn’t </a:t>
            </a:r>
            <a:r>
              <a:rPr lang="en-US" altLang="ja-JP" sz="3000" dirty="0"/>
              <a:t>think about </a:t>
            </a:r>
            <a:r>
              <a:rPr lang="en-US" altLang="ja-JP" sz="3000" dirty="0">
                <a:solidFill>
                  <a:srgbClr val="660066"/>
                </a:solidFill>
              </a:rPr>
              <a:t>the best order to build and test modules </a:t>
            </a:r>
            <a:r>
              <a:rPr lang="en-US" altLang="ja-JP" sz="3000" i="1" dirty="0"/>
              <a:t>A</a:t>
            </a:r>
            <a:r>
              <a:rPr lang="en-US" altLang="ja-JP" sz="3000" dirty="0"/>
              <a:t> and </a:t>
            </a:r>
            <a:r>
              <a:rPr lang="en-US" altLang="ja-JP" sz="3000" i="1" dirty="0"/>
              <a:t>B</a:t>
            </a:r>
            <a:r>
              <a:rPr lang="en-US" altLang="ja-JP" dirty="0"/>
              <a:t>    </a:t>
            </a:r>
            <a:endParaRPr lang="en-US" dirty="0"/>
          </a:p>
        </p:txBody>
      </p:sp>
      <p:sp>
        <p:nvSpPr>
          <p:cNvPr id="5" name="Date Placeholder 4"/>
          <p:cNvSpPr>
            <a:spLocks noGrp="1"/>
          </p:cNvSpPr>
          <p:nvPr>
            <p:ph type="dt" sz="half" idx="10"/>
          </p:nvPr>
        </p:nvSpPr>
        <p:spPr/>
        <p:txBody>
          <a:bodyPr/>
          <a:lstStyle/>
          <a:p>
            <a:r>
              <a:rPr lang="en-US" altLang="en-US" smtClean="0"/>
              <a:t>May 23, 2017</a:t>
            </a:r>
            <a:endParaRPr lang="en-US" altLang="en-US" dirty="0"/>
          </a:p>
        </p:txBody>
      </p:sp>
      <p:sp>
        <p:nvSpPr>
          <p:cNvPr id="6" name="Footer Placeholder 5"/>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25</a:t>
            </a:fld>
            <a:r>
              <a:rPr lang="en-US" smtClean="0"/>
              <a:t> of 102</a:t>
            </a:r>
            <a:endParaRPr lang="en-US" dirty="0">
              <a:solidFill>
                <a:schemeClr val="tx2"/>
              </a:solidFill>
            </a:endParaRPr>
          </a:p>
        </p:txBody>
      </p:sp>
    </p:spTree>
    <p:extLst>
      <p:ext uri="{BB962C8B-B14F-4D97-AF65-F5344CB8AC3E}">
        <p14:creationId xmlns:p14="http://schemas.microsoft.com/office/powerpoint/2010/main" val="23174416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alpha val="39000"/>
          </a:srgbClr>
        </a:solidFill>
        <a:effectLst/>
      </p:bgPr>
    </p:bg>
    <p:spTree>
      <p:nvGrpSpPr>
        <p:cNvPr id="1" name=""/>
        <p:cNvGrpSpPr/>
        <p:nvPr/>
      </p:nvGrpSpPr>
      <p:grpSpPr>
        <a:xfrm>
          <a:off x="0" y="0"/>
          <a:ext cx="0" cy="0"/>
          <a:chOff x="0" y="0"/>
          <a:chExt cx="0" cy="0"/>
        </a:xfrm>
      </p:grpSpPr>
      <p:sp>
        <p:nvSpPr>
          <p:cNvPr id="8" name="Rectangle 7"/>
          <p:cNvSpPr/>
          <p:nvPr/>
        </p:nvSpPr>
        <p:spPr bwMode="auto">
          <a:xfrm>
            <a:off x="228600" y="2286000"/>
            <a:ext cx="4648200" cy="2971800"/>
          </a:xfrm>
          <a:prstGeom prst="rect">
            <a:avLst/>
          </a:prstGeom>
          <a:solidFill>
            <a:schemeClr val="bg1">
              <a:lumMod val="85000"/>
            </a:schemeClr>
          </a:solidFill>
          <a:ln w="9525" cap="flat" cmpd="sng" algn="ctr">
            <a:solidFill>
              <a:schemeClr val="tx1"/>
            </a:solidFill>
            <a:prstDash val="solid"/>
            <a:miter lim="800000"/>
            <a:headEnd type="none" w="med" len="med"/>
            <a:tailEnd type="none" w="sm" len="sm"/>
          </a:ln>
          <a:effectLst/>
        </p:spPr>
        <p:txBody>
          <a:bodyPr wrap="none" anchor="b" anchorCtr="1"/>
          <a:lstStyle/>
          <a:p>
            <a:pPr>
              <a:defRPr/>
            </a:pPr>
            <a:r>
              <a:rPr lang="en-US" sz="1800" dirty="0">
                <a:latin typeface="Verdana" charset="0"/>
                <a:cs typeface="Arial" charset="0"/>
              </a:rPr>
              <a:t>System Architecture</a:t>
            </a:r>
          </a:p>
        </p:txBody>
      </p:sp>
      <p:sp>
        <p:nvSpPr>
          <p:cNvPr id="29701" name="Title 4"/>
          <p:cNvSpPr>
            <a:spLocks noGrp="1"/>
          </p:cNvSpPr>
          <p:nvPr>
            <p:ph type="title" idx="4294967295"/>
          </p:nvPr>
        </p:nvSpPr>
        <p:spPr/>
        <p:txBody>
          <a:bodyPr anchor="ctr" anchorCtr="0"/>
          <a:lstStyle/>
          <a:p>
            <a:pPr eaLnBrk="1" hangingPunct="1"/>
            <a:r>
              <a:rPr lang="en-US" dirty="0"/>
              <a:t>Integration Plan </a:t>
            </a:r>
            <a:r>
              <a:rPr lang="en-US" dirty="0" smtClean="0"/>
              <a:t>&amp; </a:t>
            </a:r>
            <a:r>
              <a:rPr lang="en-US" dirty="0"/>
              <a:t>Test Plan</a:t>
            </a:r>
            <a:endParaRPr lang="en-US" sz="4400" dirty="0"/>
          </a:p>
        </p:txBody>
      </p:sp>
      <p:sp>
        <p:nvSpPr>
          <p:cNvPr id="29702" name="Content Placeholder 14"/>
          <p:cNvSpPr>
            <a:spLocks noGrp="1"/>
          </p:cNvSpPr>
          <p:nvPr>
            <p:ph sz="half" idx="4294967295"/>
          </p:nvPr>
        </p:nvSpPr>
        <p:spPr>
          <a:xfrm>
            <a:off x="5105400" y="2133600"/>
            <a:ext cx="3733800" cy="3505200"/>
          </a:xfrm>
        </p:spPr>
        <p:txBody>
          <a:bodyPr/>
          <a:lstStyle/>
          <a:p>
            <a:pPr marL="342900" indent="-342900" eaLnBrk="1" hangingPunct="1"/>
            <a:r>
              <a:rPr lang="en-US" sz="2800" dirty="0"/>
              <a:t>Integration test plan drives and is driven by the project </a:t>
            </a:r>
            <a:r>
              <a:rPr lang="ja-JP" altLang="en-US" sz="2800" dirty="0"/>
              <a:t>“</a:t>
            </a:r>
            <a:r>
              <a:rPr lang="en-US" altLang="ja-JP" sz="2800" dirty="0"/>
              <a:t>build plan</a:t>
            </a:r>
            <a:r>
              <a:rPr lang="ja-JP" altLang="en-US" sz="2800" dirty="0"/>
              <a:t>”</a:t>
            </a:r>
            <a:endParaRPr lang="en-US" altLang="ja-JP" sz="2800" dirty="0"/>
          </a:p>
          <a:p>
            <a:pPr marL="742950" lvl="1" indent="-285750" eaLnBrk="1" hangingPunct="1"/>
            <a:r>
              <a:rPr lang="en-US" sz="2800" dirty="0"/>
              <a:t>A key feature of the system architecture and project plan</a:t>
            </a:r>
          </a:p>
        </p:txBody>
      </p:sp>
      <p:sp>
        <p:nvSpPr>
          <p:cNvPr id="29703" name="Rectangle 6"/>
          <p:cNvSpPr>
            <a:spLocks noChangeArrowheads="1"/>
          </p:cNvSpPr>
          <p:nvPr/>
        </p:nvSpPr>
        <p:spPr bwMode="auto">
          <a:xfrm>
            <a:off x="457200" y="3429000"/>
            <a:ext cx="1690688" cy="914400"/>
          </a:xfrm>
          <a:prstGeom prst="rect">
            <a:avLst/>
          </a:prstGeom>
          <a:solidFill>
            <a:schemeClr val="bg1"/>
          </a:solidFill>
          <a:ln w="9525">
            <a:solidFill>
              <a:schemeClr val="tx1"/>
            </a:solidFill>
            <a:miter lim="800000"/>
            <a:headEnd/>
            <a:tailEnd type="none" w="sm" len="sm"/>
          </a:ln>
        </p:spPr>
        <p:txBody>
          <a:bodyPr wrap="none" anchor="ctr" anchorCtr="1"/>
          <a:lstStyle/>
          <a:p>
            <a:r>
              <a:rPr lang="en-US" sz="1800" dirty="0">
                <a:latin typeface="Verdana" charset="0"/>
              </a:rPr>
              <a:t>Build Plan</a:t>
            </a:r>
          </a:p>
        </p:txBody>
      </p:sp>
      <p:sp>
        <p:nvSpPr>
          <p:cNvPr id="9" name="Rectangle 8"/>
          <p:cNvSpPr/>
          <p:nvPr/>
        </p:nvSpPr>
        <p:spPr bwMode="auto">
          <a:xfrm>
            <a:off x="457200" y="2971800"/>
            <a:ext cx="1690688" cy="381000"/>
          </a:xfrm>
          <a:prstGeom prst="rect">
            <a:avLst/>
          </a:prstGeom>
          <a:solidFill>
            <a:schemeClr val="bg1">
              <a:lumMod val="85000"/>
            </a:schemeClr>
          </a:solidFill>
          <a:ln w="9525" cap="flat" cmpd="sng" algn="ctr">
            <a:solidFill>
              <a:schemeClr val="tx1"/>
            </a:solidFill>
            <a:prstDash val="solid"/>
            <a:miter lim="800000"/>
            <a:headEnd type="none" w="med" len="med"/>
            <a:tailEnd type="none" w="sm" len="sm"/>
          </a:ln>
          <a:effectLst/>
        </p:spPr>
        <p:txBody>
          <a:bodyPr wrap="none" anchor="b" anchorCtr="1"/>
          <a:lstStyle/>
          <a:p>
            <a:pPr>
              <a:defRPr/>
            </a:pPr>
            <a:r>
              <a:rPr lang="en-US" sz="1800" dirty="0">
                <a:latin typeface="Verdana" charset="0"/>
                <a:cs typeface="Arial" charset="0"/>
              </a:rPr>
              <a:t>...</a:t>
            </a:r>
          </a:p>
        </p:txBody>
      </p:sp>
      <p:sp>
        <p:nvSpPr>
          <p:cNvPr id="10" name="Rectangle 9"/>
          <p:cNvSpPr/>
          <p:nvPr/>
        </p:nvSpPr>
        <p:spPr bwMode="auto">
          <a:xfrm>
            <a:off x="457200" y="2514600"/>
            <a:ext cx="1690688" cy="381000"/>
          </a:xfrm>
          <a:prstGeom prst="rect">
            <a:avLst/>
          </a:prstGeom>
          <a:solidFill>
            <a:schemeClr val="bg1">
              <a:lumMod val="85000"/>
            </a:schemeClr>
          </a:solidFill>
          <a:ln w="9525" cap="flat" cmpd="sng" algn="ctr">
            <a:solidFill>
              <a:schemeClr val="tx1"/>
            </a:solidFill>
            <a:prstDash val="solid"/>
            <a:miter lim="800000"/>
            <a:headEnd type="none" w="med" len="med"/>
            <a:tailEnd type="none" w="sm" len="sm"/>
          </a:ln>
          <a:effectLst/>
        </p:spPr>
        <p:txBody>
          <a:bodyPr wrap="none" anchor="b" anchorCtr="1"/>
          <a:lstStyle/>
          <a:p>
            <a:pPr>
              <a:defRPr/>
            </a:pPr>
            <a:r>
              <a:rPr lang="en-US" sz="1800" dirty="0">
                <a:latin typeface="Verdana" charset="0"/>
                <a:cs typeface="Arial" charset="0"/>
              </a:rPr>
              <a:t>...</a:t>
            </a:r>
          </a:p>
        </p:txBody>
      </p:sp>
      <p:sp>
        <p:nvSpPr>
          <p:cNvPr id="29706" name="Rectangle 10"/>
          <p:cNvSpPr>
            <a:spLocks noChangeArrowheads="1"/>
          </p:cNvSpPr>
          <p:nvPr/>
        </p:nvSpPr>
        <p:spPr bwMode="auto">
          <a:xfrm>
            <a:off x="3276600" y="3429000"/>
            <a:ext cx="1447800" cy="914400"/>
          </a:xfrm>
          <a:prstGeom prst="rect">
            <a:avLst/>
          </a:prstGeom>
          <a:solidFill>
            <a:schemeClr val="bg1"/>
          </a:solidFill>
          <a:ln w="9525">
            <a:solidFill>
              <a:schemeClr val="tx1"/>
            </a:solidFill>
            <a:miter lim="800000"/>
            <a:headEnd/>
            <a:tailEnd type="none" w="sm" len="sm"/>
          </a:ln>
        </p:spPr>
        <p:txBody>
          <a:bodyPr wrap="none" anchor="ctr" anchorCtr="1"/>
          <a:lstStyle/>
          <a:p>
            <a:r>
              <a:rPr lang="en-US" sz="1800" dirty="0">
                <a:latin typeface="Verdana" charset="0"/>
              </a:rPr>
              <a:t>Test Plan</a:t>
            </a:r>
          </a:p>
        </p:txBody>
      </p:sp>
      <p:sp>
        <p:nvSpPr>
          <p:cNvPr id="12" name="Rectangle 11"/>
          <p:cNvSpPr/>
          <p:nvPr/>
        </p:nvSpPr>
        <p:spPr bwMode="auto">
          <a:xfrm>
            <a:off x="457200" y="4419600"/>
            <a:ext cx="1690688" cy="381000"/>
          </a:xfrm>
          <a:prstGeom prst="rect">
            <a:avLst/>
          </a:prstGeom>
          <a:solidFill>
            <a:schemeClr val="bg1">
              <a:lumMod val="85000"/>
            </a:schemeClr>
          </a:solidFill>
          <a:ln w="9525" cap="flat" cmpd="sng" algn="ctr">
            <a:solidFill>
              <a:schemeClr val="tx1"/>
            </a:solidFill>
            <a:prstDash val="solid"/>
            <a:miter lim="800000"/>
            <a:headEnd type="none" w="med" len="med"/>
            <a:tailEnd type="none" w="sm" len="sm"/>
          </a:ln>
          <a:effectLst/>
        </p:spPr>
        <p:txBody>
          <a:bodyPr wrap="none" anchor="b" anchorCtr="1"/>
          <a:lstStyle/>
          <a:p>
            <a:pPr>
              <a:defRPr/>
            </a:pPr>
            <a:r>
              <a:rPr lang="en-US" sz="1800" dirty="0">
                <a:latin typeface="Verdana" charset="0"/>
                <a:cs typeface="Arial" charset="0"/>
              </a:rPr>
              <a:t>...</a:t>
            </a:r>
          </a:p>
        </p:txBody>
      </p:sp>
      <p:sp>
        <p:nvSpPr>
          <p:cNvPr id="29708" name="Left-Right Arrow 12"/>
          <p:cNvSpPr>
            <a:spLocks noChangeArrowheads="1"/>
          </p:cNvSpPr>
          <p:nvPr/>
        </p:nvSpPr>
        <p:spPr bwMode="auto">
          <a:xfrm>
            <a:off x="2286000" y="3581400"/>
            <a:ext cx="915988" cy="533400"/>
          </a:xfrm>
          <a:prstGeom prst="leftRightArrow">
            <a:avLst>
              <a:gd name="adj1" fmla="val 50000"/>
              <a:gd name="adj2" fmla="val 50023"/>
            </a:avLst>
          </a:prstGeom>
          <a:solidFill>
            <a:srgbClr val="FFFEDA"/>
          </a:solidFill>
          <a:ln w="9525">
            <a:solidFill>
              <a:schemeClr val="tx1"/>
            </a:solidFill>
            <a:miter lim="800000"/>
            <a:headEnd/>
            <a:tailEnd type="none" w="sm" len="sm"/>
          </a:ln>
        </p:spPr>
        <p:txBody>
          <a:bodyPr wrap="none" anchor="b" anchorCtr="1"/>
          <a:lstStyle/>
          <a:p>
            <a:endParaRPr lang="en-US" sz="1800" dirty="0">
              <a:latin typeface="Verdana" charset="0"/>
            </a:endParaRP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26</a:t>
            </a:fld>
            <a:r>
              <a:rPr lang="en-US" smtClean="0"/>
              <a:t> of 102</a:t>
            </a:r>
            <a:endParaRPr lang="en-US" dirty="0">
              <a:solidFill>
                <a:schemeClr val="tx2"/>
              </a:solidFill>
            </a:endParaRPr>
          </a:p>
        </p:txBody>
      </p:sp>
    </p:spTree>
    <p:extLst>
      <p:ext uri="{BB962C8B-B14F-4D97-AF65-F5344CB8AC3E}">
        <p14:creationId xmlns:p14="http://schemas.microsoft.com/office/powerpoint/2010/main" val="206609252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Testing </a:t>
            </a:r>
            <a:endParaRPr lang="en-US" dirty="0"/>
          </a:p>
        </p:txBody>
      </p:sp>
      <p:sp>
        <p:nvSpPr>
          <p:cNvPr id="3" name="Content Placeholder 2"/>
          <p:cNvSpPr>
            <a:spLocks noGrp="1"/>
          </p:cNvSpPr>
          <p:nvPr>
            <p:ph idx="1"/>
          </p:nvPr>
        </p:nvSpPr>
        <p:spPr/>
        <p:txBody>
          <a:bodyPr/>
          <a:lstStyle/>
          <a:p>
            <a:r>
              <a:rPr lang="en-US" dirty="0" smtClean="0"/>
              <a:t>Unit Testing: </a:t>
            </a:r>
          </a:p>
          <a:p>
            <a:pPr lvl="1"/>
            <a:r>
              <a:rPr lang="en-US" dirty="0" smtClean="0"/>
              <a:t>Individual subsystem </a:t>
            </a:r>
          </a:p>
          <a:p>
            <a:pPr lvl="1"/>
            <a:r>
              <a:rPr lang="en-US" dirty="0" smtClean="0"/>
              <a:t>Carried out by developers (of components) </a:t>
            </a:r>
          </a:p>
          <a:p>
            <a:pPr lvl="1"/>
            <a:r>
              <a:rPr lang="en-US" dirty="0" smtClean="0"/>
              <a:t>Goal: Confirm that subsystems is correctly coded and carries out the intended functionality </a:t>
            </a:r>
          </a:p>
          <a:p>
            <a:r>
              <a:rPr lang="en-US" dirty="0" smtClean="0"/>
              <a:t>Integration Testing:</a:t>
            </a:r>
          </a:p>
          <a:p>
            <a:pPr lvl="1"/>
            <a:r>
              <a:rPr lang="en-US" dirty="0" smtClean="0"/>
              <a:t>Groups of subsystems (collection of classes) and eventually the entire system</a:t>
            </a:r>
          </a:p>
          <a:p>
            <a:pPr lvl="1"/>
            <a:r>
              <a:rPr lang="en-US" dirty="0" smtClean="0"/>
              <a:t>Carried out by developers</a:t>
            </a:r>
          </a:p>
          <a:p>
            <a:pPr lvl="1"/>
            <a:r>
              <a:rPr lang="en-US" dirty="0" smtClean="0"/>
              <a:t>Goal: Test the interface and the interplay among the subsystems </a:t>
            </a:r>
            <a:br>
              <a:rPr lang="en-US" dirty="0" smtClean="0"/>
            </a:br>
            <a:endParaRPr lang="en-US" dirty="0" smtClean="0"/>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27</a:t>
            </a:fld>
            <a:r>
              <a:rPr lang="en-US" smtClean="0"/>
              <a:t> of 102</a:t>
            </a:r>
            <a:endParaRPr lang="en-US" dirty="0">
              <a:solidFill>
                <a:schemeClr val="tx2"/>
              </a:solidFill>
            </a:endParaRPr>
          </a:p>
        </p:txBody>
      </p:sp>
    </p:spTree>
    <p:extLst>
      <p:ext uri="{BB962C8B-B14F-4D97-AF65-F5344CB8AC3E}">
        <p14:creationId xmlns:p14="http://schemas.microsoft.com/office/powerpoint/2010/main" val="3853791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Testing </a:t>
            </a:r>
            <a:endParaRPr lang="en-US" dirty="0"/>
          </a:p>
        </p:txBody>
      </p:sp>
      <p:sp>
        <p:nvSpPr>
          <p:cNvPr id="3" name="Content Placeholder 2"/>
          <p:cNvSpPr>
            <a:spLocks noGrp="1"/>
          </p:cNvSpPr>
          <p:nvPr>
            <p:ph idx="1"/>
          </p:nvPr>
        </p:nvSpPr>
        <p:spPr/>
        <p:txBody>
          <a:bodyPr/>
          <a:lstStyle/>
          <a:p>
            <a:r>
              <a:rPr lang="en-US" dirty="0"/>
              <a:t>System Testing: </a:t>
            </a:r>
          </a:p>
          <a:p>
            <a:pPr lvl="1"/>
            <a:r>
              <a:rPr lang="en-US" dirty="0"/>
              <a:t>The entire system </a:t>
            </a:r>
          </a:p>
          <a:p>
            <a:pPr lvl="1"/>
            <a:r>
              <a:rPr lang="en-US" dirty="0"/>
              <a:t>Carried out by developers (testers!) </a:t>
            </a:r>
          </a:p>
          <a:p>
            <a:pPr lvl="1"/>
            <a:r>
              <a:rPr lang="en-US" dirty="0"/>
              <a:t>Goal: Determine if the system meets the requirements (functional and global) </a:t>
            </a:r>
          </a:p>
          <a:p>
            <a:pPr lvl="1"/>
            <a:r>
              <a:rPr lang="en-US" dirty="0" smtClean="0"/>
              <a:t>Functional </a:t>
            </a:r>
            <a:r>
              <a:rPr lang="en-US" dirty="0"/>
              <a:t>Testing: Test of functional requirements </a:t>
            </a:r>
          </a:p>
          <a:p>
            <a:pPr lvl="1"/>
            <a:r>
              <a:rPr lang="en-US" dirty="0" smtClean="0"/>
              <a:t>Performance </a:t>
            </a:r>
            <a:r>
              <a:rPr lang="en-US" dirty="0"/>
              <a:t>Testing: Test of non-functional requirements </a:t>
            </a:r>
          </a:p>
          <a:p>
            <a:r>
              <a:rPr lang="en-US" dirty="0"/>
              <a:t>Acceptance and Installation Testing: </a:t>
            </a:r>
          </a:p>
          <a:p>
            <a:pPr lvl="1"/>
            <a:r>
              <a:rPr lang="en-US" dirty="0"/>
              <a:t>Evaluates the system delivered by developers </a:t>
            </a:r>
          </a:p>
          <a:p>
            <a:pPr lvl="1"/>
            <a:r>
              <a:rPr lang="en-US" dirty="0"/>
              <a:t>Carried out by the client. </a:t>
            </a:r>
          </a:p>
          <a:p>
            <a:pPr lvl="1"/>
            <a:r>
              <a:rPr lang="en-US" dirty="0"/>
              <a:t>Goal: Demonstrate that the system meets customer requirements and is ready to use </a:t>
            </a:r>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28</a:t>
            </a:fld>
            <a:r>
              <a:rPr lang="en-US" smtClean="0"/>
              <a:t> of 102</a:t>
            </a:r>
            <a:endParaRPr lang="en-US" dirty="0">
              <a:solidFill>
                <a:schemeClr val="tx2"/>
              </a:solidFill>
            </a:endParaRPr>
          </a:p>
        </p:txBody>
      </p:sp>
    </p:spTree>
    <p:extLst>
      <p:ext uri="{BB962C8B-B14F-4D97-AF65-F5344CB8AC3E}">
        <p14:creationId xmlns:p14="http://schemas.microsoft.com/office/powerpoint/2010/main" val="329784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4578" name="Rectangle 2"/>
          <p:cNvSpPr>
            <a:spLocks noGrp="1" noChangeArrowheads="1"/>
          </p:cNvSpPr>
          <p:nvPr>
            <p:ph type="title"/>
          </p:nvPr>
        </p:nvSpPr>
        <p:spPr/>
        <p:txBody>
          <a:bodyPr/>
          <a:lstStyle/>
          <a:p>
            <a:r>
              <a:rPr lang="en-US" dirty="0"/>
              <a:t>Drivers and Stubs</a:t>
            </a:r>
          </a:p>
        </p:txBody>
      </p:sp>
      <p:sp>
        <p:nvSpPr>
          <p:cNvPr id="1944579" name="Rectangle 3"/>
          <p:cNvSpPr>
            <a:spLocks noGrp="1" noChangeArrowheads="1"/>
          </p:cNvSpPr>
          <p:nvPr>
            <p:ph type="body" idx="1"/>
          </p:nvPr>
        </p:nvSpPr>
        <p:spPr/>
        <p:txBody>
          <a:bodyPr/>
          <a:lstStyle/>
          <a:p>
            <a:r>
              <a:rPr lang="en-US" b="1" dirty="0"/>
              <a:t>Driver:</a:t>
            </a:r>
            <a:r>
              <a:rPr lang="en-US" dirty="0"/>
              <a:t> A program that calls the interface procedures of the module being tested and reports the </a:t>
            </a:r>
            <a:r>
              <a:rPr lang="en-US" dirty="0" smtClean="0"/>
              <a:t>results</a:t>
            </a:r>
            <a:endParaRPr lang="en-US" dirty="0"/>
          </a:p>
          <a:p>
            <a:pPr lvl="1"/>
            <a:r>
              <a:rPr lang="en-US" dirty="0"/>
              <a:t>A driver simulates a module that calls the module currently being </a:t>
            </a:r>
            <a:r>
              <a:rPr lang="en-US" dirty="0" smtClean="0"/>
              <a:t>tested</a:t>
            </a:r>
            <a:endParaRPr lang="en-US" dirty="0"/>
          </a:p>
          <a:p>
            <a:r>
              <a:rPr lang="en-US" b="1" dirty="0"/>
              <a:t>Stub:</a:t>
            </a:r>
            <a:r>
              <a:rPr lang="en-US" dirty="0"/>
              <a:t> A program that has the same interface as a module that is being used by the module being tested,  but is simpler</a:t>
            </a:r>
            <a:r>
              <a:rPr lang="en-US" dirty="0" smtClean="0"/>
              <a:t>.</a:t>
            </a:r>
            <a:endParaRPr lang="en-US" dirty="0"/>
          </a:p>
          <a:p>
            <a:pPr lvl="1"/>
            <a:r>
              <a:rPr lang="en-US" dirty="0"/>
              <a:t>A stub simulates a module called by the module currently being tested </a:t>
            </a:r>
          </a:p>
          <a:p>
            <a:endParaRPr lang="en-US" dirty="0"/>
          </a:p>
        </p:txBody>
      </p:sp>
      <p:sp>
        <p:nvSpPr>
          <p:cNvPr id="2" name="Date Placeholder 1"/>
          <p:cNvSpPr>
            <a:spLocks noGrp="1"/>
          </p:cNvSpPr>
          <p:nvPr>
            <p:ph type="dt" sz="half"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29</a:t>
            </a:fld>
            <a:r>
              <a:rPr lang="en-US" smtClean="0"/>
              <a:t> of 102</a:t>
            </a:r>
            <a:endParaRPr lang="en-US" dirty="0">
              <a:solidFill>
                <a:schemeClr val="tx2"/>
              </a:solidFill>
            </a:endParaRPr>
          </a:p>
        </p:txBody>
      </p:sp>
    </p:spTree>
    <p:extLst>
      <p:ext uri="{BB962C8B-B14F-4D97-AF65-F5344CB8AC3E}">
        <p14:creationId xmlns:p14="http://schemas.microsoft.com/office/powerpoint/2010/main" val="171292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comments</a:t>
            </a:r>
            <a:endParaRPr lang="en-US" dirty="0"/>
          </a:p>
        </p:txBody>
      </p:sp>
      <p:sp>
        <p:nvSpPr>
          <p:cNvPr id="3" name="Content Placeholder 2"/>
          <p:cNvSpPr>
            <a:spLocks noGrp="1"/>
          </p:cNvSpPr>
          <p:nvPr>
            <p:ph idx="1"/>
          </p:nvPr>
        </p:nvSpPr>
        <p:spPr/>
        <p:txBody>
          <a:bodyPr/>
          <a:lstStyle/>
          <a:p>
            <a:r>
              <a:rPr lang="en-US" dirty="0" smtClean="0"/>
              <a:t>Have </a:t>
            </a:r>
            <a:r>
              <a:rPr lang="en-US" dirty="0"/>
              <a:t>tried for days to get my test files to compile and have failed to get the </a:t>
            </a:r>
            <a:r>
              <a:rPr lang="en-US" dirty="0" smtClean="0"/>
              <a:t>JUnit </a:t>
            </a:r>
            <a:r>
              <a:rPr lang="en-US" dirty="0"/>
              <a:t>test to </a:t>
            </a:r>
            <a:r>
              <a:rPr lang="en-US" dirty="0" smtClean="0"/>
              <a:t>recognize </a:t>
            </a:r>
            <a:r>
              <a:rPr lang="en-US" dirty="0"/>
              <a:t>the .class files included in the zip.  </a:t>
            </a:r>
            <a:endParaRPr lang="en-US" dirty="0" smtClean="0"/>
          </a:p>
          <a:p>
            <a:r>
              <a:rPr lang="en-US" dirty="0" smtClean="0"/>
              <a:t>The </a:t>
            </a:r>
            <a:r>
              <a:rPr lang="en-US" dirty="0"/>
              <a:t>files were placed in the </a:t>
            </a:r>
            <a:r>
              <a:rPr lang="en-US" b="1" dirty="0"/>
              <a:t>bin/edu.depaul.se433 </a:t>
            </a:r>
            <a:r>
              <a:rPr lang="en-US" dirty="0"/>
              <a:t>directory and the classpath was set to </a:t>
            </a:r>
            <a:r>
              <a:rPr lang="en-US" dirty="0" smtClean="0"/>
              <a:t/>
            </a:r>
            <a:br>
              <a:rPr lang="en-US" dirty="0" smtClean="0"/>
            </a:br>
            <a:r>
              <a:rPr lang="en-US" sz="2000" dirty="0" smtClean="0"/>
              <a:t>C</a:t>
            </a:r>
            <a:r>
              <a:rPr lang="en-US" sz="2000" dirty="0"/>
              <a:t>:\Users</a:t>
            </a:r>
            <a:r>
              <a:rPr lang="en-US" sz="2000" dirty="0" smtClean="0"/>
              <a:t>\xxxx\</a:t>
            </a:r>
            <a:r>
              <a:rPr lang="en-US" sz="2000" dirty="0"/>
              <a:t>workspace\Assignment7\</a:t>
            </a:r>
            <a:r>
              <a:rPr lang="en-US" sz="2000" dirty="0" smtClean="0"/>
              <a:t>bin\</a:t>
            </a:r>
            <a:r>
              <a:rPr lang="en-US" sz="2000" dirty="0"/>
              <a:t>edu.depaul.se433. </a:t>
            </a:r>
            <a:r>
              <a:rPr lang="en-US" dirty="0"/>
              <a:t> </a:t>
            </a:r>
            <a:endParaRPr lang="en-US" dirty="0" smtClean="0"/>
          </a:p>
          <a:p>
            <a:r>
              <a:rPr lang="en-US" dirty="0" smtClean="0"/>
              <a:t>Try </a:t>
            </a:r>
            <a:r>
              <a:rPr lang="en-US" b="1" dirty="0" smtClean="0">
                <a:solidFill>
                  <a:srgbClr val="0000FF"/>
                </a:solidFill>
              </a:rPr>
              <a:t>bin\edu\depaul\se433 </a:t>
            </a:r>
            <a:r>
              <a:rPr lang="en-US" dirty="0"/>
              <a:t>directory</a:t>
            </a:r>
            <a:r>
              <a:rPr lang="en-US" b="1" dirty="0">
                <a:solidFill>
                  <a:srgbClr val="0000FF"/>
                </a:solidFill>
              </a:rPr>
              <a:t> </a:t>
            </a:r>
            <a:endParaRPr lang="en-US" b="1" dirty="0" smtClean="0">
              <a:solidFill>
                <a:srgbClr val="0000FF"/>
              </a:solidFill>
            </a:endParaRPr>
          </a:p>
        </p:txBody>
      </p:sp>
      <p:sp>
        <p:nvSpPr>
          <p:cNvPr id="7" name="Date Placeholder 6"/>
          <p:cNvSpPr>
            <a:spLocks noGrp="1"/>
          </p:cNvSpPr>
          <p:nvPr>
            <p:ph type="dt" sz="half" idx="10"/>
          </p:nvPr>
        </p:nvSpPr>
        <p:spPr/>
        <p:txBody>
          <a:bodyPr/>
          <a:lstStyle/>
          <a:p>
            <a:pPr>
              <a:defRPr/>
            </a:pPr>
            <a:r>
              <a:rPr lang="en-US" smtClean="0"/>
              <a:t>May 23,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3</a:t>
            </a:fld>
            <a:r>
              <a:rPr lang="en-US" smtClean="0"/>
              <a:t> of 102</a:t>
            </a:r>
            <a:endParaRPr lang="en-US" dirty="0">
              <a:solidFill>
                <a:schemeClr val="tx2"/>
              </a:solidFill>
            </a:endParaRPr>
          </a:p>
        </p:txBody>
      </p:sp>
    </p:spTree>
    <p:extLst>
      <p:ext uri="{BB962C8B-B14F-4D97-AF65-F5344CB8AC3E}">
        <p14:creationId xmlns:p14="http://schemas.microsoft.com/office/powerpoint/2010/main" val="9461523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02" name="Rectangle 2"/>
          <p:cNvSpPr>
            <a:spLocks noGrp="1" noChangeArrowheads="1"/>
          </p:cNvSpPr>
          <p:nvPr>
            <p:ph type="title"/>
          </p:nvPr>
        </p:nvSpPr>
        <p:spPr/>
        <p:txBody>
          <a:bodyPr/>
          <a:lstStyle/>
          <a:p>
            <a:r>
              <a:rPr lang="en-US" dirty="0"/>
              <a:t>Drivers and Stubs</a:t>
            </a:r>
          </a:p>
        </p:txBody>
      </p:sp>
      <p:grpSp>
        <p:nvGrpSpPr>
          <p:cNvPr id="2" name="Group 1"/>
          <p:cNvGrpSpPr/>
          <p:nvPr/>
        </p:nvGrpSpPr>
        <p:grpSpPr>
          <a:xfrm>
            <a:off x="838200" y="1219200"/>
            <a:ext cx="6934200" cy="2073275"/>
            <a:chOff x="838200" y="2057400"/>
            <a:chExt cx="6934200" cy="2073275"/>
          </a:xfrm>
        </p:grpSpPr>
        <p:sp>
          <p:nvSpPr>
            <p:cNvPr id="1945603" name="AutoShape 3"/>
            <p:cNvSpPr>
              <a:spLocks noChangeArrowheads="1"/>
            </p:cNvSpPr>
            <p:nvPr/>
          </p:nvSpPr>
          <p:spPr bwMode="auto">
            <a:xfrm>
              <a:off x="838200" y="2057400"/>
              <a:ext cx="1371600" cy="990600"/>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945604" name="Rectangle 4"/>
            <p:cNvSpPr>
              <a:spLocks noChangeArrowheads="1"/>
            </p:cNvSpPr>
            <p:nvPr/>
          </p:nvSpPr>
          <p:spPr bwMode="auto">
            <a:xfrm>
              <a:off x="3657600" y="2057400"/>
              <a:ext cx="1447800" cy="990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945605" name="AutoShape 5"/>
            <p:cNvSpPr>
              <a:spLocks noChangeArrowheads="1"/>
            </p:cNvSpPr>
            <p:nvPr/>
          </p:nvSpPr>
          <p:spPr bwMode="auto">
            <a:xfrm>
              <a:off x="6400800" y="2057400"/>
              <a:ext cx="1371600" cy="990600"/>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945606" name="Text Box 6"/>
            <p:cNvSpPr txBox="1">
              <a:spLocks noChangeArrowheads="1"/>
            </p:cNvSpPr>
            <p:nvPr/>
          </p:nvSpPr>
          <p:spPr bwMode="auto">
            <a:xfrm>
              <a:off x="1066800" y="2338388"/>
              <a:ext cx="847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dirty="0"/>
                <a:t>Driver</a:t>
              </a:r>
            </a:p>
          </p:txBody>
        </p:sp>
        <p:sp>
          <p:nvSpPr>
            <p:cNvPr id="1945607" name="Text Box 7"/>
            <p:cNvSpPr txBox="1">
              <a:spLocks noChangeArrowheads="1"/>
            </p:cNvSpPr>
            <p:nvPr/>
          </p:nvSpPr>
          <p:spPr bwMode="auto">
            <a:xfrm>
              <a:off x="3733800" y="2209800"/>
              <a:ext cx="13192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dirty="0"/>
                <a:t>Module </a:t>
              </a:r>
            </a:p>
            <a:p>
              <a:r>
                <a:rPr lang="en-US" sz="2000" dirty="0"/>
                <a:t>Under Test</a:t>
              </a:r>
            </a:p>
          </p:txBody>
        </p:sp>
        <p:sp>
          <p:nvSpPr>
            <p:cNvPr id="1945608" name="Text Box 8"/>
            <p:cNvSpPr txBox="1">
              <a:spLocks noChangeArrowheads="1"/>
            </p:cNvSpPr>
            <p:nvPr/>
          </p:nvSpPr>
          <p:spPr bwMode="auto">
            <a:xfrm>
              <a:off x="6629400" y="2362200"/>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2000" dirty="0"/>
                <a:t>Stub</a:t>
              </a:r>
            </a:p>
          </p:txBody>
        </p:sp>
        <p:sp>
          <p:nvSpPr>
            <p:cNvPr id="1945609" name="Text Box 9"/>
            <p:cNvSpPr txBox="1">
              <a:spLocks noChangeArrowheads="1"/>
            </p:cNvSpPr>
            <p:nvPr/>
          </p:nvSpPr>
          <p:spPr bwMode="auto">
            <a:xfrm>
              <a:off x="2286000" y="2514600"/>
              <a:ext cx="12001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dirty="0"/>
                <a:t>procedure</a:t>
              </a:r>
            </a:p>
            <a:p>
              <a:r>
                <a:rPr lang="en-US" sz="2000" dirty="0"/>
                <a:t>call</a:t>
              </a:r>
            </a:p>
          </p:txBody>
        </p:sp>
        <p:sp>
          <p:nvSpPr>
            <p:cNvPr id="1945610" name="Text Box 10"/>
            <p:cNvSpPr txBox="1">
              <a:spLocks noChangeArrowheads="1"/>
            </p:cNvSpPr>
            <p:nvPr/>
          </p:nvSpPr>
          <p:spPr bwMode="auto">
            <a:xfrm>
              <a:off x="5181600" y="2514600"/>
              <a:ext cx="12001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dirty="0"/>
                <a:t>procedure</a:t>
              </a:r>
            </a:p>
            <a:p>
              <a:r>
                <a:rPr lang="en-US" sz="2000" dirty="0"/>
                <a:t>call</a:t>
              </a:r>
            </a:p>
          </p:txBody>
        </p:sp>
        <p:cxnSp>
          <p:nvCxnSpPr>
            <p:cNvPr id="1945611" name="AutoShape 11"/>
            <p:cNvCxnSpPr>
              <a:cxnSpLocks noChangeShapeType="1"/>
              <a:stCxn id="1945604" idx="2"/>
              <a:endCxn id="1945603" idx="2"/>
            </p:cNvCxnSpPr>
            <p:nvPr/>
          </p:nvCxnSpPr>
          <p:spPr bwMode="auto">
            <a:xfrm rot="5400000">
              <a:off x="2951956" y="1620044"/>
              <a:ext cx="1588" cy="2857500"/>
            </a:xfrm>
            <a:prstGeom prst="curvedConnector3">
              <a:avLst>
                <a:gd name="adj1" fmla="val 25400000"/>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45612" name="AutoShape 12"/>
            <p:cNvCxnSpPr>
              <a:cxnSpLocks noChangeShapeType="1"/>
              <a:stCxn id="1945603" idx="3"/>
              <a:endCxn id="1945604" idx="1"/>
            </p:cNvCxnSpPr>
            <p:nvPr/>
          </p:nvCxnSpPr>
          <p:spPr bwMode="auto">
            <a:xfrm>
              <a:off x="2209800" y="2552700"/>
              <a:ext cx="144780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45613" name="AutoShape 13"/>
            <p:cNvCxnSpPr>
              <a:cxnSpLocks noChangeShapeType="1"/>
              <a:stCxn id="1945604" idx="3"/>
              <a:endCxn id="1945605" idx="1"/>
            </p:cNvCxnSpPr>
            <p:nvPr/>
          </p:nvCxnSpPr>
          <p:spPr bwMode="auto">
            <a:xfrm>
              <a:off x="5105400" y="2552700"/>
              <a:ext cx="129540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945614" name="Text Box 14"/>
            <p:cNvSpPr txBox="1">
              <a:spLocks noChangeArrowheads="1"/>
            </p:cNvSpPr>
            <p:nvPr/>
          </p:nvSpPr>
          <p:spPr bwMode="auto">
            <a:xfrm>
              <a:off x="2057400" y="3429000"/>
              <a:ext cx="17922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dirty="0"/>
                <a:t>access to global</a:t>
              </a:r>
            </a:p>
            <a:p>
              <a:r>
                <a:rPr lang="en-US" sz="2000" dirty="0"/>
                <a:t>variables</a:t>
              </a:r>
            </a:p>
          </p:txBody>
        </p:sp>
      </p:grpSp>
      <p:sp>
        <p:nvSpPr>
          <p:cNvPr id="1945615" name="Text Box 15"/>
          <p:cNvSpPr txBox="1">
            <a:spLocks noChangeArrowheads="1"/>
          </p:cNvSpPr>
          <p:nvPr/>
        </p:nvSpPr>
        <p:spPr bwMode="auto">
          <a:xfrm>
            <a:off x="457200" y="4572000"/>
            <a:ext cx="82296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marL="342900" indent="-342900">
              <a:buClr>
                <a:srgbClr val="FF0000"/>
              </a:buClr>
              <a:buFont typeface="Wingdings" charset="2"/>
              <a:buChar char="§"/>
            </a:pPr>
            <a:r>
              <a:rPr lang="en-US" sz="2000" dirty="0" smtClean="0"/>
              <a:t>Driver </a:t>
            </a:r>
            <a:r>
              <a:rPr lang="en-US" sz="2000" dirty="0"/>
              <a:t>and Stub should have the same interface as the modules they replace</a:t>
            </a:r>
          </a:p>
          <a:p>
            <a:pPr marL="342900" indent="-342900">
              <a:buClr>
                <a:srgbClr val="FF0000"/>
              </a:buClr>
              <a:buFont typeface="Wingdings" charset="2"/>
              <a:buChar char="§"/>
            </a:pPr>
            <a:endParaRPr lang="en-US" sz="2000" dirty="0"/>
          </a:p>
          <a:p>
            <a:pPr marL="342900" indent="-342900">
              <a:buClr>
                <a:srgbClr val="FF0000"/>
              </a:buClr>
              <a:buFont typeface="Wingdings" charset="2"/>
              <a:buChar char="§"/>
            </a:pPr>
            <a:r>
              <a:rPr lang="en-US" sz="2000" dirty="0" smtClean="0"/>
              <a:t>Driver </a:t>
            </a:r>
            <a:r>
              <a:rPr lang="en-US" sz="2000" dirty="0"/>
              <a:t>and Stub should be simpler than the modules they replace</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30</a:t>
            </a:fld>
            <a:r>
              <a:rPr lang="en-US" smtClean="0"/>
              <a:t> of 102</a:t>
            </a:r>
            <a:endParaRPr lang="en-US" dirty="0">
              <a:solidFill>
                <a:schemeClr val="tx2"/>
              </a:solidFill>
            </a:endParaRPr>
          </a:p>
        </p:txBody>
      </p:sp>
    </p:spTree>
    <p:extLst>
      <p:ext uri="{BB962C8B-B14F-4D97-AF65-F5344CB8AC3E}">
        <p14:creationId xmlns:p14="http://schemas.microsoft.com/office/powerpoint/2010/main" val="2389151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ea typeface="ＭＳ Ｐゴシック" charset="0"/>
                <a:cs typeface="ＭＳ Ｐゴシック" charset="0"/>
              </a:rPr>
              <a:t>Stubs and drivers</a:t>
            </a:r>
          </a:p>
        </p:txBody>
      </p:sp>
      <p:sp>
        <p:nvSpPr>
          <p:cNvPr id="7171" name="Rectangle 3"/>
          <p:cNvSpPr>
            <a:spLocks noGrp="1" noChangeArrowheads="1"/>
          </p:cNvSpPr>
          <p:nvPr>
            <p:ph type="body" idx="1"/>
          </p:nvPr>
        </p:nvSpPr>
        <p:spPr/>
        <p:txBody>
          <a:bodyPr/>
          <a:lstStyle/>
          <a:p>
            <a:endParaRPr lang="de-DE" dirty="0">
              <a:latin typeface="Verdana" charset="0"/>
              <a:ea typeface="ＭＳ Ｐゴシック" charset="0"/>
              <a:cs typeface="ＭＳ Ｐゴシック" charset="0"/>
            </a:endParaRPr>
          </a:p>
          <a:p>
            <a:r>
              <a:rPr lang="de-DE" dirty="0">
                <a:ea typeface="ＭＳ Ｐゴシック" charset="0"/>
                <a:cs typeface="ＭＳ Ｐゴシック" charset="0"/>
              </a:rPr>
              <a:t>Driver:</a:t>
            </a:r>
          </a:p>
          <a:p>
            <a:pPr lvl="1"/>
            <a:r>
              <a:rPr lang="de-DE" dirty="0">
                <a:ea typeface="ＭＳ Ｐゴシック" charset="0"/>
              </a:rPr>
              <a:t>A component, that calls the</a:t>
            </a:r>
            <a:r>
              <a:rPr lang="de-DE" dirty="0">
                <a:latin typeface="Verdana" charset="0"/>
                <a:ea typeface="ＭＳ Ｐゴシック" charset="0"/>
              </a:rPr>
              <a:t> </a:t>
            </a:r>
            <a:r>
              <a:rPr lang="de-DE" b="1" dirty="0">
                <a:latin typeface="Courier New" charset="0"/>
                <a:ea typeface="ＭＳ Ｐゴシック" charset="0"/>
              </a:rPr>
              <a:t>TestedUnit</a:t>
            </a:r>
            <a:endParaRPr lang="de-DE" b="1" dirty="0">
              <a:latin typeface="Verdana" charset="0"/>
              <a:ea typeface="ＭＳ Ｐゴシック" charset="0"/>
            </a:endParaRPr>
          </a:p>
          <a:p>
            <a:pPr lvl="1"/>
            <a:r>
              <a:rPr lang="de-DE" dirty="0">
                <a:ea typeface="ＭＳ Ｐゴシック" charset="0"/>
              </a:rPr>
              <a:t>Controls the test cases</a:t>
            </a:r>
          </a:p>
          <a:p>
            <a:pPr>
              <a:buFont typeface="Times" charset="0"/>
              <a:buNone/>
            </a:pPr>
            <a:endParaRPr lang="de-DE" dirty="0">
              <a:ea typeface="ＭＳ Ｐゴシック" charset="0"/>
              <a:cs typeface="ＭＳ Ｐゴシック" charset="0"/>
            </a:endParaRPr>
          </a:p>
          <a:p>
            <a:r>
              <a:rPr lang="de-DE" dirty="0">
                <a:ea typeface="ＭＳ Ｐゴシック" charset="0"/>
                <a:cs typeface="ＭＳ Ｐゴシック" charset="0"/>
              </a:rPr>
              <a:t>Stub:</a:t>
            </a:r>
          </a:p>
          <a:p>
            <a:pPr lvl="1"/>
            <a:r>
              <a:rPr lang="de-DE" dirty="0">
                <a:ea typeface="ＭＳ Ｐゴシック" charset="0"/>
              </a:rPr>
              <a:t>A component, the</a:t>
            </a:r>
            <a:r>
              <a:rPr lang="de-DE" dirty="0">
                <a:latin typeface="Verdana" charset="0"/>
                <a:ea typeface="ＭＳ Ｐゴシック" charset="0"/>
              </a:rPr>
              <a:t> </a:t>
            </a:r>
            <a:r>
              <a:rPr lang="de-DE" b="1" dirty="0">
                <a:latin typeface="Courier New" charset="0"/>
                <a:ea typeface="ＭＳ Ｐゴシック" charset="0"/>
              </a:rPr>
              <a:t>TestedUnit</a:t>
            </a:r>
            <a:r>
              <a:rPr lang="de-DE" dirty="0">
                <a:latin typeface="Verdana" charset="0"/>
                <a:ea typeface="ＭＳ Ｐゴシック" charset="0"/>
              </a:rPr>
              <a:t> </a:t>
            </a:r>
            <a:br>
              <a:rPr lang="de-DE" dirty="0">
                <a:latin typeface="Verdana" charset="0"/>
                <a:ea typeface="ＭＳ Ｐゴシック" charset="0"/>
              </a:rPr>
            </a:br>
            <a:r>
              <a:rPr lang="de-DE" dirty="0">
                <a:ea typeface="ＭＳ Ｐゴシック" charset="0"/>
              </a:rPr>
              <a:t>depends on</a:t>
            </a:r>
          </a:p>
          <a:p>
            <a:pPr lvl="1"/>
            <a:r>
              <a:rPr lang="de-DE" dirty="0">
                <a:ea typeface="ＭＳ Ｐゴシック" charset="0"/>
              </a:rPr>
              <a:t>Partial implementation</a:t>
            </a:r>
          </a:p>
          <a:p>
            <a:pPr lvl="1"/>
            <a:r>
              <a:rPr lang="de-DE" dirty="0">
                <a:ea typeface="ＭＳ Ｐゴシック" charset="0"/>
              </a:rPr>
              <a:t>Returns fake values.</a:t>
            </a:r>
          </a:p>
        </p:txBody>
      </p:sp>
      <p:sp>
        <p:nvSpPr>
          <p:cNvPr id="7172" name="Rectangle 4"/>
          <p:cNvSpPr>
            <a:spLocks noChangeArrowheads="1"/>
          </p:cNvSpPr>
          <p:nvPr/>
        </p:nvSpPr>
        <p:spPr bwMode="auto">
          <a:xfrm>
            <a:off x="6713538" y="1784350"/>
            <a:ext cx="1173162" cy="701675"/>
          </a:xfrm>
          <a:prstGeom prst="rect">
            <a:avLst/>
          </a:prstGeom>
          <a:solidFill>
            <a:schemeClr val="bg1"/>
          </a:solidFill>
          <a:ln w="12700">
            <a:solidFill>
              <a:schemeClr val="tx1"/>
            </a:solidFill>
            <a:miter lim="800000"/>
            <a:headEnd/>
            <a:tailEnd/>
          </a:ln>
        </p:spPr>
        <p:txBody>
          <a:bodyPr wrap="none" anchor="ctr"/>
          <a:lstStyle/>
          <a:p>
            <a:pPr algn="ctr"/>
            <a:r>
              <a:rPr lang="de-DE" dirty="0"/>
              <a:t>Driver</a:t>
            </a:r>
          </a:p>
        </p:txBody>
      </p:sp>
      <p:sp>
        <p:nvSpPr>
          <p:cNvPr id="7173" name="AutoShape 5"/>
          <p:cNvSpPr>
            <a:spLocks noChangeArrowheads="1"/>
          </p:cNvSpPr>
          <p:nvPr/>
        </p:nvSpPr>
        <p:spPr bwMode="auto">
          <a:xfrm flipV="1">
            <a:off x="6711950" y="1554163"/>
            <a:ext cx="687388" cy="230187"/>
          </a:xfrm>
          <a:custGeom>
            <a:avLst/>
            <a:gdLst>
              <a:gd name="T0" fmla="*/ 2147483647 w 21600"/>
              <a:gd name="T1" fmla="*/ 1484431435 h 21600"/>
              <a:gd name="T2" fmla="*/ 2147483647 w 21600"/>
              <a:gd name="T3" fmla="*/ 2147483647 h 21600"/>
              <a:gd name="T4" fmla="*/ 2147483647 w 21600"/>
              <a:gd name="T5" fmla="*/ 148443143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endParaRPr lang="en-US" dirty="0"/>
          </a:p>
        </p:txBody>
      </p:sp>
      <p:sp>
        <p:nvSpPr>
          <p:cNvPr id="7174" name="Rectangle 6"/>
          <p:cNvSpPr>
            <a:spLocks noChangeArrowheads="1"/>
          </p:cNvSpPr>
          <p:nvPr/>
        </p:nvSpPr>
        <p:spPr bwMode="auto">
          <a:xfrm>
            <a:off x="6713538" y="3078163"/>
            <a:ext cx="1173162" cy="701675"/>
          </a:xfrm>
          <a:prstGeom prst="rect">
            <a:avLst/>
          </a:prstGeom>
          <a:solidFill>
            <a:schemeClr val="bg1"/>
          </a:solidFill>
          <a:ln w="12700">
            <a:solidFill>
              <a:schemeClr val="tx1"/>
            </a:solidFill>
            <a:miter lim="800000"/>
            <a:headEnd/>
            <a:tailEnd/>
          </a:ln>
        </p:spPr>
        <p:txBody>
          <a:bodyPr wrap="none" anchor="ctr"/>
          <a:lstStyle/>
          <a:p>
            <a:pPr algn="ctr"/>
            <a:r>
              <a:rPr lang="de-DE" dirty="0"/>
              <a:t>Tested</a:t>
            </a:r>
          </a:p>
          <a:p>
            <a:pPr algn="ctr"/>
            <a:r>
              <a:rPr lang="de-DE" dirty="0"/>
              <a:t>Unit</a:t>
            </a:r>
          </a:p>
        </p:txBody>
      </p:sp>
      <p:sp>
        <p:nvSpPr>
          <p:cNvPr id="7175" name="AutoShape 7"/>
          <p:cNvSpPr>
            <a:spLocks noChangeArrowheads="1"/>
          </p:cNvSpPr>
          <p:nvPr/>
        </p:nvSpPr>
        <p:spPr bwMode="auto">
          <a:xfrm flipV="1">
            <a:off x="6713538" y="2847975"/>
            <a:ext cx="687387"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endParaRPr lang="en-US" dirty="0"/>
          </a:p>
        </p:txBody>
      </p:sp>
      <p:sp>
        <p:nvSpPr>
          <p:cNvPr id="7176" name="Rectangle 8"/>
          <p:cNvSpPr>
            <a:spLocks noChangeArrowheads="1"/>
          </p:cNvSpPr>
          <p:nvPr/>
        </p:nvSpPr>
        <p:spPr bwMode="auto">
          <a:xfrm>
            <a:off x="6713538" y="4421188"/>
            <a:ext cx="1173162" cy="701675"/>
          </a:xfrm>
          <a:prstGeom prst="rect">
            <a:avLst/>
          </a:prstGeom>
          <a:solidFill>
            <a:schemeClr val="bg1"/>
          </a:solidFill>
          <a:ln w="12700">
            <a:solidFill>
              <a:schemeClr val="tx1"/>
            </a:solidFill>
            <a:miter lim="800000"/>
            <a:headEnd/>
            <a:tailEnd/>
          </a:ln>
        </p:spPr>
        <p:txBody>
          <a:bodyPr wrap="none" anchor="ctr"/>
          <a:lstStyle/>
          <a:p>
            <a:pPr algn="ctr"/>
            <a:r>
              <a:rPr lang="de-DE" dirty="0"/>
              <a:t>Stub</a:t>
            </a:r>
          </a:p>
        </p:txBody>
      </p:sp>
      <p:sp>
        <p:nvSpPr>
          <p:cNvPr id="7177" name="AutoShape 9"/>
          <p:cNvSpPr>
            <a:spLocks noChangeArrowheads="1"/>
          </p:cNvSpPr>
          <p:nvPr/>
        </p:nvSpPr>
        <p:spPr bwMode="auto">
          <a:xfrm flipV="1">
            <a:off x="6713538" y="4191000"/>
            <a:ext cx="687387"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endParaRPr lang="en-US" dirty="0"/>
          </a:p>
        </p:txBody>
      </p:sp>
      <p:cxnSp>
        <p:nvCxnSpPr>
          <p:cNvPr id="7178" name="AutoShape 10"/>
          <p:cNvCxnSpPr>
            <a:cxnSpLocks noChangeShapeType="1"/>
            <a:stCxn id="7172" idx="2"/>
            <a:endCxn id="7175" idx="1"/>
          </p:cNvCxnSpPr>
          <p:nvPr/>
        </p:nvCxnSpPr>
        <p:spPr bwMode="auto">
          <a:xfrm rot="5400000">
            <a:off x="6996907" y="2545556"/>
            <a:ext cx="363538" cy="244475"/>
          </a:xfrm>
          <a:prstGeom prst="bentConnector3">
            <a:avLst>
              <a:gd name="adj1" fmla="val 49782"/>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cxnSp>
        <p:nvCxnSpPr>
          <p:cNvPr id="7179" name="AutoShape 11"/>
          <p:cNvCxnSpPr>
            <a:cxnSpLocks noChangeShapeType="1"/>
            <a:stCxn id="7174" idx="2"/>
            <a:endCxn id="7177" idx="1"/>
          </p:cNvCxnSpPr>
          <p:nvPr/>
        </p:nvCxnSpPr>
        <p:spPr bwMode="auto">
          <a:xfrm rot="5400000">
            <a:off x="6972301" y="3863975"/>
            <a:ext cx="412750" cy="244475"/>
          </a:xfrm>
          <a:prstGeom prst="bentConnector3">
            <a:avLst>
              <a:gd name="adj1" fmla="val 49616"/>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sp>
        <p:nvSpPr>
          <p:cNvPr id="2" name="Date Placeholder 1"/>
          <p:cNvSpPr>
            <a:spLocks noGrp="1"/>
          </p:cNvSpPr>
          <p:nvPr>
            <p:ph type="dt" sz="half"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31</a:t>
            </a:fld>
            <a:r>
              <a:rPr lang="en-US" smtClean="0"/>
              <a:t> of 102</a:t>
            </a:r>
            <a:endParaRPr lang="en-US" dirty="0">
              <a:solidFill>
                <a:schemeClr val="tx2"/>
              </a:solidFill>
            </a:endParaRPr>
          </a:p>
        </p:txBody>
      </p:sp>
    </p:spTree>
    <p:extLst>
      <p:ext uri="{BB962C8B-B14F-4D97-AF65-F5344CB8AC3E}">
        <p14:creationId xmlns:p14="http://schemas.microsoft.com/office/powerpoint/2010/main" val="295064085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3600" dirty="0" smtClean="0"/>
              <a:t>Example:  A 3-Layer-Design (Spreadsheet)</a:t>
            </a:r>
            <a:endParaRPr lang="en-US" sz="3600" dirty="0"/>
          </a:p>
        </p:txBody>
      </p:sp>
      <p:sp>
        <p:nvSpPr>
          <p:cNvPr id="8235" name="Text Box 128"/>
          <p:cNvSpPr txBox="1">
            <a:spLocks noChangeArrowheads="1"/>
          </p:cNvSpPr>
          <p:nvPr/>
        </p:nvSpPr>
        <p:spPr bwMode="auto">
          <a:xfrm>
            <a:off x="6964104" y="299264"/>
            <a:ext cx="18466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b="1">
                <a:solidFill>
                  <a:schemeClr val="tx1"/>
                </a:solidFill>
                <a:latin typeface="Times" charset="0"/>
                <a:ea typeface="ＭＳ Ｐゴシック" charset="0"/>
                <a:cs typeface="ＭＳ Ｐゴシック" charset="0"/>
              </a:defRPr>
            </a:lvl1pPr>
            <a:lvl2pPr marL="742950" indent="-285750">
              <a:defRPr b="1">
                <a:solidFill>
                  <a:schemeClr val="tx1"/>
                </a:solidFill>
                <a:latin typeface="Times" charset="0"/>
                <a:ea typeface="ＭＳ Ｐゴシック" charset="0"/>
              </a:defRPr>
            </a:lvl2pPr>
            <a:lvl3pPr marL="1143000" indent="-228600">
              <a:defRPr b="1">
                <a:solidFill>
                  <a:schemeClr val="tx1"/>
                </a:solidFill>
                <a:latin typeface="Times" charset="0"/>
                <a:ea typeface="ＭＳ Ｐゴシック" charset="0"/>
              </a:defRPr>
            </a:lvl3pPr>
            <a:lvl4pPr marL="1600200" indent="-228600">
              <a:defRPr b="1">
                <a:solidFill>
                  <a:schemeClr val="tx1"/>
                </a:solidFill>
                <a:latin typeface="Times" charset="0"/>
                <a:ea typeface="ＭＳ Ｐゴシック" charset="0"/>
              </a:defRPr>
            </a:lvl4pPr>
            <a:lvl5pPr marL="2057400" indent="-228600">
              <a:defRPr b="1">
                <a:solidFill>
                  <a:schemeClr val="tx1"/>
                </a:solidFill>
                <a:latin typeface="Times" charset="0"/>
                <a:ea typeface="ＭＳ Ｐゴシック" charset="0"/>
              </a:defRPr>
            </a:lvl5pPr>
            <a:lvl6pPr marL="2514600" indent="-228600" eaLnBrk="0" fontAlgn="base" hangingPunct="0">
              <a:spcBef>
                <a:spcPct val="0"/>
              </a:spcBef>
              <a:spcAft>
                <a:spcPct val="0"/>
              </a:spcAft>
              <a:defRPr b="1">
                <a:solidFill>
                  <a:schemeClr val="tx1"/>
                </a:solidFill>
                <a:latin typeface="Times" charset="0"/>
                <a:ea typeface="ＭＳ Ｐゴシック" charset="0"/>
              </a:defRPr>
            </a:lvl6pPr>
            <a:lvl7pPr marL="2971800" indent="-228600" eaLnBrk="0" fontAlgn="base" hangingPunct="0">
              <a:spcBef>
                <a:spcPct val="0"/>
              </a:spcBef>
              <a:spcAft>
                <a:spcPct val="0"/>
              </a:spcAft>
              <a:defRPr b="1">
                <a:solidFill>
                  <a:schemeClr val="tx1"/>
                </a:solidFill>
                <a:latin typeface="Times" charset="0"/>
                <a:ea typeface="ＭＳ Ｐゴシック" charset="0"/>
              </a:defRPr>
            </a:lvl7pPr>
            <a:lvl8pPr marL="3429000" indent="-228600" eaLnBrk="0" fontAlgn="base" hangingPunct="0">
              <a:spcBef>
                <a:spcPct val="0"/>
              </a:spcBef>
              <a:spcAft>
                <a:spcPct val="0"/>
              </a:spcAft>
              <a:defRPr b="1">
                <a:solidFill>
                  <a:schemeClr val="tx1"/>
                </a:solidFill>
                <a:latin typeface="Times" charset="0"/>
                <a:ea typeface="ＭＳ Ｐゴシック" charset="0"/>
              </a:defRPr>
            </a:lvl8pPr>
            <a:lvl9pPr marL="3886200" indent="-228600" eaLnBrk="0" fontAlgn="base" hangingPunct="0">
              <a:spcBef>
                <a:spcPct val="0"/>
              </a:spcBef>
              <a:spcAft>
                <a:spcPct val="0"/>
              </a:spcAft>
              <a:defRPr b="1">
                <a:solidFill>
                  <a:schemeClr val="tx1"/>
                </a:solidFill>
                <a:latin typeface="Times" charset="0"/>
                <a:ea typeface="ＭＳ Ｐゴシック" charset="0"/>
              </a:defRPr>
            </a:lvl9pPr>
          </a:lstStyle>
          <a:p>
            <a:pPr algn="ctr">
              <a:spcBef>
                <a:spcPct val="50000"/>
              </a:spcBef>
            </a:pPr>
            <a:endParaRPr lang="en-US" sz="3000" dirty="0">
              <a:solidFill>
                <a:schemeClr val="tx2"/>
              </a:solidFill>
              <a:latin typeface="Century Gothic" charset="0"/>
            </a:endParaRPr>
          </a:p>
        </p:txBody>
      </p:sp>
      <p:grpSp>
        <p:nvGrpSpPr>
          <p:cNvPr id="58" name="Group 57"/>
          <p:cNvGrpSpPr/>
          <p:nvPr/>
        </p:nvGrpSpPr>
        <p:grpSpPr>
          <a:xfrm>
            <a:off x="673100" y="1219200"/>
            <a:ext cx="7775265" cy="3854450"/>
            <a:chOff x="673100" y="1219200"/>
            <a:chExt cx="7775265" cy="3854450"/>
          </a:xfrm>
        </p:grpSpPr>
        <p:sp>
          <p:nvSpPr>
            <p:cNvPr id="59" name="Line 21"/>
            <p:cNvSpPr>
              <a:spLocks noChangeShapeType="1"/>
            </p:cNvSpPr>
            <p:nvPr/>
          </p:nvSpPr>
          <p:spPr bwMode="auto">
            <a:xfrm>
              <a:off x="749300" y="2400300"/>
              <a:ext cx="76835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2000" dirty="0"/>
            </a:p>
          </p:txBody>
        </p:sp>
        <p:sp>
          <p:nvSpPr>
            <p:cNvPr id="60" name="Line 22"/>
            <p:cNvSpPr>
              <a:spLocks noChangeShapeType="1"/>
            </p:cNvSpPr>
            <p:nvPr/>
          </p:nvSpPr>
          <p:spPr bwMode="auto">
            <a:xfrm>
              <a:off x="673100" y="3738563"/>
              <a:ext cx="76835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2000" dirty="0"/>
            </a:p>
          </p:txBody>
        </p:sp>
        <p:sp>
          <p:nvSpPr>
            <p:cNvPr id="61" name="Rectangle 23"/>
            <p:cNvSpPr>
              <a:spLocks noChangeArrowheads="1"/>
            </p:cNvSpPr>
            <p:nvPr/>
          </p:nvSpPr>
          <p:spPr bwMode="auto">
            <a:xfrm>
              <a:off x="7350125" y="1787525"/>
              <a:ext cx="966835"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dirty="0"/>
                <a:t>Layer I</a:t>
              </a:r>
            </a:p>
          </p:txBody>
        </p:sp>
        <p:sp>
          <p:nvSpPr>
            <p:cNvPr id="62" name="Rectangle 24"/>
            <p:cNvSpPr>
              <a:spLocks noChangeArrowheads="1"/>
            </p:cNvSpPr>
            <p:nvPr/>
          </p:nvSpPr>
          <p:spPr bwMode="auto">
            <a:xfrm>
              <a:off x="7339013" y="2987675"/>
              <a:ext cx="1038094"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dirty="0"/>
                <a:t>Layer II</a:t>
              </a:r>
            </a:p>
          </p:txBody>
        </p:sp>
        <p:sp>
          <p:nvSpPr>
            <p:cNvPr id="63" name="Rectangle 25"/>
            <p:cNvSpPr>
              <a:spLocks noChangeArrowheads="1"/>
            </p:cNvSpPr>
            <p:nvPr/>
          </p:nvSpPr>
          <p:spPr bwMode="auto">
            <a:xfrm>
              <a:off x="7339013" y="4359275"/>
              <a:ext cx="1109352"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dirty="0"/>
                <a:t>Layer III</a:t>
              </a:r>
            </a:p>
          </p:txBody>
        </p:sp>
        <p:sp>
          <p:nvSpPr>
            <p:cNvPr id="64" name="Rectangle 40"/>
            <p:cNvSpPr>
              <a:spLocks noChangeArrowheads="1"/>
            </p:cNvSpPr>
            <p:nvPr/>
          </p:nvSpPr>
          <p:spPr bwMode="auto">
            <a:xfrm>
              <a:off x="3522663" y="1449388"/>
              <a:ext cx="1173162"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Spread</a:t>
              </a:r>
              <a:br>
                <a:rPr lang="de-DE" sz="2000" dirty="0"/>
              </a:br>
              <a:r>
                <a:rPr lang="de-DE" sz="2000" dirty="0"/>
                <a:t>SheetView</a:t>
              </a:r>
            </a:p>
          </p:txBody>
        </p:sp>
        <p:sp>
          <p:nvSpPr>
            <p:cNvPr id="65" name="AutoShape 41"/>
            <p:cNvSpPr>
              <a:spLocks noChangeArrowheads="1"/>
            </p:cNvSpPr>
            <p:nvPr/>
          </p:nvSpPr>
          <p:spPr bwMode="auto">
            <a:xfrm flipV="1">
              <a:off x="3522663" y="1219200"/>
              <a:ext cx="687387"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A</a:t>
              </a:r>
            </a:p>
          </p:txBody>
        </p:sp>
        <p:sp>
          <p:nvSpPr>
            <p:cNvPr id="66" name="Rectangle 44"/>
            <p:cNvSpPr>
              <a:spLocks noChangeArrowheads="1"/>
            </p:cNvSpPr>
            <p:nvPr/>
          </p:nvSpPr>
          <p:spPr bwMode="auto">
            <a:xfrm>
              <a:off x="3524250" y="2836863"/>
              <a:ext cx="1173163"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Calculator</a:t>
              </a:r>
            </a:p>
          </p:txBody>
        </p:sp>
        <p:sp>
          <p:nvSpPr>
            <p:cNvPr id="67" name="AutoShape 45"/>
            <p:cNvSpPr>
              <a:spLocks noChangeArrowheads="1"/>
            </p:cNvSpPr>
            <p:nvPr/>
          </p:nvSpPr>
          <p:spPr bwMode="auto">
            <a:xfrm flipV="1">
              <a:off x="3524250" y="2606675"/>
              <a:ext cx="687388"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C</a:t>
              </a:r>
            </a:p>
          </p:txBody>
        </p:sp>
        <p:sp>
          <p:nvSpPr>
            <p:cNvPr id="68" name="Rectangle 46"/>
            <p:cNvSpPr>
              <a:spLocks noChangeArrowheads="1"/>
            </p:cNvSpPr>
            <p:nvPr/>
          </p:nvSpPr>
          <p:spPr bwMode="auto">
            <a:xfrm>
              <a:off x="1004888" y="4359275"/>
              <a:ext cx="1173162"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BinaryFile</a:t>
              </a:r>
              <a:br>
                <a:rPr lang="de-DE" sz="2000" dirty="0"/>
              </a:br>
              <a:r>
                <a:rPr lang="de-DE" sz="2000" dirty="0"/>
                <a:t>Storage</a:t>
              </a:r>
            </a:p>
          </p:txBody>
        </p:sp>
        <p:sp>
          <p:nvSpPr>
            <p:cNvPr id="69" name="AutoShape 47"/>
            <p:cNvSpPr>
              <a:spLocks noChangeArrowheads="1"/>
            </p:cNvSpPr>
            <p:nvPr/>
          </p:nvSpPr>
          <p:spPr bwMode="auto">
            <a:xfrm flipV="1">
              <a:off x="1004888" y="4129088"/>
              <a:ext cx="687387" cy="230187"/>
            </a:xfrm>
            <a:custGeom>
              <a:avLst/>
              <a:gdLst>
                <a:gd name="T0" fmla="*/ 2147483647 w 21600"/>
                <a:gd name="T1" fmla="*/ 1484431435 h 21600"/>
                <a:gd name="T2" fmla="*/ 2147483647 w 21600"/>
                <a:gd name="T3" fmla="*/ 2147483647 h 21600"/>
                <a:gd name="T4" fmla="*/ 2147483647 w 21600"/>
                <a:gd name="T5" fmla="*/ 148443143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E</a:t>
              </a:r>
            </a:p>
          </p:txBody>
        </p:sp>
        <p:sp>
          <p:nvSpPr>
            <p:cNvPr id="70" name="Rectangle 48"/>
            <p:cNvSpPr>
              <a:spLocks noChangeArrowheads="1"/>
            </p:cNvSpPr>
            <p:nvPr/>
          </p:nvSpPr>
          <p:spPr bwMode="auto">
            <a:xfrm>
              <a:off x="2628900" y="4371975"/>
              <a:ext cx="1173163"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XMLFile</a:t>
              </a:r>
              <a:br>
                <a:rPr lang="de-DE" sz="2000" dirty="0"/>
              </a:br>
              <a:r>
                <a:rPr lang="de-DE" sz="2000" dirty="0"/>
                <a:t>Storage</a:t>
              </a:r>
            </a:p>
          </p:txBody>
        </p:sp>
        <p:sp>
          <p:nvSpPr>
            <p:cNvPr id="71" name="AutoShape 49"/>
            <p:cNvSpPr>
              <a:spLocks noChangeArrowheads="1"/>
            </p:cNvSpPr>
            <p:nvPr/>
          </p:nvSpPr>
          <p:spPr bwMode="auto">
            <a:xfrm flipV="1">
              <a:off x="2628900" y="4141788"/>
              <a:ext cx="687388" cy="230187"/>
            </a:xfrm>
            <a:custGeom>
              <a:avLst/>
              <a:gdLst>
                <a:gd name="T0" fmla="*/ 2147483647 w 21600"/>
                <a:gd name="T1" fmla="*/ 1484431435 h 21600"/>
                <a:gd name="T2" fmla="*/ 2147483647 w 21600"/>
                <a:gd name="T3" fmla="*/ 2147483647 h 21600"/>
                <a:gd name="T4" fmla="*/ 2147483647 w 21600"/>
                <a:gd name="T5" fmla="*/ 148443143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F</a:t>
              </a:r>
            </a:p>
          </p:txBody>
        </p:sp>
        <p:sp>
          <p:nvSpPr>
            <p:cNvPr id="72" name="Rectangle 51"/>
            <p:cNvSpPr>
              <a:spLocks noChangeArrowheads="1"/>
            </p:cNvSpPr>
            <p:nvPr/>
          </p:nvSpPr>
          <p:spPr bwMode="auto">
            <a:xfrm>
              <a:off x="5184775" y="4359275"/>
              <a:ext cx="1173163"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Currency</a:t>
              </a:r>
              <a:br>
                <a:rPr lang="de-DE" sz="2000" dirty="0"/>
              </a:br>
              <a:r>
                <a:rPr lang="de-DE" sz="2000" dirty="0"/>
                <a:t>DataBase</a:t>
              </a:r>
            </a:p>
          </p:txBody>
        </p:sp>
        <p:sp>
          <p:nvSpPr>
            <p:cNvPr id="73" name="AutoShape 52"/>
            <p:cNvSpPr>
              <a:spLocks noChangeArrowheads="1"/>
            </p:cNvSpPr>
            <p:nvPr/>
          </p:nvSpPr>
          <p:spPr bwMode="auto">
            <a:xfrm flipV="1">
              <a:off x="5184775" y="4129088"/>
              <a:ext cx="687388" cy="230187"/>
            </a:xfrm>
            <a:custGeom>
              <a:avLst/>
              <a:gdLst>
                <a:gd name="T0" fmla="*/ 2147483647 w 21600"/>
                <a:gd name="T1" fmla="*/ 1484431435 h 21600"/>
                <a:gd name="T2" fmla="*/ 2147483647 w 21600"/>
                <a:gd name="T3" fmla="*/ 2147483647 h 21600"/>
                <a:gd name="T4" fmla="*/ 2147483647 w 21600"/>
                <a:gd name="T5" fmla="*/ 148443143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G</a:t>
              </a:r>
            </a:p>
          </p:txBody>
        </p:sp>
        <p:sp>
          <p:nvSpPr>
            <p:cNvPr id="74" name="Rectangle 53"/>
            <p:cNvSpPr>
              <a:spLocks noChangeArrowheads="1"/>
            </p:cNvSpPr>
            <p:nvPr/>
          </p:nvSpPr>
          <p:spPr bwMode="auto">
            <a:xfrm>
              <a:off x="5184775" y="2836863"/>
              <a:ext cx="1173163"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Currency</a:t>
              </a:r>
            </a:p>
            <a:p>
              <a:pPr algn="ctr"/>
              <a:r>
                <a:rPr lang="de-DE" sz="2000" dirty="0"/>
                <a:t>Converter</a:t>
              </a:r>
            </a:p>
          </p:txBody>
        </p:sp>
        <p:sp>
          <p:nvSpPr>
            <p:cNvPr id="75" name="AutoShape 54"/>
            <p:cNvSpPr>
              <a:spLocks noChangeArrowheads="1"/>
            </p:cNvSpPr>
            <p:nvPr/>
          </p:nvSpPr>
          <p:spPr bwMode="auto">
            <a:xfrm flipV="1">
              <a:off x="5184775" y="2606675"/>
              <a:ext cx="687388"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D</a:t>
              </a:r>
            </a:p>
          </p:txBody>
        </p:sp>
        <p:sp>
          <p:nvSpPr>
            <p:cNvPr id="76" name="Rectangle 55"/>
            <p:cNvSpPr>
              <a:spLocks noChangeArrowheads="1"/>
            </p:cNvSpPr>
            <p:nvPr/>
          </p:nvSpPr>
          <p:spPr bwMode="auto">
            <a:xfrm>
              <a:off x="1785938" y="2836863"/>
              <a:ext cx="1173162"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Data</a:t>
              </a:r>
              <a:br>
                <a:rPr lang="de-DE" sz="2000" dirty="0"/>
              </a:br>
              <a:r>
                <a:rPr lang="de-DE" sz="2000" dirty="0"/>
                <a:t>Model</a:t>
              </a:r>
            </a:p>
          </p:txBody>
        </p:sp>
        <p:sp>
          <p:nvSpPr>
            <p:cNvPr id="77" name="AutoShape 56"/>
            <p:cNvSpPr>
              <a:spLocks noChangeArrowheads="1"/>
            </p:cNvSpPr>
            <p:nvPr/>
          </p:nvSpPr>
          <p:spPr bwMode="auto">
            <a:xfrm flipV="1">
              <a:off x="1785938" y="2606675"/>
              <a:ext cx="687387"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B</a:t>
              </a:r>
            </a:p>
          </p:txBody>
        </p:sp>
        <p:cxnSp>
          <p:nvCxnSpPr>
            <p:cNvPr id="78" name="AutoShape 57"/>
            <p:cNvCxnSpPr>
              <a:cxnSpLocks noChangeShapeType="1"/>
              <a:stCxn id="64" idx="2"/>
              <a:endCxn id="77" idx="1"/>
            </p:cNvCxnSpPr>
            <p:nvPr/>
          </p:nvCxnSpPr>
          <p:spPr bwMode="auto">
            <a:xfrm rot="5400000">
              <a:off x="2890838" y="1389063"/>
              <a:ext cx="457200" cy="1981200"/>
            </a:xfrm>
            <a:prstGeom prst="bentConnector3">
              <a:avLst>
                <a:gd name="adj1" fmla="val 33676"/>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cxnSp>
          <p:nvCxnSpPr>
            <p:cNvPr id="79" name="AutoShape 59"/>
            <p:cNvCxnSpPr>
              <a:cxnSpLocks noChangeShapeType="1"/>
              <a:stCxn id="64" idx="2"/>
              <a:endCxn id="67" idx="1"/>
            </p:cNvCxnSpPr>
            <p:nvPr/>
          </p:nvCxnSpPr>
          <p:spPr bwMode="auto">
            <a:xfrm rot="5400000">
              <a:off x="3759994" y="2258219"/>
              <a:ext cx="457200" cy="242888"/>
            </a:xfrm>
            <a:prstGeom prst="bentConnector3">
              <a:avLst>
                <a:gd name="adj1" fmla="val 34023"/>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cxnSp>
          <p:nvCxnSpPr>
            <p:cNvPr id="80" name="AutoShape 60"/>
            <p:cNvCxnSpPr>
              <a:cxnSpLocks noChangeShapeType="1"/>
              <a:stCxn id="64" idx="2"/>
              <a:endCxn id="75" idx="1"/>
            </p:cNvCxnSpPr>
            <p:nvPr/>
          </p:nvCxnSpPr>
          <p:spPr bwMode="auto">
            <a:xfrm rot="16200000" flipH="1">
              <a:off x="4590257" y="1670844"/>
              <a:ext cx="457200" cy="1417637"/>
            </a:xfrm>
            <a:prstGeom prst="bentConnector3">
              <a:avLst>
                <a:gd name="adj1" fmla="val 34370"/>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cxnSp>
          <p:nvCxnSpPr>
            <p:cNvPr id="81" name="AutoShape 61"/>
            <p:cNvCxnSpPr>
              <a:cxnSpLocks noChangeShapeType="1"/>
              <a:stCxn id="74" idx="2"/>
              <a:endCxn id="73" idx="1"/>
            </p:cNvCxnSpPr>
            <p:nvPr/>
          </p:nvCxnSpPr>
          <p:spPr bwMode="auto">
            <a:xfrm rot="5400000">
              <a:off x="5353844" y="3712369"/>
              <a:ext cx="592137" cy="244475"/>
            </a:xfrm>
            <a:prstGeom prst="bentConnector3">
              <a:avLst>
                <a:gd name="adj1" fmla="val 49866"/>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cxnSp>
          <p:nvCxnSpPr>
            <p:cNvPr id="82" name="AutoShape 62"/>
            <p:cNvCxnSpPr>
              <a:cxnSpLocks noChangeShapeType="1"/>
              <a:stCxn id="76" idx="2"/>
              <a:endCxn id="71" idx="1"/>
            </p:cNvCxnSpPr>
            <p:nvPr/>
          </p:nvCxnSpPr>
          <p:spPr bwMode="auto">
            <a:xfrm rot="16200000" flipH="1">
              <a:off x="2370138" y="3541713"/>
              <a:ext cx="604837" cy="598487"/>
            </a:xfrm>
            <a:prstGeom prst="bentConnector3">
              <a:avLst>
                <a:gd name="adj1" fmla="val 49870"/>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cxnSp>
          <p:nvCxnSpPr>
            <p:cNvPr id="83" name="AutoShape 63"/>
            <p:cNvCxnSpPr>
              <a:cxnSpLocks noChangeShapeType="1"/>
              <a:stCxn id="76" idx="2"/>
              <a:endCxn id="69" idx="1"/>
            </p:cNvCxnSpPr>
            <p:nvPr/>
          </p:nvCxnSpPr>
          <p:spPr bwMode="auto">
            <a:xfrm rot="5400000">
              <a:off x="1564482" y="3321844"/>
              <a:ext cx="592137" cy="1025525"/>
            </a:xfrm>
            <a:prstGeom prst="bentConnector3">
              <a:avLst>
                <a:gd name="adj1" fmla="val 49866"/>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sp>
          <p:nvSpPr>
            <p:cNvPr id="84" name="Rectangle 92"/>
            <p:cNvSpPr>
              <a:spLocks noChangeArrowheads="1"/>
            </p:cNvSpPr>
            <p:nvPr/>
          </p:nvSpPr>
          <p:spPr bwMode="auto">
            <a:xfrm>
              <a:off x="3522663" y="1449388"/>
              <a:ext cx="1173162"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A</a:t>
              </a:r>
            </a:p>
          </p:txBody>
        </p:sp>
        <p:sp>
          <p:nvSpPr>
            <p:cNvPr id="85" name="AutoShape 93"/>
            <p:cNvSpPr>
              <a:spLocks noChangeArrowheads="1"/>
            </p:cNvSpPr>
            <p:nvPr/>
          </p:nvSpPr>
          <p:spPr bwMode="auto">
            <a:xfrm flipV="1">
              <a:off x="3522663" y="1219200"/>
              <a:ext cx="687387"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endParaRPr lang="en-US" sz="2000" dirty="0"/>
            </a:p>
          </p:txBody>
        </p:sp>
        <p:sp>
          <p:nvSpPr>
            <p:cNvPr id="86" name="Rectangle 94"/>
            <p:cNvSpPr>
              <a:spLocks noChangeArrowheads="1"/>
            </p:cNvSpPr>
            <p:nvPr/>
          </p:nvSpPr>
          <p:spPr bwMode="auto">
            <a:xfrm>
              <a:off x="3524250" y="2836863"/>
              <a:ext cx="1173163"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C</a:t>
              </a:r>
            </a:p>
          </p:txBody>
        </p:sp>
        <p:sp>
          <p:nvSpPr>
            <p:cNvPr id="87" name="AutoShape 95"/>
            <p:cNvSpPr>
              <a:spLocks noChangeArrowheads="1"/>
            </p:cNvSpPr>
            <p:nvPr/>
          </p:nvSpPr>
          <p:spPr bwMode="auto">
            <a:xfrm flipV="1">
              <a:off x="3524250" y="2606675"/>
              <a:ext cx="687388"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endParaRPr lang="en-US" sz="2000" dirty="0"/>
            </a:p>
          </p:txBody>
        </p:sp>
        <p:sp>
          <p:nvSpPr>
            <p:cNvPr id="88" name="Rectangle 96"/>
            <p:cNvSpPr>
              <a:spLocks noChangeArrowheads="1"/>
            </p:cNvSpPr>
            <p:nvPr/>
          </p:nvSpPr>
          <p:spPr bwMode="auto">
            <a:xfrm>
              <a:off x="1004888" y="4359275"/>
              <a:ext cx="1173162"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E</a:t>
              </a:r>
            </a:p>
          </p:txBody>
        </p:sp>
        <p:sp>
          <p:nvSpPr>
            <p:cNvPr id="89" name="AutoShape 97"/>
            <p:cNvSpPr>
              <a:spLocks noChangeArrowheads="1"/>
            </p:cNvSpPr>
            <p:nvPr/>
          </p:nvSpPr>
          <p:spPr bwMode="auto">
            <a:xfrm flipV="1">
              <a:off x="1004888" y="4129088"/>
              <a:ext cx="687387" cy="230187"/>
            </a:xfrm>
            <a:custGeom>
              <a:avLst/>
              <a:gdLst>
                <a:gd name="T0" fmla="*/ 2147483647 w 21600"/>
                <a:gd name="T1" fmla="*/ 1484431435 h 21600"/>
                <a:gd name="T2" fmla="*/ 2147483647 w 21600"/>
                <a:gd name="T3" fmla="*/ 2147483647 h 21600"/>
                <a:gd name="T4" fmla="*/ 2147483647 w 21600"/>
                <a:gd name="T5" fmla="*/ 148443143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endParaRPr lang="en-US" sz="2000" dirty="0"/>
            </a:p>
          </p:txBody>
        </p:sp>
        <p:sp>
          <p:nvSpPr>
            <p:cNvPr id="90" name="Rectangle 98"/>
            <p:cNvSpPr>
              <a:spLocks noChangeArrowheads="1"/>
            </p:cNvSpPr>
            <p:nvPr/>
          </p:nvSpPr>
          <p:spPr bwMode="auto">
            <a:xfrm>
              <a:off x="2628900" y="4371975"/>
              <a:ext cx="1173163"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F</a:t>
              </a:r>
            </a:p>
          </p:txBody>
        </p:sp>
        <p:sp>
          <p:nvSpPr>
            <p:cNvPr id="91" name="AutoShape 99"/>
            <p:cNvSpPr>
              <a:spLocks noChangeArrowheads="1"/>
            </p:cNvSpPr>
            <p:nvPr/>
          </p:nvSpPr>
          <p:spPr bwMode="auto">
            <a:xfrm flipV="1">
              <a:off x="2628900" y="4141788"/>
              <a:ext cx="687388" cy="230187"/>
            </a:xfrm>
            <a:custGeom>
              <a:avLst/>
              <a:gdLst>
                <a:gd name="T0" fmla="*/ 2147483647 w 21600"/>
                <a:gd name="T1" fmla="*/ 1484431435 h 21600"/>
                <a:gd name="T2" fmla="*/ 2147483647 w 21600"/>
                <a:gd name="T3" fmla="*/ 2147483647 h 21600"/>
                <a:gd name="T4" fmla="*/ 2147483647 w 21600"/>
                <a:gd name="T5" fmla="*/ 148443143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endParaRPr lang="en-US" sz="2000" dirty="0"/>
            </a:p>
          </p:txBody>
        </p:sp>
        <p:sp>
          <p:nvSpPr>
            <p:cNvPr id="92" name="Rectangle 100"/>
            <p:cNvSpPr>
              <a:spLocks noChangeArrowheads="1"/>
            </p:cNvSpPr>
            <p:nvPr/>
          </p:nvSpPr>
          <p:spPr bwMode="auto">
            <a:xfrm>
              <a:off x="5184775" y="4359275"/>
              <a:ext cx="1173163"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G</a:t>
              </a:r>
            </a:p>
          </p:txBody>
        </p:sp>
        <p:sp>
          <p:nvSpPr>
            <p:cNvPr id="93" name="AutoShape 101"/>
            <p:cNvSpPr>
              <a:spLocks noChangeArrowheads="1"/>
            </p:cNvSpPr>
            <p:nvPr/>
          </p:nvSpPr>
          <p:spPr bwMode="auto">
            <a:xfrm flipV="1">
              <a:off x="5184775" y="4129088"/>
              <a:ext cx="687388" cy="230187"/>
            </a:xfrm>
            <a:custGeom>
              <a:avLst/>
              <a:gdLst>
                <a:gd name="T0" fmla="*/ 2147483647 w 21600"/>
                <a:gd name="T1" fmla="*/ 1484431435 h 21600"/>
                <a:gd name="T2" fmla="*/ 2147483647 w 21600"/>
                <a:gd name="T3" fmla="*/ 2147483647 h 21600"/>
                <a:gd name="T4" fmla="*/ 2147483647 w 21600"/>
                <a:gd name="T5" fmla="*/ 148443143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endParaRPr lang="en-US" sz="2000" dirty="0"/>
            </a:p>
          </p:txBody>
        </p:sp>
        <p:sp>
          <p:nvSpPr>
            <p:cNvPr id="94" name="Rectangle 102"/>
            <p:cNvSpPr>
              <a:spLocks noChangeArrowheads="1"/>
            </p:cNvSpPr>
            <p:nvPr/>
          </p:nvSpPr>
          <p:spPr bwMode="auto">
            <a:xfrm>
              <a:off x="5184775" y="2836863"/>
              <a:ext cx="1173163"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D</a:t>
              </a:r>
            </a:p>
          </p:txBody>
        </p:sp>
        <p:sp>
          <p:nvSpPr>
            <p:cNvPr id="95" name="AutoShape 103"/>
            <p:cNvSpPr>
              <a:spLocks noChangeArrowheads="1"/>
            </p:cNvSpPr>
            <p:nvPr/>
          </p:nvSpPr>
          <p:spPr bwMode="auto">
            <a:xfrm flipV="1">
              <a:off x="5184775" y="2606675"/>
              <a:ext cx="687388"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endParaRPr lang="en-US" sz="2000" dirty="0"/>
            </a:p>
          </p:txBody>
        </p:sp>
        <p:sp>
          <p:nvSpPr>
            <p:cNvPr id="96" name="Rectangle 104"/>
            <p:cNvSpPr>
              <a:spLocks noChangeArrowheads="1"/>
            </p:cNvSpPr>
            <p:nvPr/>
          </p:nvSpPr>
          <p:spPr bwMode="auto">
            <a:xfrm>
              <a:off x="1785938" y="2836863"/>
              <a:ext cx="1173162"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t>B</a:t>
              </a:r>
            </a:p>
          </p:txBody>
        </p:sp>
        <p:sp>
          <p:nvSpPr>
            <p:cNvPr id="97" name="AutoShape 105"/>
            <p:cNvSpPr>
              <a:spLocks noChangeArrowheads="1"/>
            </p:cNvSpPr>
            <p:nvPr/>
          </p:nvSpPr>
          <p:spPr bwMode="auto">
            <a:xfrm flipV="1">
              <a:off x="1785938" y="2606675"/>
              <a:ext cx="687387"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endParaRPr lang="en-US" sz="2000" dirty="0"/>
            </a:p>
          </p:txBody>
        </p:sp>
        <p:grpSp>
          <p:nvGrpSpPr>
            <p:cNvPr id="98" name="Group 127"/>
            <p:cNvGrpSpPr>
              <a:grpSpLocks/>
            </p:cNvGrpSpPr>
            <p:nvPr/>
          </p:nvGrpSpPr>
          <p:grpSpPr bwMode="auto">
            <a:xfrm>
              <a:off x="1004888" y="1219200"/>
              <a:ext cx="5353050" cy="3854450"/>
              <a:chOff x="633" y="768"/>
              <a:chExt cx="3372" cy="2428"/>
            </a:xfrm>
          </p:grpSpPr>
          <p:sp>
            <p:nvSpPr>
              <p:cNvPr id="99" name="Rectangle 106"/>
              <p:cNvSpPr>
                <a:spLocks noChangeArrowheads="1"/>
              </p:cNvSpPr>
              <p:nvPr/>
            </p:nvSpPr>
            <p:spPr bwMode="auto">
              <a:xfrm>
                <a:off x="2219" y="913"/>
                <a:ext cx="739" cy="442"/>
              </a:xfrm>
              <a:prstGeom prst="rect">
                <a:avLst/>
              </a:prstGeom>
              <a:solidFill>
                <a:schemeClr val="bg1"/>
              </a:solidFill>
              <a:ln w="12700">
                <a:solidFill>
                  <a:schemeClr val="tx1"/>
                </a:solidFill>
                <a:miter lim="800000"/>
                <a:headEnd/>
                <a:tailEnd/>
              </a:ln>
            </p:spPr>
            <p:txBody>
              <a:bodyPr wrap="none" anchor="ctr"/>
              <a:lstStyle/>
              <a:p>
                <a:pPr algn="ctr"/>
                <a:r>
                  <a:rPr lang="de-DE" sz="2000" dirty="0"/>
                  <a:t>Spread</a:t>
                </a:r>
                <a:br>
                  <a:rPr lang="de-DE" sz="2000" dirty="0"/>
                </a:br>
                <a:r>
                  <a:rPr lang="de-DE" sz="2000" dirty="0"/>
                  <a:t>SheetView</a:t>
                </a:r>
              </a:p>
            </p:txBody>
          </p:sp>
          <p:sp>
            <p:nvSpPr>
              <p:cNvPr id="100" name="Rectangle 107"/>
              <p:cNvSpPr>
                <a:spLocks noChangeArrowheads="1"/>
              </p:cNvSpPr>
              <p:nvPr/>
            </p:nvSpPr>
            <p:spPr bwMode="auto">
              <a:xfrm>
                <a:off x="633" y="2746"/>
                <a:ext cx="739" cy="442"/>
              </a:xfrm>
              <a:prstGeom prst="rect">
                <a:avLst/>
              </a:prstGeom>
              <a:solidFill>
                <a:schemeClr val="bg1"/>
              </a:solidFill>
              <a:ln w="12700">
                <a:solidFill>
                  <a:schemeClr val="tx1"/>
                </a:solidFill>
                <a:miter lim="800000"/>
                <a:headEnd/>
                <a:tailEnd/>
              </a:ln>
            </p:spPr>
            <p:txBody>
              <a:bodyPr wrap="none" anchor="ctr"/>
              <a:lstStyle/>
              <a:p>
                <a:pPr algn="ctr"/>
                <a:r>
                  <a:rPr lang="de-DE" sz="2000" dirty="0"/>
                  <a:t>BinaryFile</a:t>
                </a:r>
                <a:br>
                  <a:rPr lang="de-DE" sz="2000" dirty="0"/>
                </a:br>
                <a:r>
                  <a:rPr lang="de-DE" sz="2000" dirty="0"/>
                  <a:t>Storage</a:t>
                </a:r>
              </a:p>
            </p:txBody>
          </p:sp>
          <p:sp>
            <p:nvSpPr>
              <p:cNvPr id="101" name="Rectangle 108"/>
              <p:cNvSpPr>
                <a:spLocks noChangeArrowheads="1"/>
              </p:cNvSpPr>
              <p:nvPr/>
            </p:nvSpPr>
            <p:spPr bwMode="auto">
              <a:xfrm>
                <a:off x="1125" y="1787"/>
                <a:ext cx="739" cy="442"/>
              </a:xfrm>
              <a:prstGeom prst="rect">
                <a:avLst/>
              </a:prstGeom>
              <a:solidFill>
                <a:schemeClr val="bg1"/>
              </a:solidFill>
              <a:ln w="12700">
                <a:solidFill>
                  <a:schemeClr val="tx1"/>
                </a:solidFill>
                <a:miter lim="800000"/>
                <a:headEnd/>
                <a:tailEnd/>
              </a:ln>
            </p:spPr>
            <p:txBody>
              <a:bodyPr wrap="none" anchor="ctr"/>
              <a:lstStyle/>
              <a:p>
                <a:pPr algn="ctr"/>
                <a:r>
                  <a:rPr lang="de-DE" sz="2000" dirty="0"/>
                  <a:t>Entity</a:t>
                </a:r>
              </a:p>
              <a:p>
                <a:pPr algn="ctr"/>
                <a:r>
                  <a:rPr lang="de-DE" sz="2000" dirty="0"/>
                  <a:t>Model</a:t>
                </a:r>
              </a:p>
            </p:txBody>
          </p:sp>
          <p:sp>
            <p:nvSpPr>
              <p:cNvPr id="102" name="AutoShape 109"/>
              <p:cNvSpPr>
                <a:spLocks noChangeArrowheads="1"/>
              </p:cNvSpPr>
              <p:nvPr/>
            </p:nvSpPr>
            <p:spPr bwMode="auto">
              <a:xfrm flipV="1">
                <a:off x="2219" y="768"/>
                <a:ext cx="433" cy="1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90 w 21600"/>
                  <a:gd name="T13" fmla="*/ 4469 h 21600"/>
                  <a:gd name="T14" fmla="*/ 17110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A</a:t>
                </a:r>
              </a:p>
            </p:txBody>
          </p:sp>
          <p:sp>
            <p:nvSpPr>
              <p:cNvPr id="103" name="AutoShape 110"/>
              <p:cNvSpPr>
                <a:spLocks noChangeArrowheads="1"/>
              </p:cNvSpPr>
              <p:nvPr/>
            </p:nvSpPr>
            <p:spPr bwMode="auto">
              <a:xfrm flipV="1">
                <a:off x="633" y="2601"/>
                <a:ext cx="433" cy="1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90 w 21600"/>
                  <a:gd name="T13" fmla="*/ 4469 h 21600"/>
                  <a:gd name="T14" fmla="*/ 17110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E</a:t>
                </a:r>
              </a:p>
            </p:txBody>
          </p:sp>
          <p:sp>
            <p:nvSpPr>
              <p:cNvPr id="104" name="AutoShape 111"/>
              <p:cNvSpPr>
                <a:spLocks noChangeArrowheads="1"/>
              </p:cNvSpPr>
              <p:nvPr/>
            </p:nvSpPr>
            <p:spPr bwMode="auto">
              <a:xfrm flipV="1">
                <a:off x="1656" y="2609"/>
                <a:ext cx="433" cy="1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90 w 21600"/>
                  <a:gd name="T13" fmla="*/ 4469 h 21600"/>
                  <a:gd name="T14" fmla="*/ 17110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F</a:t>
                </a:r>
              </a:p>
            </p:txBody>
          </p:sp>
          <p:sp>
            <p:nvSpPr>
              <p:cNvPr id="105" name="Rectangle 112"/>
              <p:cNvSpPr>
                <a:spLocks noChangeArrowheads="1"/>
              </p:cNvSpPr>
              <p:nvPr/>
            </p:nvSpPr>
            <p:spPr bwMode="auto">
              <a:xfrm>
                <a:off x="3266" y="2746"/>
                <a:ext cx="739" cy="442"/>
              </a:xfrm>
              <a:prstGeom prst="rect">
                <a:avLst/>
              </a:prstGeom>
              <a:solidFill>
                <a:schemeClr val="bg1"/>
              </a:solidFill>
              <a:ln w="12700">
                <a:solidFill>
                  <a:schemeClr val="tx1"/>
                </a:solidFill>
                <a:miter lim="800000"/>
                <a:headEnd/>
                <a:tailEnd/>
              </a:ln>
            </p:spPr>
            <p:txBody>
              <a:bodyPr wrap="none" anchor="ctr"/>
              <a:lstStyle/>
              <a:p>
                <a:pPr algn="ctr"/>
                <a:r>
                  <a:rPr lang="de-DE" sz="2000" dirty="0"/>
                  <a:t>Currency</a:t>
                </a:r>
                <a:br>
                  <a:rPr lang="de-DE" sz="2000" dirty="0"/>
                </a:br>
                <a:r>
                  <a:rPr lang="de-DE" sz="2000" dirty="0"/>
                  <a:t>DataBase</a:t>
                </a:r>
              </a:p>
            </p:txBody>
          </p:sp>
          <p:sp>
            <p:nvSpPr>
              <p:cNvPr id="106" name="AutoShape 113"/>
              <p:cNvSpPr>
                <a:spLocks noChangeArrowheads="1"/>
              </p:cNvSpPr>
              <p:nvPr/>
            </p:nvSpPr>
            <p:spPr bwMode="auto">
              <a:xfrm flipV="1">
                <a:off x="3266" y="2601"/>
                <a:ext cx="433" cy="1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90 w 21600"/>
                  <a:gd name="T13" fmla="*/ 4469 h 21600"/>
                  <a:gd name="T14" fmla="*/ 17110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G</a:t>
                </a:r>
              </a:p>
            </p:txBody>
          </p:sp>
          <p:sp>
            <p:nvSpPr>
              <p:cNvPr id="107" name="Rectangle 114"/>
              <p:cNvSpPr>
                <a:spLocks noChangeArrowheads="1"/>
              </p:cNvSpPr>
              <p:nvPr/>
            </p:nvSpPr>
            <p:spPr bwMode="auto">
              <a:xfrm>
                <a:off x="3266" y="1787"/>
                <a:ext cx="739" cy="442"/>
              </a:xfrm>
              <a:prstGeom prst="rect">
                <a:avLst/>
              </a:prstGeom>
              <a:solidFill>
                <a:schemeClr val="bg1"/>
              </a:solidFill>
              <a:ln w="12700">
                <a:solidFill>
                  <a:schemeClr val="tx1"/>
                </a:solidFill>
                <a:miter lim="800000"/>
                <a:headEnd/>
                <a:tailEnd/>
              </a:ln>
            </p:spPr>
            <p:txBody>
              <a:bodyPr wrap="none" anchor="ctr"/>
              <a:lstStyle/>
              <a:p>
                <a:pPr algn="ctr"/>
                <a:r>
                  <a:rPr lang="de-DE" sz="2000" dirty="0"/>
                  <a:t>Currency</a:t>
                </a:r>
              </a:p>
              <a:p>
                <a:pPr algn="ctr"/>
                <a:r>
                  <a:rPr lang="de-DE" sz="2000" dirty="0"/>
                  <a:t>Converter</a:t>
                </a:r>
              </a:p>
            </p:txBody>
          </p:sp>
          <p:sp>
            <p:nvSpPr>
              <p:cNvPr id="108" name="AutoShape 115"/>
              <p:cNvSpPr>
                <a:spLocks noChangeArrowheads="1"/>
              </p:cNvSpPr>
              <p:nvPr/>
            </p:nvSpPr>
            <p:spPr bwMode="auto">
              <a:xfrm flipV="1">
                <a:off x="3266" y="1642"/>
                <a:ext cx="433" cy="1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90 w 21600"/>
                  <a:gd name="T13" fmla="*/ 4469 h 21600"/>
                  <a:gd name="T14" fmla="*/ 17110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D</a:t>
                </a:r>
              </a:p>
            </p:txBody>
          </p:sp>
          <p:sp>
            <p:nvSpPr>
              <p:cNvPr id="109" name="AutoShape 116"/>
              <p:cNvSpPr>
                <a:spLocks noChangeArrowheads="1"/>
              </p:cNvSpPr>
              <p:nvPr/>
            </p:nvSpPr>
            <p:spPr bwMode="auto">
              <a:xfrm flipV="1">
                <a:off x="1125" y="1642"/>
                <a:ext cx="433" cy="1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90 w 21600"/>
                  <a:gd name="T13" fmla="*/ 4469 h 21600"/>
                  <a:gd name="T14" fmla="*/ 17110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B</a:t>
                </a:r>
              </a:p>
            </p:txBody>
          </p:sp>
          <p:sp>
            <p:nvSpPr>
              <p:cNvPr id="110" name="Rectangle 123"/>
              <p:cNvSpPr>
                <a:spLocks noChangeArrowheads="1"/>
              </p:cNvSpPr>
              <p:nvPr/>
            </p:nvSpPr>
            <p:spPr bwMode="auto">
              <a:xfrm>
                <a:off x="2220" y="1787"/>
                <a:ext cx="739" cy="442"/>
              </a:xfrm>
              <a:prstGeom prst="rect">
                <a:avLst/>
              </a:prstGeom>
              <a:solidFill>
                <a:schemeClr val="bg1"/>
              </a:solidFill>
              <a:ln w="12700">
                <a:solidFill>
                  <a:schemeClr val="tx1"/>
                </a:solidFill>
                <a:miter lim="800000"/>
                <a:headEnd/>
                <a:tailEnd/>
              </a:ln>
            </p:spPr>
            <p:txBody>
              <a:bodyPr wrap="none" anchor="ctr"/>
              <a:lstStyle/>
              <a:p>
                <a:pPr algn="ctr"/>
                <a:r>
                  <a:rPr lang="de-DE" sz="2000" dirty="0"/>
                  <a:t>Calculator</a:t>
                </a:r>
              </a:p>
            </p:txBody>
          </p:sp>
          <p:sp>
            <p:nvSpPr>
              <p:cNvPr id="111" name="AutoShape 124"/>
              <p:cNvSpPr>
                <a:spLocks noChangeArrowheads="1"/>
              </p:cNvSpPr>
              <p:nvPr/>
            </p:nvSpPr>
            <p:spPr bwMode="auto">
              <a:xfrm flipV="1">
                <a:off x="2220" y="1642"/>
                <a:ext cx="433" cy="1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90 w 21600"/>
                  <a:gd name="T13" fmla="*/ 4469 h 21600"/>
                  <a:gd name="T14" fmla="*/ 17110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t>C</a:t>
                </a:r>
              </a:p>
            </p:txBody>
          </p:sp>
          <p:sp>
            <p:nvSpPr>
              <p:cNvPr id="112" name="Rectangle 125"/>
              <p:cNvSpPr>
                <a:spLocks noChangeArrowheads="1"/>
              </p:cNvSpPr>
              <p:nvPr/>
            </p:nvSpPr>
            <p:spPr bwMode="auto">
              <a:xfrm>
                <a:off x="1656" y="2754"/>
                <a:ext cx="739" cy="442"/>
              </a:xfrm>
              <a:prstGeom prst="rect">
                <a:avLst/>
              </a:prstGeom>
              <a:solidFill>
                <a:schemeClr val="bg1"/>
              </a:solidFill>
              <a:ln w="12700">
                <a:solidFill>
                  <a:schemeClr val="tx1"/>
                </a:solidFill>
                <a:miter lim="800000"/>
                <a:headEnd/>
                <a:tailEnd/>
              </a:ln>
            </p:spPr>
            <p:txBody>
              <a:bodyPr wrap="none" anchor="ctr"/>
              <a:lstStyle/>
              <a:p>
                <a:pPr algn="ctr"/>
                <a:r>
                  <a:rPr lang="de-DE" sz="2000" dirty="0"/>
                  <a:t>XMLFile</a:t>
                </a:r>
                <a:br>
                  <a:rPr lang="de-DE" sz="2000" dirty="0"/>
                </a:br>
                <a:r>
                  <a:rPr lang="de-DE" sz="2000" dirty="0"/>
                  <a:t>Storage</a:t>
                </a:r>
              </a:p>
            </p:txBody>
          </p:sp>
        </p:grpSp>
      </p:grpSp>
      <p:sp>
        <p:nvSpPr>
          <p:cNvPr id="5" name="Date Placeholder 4"/>
          <p:cNvSpPr>
            <a:spLocks noGrp="1"/>
          </p:cNvSpPr>
          <p:nvPr>
            <p:ph type="dt" sz="half"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32</a:t>
            </a:fld>
            <a:r>
              <a:rPr lang="en-US" smtClean="0"/>
              <a:t> of 102</a:t>
            </a:r>
            <a:endParaRPr lang="en-US" dirty="0">
              <a:solidFill>
                <a:schemeClr val="tx2"/>
              </a:solidFill>
            </a:endParaRPr>
          </a:p>
        </p:txBody>
      </p:sp>
    </p:spTree>
    <p:extLst>
      <p:ext uri="{BB962C8B-B14F-4D97-AF65-F5344CB8AC3E}">
        <p14:creationId xmlns:p14="http://schemas.microsoft.com/office/powerpoint/2010/main" val="12333955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 Testing Strategy </a:t>
            </a:r>
            <a:endParaRPr lang="en-US" dirty="0"/>
          </a:p>
        </p:txBody>
      </p:sp>
      <p:sp>
        <p:nvSpPr>
          <p:cNvPr id="3" name="Content Placeholder 2"/>
          <p:cNvSpPr>
            <a:spLocks noGrp="1"/>
          </p:cNvSpPr>
          <p:nvPr>
            <p:ph idx="1"/>
          </p:nvPr>
        </p:nvSpPr>
        <p:spPr/>
        <p:txBody>
          <a:bodyPr/>
          <a:lstStyle/>
          <a:p>
            <a:r>
              <a:rPr lang="en-US" dirty="0" smtClean="0"/>
              <a:t>The entire system is viewed as a collection of subsystems (sets of classes) determined during the system and object design. </a:t>
            </a:r>
          </a:p>
          <a:p>
            <a:r>
              <a:rPr lang="en-US" b="1" dirty="0" smtClean="0"/>
              <a:t>Assumption:</a:t>
            </a:r>
            <a:r>
              <a:rPr lang="en-US" dirty="0" smtClean="0"/>
              <a:t> System Decomposition is hierarchical </a:t>
            </a:r>
          </a:p>
          <a:p>
            <a:r>
              <a:rPr lang="en-US" dirty="0" smtClean="0"/>
              <a:t>The order in which the subsystems are selected for testing and integration determines the testing strategy </a:t>
            </a:r>
          </a:p>
          <a:p>
            <a:pPr lvl="1"/>
            <a:r>
              <a:rPr lang="en-US" dirty="0" smtClean="0"/>
              <a:t>Big bang integration (Nonincremental)</a:t>
            </a:r>
          </a:p>
          <a:p>
            <a:pPr lvl="1"/>
            <a:r>
              <a:rPr lang="en-US" dirty="0" smtClean="0"/>
              <a:t>Bottom up integration</a:t>
            </a:r>
          </a:p>
          <a:p>
            <a:pPr lvl="1"/>
            <a:r>
              <a:rPr lang="en-US" dirty="0" smtClean="0"/>
              <a:t>Top down integration </a:t>
            </a:r>
          </a:p>
          <a:p>
            <a:pPr lvl="1"/>
            <a:r>
              <a:rPr lang="en-US" dirty="0" smtClean="0"/>
              <a:t>Sandwich testing</a:t>
            </a:r>
          </a:p>
          <a:p>
            <a:pPr lvl="1"/>
            <a:r>
              <a:rPr lang="en-US" dirty="0" smtClean="0"/>
              <a:t>Variations of the above </a:t>
            </a:r>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33</a:t>
            </a:fld>
            <a:r>
              <a:rPr lang="en-US" smtClean="0"/>
              <a:t> of 102</a:t>
            </a:r>
            <a:endParaRPr lang="en-US" dirty="0">
              <a:solidFill>
                <a:schemeClr val="tx2"/>
              </a:solidFill>
            </a:endParaRPr>
          </a:p>
        </p:txBody>
      </p:sp>
    </p:spTree>
    <p:extLst>
      <p:ext uri="{BB962C8B-B14F-4D97-AF65-F5344CB8AC3E}">
        <p14:creationId xmlns:p14="http://schemas.microsoft.com/office/powerpoint/2010/main" val="1343729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6"/>
          <p:cNvSpPr>
            <a:spLocks noGrp="1"/>
          </p:cNvSpPr>
          <p:nvPr>
            <p:ph type="title" idx="4294967295"/>
          </p:nvPr>
        </p:nvSpPr>
        <p:spPr/>
        <p:txBody>
          <a:bodyPr/>
          <a:lstStyle/>
          <a:p>
            <a:r>
              <a:rPr lang="en-US" dirty="0" smtClean="0"/>
              <a:t>“Big Bang” </a:t>
            </a:r>
            <a:r>
              <a:rPr lang="en-US" dirty="0"/>
              <a:t>Integration Test</a:t>
            </a:r>
          </a:p>
        </p:txBody>
      </p:sp>
      <p:sp>
        <p:nvSpPr>
          <p:cNvPr id="30725" name="Rectangle 7"/>
          <p:cNvSpPr>
            <a:spLocks noGrp="1"/>
          </p:cNvSpPr>
          <p:nvPr>
            <p:ph type="body" idx="4294967295"/>
          </p:nvPr>
        </p:nvSpPr>
        <p:spPr/>
        <p:txBody>
          <a:bodyPr/>
          <a:lstStyle/>
          <a:p>
            <a:r>
              <a:rPr lang="en-US" dirty="0"/>
              <a:t>An extreme and desperate approach: </a:t>
            </a:r>
          </a:p>
          <a:p>
            <a:pPr lvl="1"/>
            <a:r>
              <a:rPr lang="en-US" dirty="0"/>
              <a:t>Test only after integrating all modules</a:t>
            </a:r>
          </a:p>
          <a:p>
            <a:r>
              <a:rPr lang="en-US" dirty="0"/>
              <a:t>Does not require scaffolding</a:t>
            </a:r>
          </a:p>
          <a:p>
            <a:pPr lvl="1"/>
            <a:r>
              <a:rPr lang="en-US" dirty="0"/>
              <a:t>The only excuse, and a bad one</a:t>
            </a:r>
          </a:p>
          <a:p>
            <a:r>
              <a:rPr lang="en-US" dirty="0"/>
              <a:t>Minimum observability, diagnosability, efficacy, feedback</a:t>
            </a:r>
          </a:p>
          <a:p>
            <a:r>
              <a:rPr lang="en-US" dirty="0"/>
              <a:t>High cost of repair</a:t>
            </a:r>
          </a:p>
          <a:p>
            <a:pPr lvl="1"/>
            <a:r>
              <a:rPr lang="en-US" dirty="0"/>
              <a:t>Recall: Cost of repairing a fault rises as a function of time between error and repair </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34</a:t>
            </a:fld>
            <a:r>
              <a:rPr lang="en-US" smtClean="0"/>
              <a:t> of 102</a:t>
            </a:r>
            <a:endParaRPr lang="en-US" dirty="0">
              <a:solidFill>
                <a:schemeClr val="tx2"/>
              </a:solidFill>
            </a:endParaRPr>
          </a:p>
        </p:txBody>
      </p:sp>
    </p:spTree>
    <p:extLst>
      <p:ext uri="{BB962C8B-B14F-4D97-AF65-F5344CB8AC3E}">
        <p14:creationId xmlns:p14="http://schemas.microsoft.com/office/powerpoint/2010/main" val="37615433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r>
              <a:rPr lang="en-US" dirty="0" smtClean="0"/>
              <a:t>Structural vs. Functional Strategies</a:t>
            </a:r>
            <a:endParaRPr lang="it-IT" dirty="0"/>
          </a:p>
        </p:txBody>
      </p:sp>
      <p:sp>
        <p:nvSpPr>
          <p:cNvPr id="31749" name="Rectangle 3"/>
          <p:cNvSpPr>
            <a:spLocks noGrp="1" noChangeArrowheads="1"/>
          </p:cNvSpPr>
          <p:nvPr>
            <p:ph idx="1"/>
          </p:nvPr>
        </p:nvSpPr>
        <p:spPr/>
        <p:txBody>
          <a:bodyPr/>
          <a:lstStyle/>
          <a:p>
            <a:r>
              <a:rPr lang="en-US" dirty="0" smtClean="0"/>
              <a:t>Structural orientation:</a:t>
            </a:r>
            <a:br>
              <a:rPr lang="en-US" dirty="0" smtClean="0"/>
            </a:br>
            <a:r>
              <a:rPr lang="en-US" dirty="0" smtClean="0"/>
              <a:t>Modules constructed, integrated and tested based on a hierarchical project structure</a:t>
            </a:r>
          </a:p>
          <a:p>
            <a:pPr lvl="1"/>
            <a:r>
              <a:rPr lang="en-US" dirty="0" smtClean="0"/>
              <a:t>Top-down, Bottom-up, Sandwich, Backbone </a:t>
            </a:r>
          </a:p>
          <a:p>
            <a:r>
              <a:rPr lang="en-US" dirty="0" smtClean="0"/>
              <a:t>Functional orientation:</a:t>
            </a:r>
            <a:br>
              <a:rPr lang="en-US" dirty="0" smtClean="0"/>
            </a:br>
            <a:r>
              <a:rPr lang="en-US" dirty="0" smtClean="0"/>
              <a:t>Modules integrated according to application characteristics or features</a:t>
            </a:r>
          </a:p>
          <a:p>
            <a:pPr lvl="1"/>
            <a:r>
              <a:rPr lang="en-US" dirty="0" smtClean="0"/>
              <a:t>Threads, Critical modules</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35</a:t>
            </a:fld>
            <a:r>
              <a:rPr lang="en-US" smtClean="0"/>
              <a:t> of 102</a:t>
            </a:r>
            <a:endParaRPr lang="en-US" dirty="0">
              <a:solidFill>
                <a:schemeClr val="tx2"/>
              </a:solidFill>
            </a:endParaRPr>
          </a:p>
        </p:txBody>
      </p:sp>
    </p:spTree>
    <p:extLst>
      <p:ext uri="{BB962C8B-B14F-4D97-AF65-F5344CB8AC3E}">
        <p14:creationId xmlns:p14="http://schemas.microsoft.com/office/powerpoint/2010/main" val="34085192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Top-down Testing Strategy </a:t>
            </a:r>
            <a:endParaRPr lang="en-US" dirty="0"/>
          </a:p>
        </p:txBody>
      </p:sp>
      <p:sp>
        <p:nvSpPr>
          <p:cNvPr id="3" name="Content Placeholder 2"/>
          <p:cNvSpPr>
            <a:spLocks noGrp="1"/>
          </p:cNvSpPr>
          <p:nvPr>
            <p:ph idx="1"/>
          </p:nvPr>
        </p:nvSpPr>
        <p:spPr/>
        <p:txBody>
          <a:bodyPr/>
          <a:lstStyle/>
          <a:p>
            <a:r>
              <a:rPr lang="en-US" dirty="0" smtClean="0"/>
              <a:t>Test the top layer or the controlling subsystem first </a:t>
            </a:r>
          </a:p>
          <a:p>
            <a:r>
              <a:rPr lang="en-US" dirty="0" smtClean="0"/>
              <a:t>Then combine all the subsystems that are called by the tested subsystems and test the resulting collection of subsystems </a:t>
            </a:r>
          </a:p>
          <a:p>
            <a:r>
              <a:rPr lang="en-US" dirty="0" smtClean="0"/>
              <a:t>Do this until all subsystems are incorporated into the test </a:t>
            </a:r>
          </a:p>
          <a:p>
            <a:r>
              <a:rPr lang="en-US" dirty="0" smtClean="0"/>
              <a:t>Test Stubs are used to simulate the components of lower layers that have not yet been integrated.</a:t>
            </a:r>
          </a:p>
          <a:p>
            <a:r>
              <a:rPr lang="en-US" dirty="0" smtClean="0"/>
              <a:t>No drivers are needed </a:t>
            </a:r>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36</a:t>
            </a:fld>
            <a:r>
              <a:rPr lang="en-US" smtClean="0"/>
              <a:t> of 102</a:t>
            </a:r>
            <a:endParaRPr lang="en-US" dirty="0">
              <a:solidFill>
                <a:schemeClr val="tx2"/>
              </a:solidFill>
            </a:endParaRPr>
          </a:p>
        </p:txBody>
      </p:sp>
    </p:spTree>
    <p:extLst>
      <p:ext uri="{BB962C8B-B14F-4D97-AF65-F5344CB8AC3E}">
        <p14:creationId xmlns:p14="http://schemas.microsoft.com/office/powerpoint/2010/main" val="133565533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itle 8"/>
          <p:cNvSpPr>
            <a:spLocks noGrp="1"/>
          </p:cNvSpPr>
          <p:nvPr>
            <p:ph type="title"/>
          </p:nvPr>
        </p:nvSpPr>
        <p:spPr/>
        <p:txBody>
          <a:bodyPr anchor="ctr" anchorCtr="0"/>
          <a:lstStyle/>
          <a:p>
            <a:pPr eaLnBrk="1" hangingPunct="1"/>
            <a:r>
              <a:rPr lang="en-US" dirty="0"/>
              <a:t>Top Down Integration Strategy</a:t>
            </a:r>
            <a:endParaRPr lang="en-US" sz="4400" dirty="0"/>
          </a:p>
        </p:txBody>
      </p:sp>
      <p:sp>
        <p:nvSpPr>
          <p:cNvPr id="2" name="Content Placeholder 1"/>
          <p:cNvSpPr>
            <a:spLocks noGrp="1"/>
          </p:cNvSpPr>
          <p:nvPr>
            <p:ph idx="1"/>
          </p:nvPr>
        </p:nvSpPr>
        <p:spPr>
          <a:xfrm>
            <a:off x="457200" y="4343399"/>
            <a:ext cx="8229600" cy="1787525"/>
          </a:xfrm>
        </p:spPr>
        <p:txBody>
          <a:bodyPr/>
          <a:lstStyle/>
          <a:p>
            <a:r>
              <a:rPr lang="en-US" dirty="0"/>
              <a:t>Working from the top level (in terms of “use” or “include” relation) toward the bottom.</a:t>
            </a:r>
          </a:p>
          <a:p>
            <a:r>
              <a:rPr lang="en-US" dirty="0"/>
              <a:t>No drivers required if program tested from top-level interface (e.g. GUI, CLI, web app, etc.)</a:t>
            </a:r>
          </a:p>
          <a:p>
            <a:endParaRPr lang="en-US" dirty="0"/>
          </a:p>
        </p:txBody>
      </p:sp>
      <p:pic>
        <p:nvPicPr>
          <p:cNvPr id="32773"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219200"/>
            <a:ext cx="5283200"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p:cNvSpPr>
            <a:spLocks noGrp="1"/>
          </p:cNvSpPr>
          <p:nvPr>
            <p:ph type="dt" sz="half" idx="10"/>
          </p:nvPr>
        </p:nvSpPr>
        <p:spPr/>
        <p:txBody>
          <a:bodyPr/>
          <a:lstStyle/>
          <a:p>
            <a:pPr>
              <a:defRPr/>
            </a:pPr>
            <a:r>
              <a:rPr lang="en-US" smtClean="0"/>
              <a:t>May 23, 2017</a:t>
            </a:r>
            <a:endParaRPr lang="en-US" dirty="0"/>
          </a:p>
        </p:txBody>
      </p:sp>
      <p:sp>
        <p:nvSpPr>
          <p:cNvPr id="5" name="Footer Placeholder 4"/>
          <p:cNvSpPr>
            <a:spLocks noGrp="1"/>
          </p:cNvSpPr>
          <p:nvPr>
            <p:ph type="ftr" sz="quarter" idx="11"/>
          </p:nvPr>
        </p:nvSpPr>
        <p:spPr/>
        <p:txBody>
          <a:bodyPr/>
          <a:lstStyle/>
          <a:p>
            <a:pPr>
              <a:defRPr/>
            </a:pPr>
            <a:r>
              <a:rPr lang="en-US" dirty="0" smtClean="0"/>
              <a:t>SE 433: Lecture 9</a:t>
            </a:r>
            <a:endParaRPr lang="en-US" dirty="0"/>
          </a:p>
        </p:txBody>
      </p:sp>
      <p:sp>
        <p:nvSpPr>
          <p:cNvPr id="3" name="Slide Number Placeholder 2"/>
          <p:cNvSpPr>
            <a:spLocks noGrp="1"/>
          </p:cNvSpPr>
          <p:nvPr>
            <p:ph type="sldNum" sz="quarter" idx="12"/>
          </p:nvPr>
        </p:nvSpPr>
        <p:spPr/>
        <p:txBody>
          <a:bodyPr/>
          <a:lstStyle/>
          <a:p>
            <a:pPr>
              <a:defRPr/>
            </a:pPr>
            <a:fld id="{8BDBD1F7-51C1-E94D-B9B2-8F7012A744C6}" type="slidenum">
              <a:rPr lang="en-US" smtClean="0"/>
              <a:pPr>
                <a:defRPr/>
              </a:pPr>
              <a:t>37</a:t>
            </a:fld>
            <a:r>
              <a:rPr lang="en-US" smtClean="0"/>
              <a:t> of 102</a:t>
            </a:r>
            <a:endParaRPr lang="en-US" dirty="0">
              <a:solidFill>
                <a:schemeClr val="tx2"/>
              </a:solidFill>
            </a:endParaRPr>
          </a:p>
        </p:txBody>
      </p:sp>
    </p:spTree>
    <p:extLst>
      <p:ext uri="{BB962C8B-B14F-4D97-AF65-F5344CB8AC3E}">
        <p14:creationId xmlns:p14="http://schemas.microsoft.com/office/powerpoint/2010/main" val="86648399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066800"/>
            <a:ext cx="529590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Title 8"/>
          <p:cNvSpPr>
            <a:spLocks noGrp="1"/>
          </p:cNvSpPr>
          <p:nvPr>
            <p:ph type="title" idx="4294967295"/>
          </p:nvPr>
        </p:nvSpPr>
        <p:spPr/>
        <p:txBody>
          <a:bodyPr anchor="ctr" anchorCtr="0"/>
          <a:lstStyle/>
          <a:p>
            <a:pPr eaLnBrk="1" hangingPunct="1"/>
            <a:r>
              <a:rPr lang="en-US" dirty="0"/>
              <a:t>Top Down Integration Strategy</a:t>
            </a:r>
            <a:endParaRPr lang="en-US" sz="4400" dirty="0"/>
          </a:p>
        </p:txBody>
      </p:sp>
      <p:sp>
        <p:nvSpPr>
          <p:cNvPr id="33798" name="TextBox 10"/>
          <p:cNvSpPr txBox="1">
            <a:spLocks noChangeArrowheads="1"/>
          </p:cNvSpPr>
          <p:nvPr/>
        </p:nvSpPr>
        <p:spPr bwMode="auto">
          <a:xfrm>
            <a:off x="4953000" y="4572000"/>
            <a:ext cx="3962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Write stubs of called or used modules at each step in construction</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38</a:t>
            </a:fld>
            <a:r>
              <a:rPr lang="en-US" smtClean="0"/>
              <a:t> of 102</a:t>
            </a:r>
            <a:endParaRPr lang="en-US" dirty="0">
              <a:solidFill>
                <a:schemeClr val="tx2"/>
              </a:solidFill>
            </a:endParaRPr>
          </a:p>
        </p:txBody>
      </p:sp>
    </p:spTree>
    <p:extLst>
      <p:ext uri="{BB962C8B-B14F-4D97-AF65-F5344CB8AC3E}">
        <p14:creationId xmlns:p14="http://schemas.microsoft.com/office/powerpoint/2010/main" val="107733456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0"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066800"/>
            <a:ext cx="529590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Title 8"/>
          <p:cNvSpPr>
            <a:spLocks noGrp="1"/>
          </p:cNvSpPr>
          <p:nvPr>
            <p:ph type="title" idx="4294967295"/>
          </p:nvPr>
        </p:nvSpPr>
        <p:spPr/>
        <p:txBody>
          <a:bodyPr anchor="ctr" anchorCtr="0"/>
          <a:lstStyle/>
          <a:p>
            <a:pPr eaLnBrk="1" hangingPunct="1"/>
            <a:r>
              <a:rPr lang="en-US" dirty="0"/>
              <a:t>Top Down Integration Strategy</a:t>
            </a:r>
          </a:p>
        </p:txBody>
      </p:sp>
      <p:sp>
        <p:nvSpPr>
          <p:cNvPr id="34822" name="TextBox 7"/>
          <p:cNvSpPr txBox="1">
            <a:spLocks noChangeArrowheads="1"/>
          </p:cNvSpPr>
          <p:nvPr/>
        </p:nvSpPr>
        <p:spPr bwMode="auto">
          <a:xfrm>
            <a:off x="4495800" y="4495800"/>
            <a:ext cx="4191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As modules replace stubs, more functionality is testable</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39</a:t>
            </a:fld>
            <a:r>
              <a:rPr lang="en-US" smtClean="0"/>
              <a:t> of 102</a:t>
            </a:r>
            <a:endParaRPr lang="en-US" dirty="0">
              <a:solidFill>
                <a:schemeClr val="tx2"/>
              </a:solidFill>
            </a:endParaRPr>
          </a:p>
        </p:txBody>
      </p:sp>
    </p:spTree>
    <p:extLst>
      <p:ext uri="{BB962C8B-B14F-4D97-AF65-F5344CB8AC3E}">
        <p14:creationId xmlns:p14="http://schemas.microsoft.com/office/powerpoint/2010/main" val="329780666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Rectangle 2"/>
          <p:cNvSpPr>
            <a:spLocks noGrp="1" noChangeArrowheads="1"/>
          </p:cNvSpPr>
          <p:nvPr>
            <p:ph type="title"/>
          </p:nvPr>
        </p:nvSpPr>
        <p:spPr/>
        <p:txBody>
          <a:bodyPr/>
          <a:lstStyle/>
          <a:p>
            <a:pPr>
              <a:defRPr/>
            </a:pPr>
            <a:r>
              <a:rPr lang="en-US" dirty="0">
                <a:latin typeface="Arial" charset="0"/>
                <a:ea typeface="ＭＳ Ｐゴシック" charset="0"/>
                <a:cs typeface="ＭＳ Ｐゴシック" charset="0"/>
              </a:rPr>
              <a:t>SE </a:t>
            </a:r>
            <a:r>
              <a:rPr lang="en-US" dirty="0" smtClean="0">
                <a:latin typeface="Arial" charset="0"/>
                <a:ea typeface="ＭＳ Ｐゴシック" charset="0"/>
                <a:cs typeface="ＭＳ Ｐゴシック" charset="0"/>
              </a:rPr>
              <a:t>433 </a:t>
            </a:r>
            <a:r>
              <a:rPr lang="en-US" dirty="0">
                <a:latin typeface="Arial" charset="0"/>
                <a:ea typeface="ＭＳ Ｐゴシック" charset="0"/>
                <a:cs typeface="ＭＳ Ｐゴシック" charset="0"/>
              </a:rPr>
              <a:t>– Class </a:t>
            </a:r>
            <a:r>
              <a:rPr lang="en-US" dirty="0" smtClean="0">
                <a:latin typeface="Arial" charset="0"/>
                <a:ea typeface="ＭＳ Ｐゴシック" charset="0"/>
                <a:cs typeface="ＭＳ Ｐゴシック" charset="0"/>
              </a:rPr>
              <a:t>9</a:t>
            </a:r>
            <a:endParaRPr lang="en-US" dirty="0">
              <a:latin typeface="Arial" charset="0"/>
              <a:ea typeface="ＭＳ Ｐゴシック" charset="0"/>
              <a:cs typeface="ＭＳ Ｐゴシック" charset="0"/>
            </a:endParaRPr>
          </a:p>
        </p:txBody>
      </p:sp>
      <p:sp>
        <p:nvSpPr>
          <p:cNvPr id="14338" name="Rectangle 3"/>
          <p:cNvSpPr>
            <a:spLocks noGrp="1" noChangeArrowheads="1"/>
          </p:cNvSpPr>
          <p:nvPr>
            <p:ph type="body" idx="1"/>
          </p:nvPr>
        </p:nvSpPr>
        <p:spPr/>
        <p:txBody>
          <a:bodyPr/>
          <a:lstStyle/>
          <a:p>
            <a:pPr>
              <a:buFont typeface="Wingdings" charset="0"/>
              <a:buNone/>
            </a:pPr>
            <a:r>
              <a:rPr lang="en-US" b="1" dirty="0">
                <a:solidFill>
                  <a:schemeClr val="tx2"/>
                </a:solidFill>
                <a:latin typeface="Arial" charset="0"/>
                <a:ea typeface="ＭＳ Ｐゴシック" charset="0"/>
                <a:cs typeface="ＭＳ Ｐゴシック" charset="0"/>
              </a:rPr>
              <a:t>Topic</a:t>
            </a:r>
            <a:r>
              <a:rPr lang="en-US" b="1" dirty="0" smtClean="0">
                <a:solidFill>
                  <a:schemeClr val="tx2"/>
                </a:solidFill>
                <a:latin typeface="Arial" charset="0"/>
                <a:ea typeface="ＭＳ Ｐゴシック" charset="0"/>
                <a:cs typeface="ＭＳ Ｐゴシック" charset="0"/>
              </a:rPr>
              <a:t>:</a:t>
            </a:r>
          </a:p>
          <a:p>
            <a:pPr lvl="1"/>
            <a:r>
              <a:rPr lang="en-US" dirty="0"/>
              <a:t>Integration &amp; System Testing</a:t>
            </a:r>
            <a:endParaRPr lang="en-US" dirty="0">
              <a:solidFill>
                <a:schemeClr val="tx2"/>
              </a:solidFill>
              <a:ea typeface="ＭＳ Ｐゴシック" charset="0"/>
              <a:cs typeface="ＭＳ Ｐゴシック" charset="0"/>
            </a:endParaRPr>
          </a:p>
          <a:p>
            <a:pPr>
              <a:lnSpc>
                <a:spcPct val="90000"/>
              </a:lnSpc>
              <a:buFont typeface="Wingdings" charset="0"/>
              <a:buNone/>
            </a:pPr>
            <a:r>
              <a:rPr lang="en-US" b="1" dirty="0" smtClean="0">
                <a:solidFill>
                  <a:srgbClr val="0000FF"/>
                </a:solidFill>
                <a:latin typeface="Arial" charset="0"/>
                <a:ea typeface="ＭＳ Ｐゴシック" charset="0"/>
                <a:cs typeface="ＭＳ Ｐゴシック" charset="0"/>
              </a:rPr>
              <a:t>Reading</a:t>
            </a:r>
            <a:r>
              <a:rPr lang="en-US" dirty="0">
                <a:solidFill>
                  <a:srgbClr val="0000FF"/>
                </a:solidFill>
                <a:latin typeface="Arial" charset="0"/>
                <a:ea typeface="ＭＳ Ｐゴシック" charset="0"/>
                <a:cs typeface="ＭＳ Ｐゴシック" charset="0"/>
              </a:rPr>
              <a:t>:</a:t>
            </a:r>
          </a:p>
          <a:p>
            <a:pPr lvl="1"/>
            <a:r>
              <a:rPr lang="en-US" dirty="0" smtClean="0"/>
              <a:t>Chapter 21.1, 21.2 of the textbook. </a:t>
            </a:r>
          </a:p>
          <a:p>
            <a:pPr lvl="1"/>
            <a:r>
              <a:rPr lang="en-US" dirty="0" smtClean="0"/>
              <a:t>Chapter </a:t>
            </a:r>
            <a:r>
              <a:rPr lang="en-US" dirty="0"/>
              <a:t>22 of the textbook. </a:t>
            </a:r>
          </a:p>
          <a:p>
            <a:pPr lvl="1">
              <a:lnSpc>
                <a:spcPct val="90000"/>
              </a:lnSpc>
            </a:pPr>
            <a:r>
              <a:rPr lang="en-US" dirty="0" smtClean="0">
                <a:latin typeface="Arial" charset="0"/>
                <a:ea typeface="ＭＳ Ｐゴシック" charset="0"/>
              </a:rPr>
              <a:t>Articles </a:t>
            </a:r>
            <a:r>
              <a:rPr lang="en-US" dirty="0">
                <a:latin typeface="Arial" charset="0"/>
                <a:ea typeface="ＭＳ Ｐゴシック" charset="0"/>
              </a:rPr>
              <a:t>on the </a:t>
            </a:r>
            <a:r>
              <a:rPr lang="en-US" dirty="0" smtClean="0">
                <a:latin typeface="Arial" charset="0"/>
                <a:ea typeface="ＭＳ Ｐゴシック" charset="0"/>
              </a:rPr>
              <a:t>Reading </a:t>
            </a:r>
            <a:r>
              <a:rPr lang="en-US" dirty="0">
                <a:latin typeface="Arial" charset="0"/>
                <a:ea typeface="ＭＳ Ｐゴシック" charset="0"/>
              </a:rPr>
              <a:t>List</a:t>
            </a:r>
            <a:endParaRPr lang="en-US" dirty="0">
              <a:solidFill>
                <a:srgbClr val="000000"/>
              </a:solidFill>
              <a:latin typeface="Times New Roman" charset="0"/>
              <a:ea typeface="ＭＳ Ｐゴシック" charset="0"/>
            </a:endParaRPr>
          </a:p>
        </p:txBody>
      </p:sp>
      <p:sp>
        <p:nvSpPr>
          <p:cNvPr id="4" name="Date Placeholder 3"/>
          <p:cNvSpPr>
            <a:spLocks noGrp="1"/>
          </p:cNvSpPr>
          <p:nvPr>
            <p:ph type="dt" sz="half"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4</a:t>
            </a:fld>
            <a:r>
              <a:rPr lang="en-US" smtClean="0"/>
              <a:t> of 102</a:t>
            </a:r>
            <a:endParaRPr lang="en-US" dirty="0">
              <a:solidFill>
                <a:schemeClr val="tx2"/>
              </a:solidFill>
            </a:endParaRPr>
          </a:p>
        </p:txBody>
      </p:sp>
    </p:spTree>
    <p:extLst>
      <p:ext uri="{BB962C8B-B14F-4D97-AF65-F5344CB8AC3E}">
        <p14:creationId xmlns:p14="http://schemas.microsoft.com/office/powerpoint/2010/main" val="36946785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066800"/>
            <a:ext cx="529590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Title 8"/>
          <p:cNvSpPr>
            <a:spLocks noGrp="1"/>
          </p:cNvSpPr>
          <p:nvPr>
            <p:ph type="title" idx="4294967295"/>
          </p:nvPr>
        </p:nvSpPr>
        <p:spPr/>
        <p:txBody>
          <a:bodyPr anchor="ctr" anchorCtr="0"/>
          <a:lstStyle/>
          <a:p>
            <a:pPr eaLnBrk="1" hangingPunct="1"/>
            <a:r>
              <a:rPr lang="en-US" dirty="0"/>
              <a:t>Top Down Integration Strategy</a:t>
            </a:r>
          </a:p>
        </p:txBody>
      </p:sp>
      <p:sp>
        <p:nvSpPr>
          <p:cNvPr id="35846" name="TextBox 9"/>
          <p:cNvSpPr txBox="1">
            <a:spLocks noChangeArrowheads="1"/>
          </p:cNvSpPr>
          <p:nvPr/>
        </p:nvSpPr>
        <p:spPr bwMode="auto">
          <a:xfrm>
            <a:off x="4419600" y="4572000"/>
            <a:ext cx="449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 until the program is complete, and all functionality can be tested</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40</a:t>
            </a:fld>
            <a:r>
              <a:rPr lang="en-US" smtClean="0"/>
              <a:t> of 102</a:t>
            </a:r>
            <a:endParaRPr lang="en-US" dirty="0">
              <a:solidFill>
                <a:schemeClr val="tx2"/>
              </a:solidFill>
            </a:endParaRPr>
          </a:p>
        </p:txBody>
      </p:sp>
    </p:spTree>
    <p:extLst>
      <p:ext uri="{BB962C8B-B14F-4D97-AF65-F5344CB8AC3E}">
        <p14:creationId xmlns:p14="http://schemas.microsoft.com/office/powerpoint/2010/main" val="307573518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Bottom-up Testing Strategy </a:t>
            </a:r>
            <a:endParaRPr lang="en-US" dirty="0"/>
          </a:p>
        </p:txBody>
      </p:sp>
      <p:sp>
        <p:nvSpPr>
          <p:cNvPr id="3" name="Content Placeholder 2"/>
          <p:cNvSpPr>
            <a:spLocks noGrp="1"/>
          </p:cNvSpPr>
          <p:nvPr>
            <p:ph idx="1"/>
          </p:nvPr>
        </p:nvSpPr>
        <p:spPr/>
        <p:txBody>
          <a:bodyPr/>
          <a:lstStyle/>
          <a:p>
            <a:r>
              <a:rPr lang="en-US" dirty="0" smtClean="0"/>
              <a:t>The subsystem in the lowest layer of the call hierarchy are tested individually </a:t>
            </a:r>
          </a:p>
          <a:p>
            <a:r>
              <a:rPr lang="en-US" dirty="0" smtClean="0"/>
              <a:t>Then the next subsystems are integrated and tested from the next layer up that call the previously tested subsystems </a:t>
            </a:r>
          </a:p>
          <a:p>
            <a:r>
              <a:rPr lang="en-US" dirty="0" smtClean="0"/>
              <a:t>This is done repeatedly until all subsystems are included in the testing </a:t>
            </a:r>
          </a:p>
          <a:p>
            <a:r>
              <a:rPr lang="en-US" dirty="0" smtClean="0"/>
              <a:t>Only Test Drivers are used to simulate the components of higher layers </a:t>
            </a:r>
          </a:p>
          <a:p>
            <a:r>
              <a:rPr lang="en-US" dirty="0" smtClean="0"/>
              <a:t>No Test Stubs! </a:t>
            </a:r>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41</a:t>
            </a:fld>
            <a:r>
              <a:rPr lang="en-US" smtClean="0"/>
              <a:t> of 102</a:t>
            </a:r>
            <a:endParaRPr lang="en-US" dirty="0">
              <a:solidFill>
                <a:schemeClr val="tx2"/>
              </a:solidFill>
            </a:endParaRPr>
          </a:p>
        </p:txBody>
      </p:sp>
    </p:spTree>
    <p:extLst>
      <p:ext uri="{BB962C8B-B14F-4D97-AF65-F5344CB8AC3E}">
        <p14:creationId xmlns:p14="http://schemas.microsoft.com/office/powerpoint/2010/main" val="3723215129"/>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itle 6"/>
          <p:cNvSpPr>
            <a:spLocks noGrp="1"/>
          </p:cNvSpPr>
          <p:nvPr>
            <p:ph type="title" idx="4294967295"/>
          </p:nvPr>
        </p:nvSpPr>
        <p:spPr/>
        <p:txBody>
          <a:bodyPr anchor="ctr" anchorCtr="0"/>
          <a:lstStyle/>
          <a:p>
            <a:pPr eaLnBrk="1" hangingPunct="1"/>
            <a:r>
              <a:rPr lang="en-US" dirty="0"/>
              <a:t>Bottom Up Integration Strategy</a:t>
            </a:r>
            <a:endParaRPr lang="en-US" sz="4400" dirty="0"/>
          </a:p>
        </p:txBody>
      </p:sp>
      <p:pic>
        <p:nvPicPr>
          <p:cNvPr id="36869"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743200"/>
            <a:ext cx="15494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TextBox 9"/>
          <p:cNvSpPr txBox="1">
            <a:spLocks noChangeArrowheads="1"/>
          </p:cNvSpPr>
          <p:nvPr/>
        </p:nvSpPr>
        <p:spPr bwMode="auto">
          <a:xfrm>
            <a:off x="3581400" y="2971800"/>
            <a:ext cx="5105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Starting at the leaves of the </a:t>
            </a:r>
            <a:r>
              <a:rPr lang="ja-JP" altLang="en-US" sz="3200" dirty="0">
                <a:latin typeface="Garamond"/>
                <a:cs typeface="Garamond"/>
              </a:rPr>
              <a:t>“</a:t>
            </a:r>
            <a:r>
              <a:rPr lang="en-US" altLang="ja-JP" sz="3200" dirty="0">
                <a:latin typeface="Garamond"/>
                <a:cs typeface="Garamond"/>
              </a:rPr>
              <a:t>uses</a:t>
            </a:r>
            <a:r>
              <a:rPr lang="ja-JP" altLang="en-US" sz="3200" dirty="0">
                <a:latin typeface="Garamond"/>
                <a:cs typeface="Garamond"/>
              </a:rPr>
              <a:t>”</a:t>
            </a:r>
            <a:r>
              <a:rPr lang="en-US" altLang="ja-JP" sz="3200" dirty="0">
                <a:latin typeface="Garamond"/>
                <a:cs typeface="Garamond"/>
              </a:rPr>
              <a:t> hierarchy, we never need stubs</a:t>
            </a:r>
            <a:endParaRPr lang="en-US" sz="3200" dirty="0">
              <a:latin typeface="Garamond"/>
              <a:cs typeface="Garamond"/>
            </a:endParaRP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42</a:t>
            </a:fld>
            <a:r>
              <a:rPr lang="en-US" smtClean="0"/>
              <a:t> of 102</a:t>
            </a:r>
            <a:endParaRPr lang="en-US" dirty="0">
              <a:solidFill>
                <a:schemeClr val="tx2"/>
              </a:solidFill>
            </a:endParaRPr>
          </a:p>
        </p:txBody>
      </p:sp>
    </p:spTree>
    <p:extLst>
      <p:ext uri="{BB962C8B-B14F-4D97-AF65-F5344CB8AC3E}">
        <p14:creationId xmlns:p14="http://schemas.microsoft.com/office/powerpoint/2010/main" val="23343092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itle 6"/>
          <p:cNvSpPr>
            <a:spLocks noGrp="1"/>
          </p:cNvSpPr>
          <p:nvPr>
            <p:ph type="title" idx="4294967295"/>
          </p:nvPr>
        </p:nvSpPr>
        <p:spPr/>
        <p:txBody>
          <a:bodyPr anchor="ctr" anchorCtr="0"/>
          <a:lstStyle/>
          <a:p>
            <a:pPr eaLnBrk="1" hangingPunct="1"/>
            <a:r>
              <a:rPr lang="en-US" dirty="0"/>
              <a:t>Bottom Up Integration Strategy</a:t>
            </a:r>
          </a:p>
        </p:txBody>
      </p:sp>
      <p:pic>
        <p:nvPicPr>
          <p:cNvPr id="37893"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14600"/>
            <a:ext cx="3429000" cy="280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4" name="TextBox 9"/>
          <p:cNvSpPr txBox="1">
            <a:spLocks noChangeArrowheads="1"/>
          </p:cNvSpPr>
          <p:nvPr/>
        </p:nvSpPr>
        <p:spPr bwMode="auto">
          <a:xfrm>
            <a:off x="4648200" y="3048000"/>
            <a:ext cx="42672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 but we must construct drivers for each module (as in unit testing) ... </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43</a:t>
            </a:fld>
            <a:r>
              <a:rPr lang="en-US" smtClean="0"/>
              <a:t> of 102</a:t>
            </a:r>
            <a:endParaRPr lang="en-US" dirty="0">
              <a:solidFill>
                <a:schemeClr val="tx2"/>
              </a:solidFill>
            </a:endParaRPr>
          </a:p>
        </p:txBody>
      </p:sp>
    </p:spTree>
    <p:extLst>
      <p:ext uri="{BB962C8B-B14F-4D97-AF65-F5344CB8AC3E}">
        <p14:creationId xmlns:p14="http://schemas.microsoft.com/office/powerpoint/2010/main" val="34942305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itle 6"/>
          <p:cNvSpPr>
            <a:spLocks noGrp="1"/>
          </p:cNvSpPr>
          <p:nvPr>
            <p:ph type="title" idx="4294967295"/>
          </p:nvPr>
        </p:nvSpPr>
        <p:spPr/>
        <p:txBody>
          <a:bodyPr anchor="ctr" anchorCtr="0"/>
          <a:lstStyle/>
          <a:p>
            <a:pPr eaLnBrk="1" hangingPunct="1"/>
            <a:r>
              <a:rPr lang="en-US" dirty="0"/>
              <a:t>Bottom Up Integration Strategy</a:t>
            </a:r>
          </a:p>
        </p:txBody>
      </p:sp>
      <p:pic>
        <p:nvPicPr>
          <p:cNvPr id="38917"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828800"/>
            <a:ext cx="3352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8" name="TextBox 9"/>
          <p:cNvSpPr txBox="1">
            <a:spLocks noChangeArrowheads="1"/>
          </p:cNvSpPr>
          <p:nvPr/>
        </p:nvSpPr>
        <p:spPr bwMode="auto">
          <a:xfrm>
            <a:off x="4419600" y="3276600"/>
            <a:ext cx="4343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 an intermediate module replaces a driver, and needs its own driver ... </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44</a:t>
            </a:fld>
            <a:r>
              <a:rPr lang="en-US" smtClean="0"/>
              <a:t> of 102</a:t>
            </a:r>
            <a:endParaRPr lang="en-US" dirty="0">
              <a:solidFill>
                <a:schemeClr val="tx2"/>
              </a:solidFill>
            </a:endParaRPr>
          </a:p>
        </p:txBody>
      </p:sp>
    </p:spTree>
    <p:extLst>
      <p:ext uri="{BB962C8B-B14F-4D97-AF65-F5344CB8AC3E}">
        <p14:creationId xmlns:p14="http://schemas.microsoft.com/office/powerpoint/2010/main" val="1859822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Title 6"/>
          <p:cNvSpPr>
            <a:spLocks noGrp="1"/>
          </p:cNvSpPr>
          <p:nvPr>
            <p:ph type="title" idx="4294967295"/>
          </p:nvPr>
        </p:nvSpPr>
        <p:spPr/>
        <p:txBody>
          <a:bodyPr anchor="ctr" anchorCtr="0"/>
          <a:lstStyle/>
          <a:p>
            <a:pPr eaLnBrk="1" hangingPunct="1"/>
            <a:r>
              <a:rPr lang="en-US" dirty="0"/>
              <a:t>Bottom Up Integration Strategy</a:t>
            </a:r>
          </a:p>
        </p:txBody>
      </p:sp>
      <p:pic>
        <p:nvPicPr>
          <p:cNvPr id="39941"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752600"/>
            <a:ext cx="3352800" cy="440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45</a:t>
            </a:fld>
            <a:r>
              <a:rPr lang="en-US" smtClean="0"/>
              <a:t> of 102</a:t>
            </a:r>
            <a:endParaRPr lang="en-US" dirty="0">
              <a:solidFill>
                <a:schemeClr val="tx2"/>
              </a:solidFill>
            </a:endParaRPr>
          </a:p>
        </p:txBody>
      </p:sp>
    </p:spTree>
    <p:extLst>
      <p:ext uri="{BB962C8B-B14F-4D97-AF65-F5344CB8AC3E}">
        <p14:creationId xmlns:p14="http://schemas.microsoft.com/office/powerpoint/2010/main" val="315867697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752600"/>
            <a:ext cx="5295900" cy="440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5" name="Title 6"/>
          <p:cNvSpPr>
            <a:spLocks noGrp="1"/>
          </p:cNvSpPr>
          <p:nvPr>
            <p:ph type="title" idx="4294967295"/>
          </p:nvPr>
        </p:nvSpPr>
        <p:spPr/>
        <p:txBody>
          <a:bodyPr anchor="ctr" anchorCtr="0"/>
          <a:lstStyle/>
          <a:p>
            <a:pPr eaLnBrk="1" hangingPunct="1"/>
            <a:r>
              <a:rPr lang="en-US" dirty="0"/>
              <a:t>Bottom Up Integration Strategy</a:t>
            </a:r>
          </a:p>
        </p:txBody>
      </p:sp>
      <p:sp>
        <p:nvSpPr>
          <p:cNvPr id="40966" name="TextBox 9"/>
          <p:cNvSpPr txBox="1">
            <a:spLocks noChangeArrowheads="1"/>
          </p:cNvSpPr>
          <p:nvPr/>
        </p:nvSpPr>
        <p:spPr bwMode="auto">
          <a:xfrm>
            <a:off x="4495800" y="4724400"/>
            <a:ext cx="43434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 so we may have several working subsystems ... </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46</a:t>
            </a:fld>
            <a:r>
              <a:rPr lang="en-US" smtClean="0"/>
              <a:t> of 102</a:t>
            </a:r>
            <a:endParaRPr lang="en-US" dirty="0">
              <a:solidFill>
                <a:schemeClr val="tx2"/>
              </a:solidFill>
            </a:endParaRPr>
          </a:p>
        </p:txBody>
      </p:sp>
    </p:spTree>
    <p:extLst>
      <p:ext uri="{BB962C8B-B14F-4D97-AF65-F5344CB8AC3E}">
        <p14:creationId xmlns:p14="http://schemas.microsoft.com/office/powerpoint/2010/main" val="49082519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itle 6"/>
          <p:cNvSpPr>
            <a:spLocks noGrp="1"/>
          </p:cNvSpPr>
          <p:nvPr>
            <p:ph type="title" idx="4294967295"/>
          </p:nvPr>
        </p:nvSpPr>
        <p:spPr/>
        <p:txBody>
          <a:bodyPr anchor="ctr" anchorCtr="0"/>
          <a:lstStyle/>
          <a:p>
            <a:pPr eaLnBrk="1" hangingPunct="1"/>
            <a:r>
              <a:rPr lang="en-US" dirty="0"/>
              <a:t>Bottom Up Integration Strategy</a:t>
            </a:r>
          </a:p>
        </p:txBody>
      </p:sp>
      <p:pic>
        <p:nvPicPr>
          <p:cNvPr id="41989"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828800"/>
            <a:ext cx="529590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0" name="TextBox 8"/>
          <p:cNvSpPr txBox="1">
            <a:spLocks noChangeArrowheads="1"/>
          </p:cNvSpPr>
          <p:nvPr/>
        </p:nvSpPr>
        <p:spPr bwMode="auto">
          <a:xfrm>
            <a:off x="4572000" y="4648200"/>
            <a:ext cx="3962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 that are eventually integrated into a single system.</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47</a:t>
            </a:fld>
            <a:r>
              <a:rPr lang="en-US" smtClean="0"/>
              <a:t> of 102</a:t>
            </a:r>
            <a:endParaRPr lang="en-US" dirty="0">
              <a:solidFill>
                <a:schemeClr val="tx2"/>
              </a:solidFill>
            </a:endParaRPr>
          </a:p>
        </p:txBody>
      </p:sp>
    </p:spTree>
    <p:extLst>
      <p:ext uri="{BB962C8B-B14F-4D97-AF65-F5344CB8AC3E}">
        <p14:creationId xmlns:p14="http://schemas.microsoft.com/office/powerpoint/2010/main" val="374596811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Sandwich Testing Strategy </a:t>
            </a:r>
            <a:endParaRPr lang="en-US" dirty="0"/>
          </a:p>
        </p:txBody>
      </p:sp>
      <p:sp>
        <p:nvSpPr>
          <p:cNvPr id="3" name="Content Placeholder 2"/>
          <p:cNvSpPr>
            <a:spLocks noGrp="1"/>
          </p:cNvSpPr>
          <p:nvPr>
            <p:ph idx="1"/>
          </p:nvPr>
        </p:nvSpPr>
        <p:spPr/>
        <p:txBody>
          <a:bodyPr/>
          <a:lstStyle/>
          <a:p>
            <a:r>
              <a:rPr lang="en-US" dirty="0" smtClean="0"/>
              <a:t>Combines top-down strategy with bottom-up strategy (parallel testing is possible) </a:t>
            </a:r>
          </a:p>
          <a:p>
            <a:r>
              <a:rPr lang="en-US" dirty="0" smtClean="0"/>
              <a:t>The system is viewed as having three layers </a:t>
            </a:r>
          </a:p>
          <a:p>
            <a:pPr lvl="1"/>
            <a:r>
              <a:rPr lang="en-US" dirty="0" smtClean="0"/>
              <a:t>A target layer in the middle</a:t>
            </a:r>
          </a:p>
          <a:p>
            <a:pPr lvl="1"/>
            <a:r>
              <a:rPr lang="en-US" dirty="0" smtClean="0"/>
              <a:t>A layer above the target (top layer)</a:t>
            </a:r>
          </a:p>
          <a:p>
            <a:pPr lvl="1"/>
            <a:r>
              <a:rPr lang="en-US" dirty="0" smtClean="0"/>
              <a:t>A layer below the target (bottom layer) </a:t>
            </a:r>
          </a:p>
          <a:p>
            <a:pPr lvl="1"/>
            <a:r>
              <a:rPr lang="en-US" dirty="0" smtClean="0"/>
              <a:t>Testing converges towards the target layer</a:t>
            </a:r>
          </a:p>
          <a:p>
            <a:r>
              <a:rPr lang="en-US" dirty="0" smtClean="0"/>
              <a:t>No Test Stubs and Drivers are necessary for bottom and top layer </a:t>
            </a:r>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48</a:t>
            </a:fld>
            <a:r>
              <a:rPr lang="en-US" smtClean="0"/>
              <a:t> of 102</a:t>
            </a:r>
            <a:endParaRPr lang="en-US" dirty="0">
              <a:solidFill>
                <a:schemeClr val="tx2"/>
              </a:solidFill>
            </a:endParaRPr>
          </a:p>
        </p:txBody>
      </p:sp>
    </p:spTree>
    <p:extLst>
      <p:ext uri="{BB962C8B-B14F-4D97-AF65-F5344CB8AC3E}">
        <p14:creationId xmlns:p14="http://schemas.microsoft.com/office/powerpoint/2010/main" val="2020423054"/>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2"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752600"/>
            <a:ext cx="528320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Title 6"/>
          <p:cNvSpPr>
            <a:spLocks noGrp="1"/>
          </p:cNvSpPr>
          <p:nvPr>
            <p:ph type="title" idx="4294967295"/>
          </p:nvPr>
        </p:nvSpPr>
        <p:spPr/>
        <p:txBody>
          <a:bodyPr anchor="ctr" anchorCtr="0"/>
          <a:lstStyle/>
          <a:p>
            <a:pPr eaLnBrk="1" hangingPunct="1"/>
            <a:r>
              <a:rPr lang="en-US" dirty="0"/>
              <a:t>Sandwich Integration Strategy</a:t>
            </a:r>
          </a:p>
        </p:txBody>
      </p:sp>
      <p:sp>
        <p:nvSpPr>
          <p:cNvPr id="43014" name="TextBox 9"/>
          <p:cNvSpPr txBox="1">
            <a:spLocks noChangeArrowheads="1"/>
          </p:cNvSpPr>
          <p:nvPr/>
        </p:nvSpPr>
        <p:spPr bwMode="auto">
          <a:xfrm>
            <a:off x="4191000" y="4343400"/>
            <a:ext cx="4800600"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Working from the extremes (top and bottom) toward center, we may use fewer drivers and stubs</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49</a:t>
            </a:fld>
            <a:r>
              <a:rPr lang="en-US" smtClean="0"/>
              <a:t> of 102</a:t>
            </a:r>
            <a:endParaRPr lang="en-US" dirty="0">
              <a:solidFill>
                <a:schemeClr val="tx2"/>
              </a:solidFill>
            </a:endParaRPr>
          </a:p>
        </p:txBody>
      </p:sp>
    </p:spTree>
    <p:extLst>
      <p:ext uri="{BB962C8B-B14F-4D97-AF65-F5344CB8AC3E}">
        <p14:creationId xmlns:p14="http://schemas.microsoft.com/office/powerpoint/2010/main" val="19703149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Rectangle 2"/>
          <p:cNvSpPr>
            <a:spLocks noGrp="1" noChangeArrowheads="1"/>
          </p:cNvSpPr>
          <p:nvPr>
            <p:ph type="title"/>
          </p:nvPr>
        </p:nvSpPr>
        <p:spPr/>
        <p:txBody>
          <a:bodyPr/>
          <a:lstStyle/>
          <a:p>
            <a:pPr>
              <a:defRPr/>
            </a:pPr>
            <a:r>
              <a:rPr lang="en-US" dirty="0" smtClean="0">
                <a:latin typeface="Arial" charset="0"/>
                <a:ea typeface="ＭＳ Ｐゴシック" charset="0"/>
                <a:cs typeface="ＭＳ Ｐゴシック" charset="0"/>
              </a:rPr>
              <a:t>Final Exam Paper</a:t>
            </a:r>
            <a:endParaRPr lang="en-US" dirty="0">
              <a:latin typeface="Arial" charset="0"/>
              <a:ea typeface="ＭＳ Ｐゴシック" charset="0"/>
              <a:cs typeface="ＭＳ Ｐゴシック" charset="0"/>
            </a:endParaRPr>
          </a:p>
        </p:txBody>
      </p:sp>
      <p:sp>
        <p:nvSpPr>
          <p:cNvPr id="17412" name="Rectangle 3"/>
          <p:cNvSpPr>
            <a:spLocks noGrp="1" noChangeArrowheads="1"/>
          </p:cNvSpPr>
          <p:nvPr>
            <p:ph type="body" idx="1"/>
          </p:nvPr>
        </p:nvSpPr>
        <p:spPr>
          <a:xfrm>
            <a:off x="331788" y="990600"/>
            <a:ext cx="8431212" cy="5486400"/>
          </a:xfrm>
        </p:spPr>
        <p:txBody>
          <a:bodyPr/>
          <a:lstStyle/>
          <a:p>
            <a:pPr>
              <a:lnSpc>
                <a:spcPct val="90000"/>
              </a:lnSpc>
              <a:buNone/>
            </a:pPr>
            <a:r>
              <a:rPr lang="en-US" b="1" dirty="0">
                <a:solidFill>
                  <a:srgbClr val="FF0000"/>
                </a:solidFill>
              </a:rPr>
              <a:t>This paper is for SE433 students only</a:t>
            </a:r>
            <a:r>
              <a:rPr lang="en-US" b="1" dirty="0" smtClean="0">
                <a:solidFill>
                  <a:srgbClr val="FF0000"/>
                </a:solidFill>
              </a:rPr>
              <a:t>.</a:t>
            </a:r>
            <a:endParaRPr lang="en-US" b="1" dirty="0" smtClean="0">
              <a:latin typeface="Arial" charset="0"/>
              <a:ea typeface="ＭＳ Ｐゴシック" charset="0"/>
              <a:cs typeface="ＭＳ Ｐゴシック" charset="0"/>
            </a:endParaRPr>
          </a:p>
          <a:p>
            <a:pPr>
              <a:lnSpc>
                <a:spcPct val="90000"/>
              </a:lnSpc>
              <a:buFont typeface="Wingdings" charset="0"/>
              <a:buNone/>
            </a:pPr>
            <a:r>
              <a:rPr lang="en-US" b="1" dirty="0" smtClean="0">
                <a:latin typeface="Arial" charset="0"/>
                <a:ea typeface="ＭＳ Ｐゴシック" charset="0"/>
                <a:cs typeface="ＭＳ Ｐゴシック" charset="0"/>
              </a:rPr>
              <a:t>Due</a:t>
            </a:r>
            <a:r>
              <a:rPr lang="en-US" dirty="0" smtClean="0">
                <a:latin typeface="Arial" charset="0"/>
                <a:ea typeface="ＭＳ Ｐゴシック" charset="0"/>
                <a:cs typeface="ＭＳ Ｐゴシック" charset="0"/>
              </a:rPr>
              <a:t> June 6, 2017. </a:t>
            </a:r>
            <a:r>
              <a:rPr lang="en-US" u="sng" dirty="0" smtClean="0">
                <a:latin typeface="Arial" charset="0"/>
                <a:ea typeface="ＭＳ Ｐゴシック" charset="0"/>
                <a:cs typeface="ＭＳ Ｐゴシック" charset="0"/>
              </a:rPr>
              <a:t>No late submissions!</a:t>
            </a:r>
          </a:p>
          <a:p>
            <a:pPr>
              <a:lnSpc>
                <a:spcPct val="90000"/>
              </a:lnSpc>
            </a:pPr>
            <a:r>
              <a:rPr lang="en-US" i="1" dirty="0"/>
              <a:t>Cloud Storage</a:t>
            </a:r>
            <a:r>
              <a:rPr lang="en-US" dirty="0"/>
              <a:t> plans to immediately hire a </a:t>
            </a:r>
            <a:r>
              <a:rPr lang="en-US" i="1" u="sng" dirty="0"/>
              <a:t>Director of Software Quality Assurance</a:t>
            </a:r>
            <a:r>
              <a:rPr lang="en-US" dirty="0"/>
              <a:t>, and you have been identified as a finalist. </a:t>
            </a:r>
            <a:endParaRPr lang="en-US" dirty="0" smtClean="0"/>
          </a:p>
          <a:p>
            <a:pPr>
              <a:lnSpc>
                <a:spcPct val="90000"/>
              </a:lnSpc>
            </a:pPr>
            <a:r>
              <a:rPr lang="en-US" dirty="0" smtClean="0"/>
              <a:t>The </a:t>
            </a:r>
            <a:r>
              <a:rPr lang="en-US" dirty="0"/>
              <a:t>CEO of the company has asked you to present an </a:t>
            </a:r>
            <a:r>
              <a:rPr lang="en-US" b="1" u="sng" dirty="0"/>
              <a:t>executive summary </a:t>
            </a:r>
            <a:r>
              <a:rPr lang="en-US" dirty="0"/>
              <a:t>of your recommendations and plans to steer the project through its initial launch if you were hired as the Director of Software Quality Assurance and were given necessary authorities to execute your plans. </a:t>
            </a:r>
            <a:endParaRPr lang="en-US" dirty="0" smtClean="0"/>
          </a:p>
          <a:p>
            <a:pPr>
              <a:lnSpc>
                <a:spcPct val="90000"/>
              </a:lnSpc>
            </a:pPr>
            <a:r>
              <a:rPr lang="en-US" dirty="0"/>
              <a:t>If you have questions regarding the take-home part of the final exam, you may post your questions on the mailing list on or before Sunday </a:t>
            </a:r>
            <a:r>
              <a:rPr lang="en-US" dirty="0" smtClean="0"/>
              <a:t>June 4, 2017. </a:t>
            </a:r>
          </a:p>
          <a:p>
            <a:pPr marL="0" indent="0">
              <a:lnSpc>
                <a:spcPct val="90000"/>
              </a:lnSpc>
              <a:buNone/>
            </a:pPr>
            <a:r>
              <a:rPr lang="en-US" b="1" dirty="0">
                <a:solidFill>
                  <a:srgbClr val="FF0000"/>
                </a:solidFill>
              </a:rPr>
              <a:t>This paper is for SE433 students only.</a:t>
            </a:r>
            <a:endParaRPr lang="en-US" dirty="0">
              <a:solidFill>
                <a:srgbClr val="FF0000"/>
              </a:solidFill>
            </a:endParaRPr>
          </a:p>
          <a:p>
            <a:pPr>
              <a:lnSpc>
                <a:spcPct val="90000"/>
              </a:lnSpc>
            </a:pPr>
            <a:endParaRPr lang="en-US" dirty="0">
              <a:latin typeface="Arial" charset="0"/>
              <a:ea typeface="ＭＳ Ｐゴシック" charset="0"/>
              <a:cs typeface="ＭＳ Ｐゴシック" charset="0"/>
            </a:endParaRPr>
          </a:p>
        </p:txBody>
      </p:sp>
      <p:sp>
        <p:nvSpPr>
          <p:cNvPr id="2" name="Date Placeholder 1"/>
          <p:cNvSpPr>
            <a:spLocks noGrp="1"/>
          </p:cNvSpPr>
          <p:nvPr>
            <p:ph type="dt" sz="half"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5</a:t>
            </a:fld>
            <a:r>
              <a:rPr lang="en-US" smtClean="0"/>
              <a:t> of 102</a:t>
            </a:r>
            <a:endParaRPr lang="en-US" dirty="0">
              <a:solidFill>
                <a:schemeClr val="tx2"/>
              </a:solidFill>
            </a:endParaRPr>
          </a:p>
        </p:txBody>
      </p:sp>
    </p:spTree>
    <p:extLst>
      <p:ext uri="{BB962C8B-B14F-4D97-AF65-F5344CB8AC3E}">
        <p14:creationId xmlns:p14="http://schemas.microsoft.com/office/powerpoint/2010/main" val="1860728797"/>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Title 6"/>
          <p:cNvSpPr>
            <a:spLocks noGrp="1"/>
          </p:cNvSpPr>
          <p:nvPr>
            <p:ph type="title" idx="4294967295"/>
          </p:nvPr>
        </p:nvSpPr>
        <p:spPr/>
        <p:txBody>
          <a:bodyPr anchor="ctr" anchorCtr="0"/>
          <a:lstStyle/>
          <a:p>
            <a:pPr eaLnBrk="1" hangingPunct="1"/>
            <a:r>
              <a:rPr lang="en-US" dirty="0"/>
              <a:t>Sandwich Integration Strategy</a:t>
            </a:r>
          </a:p>
        </p:txBody>
      </p:sp>
      <p:pic>
        <p:nvPicPr>
          <p:cNvPr id="44037"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752600"/>
            <a:ext cx="529590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8" name="TextBox 9"/>
          <p:cNvSpPr txBox="1">
            <a:spLocks noChangeArrowheads="1"/>
          </p:cNvSpPr>
          <p:nvPr/>
        </p:nvSpPr>
        <p:spPr bwMode="auto">
          <a:xfrm>
            <a:off x="4572000" y="4572000"/>
            <a:ext cx="4038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Sandwich integration is flexible and adaptable, but complex to plan</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50</a:t>
            </a:fld>
            <a:r>
              <a:rPr lang="en-US" smtClean="0"/>
              <a:t> of 102</a:t>
            </a:r>
            <a:endParaRPr lang="en-US" dirty="0">
              <a:solidFill>
                <a:schemeClr val="tx2"/>
              </a:solidFill>
            </a:endParaRPr>
          </a:p>
        </p:txBody>
      </p:sp>
    </p:spTree>
    <p:extLst>
      <p:ext uri="{BB962C8B-B14F-4D97-AF65-F5344CB8AC3E}">
        <p14:creationId xmlns:p14="http://schemas.microsoft.com/office/powerpoint/2010/main" val="266687927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0"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828800"/>
            <a:ext cx="529590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Title 1"/>
          <p:cNvSpPr>
            <a:spLocks noGrp="1"/>
          </p:cNvSpPr>
          <p:nvPr>
            <p:ph type="title" idx="4294967295"/>
          </p:nvPr>
        </p:nvSpPr>
        <p:spPr/>
        <p:txBody>
          <a:bodyPr anchor="ctr" anchorCtr="0"/>
          <a:lstStyle/>
          <a:p>
            <a:pPr eaLnBrk="1" hangingPunct="1"/>
            <a:r>
              <a:rPr lang="en-US" dirty="0"/>
              <a:t>Thread Integration Strategy</a:t>
            </a:r>
          </a:p>
        </p:txBody>
      </p:sp>
      <p:sp>
        <p:nvSpPr>
          <p:cNvPr id="45062" name="TextBox 7"/>
          <p:cNvSpPr txBox="1">
            <a:spLocks noChangeArrowheads="1"/>
          </p:cNvSpPr>
          <p:nvPr/>
        </p:nvSpPr>
        <p:spPr bwMode="auto">
          <a:xfrm>
            <a:off x="3048000" y="4648200"/>
            <a:ext cx="5715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A </a:t>
            </a:r>
            <a:r>
              <a:rPr lang="ja-JP" altLang="en-US" sz="3200" dirty="0">
                <a:latin typeface="Garamond"/>
                <a:cs typeface="Garamond"/>
              </a:rPr>
              <a:t>“</a:t>
            </a:r>
            <a:r>
              <a:rPr lang="en-US" altLang="ja-JP" sz="3200" dirty="0">
                <a:latin typeface="Garamond"/>
                <a:cs typeface="Garamond"/>
              </a:rPr>
              <a:t>thread</a:t>
            </a:r>
            <a:r>
              <a:rPr lang="ja-JP" altLang="en-US" sz="3200" dirty="0">
                <a:latin typeface="Garamond"/>
                <a:cs typeface="Garamond"/>
              </a:rPr>
              <a:t>”</a:t>
            </a:r>
            <a:r>
              <a:rPr lang="en-US" altLang="ja-JP" sz="3200" dirty="0">
                <a:latin typeface="Garamond"/>
                <a:cs typeface="Garamond"/>
              </a:rPr>
              <a:t> is a portion of several modules that together provide a user-visible program feature.</a:t>
            </a:r>
            <a:endParaRPr lang="en-US" sz="3200" dirty="0">
              <a:latin typeface="Garamond"/>
              <a:cs typeface="Garamond"/>
            </a:endParaRP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51</a:t>
            </a:fld>
            <a:r>
              <a:rPr lang="en-US" smtClean="0"/>
              <a:t> of 102</a:t>
            </a:r>
            <a:endParaRPr lang="en-US" dirty="0">
              <a:solidFill>
                <a:schemeClr val="tx2"/>
              </a:solidFill>
            </a:endParaRPr>
          </a:p>
        </p:txBody>
      </p:sp>
    </p:spTree>
    <p:extLst>
      <p:ext uri="{BB962C8B-B14F-4D97-AF65-F5344CB8AC3E}">
        <p14:creationId xmlns:p14="http://schemas.microsoft.com/office/powerpoint/2010/main" val="15402021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752600"/>
            <a:ext cx="529590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5" name="Title 1"/>
          <p:cNvSpPr>
            <a:spLocks noGrp="1"/>
          </p:cNvSpPr>
          <p:nvPr>
            <p:ph type="title" idx="4294967295"/>
          </p:nvPr>
        </p:nvSpPr>
        <p:spPr/>
        <p:txBody>
          <a:bodyPr anchor="ctr" anchorCtr="0"/>
          <a:lstStyle/>
          <a:p>
            <a:pPr eaLnBrk="1" hangingPunct="1"/>
            <a:r>
              <a:rPr lang="en-US" dirty="0"/>
              <a:t>Thread Integration Strategy</a:t>
            </a:r>
          </a:p>
        </p:txBody>
      </p:sp>
      <p:sp>
        <p:nvSpPr>
          <p:cNvPr id="46086" name="TextBox 6"/>
          <p:cNvSpPr txBox="1">
            <a:spLocks noChangeArrowheads="1"/>
          </p:cNvSpPr>
          <p:nvPr/>
        </p:nvSpPr>
        <p:spPr bwMode="auto">
          <a:xfrm>
            <a:off x="4114800" y="4495800"/>
            <a:ext cx="4800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Integrating one thread, then another, etc., we maximize visibility for the user</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52</a:t>
            </a:fld>
            <a:r>
              <a:rPr lang="en-US" smtClean="0"/>
              <a:t> of 102</a:t>
            </a:r>
            <a:endParaRPr lang="en-US" dirty="0">
              <a:solidFill>
                <a:schemeClr val="tx2"/>
              </a:solidFill>
            </a:endParaRPr>
          </a:p>
        </p:txBody>
      </p:sp>
    </p:spTree>
    <p:extLst>
      <p:ext uri="{BB962C8B-B14F-4D97-AF65-F5344CB8AC3E}">
        <p14:creationId xmlns:p14="http://schemas.microsoft.com/office/powerpoint/2010/main" val="22334002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itle 1"/>
          <p:cNvSpPr>
            <a:spLocks noGrp="1"/>
          </p:cNvSpPr>
          <p:nvPr>
            <p:ph type="title" idx="4294967295"/>
          </p:nvPr>
        </p:nvSpPr>
        <p:spPr/>
        <p:txBody>
          <a:bodyPr anchor="ctr" anchorCtr="0"/>
          <a:lstStyle/>
          <a:p>
            <a:pPr eaLnBrk="1" hangingPunct="1"/>
            <a:r>
              <a:rPr lang="en-US" dirty="0"/>
              <a:t>Thread Integration Strategy</a:t>
            </a:r>
          </a:p>
        </p:txBody>
      </p:sp>
      <p:pic>
        <p:nvPicPr>
          <p:cNvPr id="47109"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600200"/>
            <a:ext cx="529590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0" name="TextBox 5"/>
          <p:cNvSpPr txBox="1">
            <a:spLocks noChangeArrowheads="1"/>
          </p:cNvSpPr>
          <p:nvPr/>
        </p:nvSpPr>
        <p:spPr bwMode="auto">
          <a:xfrm>
            <a:off x="3886200" y="4267200"/>
            <a:ext cx="5105400"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3200" dirty="0">
                <a:latin typeface="Garamond"/>
                <a:cs typeface="Garamond"/>
              </a:rPr>
              <a:t>As in sandwich integration testing, we can minimize stubs and drivers, but the integration plan may be complex</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53</a:t>
            </a:fld>
            <a:r>
              <a:rPr lang="en-US" smtClean="0"/>
              <a:t> of 102</a:t>
            </a:r>
            <a:endParaRPr lang="en-US" dirty="0">
              <a:solidFill>
                <a:schemeClr val="tx2"/>
              </a:solidFill>
            </a:endParaRPr>
          </a:p>
        </p:txBody>
      </p:sp>
    </p:spTree>
    <p:extLst>
      <p:ext uri="{BB962C8B-B14F-4D97-AF65-F5344CB8AC3E}">
        <p14:creationId xmlns:p14="http://schemas.microsoft.com/office/powerpoint/2010/main" val="269624270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Title 4"/>
          <p:cNvSpPr>
            <a:spLocks noGrp="1"/>
          </p:cNvSpPr>
          <p:nvPr>
            <p:ph type="title"/>
          </p:nvPr>
        </p:nvSpPr>
        <p:spPr/>
        <p:txBody>
          <a:bodyPr anchor="ctr"/>
          <a:lstStyle/>
          <a:p>
            <a:pPr eaLnBrk="1" hangingPunct="1"/>
            <a:r>
              <a:rPr lang="en-US" sz="4000" dirty="0"/>
              <a:t>Critical Modules </a:t>
            </a:r>
            <a:r>
              <a:rPr lang="en-US" sz="4000" dirty="0" smtClean="0"/>
              <a:t>Integration </a:t>
            </a:r>
            <a:r>
              <a:rPr lang="en-US" sz="4000" dirty="0"/>
              <a:t>Strategy</a:t>
            </a:r>
            <a:endParaRPr lang="en-US" sz="3200" dirty="0"/>
          </a:p>
        </p:txBody>
      </p:sp>
      <p:sp>
        <p:nvSpPr>
          <p:cNvPr id="48133" name="Content Placeholder 5"/>
          <p:cNvSpPr>
            <a:spLocks noGrp="1"/>
          </p:cNvSpPr>
          <p:nvPr>
            <p:ph idx="1"/>
          </p:nvPr>
        </p:nvSpPr>
        <p:spPr/>
        <p:txBody>
          <a:bodyPr/>
          <a:lstStyle/>
          <a:p>
            <a:pPr marL="342900" indent="-342900" eaLnBrk="1" hangingPunct="1"/>
            <a:r>
              <a:rPr lang="en-US" sz="2800" dirty="0"/>
              <a:t>Strategy: Start with riskiest modules</a:t>
            </a:r>
          </a:p>
          <a:p>
            <a:pPr marL="742950" lvl="1" indent="-285750" eaLnBrk="1" hangingPunct="1"/>
            <a:r>
              <a:rPr lang="en-US" sz="2400" dirty="0"/>
              <a:t>Risk assessment is necessary first step</a:t>
            </a:r>
          </a:p>
          <a:p>
            <a:pPr marL="742950" lvl="1" indent="-285750" eaLnBrk="1" hangingPunct="1"/>
            <a:r>
              <a:rPr lang="en-US" sz="2400" dirty="0"/>
              <a:t>May include technical risks (is X feasible?), process risks (is schedule for X realistic?), other risks</a:t>
            </a:r>
          </a:p>
          <a:p>
            <a:pPr marL="342900" indent="-342900" eaLnBrk="1" hangingPunct="1"/>
            <a:r>
              <a:rPr lang="en-US" sz="2800" dirty="0"/>
              <a:t>May resemble thread or sandwich process in tactics for flexible build order</a:t>
            </a:r>
          </a:p>
          <a:p>
            <a:pPr marL="742950" lvl="1" indent="-285750" eaLnBrk="1" hangingPunct="1"/>
            <a:r>
              <a:rPr lang="en-US" sz="2400" dirty="0"/>
              <a:t>E.g., constructing parts of one module to test functionality in another</a:t>
            </a:r>
          </a:p>
          <a:p>
            <a:pPr marL="342900" indent="-342900" eaLnBrk="1" hangingPunct="1"/>
            <a:r>
              <a:rPr lang="en-US" sz="2800" dirty="0"/>
              <a:t>Key point is risk-oriented process</a:t>
            </a:r>
          </a:p>
          <a:p>
            <a:pPr marL="742950" lvl="1" indent="-285750" eaLnBrk="1" hangingPunct="1"/>
            <a:r>
              <a:rPr lang="en-US" sz="2400" dirty="0"/>
              <a:t>Integration testing as a risk-reduction activity, designed to deliver any bad news as early as possible</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54</a:t>
            </a:fld>
            <a:r>
              <a:rPr lang="en-US" smtClean="0"/>
              <a:t> of 102</a:t>
            </a:r>
            <a:endParaRPr lang="en-US" dirty="0">
              <a:solidFill>
                <a:schemeClr val="tx2"/>
              </a:solidFill>
            </a:endParaRPr>
          </a:p>
        </p:txBody>
      </p:sp>
    </p:spTree>
    <p:extLst>
      <p:ext uri="{BB962C8B-B14F-4D97-AF65-F5344CB8AC3E}">
        <p14:creationId xmlns:p14="http://schemas.microsoft.com/office/powerpoint/2010/main" val="194348322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dirty="0" smtClean="0"/>
              <a:t>Continuous</a:t>
            </a:r>
            <a:r>
              <a:rPr lang="de-DE" dirty="0" smtClean="0"/>
              <a:t> Testing</a:t>
            </a:r>
            <a:endParaRPr lang="de-DE" dirty="0"/>
          </a:p>
        </p:txBody>
      </p:sp>
      <p:sp>
        <p:nvSpPr>
          <p:cNvPr id="21507" name="Rectangle 3"/>
          <p:cNvSpPr>
            <a:spLocks noGrp="1" noChangeArrowheads="1"/>
          </p:cNvSpPr>
          <p:nvPr>
            <p:ph type="body" idx="1"/>
          </p:nvPr>
        </p:nvSpPr>
        <p:spPr/>
        <p:txBody>
          <a:bodyPr/>
          <a:lstStyle/>
          <a:p>
            <a:r>
              <a:rPr lang="en-GB" dirty="0" smtClean="0"/>
              <a:t>Continuous build:</a:t>
            </a:r>
          </a:p>
          <a:p>
            <a:pPr lvl="1"/>
            <a:r>
              <a:rPr lang="en-GB" dirty="0" smtClean="0"/>
              <a:t>Build from day one</a:t>
            </a:r>
          </a:p>
          <a:p>
            <a:pPr lvl="1"/>
            <a:r>
              <a:rPr lang="en-GB" dirty="0" smtClean="0"/>
              <a:t>Test from day one</a:t>
            </a:r>
          </a:p>
          <a:p>
            <a:pPr lvl="1"/>
            <a:r>
              <a:rPr lang="en-GB" dirty="0" smtClean="0"/>
              <a:t>Integrate from day one</a:t>
            </a:r>
          </a:p>
          <a:p>
            <a:pPr lvl="1"/>
            <a:r>
              <a:rPr lang="en-GB" altLang="ja-JP" dirty="0" smtClean="0"/>
              <a:t>System is always runnable</a:t>
            </a:r>
            <a:endParaRPr lang="en-GB" dirty="0" smtClean="0"/>
          </a:p>
          <a:p>
            <a:r>
              <a:rPr lang="en-GB" dirty="0" smtClean="0"/>
              <a:t>Requires integrated tool support:</a:t>
            </a:r>
          </a:p>
          <a:p>
            <a:pPr lvl="1"/>
            <a:r>
              <a:rPr lang="en-GB" dirty="0" smtClean="0"/>
              <a:t>Continuous build server</a:t>
            </a:r>
          </a:p>
          <a:p>
            <a:pPr lvl="1"/>
            <a:r>
              <a:rPr lang="en-GB" dirty="0" smtClean="0"/>
              <a:t>Automated tests with high coverage</a:t>
            </a:r>
          </a:p>
          <a:p>
            <a:pPr lvl="1"/>
            <a:r>
              <a:rPr lang="en-GB" dirty="0" smtClean="0"/>
              <a:t>Tool supported refactoring</a:t>
            </a:r>
          </a:p>
          <a:p>
            <a:pPr lvl="1"/>
            <a:r>
              <a:rPr lang="en-GB" dirty="0" smtClean="0"/>
              <a:t>Software configuration management</a:t>
            </a:r>
          </a:p>
          <a:p>
            <a:pPr lvl="1"/>
            <a:r>
              <a:rPr lang="en-GB" dirty="0" smtClean="0"/>
              <a:t>Issue tracking.</a:t>
            </a:r>
            <a:endParaRPr lang="en-GB" dirty="0"/>
          </a:p>
        </p:txBody>
      </p:sp>
      <p:sp>
        <p:nvSpPr>
          <p:cNvPr id="4" name="Date Placeholder 3"/>
          <p:cNvSpPr>
            <a:spLocks noGrp="1"/>
          </p:cNvSpPr>
          <p:nvPr>
            <p:ph type="dt" sz="half" idx="10"/>
          </p:nvPr>
        </p:nvSpPr>
        <p:spPr/>
        <p:txBody>
          <a:bodyPr/>
          <a:lstStyle/>
          <a:p>
            <a:pPr>
              <a:defRPr/>
            </a:pPr>
            <a:r>
              <a:rPr lang="en-US" smtClean="0"/>
              <a:t>May 23, 2017</a:t>
            </a:r>
            <a:endParaRPr lang="en-US" dirty="0"/>
          </a:p>
        </p:txBody>
      </p:sp>
      <p:sp>
        <p:nvSpPr>
          <p:cNvPr id="5" name="Footer Placeholder 4"/>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55</a:t>
            </a:fld>
            <a:r>
              <a:rPr lang="en-US" smtClean="0"/>
              <a:t> of 102</a:t>
            </a:r>
            <a:endParaRPr lang="en-US" dirty="0">
              <a:solidFill>
                <a:schemeClr val="tx2"/>
              </a:solidFill>
            </a:endParaRPr>
          </a:p>
        </p:txBody>
      </p:sp>
    </p:spTree>
    <p:extLst>
      <p:ext uri="{BB962C8B-B14F-4D97-AF65-F5344CB8AC3E}">
        <p14:creationId xmlns:p14="http://schemas.microsoft.com/office/powerpoint/2010/main" val="2456244470"/>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75" name="Rectangle 59"/>
          <p:cNvSpPr>
            <a:spLocks noChangeArrowheads="1"/>
          </p:cNvSpPr>
          <p:nvPr/>
        </p:nvSpPr>
        <p:spPr bwMode="auto">
          <a:xfrm>
            <a:off x="3962400" y="1144588"/>
            <a:ext cx="134938" cy="701675"/>
          </a:xfrm>
          <a:prstGeom prst="rect">
            <a:avLst/>
          </a:prstGeom>
          <a:solidFill>
            <a:srgbClr val="00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sz="2000" dirty="0">
              <a:latin typeface="+mn-lt"/>
            </a:endParaRPr>
          </a:p>
        </p:txBody>
      </p:sp>
      <p:sp>
        <p:nvSpPr>
          <p:cNvPr id="239674" name="Rectangle 58"/>
          <p:cNvSpPr>
            <a:spLocks noChangeArrowheads="1"/>
          </p:cNvSpPr>
          <p:nvPr/>
        </p:nvSpPr>
        <p:spPr bwMode="auto">
          <a:xfrm>
            <a:off x="1004888" y="4067175"/>
            <a:ext cx="279400" cy="701675"/>
          </a:xfrm>
          <a:prstGeom prst="rect">
            <a:avLst/>
          </a:prstGeom>
          <a:solidFill>
            <a:srgbClr val="00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sz="2000" dirty="0">
              <a:latin typeface="+mn-lt"/>
            </a:endParaRPr>
          </a:p>
        </p:txBody>
      </p:sp>
      <p:sp>
        <p:nvSpPr>
          <p:cNvPr id="239671" name="Rectangle 55"/>
          <p:cNvSpPr>
            <a:spLocks noChangeArrowheads="1"/>
          </p:cNvSpPr>
          <p:nvPr/>
        </p:nvSpPr>
        <p:spPr bwMode="auto">
          <a:xfrm>
            <a:off x="1785938" y="2532063"/>
            <a:ext cx="119062" cy="701675"/>
          </a:xfrm>
          <a:prstGeom prst="rect">
            <a:avLst/>
          </a:prstGeom>
          <a:solidFill>
            <a:srgbClr val="00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sz="2000" dirty="0">
              <a:latin typeface="+mn-lt"/>
            </a:endParaRPr>
          </a:p>
        </p:txBody>
      </p:sp>
      <p:sp>
        <p:nvSpPr>
          <p:cNvPr id="239672" name="Rectangle 56"/>
          <p:cNvSpPr>
            <a:spLocks noChangeArrowheads="1"/>
          </p:cNvSpPr>
          <p:nvPr/>
        </p:nvSpPr>
        <p:spPr bwMode="auto">
          <a:xfrm>
            <a:off x="1905000" y="2532063"/>
            <a:ext cx="279400" cy="701675"/>
          </a:xfrm>
          <a:prstGeom prst="rect">
            <a:avLst/>
          </a:prstGeom>
          <a:solidFill>
            <a:srgbClr val="00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sz="2000" dirty="0">
              <a:latin typeface="+mn-lt"/>
            </a:endParaRPr>
          </a:p>
        </p:txBody>
      </p:sp>
      <p:sp>
        <p:nvSpPr>
          <p:cNvPr id="239670" name="Rectangle 54"/>
          <p:cNvSpPr>
            <a:spLocks noChangeArrowheads="1"/>
          </p:cNvSpPr>
          <p:nvPr/>
        </p:nvSpPr>
        <p:spPr bwMode="auto">
          <a:xfrm>
            <a:off x="3524250" y="2532063"/>
            <a:ext cx="279400" cy="701675"/>
          </a:xfrm>
          <a:prstGeom prst="rect">
            <a:avLst/>
          </a:prstGeom>
          <a:solidFill>
            <a:srgbClr val="00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sz="2000" dirty="0">
              <a:latin typeface="+mn-lt"/>
            </a:endParaRPr>
          </a:p>
        </p:txBody>
      </p:sp>
      <p:sp>
        <p:nvSpPr>
          <p:cNvPr id="239668" name="Rectangle 52"/>
          <p:cNvSpPr>
            <a:spLocks noChangeArrowheads="1"/>
          </p:cNvSpPr>
          <p:nvPr/>
        </p:nvSpPr>
        <p:spPr bwMode="auto">
          <a:xfrm>
            <a:off x="3522663" y="1144588"/>
            <a:ext cx="279400" cy="701675"/>
          </a:xfrm>
          <a:prstGeom prst="rect">
            <a:avLst/>
          </a:prstGeom>
          <a:solidFill>
            <a:srgbClr val="00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sz="2000" dirty="0">
              <a:latin typeface="+mn-lt"/>
            </a:endParaRPr>
          </a:p>
        </p:txBody>
      </p:sp>
      <p:sp>
        <p:nvSpPr>
          <p:cNvPr id="239669" name="Rectangle 53"/>
          <p:cNvSpPr>
            <a:spLocks noChangeArrowheads="1"/>
          </p:cNvSpPr>
          <p:nvPr/>
        </p:nvSpPr>
        <p:spPr bwMode="auto">
          <a:xfrm>
            <a:off x="3802063" y="1144588"/>
            <a:ext cx="160337" cy="701675"/>
          </a:xfrm>
          <a:prstGeom prst="rect">
            <a:avLst/>
          </a:prstGeom>
          <a:solidFill>
            <a:srgbClr val="00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sz="2000" dirty="0">
              <a:latin typeface="+mn-lt"/>
            </a:endParaRPr>
          </a:p>
        </p:txBody>
      </p:sp>
      <p:sp>
        <p:nvSpPr>
          <p:cNvPr id="22537" name="Rectangle 9"/>
          <p:cNvSpPr>
            <a:spLocks noChangeArrowheads="1"/>
          </p:cNvSpPr>
          <p:nvPr/>
        </p:nvSpPr>
        <p:spPr bwMode="auto">
          <a:xfrm>
            <a:off x="3522663" y="1144588"/>
            <a:ext cx="1173162" cy="7016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de-DE" sz="2000" dirty="0">
                <a:latin typeface="+mn-lt"/>
              </a:rPr>
              <a:t>Spread</a:t>
            </a:r>
            <a:br>
              <a:rPr lang="de-DE" sz="2000" dirty="0">
                <a:latin typeface="+mn-lt"/>
              </a:rPr>
            </a:br>
            <a:r>
              <a:rPr lang="de-DE" sz="2000" dirty="0">
                <a:latin typeface="+mn-lt"/>
              </a:rPr>
              <a:t>SheetView</a:t>
            </a:r>
          </a:p>
        </p:txBody>
      </p:sp>
      <p:sp>
        <p:nvSpPr>
          <p:cNvPr id="22538" name="Rectangle 13"/>
          <p:cNvSpPr>
            <a:spLocks noChangeArrowheads="1"/>
          </p:cNvSpPr>
          <p:nvPr/>
        </p:nvSpPr>
        <p:spPr bwMode="auto">
          <a:xfrm>
            <a:off x="1004888" y="4054475"/>
            <a:ext cx="1173162" cy="7016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de-DE" sz="2000" dirty="0">
                <a:latin typeface="+mn-lt"/>
              </a:rPr>
              <a:t>BinaryFile</a:t>
            </a:r>
            <a:br>
              <a:rPr lang="de-DE" sz="2000" dirty="0">
                <a:latin typeface="+mn-lt"/>
              </a:rPr>
            </a:br>
            <a:r>
              <a:rPr lang="de-DE" sz="2000" dirty="0">
                <a:latin typeface="+mn-lt"/>
              </a:rPr>
              <a:t>Storage</a:t>
            </a:r>
          </a:p>
        </p:txBody>
      </p:sp>
      <p:sp>
        <p:nvSpPr>
          <p:cNvPr id="22539" name="Rectangle 21"/>
          <p:cNvSpPr>
            <a:spLocks noChangeArrowheads="1"/>
          </p:cNvSpPr>
          <p:nvPr/>
        </p:nvSpPr>
        <p:spPr bwMode="auto">
          <a:xfrm>
            <a:off x="1785938" y="2532063"/>
            <a:ext cx="1173162" cy="7016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de-DE" sz="2000" dirty="0">
                <a:latin typeface="+mn-lt"/>
              </a:rPr>
              <a:t>Data</a:t>
            </a:r>
            <a:br>
              <a:rPr lang="de-DE" sz="2000" dirty="0">
                <a:latin typeface="+mn-lt"/>
              </a:rPr>
            </a:br>
            <a:r>
              <a:rPr lang="de-DE" sz="2000" dirty="0">
                <a:latin typeface="+mn-lt"/>
              </a:rPr>
              <a:t>Model</a:t>
            </a:r>
          </a:p>
        </p:txBody>
      </p:sp>
      <p:sp>
        <p:nvSpPr>
          <p:cNvPr id="22540" name="Rectangle 2"/>
          <p:cNvSpPr>
            <a:spLocks noGrp="1" noChangeArrowheads="1"/>
          </p:cNvSpPr>
          <p:nvPr>
            <p:ph type="title"/>
          </p:nvPr>
        </p:nvSpPr>
        <p:spPr>
          <a:xfrm>
            <a:off x="0" y="0"/>
            <a:ext cx="9144000" cy="990600"/>
          </a:xfrm>
        </p:spPr>
        <p:txBody>
          <a:bodyPr/>
          <a:lstStyle/>
          <a:p>
            <a:r>
              <a:rPr lang="en-US" dirty="0" smtClean="0"/>
              <a:t>Continuous Testing Strategy</a:t>
            </a:r>
            <a:endParaRPr lang="en-US" dirty="0"/>
          </a:p>
        </p:txBody>
      </p:sp>
      <p:sp>
        <p:nvSpPr>
          <p:cNvPr id="22541" name="Line 4"/>
          <p:cNvSpPr>
            <a:spLocks noChangeShapeType="1"/>
          </p:cNvSpPr>
          <p:nvPr/>
        </p:nvSpPr>
        <p:spPr bwMode="auto">
          <a:xfrm>
            <a:off x="749300" y="2095500"/>
            <a:ext cx="76835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2000" dirty="0">
              <a:latin typeface="+mn-lt"/>
            </a:endParaRPr>
          </a:p>
        </p:txBody>
      </p:sp>
      <p:sp>
        <p:nvSpPr>
          <p:cNvPr id="22542" name="Line 5"/>
          <p:cNvSpPr>
            <a:spLocks noChangeShapeType="1"/>
          </p:cNvSpPr>
          <p:nvPr/>
        </p:nvSpPr>
        <p:spPr bwMode="auto">
          <a:xfrm>
            <a:off x="673100" y="3433763"/>
            <a:ext cx="76835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2000" dirty="0">
              <a:latin typeface="+mn-lt"/>
            </a:endParaRPr>
          </a:p>
        </p:txBody>
      </p:sp>
      <p:sp>
        <p:nvSpPr>
          <p:cNvPr id="22543" name="Rectangle 6"/>
          <p:cNvSpPr>
            <a:spLocks noChangeArrowheads="1"/>
          </p:cNvSpPr>
          <p:nvPr/>
        </p:nvSpPr>
        <p:spPr bwMode="auto">
          <a:xfrm>
            <a:off x="7350125" y="1482725"/>
            <a:ext cx="966835"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dirty="0">
                <a:latin typeface="+mn-lt"/>
              </a:rPr>
              <a:t>Layer I</a:t>
            </a:r>
          </a:p>
        </p:txBody>
      </p:sp>
      <p:sp>
        <p:nvSpPr>
          <p:cNvPr id="22544" name="Rectangle 7"/>
          <p:cNvSpPr>
            <a:spLocks noChangeArrowheads="1"/>
          </p:cNvSpPr>
          <p:nvPr/>
        </p:nvSpPr>
        <p:spPr bwMode="auto">
          <a:xfrm>
            <a:off x="7339013" y="2682875"/>
            <a:ext cx="1038094"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dirty="0">
                <a:latin typeface="+mn-lt"/>
              </a:rPr>
              <a:t>Layer II</a:t>
            </a:r>
          </a:p>
        </p:txBody>
      </p:sp>
      <p:sp>
        <p:nvSpPr>
          <p:cNvPr id="22545" name="Rectangle 8"/>
          <p:cNvSpPr>
            <a:spLocks noChangeArrowheads="1"/>
          </p:cNvSpPr>
          <p:nvPr/>
        </p:nvSpPr>
        <p:spPr bwMode="auto">
          <a:xfrm>
            <a:off x="7339013" y="4054475"/>
            <a:ext cx="1109352"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dirty="0">
                <a:latin typeface="+mn-lt"/>
              </a:rPr>
              <a:t>Layer III</a:t>
            </a:r>
          </a:p>
        </p:txBody>
      </p:sp>
      <p:sp>
        <p:nvSpPr>
          <p:cNvPr id="22546" name="AutoShape 10"/>
          <p:cNvSpPr>
            <a:spLocks noChangeArrowheads="1"/>
          </p:cNvSpPr>
          <p:nvPr/>
        </p:nvSpPr>
        <p:spPr bwMode="auto">
          <a:xfrm flipV="1">
            <a:off x="3522663" y="914400"/>
            <a:ext cx="687387"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latin typeface="+mn-lt"/>
              </a:rPr>
              <a:t>A</a:t>
            </a:r>
          </a:p>
        </p:txBody>
      </p:sp>
      <p:sp>
        <p:nvSpPr>
          <p:cNvPr id="22547" name="AutoShape 14"/>
          <p:cNvSpPr>
            <a:spLocks noChangeArrowheads="1"/>
          </p:cNvSpPr>
          <p:nvPr/>
        </p:nvSpPr>
        <p:spPr bwMode="auto">
          <a:xfrm flipV="1">
            <a:off x="1004888" y="3824288"/>
            <a:ext cx="687387" cy="230187"/>
          </a:xfrm>
          <a:custGeom>
            <a:avLst/>
            <a:gdLst>
              <a:gd name="T0" fmla="*/ 2147483647 w 21600"/>
              <a:gd name="T1" fmla="*/ 1484431435 h 21600"/>
              <a:gd name="T2" fmla="*/ 2147483647 w 21600"/>
              <a:gd name="T3" fmla="*/ 2147483647 h 21600"/>
              <a:gd name="T4" fmla="*/ 2147483647 w 21600"/>
              <a:gd name="T5" fmla="*/ 148443143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latin typeface="+mn-lt"/>
              </a:rPr>
              <a:t>E</a:t>
            </a:r>
          </a:p>
        </p:txBody>
      </p:sp>
      <p:sp>
        <p:nvSpPr>
          <p:cNvPr id="22548" name="AutoShape 16"/>
          <p:cNvSpPr>
            <a:spLocks noChangeArrowheads="1"/>
          </p:cNvSpPr>
          <p:nvPr/>
        </p:nvSpPr>
        <p:spPr bwMode="auto">
          <a:xfrm flipV="1">
            <a:off x="2628900" y="3836988"/>
            <a:ext cx="687388" cy="230187"/>
          </a:xfrm>
          <a:custGeom>
            <a:avLst/>
            <a:gdLst>
              <a:gd name="T0" fmla="*/ 2147483647 w 21600"/>
              <a:gd name="T1" fmla="*/ 1484431435 h 21600"/>
              <a:gd name="T2" fmla="*/ 2147483647 w 21600"/>
              <a:gd name="T3" fmla="*/ 2147483647 h 21600"/>
              <a:gd name="T4" fmla="*/ 2147483647 w 21600"/>
              <a:gd name="T5" fmla="*/ 148443143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latin typeface="+mn-lt"/>
              </a:rPr>
              <a:t>F</a:t>
            </a:r>
          </a:p>
        </p:txBody>
      </p:sp>
      <p:sp>
        <p:nvSpPr>
          <p:cNvPr id="22549" name="Rectangle 17"/>
          <p:cNvSpPr>
            <a:spLocks noChangeArrowheads="1"/>
          </p:cNvSpPr>
          <p:nvPr/>
        </p:nvSpPr>
        <p:spPr bwMode="auto">
          <a:xfrm>
            <a:off x="5184775" y="4054475"/>
            <a:ext cx="1173163"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latin typeface="+mn-lt"/>
              </a:rPr>
              <a:t>Currency</a:t>
            </a:r>
            <a:br>
              <a:rPr lang="de-DE" sz="2000" dirty="0">
                <a:latin typeface="+mn-lt"/>
              </a:rPr>
            </a:br>
            <a:r>
              <a:rPr lang="de-DE" sz="2000" dirty="0">
                <a:latin typeface="+mn-lt"/>
              </a:rPr>
              <a:t>DataBase</a:t>
            </a:r>
          </a:p>
        </p:txBody>
      </p:sp>
      <p:sp>
        <p:nvSpPr>
          <p:cNvPr id="22550" name="AutoShape 18"/>
          <p:cNvSpPr>
            <a:spLocks noChangeArrowheads="1"/>
          </p:cNvSpPr>
          <p:nvPr/>
        </p:nvSpPr>
        <p:spPr bwMode="auto">
          <a:xfrm flipV="1">
            <a:off x="5184775" y="3824288"/>
            <a:ext cx="687388" cy="230187"/>
          </a:xfrm>
          <a:custGeom>
            <a:avLst/>
            <a:gdLst>
              <a:gd name="T0" fmla="*/ 2147483647 w 21600"/>
              <a:gd name="T1" fmla="*/ 1484431435 h 21600"/>
              <a:gd name="T2" fmla="*/ 2147483647 w 21600"/>
              <a:gd name="T3" fmla="*/ 2147483647 h 21600"/>
              <a:gd name="T4" fmla="*/ 2147483647 w 21600"/>
              <a:gd name="T5" fmla="*/ 148443143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latin typeface="+mn-lt"/>
              </a:rPr>
              <a:t>G</a:t>
            </a:r>
          </a:p>
        </p:txBody>
      </p:sp>
      <p:sp>
        <p:nvSpPr>
          <p:cNvPr id="22551" name="Rectangle 19"/>
          <p:cNvSpPr>
            <a:spLocks noChangeArrowheads="1"/>
          </p:cNvSpPr>
          <p:nvPr/>
        </p:nvSpPr>
        <p:spPr bwMode="auto">
          <a:xfrm>
            <a:off x="5184775" y="2532063"/>
            <a:ext cx="1173163"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latin typeface="+mn-lt"/>
              </a:rPr>
              <a:t>Currency</a:t>
            </a:r>
          </a:p>
          <a:p>
            <a:pPr algn="ctr"/>
            <a:r>
              <a:rPr lang="de-DE" sz="2000" dirty="0">
                <a:latin typeface="+mn-lt"/>
              </a:rPr>
              <a:t>Converter</a:t>
            </a:r>
          </a:p>
        </p:txBody>
      </p:sp>
      <p:sp>
        <p:nvSpPr>
          <p:cNvPr id="22552" name="AutoShape 20"/>
          <p:cNvSpPr>
            <a:spLocks noChangeArrowheads="1"/>
          </p:cNvSpPr>
          <p:nvPr/>
        </p:nvSpPr>
        <p:spPr bwMode="auto">
          <a:xfrm flipV="1">
            <a:off x="5184775" y="2301875"/>
            <a:ext cx="687388"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latin typeface="+mn-lt"/>
              </a:rPr>
              <a:t>D</a:t>
            </a:r>
          </a:p>
        </p:txBody>
      </p:sp>
      <p:sp>
        <p:nvSpPr>
          <p:cNvPr id="22553" name="AutoShape 22"/>
          <p:cNvSpPr>
            <a:spLocks noChangeArrowheads="1"/>
          </p:cNvSpPr>
          <p:nvPr/>
        </p:nvSpPr>
        <p:spPr bwMode="auto">
          <a:xfrm flipV="1">
            <a:off x="1785938" y="2301875"/>
            <a:ext cx="687387"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latin typeface="+mn-lt"/>
              </a:rPr>
              <a:t>B</a:t>
            </a:r>
          </a:p>
        </p:txBody>
      </p:sp>
      <p:cxnSp>
        <p:nvCxnSpPr>
          <p:cNvPr id="22554" name="AutoShape 23"/>
          <p:cNvCxnSpPr>
            <a:cxnSpLocks noChangeShapeType="1"/>
            <a:stCxn id="22537" idx="2"/>
            <a:endCxn id="22553" idx="1"/>
          </p:cNvCxnSpPr>
          <p:nvPr/>
        </p:nvCxnSpPr>
        <p:spPr bwMode="auto">
          <a:xfrm rot="5400000">
            <a:off x="2890838" y="1084263"/>
            <a:ext cx="457200" cy="1981200"/>
          </a:xfrm>
          <a:prstGeom prst="bentConnector3">
            <a:avLst>
              <a:gd name="adj1" fmla="val 33676"/>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cxnSp>
        <p:nvCxnSpPr>
          <p:cNvPr id="22555" name="AutoShape 24"/>
          <p:cNvCxnSpPr>
            <a:cxnSpLocks noChangeShapeType="1"/>
            <a:stCxn id="22537" idx="2"/>
            <a:endCxn id="22561" idx="1"/>
          </p:cNvCxnSpPr>
          <p:nvPr/>
        </p:nvCxnSpPr>
        <p:spPr bwMode="auto">
          <a:xfrm rot="5400000">
            <a:off x="3759994" y="1953419"/>
            <a:ext cx="457200" cy="242888"/>
          </a:xfrm>
          <a:prstGeom prst="bentConnector3">
            <a:avLst>
              <a:gd name="adj1" fmla="val 34023"/>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cxnSp>
        <p:nvCxnSpPr>
          <p:cNvPr id="22556" name="AutoShape 25"/>
          <p:cNvCxnSpPr>
            <a:cxnSpLocks noChangeShapeType="1"/>
            <a:stCxn id="22537" idx="2"/>
            <a:endCxn id="22552" idx="1"/>
          </p:cNvCxnSpPr>
          <p:nvPr/>
        </p:nvCxnSpPr>
        <p:spPr bwMode="auto">
          <a:xfrm rot="16200000" flipH="1">
            <a:off x="4590257" y="1366044"/>
            <a:ext cx="457200" cy="1417637"/>
          </a:xfrm>
          <a:prstGeom prst="bentConnector3">
            <a:avLst>
              <a:gd name="adj1" fmla="val 34370"/>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cxnSp>
        <p:nvCxnSpPr>
          <p:cNvPr id="22557" name="AutoShape 26"/>
          <p:cNvCxnSpPr>
            <a:cxnSpLocks noChangeShapeType="1"/>
            <a:stCxn id="22551" idx="2"/>
            <a:endCxn id="22550" idx="1"/>
          </p:cNvCxnSpPr>
          <p:nvPr/>
        </p:nvCxnSpPr>
        <p:spPr bwMode="auto">
          <a:xfrm rot="5400000">
            <a:off x="5353844" y="3407569"/>
            <a:ext cx="592137" cy="244475"/>
          </a:xfrm>
          <a:prstGeom prst="bentConnector3">
            <a:avLst>
              <a:gd name="adj1" fmla="val 49866"/>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cxnSp>
        <p:nvCxnSpPr>
          <p:cNvPr id="22558" name="AutoShape 27"/>
          <p:cNvCxnSpPr>
            <a:cxnSpLocks noChangeShapeType="1"/>
            <a:stCxn id="22539" idx="2"/>
            <a:endCxn id="22548" idx="1"/>
          </p:cNvCxnSpPr>
          <p:nvPr/>
        </p:nvCxnSpPr>
        <p:spPr bwMode="auto">
          <a:xfrm rot="16200000" flipH="1">
            <a:off x="2370138" y="3236913"/>
            <a:ext cx="604837" cy="598487"/>
          </a:xfrm>
          <a:prstGeom prst="bentConnector3">
            <a:avLst>
              <a:gd name="adj1" fmla="val 49870"/>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cxnSp>
        <p:nvCxnSpPr>
          <p:cNvPr id="22559" name="AutoShape 28"/>
          <p:cNvCxnSpPr>
            <a:cxnSpLocks noChangeShapeType="1"/>
            <a:stCxn id="22539" idx="2"/>
            <a:endCxn id="22547" idx="1"/>
          </p:cNvCxnSpPr>
          <p:nvPr/>
        </p:nvCxnSpPr>
        <p:spPr bwMode="auto">
          <a:xfrm rot="5400000">
            <a:off x="1564482" y="3017044"/>
            <a:ext cx="592137" cy="1025525"/>
          </a:xfrm>
          <a:prstGeom prst="bentConnector3">
            <a:avLst>
              <a:gd name="adj1" fmla="val 49866"/>
            </a:avLst>
          </a:prstGeom>
          <a:noFill/>
          <a:ln w="25400">
            <a:solidFill>
              <a:schemeClr val="tx1"/>
            </a:solidFill>
            <a:prstDash val="dash"/>
            <a:miter lim="800000"/>
            <a:headEnd/>
            <a:tailEnd type="arrow" w="med" len="med"/>
          </a:ln>
          <a:extLst>
            <a:ext uri="{909E8E84-426E-40dd-AFC4-6F175D3DCCD1}">
              <a14:hiddenFill xmlns:a14="http://schemas.microsoft.com/office/drawing/2010/main">
                <a:noFill/>
              </a14:hiddenFill>
            </a:ext>
          </a:extLst>
        </p:spPr>
      </p:cxnSp>
      <p:sp>
        <p:nvSpPr>
          <p:cNvPr id="22560" name="Rectangle 11"/>
          <p:cNvSpPr>
            <a:spLocks noChangeArrowheads="1"/>
          </p:cNvSpPr>
          <p:nvPr/>
        </p:nvSpPr>
        <p:spPr bwMode="auto">
          <a:xfrm>
            <a:off x="3524250" y="2532063"/>
            <a:ext cx="1173163" cy="7016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de-DE" sz="2000" dirty="0">
                <a:latin typeface="+mn-lt"/>
              </a:rPr>
              <a:t>Calculator</a:t>
            </a:r>
          </a:p>
        </p:txBody>
      </p:sp>
      <p:sp>
        <p:nvSpPr>
          <p:cNvPr id="22561" name="AutoShape 12"/>
          <p:cNvSpPr>
            <a:spLocks noChangeArrowheads="1"/>
          </p:cNvSpPr>
          <p:nvPr/>
        </p:nvSpPr>
        <p:spPr bwMode="auto">
          <a:xfrm flipV="1">
            <a:off x="3524250" y="2301875"/>
            <a:ext cx="687388" cy="230188"/>
          </a:xfrm>
          <a:custGeom>
            <a:avLst/>
            <a:gdLst>
              <a:gd name="T0" fmla="*/ 2147483647 w 21600"/>
              <a:gd name="T1" fmla="*/ 1484458345 h 21600"/>
              <a:gd name="T2" fmla="*/ 2147483647 w 21600"/>
              <a:gd name="T3" fmla="*/ 2147483647 h 21600"/>
              <a:gd name="T4" fmla="*/ 2147483647 w 21600"/>
              <a:gd name="T5" fmla="*/ 1484458345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12700">
            <a:solidFill>
              <a:schemeClr val="tx1"/>
            </a:solidFill>
            <a:miter lim="800000"/>
            <a:headEnd/>
            <a:tailEnd/>
          </a:ln>
        </p:spPr>
        <p:txBody>
          <a:bodyPr rot="10800000" wrap="none" anchor="ctr"/>
          <a:lstStyle/>
          <a:p>
            <a:pPr algn="ctr"/>
            <a:r>
              <a:rPr lang="de-DE" sz="2000" dirty="0">
                <a:latin typeface="+mn-lt"/>
              </a:rPr>
              <a:t>C</a:t>
            </a:r>
          </a:p>
        </p:txBody>
      </p:sp>
      <p:sp>
        <p:nvSpPr>
          <p:cNvPr id="22562" name="Rectangle 15"/>
          <p:cNvSpPr>
            <a:spLocks noChangeArrowheads="1"/>
          </p:cNvSpPr>
          <p:nvPr/>
        </p:nvSpPr>
        <p:spPr bwMode="auto">
          <a:xfrm>
            <a:off x="2628900" y="4067175"/>
            <a:ext cx="1173163" cy="701675"/>
          </a:xfrm>
          <a:prstGeom prst="rect">
            <a:avLst/>
          </a:prstGeom>
          <a:solidFill>
            <a:schemeClr val="bg1"/>
          </a:solidFill>
          <a:ln w="12700">
            <a:solidFill>
              <a:schemeClr val="tx1"/>
            </a:solidFill>
            <a:miter lim="800000"/>
            <a:headEnd/>
            <a:tailEnd/>
          </a:ln>
        </p:spPr>
        <p:txBody>
          <a:bodyPr wrap="none" anchor="ctr"/>
          <a:lstStyle/>
          <a:p>
            <a:pPr algn="ctr"/>
            <a:r>
              <a:rPr lang="de-DE" sz="2000" dirty="0">
                <a:latin typeface="+mn-lt"/>
              </a:rPr>
              <a:t>XMLFile</a:t>
            </a:r>
            <a:br>
              <a:rPr lang="de-DE" sz="2000" dirty="0">
                <a:latin typeface="+mn-lt"/>
              </a:rPr>
            </a:br>
            <a:r>
              <a:rPr lang="de-DE" sz="2000" dirty="0">
                <a:latin typeface="+mn-lt"/>
              </a:rPr>
              <a:t>Storage</a:t>
            </a:r>
          </a:p>
        </p:txBody>
      </p:sp>
      <p:sp>
        <p:nvSpPr>
          <p:cNvPr id="22563" name="Line 48"/>
          <p:cNvSpPr>
            <a:spLocks noChangeShapeType="1"/>
          </p:cNvSpPr>
          <p:nvPr/>
        </p:nvSpPr>
        <p:spPr bwMode="auto">
          <a:xfrm>
            <a:off x="1562100" y="5372100"/>
            <a:ext cx="60071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2000" dirty="0">
              <a:latin typeface="+mn-lt"/>
            </a:endParaRPr>
          </a:p>
        </p:txBody>
      </p:sp>
      <p:sp>
        <p:nvSpPr>
          <p:cNvPr id="239665" name="Text Box 49"/>
          <p:cNvSpPr txBox="1">
            <a:spLocks noChangeArrowheads="1"/>
          </p:cNvSpPr>
          <p:nvPr/>
        </p:nvSpPr>
        <p:spPr bwMode="auto">
          <a:xfrm>
            <a:off x="817229" y="5522089"/>
            <a:ext cx="153419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b="1">
                <a:solidFill>
                  <a:schemeClr val="tx1"/>
                </a:solidFill>
                <a:latin typeface="Times" charset="0"/>
                <a:ea typeface="ＭＳ Ｐゴシック" charset="0"/>
                <a:cs typeface="ＭＳ Ｐゴシック" charset="0"/>
              </a:defRPr>
            </a:lvl1pPr>
            <a:lvl2pPr marL="742950" indent="-285750">
              <a:defRPr b="1">
                <a:solidFill>
                  <a:schemeClr val="tx1"/>
                </a:solidFill>
                <a:latin typeface="Times" charset="0"/>
                <a:ea typeface="ＭＳ Ｐゴシック" charset="0"/>
              </a:defRPr>
            </a:lvl2pPr>
            <a:lvl3pPr marL="1143000" indent="-228600">
              <a:defRPr b="1">
                <a:solidFill>
                  <a:schemeClr val="tx1"/>
                </a:solidFill>
                <a:latin typeface="Times" charset="0"/>
                <a:ea typeface="ＭＳ Ｐゴシック" charset="0"/>
              </a:defRPr>
            </a:lvl3pPr>
            <a:lvl4pPr marL="1600200" indent="-228600">
              <a:defRPr b="1">
                <a:solidFill>
                  <a:schemeClr val="tx1"/>
                </a:solidFill>
                <a:latin typeface="Times" charset="0"/>
                <a:ea typeface="ＭＳ Ｐゴシック" charset="0"/>
              </a:defRPr>
            </a:lvl4pPr>
            <a:lvl5pPr marL="2057400" indent="-228600">
              <a:defRPr b="1">
                <a:solidFill>
                  <a:schemeClr val="tx1"/>
                </a:solidFill>
                <a:latin typeface="Times" charset="0"/>
                <a:ea typeface="ＭＳ Ｐゴシック" charset="0"/>
              </a:defRPr>
            </a:lvl5pPr>
            <a:lvl6pPr marL="2514600" indent="-228600" eaLnBrk="0" fontAlgn="base" hangingPunct="0">
              <a:spcBef>
                <a:spcPct val="0"/>
              </a:spcBef>
              <a:spcAft>
                <a:spcPct val="0"/>
              </a:spcAft>
              <a:defRPr b="1">
                <a:solidFill>
                  <a:schemeClr val="tx1"/>
                </a:solidFill>
                <a:latin typeface="Times" charset="0"/>
                <a:ea typeface="ＭＳ Ｐゴシック" charset="0"/>
              </a:defRPr>
            </a:lvl6pPr>
            <a:lvl7pPr marL="2971800" indent="-228600" eaLnBrk="0" fontAlgn="base" hangingPunct="0">
              <a:spcBef>
                <a:spcPct val="0"/>
              </a:spcBef>
              <a:spcAft>
                <a:spcPct val="0"/>
              </a:spcAft>
              <a:defRPr b="1">
                <a:solidFill>
                  <a:schemeClr val="tx1"/>
                </a:solidFill>
                <a:latin typeface="Times" charset="0"/>
                <a:ea typeface="ＭＳ Ｐゴシック" charset="0"/>
              </a:defRPr>
            </a:lvl7pPr>
            <a:lvl8pPr marL="3429000" indent="-228600" eaLnBrk="0" fontAlgn="base" hangingPunct="0">
              <a:spcBef>
                <a:spcPct val="0"/>
              </a:spcBef>
              <a:spcAft>
                <a:spcPct val="0"/>
              </a:spcAft>
              <a:defRPr b="1">
                <a:solidFill>
                  <a:schemeClr val="tx1"/>
                </a:solidFill>
                <a:latin typeface="Times" charset="0"/>
                <a:ea typeface="ＭＳ Ｐゴシック" charset="0"/>
              </a:defRPr>
            </a:lvl8pPr>
            <a:lvl9pPr marL="3886200" indent="-228600" eaLnBrk="0" fontAlgn="base" hangingPunct="0">
              <a:spcBef>
                <a:spcPct val="0"/>
              </a:spcBef>
              <a:spcAft>
                <a:spcPct val="0"/>
              </a:spcAft>
              <a:defRPr b="1">
                <a:solidFill>
                  <a:schemeClr val="tx1"/>
                </a:solidFill>
                <a:latin typeface="Times" charset="0"/>
                <a:ea typeface="ＭＳ Ｐゴシック" charset="0"/>
              </a:defRPr>
            </a:lvl9pPr>
          </a:lstStyle>
          <a:p>
            <a:pPr algn="ctr"/>
            <a:r>
              <a:rPr lang="de-DE" sz="2000" dirty="0">
                <a:latin typeface="+mn-lt"/>
              </a:rPr>
              <a:t>Sheet View</a:t>
            </a:r>
          </a:p>
        </p:txBody>
      </p:sp>
      <p:sp>
        <p:nvSpPr>
          <p:cNvPr id="239666" name="Text Box 50"/>
          <p:cNvSpPr txBox="1">
            <a:spLocks noChangeArrowheads="1"/>
          </p:cNvSpPr>
          <p:nvPr/>
        </p:nvSpPr>
        <p:spPr bwMode="auto">
          <a:xfrm>
            <a:off x="3590471" y="5381695"/>
            <a:ext cx="143601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b="1">
                <a:solidFill>
                  <a:schemeClr val="tx1"/>
                </a:solidFill>
                <a:latin typeface="Times" charset="0"/>
                <a:ea typeface="ＭＳ Ｐゴシック" charset="0"/>
                <a:cs typeface="ＭＳ Ｐゴシック" charset="0"/>
              </a:defRPr>
            </a:lvl1pPr>
            <a:lvl2pPr marL="742950" indent="-285750">
              <a:defRPr b="1">
                <a:solidFill>
                  <a:schemeClr val="tx1"/>
                </a:solidFill>
                <a:latin typeface="Times" charset="0"/>
                <a:ea typeface="ＭＳ Ｐゴシック" charset="0"/>
              </a:defRPr>
            </a:lvl2pPr>
            <a:lvl3pPr marL="1143000" indent="-228600">
              <a:defRPr b="1">
                <a:solidFill>
                  <a:schemeClr val="tx1"/>
                </a:solidFill>
                <a:latin typeface="Times" charset="0"/>
                <a:ea typeface="ＭＳ Ｐゴシック" charset="0"/>
              </a:defRPr>
            </a:lvl3pPr>
            <a:lvl4pPr marL="1600200" indent="-228600">
              <a:defRPr b="1">
                <a:solidFill>
                  <a:schemeClr val="tx1"/>
                </a:solidFill>
                <a:latin typeface="Times" charset="0"/>
                <a:ea typeface="ＭＳ Ｐゴシック" charset="0"/>
              </a:defRPr>
            </a:lvl4pPr>
            <a:lvl5pPr marL="2057400" indent="-228600">
              <a:defRPr b="1">
                <a:solidFill>
                  <a:schemeClr val="tx1"/>
                </a:solidFill>
                <a:latin typeface="Times" charset="0"/>
                <a:ea typeface="ＭＳ Ｐゴシック" charset="0"/>
              </a:defRPr>
            </a:lvl5pPr>
            <a:lvl6pPr marL="2514600" indent="-228600" eaLnBrk="0" fontAlgn="base" hangingPunct="0">
              <a:spcBef>
                <a:spcPct val="0"/>
              </a:spcBef>
              <a:spcAft>
                <a:spcPct val="0"/>
              </a:spcAft>
              <a:defRPr b="1">
                <a:solidFill>
                  <a:schemeClr val="tx1"/>
                </a:solidFill>
                <a:latin typeface="Times" charset="0"/>
                <a:ea typeface="ＭＳ Ｐゴシック" charset="0"/>
              </a:defRPr>
            </a:lvl6pPr>
            <a:lvl7pPr marL="2971800" indent="-228600" eaLnBrk="0" fontAlgn="base" hangingPunct="0">
              <a:spcBef>
                <a:spcPct val="0"/>
              </a:spcBef>
              <a:spcAft>
                <a:spcPct val="0"/>
              </a:spcAft>
              <a:defRPr b="1">
                <a:solidFill>
                  <a:schemeClr val="tx1"/>
                </a:solidFill>
                <a:latin typeface="Times" charset="0"/>
                <a:ea typeface="ＭＳ Ｐゴシック" charset="0"/>
              </a:defRPr>
            </a:lvl7pPr>
            <a:lvl8pPr marL="3429000" indent="-228600" eaLnBrk="0" fontAlgn="base" hangingPunct="0">
              <a:spcBef>
                <a:spcPct val="0"/>
              </a:spcBef>
              <a:spcAft>
                <a:spcPct val="0"/>
              </a:spcAft>
              <a:defRPr b="1">
                <a:solidFill>
                  <a:schemeClr val="tx1"/>
                </a:solidFill>
                <a:latin typeface="Times" charset="0"/>
                <a:ea typeface="ＭＳ Ｐゴシック" charset="0"/>
              </a:defRPr>
            </a:lvl8pPr>
            <a:lvl9pPr marL="3886200" indent="-228600" eaLnBrk="0" fontAlgn="base" hangingPunct="0">
              <a:spcBef>
                <a:spcPct val="0"/>
              </a:spcBef>
              <a:spcAft>
                <a:spcPct val="0"/>
              </a:spcAft>
              <a:defRPr b="1">
                <a:solidFill>
                  <a:schemeClr val="tx1"/>
                </a:solidFill>
                <a:latin typeface="Times" charset="0"/>
                <a:ea typeface="ＭＳ Ｐゴシック" charset="0"/>
              </a:defRPr>
            </a:lvl9pPr>
          </a:lstStyle>
          <a:p>
            <a:pPr algn="ctr"/>
            <a:r>
              <a:rPr lang="de-DE" sz="2000" dirty="0">
                <a:latin typeface="+mn-lt"/>
              </a:rPr>
              <a:t>+ Cells</a:t>
            </a:r>
          </a:p>
          <a:p>
            <a:pPr algn="ctr"/>
            <a:r>
              <a:rPr lang="de-DE" sz="2000" dirty="0">
                <a:latin typeface="+mn-lt"/>
              </a:rPr>
              <a:t>+ Addition</a:t>
            </a:r>
          </a:p>
        </p:txBody>
      </p:sp>
      <p:sp>
        <p:nvSpPr>
          <p:cNvPr id="239667" name="Text Box 51"/>
          <p:cNvSpPr txBox="1">
            <a:spLocks noChangeArrowheads="1"/>
          </p:cNvSpPr>
          <p:nvPr/>
        </p:nvSpPr>
        <p:spPr bwMode="auto">
          <a:xfrm>
            <a:off x="5859236" y="5534789"/>
            <a:ext cx="18737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b="1">
                <a:solidFill>
                  <a:schemeClr val="tx1"/>
                </a:solidFill>
                <a:latin typeface="Times" charset="0"/>
                <a:ea typeface="ＭＳ Ｐゴシック" charset="0"/>
                <a:cs typeface="ＭＳ Ｐゴシック" charset="0"/>
              </a:defRPr>
            </a:lvl1pPr>
            <a:lvl2pPr marL="742950" indent="-285750">
              <a:defRPr b="1">
                <a:solidFill>
                  <a:schemeClr val="tx1"/>
                </a:solidFill>
                <a:latin typeface="Times" charset="0"/>
                <a:ea typeface="ＭＳ Ｐゴシック" charset="0"/>
              </a:defRPr>
            </a:lvl2pPr>
            <a:lvl3pPr marL="1143000" indent="-228600">
              <a:defRPr b="1">
                <a:solidFill>
                  <a:schemeClr val="tx1"/>
                </a:solidFill>
                <a:latin typeface="Times" charset="0"/>
                <a:ea typeface="ＭＳ Ｐゴシック" charset="0"/>
              </a:defRPr>
            </a:lvl3pPr>
            <a:lvl4pPr marL="1600200" indent="-228600">
              <a:defRPr b="1">
                <a:solidFill>
                  <a:schemeClr val="tx1"/>
                </a:solidFill>
                <a:latin typeface="Times" charset="0"/>
                <a:ea typeface="ＭＳ Ｐゴシック" charset="0"/>
              </a:defRPr>
            </a:lvl4pPr>
            <a:lvl5pPr marL="2057400" indent="-228600">
              <a:defRPr b="1">
                <a:solidFill>
                  <a:schemeClr val="tx1"/>
                </a:solidFill>
                <a:latin typeface="Times" charset="0"/>
                <a:ea typeface="ＭＳ Ｐゴシック" charset="0"/>
              </a:defRPr>
            </a:lvl5pPr>
            <a:lvl6pPr marL="2514600" indent="-228600" eaLnBrk="0" fontAlgn="base" hangingPunct="0">
              <a:spcBef>
                <a:spcPct val="0"/>
              </a:spcBef>
              <a:spcAft>
                <a:spcPct val="0"/>
              </a:spcAft>
              <a:defRPr b="1">
                <a:solidFill>
                  <a:schemeClr val="tx1"/>
                </a:solidFill>
                <a:latin typeface="Times" charset="0"/>
                <a:ea typeface="ＭＳ Ｐゴシック" charset="0"/>
              </a:defRPr>
            </a:lvl6pPr>
            <a:lvl7pPr marL="2971800" indent="-228600" eaLnBrk="0" fontAlgn="base" hangingPunct="0">
              <a:spcBef>
                <a:spcPct val="0"/>
              </a:spcBef>
              <a:spcAft>
                <a:spcPct val="0"/>
              </a:spcAft>
              <a:defRPr b="1">
                <a:solidFill>
                  <a:schemeClr val="tx1"/>
                </a:solidFill>
                <a:latin typeface="Times" charset="0"/>
                <a:ea typeface="ＭＳ Ｐゴシック" charset="0"/>
              </a:defRPr>
            </a:lvl7pPr>
            <a:lvl8pPr marL="3429000" indent="-228600" eaLnBrk="0" fontAlgn="base" hangingPunct="0">
              <a:spcBef>
                <a:spcPct val="0"/>
              </a:spcBef>
              <a:spcAft>
                <a:spcPct val="0"/>
              </a:spcAft>
              <a:defRPr b="1">
                <a:solidFill>
                  <a:schemeClr val="tx1"/>
                </a:solidFill>
                <a:latin typeface="Times" charset="0"/>
                <a:ea typeface="ＭＳ Ｐゴシック" charset="0"/>
              </a:defRPr>
            </a:lvl8pPr>
            <a:lvl9pPr marL="3886200" indent="-228600" eaLnBrk="0" fontAlgn="base" hangingPunct="0">
              <a:spcBef>
                <a:spcPct val="0"/>
              </a:spcBef>
              <a:spcAft>
                <a:spcPct val="0"/>
              </a:spcAft>
              <a:defRPr b="1">
                <a:solidFill>
                  <a:schemeClr val="tx1"/>
                </a:solidFill>
                <a:latin typeface="Times" charset="0"/>
                <a:ea typeface="ＭＳ Ｐゴシック" charset="0"/>
              </a:defRPr>
            </a:lvl9pPr>
          </a:lstStyle>
          <a:p>
            <a:pPr algn="ctr"/>
            <a:r>
              <a:rPr lang="de-DE" sz="2000" dirty="0">
                <a:latin typeface="+mn-lt"/>
              </a:rPr>
              <a:t>+ File Storage</a:t>
            </a:r>
          </a:p>
        </p:txBody>
      </p:sp>
      <p:sp>
        <p:nvSpPr>
          <p:cNvPr id="22567" name="Line 60"/>
          <p:cNvSpPr>
            <a:spLocks noChangeShapeType="1"/>
          </p:cNvSpPr>
          <p:nvPr/>
        </p:nvSpPr>
        <p:spPr bwMode="auto">
          <a:xfrm>
            <a:off x="1574800" y="5295900"/>
            <a:ext cx="0" cy="179388"/>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2000" dirty="0">
              <a:latin typeface="+mn-lt"/>
            </a:endParaRPr>
          </a:p>
        </p:txBody>
      </p:sp>
      <p:sp>
        <p:nvSpPr>
          <p:cNvPr id="22568" name="Line 61"/>
          <p:cNvSpPr>
            <a:spLocks noChangeShapeType="1"/>
          </p:cNvSpPr>
          <p:nvPr/>
        </p:nvSpPr>
        <p:spPr bwMode="auto">
          <a:xfrm>
            <a:off x="4313238" y="5281613"/>
            <a:ext cx="0" cy="179387"/>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2000" dirty="0">
              <a:latin typeface="+mn-lt"/>
            </a:endParaRPr>
          </a:p>
        </p:txBody>
      </p:sp>
      <p:sp>
        <p:nvSpPr>
          <p:cNvPr id="22569" name="Line 62"/>
          <p:cNvSpPr>
            <a:spLocks noChangeShapeType="1"/>
          </p:cNvSpPr>
          <p:nvPr/>
        </p:nvSpPr>
        <p:spPr bwMode="auto">
          <a:xfrm>
            <a:off x="6780213" y="5286375"/>
            <a:ext cx="0" cy="179388"/>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2000" dirty="0">
              <a:latin typeface="+mn-lt"/>
            </a:endParaRPr>
          </a:p>
        </p:txBody>
      </p:sp>
      <p:sp>
        <p:nvSpPr>
          <p:cNvPr id="4" name="Date Placeholder 3"/>
          <p:cNvSpPr>
            <a:spLocks noGrp="1"/>
          </p:cNvSpPr>
          <p:nvPr>
            <p:ph type="dt" sz="half" idx="10"/>
          </p:nvPr>
        </p:nvSpPr>
        <p:spPr/>
        <p:txBody>
          <a:bodyPr/>
          <a:lstStyle/>
          <a:p>
            <a:pPr>
              <a:defRPr/>
            </a:pPr>
            <a:r>
              <a:rPr lang="en-US" smtClean="0"/>
              <a:t>May 23, 2017</a:t>
            </a:r>
            <a:endParaRPr lang="en-US" dirty="0"/>
          </a:p>
        </p:txBody>
      </p:sp>
      <p:sp>
        <p:nvSpPr>
          <p:cNvPr id="5" name="Footer Placeholder 4"/>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56</a:t>
            </a:fld>
            <a:r>
              <a:rPr lang="en-US" smtClean="0"/>
              <a:t> of 102</a:t>
            </a:r>
            <a:endParaRPr lang="en-US" dirty="0">
              <a:solidFill>
                <a:schemeClr val="tx2"/>
              </a:solidFill>
            </a:endParaRPr>
          </a:p>
        </p:txBody>
      </p:sp>
    </p:spTree>
    <p:extLst>
      <p:ext uri="{BB962C8B-B14F-4D97-AF65-F5344CB8AC3E}">
        <p14:creationId xmlns:p14="http://schemas.microsoft.com/office/powerpoint/2010/main" val="23895359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9665"/>
                                        </p:tgtEl>
                                        <p:attrNameLst>
                                          <p:attrName>style.visibility</p:attrName>
                                        </p:attrNameLst>
                                      </p:cBhvr>
                                      <p:to>
                                        <p:strVal val="visible"/>
                                      </p:to>
                                    </p:set>
                                    <p:animEffect transition="in" filter="blinds(horizontal)">
                                      <p:cBhvr>
                                        <p:cTn id="7" dur="500"/>
                                        <p:tgtEl>
                                          <p:spTgt spid="23966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39668"/>
                                        </p:tgtEl>
                                        <p:attrNameLst>
                                          <p:attrName>style.visibility</p:attrName>
                                        </p:attrNameLst>
                                      </p:cBhvr>
                                      <p:to>
                                        <p:strVal val="visible"/>
                                      </p:to>
                                    </p:set>
                                    <p:animEffect transition="in" filter="blinds(horizontal)">
                                      <p:cBhvr>
                                        <p:cTn id="10" dur="500"/>
                                        <p:tgtEl>
                                          <p:spTgt spid="23966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39666"/>
                                        </p:tgtEl>
                                        <p:attrNameLst>
                                          <p:attrName>style.visibility</p:attrName>
                                        </p:attrNameLst>
                                      </p:cBhvr>
                                      <p:to>
                                        <p:strVal val="visible"/>
                                      </p:to>
                                    </p:set>
                                    <p:animEffect transition="in" filter="blinds(horizontal)">
                                      <p:cBhvr>
                                        <p:cTn id="15" dur="500"/>
                                        <p:tgtEl>
                                          <p:spTgt spid="23966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39669"/>
                                        </p:tgtEl>
                                        <p:attrNameLst>
                                          <p:attrName>style.visibility</p:attrName>
                                        </p:attrNameLst>
                                      </p:cBhvr>
                                      <p:to>
                                        <p:strVal val="visible"/>
                                      </p:to>
                                    </p:set>
                                    <p:animEffect transition="in" filter="blinds(horizontal)">
                                      <p:cBhvr>
                                        <p:cTn id="18" dur="500"/>
                                        <p:tgtEl>
                                          <p:spTgt spid="239669"/>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39671"/>
                                        </p:tgtEl>
                                        <p:attrNameLst>
                                          <p:attrName>style.visibility</p:attrName>
                                        </p:attrNameLst>
                                      </p:cBhvr>
                                      <p:to>
                                        <p:strVal val="visible"/>
                                      </p:to>
                                    </p:set>
                                    <p:animEffect transition="in" filter="blinds(horizontal)">
                                      <p:cBhvr>
                                        <p:cTn id="21" dur="500"/>
                                        <p:tgtEl>
                                          <p:spTgt spid="239671"/>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39670"/>
                                        </p:tgtEl>
                                        <p:attrNameLst>
                                          <p:attrName>style.visibility</p:attrName>
                                        </p:attrNameLst>
                                      </p:cBhvr>
                                      <p:to>
                                        <p:strVal val="visible"/>
                                      </p:to>
                                    </p:set>
                                    <p:animEffect transition="in" filter="blinds(horizontal)">
                                      <p:cBhvr>
                                        <p:cTn id="24" dur="500"/>
                                        <p:tgtEl>
                                          <p:spTgt spid="23967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39667"/>
                                        </p:tgtEl>
                                        <p:attrNameLst>
                                          <p:attrName>style.visibility</p:attrName>
                                        </p:attrNameLst>
                                      </p:cBhvr>
                                      <p:to>
                                        <p:strVal val="visible"/>
                                      </p:to>
                                    </p:set>
                                    <p:animEffect transition="in" filter="blinds(horizontal)">
                                      <p:cBhvr>
                                        <p:cTn id="29" dur="500"/>
                                        <p:tgtEl>
                                          <p:spTgt spid="239667"/>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239675"/>
                                        </p:tgtEl>
                                        <p:attrNameLst>
                                          <p:attrName>style.visibility</p:attrName>
                                        </p:attrNameLst>
                                      </p:cBhvr>
                                      <p:to>
                                        <p:strVal val="visible"/>
                                      </p:to>
                                    </p:set>
                                    <p:animEffect transition="in" filter="blinds(horizontal)">
                                      <p:cBhvr>
                                        <p:cTn id="32" dur="500"/>
                                        <p:tgtEl>
                                          <p:spTgt spid="239675"/>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39674"/>
                                        </p:tgtEl>
                                        <p:attrNameLst>
                                          <p:attrName>style.visibility</p:attrName>
                                        </p:attrNameLst>
                                      </p:cBhvr>
                                      <p:to>
                                        <p:strVal val="visible"/>
                                      </p:to>
                                    </p:set>
                                    <p:animEffect transition="in" filter="blinds(horizontal)">
                                      <p:cBhvr>
                                        <p:cTn id="35" dur="500"/>
                                        <p:tgtEl>
                                          <p:spTgt spid="239674"/>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239672"/>
                                        </p:tgtEl>
                                        <p:attrNameLst>
                                          <p:attrName>style.visibility</p:attrName>
                                        </p:attrNameLst>
                                      </p:cBhvr>
                                      <p:to>
                                        <p:strVal val="visible"/>
                                      </p:to>
                                    </p:set>
                                    <p:animEffect transition="in" filter="blinds(horizontal)">
                                      <p:cBhvr>
                                        <p:cTn id="38" dur="500"/>
                                        <p:tgtEl>
                                          <p:spTgt spid="2396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75" grpId="0" animBg="1"/>
      <p:bldP spid="239674" grpId="0" animBg="1"/>
      <p:bldP spid="239671" grpId="0" animBg="1"/>
      <p:bldP spid="239672" grpId="0" animBg="1"/>
      <p:bldP spid="239670" grpId="0" animBg="1"/>
      <p:bldP spid="239668" grpId="0" animBg="1"/>
      <p:bldP spid="239669" grpId="0" animBg="1"/>
      <p:bldP spid="239665" grpId="0"/>
      <p:bldP spid="239666" grpId="0"/>
      <p:bldP spid="239667"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smtClean="0"/>
              <a:t>Which Integration Strategy should you use? </a:t>
            </a:r>
            <a:endParaRPr lang="en-US" sz="3600" dirty="0"/>
          </a:p>
        </p:txBody>
      </p:sp>
      <p:sp>
        <p:nvSpPr>
          <p:cNvPr id="13" name="Content Placeholder 12"/>
          <p:cNvSpPr>
            <a:spLocks noGrp="1"/>
          </p:cNvSpPr>
          <p:nvPr>
            <p:ph idx="1"/>
          </p:nvPr>
        </p:nvSpPr>
        <p:spPr/>
        <p:txBody>
          <a:bodyPr/>
          <a:lstStyle/>
          <a:p>
            <a:r>
              <a:rPr lang="en-US" dirty="0" smtClean="0"/>
              <a:t>Factors to consider </a:t>
            </a:r>
          </a:p>
          <a:p>
            <a:pPr lvl="1"/>
            <a:r>
              <a:rPr lang="en-US" dirty="0" smtClean="0"/>
              <a:t>Location of critical parts in the system </a:t>
            </a:r>
          </a:p>
          <a:p>
            <a:pPr lvl="1"/>
            <a:r>
              <a:rPr lang="en-US" dirty="0" smtClean="0"/>
              <a:t>Availability of hardware </a:t>
            </a:r>
          </a:p>
          <a:p>
            <a:pPr lvl="1"/>
            <a:r>
              <a:rPr lang="en-US" dirty="0" smtClean="0"/>
              <a:t>Availability of components</a:t>
            </a:r>
          </a:p>
          <a:p>
            <a:pPr lvl="1"/>
            <a:r>
              <a:rPr lang="en-US" dirty="0" smtClean="0"/>
              <a:t>Scheduling concerns</a:t>
            </a:r>
          </a:p>
          <a:p>
            <a:r>
              <a:rPr lang="en-US" dirty="0" smtClean="0"/>
              <a:t>Bottom up approach </a:t>
            </a:r>
          </a:p>
          <a:p>
            <a:pPr lvl="1"/>
            <a:r>
              <a:rPr lang="en-US" dirty="0" smtClean="0"/>
              <a:t>good for object oriented design methodologies </a:t>
            </a:r>
          </a:p>
          <a:p>
            <a:pPr lvl="1"/>
            <a:r>
              <a:rPr lang="en-US" dirty="0" smtClean="0"/>
              <a:t>Test driver interfaces must match component interfaces </a:t>
            </a:r>
          </a:p>
          <a:p>
            <a:pPr lvl="1"/>
            <a:r>
              <a:rPr lang="en-US" dirty="0" smtClean="0"/>
              <a:t>Top-level components are usually important and cannot be neglected up to the end of testing</a:t>
            </a:r>
          </a:p>
          <a:p>
            <a:pPr lvl="1"/>
            <a:r>
              <a:rPr lang="en-US" dirty="0" smtClean="0"/>
              <a:t>Detection of design errors postponed until end of testing </a:t>
            </a:r>
          </a:p>
          <a:p>
            <a:pPr lvl="1"/>
            <a:endParaRPr lang="en-US" dirty="0"/>
          </a:p>
        </p:txBody>
      </p:sp>
      <p:sp>
        <p:nvSpPr>
          <p:cNvPr id="14" name="Content Placeholder 13"/>
          <p:cNvSpPr>
            <a:spLocks noGrp="1"/>
          </p:cNvSpPr>
          <p:nvPr>
            <p:ph sz="half" idx="4294967295"/>
          </p:nvPr>
        </p:nvSpPr>
        <p:spPr>
          <a:xfrm>
            <a:off x="5105400" y="990600"/>
            <a:ext cx="4038600" cy="5140325"/>
          </a:xfrm>
        </p:spPr>
        <p:txBody>
          <a:bodyPr/>
          <a:lstStyle/>
          <a:p>
            <a:endParaRPr lang="en-US" sz="1200" dirty="0"/>
          </a:p>
          <a:p>
            <a:endParaRPr lang="en-US" sz="1200"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57</a:t>
            </a:fld>
            <a:r>
              <a:rPr lang="en-US" smtClean="0"/>
              <a:t> of 102</a:t>
            </a:r>
            <a:endParaRPr lang="en-US" dirty="0">
              <a:solidFill>
                <a:schemeClr val="tx2"/>
              </a:solidFill>
            </a:endParaRPr>
          </a:p>
        </p:txBody>
      </p:sp>
    </p:spTree>
    <p:extLst>
      <p:ext uri="{BB962C8B-B14F-4D97-AF65-F5344CB8AC3E}">
        <p14:creationId xmlns:p14="http://schemas.microsoft.com/office/powerpoint/2010/main" val="2618540252"/>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600" dirty="0" smtClean="0"/>
              <a:t>Which Integration Strategy should you use? </a:t>
            </a:r>
            <a:endParaRPr lang="en-US" sz="3600" dirty="0"/>
          </a:p>
        </p:txBody>
      </p:sp>
      <p:sp>
        <p:nvSpPr>
          <p:cNvPr id="12" name="Content Placeholder 11"/>
          <p:cNvSpPr>
            <a:spLocks noGrp="1"/>
          </p:cNvSpPr>
          <p:nvPr>
            <p:ph idx="1"/>
          </p:nvPr>
        </p:nvSpPr>
        <p:spPr/>
        <p:txBody>
          <a:bodyPr/>
          <a:lstStyle/>
          <a:p>
            <a:r>
              <a:rPr lang="en-US" dirty="0" smtClean="0"/>
              <a:t>Top down approach </a:t>
            </a:r>
          </a:p>
          <a:p>
            <a:pPr lvl="1"/>
            <a:r>
              <a:rPr lang="en-US" dirty="0" smtClean="0"/>
              <a:t>Test cases can be defined in terms of functions  examined </a:t>
            </a:r>
          </a:p>
          <a:p>
            <a:pPr lvl="1"/>
            <a:r>
              <a:rPr lang="en-US" dirty="0" smtClean="0"/>
              <a:t>Need to maintain correctness of test stubs</a:t>
            </a:r>
          </a:p>
          <a:p>
            <a:pPr lvl="1"/>
            <a:r>
              <a:rPr lang="en-US" dirty="0" smtClean="0"/>
              <a:t>Writing stubs can be difficult</a:t>
            </a:r>
          </a:p>
          <a:p>
            <a:r>
              <a:rPr lang="en-US" dirty="0"/>
              <a:t>Functional strategies require more planning</a:t>
            </a:r>
          </a:p>
          <a:p>
            <a:pPr lvl="1"/>
            <a:r>
              <a:rPr lang="en-US" dirty="0"/>
              <a:t>Structural strategies (bottom up, top down, sandwich) are simpler</a:t>
            </a:r>
          </a:p>
          <a:p>
            <a:pPr lvl="1"/>
            <a:r>
              <a:rPr lang="en-US" dirty="0"/>
              <a:t>But thread and critical modules testing provide better process visibility, especially in complex systems</a:t>
            </a:r>
          </a:p>
          <a:p>
            <a:r>
              <a:rPr lang="en-US" dirty="0"/>
              <a:t>Possible to combine</a:t>
            </a:r>
          </a:p>
          <a:p>
            <a:pPr lvl="1"/>
            <a:r>
              <a:rPr lang="en-US" dirty="0"/>
              <a:t>Top-down, bottom-up, or sandwich are reasonable for relatively small components and subsystems</a:t>
            </a:r>
          </a:p>
          <a:p>
            <a:pPr lvl="1"/>
            <a:r>
              <a:rPr lang="en-US" dirty="0"/>
              <a:t>Combinations of thread and critical modules integration testing are often preferred for larger subsystems</a:t>
            </a:r>
          </a:p>
          <a:p>
            <a:pPr marL="457200" lvl="1" indent="0">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58</a:t>
            </a:fld>
            <a:r>
              <a:rPr lang="en-US" smtClean="0"/>
              <a:t> of 102</a:t>
            </a:r>
            <a:endParaRPr lang="en-US" dirty="0">
              <a:solidFill>
                <a:schemeClr val="tx2"/>
              </a:solidFill>
            </a:endParaRPr>
          </a:p>
        </p:txBody>
      </p:sp>
    </p:spTree>
    <p:extLst>
      <p:ext uri="{BB962C8B-B14F-4D97-AF65-F5344CB8AC3E}">
        <p14:creationId xmlns:p14="http://schemas.microsoft.com/office/powerpoint/2010/main" val="3838161517"/>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a:lstStyle/>
          <a:p>
            <a:r>
              <a:rPr lang="en-US" dirty="0">
                <a:ea typeface="ＭＳ Ｐゴシック" charset="0"/>
                <a:cs typeface="ＭＳ Ｐゴシック" charset="0"/>
              </a:rPr>
              <a:t>Steps in Integration Testing</a:t>
            </a:r>
          </a:p>
        </p:txBody>
      </p:sp>
      <p:sp>
        <p:nvSpPr>
          <p:cNvPr id="23555" name="Rectangle 3"/>
          <p:cNvSpPr>
            <a:spLocks noChangeArrowheads="1"/>
          </p:cNvSpPr>
          <p:nvPr/>
        </p:nvSpPr>
        <p:spPr bwMode="auto">
          <a:xfrm>
            <a:off x="496888" y="1214438"/>
            <a:ext cx="7081837"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dirty="0"/>
          </a:p>
        </p:txBody>
      </p:sp>
      <p:sp>
        <p:nvSpPr>
          <p:cNvPr id="23556" name="Rectangle 4"/>
          <p:cNvSpPr>
            <a:spLocks noChangeArrowheads="1"/>
          </p:cNvSpPr>
          <p:nvPr/>
        </p:nvSpPr>
        <p:spPr bwMode="auto">
          <a:xfrm>
            <a:off x="2298700" y="1214438"/>
            <a:ext cx="246538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dirty="0"/>
          </a:p>
        </p:txBody>
      </p:sp>
      <p:sp>
        <p:nvSpPr>
          <p:cNvPr id="23557" name="Rectangle 5"/>
          <p:cNvSpPr>
            <a:spLocks noChangeArrowheads="1"/>
          </p:cNvSpPr>
          <p:nvPr/>
        </p:nvSpPr>
        <p:spPr bwMode="auto">
          <a:xfrm>
            <a:off x="4551363" y="1216025"/>
            <a:ext cx="250825"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200" b="0" dirty="0">
                <a:solidFill>
                  <a:srgbClr val="0000D4"/>
                </a:solidFill>
              </a:rPr>
              <a:t> </a:t>
            </a:r>
          </a:p>
        </p:txBody>
      </p:sp>
      <p:sp>
        <p:nvSpPr>
          <p:cNvPr id="23558" name="Rectangle 6"/>
          <p:cNvSpPr>
            <a:spLocks noChangeArrowheads="1"/>
          </p:cNvSpPr>
          <p:nvPr/>
        </p:nvSpPr>
        <p:spPr bwMode="auto">
          <a:xfrm>
            <a:off x="496888" y="1531938"/>
            <a:ext cx="75866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dirty="0"/>
          </a:p>
        </p:txBody>
      </p:sp>
      <p:sp>
        <p:nvSpPr>
          <p:cNvPr id="23559" name="Rectangle 7"/>
          <p:cNvSpPr>
            <a:spLocks noChangeArrowheads="1"/>
          </p:cNvSpPr>
          <p:nvPr/>
        </p:nvSpPr>
        <p:spPr bwMode="auto">
          <a:xfrm>
            <a:off x="496888" y="2039938"/>
            <a:ext cx="83248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dirty="0"/>
          </a:p>
        </p:txBody>
      </p:sp>
      <p:sp>
        <p:nvSpPr>
          <p:cNvPr id="23560" name="Rectangle 8"/>
          <p:cNvSpPr>
            <a:spLocks noChangeArrowheads="1"/>
          </p:cNvSpPr>
          <p:nvPr/>
        </p:nvSpPr>
        <p:spPr bwMode="auto">
          <a:xfrm>
            <a:off x="498475" y="2359025"/>
            <a:ext cx="250825"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200" b="0" dirty="0">
                <a:solidFill>
                  <a:srgbClr val="0000D4"/>
                </a:solidFill>
              </a:rPr>
              <a:t>.</a:t>
            </a:r>
          </a:p>
        </p:txBody>
      </p:sp>
      <p:sp>
        <p:nvSpPr>
          <p:cNvPr id="23561" name="Rectangle 9"/>
          <p:cNvSpPr>
            <a:spLocks noChangeArrowheads="1"/>
          </p:cNvSpPr>
          <p:nvPr/>
        </p:nvSpPr>
        <p:spPr bwMode="auto">
          <a:xfrm>
            <a:off x="496888" y="2865438"/>
            <a:ext cx="52895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dirty="0"/>
          </a:p>
        </p:txBody>
      </p:sp>
      <p:sp>
        <p:nvSpPr>
          <p:cNvPr id="23562" name="Rectangle 10"/>
          <p:cNvSpPr>
            <a:spLocks noChangeArrowheads="1"/>
          </p:cNvSpPr>
          <p:nvPr/>
        </p:nvSpPr>
        <p:spPr bwMode="auto">
          <a:xfrm>
            <a:off x="496888" y="3386138"/>
            <a:ext cx="5461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dirty="0"/>
          </a:p>
        </p:txBody>
      </p:sp>
      <p:sp>
        <p:nvSpPr>
          <p:cNvPr id="23563" name="Rectangle 11"/>
          <p:cNvSpPr>
            <a:spLocks noChangeArrowheads="1"/>
          </p:cNvSpPr>
          <p:nvPr/>
        </p:nvSpPr>
        <p:spPr bwMode="auto">
          <a:xfrm>
            <a:off x="496888" y="3894138"/>
            <a:ext cx="3411537"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dirty="0"/>
          </a:p>
        </p:txBody>
      </p:sp>
      <p:sp>
        <p:nvSpPr>
          <p:cNvPr id="23564" name="Rectangle 12"/>
          <p:cNvSpPr>
            <a:spLocks noChangeArrowheads="1"/>
          </p:cNvSpPr>
          <p:nvPr/>
        </p:nvSpPr>
        <p:spPr bwMode="auto">
          <a:xfrm>
            <a:off x="496888" y="4414838"/>
            <a:ext cx="66325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dirty="0"/>
          </a:p>
        </p:txBody>
      </p:sp>
      <p:sp>
        <p:nvSpPr>
          <p:cNvPr id="23565" name="Rectangle 13"/>
          <p:cNvSpPr>
            <a:spLocks noChangeArrowheads="1"/>
          </p:cNvSpPr>
          <p:nvPr/>
        </p:nvSpPr>
        <p:spPr bwMode="auto">
          <a:xfrm>
            <a:off x="496888" y="4935538"/>
            <a:ext cx="6211887"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dirty="0"/>
          </a:p>
        </p:txBody>
      </p:sp>
      <p:sp>
        <p:nvSpPr>
          <p:cNvPr id="23566" name="Rectangle 14"/>
          <p:cNvSpPr>
            <a:spLocks noChangeArrowheads="1"/>
          </p:cNvSpPr>
          <p:nvPr/>
        </p:nvSpPr>
        <p:spPr bwMode="auto">
          <a:xfrm>
            <a:off x="496888" y="5443538"/>
            <a:ext cx="7989887"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dirty="0"/>
          </a:p>
        </p:txBody>
      </p:sp>
      <p:sp>
        <p:nvSpPr>
          <p:cNvPr id="23567" name="Rectangle 15"/>
          <p:cNvSpPr>
            <a:spLocks noChangeArrowheads="1"/>
          </p:cNvSpPr>
          <p:nvPr/>
        </p:nvSpPr>
        <p:spPr bwMode="auto">
          <a:xfrm>
            <a:off x="496888" y="5761038"/>
            <a:ext cx="2744787"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dirty="0"/>
          </a:p>
        </p:txBody>
      </p:sp>
      <p:sp>
        <p:nvSpPr>
          <p:cNvPr id="79888" name="Rectangle 16"/>
          <p:cNvSpPr>
            <a:spLocks noGrp="1" noChangeArrowheads="1"/>
          </p:cNvSpPr>
          <p:nvPr>
            <p:ph type="body" sz="half" idx="1"/>
          </p:nvPr>
        </p:nvSpPr>
        <p:spPr>
          <a:xfrm>
            <a:off x="419100" y="1301750"/>
            <a:ext cx="4035425" cy="4787900"/>
          </a:xfrm>
          <a:solidFill>
            <a:schemeClr val="bg1"/>
          </a:solidFill>
          <a:ln w="12700" cap="flat">
            <a:solidFill>
              <a:schemeClr val="tx1"/>
            </a:solidFill>
            <a:miter lim="800000"/>
            <a:headEnd/>
            <a:tailEnd/>
          </a:ln>
          <a:effectLst>
            <a:outerShdw blurRad="63500" dist="107763" dir="2700000" algn="ctr" rotWithShape="0">
              <a:schemeClr val="bg2"/>
            </a:outerShdw>
          </a:effectLst>
        </p:spPr>
        <p:txBody>
          <a:bodyPr/>
          <a:lstStyle/>
          <a:p>
            <a:pPr>
              <a:buFont typeface="Times" charset="0"/>
              <a:buNone/>
              <a:defRPr/>
            </a:pPr>
            <a:r>
              <a:rPr lang="en-US" sz="2000" dirty="0" smtClean="0"/>
              <a:t>1. Based on the integration strategy, </a:t>
            </a:r>
            <a:r>
              <a:rPr lang="en-US" sz="2000" i="1" dirty="0" smtClean="0"/>
              <a:t>select a component </a:t>
            </a:r>
            <a:r>
              <a:rPr lang="en-US" sz="2000" dirty="0" smtClean="0"/>
              <a:t>to be tested. Unit test all the classes in the component.</a:t>
            </a:r>
          </a:p>
          <a:p>
            <a:pPr>
              <a:buFont typeface="Times" charset="0"/>
              <a:buNone/>
              <a:defRPr/>
            </a:pPr>
            <a:r>
              <a:rPr lang="en-US" sz="2000" dirty="0" smtClean="0"/>
              <a:t>2. Put selected component together; do any</a:t>
            </a:r>
            <a:r>
              <a:rPr lang="en-US" sz="2000" i="1" dirty="0" smtClean="0"/>
              <a:t> preliminary fix-up </a:t>
            </a:r>
            <a:r>
              <a:rPr lang="en-US" sz="2000" dirty="0" smtClean="0"/>
              <a:t>necessary to make the integration test operational (drivers, stubs)</a:t>
            </a:r>
          </a:p>
          <a:p>
            <a:pPr>
              <a:buFont typeface="Times" charset="0"/>
              <a:buNone/>
              <a:defRPr/>
            </a:pPr>
            <a:r>
              <a:rPr lang="en-US" sz="2000" dirty="0" smtClean="0"/>
              <a:t>3. Test functional requirements</a:t>
            </a:r>
            <a:r>
              <a:rPr lang="en-US" sz="2000" i="1" dirty="0" smtClean="0"/>
              <a:t>: </a:t>
            </a:r>
            <a:r>
              <a:rPr lang="en-US" sz="2000" dirty="0" smtClean="0"/>
              <a:t>Define test cases that exercise all use cases with the selected component</a:t>
            </a:r>
          </a:p>
        </p:txBody>
      </p:sp>
      <p:sp>
        <p:nvSpPr>
          <p:cNvPr id="79889" name="Rectangle 17"/>
          <p:cNvSpPr>
            <a:spLocks noGrp="1" noChangeArrowheads="1"/>
          </p:cNvSpPr>
          <p:nvPr>
            <p:ph type="body" sz="half" idx="2"/>
          </p:nvPr>
        </p:nvSpPr>
        <p:spPr>
          <a:xfrm>
            <a:off x="4613275" y="1301750"/>
            <a:ext cx="4208463" cy="4787900"/>
          </a:xfrm>
          <a:solidFill>
            <a:schemeClr val="bg1"/>
          </a:solidFill>
          <a:ln w="12700" cap="flat">
            <a:solidFill>
              <a:schemeClr val="tx1"/>
            </a:solidFill>
            <a:miter lim="800000"/>
            <a:headEnd/>
            <a:tailEnd/>
          </a:ln>
          <a:effectLst>
            <a:outerShdw blurRad="63500" dist="107763" dir="2700000" algn="ctr" rotWithShape="0">
              <a:schemeClr val="bg2"/>
            </a:outerShdw>
          </a:effectLst>
        </p:spPr>
        <p:txBody>
          <a:bodyPr/>
          <a:lstStyle/>
          <a:p>
            <a:pPr>
              <a:lnSpc>
                <a:spcPct val="80000"/>
              </a:lnSpc>
              <a:buFont typeface="Times" charset="0"/>
              <a:buNone/>
              <a:defRPr/>
            </a:pPr>
            <a:r>
              <a:rPr lang="en-US" sz="2000" dirty="0" smtClean="0"/>
              <a:t>4. Test subsystem decomposition</a:t>
            </a:r>
            <a:r>
              <a:rPr lang="en-US" sz="2000" i="1" dirty="0" smtClean="0"/>
              <a:t>: </a:t>
            </a:r>
            <a:r>
              <a:rPr lang="en-US" sz="2000" dirty="0" smtClean="0"/>
              <a:t>Define test cases that exercise all dependencies </a:t>
            </a:r>
          </a:p>
          <a:p>
            <a:pPr>
              <a:lnSpc>
                <a:spcPct val="80000"/>
              </a:lnSpc>
              <a:buFont typeface="Times" charset="0"/>
              <a:buNone/>
              <a:defRPr/>
            </a:pPr>
            <a:r>
              <a:rPr lang="en-US" sz="2000" dirty="0" smtClean="0"/>
              <a:t>5. Test non-functional requirements: Execute </a:t>
            </a:r>
            <a:r>
              <a:rPr lang="en-US" sz="2000" i="1" dirty="0" smtClean="0"/>
              <a:t>performance tests</a:t>
            </a:r>
            <a:endParaRPr lang="en-US" sz="2000" u="sng" dirty="0" smtClean="0">
              <a:solidFill>
                <a:srgbClr val="FC0128"/>
              </a:solidFill>
            </a:endParaRPr>
          </a:p>
          <a:p>
            <a:pPr>
              <a:lnSpc>
                <a:spcPct val="80000"/>
              </a:lnSpc>
              <a:buFont typeface="Times" charset="0"/>
              <a:buNone/>
              <a:defRPr/>
            </a:pPr>
            <a:r>
              <a:rPr lang="en-US" sz="2000" dirty="0" smtClean="0"/>
              <a:t>6. </a:t>
            </a:r>
            <a:r>
              <a:rPr lang="en-US" sz="2000" i="1" dirty="0" smtClean="0"/>
              <a:t>Keep records </a:t>
            </a:r>
            <a:r>
              <a:rPr lang="en-US" sz="2000" dirty="0" smtClean="0"/>
              <a:t>of the test cases and testing activities.</a:t>
            </a:r>
          </a:p>
          <a:p>
            <a:pPr>
              <a:lnSpc>
                <a:spcPct val="80000"/>
              </a:lnSpc>
              <a:buFont typeface="Times" charset="0"/>
              <a:buNone/>
              <a:defRPr/>
            </a:pPr>
            <a:r>
              <a:rPr lang="en-US" sz="2000" dirty="0" smtClean="0"/>
              <a:t>7. Repeat steps 1  to 7 until the full system is tested.</a:t>
            </a:r>
          </a:p>
          <a:p>
            <a:pPr>
              <a:lnSpc>
                <a:spcPct val="80000"/>
              </a:lnSpc>
              <a:buFont typeface="Times" charset="0"/>
              <a:buNone/>
              <a:defRPr/>
            </a:pPr>
            <a:endParaRPr lang="en-US" sz="2000" dirty="0" smtClean="0"/>
          </a:p>
          <a:p>
            <a:pPr>
              <a:lnSpc>
                <a:spcPct val="80000"/>
              </a:lnSpc>
              <a:buFont typeface="Times" charset="0"/>
              <a:buNone/>
              <a:defRPr/>
            </a:pPr>
            <a:r>
              <a:rPr lang="en-US" sz="2000" dirty="0" smtClean="0"/>
              <a:t>The primary</a:t>
            </a:r>
            <a:r>
              <a:rPr lang="en-US" sz="2000" i="1" dirty="0" smtClean="0"/>
              <a:t> goal of integration testing is to identify failures </a:t>
            </a:r>
            <a:r>
              <a:rPr lang="en-US" sz="2000" dirty="0" smtClean="0"/>
              <a:t>with the (current) component </a:t>
            </a:r>
            <a:r>
              <a:rPr lang="en-US" sz="2000" i="1" dirty="0" smtClean="0"/>
              <a:t>configuration</a:t>
            </a:r>
            <a:r>
              <a:rPr lang="en-US" sz="2000" dirty="0" smtClean="0"/>
              <a:t>.</a:t>
            </a:r>
          </a:p>
        </p:txBody>
      </p:sp>
      <p:sp>
        <p:nvSpPr>
          <p:cNvPr id="2" name="Date Placeholder 1"/>
          <p:cNvSpPr>
            <a:spLocks noGrp="1"/>
          </p:cNvSpPr>
          <p:nvPr>
            <p:ph type="dt" sz="half" idx="10"/>
          </p:nvPr>
        </p:nvSpPr>
        <p:spPr/>
        <p:txBody>
          <a:bodyPr/>
          <a:lstStyle/>
          <a:p>
            <a:r>
              <a:rPr lang="en-US" altLang="en-US" smtClean="0"/>
              <a:t>May 23, 2017</a:t>
            </a:r>
            <a:endParaRPr lang="en-US" altLang="en-US" dirty="0"/>
          </a:p>
        </p:txBody>
      </p:sp>
      <p:sp>
        <p:nvSpPr>
          <p:cNvPr id="3" name="Footer Placeholder 2"/>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59</a:t>
            </a:fld>
            <a:r>
              <a:rPr lang="en-US" smtClean="0"/>
              <a:t> of 102</a:t>
            </a:r>
            <a:endParaRPr lang="en-US" dirty="0">
              <a:solidFill>
                <a:schemeClr val="tx2"/>
              </a:solidFill>
            </a:endParaRPr>
          </a:p>
        </p:txBody>
      </p:sp>
    </p:spTree>
    <p:extLst>
      <p:ext uri="{BB962C8B-B14F-4D97-AF65-F5344CB8AC3E}">
        <p14:creationId xmlns:p14="http://schemas.microsoft.com/office/powerpoint/2010/main" val="3142122702"/>
      </p:ext>
    </p:extLst>
  </p:cSld>
  <p:clrMapOvr>
    <a:masterClrMapping/>
  </p:clrMapOvr>
  <p:transition xmlns:p14="http://schemas.microsoft.com/office/powerpoint/2010/main" advTm="124128"/>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Rectangle 2"/>
          <p:cNvSpPr>
            <a:spLocks noGrp="1" noChangeArrowheads="1"/>
          </p:cNvSpPr>
          <p:nvPr>
            <p:ph type="ctrTitle"/>
          </p:nvPr>
        </p:nvSpPr>
        <p:spPr/>
        <p:txBody>
          <a:bodyPr/>
          <a:lstStyle/>
          <a:p>
            <a:pPr>
              <a:defRPr/>
            </a:pPr>
            <a:r>
              <a:rPr lang="en-US" dirty="0">
                <a:latin typeface="Arial" charset="0"/>
                <a:ea typeface="ＭＳ Ｐゴシック" charset="0"/>
                <a:cs typeface="ＭＳ Ｐゴシック" charset="0"/>
              </a:rPr>
              <a:t>Thought for the Day</a:t>
            </a:r>
          </a:p>
        </p:txBody>
      </p:sp>
      <p:sp>
        <p:nvSpPr>
          <p:cNvPr id="19458" name="Rectangle 3"/>
          <p:cNvSpPr>
            <a:spLocks noGrp="1" noChangeArrowheads="1"/>
          </p:cNvSpPr>
          <p:nvPr>
            <p:ph type="subTitle" idx="1"/>
          </p:nvPr>
        </p:nvSpPr>
        <p:spPr>
          <a:xfrm>
            <a:off x="457200" y="3429000"/>
            <a:ext cx="8153400" cy="2743200"/>
          </a:xfrm>
        </p:spPr>
        <p:txBody>
          <a:bodyPr/>
          <a:lstStyle/>
          <a:p>
            <a:r>
              <a:rPr lang="en-US" dirty="0"/>
              <a:t>“Software testing proves the </a:t>
            </a:r>
            <a:r>
              <a:rPr lang="en-US" dirty="0" smtClean="0"/>
              <a:t>existence </a:t>
            </a:r>
            <a:r>
              <a:rPr lang="en-US" dirty="0"/>
              <a:t>of bugs not their absence.” </a:t>
            </a:r>
            <a:endParaRPr lang="en-US" dirty="0" smtClean="0"/>
          </a:p>
          <a:p>
            <a:pPr algn="r"/>
            <a:r>
              <a:rPr lang="en-US" dirty="0" smtClean="0"/>
              <a:t>– Anonymous</a:t>
            </a:r>
          </a:p>
          <a:p>
            <a:r>
              <a:rPr lang="en-US" dirty="0"/>
              <a:t>“The principle objective of software testing is to give confidence in the software.” </a:t>
            </a:r>
            <a:endParaRPr lang="en-US" dirty="0" smtClean="0"/>
          </a:p>
          <a:p>
            <a:pPr algn="r"/>
            <a:r>
              <a:rPr lang="en-US" dirty="0" smtClean="0"/>
              <a:t>– </a:t>
            </a:r>
            <a:r>
              <a:rPr lang="en-US" dirty="0"/>
              <a:t>Anonymous</a:t>
            </a:r>
            <a:endParaRPr lang="en-US" dirty="0">
              <a:latin typeface="Arial" charset="0"/>
              <a:ea typeface="ＭＳ Ｐゴシック" charset="0"/>
              <a:cs typeface="ＭＳ Ｐゴシック" charset="0"/>
            </a:endParaRPr>
          </a:p>
        </p:txBody>
      </p:sp>
      <p:sp>
        <p:nvSpPr>
          <p:cNvPr id="4" name="Date Placeholder 3"/>
          <p:cNvSpPr>
            <a:spLocks noGrp="1"/>
          </p:cNvSpPr>
          <p:nvPr>
            <p:ph type="dt" sz="half"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F683B677-C643-1541-A02D-CD84F8996590}" type="slidenum">
              <a:rPr lang="en-US" smtClean="0"/>
              <a:pPr>
                <a:defRPr/>
              </a:pPr>
              <a:t>6</a:t>
            </a:fld>
            <a:r>
              <a:rPr lang="en-US" smtClean="0"/>
              <a:t> of 102</a:t>
            </a:r>
            <a:endParaRPr lang="en-US" dirty="0">
              <a:solidFill>
                <a:schemeClr val="tx2"/>
              </a:solidFill>
            </a:endParaRPr>
          </a:p>
        </p:txBody>
      </p:sp>
    </p:spTree>
    <p:extLst>
      <p:ext uri="{BB962C8B-B14F-4D97-AF65-F5344CB8AC3E}">
        <p14:creationId xmlns:p14="http://schemas.microsoft.com/office/powerpoint/2010/main" val="3148451489"/>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6"/>
          <p:cNvSpPr>
            <a:spLocks noGrp="1"/>
          </p:cNvSpPr>
          <p:nvPr>
            <p:ph type="title" idx="4294967295"/>
          </p:nvPr>
        </p:nvSpPr>
        <p:spPr/>
        <p:txBody>
          <a:bodyPr/>
          <a:lstStyle/>
          <a:p>
            <a:r>
              <a:rPr lang="en-US" dirty="0"/>
              <a:t>Summary</a:t>
            </a:r>
          </a:p>
        </p:txBody>
      </p:sp>
      <p:sp>
        <p:nvSpPr>
          <p:cNvPr id="51205" name="Rectangle 7"/>
          <p:cNvSpPr>
            <a:spLocks noGrp="1"/>
          </p:cNvSpPr>
          <p:nvPr>
            <p:ph type="body" idx="4294967295"/>
          </p:nvPr>
        </p:nvSpPr>
        <p:spPr/>
        <p:txBody>
          <a:bodyPr/>
          <a:lstStyle/>
          <a:p>
            <a:r>
              <a:rPr lang="en-US" sz="3000" dirty="0"/>
              <a:t>Integration testing focuses on interactions</a:t>
            </a:r>
          </a:p>
          <a:p>
            <a:pPr lvl="1"/>
            <a:r>
              <a:rPr lang="en-US" sz="2800" dirty="0"/>
              <a:t>Must be built on foundation of thorough unit testing</a:t>
            </a:r>
          </a:p>
          <a:p>
            <a:pPr lvl="1"/>
            <a:r>
              <a:rPr lang="en-US" sz="2800" dirty="0"/>
              <a:t>Integration faults often traceable to incomplete or misunderstood interface specifications</a:t>
            </a:r>
          </a:p>
          <a:p>
            <a:pPr lvl="2"/>
            <a:r>
              <a:rPr lang="en-US" sz="2400" dirty="0"/>
              <a:t>Prefer prevention to detection, and make detection easier by imposing design constraints</a:t>
            </a:r>
          </a:p>
          <a:p>
            <a:r>
              <a:rPr lang="en-US" sz="3000" dirty="0"/>
              <a:t>Strategies tied to project build order</a:t>
            </a:r>
          </a:p>
          <a:p>
            <a:pPr lvl="1"/>
            <a:r>
              <a:rPr lang="en-US" sz="2800" dirty="0"/>
              <a:t>Order construction, integration, and testing to reduce cost or risk</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60</a:t>
            </a:fld>
            <a:r>
              <a:rPr lang="en-US" smtClean="0"/>
              <a:t> of 102</a:t>
            </a:r>
            <a:endParaRPr lang="en-US" dirty="0">
              <a:solidFill>
                <a:schemeClr val="tx2"/>
              </a:solidFill>
            </a:endParaRPr>
          </a:p>
        </p:txBody>
      </p:sp>
    </p:spTree>
    <p:extLst>
      <p:ext uri="{BB962C8B-B14F-4D97-AF65-F5344CB8AC3E}">
        <p14:creationId xmlns:p14="http://schemas.microsoft.com/office/powerpoint/2010/main" val="137714813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ctrTitle"/>
          </p:nvPr>
        </p:nvSpPr>
        <p:spPr/>
        <p:txBody>
          <a:bodyPr/>
          <a:lstStyle/>
          <a:p>
            <a:pPr algn="ctr"/>
            <a:r>
              <a:rPr lang="en-US" sz="4400" dirty="0"/>
              <a:t>System, Acceptance, and Regression Testing</a:t>
            </a:r>
            <a:endParaRPr lang="en-US" sz="4800" dirty="0"/>
          </a:p>
        </p:txBody>
      </p:sp>
      <p:sp>
        <p:nvSpPr>
          <p:cNvPr id="2" name="Subtitle 1"/>
          <p:cNvSpPr>
            <a:spLocks noGrp="1"/>
          </p:cNvSpPr>
          <p:nvPr>
            <p:ph type="subTitle"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23, 2017</a:t>
            </a:r>
            <a:endParaRPr lang="en-US" dirty="0"/>
          </a:p>
        </p:txBody>
      </p:sp>
      <p:sp>
        <p:nvSpPr>
          <p:cNvPr id="5" name="Footer Placeholder 4"/>
          <p:cNvSpPr>
            <a:spLocks noGrp="1"/>
          </p:cNvSpPr>
          <p:nvPr>
            <p:ph type="ftr" sz="quarter" idx="11"/>
          </p:nvPr>
        </p:nvSpPr>
        <p:spPr/>
        <p:txBody>
          <a:bodyPr/>
          <a:lstStyle/>
          <a:p>
            <a:pPr>
              <a:defRPr/>
            </a:pPr>
            <a:r>
              <a:rPr lang="en-US" dirty="0" smtClean="0"/>
              <a:t>SE 433: Lecture 9</a:t>
            </a:r>
            <a:endParaRPr lang="en-US" dirty="0"/>
          </a:p>
        </p:txBody>
      </p:sp>
      <p:sp>
        <p:nvSpPr>
          <p:cNvPr id="3" name="Slide Number Placeholder 2"/>
          <p:cNvSpPr>
            <a:spLocks noGrp="1"/>
          </p:cNvSpPr>
          <p:nvPr>
            <p:ph type="sldNum" sz="quarter" idx="12"/>
          </p:nvPr>
        </p:nvSpPr>
        <p:spPr/>
        <p:txBody>
          <a:bodyPr/>
          <a:lstStyle/>
          <a:p>
            <a:pPr>
              <a:defRPr/>
            </a:pPr>
            <a:fld id="{F683B677-C643-1541-A02D-CD84F8996590}" type="slidenum">
              <a:rPr lang="en-US" smtClean="0"/>
              <a:pPr>
                <a:defRPr/>
              </a:pPr>
              <a:t>61</a:t>
            </a:fld>
            <a:r>
              <a:rPr lang="en-US" smtClean="0"/>
              <a:t> of 102</a:t>
            </a:r>
            <a:endParaRPr lang="en-US" dirty="0">
              <a:solidFill>
                <a:schemeClr val="tx2"/>
              </a:solidFill>
            </a:endParaRPr>
          </a:p>
        </p:txBody>
      </p:sp>
    </p:spTree>
    <p:extLst>
      <p:ext uri="{BB962C8B-B14F-4D97-AF65-F5344CB8AC3E}">
        <p14:creationId xmlns:p14="http://schemas.microsoft.com/office/powerpoint/2010/main" val="3900063579"/>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8"/>
          <p:cNvSpPr>
            <a:spLocks noGrp="1" noChangeArrowheads="1"/>
          </p:cNvSpPr>
          <p:nvPr>
            <p:ph type="title"/>
          </p:nvPr>
        </p:nvSpPr>
        <p:spPr/>
        <p:txBody>
          <a:bodyPr/>
          <a:lstStyle/>
          <a:p>
            <a:r>
              <a:rPr lang="en-US" dirty="0" smtClean="0"/>
              <a:t>Objectives</a:t>
            </a:r>
            <a:endParaRPr lang="en-US" dirty="0"/>
          </a:p>
        </p:txBody>
      </p:sp>
      <p:sp>
        <p:nvSpPr>
          <p:cNvPr id="18437" name="Rectangle 9"/>
          <p:cNvSpPr>
            <a:spLocks noGrp="1" noChangeArrowheads="1"/>
          </p:cNvSpPr>
          <p:nvPr>
            <p:ph idx="1"/>
          </p:nvPr>
        </p:nvSpPr>
        <p:spPr/>
        <p:txBody>
          <a:bodyPr/>
          <a:lstStyle/>
          <a:p>
            <a:r>
              <a:rPr lang="en-US" dirty="0" smtClean="0"/>
              <a:t>Distinguish system and acceptance testing</a:t>
            </a:r>
          </a:p>
          <a:p>
            <a:pPr lvl="1"/>
            <a:r>
              <a:rPr lang="en-US" dirty="0" smtClean="0"/>
              <a:t>How and why they differ from each other and from unit and integration testing</a:t>
            </a:r>
          </a:p>
          <a:p>
            <a:r>
              <a:rPr lang="en-US" dirty="0" smtClean="0"/>
              <a:t>Understand basic approaches for quantitative assessment (reliability, performance, ...)</a:t>
            </a:r>
          </a:p>
          <a:p>
            <a:r>
              <a:rPr lang="en-US" dirty="0" smtClean="0"/>
              <a:t>Understand interplay of validation and verification for usability and accessibility</a:t>
            </a:r>
          </a:p>
          <a:p>
            <a:pPr lvl="1"/>
            <a:r>
              <a:rPr lang="en-US" dirty="0" smtClean="0"/>
              <a:t>How to continuously monitor usability from early design to delivery</a:t>
            </a:r>
          </a:p>
          <a:p>
            <a:r>
              <a:rPr lang="en-US" dirty="0" smtClean="0"/>
              <a:t>Understand basic regression testing approaches</a:t>
            </a:r>
          </a:p>
          <a:p>
            <a:pPr lvl="1"/>
            <a:r>
              <a:rPr lang="en-US" dirty="0" smtClean="0"/>
              <a:t>Preventing accidental changes</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62</a:t>
            </a:fld>
            <a:r>
              <a:rPr lang="en-US" smtClean="0"/>
              <a:t> of 102</a:t>
            </a:r>
            <a:endParaRPr lang="en-US" dirty="0">
              <a:solidFill>
                <a:schemeClr val="tx2"/>
              </a:solidFill>
            </a:endParaRPr>
          </a:p>
        </p:txBody>
      </p:sp>
    </p:spTree>
    <p:extLst>
      <p:ext uri="{BB962C8B-B14F-4D97-AF65-F5344CB8AC3E}">
        <p14:creationId xmlns:p14="http://schemas.microsoft.com/office/powerpoint/2010/main" val="1690755411"/>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Testing </a:t>
            </a:r>
            <a:endParaRPr lang="en-US" dirty="0"/>
          </a:p>
        </p:txBody>
      </p:sp>
      <p:sp>
        <p:nvSpPr>
          <p:cNvPr id="3" name="Content Placeholder 2"/>
          <p:cNvSpPr>
            <a:spLocks noGrp="1"/>
          </p:cNvSpPr>
          <p:nvPr>
            <p:ph idx="1"/>
          </p:nvPr>
        </p:nvSpPr>
        <p:spPr/>
        <p:txBody>
          <a:bodyPr/>
          <a:lstStyle/>
          <a:p>
            <a:r>
              <a:rPr lang="en-US" sz="2000" dirty="0">
                <a:ea typeface="ＭＳ Ｐゴシック" charset="0"/>
                <a:cs typeface="ＭＳ Ｐゴシック" charset="0"/>
              </a:rPr>
              <a:t>Functional Testing</a:t>
            </a:r>
          </a:p>
          <a:p>
            <a:pPr lvl="1"/>
            <a:r>
              <a:rPr lang="en-US" dirty="0">
                <a:ea typeface="ＭＳ Ｐゴシック" charset="0"/>
              </a:rPr>
              <a:t>Validates functional requirements</a:t>
            </a:r>
          </a:p>
          <a:p>
            <a:r>
              <a:rPr lang="en-US" sz="2000" dirty="0">
                <a:ea typeface="ＭＳ Ｐゴシック" charset="0"/>
                <a:cs typeface="ＭＳ Ｐゴシック" charset="0"/>
              </a:rPr>
              <a:t>Performance Testing</a:t>
            </a:r>
          </a:p>
          <a:p>
            <a:pPr lvl="1"/>
            <a:r>
              <a:rPr lang="en-US" dirty="0">
                <a:ea typeface="ＭＳ Ｐゴシック" charset="0"/>
              </a:rPr>
              <a:t>Validates non-functional requirements</a:t>
            </a:r>
          </a:p>
          <a:p>
            <a:r>
              <a:rPr lang="en-US" sz="2000" dirty="0">
                <a:ea typeface="ＭＳ Ｐゴシック" charset="0"/>
                <a:cs typeface="ＭＳ Ｐゴシック" charset="0"/>
              </a:rPr>
              <a:t>Acceptance Testing</a:t>
            </a:r>
          </a:p>
          <a:p>
            <a:pPr lvl="1"/>
            <a:r>
              <a:rPr lang="en-US" dirty="0">
                <a:ea typeface="ＭＳ Ｐゴシック" charset="0"/>
              </a:rPr>
              <a:t>Validates </a:t>
            </a:r>
            <a:r>
              <a:rPr lang="en-US" dirty="0" smtClean="0">
                <a:ea typeface="ＭＳ Ｐゴシック" charset="0"/>
              </a:rPr>
              <a:t>client’s </a:t>
            </a:r>
            <a:r>
              <a:rPr lang="en-US" dirty="0">
                <a:ea typeface="ＭＳ Ｐゴシック" charset="0"/>
              </a:rPr>
              <a:t>expectations</a:t>
            </a:r>
          </a:p>
          <a:p>
            <a:r>
              <a:rPr lang="en-US" sz="2000" dirty="0" smtClean="0"/>
              <a:t>Installation Testing </a:t>
            </a:r>
          </a:p>
          <a:p>
            <a:pPr marL="0" indent="0">
              <a:buNone/>
            </a:pPr>
            <a:r>
              <a:rPr lang="en-US" sz="2000" dirty="0" smtClean="0"/>
              <a:t>Impact of requirements on system testing: </a:t>
            </a:r>
          </a:p>
          <a:p>
            <a:r>
              <a:rPr lang="en-US" sz="2000" dirty="0" smtClean="0"/>
              <a:t>The more explicit the requirements, the easier they are to test. </a:t>
            </a:r>
          </a:p>
          <a:p>
            <a:r>
              <a:rPr lang="en-US" sz="2000" dirty="0" smtClean="0"/>
              <a:t>Quality of use cases determines the ease of functional testing </a:t>
            </a:r>
          </a:p>
          <a:p>
            <a:r>
              <a:rPr lang="en-US" sz="2000" dirty="0" smtClean="0"/>
              <a:t>Quality of nonfunctional requirements and constraints determines the ease of performance tests</a:t>
            </a:r>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63</a:t>
            </a:fld>
            <a:r>
              <a:rPr lang="en-US" smtClean="0"/>
              <a:t> of 102</a:t>
            </a:r>
            <a:endParaRPr lang="en-US" dirty="0">
              <a:solidFill>
                <a:schemeClr val="tx2"/>
              </a:solidFill>
            </a:endParaRPr>
          </a:p>
        </p:txBody>
      </p:sp>
    </p:spTree>
    <p:extLst>
      <p:ext uri="{BB962C8B-B14F-4D97-AF65-F5344CB8AC3E}">
        <p14:creationId xmlns:p14="http://schemas.microsoft.com/office/powerpoint/2010/main" val="33177833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Testing </a:t>
            </a:r>
            <a:endParaRPr lang="en-US" dirty="0"/>
          </a:p>
        </p:txBody>
      </p:sp>
      <p:sp>
        <p:nvSpPr>
          <p:cNvPr id="3" name="Content Placeholder 2"/>
          <p:cNvSpPr>
            <a:spLocks noGrp="1"/>
          </p:cNvSpPr>
          <p:nvPr>
            <p:ph idx="1"/>
          </p:nvPr>
        </p:nvSpPr>
        <p:spPr/>
        <p:txBody>
          <a:bodyPr/>
          <a:lstStyle/>
          <a:p>
            <a:r>
              <a:rPr lang="en-US" dirty="0" smtClean="0"/>
              <a:t>Unit Testing: </a:t>
            </a:r>
          </a:p>
          <a:p>
            <a:pPr lvl="1"/>
            <a:r>
              <a:rPr lang="en-US" dirty="0" smtClean="0"/>
              <a:t>Individual subsystem </a:t>
            </a:r>
          </a:p>
          <a:p>
            <a:pPr lvl="1"/>
            <a:r>
              <a:rPr lang="en-US" dirty="0" smtClean="0"/>
              <a:t>Carried out by developers (of components) </a:t>
            </a:r>
          </a:p>
          <a:p>
            <a:pPr lvl="1"/>
            <a:r>
              <a:rPr lang="en-US" dirty="0" smtClean="0"/>
              <a:t>Goal: Confirm that subsystems is correctly coded and carries out the intended functionality </a:t>
            </a:r>
          </a:p>
          <a:p>
            <a:r>
              <a:rPr lang="en-US" dirty="0" smtClean="0"/>
              <a:t>Integration Testing:</a:t>
            </a:r>
          </a:p>
          <a:p>
            <a:pPr lvl="1"/>
            <a:r>
              <a:rPr lang="en-US" dirty="0" smtClean="0"/>
              <a:t>Groups of subsystems (collection of classes) and eventually the entire system</a:t>
            </a:r>
          </a:p>
          <a:p>
            <a:pPr lvl="1"/>
            <a:r>
              <a:rPr lang="en-US" dirty="0" smtClean="0"/>
              <a:t>Carried out by developers</a:t>
            </a:r>
          </a:p>
          <a:p>
            <a:pPr lvl="1"/>
            <a:r>
              <a:rPr lang="en-US" dirty="0" smtClean="0"/>
              <a:t>Goal: Test the interface and the interplay among the subsystem </a:t>
            </a:r>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64</a:t>
            </a:fld>
            <a:r>
              <a:rPr lang="en-US" smtClean="0"/>
              <a:t> of 102</a:t>
            </a:r>
            <a:endParaRPr lang="en-US" dirty="0">
              <a:solidFill>
                <a:schemeClr val="tx2"/>
              </a:solidFill>
            </a:endParaRPr>
          </a:p>
        </p:txBody>
      </p:sp>
    </p:spTree>
    <p:extLst>
      <p:ext uri="{BB962C8B-B14F-4D97-AF65-F5344CB8AC3E}">
        <p14:creationId xmlns:p14="http://schemas.microsoft.com/office/powerpoint/2010/main" val="41300199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Testing </a:t>
            </a:r>
            <a:endParaRPr lang="en-US" dirty="0"/>
          </a:p>
        </p:txBody>
      </p:sp>
      <p:sp>
        <p:nvSpPr>
          <p:cNvPr id="3" name="Content Placeholder 2"/>
          <p:cNvSpPr>
            <a:spLocks noGrp="1"/>
          </p:cNvSpPr>
          <p:nvPr>
            <p:ph idx="1"/>
          </p:nvPr>
        </p:nvSpPr>
        <p:spPr/>
        <p:txBody>
          <a:bodyPr/>
          <a:lstStyle/>
          <a:p>
            <a:r>
              <a:rPr lang="en-US" dirty="0"/>
              <a:t>System Testing: </a:t>
            </a:r>
          </a:p>
          <a:p>
            <a:pPr lvl="1"/>
            <a:r>
              <a:rPr lang="en-US" dirty="0"/>
              <a:t>The entire system </a:t>
            </a:r>
          </a:p>
          <a:p>
            <a:pPr lvl="1"/>
            <a:r>
              <a:rPr lang="en-US" dirty="0"/>
              <a:t>Carried out by developers (testers!) </a:t>
            </a:r>
          </a:p>
          <a:p>
            <a:pPr lvl="1"/>
            <a:r>
              <a:rPr lang="en-US" dirty="0"/>
              <a:t>Goal: Determine if the system meets the requirements (functional and global) </a:t>
            </a:r>
          </a:p>
          <a:p>
            <a:pPr lvl="1"/>
            <a:r>
              <a:rPr lang="en-US" dirty="0" smtClean="0"/>
              <a:t>Functional </a:t>
            </a:r>
            <a:r>
              <a:rPr lang="en-US" dirty="0"/>
              <a:t>Testing: Test of functional requirements </a:t>
            </a:r>
          </a:p>
          <a:p>
            <a:pPr lvl="1"/>
            <a:r>
              <a:rPr lang="en-US" dirty="0" smtClean="0"/>
              <a:t>Performance </a:t>
            </a:r>
            <a:r>
              <a:rPr lang="en-US" dirty="0"/>
              <a:t>Testing: Test of non-functional requirements </a:t>
            </a:r>
          </a:p>
          <a:p>
            <a:r>
              <a:rPr lang="en-US" dirty="0"/>
              <a:t>Acceptance and Installation Testing: </a:t>
            </a:r>
          </a:p>
          <a:p>
            <a:pPr lvl="1"/>
            <a:r>
              <a:rPr lang="en-US" dirty="0"/>
              <a:t>Evaluates the system delivered by developers </a:t>
            </a:r>
          </a:p>
          <a:p>
            <a:pPr lvl="1"/>
            <a:r>
              <a:rPr lang="en-US" dirty="0"/>
              <a:t>Carried out by the client. </a:t>
            </a:r>
          </a:p>
          <a:p>
            <a:pPr lvl="1"/>
            <a:r>
              <a:rPr lang="en-US" dirty="0"/>
              <a:t>Goal: Demonstrate that the system meets customer requirements and is ready to use </a:t>
            </a:r>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65</a:t>
            </a:fld>
            <a:r>
              <a:rPr lang="en-US" smtClean="0"/>
              <a:t> of 102</a:t>
            </a:r>
            <a:endParaRPr lang="en-US" dirty="0">
              <a:solidFill>
                <a:schemeClr val="tx2"/>
              </a:solidFill>
            </a:endParaRPr>
          </a:p>
        </p:txBody>
      </p:sp>
    </p:spTree>
    <p:extLst>
      <p:ext uri="{BB962C8B-B14F-4D97-AF65-F5344CB8AC3E}">
        <p14:creationId xmlns:p14="http://schemas.microsoft.com/office/powerpoint/2010/main" val="28521194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Testing </a:t>
            </a:r>
            <a:endParaRPr lang="en-US" dirty="0"/>
          </a:p>
        </p:txBody>
      </p:sp>
      <p:sp>
        <p:nvSpPr>
          <p:cNvPr id="3" name="Content Placeholder 2"/>
          <p:cNvSpPr>
            <a:spLocks noGrp="1"/>
          </p:cNvSpPr>
          <p:nvPr>
            <p:ph idx="1"/>
          </p:nvPr>
        </p:nvSpPr>
        <p:spPr/>
        <p:txBody>
          <a:bodyPr/>
          <a:lstStyle/>
          <a:p>
            <a:r>
              <a:rPr lang="en-US" dirty="0" smtClean="0"/>
              <a:t>Functional testing finds differences between functional requirements and the implemented system </a:t>
            </a:r>
          </a:p>
          <a:p>
            <a:r>
              <a:rPr lang="en-US" dirty="0" smtClean="0"/>
              <a:t>Essentially the same as black box testing </a:t>
            </a:r>
          </a:p>
          <a:p>
            <a:r>
              <a:rPr lang="en-US" dirty="0" smtClean="0"/>
              <a:t>Goal: Test functionality of system </a:t>
            </a:r>
          </a:p>
          <a:p>
            <a:r>
              <a:rPr lang="en-US" dirty="0" smtClean="0"/>
              <a:t>Test cases are designed from the requirements analysis document (better: user manual) and centered around requirements and key functions (use cases) </a:t>
            </a:r>
          </a:p>
          <a:p>
            <a:r>
              <a:rPr lang="en-US" dirty="0">
                <a:latin typeface="Verdana" charset="0"/>
                <a:ea typeface="ＭＳ Ｐゴシック" charset="0"/>
                <a:cs typeface="ＭＳ Ｐゴシック" charset="0"/>
              </a:rPr>
              <a:t>The system is treated as black box</a:t>
            </a:r>
          </a:p>
          <a:p>
            <a:r>
              <a:rPr lang="en-US" dirty="0">
                <a:latin typeface="Verdana" charset="0"/>
                <a:ea typeface="ＭＳ Ｐゴシック" charset="0"/>
                <a:cs typeface="ＭＳ Ｐゴシック" charset="0"/>
              </a:rPr>
              <a:t>Unit test cases can be reused, but new test cases have to be developed as well</a:t>
            </a:r>
            <a:r>
              <a:rPr lang="en-US" dirty="0" smtClean="0">
                <a:latin typeface="Verdana" charset="0"/>
                <a:ea typeface="ＭＳ Ｐゴシック" charset="0"/>
                <a:cs typeface="ＭＳ Ｐゴシック" charset="0"/>
              </a:rPr>
              <a:t>.</a:t>
            </a:r>
            <a:endParaRPr lang="en-US" dirty="0" smtClean="0"/>
          </a:p>
          <a:p>
            <a:r>
              <a:rPr lang="en-US" dirty="0" smtClean="0"/>
              <a:t>Select tests that are relevant to the user and have a high probability of uncovering a failure </a:t>
            </a:r>
          </a:p>
          <a:p>
            <a:pPr lvl="1"/>
            <a:r>
              <a:rPr lang="en-US" dirty="0" smtClean="0"/>
              <a:t>Use techniques like equivalence tests </a:t>
            </a:r>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66</a:t>
            </a:fld>
            <a:r>
              <a:rPr lang="en-US" smtClean="0"/>
              <a:t> of 102</a:t>
            </a:r>
            <a:endParaRPr lang="en-US" dirty="0">
              <a:solidFill>
                <a:schemeClr val="tx2"/>
              </a:solidFill>
            </a:endParaRPr>
          </a:p>
        </p:txBody>
      </p:sp>
    </p:spTree>
    <p:extLst>
      <p:ext uri="{BB962C8B-B14F-4D97-AF65-F5344CB8AC3E}">
        <p14:creationId xmlns:p14="http://schemas.microsoft.com/office/powerpoint/2010/main" val="34263345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Testing </a:t>
            </a:r>
            <a:endParaRPr lang="en-US" dirty="0"/>
          </a:p>
        </p:txBody>
      </p:sp>
      <p:sp>
        <p:nvSpPr>
          <p:cNvPr id="3" name="Content Placeholder 2"/>
          <p:cNvSpPr>
            <a:spLocks noGrp="1"/>
          </p:cNvSpPr>
          <p:nvPr>
            <p:ph idx="1"/>
          </p:nvPr>
        </p:nvSpPr>
        <p:spPr/>
        <p:txBody>
          <a:bodyPr/>
          <a:lstStyle/>
          <a:p>
            <a:r>
              <a:rPr lang="en-US" dirty="0" smtClean="0"/>
              <a:t>Stress Testing </a:t>
            </a:r>
          </a:p>
          <a:p>
            <a:pPr lvl="1"/>
            <a:r>
              <a:rPr lang="en-US" dirty="0" smtClean="0"/>
              <a:t>Checks if the system can respond to many simultaneous requests</a:t>
            </a:r>
            <a:br>
              <a:rPr lang="en-US" dirty="0" smtClean="0"/>
            </a:br>
            <a:r>
              <a:rPr lang="en-US" dirty="0" smtClean="0"/>
              <a:t>(maximum # of users, peak demands) </a:t>
            </a:r>
          </a:p>
          <a:p>
            <a:r>
              <a:rPr lang="en-US" dirty="0" smtClean="0"/>
              <a:t>Volume testing</a:t>
            </a:r>
          </a:p>
          <a:p>
            <a:pPr lvl="1"/>
            <a:r>
              <a:rPr lang="en-US" dirty="0" smtClean="0"/>
              <a:t>Test what happens if large amounts of data are handled</a:t>
            </a:r>
          </a:p>
          <a:p>
            <a:r>
              <a:rPr lang="en-US" dirty="0" smtClean="0"/>
              <a:t>Configuration testing </a:t>
            </a:r>
          </a:p>
          <a:p>
            <a:pPr lvl="1"/>
            <a:r>
              <a:rPr lang="en-US" dirty="0" smtClean="0"/>
              <a:t>Test the various software and hardware configurations </a:t>
            </a:r>
          </a:p>
          <a:p>
            <a:r>
              <a:rPr lang="en-US" dirty="0" smtClean="0"/>
              <a:t>Compatibility test</a:t>
            </a:r>
          </a:p>
          <a:p>
            <a:pPr lvl="1"/>
            <a:r>
              <a:rPr lang="en-US" dirty="0" smtClean="0"/>
              <a:t>Test backward compatibility with existing systems </a:t>
            </a:r>
          </a:p>
          <a:p>
            <a:r>
              <a:rPr lang="en-US" dirty="0" smtClean="0"/>
              <a:t>Security testing </a:t>
            </a:r>
          </a:p>
          <a:p>
            <a:pPr lvl="1"/>
            <a:r>
              <a:rPr lang="en-US" dirty="0" smtClean="0"/>
              <a:t>Try to violate security requirements </a:t>
            </a:r>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67</a:t>
            </a:fld>
            <a:r>
              <a:rPr lang="en-US" smtClean="0"/>
              <a:t> of 102</a:t>
            </a:r>
            <a:endParaRPr lang="en-US" dirty="0">
              <a:solidFill>
                <a:schemeClr val="tx2"/>
              </a:solidFill>
            </a:endParaRPr>
          </a:p>
        </p:txBody>
      </p:sp>
    </p:spTree>
    <p:extLst>
      <p:ext uri="{BB962C8B-B14F-4D97-AF65-F5344CB8AC3E}">
        <p14:creationId xmlns:p14="http://schemas.microsoft.com/office/powerpoint/2010/main" val="3568827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Testing </a:t>
            </a:r>
            <a:endParaRPr lang="en-US" dirty="0"/>
          </a:p>
        </p:txBody>
      </p:sp>
      <p:sp>
        <p:nvSpPr>
          <p:cNvPr id="3" name="Content Placeholder 2"/>
          <p:cNvSpPr>
            <a:spLocks noGrp="1"/>
          </p:cNvSpPr>
          <p:nvPr>
            <p:ph idx="1"/>
          </p:nvPr>
        </p:nvSpPr>
        <p:spPr/>
        <p:txBody>
          <a:bodyPr/>
          <a:lstStyle/>
          <a:p>
            <a:r>
              <a:rPr lang="en-US" dirty="0" smtClean="0"/>
              <a:t>Timing testing</a:t>
            </a:r>
          </a:p>
          <a:p>
            <a:pPr lvl="1"/>
            <a:r>
              <a:rPr lang="en-US" dirty="0" smtClean="0"/>
              <a:t>Evaluate response times and time to perform a function </a:t>
            </a:r>
          </a:p>
          <a:p>
            <a:r>
              <a:rPr lang="en-US" dirty="0" smtClean="0"/>
              <a:t>Environmental test </a:t>
            </a:r>
          </a:p>
          <a:p>
            <a:pPr lvl="1"/>
            <a:r>
              <a:rPr lang="en-US" dirty="0" smtClean="0"/>
              <a:t>Test tolerances for heat, humidity, motion, portability </a:t>
            </a:r>
          </a:p>
          <a:p>
            <a:r>
              <a:rPr lang="en-US" dirty="0" smtClean="0"/>
              <a:t>Quality testing</a:t>
            </a:r>
          </a:p>
          <a:p>
            <a:pPr lvl="1"/>
            <a:r>
              <a:rPr lang="en-US" dirty="0" smtClean="0"/>
              <a:t>Test reliability, maintainability &amp; availability of the system</a:t>
            </a:r>
          </a:p>
          <a:p>
            <a:r>
              <a:rPr lang="en-US" dirty="0" smtClean="0"/>
              <a:t>Recovery testing </a:t>
            </a:r>
          </a:p>
          <a:p>
            <a:pPr lvl="1"/>
            <a:r>
              <a:rPr lang="en-US" dirty="0" smtClean="0"/>
              <a:t>Tests system’s response to presence of errors or loss of data. </a:t>
            </a:r>
          </a:p>
          <a:p>
            <a:r>
              <a:rPr lang="en-US" dirty="0" smtClean="0"/>
              <a:t>Human factors testing</a:t>
            </a:r>
          </a:p>
          <a:p>
            <a:pPr lvl="1"/>
            <a:r>
              <a:rPr lang="en-US" dirty="0" smtClean="0"/>
              <a:t>Tests user interface with user </a:t>
            </a:r>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68</a:t>
            </a:fld>
            <a:r>
              <a:rPr lang="en-US" smtClean="0"/>
              <a:t> of 102</a:t>
            </a:r>
            <a:endParaRPr lang="en-US" dirty="0">
              <a:solidFill>
                <a:schemeClr val="tx2"/>
              </a:solidFill>
            </a:endParaRPr>
          </a:p>
        </p:txBody>
      </p:sp>
    </p:spTree>
    <p:extLst>
      <p:ext uri="{BB962C8B-B14F-4D97-AF65-F5344CB8AC3E}">
        <p14:creationId xmlns:p14="http://schemas.microsoft.com/office/powerpoint/2010/main" val="18053962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Test Cases for Performance Testing </a:t>
            </a:r>
            <a:endParaRPr lang="en-US" sz="4000" dirty="0"/>
          </a:p>
        </p:txBody>
      </p:sp>
      <p:sp>
        <p:nvSpPr>
          <p:cNvPr id="11" name="Content Placeholder 10"/>
          <p:cNvSpPr>
            <a:spLocks noGrp="1"/>
          </p:cNvSpPr>
          <p:nvPr>
            <p:ph idx="1"/>
          </p:nvPr>
        </p:nvSpPr>
        <p:spPr/>
        <p:txBody>
          <a:bodyPr/>
          <a:lstStyle/>
          <a:p>
            <a:r>
              <a:rPr lang="en-US" dirty="0"/>
              <a:t>Goal: Try to violate non-functional </a:t>
            </a:r>
            <a:r>
              <a:rPr lang="en-US" dirty="0" smtClean="0"/>
              <a:t>requirements</a:t>
            </a:r>
          </a:p>
          <a:p>
            <a:r>
              <a:rPr lang="en-US" dirty="0" smtClean="0"/>
              <a:t>Push </a:t>
            </a:r>
            <a:r>
              <a:rPr lang="en-US" dirty="0"/>
              <a:t>the (integrated) system to its limits. </a:t>
            </a:r>
          </a:p>
          <a:p>
            <a:r>
              <a:rPr lang="en-US" dirty="0" smtClean="0"/>
              <a:t>Goal</a:t>
            </a:r>
            <a:r>
              <a:rPr lang="en-US" dirty="0"/>
              <a:t>: Try to break the subsystem </a:t>
            </a:r>
          </a:p>
          <a:p>
            <a:r>
              <a:rPr lang="en-US" dirty="0" smtClean="0"/>
              <a:t>Test </a:t>
            </a:r>
            <a:r>
              <a:rPr lang="en-US" dirty="0"/>
              <a:t>how the system behaves when overloaded</a:t>
            </a:r>
            <a:r>
              <a:rPr lang="en-US" dirty="0" smtClean="0"/>
              <a:t>.</a:t>
            </a:r>
          </a:p>
          <a:p>
            <a:pPr lvl="1"/>
            <a:r>
              <a:rPr lang="en-US" dirty="0" smtClean="0"/>
              <a:t>Can </a:t>
            </a:r>
            <a:r>
              <a:rPr lang="en-US" dirty="0"/>
              <a:t>bottlenecks be identified? (First candidates for redesign in </a:t>
            </a:r>
            <a:r>
              <a:rPr lang="en-US" dirty="0" smtClean="0"/>
              <a:t>the </a:t>
            </a:r>
            <a:r>
              <a:rPr lang="en-US" dirty="0"/>
              <a:t>next </a:t>
            </a:r>
            <a:r>
              <a:rPr lang="en-US" dirty="0" smtClean="0"/>
              <a:t>iteration)</a:t>
            </a:r>
          </a:p>
          <a:p>
            <a:r>
              <a:rPr lang="en-US" dirty="0" smtClean="0"/>
              <a:t>Try </a:t>
            </a:r>
            <a:r>
              <a:rPr lang="en-US" dirty="0"/>
              <a:t>unusual orders of execution </a:t>
            </a:r>
          </a:p>
          <a:p>
            <a:pPr lvl="1"/>
            <a:r>
              <a:rPr lang="en-US" dirty="0" smtClean="0"/>
              <a:t>Call a receive</a:t>
            </a:r>
            <a:r>
              <a:rPr lang="en-US" dirty="0"/>
              <a:t>() </a:t>
            </a:r>
            <a:r>
              <a:rPr lang="en-US" dirty="0" smtClean="0"/>
              <a:t>before send</a:t>
            </a:r>
            <a:r>
              <a:rPr lang="en-US" dirty="0"/>
              <a:t>(</a:t>
            </a:r>
            <a:r>
              <a:rPr lang="en-US" dirty="0" smtClean="0"/>
              <a:t>)</a:t>
            </a:r>
            <a:endParaRPr lang="en-US" dirty="0"/>
          </a:p>
          <a:p>
            <a:r>
              <a:rPr lang="en-US" dirty="0" smtClean="0"/>
              <a:t>Check </a:t>
            </a:r>
            <a:r>
              <a:rPr lang="en-US" dirty="0"/>
              <a:t>the system’s response to large volumes of data </a:t>
            </a:r>
          </a:p>
          <a:p>
            <a:pPr lvl="1"/>
            <a:r>
              <a:rPr lang="en-US" dirty="0"/>
              <a:t>If the system is supposed to handle 1000 items, try it with 1001 items. </a:t>
            </a:r>
          </a:p>
          <a:p>
            <a:r>
              <a:rPr lang="en-US" dirty="0" smtClean="0"/>
              <a:t>What </a:t>
            </a:r>
            <a:r>
              <a:rPr lang="en-US" dirty="0"/>
              <a:t>is the amount of time spent in different use cases? </a:t>
            </a:r>
            <a:endParaRPr lang="en-US" dirty="0" smtClean="0"/>
          </a:p>
          <a:p>
            <a:pPr lvl="1"/>
            <a:r>
              <a:rPr lang="en-US" dirty="0" smtClean="0"/>
              <a:t>Are </a:t>
            </a:r>
            <a:r>
              <a:rPr lang="en-US" dirty="0"/>
              <a:t>typical cases executed in a timely fashion? </a:t>
            </a:r>
          </a:p>
          <a:p>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69</a:t>
            </a:fld>
            <a:r>
              <a:rPr lang="en-US" smtClean="0"/>
              <a:t> of 102</a:t>
            </a:r>
            <a:endParaRPr lang="en-US" dirty="0">
              <a:solidFill>
                <a:schemeClr val="tx2"/>
              </a:solidFill>
            </a:endParaRPr>
          </a:p>
        </p:txBody>
      </p:sp>
    </p:spTree>
    <p:extLst>
      <p:ext uri="{BB962C8B-B14F-4D97-AF65-F5344CB8AC3E}">
        <p14:creationId xmlns:p14="http://schemas.microsoft.com/office/powerpoint/2010/main" val="986721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smtClean="0"/>
              <a:t>Case </a:t>
            </a:r>
            <a:r>
              <a:rPr lang="en-US" dirty="0"/>
              <a:t>Study </a:t>
            </a:r>
            <a:r>
              <a:rPr lang="en-US" dirty="0">
                <a:sym typeface="Symbol" charset="0"/>
              </a:rPr>
              <a:t></a:t>
            </a:r>
            <a:r>
              <a:rPr lang="en-US" dirty="0"/>
              <a:t> </a:t>
            </a:r>
            <a:br>
              <a:rPr lang="en-US" dirty="0"/>
            </a:br>
            <a:r>
              <a:rPr lang="en-US" dirty="0"/>
              <a:t>Mars Climate Orbiter </a:t>
            </a:r>
            <a:endParaRPr lang="en-US" sz="4400" dirty="0"/>
          </a:p>
        </p:txBody>
      </p:sp>
      <p:sp>
        <p:nvSpPr>
          <p:cNvPr id="2051" name="Rectangle 3"/>
          <p:cNvSpPr>
            <a:spLocks noGrp="1" noChangeArrowheads="1"/>
          </p:cNvSpPr>
          <p:nvPr>
            <p:ph type="subTitle" idx="1"/>
          </p:nvPr>
        </p:nvSpPr>
        <p:spPr/>
        <p:txBody>
          <a:bodyPr/>
          <a:lstStyle/>
          <a:p>
            <a:endParaRPr lang="en-US" sz="2400" dirty="0" smtClean="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F683B677-C643-1541-A02D-CD84F8996590}" type="slidenum">
              <a:rPr lang="en-US" smtClean="0"/>
              <a:pPr>
                <a:defRPr/>
              </a:pPr>
              <a:t>7</a:t>
            </a:fld>
            <a:r>
              <a:rPr lang="en-US" smtClean="0"/>
              <a:t> of 102</a:t>
            </a:r>
            <a:endParaRPr lang="en-US" dirty="0">
              <a:solidFill>
                <a:schemeClr val="tx2"/>
              </a:solidFill>
            </a:endParaRPr>
          </a:p>
        </p:txBody>
      </p:sp>
    </p:spTree>
    <p:extLst>
      <p:ext uri="{BB962C8B-B14F-4D97-AF65-F5344CB8AC3E}">
        <p14:creationId xmlns:p14="http://schemas.microsoft.com/office/powerpoint/2010/main" val="470413441"/>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dirty="0" smtClean="0"/>
              <a:t>Types of Performance Testing</a:t>
            </a:r>
            <a:endParaRPr lang="en-US" dirty="0"/>
          </a:p>
        </p:txBody>
      </p:sp>
      <p:sp>
        <p:nvSpPr>
          <p:cNvPr id="27651" name="Rectangle 3"/>
          <p:cNvSpPr>
            <a:spLocks noGrp="1" noChangeArrowheads="1"/>
          </p:cNvSpPr>
          <p:nvPr>
            <p:ph type="body" sz="half" idx="1"/>
          </p:nvPr>
        </p:nvSpPr>
        <p:spPr>
          <a:xfrm>
            <a:off x="381000" y="1066800"/>
            <a:ext cx="4191000" cy="5410200"/>
          </a:xfrm>
        </p:spPr>
        <p:txBody>
          <a:bodyPr/>
          <a:lstStyle/>
          <a:p>
            <a:r>
              <a:rPr lang="en-US" sz="2000" dirty="0" smtClean="0"/>
              <a:t>Stress Testing</a:t>
            </a:r>
          </a:p>
          <a:p>
            <a:pPr lvl="1"/>
            <a:r>
              <a:rPr lang="en-US" sz="2000" dirty="0" smtClean="0"/>
              <a:t>Stress limits of system</a:t>
            </a:r>
          </a:p>
          <a:p>
            <a:r>
              <a:rPr lang="en-US" sz="2000" dirty="0" smtClean="0"/>
              <a:t>Volume testing</a:t>
            </a:r>
          </a:p>
          <a:p>
            <a:pPr lvl="1"/>
            <a:r>
              <a:rPr lang="en-US" sz="2000" dirty="0" smtClean="0"/>
              <a:t>Test what happens if large amounts of data are handled</a:t>
            </a:r>
          </a:p>
          <a:p>
            <a:r>
              <a:rPr lang="en-US" sz="2000" dirty="0" smtClean="0"/>
              <a:t>Configuration testing</a:t>
            </a:r>
          </a:p>
          <a:p>
            <a:pPr lvl="1"/>
            <a:r>
              <a:rPr lang="en-US" sz="2000" dirty="0" smtClean="0"/>
              <a:t>Test the various software and hardware configurations </a:t>
            </a:r>
          </a:p>
          <a:p>
            <a:r>
              <a:rPr lang="en-US" sz="2000" dirty="0" smtClean="0"/>
              <a:t>Compatibility test</a:t>
            </a:r>
          </a:p>
          <a:p>
            <a:pPr lvl="1"/>
            <a:r>
              <a:rPr lang="en-US" sz="2000" dirty="0" smtClean="0"/>
              <a:t>Test backward compatibility with existing systems</a:t>
            </a:r>
          </a:p>
          <a:p>
            <a:r>
              <a:rPr lang="en-US" sz="2000" dirty="0" smtClean="0"/>
              <a:t>Timing testing</a:t>
            </a:r>
          </a:p>
          <a:p>
            <a:pPr lvl="1"/>
            <a:r>
              <a:rPr lang="en-US" sz="2000" dirty="0" smtClean="0"/>
              <a:t>Evaluate response times and time to perform a function</a:t>
            </a:r>
            <a:endParaRPr lang="en-US" sz="2000" dirty="0"/>
          </a:p>
        </p:txBody>
      </p:sp>
      <p:sp>
        <p:nvSpPr>
          <p:cNvPr id="27652" name="Rectangle 4"/>
          <p:cNvSpPr>
            <a:spLocks noGrp="1" noChangeArrowheads="1"/>
          </p:cNvSpPr>
          <p:nvPr>
            <p:ph type="body" sz="half" idx="2"/>
          </p:nvPr>
        </p:nvSpPr>
        <p:spPr>
          <a:xfrm>
            <a:off x="4648200" y="1066800"/>
            <a:ext cx="4038600" cy="5410200"/>
          </a:xfrm>
        </p:spPr>
        <p:txBody>
          <a:bodyPr/>
          <a:lstStyle/>
          <a:p>
            <a:r>
              <a:rPr lang="en-US" sz="2000" dirty="0" smtClean="0"/>
              <a:t>Security testing</a:t>
            </a:r>
          </a:p>
          <a:p>
            <a:pPr lvl="1"/>
            <a:r>
              <a:rPr lang="en-US" sz="2000" dirty="0" smtClean="0"/>
              <a:t>Try to violate security requirements</a:t>
            </a:r>
          </a:p>
          <a:p>
            <a:r>
              <a:rPr lang="en-US" sz="2000" dirty="0" smtClean="0"/>
              <a:t>Environmental test</a:t>
            </a:r>
          </a:p>
          <a:p>
            <a:pPr lvl="1"/>
            <a:r>
              <a:rPr lang="en-US" sz="2000" dirty="0" smtClean="0"/>
              <a:t>Test tolerances for heat, humidity, motion</a:t>
            </a:r>
          </a:p>
          <a:p>
            <a:r>
              <a:rPr lang="en-US" sz="2000" dirty="0" smtClean="0"/>
              <a:t>Quality testing</a:t>
            </a:r>
          </a:p>
          <a:p>
            <a:pPr lvl="1"/>
            <a:r>
              <a:rPr lang="en-US" sz="2000" dirty="0" smtClean="0"/>
              <a:t>Test reliability, maintain- ability &amp; availability </a:t>
            </a:r>
          </a:p>
          <a:p>
            <a:r>
              <a:rPr lang="en-US" sz="2000" dirty="0" smtClean="0"/>
              <a:t>Recovery testing</a:t>
            </a:r>
          </a:p>
          <a:p>
            <a:pPr lvl="1"/>
            <a:r>
              <a:rPr lang="en-US" sz="2000" dirty="0" smtClean="0"/>
              <a:t>Test </a:t>
            </a:r>
            <a:r>
              <a:rPr lang="en-US" sz="2000" dirty="0" smtClean="0"/>
              <a:t>system</a:t>
            </a:r>
            <a:r>
              <a:rPr lang="en-US" altLang="ja-JP" sz="2000" dirty="0" smtClean="0"/>
              <a:t>’</a:t>
            </a:r>
            <a:r>
              <a:rPr lang="en-US" sz="2000" dirty="0" smtClean="0"/>
              <a:t>s </a:t>
            </a:r>
            <a:r>
              <a:rPr lang="en-US" sz="2000" dirty="0" smtClean="0"/>
              <a:t>response to presence of errors or loss of data</a:t>
            </a:r>
          </a:p>
          <a:p>
            <a:r>
              <a:rPr lang="en-US" sz="2000" dirty="0" smtClean="0"/>
              <a:t>Human factors testing</a:t>
            </a:r>
          </a:p>
          <a:p>
            <a:pPr lvl="1"/>
            <a:r>
              <a:rPr lang="en-US" sz="2000" dirty="0" smtClean="0"/>
              <a:t>Test with end users.</a:t>
            </a:r>
            <a:endParaRPr lang="en-US" sz="2000" dirty="0"/>
          </a:p>
        </p:txBody>
      </p:sp>
      <p:sp>
        <p:nvSpPr>
          <p:cNvPr id="5" name="Date Placeholder 4"/>
          <p:cNvSpPr>
            <a:spLocks noGrp="1"/>
          </p:cNvSpPr>
          <p:nvPr>
            <p:ph type="dt" sz="half" idx="10"/>
          </p:nvPr>
        </p:nvSpPr>
        <p:spPr/>
        <p:txBody>
          <a:bodyPr/>
          <a:lstStyle/>
          <a:p>
            <a:r>
              <a:rPr lang="en-US" altLang="en-US" smtClean="0"/>
              <a:t>May 23, 2017</a:t>
            </a:r>
            <a:endParaRPr lang="en-US" altLang="en-US" dirty="0"/>
          </a:p>
        </p:txBody>
      </p:sp>
      <p:sp>
        <p:nvSpPr>
          <p:cNvPr id="6" name="Footer Placeholder 5"/>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70</a:t>
            </a:fld>
            <a:r>
              <a:rPr lang="en-US" smtClean="0"/>
              <a:t> of 102</a:t>
            </a:r>
            <a:endParaRPr lang="en-US" dirty="0">
              <a:solidFill>
                <a:schemeClr val="tx2"/>
              </a:solidFill>
            </a:endParaRPr>
          </a:p>
        </p:txBody>
      </p:sp>
    </p:spTree>
    <p:extLst>
      <p:ext uri="{BB962C8B-B14F-4D97-AF65-F5344CB8AC3E}">
        <p14:creationId xmlns:p14="http://schemas.microsoft.com/office/powerpoint/2010/main" val="2876758160"/>
      </p:ext>
    </p:extLst>
  </p:cSld>
  <p:clrMapOvr>
    <a:masterClrMapping/>
  </p:clrMapOvr>
  <p:transition xmlns:p14="http://schemas.microsoft.com/office/powerpoint/2010/main" advTm="235344"/>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r>
              <a:rPr lang="en-US" dirty="0" smtClean="0"/>
              <a:t>Types of Acceptance Testing</a:t>
            </a:r>
            <a:endParaRPr lang="en-US" dirty="0"/>
          </a:p>
        </p:txBody>
      </p:sp>
      <p:sp>
        <p:nvSpPr>
          <p:cNvPr id="239619" name="Rectangle 3"/>
          <p:cNvSpPr>
            <a:spLocks noGrp="1" noChangeArrowheads="1"/>
          </p:cNvSpPr>
          <p:nvPr>
            <p:ph idx="1"/>
          </p:nvPr>
        </p:nvSpPr>
        <p:spPr/>
        <p:txBody>
          <a:bodyPr/>
          <a:lstStyle/>
          <a:p>
            <a:r>
              <a:rPr lang="en-US" dirty="0" smtClean="0"/>
              <a:t>Acceptance testing is a formal testing conducted to determine whether a system satisfies its acceptance criteria</a:t>
            </a:r>
          </a:p>
          <a:p>
            <a:r>
              <a:rPr lang="en-US" dirty="0" smtClean="0"/>
              <a:t>There are two categories of acceptance testing:</a:t>
            </a:r>
          </a:p>
          <a:p>
            <a:pPr lvl="1"/>
            <a:r>
              <a:rPr lang="en-US" dirty="0" smtClean="0"/>
              <a:t>User Acceptance Testing (UAT)</a:t>
            </a:r>
          </a:p>
          <a:p>
            <a:pPr lvl="2"/>
            <a:r>
              <a:rPr lang="en-US" dirty="0" smtClean="0"/>
              <a:t>It is conducted by the customer to ensure that system satisfies the contractual acceptance criteria before being signed-off as meeting user needs.</a:t>
            </a:r>
          </a:p>
          <a:p>
            <a:pPr lvl="1"/>
            <a:r>
              <a:rPr lang="en-US" dirty="0" smtClean="0"/>
              <a:t>Business Acceptance Testing (BAT)</a:t>
            </a:r>
          </a:p>
          <a:p>
            <a:pPr lvl="2"/>
            <a:r>
              <a:rPr lang="en-US" dirty="0" smtClean="0"/>
              <a:t>It is undertaken within the development organization of the supplier to ensure that the system will eventually pass the user acceptance testing.</a:t>
            </a:r>
          </a:p>
          <a:p>
            <a:pPr lvl="1"/>
            <a:endParaRPr lang="en-US" dirty="0" smtClean="0"/>
          </a:p>
          <a:p>
            <a:endParaRPr lang="en-US" dirty="0" smtClean="0"/>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71</a:t>
            </a:fld>
            <a:r>
              <a:rPr lang="en-US" smtClean="0"/>
              <a:t> of 102</a:t>
            </a:r>
            <a:endParaRPr lang="en-US" dirty="0">
              <a:solidFill>
                <a:schemeClr val="tx2"/>
              </a:solidFill>
            </a:endParaRPr>
          </a:p>
        </p:txBody>
      </p:sp>
    </p:spTree>
    <p:extLst>
      <p:ext uri="{BB962C8B-B14F-4D97-AF65-F5344CB8AC3E}">
        <p14:creationId xmlns:p14="http://schemas.microsoft.com/office/powerpoint/2010/main" val="2594776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r>
              <a:rPr lang="en-US" dirty="0" smtClean="0"/>
              <a:t>Types of Acceptance Testing</a:t>
            </a:r>
            <a:endParaRPr lang="en-US" dirty="0"/>
          </a:p>
        </p:txBody>
      </p:sp>
      <p:sp>
        <p:nvSpPr>
          <p:cNvPr id="241667" name="Rectangle 3"/>
          <p:cNvSpPr>
            <a:spLocks noGrp="1" noChangeArrowheads="1"/>
          </p:cNvSpPr>
          <p:nvPr>
            <p:ph idx="1"/>
          </p:nvPr>
        </p:nvSpPr>
        <p:spPr/>
        <p:txBody>
          <a:bodyPr/>
          <a:lstStyle/>
          <a:p>
            <a:pPr marL="0" indent="0">
              <a:buNone/>
            </a:pPr>
            <a:r>
              <a:rPr lang="en-US" b="1" dirty="0" smtClean="0"/>
              <a:t>Three major objectives of acceptance testing:</a:t>
            </a:r>
          </a:p>
          <a:p>
            <a:r>
              <a:rPr lang="en-US" dirty="0" smtClean="0"/>
              <a:t>Confirm that the system meets the agreed upon criteria</a:t>
            </a:r>
          </a:p>
          <a:p>
            <a:r>
              <a:rPr lang="en-US" dirty="0" smtClean="0"/>
              <a:t>Identify and resolve discrepancies, if there is any</a:t>
            </a:r>
          </a:p>
          <a:p>
            <a:r>
              <a:rPr lang="en-US" dirty="0" smtClean="0"/>
              <a:t>Determine the readiness of the system for cut-over to live operations</a:t>
            </a:r>
          </a:p>
          <a:p>
            <a:endParaRPr lang="en-US" dirty="0" smtClean="0"/>
          </a:p>
          <a:p>
            <a:endParaRPr lang="en-US" dirty="0" smtClean="0"/>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72</a:t>
            </a:fld>
            <a:r>
              <a:rPr lang="en-US" smtClean="0"/>
              <a:t> of 102</a:t>
            </a:r>
            <a:endParaRPr lang="en-US" dirty="0">
              <a:solidFill>
                <a:schemeClr val="tx2"/>
              </a:solidFill>
            </a:endParaRPr>
          </a:p>
        </p:txBody>
      </p:sp>
    </p:spTree>
    <p:extLst>
      <p:ext uri="{BB962C8B-B14F-4D97-AF65-F5344CB8AC3E}">
        <p14:creationId xmlns:p14="http://schemas.microsoft.com/office/powerpoint/2010/main" val="34274165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Acceptance Testing </a:t>
            </a:r>
            <a:endParaRPr lang="en-US" dirty="0"/>
          </a:p>
        </p:txBody>
      </p:sp>
      <p:sp>
        <p:nvSpPr>
          <p:cNvPr id="3" name="Content Placeholder 2"/>
          <p:cNvSpPr>
            <a:spLocks noGrp="1"/>
          </p:cNvSpPr>
          <p:nvPr>
            <p:ph idx="1"/>
          </p:nvPr>
        </p:nvSpPr>
        <p:spPr/>
        <p:txBody>
          <a:bodyPr/>
          <a:lstStyle/>
          <a:p>
            <a:r>
              <a:rPr lang="en-US" sz="2000" dirty="0" smtClean="0"/>
              <a:t>Goal: Demonstrate system is ready for operational use </a:t>
            </a:r>
          </a:p>
          <a:p>
            <a:pPr lvl="1"/>
            <a:r>
              <a:rPr lang="en-US" dirty="0" smtClean="0"/>
              <a:t>Choice of tests is made by client </a:t>
            </a:r>
          </a:p>
          <a:p>
            <a:pPr lvl="1"/>
            <a:r>
              <a:rPr lang="en-US" dirty="0" smtClean="0"/>
              <a:t>Many tests can be taken from integration testing </a:t>
            </a:r>
          </a:p>
          <a:p>
            <a:pPr lvl="1"/>
            <a:r>
              <a:rPr lang="en-US" dirty="0" smtClean="0"/>
              <a:t>Acceptance test is performed by the client, not by the developer. </a:t>
            </a:r>
          </a:p>
          <a:p>
            <a:r>
              <a:rPr lang="en-US" sz="2000" dirty="0" smtClean="0"/>
              <a:t>Majority of all bugs in software is typically found by the client  after the system is in use, not by the developers or testers. Therefore two kinds of additional tests: </a:t>
            </a:r>
          </a:p>
          <a:p>
            <a:r>
              <a:rPr lang="en-US" sz="2000" dirty="0" smtClean="0"/>
              <a:t>Alpha test:</a:t>
            </a:r>
          </a:p>
          <a:p>
            <a:pPr lvl="1"/>
            <a:r>
              <a:rPr lang="en-US" dirty="0" smtClean="0"/>
              <a:t>Sponsor uses the software at the developer’s site. </a:t>
            </a:r>
          </a:p>
          <a:p>
            <a:pPr lvl="1"/>
            <a:r>
              <a:rPr lang="en-US" dirty="0" smtClean="0"/>
              <a:t>Software used in a controlled setting, with the developer always ready to fix bugs. </a:t>
            </a:r>
          </a:p>
          <a:p>
            <a:r>
              <a:rPr lang="en-US" sz="2000" dirty="0" smtClean="0"/>
              <a:t>Beta test: </a:t>
            </a:r>
          </a:p>
          <a:p>
            <a:pPr lvl="1"/>
            <a:r>
              <a:rPr lang="en-US" dirty="0" smtClean="0"/>
              <a:t>Conducted at sponsor’s site (developer is not present) </a:t>
            </a:r>
          </a:p>
          <a:p>
            <a:pPr lvl="1"/>
            <a:r>
              <a:rPr lang="en-US" dirty="0" smtClean="0"/>
              <a:t>Software gets a realistic workout in target environment </a:t>
            </a:r>
          </a:p>
          <a:p>
            <a:pPr lvl="1"/>
            <a:r>
              <a:rPr lang="en-US" dirty="0" smtClean="0"/>
              <a:t>Potential customer might get discouraged</a:t>
            </a:r>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73</a:t>
            </a:fld>
            <a:r>
              <a:rPr lang="en-US" smtClean="0"/>
              <a:t> of 102</a:t>
            </a:r>
            <a:endParaRPr lang="en-US" dirty="0">
              <a:solidFill>
                <a:schemeClr val="tx2"/>
              </a:solidFill>
            </a:endParaRPr>
          </a:p>
        </p:txBody>
      </p:sp>
    </p:spTree>
    <p:extLst>
      <p:ext uri="{BB962C8B-B14F-4D97-AF65-F5344CB8AC3E}">
        <p14:creationId xmlns:p14="http://schemas.microsoft.com/office/powerpoint/2010/main" val="352175569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itle 3"/>
          <p:cNvSpPr>
            <a:spLocks noGrp="1"/>
          </p:cNvSpPr>
          <p:nvPr>
            <p:ph type="title"/>
          </p:nvPr>
        </p:nvSpPr>
        <p:spPr/>
        <p:txBody>
          <a:bodyPr/>
          <a:lstStyle/>
          <a:p>
            <a:r>
              <a:rPr lang="en-US" dirty="0" smtClean="0"/>
              <a:t>System Testing</a:t>
            </a:r>
            <a:endParaRPr lang="en-US" dirty="0"/>
          </a:p>
        </p:txBody>
      </p:sp>
      <p:sp>
        <p:nvSpPr>
          <p:cNvPr id="21509" name="Content Placeholder 4"/>
          <p:cNvSpPr>
            <a:spLocks noGrp="1"/>
          </p:cNvSpPr>
          <p:nvPr>
            <p:ph idx="1"/>
          </p:nvPr>
        </p:nvSpPr>
        <p:spPr/>
        <p:txBody>
          <a:bodyPr/>
          <a:lstStyle/>
          <a:p>
            <a:r>
              <a:rPr lang="en-US" dirty="0" smtClean="0"/>
              <a:t>Key characteristics: </a:t>
            </a:r>
          </a:p>
          <a:p>
            <a:pPr lvl="1"/>
            <a:r>
              <a:rPr lang="en-US" dirty="0" smtClean="0"/>
              <a:t>Comprehensive (the whole system, the whole spec)</a:t>
            </a:r>
          </a:p>
          <a:p>
            <a:pPr lvl="1"/>
            <a:r>
              <a:rPr lang="en-US" dirty="0" smtClean="0"/>
              <a:t>Based on the specification of observable behavior</a:t>
            </a:r>
          </a:p>
          <a:p>
            <a:pPr lvl="3"/>
            <a:r>
              <a:rPr lang="en-US" dirty="0" smtClean="0"/>
              <a:t>Verification against a requirements specification, not validation, and not opinions</a:t>
            </a:r>
          </a:p>
          <a:p>
            <a:pPr lvl="1"/>
            <a:r>
              <a:rPr lang="en-US" dirty="0" smtClean="0"/>
              <a:t>Independent of design and implementation</a:t>
            </a:r>
          </a:p>
          <a:p>
            <a:endParaRPr lang="en-US" dirty="0" smtClean="0"/>
          </a:p>
          <a:p>
            <a:r>
              <a:rPr lang="en-US" dirty="0" smtClean="0"/>
              <a:t>Independence: Avoid repeating software design errors in system test design</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74</a:t>
            </a:fld>
            <a:r>
              <a:rPr lang="en-US" smtClean="0"/>
              <a:t> of 102</a:t>
            </a:r>
            <a:endParaRPr lang="en-US" dirty="0">
              <a:solidFill>
                <a:schemeClr val="tx2"/>
              </a:solidFill>
            </a:endParaRPr>
          </a:p>
        </p:txBody>
      </p:sp>
    </p:spTree>
    <p:extLst>
      <p:ext uri="{BB962C8B-B14F-4D97-AF65-F5344CB8AC3E}">
        <p14:creationId xmlns:p14="http://schemas.microsoft.com/office/powerpoint/2010/main" val="2456137804"/>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is System Testing</a:t>
            </a:r>
            <a:r>
              <a:rPr lang="en-US" dirty="0" smtClean="0"/>
              <a:t>?</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766645473"/>
              </p:ext>
            </p:extLst>
          </p:nvPr>
        </p:nvGraphicFramePr>
        <p:xfrm>
          <a:off x="381000" y="1371600"/>
          <a:ext cx="8534400" cy="4316414"/>
        </p:xfrm>
        <a:graphic>
          <a:graphicData uri="http://schemas.openxmlformats.org/drawingml/2006/table">
            <a:tbl>
              <a:tblPr/>
              <a:tblGrid>
                <a:gridCol w="1813254"/>
                <a:gridCol w="2072946"/>
                <a:gridCol w="2438400"/>
                <a:gridCol w="2209800"/>
              </a:tblGrid>
              <a:tr h="671513">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endParaRPr kumimoji="0" lang="en-US" sz="2800" b="1" i="0" u="none" strike="noStrike" cap="none" normalizeH="0" baseline="0" dirty="0">
                        <a:ln>
                          <a:noFill/>
                        </a:ln>
                        <a:solidFill>
                          <a:schemeClr val="bg1"/>
                        </a:solidFill>
                        <a:effectLst/>
                        <a:latin typeface="Garamond"/>
                        <a:ea typeface="ＭＳ Ｐゴシック" charset="0"/>
                        <a:cs typeface="Garamond"/>
                      </a:endParaRP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chemeClr val="tx1"/>
                          </a:solidFill>
                          <a:effectLst/>
                          <a:latin typeface="Garamond"/>
                          <a:ea typeface="ＭＳ Ｐゴシック" charset="0"/>
                          <a:cs typeface="Garamond"/>
                        </a:rPr>
                        <a:t>System</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1D1F0"/>
                    </a:solidFill>
                  </a:tcPr>
                </a:tc>
                <a:tc>
                  <a:txBody>
                    <a:bodyPr/>
                    <a:lstStyle/>
                    <a:p>
                      <a:pPr marL="0" marR="0" lvl="0" indent="0" algn="ctr"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chemeClr val="tx1"/>
                          </a:solidFill>
                          <a:effectLst/>
                          <a:latin typeface="Garamond"/>
                          <a:ea typeface="ＭＳ Ｐゴシック" charset="0"/>
                          <a:cs typeface="Garamond"/>
                        </a:rPr>
                        <a:t>Acceptance</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1D1F0"/>
                    </a:solidFill>
                  </a:tcPr>
                </a:tc>
                <a:tc>
                  <a:txBody>
                    <a:bodyPr/>
                    <a:lstStyle/>
                    <a:p>
                      <a:pPr marL="0" marR="0" lvl="0" indent="0" algn="ctr"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chemeClr val="tx1"/>
                          </a:solidFill>
                          <a:effectLst/>
                          <a:latin typeface="Garamond"/>
                          <a:ea typeface="ＭＳ Ｐゴシック" charset="0"/>
                          <a:cs typeface="Garamond"/>
                        </a:rPr>
                        <a:t>Regression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1D1F0"/>
                    </a:solidFill>
                  </a:tcPr>
                </a:tc>
              </a:tr>
              <a:tr h="1385888">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rgbClr val="2D2D8A"/>
                          </a:solidFill>
                          <a:effectLst/>
                          <a:latin typeface="Garamond"/>
                          <a:ea typeface="ＭＳ Ｐゴシック" charset="0"/>
                          <a:cs typeface="Garamond"/>
                        </a:rPr>
                        <a:t>Test for ...</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Garamond"/>
                          <a:ea typeface="ＭＳ Ｐゴシック" charset="0"/>
                          <a:cs typeface="Garamond"/>
                        </a:rPr>
                        <a:t>Correctness, completion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Garamond"/>
                          <a:ea typeface="ＭＳ Ｐゴシック" charset="0"/>
                          <a:cs typeface="Garamond"/>
                        </a:rPr>
                        <a:t>Usefulness, satisfaction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Garamond"/>
                          <a:ea typeface="ＭＳ Ｐゴシック" charset="0"/>
                          <a:cs typeface="Garamond"/>
                        </a:rPr>
                        <a:t>Accidental changes </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r>
              <a:tr h="1392238">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rgbClr val="2D2D8A"/>
                          </a:solidFill>
                          <a:effectLst/>
                          <a:latin typeface="Garamond"/>
                          <a:ea typeface="ＭＳ Ｐゴシック" charset="0"/>
                          <a:cs typeface="Garamond"/>
                        </a:rPr>
                        <a:t>Test by ... </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Garamond"/>
                          <a:ea typeface="ＭＳ Ｐゴシック" charset="0"/>
                          <a:cs typeface="Garamond"/>
                        </a:rPr>
                        <a:t>Development test group</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Garamond"/>
                          <a:ea typeface="ＭＳ Ｐゴシック" charset="0"/>
                          <a:cs typeface="Garamond"/>
                        </a:rPr>
                        <a:t>Test group with users</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Garamond"/>
                          <a:ea typeface="ＭＳ Ｐゴシック" charset="0"/>
                          <a:cs typeface="Garamond"/>
                        </a:rPr>
                        <a:t>Development test group</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r>
              <a:tr h="866775">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endParaRPr kumimoji="0" lang="en-US" sz="2800" b="1" i="0" u="none" strike="noStrike" cap="none" normalizeH="0" baseline="0" dirty="0">
                        <a:ln>
                          <a:noFill/>
                        </a:ln>
                        <a:solidFill>
                          <a:srgbClr val="2D2D8A"/>
                        </a:solidFill>
                        <a:effectLst/>
                        <a:latin typeface="Garamond"/>
                        <a:ea typeface="ＭＳ Ｐゴシック" charset="0"/>
                        <a:cs typeface="Garamond"/>
                      </a:endParaRP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Garamond"/>
                          <a:ea typeface="ＭＳ Ｐゴシック" charset="0"/>
                          <a:cs typeface="Garamond"/>
                        </a:rPr>
                        <a:t>Verification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1" u="none" strike="noStrike" cap="none" normalizeH="0" baseline="0" dirty="0">
                          <a:ln>
                            <a:noFill/>
                          </a:ln>
                          <a:solidFill>
                            <a:schemeClr val="tx1"/>
                          </a:solidFill>
                          <a:effectLst/>
                          <a:latin typeface="Garamond"/>
                          <a:ea typeface="ＭＳ Ｐゴシック" charset="0"/>
                          <a:cs typeface="Garamond"/>
                        </a:rPr>
                        <a:t>Validation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AEDEF">
                        <a:alpha val="50980"/>
                      </a:srgbClr>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Garamond"/>
                          <a:ea typeface="ＭＳ Ｐゴシック" charset="0"/>
                          <a:cs typeface="Garamond"/>
                        </a:rPr>
                        <a:t>Verification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r>
            </a:tbl>
          </a:graphicData>
        </a:graphic>
      </p:graphicFrame>
      <p:sp>
        <p:nvSpPr>
          <p:cNvPr id="20507" name="Title 1"/>
          <p:cNvSpPr>
            <a:spLocks/>
          </p:cNvSpPr>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n-US" sz="3200" b="1" dirty="0">
              <a:solidFill>
                <a:schemeClr val="tx2"/>
              </a:solidFill>
              <a:latin typeface="Bookman Old Style" charset="0"/>
            </a:endParaRP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75</a:t>
            </a:fld>
            <a:r>
              <a:rPr lang="en-US" smtClean="0"/>
              <a:t> of 102</a:t>
            </a:r>
            <a:endParaRPr lang="en-US" dirty="0">
              <a:solidFill>
                <a:schemeClr val="tx2"/>
              </a:solidFill>
            </a:endParaRPr>
          </a:p>
        </p:txBody>
      </p:sp>
    </p:spTree>
    <p:extLst>
      <p:ext uri="{BB962C8B-B14F-4D97-AF65-F5344CB8AC3E}">
        <p14:creationId xmlns:p14="http://schemas.microsoft.com/office/powerpoint/2010/main" val="4133068244"/>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itle 1"/>
          <p:cNvSpPr>
            <a:spLocks noGrp="1"/>
          </p:cNvSpPr>
          <p:nvPr>
            <p:ph type="title"/>
          </p:nvPr>
        </p:nvSpPr>
        <p:spPr/>
        <p:txBody>
          <a:bodyPr/>
          <a:lstStyle/>
          <a:p>
            <a:r>
              <a:rPr lang="en-US" dirty="0" smtClean="0"/>
              <a:t>Independent V&amp;V</a:t>
            </a:r>
            <a:endParaRPr lang="en-US" dirty="0"/>
          </a:p>
        </p:txBody>
      </p:sp>
      <p:sp>
        <p:nvSpPr>
          <p:cNvPr id="22533" name="Content Placeholder 2"/>
          <p:cNvSpPr>
            <a:spLocks noGrp="1"/>
          </p:cNvSpPr>
          <p:nvPr>
            <p:ph idx="1"/>
          </p:nvPr>
        </p:nvSpPr>
        <p:spPr/>
        <p:txBody>
          <a:bodyPr/>
          <a:lstStyle/>
          <a:p>
            <a:r>
              <a:rPr lang="en-US" dirty="0" smtClean="0"/>
              <a:t>One strategy for maximizing independence: </a:t>
            </a:r>
          </a:p>
          <a:p>
            <a:pPr lvl="1"/>
            <a:r>
              <a:rPr lang="en-US" dirty="0" smtClean="0"/>
              <a:t>System (and acceptance) test performed by a different organization</a:t>
            </a:r>
          </a:p>
          <a:p>
            <a:r>
              <a:rPr lang="en-US" dirty="0" smtClean="0"/>
              <a:t>Organizationally isolated from developers </a:t>
            </a:r>
          </a:p>
          <a:p>
            <a:pPr lvl="1"/>
            <a:r>
              <a:rPr lang="en-US" dirty="0" smtClean="0"/>
              <a:t>no pressure to say </a:t>
            </a:r>
            <a:r>
              <a:rPr lang="ja-JP" altLang="en-US" smtClean="0"/>
              <a:t>“</a:t>
            </a:r>
            <a:r>
              <a:rPr lang="en-US" altLang="ja-JP" dirty="0" smtClean="0"/>
              <a:t>ok</a:t>
            </a:r>
            <a:r>
              <a:rPr lang="ja-JP" altLang="en-US" smtClean="0"/>
              <a:t>”</a:t>
            </a:r>
            <a:endParaRPr lang="en-US" altLang="ja-JP" dirty="0" smtClean="0"/>
          </a:p>
          <a:p>
            <a:r>
              <a:rPr lang="en-US" dirty="0" smtClean="0"/>
              <a:t>Sometimes outsourced to another company or agency</a:t>
            </a:r>
          </a:p>
          <a:p>
            <a:pPr lvl="1"/>
            <a:r>
              <a:rPr lang="en-US" dirty="0" smtClean="0"/>
              <a:t>Especially for critical systems</a:t>
            </a:r>
          </a:p>
          <a:p>
            <a:pPr lvl="1"/>
            <a:r>
              <a:rPr lang="en-US" dirty="0" smtClean="0"/>
              <a:t>Outsourcing for independent judgment, not to save money</a:t>
            </a:r>
          </a:p>
          <a:p>
            <a:pPr lvl="1"/>
            <a:r>
              <a:rPr lang="en-US" dirty="0" smtClean="0"/>
              <a:t>May be additional system test, not replacing internal V&amp;V</a:t>
            </a:r>
          </a:p>
          <a:p>
            <a:r>
              <a:rPr lang="en-US" dirty="0" smtClean="0"/>
              <a:t>Not all outsourced testing is IV&amp;V</a:t>
            </a:r>
          </a:p>
          <a:p>
            <a:pPr lvl="1"/>
            <a:r>
              <a:rPr lang="en-US" dirty="0" smtClean="0"/>
              <a:t>Not independent if controlled by development organization</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76</a:t>
            </a:fld>
            <a:r>
              <a:rPr lang="en-US" smtClean="0"/>
              <a:t> of 102</a:t>
            </a:r>
            <a:endParaRPr lang="en-US" dirty="0">
              <a:solidFill>
                <a:schemeClr val="tx2"/>
              </a:solidFill>
            </a:endParaRPr>
          </a:p>
        </p:txBody>
      </p:sp>
    </p:spTree>
    <p:extLst>
      <p:ext uri="{BB962C8B-B14F-4D97-AF65-F5344CB8AC3E}">
        <p14:creationId xmlns:p14="http://schemas.microsoft.com/office/powerpoint/2010/main" val="397417304"/>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itle 1"/>
          <p:cNvSpPr>
            <a:spLocks noGrp="1"/>
          </p:cNvSpPr>
          <p:nvPr>
            <p:ph type="title"/>
          </p:nvPr>
        </p:nvSpPr>
        <p:spPr/>
        <p:txBody>
          <a:bodyPr anchor="ctr"/>
          <a:lstStyle/>
          <a:p>
            <a:pPr eaLnBrk="1" hangingPunct="1"/>
            <a:r>
              <a:rPr lang="en-US" sz="3200" dirty="0" smtClean="0"/>
              <a:t>Achieving Independence Without </a:t>
            </a:r>
            <a:r>
              <a:rPr lang="en-US" sz="3200" dirty="0"/>
              <a:t>Changing Staff</a:t>
            </a:r>
          </a:p>
        </p:txBody>
      </p:sp>
      <p:sp>
        <p:nvSpPr>
          <p:cNvPr id="23557" name="Content Placeholder 2"/>
          <p:cNvSpPr>
            <a:spLocks noGrp="1"/>
          </p:cNvSpPr>
          <p:nvPr>
            <p:ph idx="1"/>
          </p:nvPr>
        </p:nvSpPr>
        <p:spPr/>
        <p:txBody>
          <a:bodyPr/>
          <a:lstStyle/>
          <a:p>
            <a:pPr marL="342900" indent="-342900" eaLnBrk="1" hangingPunct="1"/>
            <a:r>
              <a:rPr lang="en-US" sz="3200" dirty="0"/>
              <a:t>If the development organization controls system testing ...</a:t>
            </a:r>
          </a:p>
          <a:p>
            <a:pPr marL="742950" lvl="1" indent="-285750" eaLnBrk="1" hangingPunct="1"/>
            <a:r>
              <a:rPr lang="en-US" sz="2800" dirty="0"/>
              <a:t>Perfect independence may be unattainable, but we can reduce undue influence</a:t>
            </a:r>
          </a:p>
          <a:p>
            <a:pPr marL="342900" indent="-342900" eaLnBrk="1" hangingPunct="1"/>
            <a:r>
              <a:rPr lang="en-US" sz="3200" dirty="0"/>
              <a:t>Develop system test cases early</a:t>
            </a:r>
          </a:p>
          <a:p>
            <a:pPr marL="742950" lvl="1" indent="-285750" eaLnBrk="1" hangingPunct="1"/>
            <a:r>
              <a:rPr lang="en-US" sz="2800" dirty="0"/>
              <a:t>As part of requirements specification, before major design decisions have been made</a:t>
            </a:r>
          </a:p>
          <a:p>
            <a:pPr marL="1143000" lvl="2" eaLnBrk="1" hangingPunct="1"/>
            <a:r>
              <a:rPr lang="en-US" sz="2400" dirty="0"/>
              <a:t>Agile </a:t>
            </a:r>
            <a:r>
              <a:rPr lang="ja-JP" altLang="en-US" sz="2400" dirty="0"/>
              <a:t>“</a:t>
            </a:r>
            <a:r>
              <a:rPr lang="en-US" altLang="ja-JP" sz="2400" dirty="0"/>
              <a:t>test first</a:t>
            </a:r>
            <a:r>
              <a:rPr lang="ja-JP" altLang="en-US" sz="2400" dirty="0"/>
              <a:t>”</a:t>
            </a:r>
            <a:r>
              <a:rPr lang="en-US" altLang="ja-JP" sz="2400" dirty="0"/>
              <a:t> </a:t>
            </a:r>
          </a:p>
          <a:p>
            <a:pPr marL="1143000" lvl="2" eaLnBrk="1" hangingPunct="1"/>
            <a:r>
              <a:rPr lang="en-US" altLang="ja-JP" sz="2400" dirty="0" smtClean="0"/>
              <a:t>Conventional </a:t>
            </a:r>
            <a:r>
              <a:rPr lang="ja-JP" altLang="en-US" sz="2400" dirty="0"/>
              <a:t>“</a:t>
            </a:r>
            <a:r>
              <a:rPr lang="en-US" altLang="ja-JP" sz="2400" dirty="0"/>
              <a:t>V model</a:t>
            </a:r>
            <a:r>
              <a:rPr lang="ja-JP" altLang="en-US" sz="2400" dirty="0" smtClean="0"/>
              <a:t>”</a:t>
            </a:r>
            <a:endParaRPr lang="en-US" altLang="ja-JP" sz="2400" dirty="0"/>
          </a:p>
          <a:p>
            <a:pPr marL="1143000" lvl="2" eaLnBrk="1" hangingPunct="1"/>
            <a:r>
              <a:rPr lang="en-US" altLang="ja-JP" sz="2400" dirty="0"/>
              <a:t>C</a:t>
            </a:r>
            <a:r>
              <a:rPr lang="en-US" altLang="ja-JP" sz="2400" dirty="0" smtClean="0"/>
              <a:t>ritical </a:t>
            </a:r>
            <a:r>
              <a:rPr lang="en-US" altLang="ja-JP" sz="2400" dirty="0"/>
              <a:t>system testing early in project</a:t>
            </a:r>
            <a:endParaRPr lang="en-US" sz="2400"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77</a:t>
            </a:fld>
            <a:r>
              <a:rPr lang="en-US" smtClean="0"/>
              <a:t> of 102</a:t>
            </a:r>
            <a:endParaRPr lang="en-US" dirty="0">
              <a:solidFill>
                <a:schemeClr val="tx2"/>
              </a:solidFill>
            </a:endParaRPr>
          </a:p>
        </p:txBody>
      </p:sp>
    </p:spTree>
    <p:extLst>
      <p:ext uri="{BB962C8B-B14F-4D97-AF65-F5344CB8AC3E}">
        <p14:creationId xmlns:p14="http://schemas.microsoft.com/office/powerpoint/2010/main" val="1700744772"/>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itle 1"/>
          <p:cNvSpPr>
            <a:spLocks noGrp="1"/>
          </p:cNvSpPr>
          <p:nvPr>
            <p:ph type="title"/>
          </p:nvPr>
        </p:nvSpPr>
        <p:spPr/>
        <p:txBody>
          <a:bodyPr/>
          <a:lstStyle/>
          <a:p>
            <a:r>
              <a:rPr lang="en-US" dirty="0" smtClean="0"/>
              <a:t>Incremental System Testing</a:t>
            </a:r>
            <a:endParaRPr lang="en-US" dirty="0"/>
          </a:p>
        </p:txBody>
      </p:sp>
      <p:sp>
        <p:nvSpPr>
          <p:cNvPr id="24581" name="Content Placeholder 2"/>
          <p:cNvSpPr>
            <a:spLocks noGrp="1"/>
          </p:cNvSpPr>
          <p:nvPr>
            <p:ph type="body" idx="1"/>
          </p:nvPr>
        </p:nvSpPr>
        <p:spPr/>
        <p:txBody>
          <a:bodyPr/>
          <a:lstStyle/>
          <a:p>
            <a:r>
              <a:rPr lang="en-US" dirty="0" smtClean="0"/>
              <a:t>System tests are often used to measure progress</a:t>
            </a:r>
          </a:p>
          <a:p>
            <a:pPr lvl="1"/>
            <a:r>
              <a:rPr lang="en-US" dirty="0" smtClean="0"/>
              <a:t>System test suite covers all features and scenarios of use</a:t>
            </a:r>
          </a:p>
          <a:p>
            <a:pPr lvl="1"/>
            <a:r>
              <a:rPr lang="en-US" dirty="0" smtClean="0"/>
              <a:t>As project progresses, the system passes more and more system tests</a:t>
            </a:r>
          </a:p>
          <a:p>
            <a:r>
              <a:rPr lang="en-US" dirty="0" smtClean="0"/>
              <a:t>Assumes a </a:t>
            </a:r>
            <a:r>
              <a:rPr lang="ja-JP" altLang="en-US" smtClean="0"/>
              <a:t>“</a:t>
            </a:r>
            <a:r>
              <a:rPr lang="en-US" altLang="ja-JP" dirty="0" smtClean="0"/>
              <a:t>threaded</a:t>
            </a:r>
            <a:r>
              <a:rPr lang="ja-JP" altLang="en-US" smtClean="0"/>
              <a:t>”</a:t>
            </a:r>
            <a:r>
              <a:rPr lang="en-US" altLang="ja-JP" dirty="0" smtClean="0"/>
              <a:t> incremental build plan: </a:t>
            </a:r>
          </a:p>
          <a:p>
            <a:pPr lvl="1"/>
            <a:r>
              <a:rPr lang="en-US" dirty="0" smtClean="0"/>
              <a:t>Features exposed at top level as they are developed</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78</a:t>
            </a:fld>
            <a:r>
              <a:rPr lang="en-US" smtClean="0"/>
              <a:t> of 102</a:t>
            </a:r>
            <a:endParaRPr lang="en-US" dirty="0">
              <a:solidFill>
                <a:schemeClr val="tx2"/>
              </a:solidFill>
            </a:endParaRPr>
          </a:p>
        </p:txBody>
      </p:sp>
    </p:spTree>
    <p:extLst>
      <p:ext uri="{BB962C8B-B14F-4D97-AF65-F5344CB8AC3E}">
        <p14:creationId xmlns:p14="http://schemas.microsoft.com/office/powerpoint/2010/main" val="151827287"/>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itle 1"/>
          <p:cNvSpPr>
            <a:spLocks noGrp="1"/>
          </p:cNvSpPr>
          <p:nvPr>
            <p:ph type="title"/>
          </p:nvPr>
        </p:nvSpPr>
        <p:spPr/>
        <p:txBody>
          <a:bodyPr/>
          <a:lstStyle/>
          <a:p>
            <a:r>
              <a:rPr lang="en-US" dirty="0" smtClean="0"/>
              <a:t>Global Properties</a:t>
            </a:r>
            <a:endParaRPr lang="en-US" dirty="0"/>
          </a:p>
        </p:txBody>
      </p:sp>
      <p:sp>
        <p:nvSpPr>
          <p:cNvPr id="25605" name="Content Placeholder 2"/>
          <p:cNvSpPr>
            <a:spLocks noGrp="1"/>
          </p:cNvSpPr>
          <p:nvPr>
            <p:ph type="body" idx="1"/>
          </p:nvPr>
        </p:nvSpPr>
        <p:spPr/>
        <p:txBody>
          <a:bodyPr/>
          <a:lstStyle/>
          <a:p>
            <a:r>
              <a:rPr lang="en-US" dirty="0" smtClean="0"/>
              <a:t>Some system properties are inherently global</a:t>
            </a:r>
          </a:p>
          <a:p>
            <a:pPr lvl="1"/>
            <a:r>
              <a:rPr lang="en-US" dirty="0" smtClean="0"/>
              <a:t>Performance, latency, reliability, ... </a:t>
            </a:r>
          </a:p>
          <a:p>
            <a:pPr lvl="1"/>
            <a:r>
              <a:rPr lang="en-US" dirty="0" smtClean="0"/>
              <a:t>Early and incremental testing is still necessary, but provide only estimates</a:t>
            </a:r>
          </a:p>
          <a:p>
            <a:r>
              <a:rPr lang="en-US" dirty="0" smtClean="0"/>
              <a:t>A major focus of system testing</a:t>
            </a:r>
          </a:p>
          <a:p>
            <a:pPr lvl="1"/>
            <a:r>
              <a:rPr lang="en-US" dirty="0" smtClean="0"/>
              <a:t>The only opportunity to verify global properties against actual system specifications</a:t>
            </a:r>
          </a:p>
          <a:p>
            <a:pPr lvl="1"/>
            <a:r>
              <a:rPr lang="en-US" dirty="0" smtClean="0"/>
              <a:t>Especially to find unanticipated effects, e.g., an unexpected performance bottleneck</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79</a:t>
            </a:fld>
            <a:r>
              <a:rPr lang="en-US" smtClean="0"/>
              <a:t> of 102</a:t>
            </a:r>
            <a:endParaRPr lang="en-US" dirty="0">
              <a:solidFill>
                <a:schemeClr val="tx2"/>
              </a:solidFill>
            </a:endParaRPr>
          </a:p>
        </p:txBody>
      </p:sp>
    </p:spTree>
    <p:extLst>
      <p:ext uri="{BB962C8B-B14F-4D97-AF65-F5344CB8AC3E}">
        <p14:creationId xmlns:p14="http://schemas.microsoft.com/office/powerpoint/2010/main" val="161631702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a:t>
            </a:r>
            <a:r>
              <a:rPr lang="en-US" dirty="0">
                <a:sym typeface="Symbol" charset="0"/>
              </a:rPr>
              <a:t></a:t>
            </a:r>
            <a:r>
              <a:rPr lang="en-US" dirty="0"/>
              <a:t> </a:t>
            </a:r>
            <a:r>
              <a:rPr lang="en-US" dirty="0" smtClean="0"/>
              <a:t>Mars Climate Orbiter </a:t>
            </a:r>
            <a:endParaRPr lang="en-US" dirty="0"/>
          </a:p>
        </p:txBody>
      </p:sp>
      <p:sp>
        <p:nvSpPr>
          <p:cNvPr id="3" name="Content Placeholder 2"/>
          <p:cNvSpPr>
            <a:spLocks noGrp="1"/>
          </p:cNvSpPr>
          <p:nvPr>
            <p:ph sz="half" idx="1"/>
          </p:nvPr>
        </p:nvSpPr>
        <p:spPr>
          <a:xfrm>
            <a:off x="381000" y="990600"/>
            <a:ext cx="5486400" cy="5486400"/>
          </a:xfrm>
        </p:spPr>
        <p:txBody>
          <a:bodyPr/>
          <a:lstStyle/>
          <a:p>
            <a:pPr eaLnBrk="1" hangingPunct="1">
              <a:lnSpc>
                <a:spcPct val="90000"/>
              </a:lnSpc>
            </a:pPr>
            <a:r>
              <a:rPr lang="en-US" sz="3200" dirty="0"/>
              <a:t>NASA</a:t>
            </a:r>
            <a:r>
              <a:rPr lang="ja-JP" altLang="en-US" sz="3200" dirty="0"/>
              <a:t>’</a:t>
            </a:r>
            <a:r>
              <a:rPr lang="en-US" altLang="ja-JP" sz="3200" dirty="0"/>
              <a:t>s Mars Climate Orbiter</a:t>
            </a:r>
          </a:p>
          <a:p>
            <a:pPr lvl="1">
              <a:lnSpc>
                <a:spcPct val="90000"/>
              </a:lnSpc>
            </a:pPr>
            <a:r>
              <a:rPr lang="en-US" sz="2800" dirty="0"/>
              <a:t>Launched on December 11, 1998</a:t>
            </a:r>
          </a:p>
          <a:p>
            <a:pPr lvl="1">
              <a:lnSpc>
                <a:spcPct val="90000"/>
              </a:lnSpc>
            </a:pPr>
            <a:r>
              <a:rPr lang="en-US" sz="2800" dirty="0"/>
              <a:t>Intended to enter </a:t>
            </a:r>
            <a:r>
              <a:rPr lang="en-US" sz="2800" dirty="0" smtClean="0"/>
              <a:t>an orbit at</a:t>
            </a:r>
            <a:r>
              <a:rPr lang="en-US" sz="2800" dirty="0"/>
              <a:t> </a:t>
            </a:r>
            <a:r>
              <a:rPr lang="en-US" sz="2800" dirty="0" smtClean="0"/>
              <a:t>140 </a:t>
            </a:r>
            <a:r>
              <a:rPr lang="en-US" sz="2800" dirty="0"/>
              <a:t>–150 </a:t>
            </a:r>
            <a:r>
              <a:rPr lang="en-US" sz="2800" dirty="0" smtClean="0"/>
              <a:t>km above </a:t>
            </a:r>
            <a:r>
              <a:rPr lang="en-US" sz="2800" dirty="0"/>
              <a:t>Mars.</a:t>
            </a:r>
            <a:endParaRPr lang="en-US" sz="3200" dirty="0"/>
          </a:p>
          <a:p>
            <a:pPr>
              <a:lnSpc>
                <a:spcPct val="90000"/>
              </a:lnSpc>
            </a:pPr>
            <a:r>
              <a:rPr lang="en-US" sz="3200" dirty="0" smtClean="0"/>
              <a:t>On </a:t>
            </a:r>
            <a:r>
              <a:rPr lang="en-US" sz="3200" dirty="0"/>
              <a:t>September </a:t>
            </a:r>
            <a:r>
              <a:rPr lang="en-US" sz="3200" dirty="0" smtClean="0"/>
              <a:t>23, 1999</a:t>
            </a:r>
          </a:p>
          <a:p>
            <a:pPr lvl="1">
              <a:lnSpc>
                <a:spcPct val="90000"/>
              </a:lnSpc>
            </a:pPr>
            <a:r>
              <a:rPr lang="en-US" sz="2800" dirty="0"/>
              <a:t>I</a:t>
            </a:r>
            <a:r>
              <a:rPr lang="en-US" sz="2800" dirty="0" smtClean="0"/>
              <a:t>t </a:t>
            </a:r>
            <a:r>
              <a:rPr lang="en-US" sz="2800" dirty="0"/>
              <a:t>smashed into the planet's atmosphere and was destroyed.</a:t>
            </a:r>
          </a:p>
          <a:p>
            <a:pPr eaLnBrk="1" hangingPunct="1">
              <a:lnSpc>
                <a:spcPct val="90000"/>
              </a:lnSpc>
            </a:pPr>
            <a:r>
              <a:rPr lang="en-US" sz="3200" dirty="0" smtClean="0"/>
              <a:t>Cost</a:t>
            </a:r>
            <a:r>
              <a:rPr lang="en-US" sz="3200" dirty="0"/>
              <a:t>: $</a:t>
            </a:r>
            <a:r>
              <a:rPr lang="en-US" sz="3200" dirty="0" smtClean="0"/>
              <a:t>328M</a:t>
            </a:r>
            <a:endParaRPr lang="en-US" sz="3200" dirty="0"/>
          </a:p>
        </p:txBody>
      </p:sp>
      <p:pic>
        <p:nvPicPr>
          <p:cNvPr id="7"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9442" y="1600200"/>
            <a:ext cx="3004558" cy="46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8" name="Date Placeholder 7"/>
          <p:cNvSpPr>
            <a:spLocks noGrp="1"/>
          </p:cNvSpPr>
          <p:nvPr>
            <p:ph type="dt" sz="half" idx="10"/>
          </p:nvPr>
        </p:nvSpPr>
        <p:spPr/>
        <p:txBody>
          <a:bodyPr/>
          <a:lstStyle/>
          <a:p>
            <a:r>
              <a:rPr lang="en-US" altLang="en-US" smtClean="0"/>
              <a:t>May 23, 2017</a:t>
            </a:r>
            <a:endParaRPr lang="en-US" altLang="en-US" dirty="0"/>
          </a:p>
        </p:txBody>
      </p:sp>
      <p:sp>
        <p:nvSpPr>
          <p:cNvPr id="9" name="Footer Placeholder 8"/>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8</a:t>
            </a:fld>
            <a:r>
              <a:rPr lang="en-US" smtClean="0"/>
              <a:t> of 102</a:t>
            </a:r>
            <a:endParaRPr lang="en-US" dirty="0">
              <a:solidFill>
                <a:schemeClr val="tx2"/>
              </a:solidFill>
            </a:endParaRPr>
          </a:p>
        </p:txBody>
      </p:sp>
    </p:spTree>
    <p:extLst>
      <p:ext uri="{BB962C8B-B14F-4D97-AF65-F5344CB8AC3E}">
        <p14:creationId xmlns:p14="http://schemas.microsoft.com/office/powerpoint/2010/main" val="1815454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itle 1"/>
          <p:cNvSpPr>
            <a:spLocks noGrp="1"/>
          </p:cNvSpPr>
          <p:nvPr>
            <p:ph type="title"/>
          </p:nvPr>
        </p:nvSpPr>
        <p:spPr/>
        <p:txBody>
          <a:bodyPr/>
          <a:lstStyle/>
          <a:p>
            <a:r>
              <a:rPr lang="en-US" dirty="0" smtClean="0"/>
              <a:t>Context-Dependent Properties</a:t>
            </a:r>
            <a:endParaRPr lang="en-US" dirty="0"/>
          </a:p>
        </p:txBody>
      </p:sp>
      <p:sp>
        <p:nvSpPr>
          <p:cNvPr id="26629" name="Content Placeholder 2"/>
          <p:cNvSpPr>
            <a:spLocks noGrp="1"/>
          </p:cNvSpPr>
          <p:nvPr>
            <p:ph type="body" idx="1"/>
          </p:nvPr>
        </p:nvSpPr>
        <p:spPr/>
        <p:txBody>
          <a:bodyPr/>
          <a:lstStyle/>
          <a:p>
            <a:r>
              <a:rPr lang="en-US" dirty="0" smtClean="0"/>
              <a:t>Beyond system-global: Some properties depend on the system context and use</a:t>
            </a:r>
          </a:p>
          <a:p>
            <a:pPr lvl="1"/>
            <a:r>
              <a:rPr lang="en-US" dirty="0" smtClean="0"/>
              <a:t>Example: Performance properties depend on environment and configuration </a:t>
            </a:r>
          </a:p>
          <a:p>
            <a:pPr lvl="1"/>
            <a:r>
              <a:rPr lang="en-US" dirty="0" smtClean="0"/>
              <a:t>Example: Privacy depends both on system and how it is used</a:t>
            </a:r>
          </a:p>
          <a:p>
            <a:pPr lvl="2"/>
            <a:r>
              <a:rPr lang="en-US" dirty="0" smtClean="0"/>
              <a:t>Medical records system must protect against unauthorized use, and authorization must be provided only as needed</a:t>
            </a:r>
          </a:p>
          <a:p>
            <a:pPr lvl="1"/>
            <a:r>
              <a:rPr lang="en-US" dirty="0" smtClean="0"/>
              <a:t>Example: Security depends on threat profiles</a:t>
            </a:r>
          </a:p>
          <a:p>
            <a:pPr lvl="2"/>
            <a:r>
              <a:rPr lang="en-US" dirty="0" smtClean="0"/>
              <a:t>And threats change! </a:t>
            </a:r>
          </a:p>
          <a:p>
            <a:r>
              <a:rPr lang="en-US" dirty="0" smtClean="0"/>
              <a:t>Testing is just one part of the approach </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80</a:t>
            </a:fld>
            <a:r>
              <a:rPr lang="en-US" smtClean="0"/>
              <a:t> of 102</a:t>
            </a:r>
            <a:endParaRPr lang="en-US" dirty="0">
              <a:solidFill>
                <a:schemeClr val="tx2"/>
              </a:solidFill>
            </a:endParaRPr>
          </a:p>
        </p:txBody>
      </p:sp>
    </p:spTree>
    <p:extLst>
      <p:ext uri="{BB962C8B-B14F-4D97-AF65-F5344CB8AC3E}">
        <p14:creationId xmlns:p14="http://schemas.microsoft.com/office/powerpoint/2010/main" val="3282701284"/>
      </p:ext>
    </p:extLst>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itle 1"/>
          <p:cNvSpPr>
            <a:spLocks noGrp="1"/>
          </p:cNvSpPr>
          <p:nvPr>
            <p:ph type="title"/>
          </p:nvPr>
        </p:nvSpPr>
        <p:spPr/>
        <p:txBody>
          <a:bodyPr anchor="ctr"/>
          <a:lstStyle/>
          <a:p>
            <a:pPr eaLnBrk="1" hangingPunct="1"/>
            <a:r>
              <a:rPr lang="en-US" sz="4000" dirty="0"/>
              <a:t>Establishing an </a:t>
            </a:r>
            <a:r>
              <a:rPr lang="en-US" sz="4000" dirty="0" smtClean="0"/>
              <a:t>Operational </a:t>
            </a:r>
            <a:r>
              <a:rPr lang="en-US" sz="4000" dirty="0"/>
              <a:t>Envelope</a:t>
            </a:r>
          </a:p>
        </p:txBody>
      </p:sp>
      <p:sp>
        <p:nvSpPr>
          <p:cNvPr id="27653" name="Content Placeholder 2"/>
          <p:cNvSpPr>
            <a:spLocks noGrp="1"/>
          </p:cNvSpPr>
          <p:nvPr>
            <p:ph idx="1"/>
          </p:nvPr>
        </p:nvSpPr>
        <p:spPr/>
        <p:txBody>
          <a:bodyPr/>
          <a:lstStyle/>
          <a:p>
            <a:pPr marL="342900" indent="-342900" eaLnBrk="1" hangingPunct="1"/>
            <a:r>
              <a:rPr lang="en-US" sz="2800" dirty="0"/>
              <a:t>When a property (e.g., performance or real-time response) is parameterized by use ... </a:t>
            </a:r>
          </a:p>
          <a:p>
            <a:pPr marL="742950" lvl="1" indent="-285750" eaLnBrk="1" hangingPunct="1"/>
            <a:r>
              <a:rPr lang="en-US" sz="2400" dirty="0"/>
              <a:t>requests per second, size of database, ... </a:t>
            </a:r>
          </a:p>
          <a:p>
            <a:pPr marL="342900" indent="-342900" eaLnBrk="1" hangingPunct="1"/>
            <a:r>
              <a:rPr lang="en-US" sz="2800" dirty="0"/>
              <a:t>Extensive stress testing is required</a:t>
            </a:r>
          </a:p>
          <a:p>
            <a:pPr marL="742950" lvl="1" indent="-285750" eaLnBrk="1" hangingPunct="1"/>
            <a:r>
              <a:rPr lang="en-US" sz="2400" dirty="0"/>
              <a:t>varying parameters within the envelope, near the bounds, and beyond</a:t>
            </a:r>
          </a:p>
          <a:p>
            <a:pPr marL="342900" indent="-342900" eaLnBrk="1" hangingPunct="1"/>
            <a:r>
              <a:rPr lang="en-US" sz="2800" dirty="0"/>
              <a:t>Goal: A well-understood model of how the property varies with the parameter</a:t>
            </a:r>
          </a:p>
          <a:p>
            <a:pPr marL="742950" lvl="1" indent="-285750" eaLnBrk="1" hangingPunct="1"/>
            <a:r>
              <a:rPr lang="en-US" sz="2400" dirty="0"/>
              <a:t>How sensitive is the property to the parameter?</a:t>
            </a:r>
          </a:p>
          <a:p>
            <a:pPr marL="742950" lvl="1" indent="-285750" eaLnBrk="1" hangingPunct="1"/>
            <a:r>
              <a:rPr lang="en-US" sz="2400" dirty="0"/>
              <a:t>Where is the </a:t>
            </a:r>
            <a:r>
              <a:rPr lang="ja-JP" altLang="en-US" sz="2400" dirty="0"/>
              <a:t>“</a:t>
            </a:r>
            <a:r>
              <a:rPr lang="en-US" altLang="ja-JP" sz="2400" dirty="0"/>
              <a:t>edge of the envelope</a:t>
            </a:r>
            <a:r>
              <a:rPr lang="ja-JP" altLang="en-US" sz="2400" dirty="0"/>
              <a:t>”</a:t>
            </a:r>
            <a:r>
              <a:rPr lang="en-US" altLang="ja-JP" sz="2400" dirty="0"/>
              <a:t>? </a:t>
            </a:r>
          </a:p>
          <a:p>
            <a:pPr marL="742950" lvl="1" indent="-285750" eaLnBrk="1" hangingPunct="1"/>
            <a:r>
              <a:rPr lang="en-US" sz="2400" dirty="0"/>
              <a:t>What can we expect when the envelope is exceeded?</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81</a:t>
            </a:fld>
            <a:r>
              <a:rPr lang="en-US" smtClean="0"/>
              <a:t> of 102</a:t>
            </a:r>
            <a:endParaRPr lang="en-US" dirty="0">
              <a:solidFill>
                <a:schemeClr val="tx2"/>
              </a:solidFill>
            </a:endParaRPr>
          </a:p>
        </p:txBody>
      </p:sp>
    </p:spTree>
    <p:extLst>
      <p:ext uri="{BB962C8B-B14F-4D97-AF65-F5344CB8AC3E}">
        <p14:creationId xmlns:p14="http://schemas.microsoft.com/office/powerpoint/2010/main" val="4078214583"/>
      </p:ext>
    </p:extLst>
  </p:cSld>
  <p:clrMapOvr>
    <a:masterClrMapping/>
  </p:clrMapOvr>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itle 1"/>
          <p:cNvSpPr>
            <a:spLocks noGrp="1"/>
          </p:cNvSpPr>
          <p:nvPr>
            <p:ph type="title"/>
          </p:nvPr>
        </p:nvSpPr>
        <p:spPr/>
        <p:txBody>
          <a:bodyPr/>
          <a:lstStyle/>
          <a:p>
            <a:r>
              <a:rPr lang="en-US" dirty="0" smtClean="0"/>
              <a:t>Stress Testing</a:t>
            </a:r>
            <a:endParaRPr lang="en-US" dirty="0"/>
          </a:p>
        </p:txBody>
      </p:sp>
      <p:sp>
        <p:nvSpPr>
          <p:cNvPr id="28677" name="Content Placeholder 2"/>
          <p:cNvSpPr>
            <a:spLocks noGrp="1"/>
          </p:cNvSpPr>
          <p:nvPr>
            <p:ph type="body" idx="1"/>
          </p:nvPr>
        </p:nvSpPr>
        <p:spPr/>
        <p:txBody>
          <a:bodyPr/>
          <a:lstStyle/>
          <a:p>
            <a:r>
              <a:rPr lang="en-US" dirty="0" smtClean="0"/>
              <a:t>Often requires extensive simulation of the execution environment</a:t>
            </a:r>
          </a:p>
          <a:p>
            <a:pPr lvl="1"/>
            <a:r>
              <a:rPr lang="en-US" dirty="0" smtClean="0"/>
              <a:t>With systematic variation:  What happens when we push the parameters?  What if the number of users or requests is 10 times more, or 1000 times more?</a:t>
            </a:r>
          </a:p>
          <a:p>
            <a:r>
              <a:rPr lang="en-US" dirty="0" smtClean="0"/>
              <a:t>Often requires more resources (human and machine) than typical test cases</a:t>
            </a:r>
          </a:p>
          <a:p>
            <a:pPr lvl="1"/>
            <a:r>
              <a:rPr lang="en-US" dirty="0" smtClean="0"/>
              <a:t>Separate from regular feature tests</a:t>
            </a:r>
          </a:p>
          <a:p>
            <a:pPr lvl="1"/>
            <a:r>
              <a:rPr lang="en-US" dirty="0" smtClean="0"/>
              <a:t>Run less often, with more manual control</a:t>
            </a:r>
          </a:p>
          <a:p>
            <a:pPr lvl="1"/>
            <a:r>
              <a:rPr lang="en-US" dirty="0" smtClean="0"/>
              <a:t>Diagnose deviations from expectation</a:t>
            </a:r>
          </a:p>
          <a:p>
            <a:pPr lvl="2"/>
            <a:r>
              <a:rPr lang="en-US" dirty="0" smtClean="0"/>
              <a:t>Which may include difficult debugging of latent faults! </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82</a:t>
            </a:fld>
            <a:r>
              <a:rPr lang="en-US" smtClean="0"/>
              <a:t> of 102</a:t>
            </a:r>
            <a:endParaRPr lang="en-US" dirty="0">
              <a:solidFill>
                <a:schemeClr val="tx2"/>
              </a:solidFill>
            </a:endParaRPr>
          </a:p>
        </p:txBody>
      </p:sp>
    </p:spTree>
    <p:extLst>
      <p:ext uri="{BB962C8B-B14F-4D97-AF65-F5344CB8AC3E}">
        <p14:creationId xmlns:p14="http://schemas.microsoft.com/office/powerpoint/2010/main" val="2662968373"/>
      </p:ext>
    </p:extLst>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5"/>
          <p:cNvSpPr>
            <a:spLocks noGrp="1"/>
          </p:cNvSpPr>
          <p:nvPr>
            <p:ph type="title"/>
          </p:nvPr>
        </p:nvSpPr>
        <p:spPr/>
        <p:txBody>
          <a:bodyPr/>
          <a:lstStyle/>
          <a:p>
            <a:r>
              <a:rPr lang="en-US" dirty="0" smtClean="0"/>
              <a:t>Acceptance Testing</a:t>
            </a:r>
            <a:endParaRPr lang="en-US" dirty="0"/>
          </a:p>
        </p:txBody>
      </p:sp>
      <p:sp>
        <p:nvSpPr>
          <p:cNvPr id="29701" name="Content Placeholder 6"/>
          <p:cNvSpPr>
            <a:spLocks noGrp="1"/>
          </p:cNvSpPr>
          <p:nvPr>
            <p:ph type="body" idx="1"/>
          </p:nvPr>
        </p:nvSpPr>
        <p:spPr/>
        <p:txBody>
          <a:bodyPr/>
          <a:lstStyle/>
          <a:p>
            <a:r>
              <a:rPr lang="en-US" dirty="0" smtClean="0"/>
              <a:t>Estimating dependability</a:t>
            </a:r>
          </a:p>
          <a:p>
            <a:r>
              <a:rPr lang="en-US" dirty="0" smtClean="0"/>
              <a:t>Measuring quality, not searching for faults</a:t>
            </a:r>
          </a:p>
          <a:p>
            <a:pPr lvl="1"/>
            <a:r>
              <a:rPr lang="en-US" dirty="0" smtClean="0"/>
              <a:t>Fundamentally different goal than systematic testing</a:t>
            </a:r>
          </a:p>
          <a:p>
            <a:r>
              <a:rPr lang="en-US" dirty="0" smtClean="0"/>
              <a:t>Quantitative dependability goals are statistical</a:t>
            </a:r>
          </a:p>
          <a:p>
            <a:pPr lvl="1"/>
            <a:r>
              <a:rPr lang="en-US" dirty="0" smtClean="0"/>
              <a:t>Reliability</a:t>
            </a:r>
          </a:p>
          <a:p>
            <a:pPr lvl="1"/>
            <a:r>
              <a:rPr lang="en-US" dirty="0" smtClean="0"/>
              <a:t>Availability</a:t>
            </a:r>
          </a:p>
          <a:p>
            <a:pPr lvl="1"/>
            <a:r>
              <a:rPr lang="en-US" dirty="0" smtClean="0"/>
              <a:t>Mean time to failure</a:t>
            </a:r>
          </a:p>
          <a:p>
            <a:pPr lvl="1"/>
            <a:r>
              <a:rPr lang="en-US" dirty="0" smtClean="0"/>
              <a:t>...</a:t>
            </a:r>
          </a:p>
          <a:p>
            <a:r>
              <a:rPr lang="en-US" dirty="0" smtClean="0"/>
              <a:t>Requires valid statistical samples from operational profile</a:t>
            </a:r>
          </a:p>
          <a:p>
            <a:pPr lvl="1"/>
            <a:r>
              <a:rPr lang="en-US" dirty="0" smtClean="0"/>
              <a:t>Fundamentally different from systematic testing</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83</a:t>
            </a:fld>
            <a:r>
              <a:rPr lang="en-US" smtClean="0"/>
              <a:t> of 102</a:t>
            </a:r>
            <a:endParaRPr lang="en-US" dirty="0">
              <a:solidFill>
                <a:schemeClr val="tx2"/>
              </a:solidFill>
            </a:endParaRPr>
          </a:p>
        </p:txBody>
      </p:sp>
    </p:spTree>
    <p:extLst>
      <p:ext uri="{BB962C8B-B14F-4D97-AF65-F5344CB8AC3E}">
        <p14:creationId xmlns:p14="http://schemas.microsoft.com/office/powerpoint/2010/main" val="985448265"/>
      </p:ext>
    </p:extLst>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p:cNvSpPr>
            <a:spLocks noGrp="1"/>
          </p:cNvSpPr>
          <p:nvPr>
            <p:ph type="title"/>
          </p:nvPr>
        </p:nvSpPr>
        <p:spPr/>
        <p:txBody>
          <a:bodyPr/>
          <a:lstStyle/>
          <a:p>
            <a:r>
              <a:rPr lang="en-US" dirty="0" smtClean="0"/>
              <a:t>Statistical Sampling</a:t>
            </a:r>
            <a:endParaRPr lang="en-US" dirty="0"/>
          </a:p>
        </p:txBody>
      </p:sp>
      <p:sp>
        <p:nvSpPr>
          <p:cNvPr id="31749" name="Content Placeholder 2"/>
          <p:cNvSpPr>
            <a:spLocks noGrp="1"/>
          </p:cNvSpPr>
          <p:nvPr>
            <p:ph idx="1"/>
          </p:nvPr>
        </p:nvSpPr>
        <p:spPr/>
        <p:txBody>
          <a:bodyPr/>
          <a:lstStyle/>
          <a:p>
            <a:r>
              <a:rPr lang="en-US" dirty="0" smtClean="0"/>
              <a:t>We need a valid operational profile (model)</a:t>
            </a:r>
          </a:p>
          <a:p>
            <a:pPr lvl="1"/>
            <a:r>
              <a:rPr lang="en-US" dirty="0" smtClean="0"/>
              <a:t>Sometimes from an older version of the system</a:t>
            </a:r>
          </a:p>
          <a:p>
            <a:pPr lvl="1"/>
            <a:r>
              <a:rPr lang="en-US" dirty="0" smtClean="0"/>
              <a:t>Sometimes from operational environment (e.g., for an embedded controller)</a:t>
            </a:r>
          </a:p>
          <a:p>
            <a:pPr lvl="1"/>
            <a:r>
              <a:rPr lang="en-US" dirty="0" smtClean="0"/>
              <a:t>Sensitivity testing reveals which parameters are most important, and which can be rough guesses</a:t>
            </a:r>
          </a:p>
          <a:p>
            <a:r>
              <a:rPr lang="en-US" dirty="0" smtClean="0"/>
              <a:t>And a clear, precise definition of what is being measured</a:t>
            </a:r>
          </a:p>
          <a:p>
            <a:pPr lvl="1"/>
            <a:r>
              <a:rPr lang="en-US" dirty="0" smtClean="0"/>
              <a:t>Failure rate?  Per session, per hour, per operation?</a:t>
            </a:r>
          </a:p>
          <a:p>
            <a:r>
              <a:rPr lang="en-US" dirty="0" smtClean="0"/>
              <a:t>And many, many random samples</a:t>
            </a:r>
          </a:p>
          <a:p>
            <a:pPr lvl="1"/>
            <a:r>
              <a:rPr lang="en-US" dirty="0" smtClean="0"/>
              <a:t>Especially for high reliability measures</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84</a:t>
            </a:fld>
            <a:r>
              <a:rPr lang="en-US" smtClean="0"/>
              <a:t> of 102</a:t>
            </a:r>
            <a:endParaRPr lang="en-US" dirty="0">
              <a:solidFill>
                <a:schemeClr val="tx2"/>
              </a:solidFill>
            </a:endParaRPr>
          </a:p>
        </p:txBody>
      </p:sp>
    </p:spTree>
    <p:extLst>
      <p:ext uri="{BB962C8B-B14F-4D97-AF65-F5344CB8AC3E}">
        <p14:creationId xmlns:p14="http://schemas.microsoft.com/office/powerpoint/2010/main" val="3202046791"/>
      </p:ext>
    </p:extLst>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itle 1"/>
          <p:cNvSpPr>
            <a:spLocks noGrp="1"/>
          </p:cNvSpPr>
          <p:nvPr>
            <p:ph type="title"/>
          </p:nvPr>
        </p:nvSpPr>
        <p:spPr/>
        <p:txBody>
          <a:bodyPr/>
          <a:lstStyle/>
          <a:p>
            <a:r>
              <a:rPr lang="en-US" dirty="0" smtClean="0"/>
              <a:t>Is Statistical Testing Worthwhile?</a:t>
            </a:r>
            <a:endParaRPr lang="en-US" dirty="0"/>
          </a:p>
        </p:txBody>
      </p:sp>
      <p:sp>
        <p:nvSpPr>
          <p:cNvPr id="32773" name="Content Placeholder 2"/>
          <p:cNvSpPr>
            <a:spLocks noGrp="1"/>
          </p:cNvSpPr>
          <p:nvPr>
            <p:ph idx="1"/>
          </p:nvPr>
        </p:nvSpPr>
        <p:spPr/>
        <p:txBody>
          <a:bodyPr/>
          <a:lstStyle/>
          <a:p>
            <a:r>
              <a:rPr lang="en-US" dirty="0" smtClean="0"/>
              <a:t>Necessary for ... </a:t>
            </a:r>
          </a:p>
          <a:p>
            <a:pPr lvl="1"/>
            <a:r>
              <a:rPr lang="en-US" dirty="0" smtClean="0"/>
              <a:t>Critical systems (safety critical, infrastructure, ...)</a:t>
            </a:r>
          </a:p>
          <a:p>
            <a:r>
              <a:rPr lang="en-US" dirty="0" smtClean="0"/>
              <a:t>But difficult or impossible when ... </a:t>
            </a:r>
          </a:p>
          <a:p>
            <a:pPr lvl="1"/>
            <a:r>
              <a:rPr lang="en-US" dirty="0" smtClean="0"/>
              <a:t>Operational profile is unavailable or just a guess</a:t>
            </a:r>
          </a:p>
          <a:p>
            <a:pPr lvl="2"/>
            <a:r>
              <a:rPr lang="en-US" dirty="0" smtClean="0"/>
              <a:t>Often for new functionality involving human interaction</a:t>
            </a:r>
          </a:p>
          <a:p>
            <a:pPr lvl="3"/>
            <a:r>
              <a:rPr lang="en-US" dirty="0" smtClean="0"/>
              <a:t>But we may factor critical functions from overall use to obtain a good model of only the critical properties</a:t>
            </a:r>
          </a:p>
          <a:p>
            <a:pPr lvl="1"/>
            <a:r>
              <a:rPr lang="en-US" dirty="0" smtClean="0"/>
              <a:t>Reliability requirement is very high</a:t>
            </a:r>
          </a:p>
          <a:p>
            <a:pPr lvl="2"/>
            <a:r>
              <a:rPr lang="en-US" dirty="0" smtClean="0"/>
              <a:t>Required sample size (number of test cases) might require years of test execution</a:t>
            </a:r>
          </a:p>
          <a:p>
            <a:pPr lvl="2"/>
            <a:r>
              <a:rPr lang="en-US" dirty="0" smtClean="0"/>
              <a:t>Ultra-reliability can seldom be demonstrated by testing</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85</a:t>
            </a:fld>
            <a:r>
              <a:rPr lang="en-US" smtClean="0"/>
              <a:t> of 102</a:t>
            </a:r>
            <a:endParaRPr lang="en-US" dirty="0">
              <a:solidFill>
                <a:schemeClr val="tx2"/>
              </a:solidFill>
            </a:endParaRPr>
          </a:p>
        </p:txBody>
      </p:sp>
    </p:spTree>
    <p:extLst>
      <p:ext uri="{BB962C8B-B14F-4D97-AF65-F5344CB8AC3E}">
        <p14:creationId xmlns:p14="http://schemas.microsoft.com/office/powerpoint/2010/main" val="3019767593"/>
      </p:ext>
    </p:extLst>
  </p:cSld>
  <p:clrMapOvr>
    <a:masterClrMapping/>
  </p:clrMapOvr>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itle 1"/>
          <p:cNvSpPr>
            <a:spLocks noGrp="1"/>
          </p:cNvSpPr>
          <p:nvPr>
            <p:ph type="title"/>
          </p:nvPr>
        </p:nvSpPr>
        <p:spPr/>
        <p:txBody>
          <a:bodyPr/>
          <a:lstStyle/>
          <a:p>
            <a:r>
              <a:rPr lang="en-US" dirty="0" smtClean="0"/>
              <a:t>Process-Based Measures</a:t>
            </a:r>
            <a:endParaRPr lang="en-US" dirty="0"/>
          </a:p>
        </p:txBody>
      </p:sp>
      <p:sp>
        <p:nvSpPr>
          <p:cNvPr id="33797" name="Content Placeholder 2"/>
          <p:cNvSpPr>
            <a:spLocks noGrp="1"/>
          </p:cNvSpPr>
          <p:nvPr>
            <p:ph idx="1"/>
          </p:nvPr>
        </p:nvSpPr>
        <p:spPr/>
        <p:txBody>
          <a:bodyPr/>
          <a:lstStyle/>
          <a:p>
            <a:r>
              <a:rPr lang="en-US" dirty="0" smtClean="0"/>
              <a:t>Less rigorous than statistical testing</a:t>
            </a:r>
          </a:p>
          <a:p>
            <a:pPr lvl="1"/>
            <a:r>
              <a:rPr lang="en-US" dirty="0" smtClean="0"/>
              <a:t>Based on similarity with prior projects</a:t>
            </a:r>
          </a:p>
          <a:p>
            <a:r>
              <a:rPr lang="en-US" dirty="0" smtClean="0"/>
              <a:t>System testing process</a:t>
            </a:r>
          </a:p>
          <a:p>
            <a:pPr lvl="1"/>
            <a:r>
              <a:rPr lang="en-US" dirty="0" smtClean="0"/>
              <a:t>Expected history of bugs found and resolved</a:t>
            </a:r>
          </a:p>
          <a:p>
            <a:r>
              <a:rPr lang="en-US" dirty="0" smtClean="0"/>
              <a:t>Alpha, beta testing</a:t>
            </a:r>
          </a:p>
          <a:p>
            <a:pPr lvl="1"/>
            <a:r>
              <a:rPr lang="en-US" dirty="0" smtClean="0"/>
              <a:t>Alpha testing:  Real users, controlled environment</a:t>
            </a:r>
          </a:p>
          <a:p>
            <a:pPr lvl="1"/>
            <a:r>
              <a:rPr lang="en-US" dirty="0" smtClean="0"/>
              <a:t>Beta testing: Real users, real (uncontrolled) environment</a:t>
            </a:r>
          </a:p>
          <a:p>
            <a:pPr lvl="1"/>
            <a:r>
              <a:rPr lang="en-US" dirty="0" smtClean="0"/>
              <a:t>May statistically sample users rather than uses</a:t>
            </a:r>
          </a:p>
          <a:p>
            <a:pPr lvl="1"/>
            <a:r>
              <a:rPr lang="en-US" dirty="0" smtClean="0"/>
              <a:t>Expected history of bug reports</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86</a:t>
            </a:fld>
            <a:r>
              <a:rPr lang="en-US" smtClean="0"/>
              <a:t> of 102</a:t>
            </a:r>
            <a:endParaRPr lang="en-US" dirty="0">
              <a:solidFill>
                <a:schemeClr val="tx2"/>
              </a:solidFill>
            </a:endParaRPr>
          </a:p>
        </p:txBody>
      </p:sp>
    </p:spTree>
    <p:extLst>
      <p:ext uri="{BB962C8B-B14F-4D97-AF65-F5344CB8AC3E}">
        <p14:creationId xmlns:p14="http://schemas.microsoft.com/office/powerpoint/2010/main" val="339849661"/>
      </p:ext>
    </p:extLst>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8706" name="Rectangle 2"/>
          <p:cNvSpPr>
            <a:spLocks noGrp="1" noChangeArrowheads="1"/>
          </p:cNvSpPr>
          <p:nvPr>
            <p:ph type="title"/>
          </p:nvPr>
        </p:nvSpPr>
        <p:spPr/>
        <p:txBody>
          <a:bodyPr/>
          <a:lstStyle/>
          <a:p>
            <a:r>
              <a:rPr lang="en-US" dirty="0" smtClean="0"/>
              <a:t>UI testing ("acceptance")</a:t>
            </a:r>
            <a:endParaRPr lang="en-US" dirty="0"/>
          </a:p>
        </p:txBody>
      </p:sp>
      <p:sp>
        <p:nvSpPr>
          <p:cNvPr id="1608707" name="Rectangle 3"/>
          <p:cNvSpPr>
            <a:spLocks noGrp="1" noChangeArrowheads="1"/>
          </p:cNvSpPr>
          <p:nvPr>
            <p:ph idx="1"/>
          </p:nvPr>
        </p:nvSpPr>
        <p:spPr/>
        <p:txBody>
          <a:bodyPr/>
          <a:lstStyle/>
          <a:p>
            <a:r>
              <a:rPr lang="en-US" dirty="0" smtClean="0"/>
              <a:t>Automated UI testing ("automation")</a:t>
            </a:r>
          </a:p>
          <a:p>
            <a:pPr lvl="1"/>
            <a:r>
              <a:rPr lang="en-US" dirty="0" smtClean="0"/>
              <a:t>Scripts and such that use your app and look for failures</a:t>
            </a:r>
          </a:p>
          <a:p>
            <a:pPr lvl="1"/>
            <a:r>
              <a:rPr lang="en-US" dirty="0" smtClean="0"/>
              <a:t>A black-box system test</a:t>
            </a:r>
          </a:p>
          <a:p>
            <a:r>
              <a:rPr lang="en-US" dirty="0" smtClean="0"/>
              <a:t>Manual tests</a:t>
            </a:r>
          </a:p>
          <a:p>
            <a:pPr lvl="1"/>
            <a:r>
              <a:rPr lang="en-US" dirty="0" smtClean="0"/>
              <a:t>Human beings click through predetermined paths</a:t>
            </a:r>
          </a:p>
          <a:p>
            <a:pPr lvl="1"/>
            <a:r>
              <a:rPr lang="en-US" dirty="0" smtClean="0"/>
              <a:t>Need to write down the specific tests each time</a:t>
            </a:r>
          </a:p>
          <a:p>
            <a:r>
              <a:rPr lang="en-US" dirty="0" smtClean="0"/>
              <a:t>Ad-hoc tests</a:t>
            </a:r>
          </a:p>
          <a:p>
            <a:pPr lvl="1"/>
            <a:r>
              <a:rPr lang="en-US" dirty="0" smtClean="0"/>
              <a:t>Human beings are "turned loose" on the app to see if they can break it</a:t>
            </a:r>
          </a:p>
          <a:p>
            <a:endParaRPr lang="en-US" dirty="0"/>
          </a:p>
        </p:txBody>
      </p:sp>
      <p:sp>
        <p:nvSpPr>
          <p:cNvPr id="6" name="Date Placeholder 5"/>
          <p:cNvSpPr>
            <a:spLocks noGrp="1"/>
          </p:cNvSpPr>
          <p:nvPr>
            <p:ph type="dt" sz="half"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87</a:t>
            </a:fld>
            <a:r>
              <a:rPr lang="en-US" smtClean="0"/>
              <a:t> of 102</a:t>
            </a:r>
            <a:endParaRPr lang="en-US" dirty="0">
              <a:solidFill>
                <a:schemeClr val="tx2"/>
              </a:solidFill>
            </a:endParaRPr>
          </a:p>
        </p:txBody>
      </p:sp>
    </p:spTree>
    <p:extLst>
      <p:ext uri="{BB962C8B-B14F-4D97-AF65-F5344CB8AC3E}">
        <p14:creationId xmlns:p14="http://schemas.microsoft.com/office/powerpoint/2010/main" val="12301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6"/>
          <p:cNvSpPr>
            <a:spLocks noGrp="1"/>
          </p:cNvSpPr>
          <p:nvPr>
            <p:ph type="title"/>
          </p:nvPr>
        </p:nvSpPr>
        <p:spPr/>
        <p:txBody>
          <a:bodyPr/>
          <a:lstStyle/>
          <a:p>
            <a:r>
              <a:rPr lang="en-US" dirty="0" smtClean="0"/>
              <a:t>Usability Test</a:t>
            </a:r>
            <a:endParaRPr lang="en-US" dirty="0"/>
          </a:p>
        </p:txBody>
      </p:sp>
      <p:sp>
        <p:nvSpPr>
          <p:cNvPr id="35845" name="Rectangle 7"/>
          <p:cNvSpPr>
            <a:spLocks noGrp="1"/>
          </p:cNvSpPr>
          <p:nvPr>
            <p:ph idx="1"/>
          </p:nvPr>
        </p:nvSpPr>
        <p:spPr/>
        <p:txBody>
          <a:bodyPr/>
          <a:lstStyle/>
          <a:p>
            <a:r>
              <a:rPr lang="en-US" dirty="0" smtClean="0"/>
              <a:t>A usable product </a:t>
            </a:r>
          </a:p>
          <a:p>
            <a:pPr lvl="1"/>
            <a:r>
              <a:rPr lang="en-US" dirty="0" smtClean="0"/>
              <a:t>is quickly learned</a:t>
            </a:r>
          </a:p>
          <a:p>
            <a:pPr lvl="1"/>
            <a:r>
              <a:rPr lang="en-US" dirty="0" smtClean="0"/>
              <a:t>allows users to work efficiently</a:t>
            </a:r>
          </a:p>
          <a:p>
            <a:pPr lvl="1"/>
            <a:r>
              <a:rPr lang="en-US" dirty="0" smtClean="0"/>
              <a:t>is pleasant to use </a:t>
            </a:r>
          </a:p>
          <a:p>
            <a:r>
              <a:rPr lang="en-US" dirty="0" smtClean="0"/>
              <a:t>Objective criteria</a:t>
            </a:r>
          </a:p>
          <a:p>
            <a:pPr lvl="1"/>
            <a:r>
              <a:rPr lang="en-US" dirty="0" smtClean="0"/>
              <a:t>Time and number of operations to perform a task</a:t>
            </a:r>
          </a:p>
          <a:p>
            <a:pPr lvl="1"/>
            <a:r>
              <a:rPr lang="en-US" dirty="0" smtClean="0"/>
              <a:t>Frequency of user error</a:t>
            </a:r>
          </a:p>
          <a:p>
            <a:r>
              <a:rPr lang="en-US" dirty="0" smtClean="0"/>
              <a:t>Plus overall, subjective satisfaction</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88</a:t>
            </a:fld>
            <a:r>
              <a:rPr lang="en-US" smtClean="0"/>
              <a:t> of 102</a:t>
            </a:r>
            <a:endParaRPr lang="en-US" dirty="0">
              <a:solidFill>
                <a:schemeClr val="tx2"/>
              </a:solidFill>
            </a:endParaRPr>
          </a:p>
        </p:txBody>
      </p:sp>
    </p:spTree>
    <p:extLst>
      <p:ext uri="{BB962C8B-B14F-4D97-AF65-F5344CB8AC3E}">
        <p14:creationId xmlns:p14="http://schemas.microsoft.com/office/powerpoint/2010/main" val="3903194683"/>
      </p:ext>
    </p:extLst>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5634" name="Rectangle 2"/>
          <p:cNvSpPr>
            <a:spLocks noGrp="1" noChangeArrowheads="1"/>
          </p:cNvSpPr>
          <p:nvPr>
            <p:ph type="title"/>
          </p:nvPr>
        </p:nvSpPr>
        <p:spPr/>
        <p:txBody>
          <a:bodyPr/>
          <a:lstStyle/>
          <a:p>
            <a:r>
              <a:rPr lang="en-US" dirty="0"/>
              <a:t>Load testing</a:t>
            </a:r>
          </a:p>
        </p:txBody>
      </p:sp>
      <p:sp>
        <p:nvSpPr>
          <p:cNvPr id="1605635" name="Rectangle 3"/>
          <p:cNvSpPr>
            <a:spLocks noGrp="1" noChangeArrowheads="1"/>
          </p:cNvSpPr>
          <p:nvPr>
            <p:ph type="body" idx="1"/>
          </p:nvPr>
        </p:nvSpPr>
        <p:spPr/>
        <p:txBody>
          <a:bodyPr/>
          <a:lstStyle/>
          <a:p>
            <a:r>
              <a:rPr lang="en-US" dirty="0"/>
              <a:t>load testing</a:t>
            </a:r>
          </a:p>
          <a:p>
            <a:pPr lvl="1"/>
            <a:r>
              <a:rPr lang="en-US" dirty="0"/>
              <a:t>How many hits/requests should the system be able to handle?</a:t>
            </a:r>
          </a:p>
          <a:p>
            <a:pPr lvl="1"/>
            <a:r>
              <a:rPr lang="en-US" dirty="0"/>
              <a:t>What should be its performance under these circumstances</a:t>
            </a:r>
            <a:r>
              <a:rPr lang="en-US" dirty="0" smtClean="0"/>
              <a:t>?</a:t>
            </a:r>
            <a:endParaRPr lang="en-US" dirty="0"/>
          </a:p>
        </p:txBody>
      </p:sp>
      <p:sp>
        <p:nvSpPr>
          <p:cNvPr id="2" name="Date Placeholder 1"/>
          <p:cNvSpPr>
            <a:spLocks noGrp="1"/>
          </p:cNvSpPr>
          <p:nvPr>
            <p:ph type="dt" sz="half" idx="10"/>
          </p:nvPr>
        </p:nvSpPr>
        <p:spPr/>
        <p:txBody>
          <a:bodyPr/>
          <a:lstStyle/>
          <a:p>
            <a:pPr>
              <a:defRPr/>
            </a:pPr>
            <a:r>
              <a:rPr lang="en-US" smtClean="0"/>
              <a:t>May 23, 2017</a:t>
            </a:r>
            <a:endParaRPr lang="en-US" dirty="0"/>
          </a:p>
        </p:txBody>
      </p:sp>
      <p:sp>
        <p:nvSpPr>
          <p:cNvPr id="3" name="Footer Placeholder 2"/>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89</a:t>
            </a:fld>
            <a:r>
              <a:rPr lang="en-US" smtClean="0"/>
              <a:t> of 102</a:t>
            </a:r>
            <a:endParaRPr lang="en-US" dirty="0">
              <a:solidFill>
                <a:schemeClr val="tx2"/>
              </a:solidFill>
            </a:endParaRPr>
          </a:p>
        </p:txBody>
      </p:sp>
    </p:spTree>
    <p:extLst>
      <p:ext uri="{BB962C8B-B14F-4D97-AF65-F5344CB8AC3E}">
        <p14:creationId xmlns:p14="http://schemas.microsoft.com/office/powerpoint/2010/main" val="1770834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a:t>
            </a:r>
            <a:r>
              <a:rPr lang="en-US" dirty="0">
                <a:sym typeface="Symbol" charset="0"/>
              </a:rPr>
              <a:t></a:t>
            </a:r>
            <a:r>
              <a:rPr lang="en-US" dirty="0"/>
              <a:t> </a:t>
            </a:r>
            <a:r>
              <a:rPr lang="en-US" dirty="0" smtClean="0"/>
              <a:t>Mars </a:t>
            </a:r>
            <a:r>
              <a:rPr lang="en-US" dirty="0"/>
              <a:t>Climate Orbiter </a:t>
            </a:r>
          </a:p>
        </p:txBody>
      </p:sp>
      <p:sp>
        <p:nvSpPr>
          <p:cNvPr id="3" name="Content Placeholder 2"/>
          <p:cNvSpPr>
            <a:spLocks noGrp="1"/>
          </p:cNvSpPr>
          <p:nvPr>
            <p:ph idx="1"/>
          </p:nvPr>
        </p:nvSpPr>
        <p:spPr/>
        <p:txBody>
          <a:bodyPr/>
          <a:lstStyle/>
          <a:p>
            <a:pPr>
              <a:lnSpc>
                <a:spcPct val="90000"/>
              </a:lnSpc>
            </a:pPr>
            <a:r>
              <a:rPr lang="en-US" sz="3200" dirty="0" smtClean="0"/>
              <a:t>Cause of failure </a:t>
            </a:r>
            <a:endParaRPr lang="en-US" sz="3200" dirty="0"/>
          </a:p>
          <a:p>
            <a:pPr lvl="1">
              <a:lnSpc>
                <a:spcPct val="90000"/>
              </a:lnSpc>
            </a:pPr>
            <a:r>
              <a:rPr lang="en-US" sz="2800" dirty="0"/>
              <a:t>The </a:t>
            </a:r>
            <a:r>
              <a:rPr lang="en-US" sz="2800" dirty="0" smtClean="0"/>
              <a:t>software controlling the thrusters </a:t>
            </a:r>
            <a:r>
              <a:rPr lang="en-US" sz="2800" dirty="0"/>
              <a:t>on the spacecraft used </a:t>
            </a:r>
            <a:r>
              <a:rPr lang="en-US" sz="2800" dirty="0" smtClean="0"/>
              <a:t>different </a:t>
            </a:r>
            <a:r>
              <a:rPr lang="en-US" sz="2800" dirty="0"/>
              <a:t>units.</a:t>
            </a:r>
          </a:p>
          <a:p>
            <a:pPr>
              <a:lnSpc>
                <a:spcPct val="90000"/>
              </a:lnSpc>
            </a:pPr>
            <a:r>
              <a:rPr lang="en-US" sz="3200" dirty="0" smtClean="0"/>
              <a:t>Software modules were developed by teams in US and Europe </a:t>
            </a:r>
          </a:p>
          <a:p>
            <a:pPr>
              <a:lnSpc>
                <a:spcPct val="90000"/>
              </a:lnSpc>
            </a:pPr>
            <a:r>
              <a:rPr lang="en-US" sz="3200" dirty="0" smtClean="0"/>
              <a:t>Engineers </a:t>
            </a:r>
            <a:r>
              <a:rPr lang="en-US" sz="3200" dirty="0"/>
              <a:t>failed to convert </a:t>
            </a:r>
            <a:r>
              <a:rPr lang="en-US" sz="3200" dirty="0" smtClean="0"/>
              <a:t>the measure </a:t>
            </a:r>
            <a:r>
              <a:rPr lang="en-US" sz="3200" dirty="0"/>
              <a:t>of rocket thrusts </a:t>
            </a:r>
            <a:endParaRPr lang="en-US" sz="3200" dirty="0" smtClean="0"/>
          </a:p>
          <a:p>
            <a:pPr lvl="1">
              <a:lnSpc>
                <a:spcPct val="90000"/>
              </a:lnSpc>
            </a:pPr>
            <a:r>
              <a:rPr lang="en-US" sz="2800" dirty="0" smtClean="0"/>
              <a:t>English unit:  Pound-Force </a:t>
            </a:r>
          </a:p>
          <a:p>
            <a:pPr lvl="1">
              <a:lnSpc>
                <a:spcPct val="90000"/>
              </a:lnSpc>
            </a:pPr>
            <a:r>
              <a:rPr lang="en-US" sz="2800" dirty="0" smtClean="0"/>
              <a:t>Metric unit: Newton, kg </a:t>
            </a:r>
            <a:r>
              <a:rPr lang="en-US" sz="2800" dirty="0" smtClean="0">
                <a:ea typeface="Wingdings"/>
                <a:sym typeface="Wingdings"/>
              </a:rPr>
              <a:t></a:t>
            </a:r>
            <a:r>
              <a:rPr lang="en-US" sz="2800" dirty="0" smtClean="0"/>
              <a:t> m / s</a:t>
            </a:r>
            <a:r>
              <a:rPr lang="en-US" sz="2800" baseline="30000" dirty="0" smtClean="0"/>
              <a:t>2</a:t>
            </a:r>
            <a:r>
              <a:rPr lang="he-IL" sz="2800" dirty="0" smtClean="0"/>
              <a:t> </a:t>
            </a:r>
            <a:endParaRPr lang="en-US" sz="2800" dirty="0" smtClean="0"/>
          </a:p>
          <a:p>
            <a:pPr lvl="1">
              <a:lnSpc>
                <a:spcPct val="90000"/>
              </a:lnSpc>
            </a:pPr>
            <a:r>
              <a:rPr lang="en-US" sz="2800" dirty="0" smtClean="0"/>
              <a:t>Difference: a </a:t>
            </a:r>
            <a:r>
              <a:rPr lang="en-US" sz="2800" dirty="0"/>
              <a:t>factor </a:t>
            </a:r>
            <a:r>
              <a:rPr lang="en-US" sz="2800" dirty="0" smtClean="0"/>
              <a:t>of ≈ 4.45</a:t>
            </a:r>
            <a:endParaRPr lang="en-US" sz="3200" dirty="0"/>
          </a:p>
        </p:txBody>
      </p:sp>
      <p:sp>
        <p:nvSpPr>
          <p:cNvPr id="5" name="Date Placeholder 4"/>
          <p:cNvSpPr>
            <a:spLocks noGrp="1"/>
          </p:cNvSpPr>
          <p:nvPr>
            <p:ph type="dt" sz="half"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SE 433: Lecture 9</a:t>
            </a:r>
            <a:endParaRPr lang="en-US" dirty="0"/>
          </a:p>
        </p:txBody>
      </p:sp>
      <p:sp>
        <p:nvSpPr>
          <p:cNvPr id="4" name="Slide Number Placeholder 3"/>
          <p:cNvSpPr>
            <a:spLocks noGrp="1"/>
          </p:cNvSpPr>
          <p:nvPr>
            <p:ph type="sldNum" sz="quarter" idx="12"/>
          </p:nvPr>
        </p:nvSpPr>
        <p:spPr/>
        <p:txBody>
          <a:bodyPr/>
          <a:lstStyle/>
          <a:p>
            <a:pPr>
              <a:defRPr/>
            </a:pPr>
            <a:fld id="{8BDBD1F7-51C1-E94D-B9B2-8F7012A744C6}" type="slidenum">
              <a:rPr lang="en-US" smtClean="0"/>
              <a:pPr>
                <a:defRPr/>
              </a:pPr>
              <a:t>9</a:t>
            </a:fld>
            <a:r>
              <a:rPr lang="en-US" smtClean="0"/>
              <a:t> of 102</a:t>
            </a:r>
            <a:endParaRPr lang="en-US" dirty="0">
              <a:solidFill>
                <a:schemeClr val="tx2"/>
              </a:solidFill>
            </a:endParaRPr>
          </a:p>
        </p:txBody>
      </p:sp>
    </p:spTree>
    <p:extLst>
      <p:ext uri="{BB962C8B-B14F-4D97-AF65-F5344CB8AC3E}">
        <p14:creationId xmlns:p14="http://schemas.microsoft.com/office/powerpoint/2010/main" val="4032142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ssolve">
                                      <p:cBhvr>
                                        <p:cTn id="26" dur="500"/>
                                        <p:tgtEl>
                                          <p:spTgt spid="3">
                                            <p:txEl>
                                              <p:pRg st="5" end="5"/>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dissolv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itle 1"/>
          <p:cNvSpPr>
            <a:spLocks noGrp="1"/>
          </p:cNvSpPr>
          <p:nvPr>
            <p:ph type="title"/>
          </p:nvPr>
        </p:nvSpPr>
        <p:spPr/>
        <p:txBody>
          <a:bodyPr/>
          <a:lstStyle/>
          <a:p>
            <a:r>
              <a:rPr lang="en-US" dirty="0" smtClean="0"/>
              <a:t>Accessibility Testing</a:t>
            </a:r>
            <a:endParaRPr lang="en-US" dirty="0"/>
          </a:p>
        </p:txBody>
      </p:sp>
      <p:sp>
        <p:nvSpPr>
          <p:cNvPr id="36869" name="Content Placeholder 2"/>
          <p:cNvSpPr>
            <a:spLocks noGrp="1"/>
          </p:cNvSpPr>
          <p:nvPr>
            <p:ph type="body" idx="1"/>
          </p:nvPr>
        </p:nvSpPr>
        <p:spPr/>
        <p:txBody>
          <a:bodyPr/>
          <a:lstStyle/>
          <a:p>
            <a:r>
              <a:rPr lang="en-US" dirty="0" smtClean="0"/>
              <a:t>Check usability by people with disabilities</a:t>
            </a:r>
          </a:p>
          <a:p>
            <a:pPr lvl="1"/>
            <a:r>
              <a:rPr lang="en-US" dirty="0" smtClean="0"/>
              <a:t>Blind and low vision, deaf, color-blind, ...</a:t>
            </a:r>
          </a:p>
          <a:p>
            <a:r>
              <a:rPr lang="en-US" dirty="0" smtClean="0"/>
              <a:t>Use accessibility guidelines</a:t>
            </a:r>
          </a:p>
          <a:p>
            <a:pPr lvl="1"/>
            <a:r>
              <a:rPr lang="en-US" dirty="0" smtClean="0"/>
              <a:t>Direct usability testing with all relevant groups is usually impractical; checking compliance to guidelines is practical and often reveals problems</a:t>
            </a:r>
          </a:p>
          <a:p>
            <a:r>
              <a:rPr lang="en-US" dirty="0" smtClean="0"/>
              <a:t>Example: W3C Web Content Accessibility Guidelines</a:t>
            </a:r>
          </a:p>
          <a:p>
            <a:pPr lvl="1"/>
            <a:r>
              <a:rPr lang="en-US" dirty="0" smtClean="0"/>
              <a:t>Parts can be checked automatically</a:t>
            </a:r>
          </a:p>
          <a:p>
            <a:pPr lvl="1"/>
            <a:r>
              <a:rPr lang="en-US" dirty="0" smtClean="0"/>
              <a:t>but manual check is still required</a:t>
            </a:r>
          </a:p>
          <a:p>
            <a:pPr lvl="2"/>
            <a:r>
              <a:rPr lang="en-US" dirty="0" smtClean="0"/>
              <a:t>e.g., is the </a:t>
            </a:r>
            <a:r>
              <a:rPr lang="ja-JP" altLang="en-US" dirty="0" smtClean="0"/>
              <a:t>“</a:t>
            </a:r>
            <a:r>
              <a:rPr lang="en-US" altLang="ja-JP" dirty="0" smtClean="0"/>
              <a:t>alt</a:t>
            </a:r>
            <a:r>
              <a:rPr lang="ja-JP" altLang="en-US" dirty="0" smtClean="0"/>
              <a:t>”</a:t>
            </a:r>
            <a:r>
              <a:rPr lang="en-US" altLang="ja-JP" dirty="0" smtClean="0"/>
              <a:t> tag of the image meaningful? </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90</a:t>
            </a:fld>
            <a:r>
              <a:rPr lang="en-US" smtClean="0"/>
              <a:t> of 102</a:t>
            </a:r>
            <a:endParaRPr lang="en-US" dirty="0">
              <a:solidFill>
                <a:schemeClr val="tx2"/>
              </a:solidFill>
            </a:endParaRPr>
          </a:p>
        </p:txBody>
      </p:sp>
    </p:spTree>
    <p:extLst>
      <p:ext uri="{BB962C8B-B14F-4D97-AF65-F5344CB8AC3E}">
        <p14:creationId xmlns:p14="http://schemas.microsoft.com/office/powerpoint/2010/main" val="3189238834"/>
      </p:ext>
    </p:extLst>
  </p:cSld>
  <p:clrMapOvr>
    <a:masterClrMapping/>
  </p:clrMapOvr>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Installation Testing</a:t>
            </a:r>
            <a:endParaRPr lang="en-US" dirty="0"/>
          </a:p>
        </p:txBody>
      </p:sp>
      <p:sp>
        <p:nvSpPr>
          <p:cNvPr id="5" name="Content Placeholder 4"/>
          <p:cNvSpPr>
            <a:spLocks noGrp="1"/>
          </p:cNvSpPr>
          <p:nvPr>
            <p:ph idx="1"/>
          </p:nvPr>
        </p:nvSpPr>
        <p:spPr/>
        <p:txBody>
          <a:bodyPr/>
          <a:lstStyle/>
          <a:p>
            <a:r>
              <a:rPr lang="en-US" dirty="0" smtClean="0"/>
              <a:t>Before the testing</a:t>
            </a:r>
          </a:p>
          <a:p>
            <a:pPr lvl="1"/>
            <a:r>
              <a:rPr lang="en-US" dirty="0" smtClean="0"/>
              <a:t>Configure the system</a:t>
            </a:r>
          </a:p>
          <a:p>
            <a:pPr lvl="1"/>
            <a:r>
              <a:rPr lang="en-US" dirty="0" smtClean="0"/>
              <a:t>Attach proper number and kind of devices</a:t>
            </a:r>
          </a:p>
          <a:p>
            <a:pPr lvl="1"/>
            <a:r>
              <a:rPr lang="en-US" dirty="0" smtClean="0"/>
              <a:t>Establish communication with other system</a:t>
            </a:r>
          </a:p>
          <a:p>
            <a:r>
              <a:rPr lang="en-US" dirty="0" smtClean="0"/>
              <a:t>The testing</a:t>
            </a:r>
          </a:p>
          <a:p>
            <a:pPr lvl="1"/>
            <a:r>
              <a:rPr lang="en-US" dirty="0" smtClean="0"/>
              <a:t>Regression tests: to verify that the system has been installed properly and works</a:t>
            </a:r>
          </a:p>
          <a:p>
            <a:endParaRPr lang="en-US" dirty="0"/>
          </a:p>
        </p:txBody>
      </p:sp>
      <p:sp>
        <p:nvSpPr>
          <p:cNvPr id="8" name="Date Placeholder 7"/>
          <p:cNvSpPr>
            <a:spLocks noGrp="1"/>
          </p:cNvSpPr>
          <p:nvPr>
            <p:ph type="dt" sz="half" idx="10"/>
          </p:nvPr>
        </p:nvSpPr>
        <p:spPr/>
        <p:txBody>
          <a:bodyPr/>
          <a:lstStyle/>
          <a:p>
            <a:pPr>
              <a:defRPr/>
            </a:pPr>
            <a:r>
              <a:rPr lang="en-US" smtClean="0"/>
              <a:t>May 23,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91</a:t>
            </a:fld>
            <a:r>
              <a:rPr lang="en-US" smtClean="0"/>
              <a:t> of 102</a:t>
            </a:r>
            <a:endParaRPr lang="en-US" dirty="0">
              <a:solidFill>
                <a:schemeClr val="tx2"/>
              </a:solidFill>
            </a:endParaRPr>
          </a:p>
        </p:txBody>
      </p:sp>
    </p:spTree>
    <p:extLst>
      <p:ext uri="{BB962C8B-B14F-4D97-AF65-F5344CB8AC3E}">
        <p14:creationId xmlns:p14="http://schemas.microsoft.com/office/powerpoint/2010/main" val="359749168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itle 5"/>
          <p:cNvSpPr>
            <a:spLocks noGrp="1"/>
          </p:cNvSpPr>
          <p:nvPr>
            <p:ph type="title"/>
          </p:nvPr>
        </p:nvSpPr>
        <p:spPr/>
        <p:txBody>
          <a:bodyPr/>
          <a:lstStyle/>
          <a:p>
            <a:r>
              <a:rPr lang="en-US" dirty="0" smtClean="0"/>
              <a:t>Regression Test</a:t>
            </a:r>
            <a:endParaRPr lang="en-US" dirty="0"/>
          </a:p>
        </p:txBody>
      </p:sp>
      <p:sp>
        <p:nvSpPr>
          <p:cNvPr id="37893" name="Content Placeholder 6"/>
          <p:cNvSpPr>
            <a:spLocks noGrp="1"/>
          </p:cNvSpPr>
          <p:nvPr>
            <p:ph idx="1"/>
          </p:nvPr>
        </p:nvSpPr>
        <p:spPr/>
        <p:txBody>
          <a:bodyPr/>
          <a:lstStyle/>
          <a:p>
            <a:r>
              <a:rPr lang="en-US" dirty="0" smtClean="0"/>
              <a:t>Yesterday it worked, today it doesn’</a:t>
            </a:r>
            <a:r>
              <a:rPr lang="en-US" altLang="ja-JP" dirty="0" smtClean="0"/>
              <a:t>t</a:t>
            </a:r>
          </a:p>
          <a:p>
            <a:pPr lvl="1"/>
            <a:r>
              <a:rPr lang="en-US" dirty="0" smtClean="0"/>
              <a:t>I was fixing X, and accidentally broke Y</a:t>
            </a:r>
          </a:p>
          <a:p>
            <a:pPr lvl="1"/>
            <a:r>
              <a:rPr lang="en-US" dirty="0" smtClean="0"/>
              <a:t>That bug was fixed, but now it’</a:t>
            </a:r>
            <a:r>
              <a:rPr lang="en-US" altLang="ja-JP" dirty="0" smtClean="0"/>
              <a:t>s back</a:t>
            </a:r>
          </a:p>
          <a:p>
            <a:r>
              <a:rPr lang="en-US" dirty="0" smtClean="0"/>
              <a:t>Tests must be re-run after any change </a:t>
            </a:r>
          </a:p>
          <a:p>
            <a:pPr lvl="1"/>
            <a:r>
              <a:rPr lang="en-US" dirty="0" smtClean="0"/>
              <a:t>Adding new features</a:t>
            </a:r>
          </a:p>
          <a:p>
            <a:pPr lvl="1"/>
            <a:r>
              <a:rPr lang="en-US" dirty="0" smtClean="0"/>
              <a:t>Changing, adapting software to new conditions</a:t>
            </a:r>
          </a:p>
          <a:p>
            <a:pPr lvl="1"/>
            <a:r>
              <a:rPr lang="en-US" dirty="0" smtClean="0"/>
              <a:t>Fixing other bugs</a:t>
            </a:r>
          </a:p>
          <a:p>
            <a:r>
              <a:rPr lang="en-US" dirty="0" smtClean="0"/>
              <a:t>Regression testing can be a major cost of software maintenance</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92</a:t>
            </a:fld>
            <a:r>
              <a:rPr lang="en-US" smtClean="0"/>
              <a:t> of 102</a:t>
            </a:r>
            <a:endParaRPr lang="en-US" dirty="0">
              <a:solidFill>
                <a:schemeClr val="tx2"/>
              </a:solidFill>
            </a:endParaRPr>
          </a:p>
        </p:txBody>
      </p:sp>
    </p:spTree>
    <p:extLst>
      <p:ext uri="{BB962C8B-B14F-4D97-AF65-F5344CB8AC3E}">
        <p14:creationId xmlns:p14="http://schemas.microsoft.com/office/powerpoint/2010/main" val="266528077"/>
      </p:ext>
    </p:extLst>
  </p:cSld>
  <p:clrMapOvr>
    <a:masterClrMapping/>
  </p:clrMapOvr>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itle 1"/>
          <p:cNvSpPr>
            <a:spLocks noGrp="1"/>
          </p:cNvSpPr>
          <p:nvPr>
            <p:ph type="title"/>
          </p:nvPr>
        </p:nvSpPr>
        <p:spPr/>
        <p:txBody>
          <a:bodyPr anchor="ctr"/>
          <a:lstStyle/>
          <a:p>
            <a:r>
              <a:rPr lang="en-US" dirty="0"/>
              <a:t>Basic Problems of </a:t>
            </a:r>
            <a:r>
              <a:rPr lang="en-US" dirty="0" smtClean="0"/>
              <a:t>Regression </a:t>
            </a:r>
            <a:r>
              <a:rPr lang="en-US" dirty="0"/>
              <a:t>Test</a:t>
            </a:r>
          </a:p>
        </p:txBody>
      </p:sp>
      <p:sp>
        <p:nvSpPr>
          <p:cNvPr id="38917" name="Content Placeholder 2"/>
          <p:cNvSpPr>
            <a:spLocks noGrp="1"/>
          </p:cNvSpPr>
          <p:nvPr>
            <p:ph idx="1"/>
          </p:nvPr>
        </p:nvSpPr>
        <p:spPr/>
        <p:txBody>
          <a:bodyPr/>
          <a:lstStyle/>
          <a:p>
            <a:pPr marL="342900" indent="-342900"/>
            <a:r>
              <a:rPr lang="en-US" sz="3200" dirty="0"/>
              <a:t>Maintaining test suite</a:t>
            </a:r>
          </a:p>
          <a:p>
            <a:pPr marL="742950" lvl="1" indent="-285750"/>
            <a:r>
              <a:rPr lang="en-US" sz="2800" dirty="0"/>
              <a:t>If I change feature X, how many test cases must be revised because they use feature X?</a:t>
            </a:r>
          </a:p>
          <a:p>
            <a:pPr marL="742950" lvl="1" indent="-285750"/>
            <a:r>
              <a:rPr lang="en-US" sz="2800" dirty="0"/>
              <a:t>Which test cases should be removed or replaced? Which test cases should be added?</a:t>
            </a:r>
          </a:p>
          <a:p>
            <a:pPr marL="342900" indent="-342900"/>
            <a:r>
              <a:rPr lang="en-US" sz="3200" dirty="0"/>
              <a:t>Cost of re-testing</a:t>
            </a:r>
          </a:p>
          <a:p>
            <a:pPr marL="742950" lvl="1" indent="-285750"/>
            <a:r>
              <a:rPr lang="en-US" sz="2800" dirty="0"/>
              <a:t>Often proportional to product size, not change size</a:t>
            </a:r>
          </a:p>
          <a:p>
            <a:pPr marL="742950" lvl="1" indent="-285750"/>
            <a:r>
              <a:rPr lang="en-US" sz="2800" dirty="0"/>
              <a:t>Big problem if testing requires manual </a:t>
            </a:r>
            <a:r>
              <a:rPr lang="en-US" sz="2800" dirty="0" smtClean="0"/>
              <a:t>effort</a:t>
            </a:r>
            <a:endParaRPr lang="en-US" sz="2800"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93</a:t>
            </a:fld>
            <a:r>
              <a:rPr lang="en-US" smtClean="0"/>
              <a:t> of 102</a:t>
            </a:r>
            <a:endParaRPr lang="en-US" dirty="0">
              <a:solidFill>
                <a:schemeClr val="tx2"/>
              </a:solidFill>
            </a:endParaRPr>
          </a:p>
        </p:txBody>
      </p:sp>
    </p:spTree>
    <p:extLst>
      <p:ext uri="{BB962C8B-B14F-4D97-AF65-F5344CB8AC3E}">
        <p14:creationId xmlns:p14="http://schemas.microsoft.com/office/powerpoint/2010/main" val="2684673056"/>
      </p:ext>
    </p:extLst>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Title 1"/>
          <p:cNvSpPr>
            <a:spLocks noGrp="1"/>
          </p:cNvSpPr>
          <p:nvPr>
            <p:ph type="title"/>
          </p:nvPr>
        </p:nvSpPr>
        <p:spPr/>
        <p:txBody>
          <a:bodyPr/>
          <a:lstStyle/>
          <a:p>
            <a:r>
              <a:rPr lang="en-US" dirty="0" smtClean="0"/>
              <a:t>Test Case Maintenance</a:t>
            </a:r>
            <a:endParaRPr lang="en-US" dirty="0"/>
          </a:p>
        </p:txBody>
      </p:sp>
      <p:sp>
        <p:nvSpPr>
          <p:cNvPr id="39941" name="Content Placeholder 2"/>
          <p:cNvSpPr>
            <a:spLocks noGrp="1"/>
          </p:cNvSpPr>
          <p:nvPr>
            <p:ph type="body" idx="1"/>
          </p:nvPr>
        </p:nvSpPr>
        <p:spPr/>
        <p:txBody>
          <a:bodyPr/>
          <a:lstStyle/>
          <a:p>
            <a:r>
              <a:rPr lang="en-US" dirty="0" smtClean="0"/>
              <a:t>Some maintenance is inevitable</a:t>
            </a:r>
          </a:p>
          <a:p>
            <a:pPr lvl="1"/>
            <a:r>
              <a:rPr lang="en-US" dirty="0" smtClean="0"/>
              <a:t>If feature X has changed, test cases for feature X will require updating</a:t>
            </a:r>
          </a:p>
          <a:p>
            <a:r>
              <a:rPr lang="en-US" dirty="0" smtClean="0"/>
              <a:t>Some maintenance should be avoided</a:t>
            </a:r>
          </a:p>
          <a:p>
            <a:pPr lvl="1"/>
            <a:r>
              <a:rPr lang="en-US" dirty="0" smtClean="0"/>
              <a:t>Example: Trivial changes to user interface or file format should not invalidate large numbers of test cases</a:t>
            </a:r>
          </a:p>
          <a:p>
            <a:r>
              <a:rPr lang="en-US" dirty="0" smtClean="0"/>
              <a:t>Test suites should be modular! </a:t>
            </a:r>
          </a:p>
          <a:p>
            <a:pPr lvl="1"/>
            <a:r>
              <a:rPr lang="en-US" dirty="0" smtClean="0"/>
              <a:t>Avoid unnecessary dependence</a:t>
            </a:r>
          </a:p>
          <a:p>
            <a:pPr lvl="1"/>
            <a:r>
              <a:rPr lang="en-US" dirty="0" smtClean="0"/>
              <a:t>Generating concrete test cases from test case specifications can help</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94</a:t>
            </a:fld>
            <a:r>
              <a:rPr lang="en-US" smtClean="0"/>
              <a:t> of 102</a:t>
            </a:r>
            <a:endParaRPr lang="en-US" dirty="0">
              <a:solidFill>
                <a:schemeClr val="tx2"/>
              </a:solidFill>
            </a:endParaRPr>
          </a:p>
        </p:txBody>
      </p:sp>
    </p:spTree>
    <p:extLst>
      <p:ext uri="{BB962C8B-B14F-4D97-AF65-F5344CB8AC3E}">
        <p14:creationId xmlns:p14="http://schemas.microsoft.com/office/powerpoint/2010/main" val="717264091"/>
      </p:ext>
    </p:extLst>
  </p:cSld>
  <p:clrMapOvr>
    <a:masterClrMapping/>
  </p:clrMapOvr>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Title 1"/>
          <p:cNvSpPr>
            <a:spLocks noGrp="1"/>
          </p:cNvSpPr>
          <p:nvPr>
            <p:ph type="title"/>
          </p:nvPr>
        </p:nvSpPr>
        <p:spPr/>
        <p:txBody>
          <a:bodyPr/>
          <a:lstStyle/>
          <a:p>
            <a:r>
              <a:rPr lang="en-US" dirty="0" smtClean="0"/>
              <a:t>Obsolete and Redundant</a:t>
            </a:r>
            <a:endParaRPr lang="en-US" dirty="0"/>
          </a:p>
        </p:txBody>
      </p:sp>
      <p:sp>
        <p:nvSpPr>
          <p:cNvPr id="40965" name="Content Placeholder 2"/>
          <p:cNvSpPr>
            <a:spLocks noGrp="1"/>
          </p:cNvSpPr>
          <p:nvPr>
            <p:ph type="body" idx="1"/>
          </p:nvPr>
        </p:nvSpPr>
        <p:spPr/>
        <p:txBody>
          <a:bodyPr/>
          <a:lstStyle/>
          <a:p>
            <a:r>
              <a:rPr lang="en-US" dirty="0" smtClean="0"/>
              <a:t>Obsolete: A test case that is not longer valid</a:t>
            </a:r>
          </a:p>
          <a:p>
            <a:pPr lvl="1"/>
            <a:r>
              <a:rPr lang="en-US" dirty="0" smtClean="0"/>
              <a:t>Tests features that have been modified, substituted, or removed</a:t>
            </a:r>
          </a:p>
          <a:p>
            <a:pPr lvl="1"/>
            <a:r>
              <a:rPr lang="en-US" dirty="0" smtClean="0"/>
              <a:t>Should be removed from the test suite</a:t>
            </a:r>
          </a:p>
          <a:p>
            <a:r>
              <a:rPr lang="en-US" dirty="0" smtClean="0"/>
              <a:t>Redundant: A test case that does not differ significantly from others</a:t>
            </a:r>
          </a:p>
          <a:p>
            <a:pPr lvl="1"/>
            <a:r>
              <a:rPr lang="en-US" dirty="0" smtClean="0"/>
              <a:t>Unlikely to find a fault missed by similar test cases</a:t>
            </a:r>
          </a:p>
          <a:p>
            <a:pPr lvl="1"/>
            <a:r>
              <a:rPr lang="en-US" dirty="0" smtClean="0"/>
              <a:t>Has some cost in re-execution</a:t>
            </a:r>
          </a:p>
          <a:p>
            <a:pPr lvl="1"/>
            <a:r>
              <a:rPr lang="en-US" dirty="0" smtClean="0"/>
              <a:t>Has some (maybe more) cost in human effort to maintain</a:t>
            </a:r>
          </a:p>
          <a:p>
            <a:pPr lvl="1"/>
            <a:r>
              <a:rPr lang="en-US" dirty="0" smtClean="0"/>
              <a:t>May or may not be removed, depending on costs</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95</a:t>
            </a:fld>
            <a:r>
              <a:rPr lang="en-US" smtClean="0"/>
              <a:t> of 102</a:t>
            </a:r>
            <a:endParaRPr lang="en-US" dirty="0">
              <a:solidFill>
                <a:schemeClr val="tx2"/>
              </a:solidFill>
            </a:endParaRPr>
          </a:p>
        </p:txBody>
      </p:sp>
    </p:spTree>
    <p:extLst>
      <p:ext uri="{BB962C8B-B14F-4D97-AF65-F5344CB8AC3E}">
        <p14:creationId xmlns:p14="http://schemas.microsoft.com/office/powerpoint/2010/main" val="3870029551"/>
      </p:ext>
    </p:extLst>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itle 1"/>
          <p:cNvSpPr>
            <a:spLocks noGrp="1"/>
          </p:cNvSpPr>
          <p:nvPr>
            <p:ph type="title"/>
          </p:nvPr>
        </p:nvSpPr>
        <p:spPr/>
        <p:txBody>
          <a:bodyPr anchor="ctr"/>
          <a:lstStyle/>
          <a:p>
            <a:r>
              <a:rPr lang="en-US" sz="3200" dirty="0"/>
              <a:t>Selecting and Prioritizing </a:t>
            </a:r>
            <a:r>
              <a:rPr lang="en-US" sz="3200" dirty="0" smtClean="0"/>
              <a:t>Regression </a:t>
            </a:r>
            <a:r>
              <a:rPr lang="en-US" sz="3200" dirty="0"/>
              <a:t>Test Cases</a:t>
            </a:r>
          </a:p>
        </p:txBody>
      </p:sp>
      <p:sp>
        <p:nvSpPr>
          <p:cNvPr id="41989" name="Content Placeholder 2"/>
          <p:cNvSpPr>
            <a:spLocks noGrp="1"/>
          </p:cNvSpPr>
          <p:nvPr>
            <p:ph idx="1"/>
          </p:nvPr>
        </p:nvSpPr>
        <p:spPr/>
        <p:txBody>
          <a:bodyPr/>
          <a:lstStyle/>
          <a:p>
            <a:pPr marL="342900" indent="-342900"/>
            <a:r>
              <a:rPr lang="en-US" sz="3200" dirty="0"/>
              <a:t>Should we re-run the whole regression test suite?  If so, in what order?</a:t>
            </a:r>
          </a:p>
          <a:p>
            <a:pPr marL="742950" lvl="1" indent="-285750"/>
            <a:r>
              <a:rPr lang="en-US" sz="2800" dirty="0"/>
              <a:t>Maybe </a:t>
            </a:r>
            <a:r>
              <a:rPr lang="en-US" sz="2800"/>
              <a:t>you </a:t>
            </a:r>
            <a:r>
              <a:rPr lang="en-US" sz="2800" smtClean="0"/>
              <a:t>don</a:t>
            </a:r>
            <a:r>
              <a:rPr lang="en-US" altLang="ja-JP" sz="2800" smtClean="0"/>
              <a:t>’t </a:t>
            </a:r>
            <a:r>
              <a:rPr lang="en-US" altLang="ja-JP" sz="2800" dirty="0"/>
              <a:t>care.  If you can re-rerun everything automatically over lunch break, do it. </a:t>
            </a:r>
          </a:p>
          <a:p>
            <a:pPr marL="742950" lvl="1" indent="-285750"/>
            <a:r>
              <a:rPr lang="en-US" sz="2800" dirty="0"/>
              <a:t>Sometimes you do care ... </a:t>
            </a:r>
          </a:p>
          <a:p>
            <a:pPr marL="342900" indent="-342900"/>
            <a:r>
              <a:rPr lang="en-US" sz="3200" dirty="0"/>
              <a:t>Selection matters when </a:t>
            </a:r>
          </a:p>
          <a:p>
            <a:pPr marL="742950" lvl="1" indent="-285750"/>
            <a:r>
              <a:rPr lang="en-US" sz="2800" dirty="0"/>
              <a:t>Test cases are expensive to execute </a:t>
            </a:r>
          </a:p>
          <a:p>
            <a:pPr marL="342900" indent="-342900"/>
            <a:r>
              <a:rPr lang="en-US" sz="3200" dirty="0" smtClean="0"/>
              <a:t>Prioritization </a:t>
            </a:r>
            <a:r>
              <a:rPr lang="en-US" sz="3200" dirty="0"/>
              <a:t>matters when</a:t>
            </a:r>
          </a:p>
          <a:p>
            <a:pPr marL="742950" lvl="1" indent="-285750"/>
            <a:r>
              <a:rPr lang="en-US" sz="2800" dirty="0"/>
              <a:t>A very large test suite cannot be executed every day</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96</a:t>
            </a:fld>
            <a:r>
              <a:rPr lang="en-US" smtClean="0"/>
              <a:t> of 102</a:t>
            </a:r>
            <a:endParaRPr lang="en-US" dirty="0">
              <a:solidFill>
                <a:schemeClr val="tx2"/>
              </a:solidFill>
            </a:endParaRPr>
          </a:p>
        </p:txBody>
      </p:sp>
    </p:spTree>
    <p:extLst>
      <p:ext uri="{BB962C8B-B14F-4D97-AF65-F5344CB8AC3E}">
        <p14:creationId xmlns:p14="http://schemas.microsoft.com/office/powerpoint/2010/main" val="3036841792"/>
      </p:ext>
    </p:extLst>
  </p:cSld>
  <p:clrMapOvr>
    <a:masterClrMapping/>
  </p:clrMapOvr>
  <p:timing>
    <p:tnLst>
      <p:par>
        <p:cTn xmlns:p14="http://schemas.microsoft.com/office/powerpoint/2010/mai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itle 1"/>
          <p:cNvSpPr>
            <a:spLocks noGrp="1"/>
          </p:cNvSpPr>
          <p:nvPr>
            <p:ph type="title"/>
          </p:nvPr>
        </p:nvSpPr>
        <p:spPr/>
        <p:txBody>
          <a:bodyPr anchor="ctr"/>
          <a:lstStyle/>
          <a:p>
            <a:r>
              <a:rPr lang="en-US" sz="3600" dirty="0"/>
              <a:t>Code</a:t>
            </a:r>
            <a:r>
              <a:rPr lang="en-US" sz="3600" dirty="0" smtClean="0"/>
              <a:t>-Based Regression </a:t>
            </a:r>
            <a:r>
              <a:rPr lang="en-US" sz="3600" dirty="0"/>
              <a:t>Test Selection</a:t>
            </a:r>
          </a:p>
        </p:txBody>
      </p:sp>
      <p:sp>
        <p:nvSpPr>
          <p:cNvPr id="43013" name="Content Placeholder 2"/>
          <p:cNvSpPr>
            <a:spLocks noGrp="1"/>
          </p:cNvSpPr>
          <p:nvPr>
            <p:ph idx="1"/>
          </p:nvPr>
        </p:nvSpPr>
        <p:spPr>
          <a:xfrm>
            <a:off x="457200" y="990600"/>
            <a:ext cx="5562600" cy="5486400"/>
          </a:xfrm>
        </p:spPr>
        <p:txBody>
          <a:bodyPr/>
          <a:lstStyle/>
          <a:p>
            <a:pPr marL="342900" indent="-342900"/>
            <a:r>
              <a:rPr lang="en-US" sz="3200" dirty="0"/>
              <a:t>Observation: A test case </a:t>
            </a:r>
            <a:r>
              <a:rPr lang="en-US" sz="3200" dirty="0" smtClean="0"/>
              <a:t>can’</a:t>
            </a:r>
            <a:r>
              <a:rPr lang="en-US" altLang="ja-JP" sz="3200" dirty="0" smtClean="0"/>
              <a:t>t </a:t>
            </a:r>
            <a:r>
              <a:rPr lang="en-US" altLang="ja-JP" sz="3200" dirty="0"/>
              <a:t>find a fault in code it </a:t>
            </a:r>
            <a:r>
              <a:rPr lang="en-US" altLang="ja-JP" sz="3200" dirty="0" smtClean="0"/>
              <a:t>doesn’t </a:t>
            </a:r>
            <a:r>
              <a:rPr lang="en-US" altLang="ja-JP" sz="3200" dirty="0"/>
              <a:t>execute</a:t>
            </a:r>
          </a:p>
          <a:p>
            <a:pPr marL="742950" lvl="1" indent="-285750"/>
            <a:r>
              <a:rPr lang="en-US" sz="3200" dirty="0"/>
              <a:t>In a large system, many parts of the code are untouched by many test cases</a:t>
            </a:r>
          </a:p>
          <a:p>
            <a:pPr marL="342900" indent="-342900"/>
            <a:r>
              <a:rPr lang="en-US" sz="3200" dirty="0"/>
              <a:t>So: Only execute test cases that execute changed or new code </a:t>
            </a:r>
          </a:p>
        </p:txBody>
      </p:sp>
      <p:pic>
        <p:nvPicPr>
          <p:cNvPr id="43014" name="Picture 2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676400"/>
            <a:ext cx="33655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97</a:t>
            </a:fld>
            <a:r>
              <a:rPr lang="en-US" smtClean="0"/>
              <a:t> of 102</a:t>
            </a:r>
            <a:endParaRPr lang="en-US" dirty="0">
              <a:solidFill>
                <a:schemeClr val="tx2"/>
              </a:solidFill>
            </a:endParaRPr>
          </a:p>
        </p:txBody>
      </p:sp>
    </p:spTree>
    <p:extLst>
      <p:ext uri="{BB962C8B-B14F-4D97-AF65-F5344CB8AC3E}">
        <p14:creationId xmlns:p14="http://schemas.microsoft.com/office/powerpoint/2010/main" val="3276235128"/>
      </p:ext>
    </p:extLst>
  </p:cSld>
  <p:clrMapOvr>
    <a:masterClrMapping/>
  </p:clrMapOvr>
  <p:timing>
    <p:tnLst>
      <p:par>
        <p:cTn xmlns:p14="http://schemas.microsoft.com/office/powerpoint/2010/mai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itle 1"/>
          <p:cNvSpPr>
            <a:spLocks noGrp="1"/>
          </p:cNvSpPr>
          <p:nvPr>
            <p:ph type="title"/>
          </p:nvPr>
        </p:nvSpPr>
        <p:spPr/>
        <p:txBody>
          <a:bodyPr anchor="ctr"/>
          <a:lstStyle/>
          <a:p>
            <a:r>
              <a:rPr lang="en-US" sz="3200" dirty="0"/>
              <a:t>Specification</a:t>
            </a:r>
            <a:r>
              <a:rPr lang="en-US" sz="3200" dirty="0" smtClean="0"/>
              <a:t>-Based Regression </a:t>
            </a:r>
            <a:r>
              <a:rPr lang="en-US" sz="3200" dirty="0"/>
              <a:t>Test Selection</a:t>
            </a:r>
          </a:p>
        </p:txBody>
      </p:sp>
      <p:sp>
        <p:nvSpPr>
          <p:cNvPr id="45061" name="Content Placeholder 2"/>
          <p:cNvSpPr>
            <a:spLocks noGrp="1"/>
          </p:cNvSpPr>
          <p:nvPr>
            <p:ph idx="1"/>
          </p:nvPr>
        </p:nvSpPr>
        <p:spPr/>
        <p:txBody>
          <a:bodyPr/>
          <a:lstStyle/>
          <a:p>
            <a:pPr marL="342900" indent="-342900">
              <a:lnSpc>
                <a:spcPct val="90000"/>
              </a:lnSpc>
            </a:pPr>
            <a:r>
              <a:rPr lang="en-US" sz="3000" dirty="0"/>
              <a:t>Like code-based regression test case selection </a:t>
            </a:r>
          </a:p>
          <a:p>
            <a:pPr marL="742950" lvl="1" indent="-285750">
              <a:lnSpc>
                <a:spcPct val="90000"/>
              </a:lnSpc>
            </a:pPr>
            <a:r>
              <a:rPr lang="en-US" sz="2800" dirty="0"/>
              <a:t>Pick test cases that test new and changed functionality</a:t>
            </a:r>
          </a:p>
          <a:p>
            <a:pPr marL="342900" indent="-342900">
              <a:lnSpc>
                <a:spcPct val="90000"/>
              </a:lnSpc>
            </a:pPr>
            <a:r>
              <a:rPr lang="en-US" sz="3000" dirty="0"/>
              <a:t>Difference: No guarantee of independence</a:t>
            </a:r>
          </a:p>
          <a:p>
            <a:pPr marL="742950" lvl="1" indent="-285750">
              <a:lnSpc>
                <a:spcPct val="90000"/>
              </a:lnSpc>
            </a:pPr>
            <a:r>
              <a:rPr lang="en-US" sz="2800" dirty="0"/>
              <a:t>A test case that </a:t>
            </a:r>
            <a:r>
              <a:rPr lang="en-US" sz="2800" dirty="0" smtClean="0"/>
              <a:t>isn’</a:t>
            </a:r>
            <a:r>
              <a:rPr lang="en-US" altLang="ja-JP" sz="2800" dirty="0" smtClean="0"/>
              <a:t>t </a:t>
            </a:r>
            <a:r>
              <a:rPr lang="ja-JP" altLang="en-US" sz="2800" dirty="0"/>
              <a:t>“</a:t>
            </a:r>
            <a:r>
              <a:rPr lang="en-US" altLang="ja-JP" sz="2800" dirty="0"/>
              <a:t>for</a:t>
            </a:r>
            <a:r>
              <a:rPr lang="ja-JP" altLang="en-US" sz="2800" dirty="0"/>
              <a:t>”</a:t>
            </a:r>
            <a:r>
              <a:rPr lang="en-US" altLang="ja-JP" sz="2800" dirty="0"/>
              <a:t> changed or added feature X might find a bug in feature X anyway</a:t>
            </a:r>
          </a:p>
          <a:p>
            <a:pPr marL="342900" indent="-342900">
              <a:lnSpc>
                <a:spcPct val="90000"/>
              </a:lnSpc>
            </a:pPr>
            <a:r>
              <a:rPr lang="en-US" sz="3000" dirty="0"/>
              <a:t>Typical approach: Specification-based prioritization</a:t>
            </a:r>
          </a:p>
          <a:p>
            <a:pPr marL="742950" lvl="1" indent="-285750">
              <a:lnSpc>
                <a:spcPct val="90000"/>
              </a:lnSpc>
            </a:pPr>
            <a:r>
              <a:rPr lang="en-US" sz="2800" dirty="0"/>
              <a:t>Execute all test cases, but start with those that related to changed and added features</a:t>
            </a:r>
            <a:endParaRPr lang="en-US" dirty="0"/>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98</a:t>
            </a:fld>
            <a:r>
              <a:rPr lang="en-US" smtClean="0"/>
              <a:t> of 102</a:t>
            </a:r>
            <a:endParaRPr lang="en-US" dirty="0">
              <a:solidFill>
                <a:schemeClr val="tx2"/>
              </a:solidFill>
            </a:endParaRPr>
          </a:p>
        </p:txBody>
      </p:sp>
    </p:spTree>
    <p:extLst>
      <p:ext uri="{BB962C8B-B14F-4D97-AF65-F5344CB8AC3E}">
        <p14:creationId xmlns:p14="http://schemas.microsoft.com/office/powerpoint/2010/main" val="1416405162"/>
      </p:ext>
    </p:extLst>
  </p:cSld>
  <p:clrMapOvr>
    <a:masterClrMapping/>
  </p:clrMapOvr>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Title 1"/>
          <p:cNvSpPr>
            <a:spLocks noGrp="1"/>
          </p:cNvSpPr>
          <p:nvPr>
            <p:ph type="title"/>
          </p:nvPr>
        </p:nvSpPr>
        <p:spPr/>
        <p:txBody>
          <a:bodyPr/>
          <a:lstStyle/>
          <a:p>
            <a:r>
              <a:rPr lang="en-US" dirty="0" smtClean="0"/>
              <a:t>Prioritized Rotating Selection</a:t>
            </a:r>
            <a:endParaRPr lang="en-US" dirty="0"/>
          </a:p>
        </p:txBody>
      </p:sp>
      <p:sp>
        <p:nvSpPr>
          <p:cNvPr id="46085" name="Content Placeholder 2"/>
          <p:cNvSpPr>
            <a:spLocks noGrp="1"/>
          </p:cNvSpPr>
          <p:nvPr>
            <p:ph idx="1"/>
          </p:nvPr>
        </p:nvSpPr>
        <p:spPr/>
        <p:txBody>
          <a:bodyPr/>
          <a:lstStyle/>
          <a:p>
            <a:r>
              <a:rPr lang="en-US" dirty="0" smtClean="0"/>
              <a:t>Basic idea: </a:t>
            </a:r>
          </a:p>
          <a:p>
            <a:pPr lvl="1"/>
            <a:r>
              <a:rPr lang="en-US" dirty="0" smtClean="0"/>
              <a:t>Execute all test cases, eventually</a:t>
            </a:r>
          </a:p>
          <a:p>
            <a:pPr lvl="1"/>
            <a:r>
              <a:rPr lang="en-US" dirty="0" smtClean="0"/>
              <a:t>Execute some sooner than others</a:t>
            </a:r>
          </a:p>
          <a:p>
            <a:r>
              <a:rPr lang="en-US" dirty="0" smtClean="0"/>
              <a:t>Possible priority schemes: </a:t>
            </a:r>
          </a:p>
          <a:p>
            <a:pPr lvl="1"/>
            <a:r>
              <a:rPr lang="en-US" dirty="0" smtClean="0"/>
              <a:t>Round Robin: </a:t>
            </a:r>
          </a:p>
          <a:p>
            <a:pPr lvl="2"/>
            <a:r>
              <a:rPr lang="en-US" dirty="0" smtClean="0"/>
              <a:t>Priority to least-recently-run test cases</a:t>
            </a:r>
          </a:p>
          <a:p>
            <a:pPr lvl="1"/>
            <a:r>
              <a:rPr lang="en-US" dirty="0" smtClean="0"/>
              <a:t>Track record: </a:t>
            </a:r>
          </a:p>
          <a:p>
            <a:pPr lvl="2"/>
            <a:r>
              <a:rPr lang="en-US" dirty="0" smtClean="0"/>
              <a:t>Priority to test cases that have detected faults before</a:t>
            </a:r>
          </a:p>
          <a:p>
            <a:pPr lvl="1"/>
            <a:r>
              <a:rPr lang="en-US" dirty="0" smtClean="0"/>
              <a:t>Structural: </a:t>
            </a:r>
          </a:p>
          <a:p>
            <a:pPr lvl="2"/>
            <a:r>
              <a:rPr lang="en-US" dirty="0" smtClean="0"/>
              <a:t>Priority for executing elements that have not been recently executed</a:t>
            </a:r>
          </a:p>
        </p:txBody>
      </p:sp>
      <p:sp>
        <p:nvSpPr>
          <p:cNvPr id="3" name="Date Placeholder 2"/>
          <p:cNvSpPr>
            <a:spLocks noGrp="1"/>
          </p:cNvSpPr>
          <p:nvPr>
            <p:ph type="dt" sz="half" idx="10"/>
          </p:nvPr>
        </p:nvSpPr>
        <p:spPr/>
        <p:txBody>
          <a:bodyPr/>
          <a:lstStyle/>
          <a:p>
            <a:pPr>
              <a:defRPr/>
            </a:pPr>
            <a:r>
              <a:rPr lang="en-US" smtClean="0"/>
              <a:t>May 23, 2017</a:t>
            </a:r>
            <a:endParaRPr lang="en-US" dirty="0"/>
          </a:p>
        </p:txBody>
      </p:sp>
      <p:sp>
        <p:nvSpPr>
          <p:cNvPr id="4" name="Footer Placeholder 3"/>
          <p:cNvSpPr>
            <a:spLocks noGrp="1"/>
          </p:cNvSpPr>
          <p:nvPr>
            <p:ph type="ftr" sz="quarter" idx="11"/>
          </p:nvPr>
        </p:nvSpPr>
        <p:spPr/>
        <p:txBody>
          <a:bodyPr/>
          <a:lstStyle/>
          <a:p>
            <a:pPr>
              <a:defRPr/>
            </a:pPr>
            <a:r>
              <a:rPr lang="en-US" dirty="0" smtClean="0"/>
              <a:t>SE 433: Lecture 9</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99</a:t>
            </a:fld>
            <a:r>
              <a:rPr lang="en-US" smtClean="0"/>
              <a:t> of 102</a:t>
            </a:r>
            <a:endParaRPr lang="en-US" dirty="0">
              <a:solidFill>
                <a:schemeClr val="tx2"/>
              </a:solidFill>
            </a:endParaRPr>
          </a:p>
        </p:txBody>
      </p:sp>
    </p:spTree>
    <p:extLst>
      <p:ext uri="{BB962C8B-B14F-4D97-AF65-F5344CB8AC3E}">
        <p14:creationId xmlns:p14="http://schemas.microsoft.com/office/powerpoint/2010/main" val="409569379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resentation1">
  <a:themeElements>
    <a:clrScheme name="Custom 8">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0000FF"/>
      </a:hlink>
      <a:folHlink>
        <a:srgbClr val="FF0000"/>
      </a:folHlink>
    </a:clrScheme>
    <a:fontScheme name="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36" charset="0"/>
            <a:ea typeface="ＭＳ Ｐゴシック" pitchFamily="36" charset="-128"/>
            <a:cs typeface="ＭＳ Ｐゴシック" pitchFamily="3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36" charset="0"/>
            <a:ea typeface="ＭＳ Ｐゴシック" pitchFamily="36" charset="-128"/>
            <a:cs typeface="ＭＳ Ｐゴシック" pitchFamily="36" charset="-128"/>
          </a:defRPr>
        </a:defPPr>
      </a:lstStyle>
    </a:lnDef>
  </a:objectDefaults>
  <a:extraClrSchemeLst>
    <a:extraClrScheme>
      <a:clrScheme name="Presentation1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Presentation1 2">
        <a:dk1>
          <a:srgbClr val="000000"/>
        </a:dk1>
        <a:lt1>
          <a:srgbClr val="DCD1EB"/>
        </a:lt1>
        <a:dk2>
          <a:srgbClr val="6C18B0"/>
        </a:dk2>
        <a:lt2>
          <a:srgbClr val="000000"/>
        </a:lt2>
        <a:accent1>
          <a:srgbClr val="9968CC"/>
        </a:accent1>
        <a:accent2>
          <a:srgbClr val="FFAF18"/>
        </a:accent2>
        <a:accent3>
          <a:srgbClr val="EBE5F3"/>
        </a:accent3>
        <a:accent4>
          <a:srgbClr val="000000"/>
        </a:accent4>
        <a:accent5>
          <a:srgbClr val="CAB9E2"/>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EECAE1"/>
        </a:lt1>
        <a:dk2>
          <a:srgbClr val="DC54AD"/>
        </a:dk2>
        <a:lt2>
          <a:srgbClr val="000000"/>
        </a:lt2>
        <a:accent1>
          <a:srgbClr val="DC359C"/>
        </a:accent1>
        <a:accent2>
          <a:srgbClr val="FFAF18"/>
        </a:accent2>
        <a:accent3>
          <a:srgbClr val="F5E1EE"/>
        </a:accent3>
        <a:accent4>
          <a:srgbClr val="000000"/>
        </a:accent4>
        <a:accent5>
          <a:srgbClr val="EBAECB"/>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Presentation1 4">
        <a:dk1>
          <a:srgbClr val="000000"/>
        </a:dk1>
        <a:lt1>
          <a:srgbClr val="D7E6C5"/>
        </a:lt1>
        <a:dk2>
          <a:srgbClr val="2F8B20"/>
        </a:dk2>
        <a:lt2>
          <a:srgbClr val="000000"/>
        </a:lt2>
        <a:accent1>
          <a:srgbClr val="7ABA05"/>
        </a:accent1>
        <a:accent2>
          <a:srgbClr val="FFAF18"/>
        </a:accent2>
        <a:accent3>
          <a:srgbClr val="E8F0DF"/>
        </a:accent3>
        <a:accent4>
          <a:srgbClr val="000000"/>
        </a:accent4>
        <a:accent5>
          <a:srgbClr val="BED9AA"/>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Presentation1 5">
        <a:dk1>
          <a:srgbClr val="000000"/>
        </a:dk1>
        <a:lt1>
          <a:srgbClr val="F8D1A8"/>
        </a:lt1>
        <a:dk2>
          <a:srgbClr val="FF9218"/>
        </a:dk2>
        <a:lt2>
          <a:srgbClr val="000000"/>
        </a:lt2>
        <a:accent1>
          <a:srgbClr val="FFAF18"/>
        </a:accent1>
        <a:accent2>
          <a:srgbClr val="F06157"/>
        </a:accent2>
        <a:accent3>
          <a:srgbClr val="FBE5D1"/>
        </a:accent3>
        <a:accent4>
          <a:srgbClr val="000000"/>
        </a:accent4>
        <a:accent5>
          <a:srgbClr val="FFD4AB"/>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Presentation1 6">
        <a:dk1>
          <a:srgbClr val="000000"/>
        </a:dk1>
        <a:lt1>
          <a:srgbClr val="CCCCCC"/>
        </a:lt1>
        <a:dk2>
          <a:srgbClr val="555555"/>
        </a:dk2>
        <a:lt2>
          <a:srgbClr val="000000"/>
        </a:lt2>
        <a:accent1>
          <a:srgbClr val="AAAAAA"/>
        </a:accent1>
        <a:accent2>
          <a:srgbClr val="888888"/>
        </a:accent2>
        <a:accent3>
          <a:srgbClr val="E2E2E2"/>
        </a:accent3>
        <a:accent4>
          <a:srgbClr val="000000"/>
        </a:accent4>
        <a:accent5>
          <a:srgbClr val="D2D2D2"/>
        </a:accent5>
        <a:accent6>
          <a:srgbClr val="7B7B7B"/>
        </a:accent6>
        <a:hlink>
          <a:srgbClr val="333333"/>
        </a:hlink>
        <a:folHlink>
          <a:srgbClr val="88888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2294</TotalTime>
  <Words>8009</Words>
  <Application>Microsoft Macintosh PowerPoint</Application>
  <PresentationFormat>On-screen Show (4:3)</PresentationFormat>
  <Paragraphs>1512</Paragraphs>
  <Slides>102</Slides>
  <Notes>91</Notes>
  <HiddenSlides>0</HiddenSlides>
  <MMClips>0</MMClips>
  <ScaleCrop>false</ScaleCrop>
  <HeadingPairs>
    <vt:vector size="4" baseType="variant">
      <vt:variant>
        <vt:lpstr>Theme</vt:lpstr>
      </vt:variant>
      <vt:variant>
        <vt:i4>1</vt:i4>
      </vt:variant>
      <vt:variant>
        <vt:lpstr>Slide Titles</vt:lpstr>
      </vt:variant>
      <vt:variant>
        <vt:i4>102</vt:i4>
      </vt:variant>
    </vt:vector>
  </HeadingPairs>
  <TitlesOfParts>
    <vt:vector size="103" baseType="lpstr">
      <vt:lpstr>Presentation1</vt:lpstr>
      <vt:lpstr>SE 433/333 Software Testing  &amp; Quality Assurance</vt:lpstr>
      <vt:lpstr>Administrivia</vt:lpstr>
      <vt:lpstr>Assignment comments</vt:lpstr>
      <vt:lpstr>SE 433 – Class 9</vt:lpstr>
      <vt:lpstr>Final Exam Paper</vt:lpstr>
      <vt:lpstr>Thought for the Day</vt:lpstr>
      <vt:lpstr>Case Study   Mars Climate Orbiter </vt:lpstr>
      <vt:lpstr>Case Study  Mars Climate Orbiter </vt:lpstr>
      <vt:lpstr>Case Study  Mars Climate Orbiter </vt:lpstr>
      <vt:lpstr>Integration Testing</vt:lpstr>
      <vt:lpstr>Objectives</vt:lpstr>
      <vt:lpstr>Integration vs. Unit Testing</vt:lpstr>
      <vt:lpstr>Integration Testing</vt:lpstr>
      <vt:lpstr>Why do we do integration testing?</vt:lpstr>
      <vt:lpstr>What is Integration Testing?</vt:lpstr>
      <vt:lpstr>What is Software Integration Testing?</vt:lpstr>
      <vt:lpstr>What is a software integration strategy?</vt:lpstr>
      <vt:lpstr>Integration Faults</vt:lpstr>
      <vt:lpstr>Integration Faults</vt:lpstr>
      <vt:lpstr>Example: A Memory Leak</vt:lpstr>
      <vt:lpstr>Example: A Memory Leak</vt:lpstr>
      <vt:lpstr>Example: A Memory Leak</vt:lpstr>
      <vt:lpstr>Integration Test Strategies</vt:lpstr>
      <vt:lpstr>Maybe You’ve Heard ... </vt:lpstr>
      <vt:lpstr>Translation ... </vt:lpstr>
      <vt:lpstr>Integration Plan &amp; Test Plan</vt:lpstr>
      <vt:lpstr>Types of Testing </vt:lpstr>
      <vt:lpstr>Types of Testing </vt:lpstr>
      <vt:lpstr>Drivers and Stubs</vt:lpstr>
      <vt:lpstr>Drivers and Stubs</vt:lpstr>
      <vt:lpstr>Stubs and drivers</vt:lpstr>
      <vt:lpstr>Example:  A 3-Layer-Design (Spreadsheet)</vt:lpstr>
      <vt:lpstr>Integration Testing Strategy </vt:lpstr>
      <vt:lpstr>“Big Bang” Integration Test</vt:lpstr>
      <vt:lpstr>Structural vs. Functional Strategies</vt:lpstr>
      <vt:lpstr>Top-down Testing Strategy </vt:lpstr>
      <vt:lpstr>Top Down Integration Strategy</vt:lpstr>
      <vt:lpstr>Top Down Integration Strategy</vt:lpstr>
      <vt:lpstr>Top Down Integration Strategy</vt:lpstr>
      <vt:lpstr>Top Down Integration Strategy</vt:lpstr>
      <vt:lpstr>Bottom-up Testing Strategy </vt:lpstr>
      <vt:lpstr>Bottom Up Integration Strategy</vt:lpstr>
      <vt:lpstr>Bottom Up Integration Strategy</vt:lpstr>
      <vt:lpstr>Bottom Up Integration Strategy</vt:lpstr>
      <vt:lpstr>Bottom Up Integration Strategy</vt:lpstr>
      <vt:lpstr>Bottom Up Integration Strategy</vt:lpstr>
      <vt:lpstr>Bottom Up Integration Strategy</vt:lpstr>
      <vt:lpstr>Sandwich Testing Strategy </vt:lpstr>
      <vt:lpstr>Sandwich Integration Strategy</vt:lpstr>
      <vt:lpstr>Sandwich Integration Strategy</vt:lpstr>
      <vt:lpstr>Thread Integration Strategy</vt:lpstr>
      <vt:lpstr>Thread Integration Strategy</vt:lpstr>
      <vt:lpstr>Thread Integration Strategy</vt:lpstr>
      <vt:lpstr>Critical Modules Integration Strategy</vt:lpstr>
      <vt:lpstr>Continuous Testing</vt:lpstr>
      <vt:lpstr>Continuous Testing Strategy</vt:lpstr>
      <vt:lpstr>Which Integration Strategy should you use? </vt:lpstr>
      <vt:lpstr>Which Integration Strategy should you use? </vt:lpstr>
      <vt:lpstr>Steps in Integration Testing</vt:lpstr>
      <vt:lpstr>Summary</vt:lpstr>
      <vt:lpstr>System, Acceptance, and Regression Testing</vt:lpstr>
      <vt:lpstr>Objectives</vt:lpstr>
      <vt:lpstr>System Testing </vt:lpstr>
      <vt:lpstr>Types of Testing </vt:lpstr>
      <vt:lpstr>Types of Testing </vt:lpstr>
      <vt:lpstr>Functional Testing </vt:lpstr>
      <vt:lpstr>Performance Testing </vt:lpstr>
      <vt:lpstr>Performance Testing </vt:lpstr>
      <vt:lpstr>Test Cases for Performance Testing </vt:lpstr>
      <vt:lpstr>Types of Performance Testing</vt:lpstr>
      <vt:lpstr>Types of Acceptance Testing</vt:lpstr>
      <vt:lpstr>Types of Acceptance Testing</vt:lpstr>
      <vt:lpstr>Acceptance Testing </vt:lpstr>
      <vt:lpstr>System Testing</vt:lpstr>
      <vt:lpstr>What is System Testing?</vt:lpstr>
      <vt:lpstr>Independent V&amp;V</vt:lpstr>
      <vt:lpstr>Achieving Independence Without Changing Staff</vt:lpstr>
      <vt:lpstr>Incremental System Testing</vt:lpstr>
      <vt:lpstr>Global Properties</vt:lpstr>
      <vt:lpstr>Context-Dependent Properties</vt:lpstr>
      <vt:lpstr>Establishing an Operational Envelope</vt:lpstr>
      <vt:lpstr>Stress Testing</vt:lpstr>
      <vt:lpstr>Acceptance Testing</vt:lpstr>
      <vt:lpstr>Statistical Sampling</vt:lpstr>
      <vt:lpstr>Is Statistical Testing Worthwhile?</vt:lpstr>
      <vt:lpstr>Process-Based Measures</vt:lpstr>
      <vt:lpstr>UI testing ("acceptance")</vt:lpstr>
      <vt:lpstr>Usability Test</vt:lpstr>
      <vt:lpstr>Load testing</vt:lpstr>
      <vt:lpstr>Accessibility Testing</vt:lpstr>
      <vt:lpstr>Installation Testing</vt:lpstr>
      <vt:lpstr>Regression Test</vt:lpstr>
      <vt:lpstr>Basic Problems of Regression Test</vt:lpstr>
      <vt:lpstr>Test Case Maintenance</vt:lpstr>
      <vt:lpstr>Obsolete and Redundant</vt:lpstr>
      <vt:lpstr>Selecting and Prioritizing Regression Test Cases</vt:lpstr>
      <vt:lpstr>Code-Based Regression Test Selection</vt:lpstr>
      <vt:lpstr>Specification-Based Regression Test Selection</vt:lpstr>
      <vt:lpstr>Prioritized Rotating Selection</vt:lpstr>
      <vt:lpstr>Summary</vt:lpstr>
      <vt:lpstr>Reading</vt:lpstr>
      <vt:lpstr>Next Class</vt:lpstr>
    </vt:vector>
  </TitlesOfParts>
  <Manager/>
  <Company>DePaul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subject>Object Oriented Modeling</dc:subject>
  <dc:creator>Dennis L. Mumaugh</dc:creator>
  <cp:keywords/>
  <dc:description/>
  <cp:lastModifiedBy>Dennis L. Mumaugh</cp:lastModifiedBy>
  <cp:revision>132</cp:revision>
  <cp:lastPrinted>2017-05-23T01:29:13Z</cp:lastPrinted>
  <dcterms:created xsi:type="dcterms:W3CDTF">2011-01-12T03:59:53Z</dcterms:created>
  <dcterms:modified xsi:type="dcterms:W3CDTF">2017-05-25T03:40:35Z</dcterms:modified>
  <cp:category/>
</cp:coreProperties>
</file>