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96"/>
  </p:notesMasterIdLst>
  <p:handoutMasterIdLst>
    <p:handoutMasterId r:id="rId97"/>
  </p:handoutMasterIdLst>
  <p:sldIdLst>
    <p:sldId id="256" r:id="rId2"/>
    <p:sldId id="257" r:id="rId3"/>
    <p:sldId id="264" r:id="rId4"/>
    <p:sldId id="344" r:id="rId5"/>
    <p:sldId id="259" r:id="rId6"/>
    <p:sldId id="345" r:id="rId7"/>
    <p:sldId id="336" r:id="rId8"/>
    <p:sldId id="331" r:id="rId9"/>
    <p:sldId id="267" r:id="rId10"/>
    <p:sldId id="268" r:id="rId11"/>
    <p:sldId id="347" r:id="rId12"/>
    <p:sldId id="332" r:id="rId13"/>
    <p:sldId id="356" r:id="rId14"/>
    <p:sldId id="271" r:id="rId15"/>
    <p:sldId id="337" r:id="rId16"/>
    <p:sldId id="340" r:id="rId17"/>
    <p:sldId id="335" r:id="rId18"/>
    <p:sldId id="334" r:id="rId19"/>
    <p:sldId id="338" r:id="rId20"/>
    <p:sldId id="339" r:id="rId21"/>
    <p:sldId id="269" r:id="rId22"/>
    <p:sldId id="329" r:id="rId23"/>
    <p:sldId id="348" r:id="rId24"/>
    <p:sldId id="330" r:id="rId25"/>
    <p:sldId id="346" r:id="rId26"/>
    <p:sldId id="341" r:id="rId27"/>
    <p:sldId id="350" r:id="rId28"/>
    <p:sldId id="349" r:id="rId29"/>
    <p:sldId id="351" r:id="rId30"/>
    <p:sldId id="352" r:id="rId31"/>
    <p:sldId id="342"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58" r:id="rId75"/>
    <p:sldId id="316" r:id="rId76"/>
    <p:sldId id="317" r:id="rId77"/>
    <p:sldId id="318" r:id="rId78"/>
    <p:sldId id="315" r:id="rId79"/>
    <p:sldId id="319" r:id="rId80"/>
    <p:sldId id="320" r:id="rId81"/>
    <p:sldId id="321" r:id="rId82"/>
    <p:sldId id="322" r:id="rId83"/>
    <p:sldId id="323" r:id="rId84"/>
    <p:sldId id="324" r:id="rId85"/>
    <p:sldId id="357" r:id="rId86"/>
    <p:sldId id="353" r:id="rId87"/>
    <p:sldId id="354" r:id="rId88"/>
    <p:sldId id="355" r:id="rId89"/>
    <p:sldId id="325" r:id="rId90"/>
    <p:sldId id="326" r:id="rId91"/>
    <p:sldId id="327" r:id="rId92"/>
    <p:sldId id="328" r:id="rId93"/>
    <p:sldId id="343" r:id="rId94"/>
    <p:sldId id="260" r:id="rId9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2" autoAdjust="0"/>
    <p:restoredTop sz="81368" autoAdjust="0"/>
  </p:normalViewPr>
  <p:slideViewPr>
    <p:cSldViewPr>
      <p:cViewPr>
        <p:scale>
          <a:sx n="150" d="100"/>
          <a:sy n="150" d="100"/>
        </p:scale>
        <p:origin x="-304" y="-360"/>
      </p:cViewPr>
      <p:guideLst>
        <p:guide orient="horz" pos="2160"/>
        <p:guide pos="2880"/>
      </p:guideLst>
    </p:cSldViewPr>
  </p:slideViewPr>
  <p:outlineViewPr>
    <p:cViewPr>
      <p:scale>
        <a:sx n="33" d="100"/>
        <a:sy n="33" d="100"/>
      </p:scale>
      <p:origin x="288" y="12512"/>
    </p:cViewPr>
  </p:outlineViewPr>
  <p:notesTextViewPr>
    <p:cViewPr>
      <p:scale>
        <a:sx n="100" d="100"/>
        <a:sy n="100" d="100"/>
      </p:scale>
      <p:origin x="0" y="0"/>
    </p:cViewPr>
  </p:notesTextViewPr>
  <p:sorterViewPr>
    <p:cViewPr>
      <p:scale>
        <a:sx n="150" d="100"/>
        <a:sy n="150" d="100"/>
      </p:scale>
      <p:origin x="0" y="28584"/>
    </p:cViewPr>
  </p:sorterViewPr>
  <p:notesViewPr>
    <p:cSldViewPr>
      <p:cViewPr varScale="1">
        <p:scale>
          <a:sx n="142" d="100"/>
          <a:sy n="142" d="100"/>
        </p:scale>
        <p:origin x="-3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a:t>SE </a:t>
            </a:r>
            <a:r>
              <a:rPr lang="en-US" dirty="0" smtClean="0"/>
              <a:t>433</a:t>
            </a:r>
            <a:endParaRPr lang="en-US" dirty="0"/>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May 16, 2017</a:t>
            </a:r>
            <a:endParaRPr lang="en-US" dirty="0"/>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8</a:t>
            </a:r>
            <a:endParaRPr lang="en-US" dirty="0"/>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58FDA3C-CC5A-1D46-AB49-DBF5E30FB06C}" type="slidenum">
              <a:rPr lang="en-US"/>
              <a:pPr>
                <a:defRPr/>
              </a:pPr>
              <a:t>‹#›</a:t>
            </a:fld>
            <a:endParaRPr lang="en-US" dirty="0"/>
          </a:p>
        </p:txBody>
      </p:sp>
    </p:spTree>
    <p:extLst>
      <p:ext uri="{BB962C8B-B14F-4D97-AF65-F5344CB8AC3E}">
        <p14:creationId xmlns:p14="http://schemas.microsoft.com/office/powerpoint/2010/main" val="8056643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SE 433</a:t>
            </a:r>
            <a:endParaRPr lang="en-US" dirty="0"/>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May 16, 2017</a:t>
            </a: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7" name="Rectangle 5"/>
          <p:cNvSpPr>
            <a:spLocks noGrp="1" noChangeArrowheads="1"/>
          </p:cNvSpPr>
          <p:nvPr>
            <p:ph type="body" sz="quarter" idx="3"/>
          </p:nvPr>
        </p:nvSpPr>
        <p:spPr bwMode="auto">
          <a:xfrm>
            <a:off x="533400" y="4343400"/>
            <a:ext cx="6019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8</a:t>
            </a:r>
            <a:endParaRPr lang="en-US" dirty="0"/>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410F35-0C47-794C-85F9-FC23048F5283}" type="slidenum">
              <a:rPr lang="en-US"/>
              <a:pPr>
                <a:defRPr/>
              </a:pPr>
              <a:t>‹#›</a:t>
            </a:fld>
            <a:r>
              <a:rPr lang="en-US" dirty="0"/>
              <a:t> of </a:t>
            </a:r>
            <a:r>
              <a:rPr lang="en-US" dirty="0" smtClean="0"/>
              <a:t>94</a:t>
            </a:r>
            <a:endParaRPr lang="en-US" dirty="0"/>
          </a:p>
        </p:txBody>
      </p:sp>
    </p:spTree>
    <p:extLst>
      <p:ext uri="{BB962C8B-B14F-4D97-AF65-F5344CB8AC3E}">
        <p14:creationId xmlns:p14="http://schemas.microsoft.com/office/powerpoint/2010/main" val="16931616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7170"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17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717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7174"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a:t>
            </a:fld>
            <a:r>
              <a:rPr lang="en-US" dirty="0" smtClean="0"/>
              <a:t> of 94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bwMode="auto">
          <a:xfrm>
            <a:off x="914400" y="4344988"/>
            <a:ext cx="5029200" cy="3852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87083" tIns="42776" rIns="87083" bIns="42776"/>
          <a:lstStyle/>
          <a:p>
            <a:endParaRPr lang="en-US" dirty="0"/>
          </a:p>
        </p:txBody>
      </p:sp>
      <p:sp>
        <p:nvSpPr>
          <p:cNvPr id="144387" name="Rectangle 3"/>
          <p:cNvSpPr>
            <a:spLocks noGrp="1" noRot="1" noChangeAspect="1" noChangeArrowheads="1"/>
          </p:cNvSpPr>
          <p:nvPr>
            <p:ph type="sldImg"/>
          </p:nvPr>
        </p:nvSpPr>
        <p:spPr bwMode="auto">
          <a:xfrm>
            <a:off x="1296988" y="800100"/>
            <a:ext cx="4265612" cy="319881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15</a:t>
            </a:fld>
            <a:r>
              <a:rPr lang="en-US" dirty="0" smtClean="0"/>
              <a:t> of 94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21</a:t>
            </a:fld>
            <a:r>
              <a:rPr lang="en-US" dirty="0" smtClean="0"/>
              <a:t> of 94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ln/>
        </p:spPr>
        <p:txBody>
          <a:bodyPr/>
          <a:lstStyle/>
          <a:p>
            <a:endParaRPr lang="en-US" dirty="0"/>
          </a:p>
        </p:txBody>
      </p:sp>
      <p:sp>
        <p:nvSpPr>
          <p:cNvPr id="7680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23</a:t>
            </a:fld>
            <a:r>
              <a:rPr lang="en-US" dirty="0" smtClean="0"/>
              <a:t> of 94</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ln/>
        </p:spPr>
        <p:txBody>
          <a:bodyPr/>
          <a:lstStyle/>
          <a:p>
            <a:endParaRPr lang="en-US" dirty="0"/>
          </a:p>
        </p:txBody>
      </p:sp>
      <p:sp>
        <p:nvSpPr>
          <p:cNvPr id="8089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27</a:t>
            </a:fld>
            <a:r>
              <a:rPr lang="en-US" dirty="0" smtClean="0"/>
              <a:t> of 94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ln/>
        </p:spPr>
        <p:txBody>
          <a:bodyPr/>
          <a:lstStyle/>
          <a:p>
            <a:endParaRPr lang="en-US" dirty="0"/>
          </a:p>
        </p:txBody>
      </p:sp>
      <p:sp>
        <p:nvSpPr>
          <p:cNvPr id="7885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28</a:t>
            </a:fld>
            <a:r>
              <a:rPr lang="en-US" dirty="0" smtClean="0"/>
              <a:t> of 94</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89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32</a:t>
            </a:fld>
            <a:r>
              <a:rPr lang="en-US" dirty="0" smtClean="0"/>
              <a:t> of 94</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33</a:t>
            </a:fld>
            <a:r>
              <a:rPr lang="en-US" dirty="0" smtClean="0"/>
              <a:t> of 94</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34</a:t>
            </a:fld>
            <a:r>
              <a:rPr lang="en-US" dirty="0" smtClean="0"/>
              <a:t> of 94</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27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35</a:t>
            </a:fld>
            <a:r>
              <a:rPr lang="en-US" dirty="0" smtClean="0"/>
              <a:t> of 94</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6019800" cy="4419600"/>
          </a:xfrm>
        </p:spPr>
        <p:txBody>
          <a:bodyPr/>
          <a:lstStyle/>
          <a:p>
            <a:r>
              <a:rPr lang="en-US" sz="1000" kern="1200" dirty="0" smtClean="0">
                <a:solidFill>
                  <a:schemeClr val="tx1"/>
                </a:solidFill>
                <a:latin typeface="Arial" pitchFamily="36" charset="0"/>
                <a:ea typeface="ＭＳ Ｐゴシック" pitchFamily="36" charset="-128"/>
                <a:cs typeface="ＭＳ Ｐゴシック" pitchFamily="36" charset="-128"/>
              </a:rPr>
              <a:t>On January 15th, 1990, 60,000 AT&amp;T customers lost telephone services completely. During the nine long hours of frantic effort that it took to restore service, 75 million telephone calls went uncompleted, resulting in over $60,000 lost of revenue from calls. This does not take into account the loss of revenue for all airline reservations, car rentals, hotels, theaters, restaurants and other businesses that relied on AT&amp;T’s network for business. In the end, it turned out to be a single line of code, written in C that caused the crash. The error in the code featured a break statement (line 10), that was located within an if clause, that was nested within a switch clause.</a:t>
            </a:r>
          </a:p>
          <a:p>
            <a:pPr>
              <a:lnSpc>
                <a:spcPct val="80000"/>
              </a:lnSpc>
            </a:pPr>
            <a:r>
              <a:rPr lang="en-US" sz="1050" b="1" dirty="0">
                <a:latin typeface="Courier New"/>
                <a:cs typeface="Courier New"/>
              </a:rPr>
              <a:t>1  while (ring receive buffer not empty </a:t>
            </a:r>
          </a:p>
          <a:p>
            <a:pPr>
              <a:lnSpc>
                <a:spcPct val="80000"/>
              </a:lnSpc>
            </a:pPr>
            <a:r>
              <a:rPr lang="en-US" sz="1050" b="1" dirty="0">
                <a:latin typeface="Courier New"/>
                <a:cs typeface="Courier New"/>
              </a:rPr>
              <a:t>          and side buffer not empty) DO</a:t>
            </a:r>
          </a:p>
          <a:p>
            <a:pPr>
              <a:lnSpc>
                <a:spcPct val="80000"/>
              </a:lnSpc>
            </a:pPr>
            <a:r>
              <a:rPr lang="en-US" sz="1050" b="1" dirty="0">
                <a:latin typeface="Courier New"/>
                <a:cs typeface="Courier New"/>
              </a:rPr>
              <a:t>2    Initialize pointer to first message in side buffer</a:t>
            </a:r>
          </a:p>
          <a:p>
            <a:pPr>
              <a:lnSpc>
                <a:spcPct val="80000"/>
              </a:lnSpc>
            </a:pPr>
            <a:r>
              <a:rPr lang="en-US" sz="1050" b="1" dirty="0">
                <a:latin typeface="Courier New"/>
                <a:cs typeface="Courier New"/>
              </a:rPr>
              <a:t>      or ring receive buffer</a:t>
            </a:r>
          </a:p>
          <a:p>
            <a:pPr>
              <a:lnSpc>
                <a:spcPct val="80000"/>
              </a:lnSpc>
            </a:pPr>
            <a:r>
              <a:rPr lang="en-US" sz="1050" b="1" dirty="0">
                <a:latin typeface="Courier New"/>
                <a:cs typeface="Courier New"/>
              </a:rPr>
              <a:t>3    get copy of buffer</a:t>
            </a:r>
          </a:p>
          <a:p>
            <a:pPr>
              <a:lnSpc>
                <a:spcPct val="80000"/>
              </a:lnSpc>
            </a:pPr>
            <a:r>
              <a:rPr lang="en-US" sz="1050" b="1" dirty="0">
                <a:latin typeface="Courier New"/>
                <a:cs typeface="Courier New"/>
              </a:rPr>
              <a:t>4    switch (message)</a:t>
            </a:r>
          </a:p>
          <a:p>
            <a:pPr>
              <a:lnSpc>
                <a:spcPct val="80000"/>
              </a:lnSpc>
            </a:pPr>
            <a:r>
              <a:rPr lang="en-US" sz="1050" b="1" dirty="0">
                <a:latin typeface="Courier New"/>
                <a:cs typeface="Courier New"/>
              </a:rPr>
              <a:t>5       case (incoming_message):</a:t>
            </a:r>
          </a:p>
          <a:p>
            <a:pPr>
              <a:lnSpc>
                <a:spcPct val="80000"/>
              </a:lnSpc>
            </a:pPr>
            <a:r>
              <a:rPr lang="en-US" sz="1050" b="1" dirty="0">
                <a:latin typeface="Courier New"/>
                <a:cs typeface="Courier New"/>
              </a:rPr>
              <a:t>6             if (sending switch is out of service) DO</a:t>
            </a:r>
          </a:p>
          <a:p>
            <a:pPr>
              <a:lnSpc>
                <a:spcPct val="80000"/>
              </a:lnSpc>
            </a:pPr>
            <a:r>
              <a:rPr lang="en-US" sz="1050" b="1" dirty="0">
                <a:latin typeface="Courier New"/>
                <a:cs typeface="Courier New"/>
              </a:rPr>
              <a:t>7                 if (ring write buffer is empty) DO</a:t>
            </a:r>
          </a:p>
          <a:p>
            <a:pPr>
              <a:lnSpc>
                <a:spcPct val="80000"/>
              </a:lnSpc>
            </a:pPr>
            <a:r>
              <a:rPr lang="de-DE" sz="1050" b="1" dirty="0">
                <a:latin typeface="Courier New"/>
                <a:cs typeface="Courier New"/>
              </a:rPr>
              <a:t>8                     send "in service" to status map</a:t>
            </a:r>
          </a:p>
          <a:p>
            <a:pPr>
              <a:lnSpc>
                <a:spcPct val="80000"/>
              </a:lnSpc>
            </a:pPr>
            <a:r>
              <a:rPr lang="hu-HU" sz="1050" b="1" dirty="0">
                <a:latin typeface="Courier New"/>
                <a:cs typeface="Courier New"/>
              </a:rPr>
              <a:t>9                 else</a:t>
            </a:r>
          </a:p>
          <a:p>
            <a:pPr>
              <a:lnSpc>
                <a:spcPct val="80000"/>
              </a:lnSpc>
            </a:pPr>
            <a:r>
              <a:rPr lang="en-US" sz="1050" b="1" dirty="0">
                <a:latin typeface="Courier New"/>
                <a:cs typeface="Courier New"/>
              </a:rPr>
              <a:t>10                    break // caused the error</a:t>
            </a:r>
          </a:p>
          <a:p>
            <a:pPr>
              <a:lnSpc>
                <a:spcPct val="80000"/>
              </a:lnSpc>
            </a:pPr>
            <a:r>
              <a:rPr lang="de-DE" sz="1050" b="1" dirty="0">
                <a:latin typeface="Courier New"/>
                <a:cs typeface="Courier New"/>
              </a:rPr>
              <a:t>                  END IF</a:t>
            </a:r>
          </a:p>
          <a:p>
            <a:pPr>
              <a:lnSpc>
                <a:spcPct val="80000"/>
              </a:lnSpc>
            </a:pPr>
            <a:r>
              <a:rPr lang="de-DE" sz="1050" b="1" dirty="0">
                <a:latin typeface="Courier New"/>
                <a:cs typeface="Courier New"/>
              </a:rPr>
              <a:t>11           process incoming message, set up pointers to</a:t>
            </a:r>
          </a:p>
          <a:p>
            <a:pPr>
              <a:lnSpc>
                <a:spcPct val="80000"/>
              </a:lnSpc>
            </a:pPr>
            <a:r>
              <a:rPr lang="de-DE" sz="1050" b="1" dirty="0">
                <a:latin typeface="Courier New"/>
                <a:cs typeface="Courier New"/>
              </a:rPr>
              <a:t>             optional parameters</a:t>
            </a:r>
          </a:p>
          <a:p>
            <a:pPr>
              <a:lnSpc>
                <a:spcPct val="80000"/>
              </a:lnSpc>
            </a:pPr>
            <a:r>
              <a:rPr lang="de-DE" sz="1050" b="1" dirty="0">
                <a:latin typeface="Courier New"/>
                <a:cs typeface="Courier New"/>
              </a:rPr>
              <a:t>12           break</a:t>
            </a:r>
          </a:p>
          <a:p>
            <a:pPr>
              <a:lnSpc>
                <a:spcPct val="80000"/>
              </a:lnSpc>
            </a:pPr>
            <a:r>
              <a:rPr lang="de-DE" sz="1050" b="1" dirty="0">
                <a:latin typeface="Courier New"/>
                <a:cs typeface="Courier New"/>
              </a:rPr>
              <a:t>        END SWITCH</a:t>
            </a:r>
          </a:p>
          <a:p>
            <a:pPr>
              <a:lnSpc>
                <a:spcPct val="80000"/>
              </a:lnSpc>
            </a:pPr>
            <a:r>
              <a:rPr lang="de-DE" sz="1050" b="1" dirty="0">
                <a:latin typeface="Courier New"/>
                <a:cs typeface="Courier New"/>
              </a:rPr>
              <a:t>13   do optional parameter work</a:t>
            </a:r>
            <a:endParaRPr lang="en-US" sz="1050" b="1" dirty="0">
              <a:latin typeface="Courier New"/>
              <a:cs typeface="Courier New"/>
            </a:endParaRPr>
          </a:p>
        </p:txBody>
      </p:sp>
      <p:sp>
        <p:nvSpPr>
          <p:cNvPr id="4" name="Header Placeholder 3"/>
          <p:cNvSpPr>
            <a:spLocks noGrp="1"/>
          </p:cNvSpPr>
          <p:nvPr>
            <p:ph type="hdr" sz="quarter" idx="10"/>
          </p:nvPr>
        </p:nvSpPr>
        <p:spPr/>
        <p:txBody>
          <a:bodyPr/>
          <a:lstStyle/>
          <a:p>
            <a:pPr>
              <a:defRPr/>
            </a:pPr>
            <a:r>
              <a:rPr lang="en-US" dirty="0" smtClean="0"/>
              <a:t>SE 433</a:t>
            </a:r>
            <a:endParaRPr lang="en-US" dirty="0"/>
          </a:p>
        </p:txBody>
      </p:sp>
      <p:sp>
        <p:nvSpPr>
          <p:cNvPr id="5" name="Date Placeholder 4"/>
          <p:cNvSpPr>
            <a:spLocks noGrp="1"/>
          </p:cNvSpPr>
          <p:nvPr>
            <p:ph type="dt" idx="11"/>
          </p:nvPr>
        </p:nvSpPr>
        <p:spPr/>
        <p:txBody>
          <a:bodyPr/>
          <a:lstStyle/>
          <a:p>
            <a:pPr>
              <a:defRPr/>
            </a:pPr>
            <a:r>
              <a:rPr lang="en-US" dirty="0" smtClean="0"/>
              <a:t>May 16, 2017</a:t>
            </a:r>
            <a:endParaRPr lang="en-US" dirty="0"/>
          </a:p>
        </p:txBody>
      </p:sp>
      <p:sp>
        <p:nvSpPr>
          <p:cNvPr id="6" name="Footer Placeholder 5"/>
          <p:cNvSpPr>
            <a:spLocks noGrp="1"/>
          </p:cNvSpPr>
          <p:nvPr>
            <p:ph type="ftr" sz="quarter" idx="12"/>
          </p:nvPr>
        </p:nvSpPr>
        <p:spPr/>
        <p:txBody>
          <a:bodyPr/>
          <a:lstStyle/>
          <a:p>
            <a:pPr>
              <a:defRPr/>
            </a:pPr>
            <a:r>
              <a:rPr lang="en-US" dirty="0" smtClean="0"/>
              <a:t>Lecture 8</a:t>
            </a:r>
            <a:endParaRPr lang="en-US" dirty="0"/>
          </a:p>
        </p:txBody>
      </p:sp>
      <p:sp>
        <p:nvSpPr>
          <p:cNvPr id="8" name="Slide Number Placeholder 7"/>
          <p:cNvSpPr>
            <a:spLocks noGrp="1"/>
          </p:cNvSpPr>
          <p:nvPr>
            <p:ph type="sldNum" sz="quarter" idx="13"/>
          </p:nvPr>
        </p:nvSpPr>
        <p:spPr/>
        <p:txBody>
          <a:bodyPr/>
          <a:lstStyle/>
          <a:p>
            <a:pPr>
              <a:defRPr/>
            </a:pPr>
            <a:fld id="{F0410F35-0C47-794C-85F9-FC23048F5283}" type="slidenum">
              <a:rPr lang="en-US" smtClean="0"/>
              <a:pPr>
                <a:defRPr/>
              </a:pPr>
              <a:t>37</a:t>
            </a:fld>
            <a:r>
              <a:rPr lang="en-US" dirty="0" smtClean="0"/>
              <a:t> of 94</a:t>
            </a:r>
            <a:endParaRPr lang="en-US" dirty="0"/>
          </a:p>
        </p:txBody>
      </p:sp>
    </p:spTree>
    <p:extLst>
      <p:ext uri="{BB962C8B-B14F-4D97-AF65-F5344CB8AC3E}">
        <p14:creationId xmlns:p14="http://schemas.microsoft.com/office/powerpoint/2010/main" val="38892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xfrm>
            <a:off x="1066800" y="685800"/>
            <a:ext cx="4570413" cy="3429000"/>
          </a:xfrm>
          <a:solidFill>
            <a:srgbClr val="FFFFFF"/>
          </a:solidFill>
          <a:ln/>
        </p:spPr>
      </p:sp>
      <p:sp>
        <p:nvSpPr>
          <p:cNvPr id="13314" name="Rectangle 3"/>
          <p:cNvSpPr>
            <a:spLocks noGrp="1" noChangeArrowheads="1"/>
          </p:cNvSpPr>
          <p:nvPr>
            <p:ph type="body" idx="1"/>
          </p:nvPr>
        </p:nvSpPr>
        <p:spPr>
          <a:xfrm>
            <a:off x="533400" y="4343400"/>
            <a:ext cx="5791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331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1331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1331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a:t>
            </a:fld>
            <a:r>
              <a:rPr lang="en-US" dirty="0" smtClean="0"/>
              <a:t> of 94</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44</a:t>
            </a:fld>
            <a:r>
              <a:rPr lang="en-US" dirty="0" smtClean="0"/>
              <a:t> of 94</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45</a:t>
            </a:fld>
            <a:r>
              <a:rPr lang="en-US" dirty="0" smtClean="0"/>
              <a:t> of 94</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46</a:t>
            </a:fld>
            <a:r>
              <a:rPr lang="en-US" dirty="0" smtClean="0"/>
              <a:t> of 94</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47</a:t>
            </a:fld>
            <a:r>
              <a:rPr lang="en-US" dirty="0" smtClean="0"/>
              <a:t> of 94</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48</a:t>
            </a:fld>
            <a:r>
              <a:rPr lang="en-US" dirty="0" smtClean="0"/>
              <a:t> of 94</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49</a:t>
            </a:fld>
            <a:r>
              <a:rPr lang="en-US" dirty="0" smtClean="0"/>
              <a:t> of 94</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50</a:t>
            </a:fld>
            <a:r>
              <a:rPr lang="en-US" dirty="0" smtClean="0"/>
              <a:t> of 94</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51</a:t>
            </a:fld>
            <a:r>
              <a:rPr lang="en-US" dirty="0" smtClean="0"/>
              <a:t> of 94</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52</a:t>
            </a:fld>
            <a:r>
              <a:rPr lang="en-US" dirty="0" smtClean="0"/>
              <a:t> of 94</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53</a:t>
            </a:fld>
            <a:r>
              <a:rPr lang="en-US" dirty="0" smtClean="0"/>
              <a:t> of 94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2525" y="692150"/>
            <a:ext cx="4552950" cy="3416300"/>
          </a:xfrm>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536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1536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1536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a:t>
            </a:fld>
            <a:r>
              <a:rPr lang="en-US" dirty="0" smtClean="0"/>
              <a:t> of 94</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54</a:t>
            </a:fld>
            <a:r>
              <a:rPr lang="en-US" dirty="0" smtClean="0"/>
              <a:t> of 94</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55</a:t>
            </a:fld>
            <a:r>
              <a:rPr lang="en-US" dirty="0" smtClean="0"/>
              <a:t> of 94</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56</a:t>
            </a:fld>
            <a:r>
              <a:rPr lang="en-US" dirty="0" smtClean="0"/>
              <a:t> of 94</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57</a:t>
            </a:fld>
            <a:r>
              <a:rPr lang="en-US" dirty="0" smtClean="0"/>
              <a:t> of 94</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58</a:t>
            </a:fld>
            <a:r>
              <a:rPr lang="en-US" dirty="0" smtClean="0"/>
              <a:t> of 94</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59</a:t>
            </a:fld>
            <a:r>
              <a:rPr lang="en-US" dirty="0" smtClean="0"/>
              <a:t> of 94</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60</a:t>
            </a:fld>
            <a:r>
              <a:rPr lang="en-US" dirty="0" smtClean="0"/>
              <a:t> of 94</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61</a:t>
            </a:fld>
            <a:r>
              <a:rPr lang="en-US" dirty="0" smtClean="0"/>
              <a:t> of 94</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62</a:t>
            </a:fld>
            <a:r>
              <a:rPr lang="en-US" dirty="0" smtClean="0"/>
              <a:t> of 94</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63</a:t>
            </a:fld>
            <a:r>
              <a:rPr lang="en-US" dirty="0" smtClean="0"/>
              <a:t> of 94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Date Placeholder 1"/>
          <p:cNvSpPr>
            <a:spLocks noGrp="1"/>
          </p:cNvSpPr>
          <p:nvPr>
            <p:ph type="dt"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a:t>
            </a:fld>
            <a:r>
              <a:rPr lang="en-US" dirty="0" smtClean="0"/>
              <a:t> of 94</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64</a:t>
            </a:fld>
            <a:r>
              <a:rPr lang="en-US" dirty="0" smtClean="0"/>
              <a:t> of 94</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65</a:t>
            </a:fld>
            <a:r>
              <a:rPr lang="en-US" dirty="0" smtClean="0"/>
              <a:t> of 94</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66</a:t>
            </a:fld>
            <a:r>
              <a:rPr lang="en-US" dirty="0" smtClean="0"/>
              <a:t> of 94</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67</a:t>
            </a:fld>
            <a:r>
              <a:rPr lang="en-US" dirty="0" smtClean="0"/>
              <a:t> of 94</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68</a:t>
            </a:fld>
            <a:r>
              <a:rPr lang="en-US" dirty="0" smtClean="0"/>
              <a:t> of 94</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69</a:t>
            </a:fld>
            <a:r>
              <a:rPr lang="en-US" dirty="0" smtClean="0"/>
              <a:t> of 94</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70</a:t>
            </a:fld>
            <a:r>
              <a:rPr lang="en-US" dirty="0" smtClean="0"/>
              <a:t> of 94</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71</a:t>
            </a:fld>
            <a:r>
              <a:rPr lang="en-US" dirty="0" smtClean="0"/>
              <a:t> of 94</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72</a:t>
            </a:fld>
            <a:r>
              <a:rPr lang="en-US" dirty="0" smtClean="0"/>
              <a:t> of 94</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73</a:t>
            </a:fld>
            <a:r>
              <a:rPr lang="en-US" dirty="0" smtClean="0"/>
              <a:t> of 94</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Grp="1" noRot="1" noChangeAspect="1" noChangeArrowheads="1" noTextEdit="1"/>
          </p:cNvSpPr>
          <p:nvPr>
            <p:ph type="sldImg"/>
          </p:nvPr>
        </p:nvSpPr>
        <p:spPr>
          <a:xfrm>
            <a:off x="1041400" y="609600"/>
            <a:ext cx="4775200" cy="3581400"/>
          </a:xfrm>
          <a:ln/>
        </p:spPr>
      </p:sp>
      <p:sp>
        <p:nvSpPr>
          <p:cNvPr id="20482"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048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2048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2048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a:t>
            </a:fld>
            <a:r>
              <a:rPr lang="en-US" dirty="0" smtClean="0"/>
              <a:t> of 94</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74</a:t>
            </a:fld>
            <a:r>
              <a:rPr lang="en-US" dirty="0" smtClean="0"/>
              <a:t> of 94</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75</a:t>
            </a:fld>
            <a:r>
              <a:rPr lang="en-US" dirty="0" smtClean="0"/>
              <a:t> of 94</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76</a:t>
            </a:fld>
            <a:r>
              <a:rPr lang="en-US" dirty="0" smtClean="0"/>
              <a:t> of 94</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77</a:t>
            </a:fld>
            <a:r>
              <a:rPr lang="en-US" dirty="0" smtClean="0"/>
              <a:t> of 94</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78</a:t>
            </a:fld>
            <a:r>
              <a:rPr lang="en-US" dirty="0" smtClean="0"/>
              <a:t> of 94</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Calibri" charset="0"/>
              </a:rPr>
              <a:t>Daniel Craig as Heisenberg</a:t>
            </a:r>
          </a:p>
          <a:p>
            <a:r>
              <a:rPr lang="en-US" sz="1000" dirty="0">
                <a:latin typeface="Calibri" charset="0"/>
              </a:rPr>
              <a:t>Stephen Rea as Niels Bohr, and </a:t>
            </a:r>
          </a:p>
          <a:p>
            <a:r>
              <a:rPr lang="en-US" sz="1000" dirty="0">
                <a:latin typeface="Calibri" charset="0"/>
              </a:rPr>
              <a:t>Francesca Annis as Margrethe Bohr</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79</a:t>
            </a:fld>
            <a:r>
              <a:rPr lang="en-US" dirty="0" smtClean="0"/>
              <a:t> of 94</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Calibri" charset="0"/>
              </a:rPr>
              <a:t>Daniel Craig as Heisenberg</a:t>
            </a:r>
          </a:p>
          <a:p>
            <a:r>
              <a:rPr lang="en-US" sz="1000" dirty="0">
                <a:latin typeface="Calibri" charset="0"/>
              </a:rPr>
              <a:t>Stephen Rea as Niels Bohr, and </a:t>
            </a:r>
          </a:p>
          <a:p>
            <a:r>
              <a:rPr lang="en-US" sz="1000" dirty="0">
                <a:latin typeface="Calibri" charset="0"/>
              </a:rPr>
              <a:t>Francesca Annis as Margrethe Bohr</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80</a:t>
            </a:fld>
            <a:r>
              <a:rPr lang="en-US" dirty="0" smtClean="0"/>
              <a:t> of 94</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81</a:t>
            </a:fld>
            <a:r>
              <a:rPr lang="en-US" dirty="0" smtClean="0"/>
              <a:t> of 94</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82</a:t>
            </a:fld>
            <a:r>
              <a:rPr lang="en-US" dirty="0" smtClean="0"/>
              <a:t> of 94</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83</a:t>
            </a:fld>
            <a:r>
              <a:rPr lang="en-US" dirty="0" smtClean="0"/>
              <a:t> of 94</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Grp="1" noRot="1" noChangeAspect="1" noChangeArrowheads="1" noTextEdit="1"/>
          </p:cNvSpPr>
          <p:nvPr>
            <p:ph type="sldImg"/>
          </p:nvPr>
        </p:nvSpPr>
        <p:spPr>
          <a:xfrm>
            <a:off x="1041400" y="609600"/>
            <a:ext cx="4775200" cy="3581400"/>
          </a:xfrm>
          <a:ln/>
        </p:spPr>
      </p:sp>
      <p:sp>
        <p:nvSpPr>
          <p:cNvPr id="20482"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048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2048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2048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a:t>
            </a:fld>
            <a:r>
              <a:rPr lang="en-US" dirty="0" smtClean="0"/>
              <a:t> of 94</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84</a:t>
            </a:fld>
            <a:r>
              <a:rPr lang="en-US" dirty="0" smtClean="0"/>
              <a:t> of 94</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89</a:t>
            </a:fld>
            <a:r>
              <a:rPr lang="en-US" dirty="0" smtClean="0"/>
              <a:t> of 94</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90</a:t>
            </a:fld>
            <a:r>
              <a:rPr lang="en-US" dirty="0" smtClean="0"/>
              <a:t> of 94</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91</a:t>
            </a:fld>
            <a:r>
              <a:rPr lang="en-US" dirty="0" smtClean="0"/>
              <a:t> of 94</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92</a:t>
            </a:fld>
            <a:r>
              <a:rPr lang="en-US" dirty="0" smtClean="0"/>
              <a:t> of 94</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endParaRPr lang="it-IT"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93</a:t>
            </a:fld>
            <a:r>
              <a:rPr lang="en-US" dirty="0" smtClean="0"/>
              <a:t> of 94</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p:cNvSpPr>
          <p:nvPr>
            <p:ph type="sldImg"/>
          </p:nvPr>
        </p:nvSpPr>
        <p:spPr>
          <a:solidFill>
            <a:srgbClr val="FFFFFF"/>
          </a:solidFill>
          <a:ln/>
        </p:spPr>
      </p:sp>
      <p:sp>
        <p:nvSpPr>
          <p:cNvPr id="1976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9763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May 16, 2017</a:t>
            </a:r>
            <a:endParaRPr lang="en-US" sz="1200" dirty="0"/>
          </a:p>
        </p:txBody>
      </p:sp>
      <p:sp>
        <p:nvSpPr>
          <p:cNvPr id="19763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8</a:t>
            </a:r>
            <a:endParaRPr lang="en-US" sz="1200" dirty="0"/>
          </a:p>
        </p:txBody>
      </p:sp>
      <p:sp>
        <p:nvSpPr>
          <p:cNvPr id="19763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94</a:t>
            </a:fld>
            <a:r>
              <a:rPr lang="en-US" dirty="0" smtClean="0"/>
              <a:t> of 94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1"/>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73216AA-C61B-624C-B2A2-F4EDB08D7296}" type="datetime1">
              <a:rPr lang="en-US" sz="1200">
                <a:latin typeface="Calibri" charset="0"/>
              </a:rPr>
              <a:pPr algn="r" eaLnBrk="1" hangingPunct="1"/>
              <a:t>5/15/17</a:t>
            </a:fld>
            <a:endParaRPr lang="en-US" sz="1200" dirty="0">
              <a:latin typeface="Calibri" charset="0"/>
            </a:endParaRPr>
          </a:p>
        </p:txBody>
      </p:sp>
      <p:sp>
        <p:nvSpPr>
          <p:cNvPr id="54274" name="Rectangle 1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1C9CC76-A7C2-A94A-888E-0BBBC1A8AFE2}" type="slidenum">
              <a:rPr lang="en-US" sz="1200">
                <a:latin typeface="Calibri" charset="0"/>
              </a:rPr>
              <a:pPr algn="r" eaLnBrk="1" hangingPunct="1"/>
              <a:t>10</a:t>
            </a:fld>
            <a:endParaRPr lang="en-US" sz="1200" dirty="0">
              <a:latin typeface="Calibri"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a:t>
            </a:fld>
            <a:r>
              <a:rPr lang="en-US" dirty="0" smtClean="0"/>
              <a:t> of 94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nl-NL" dirty="0"/>
              <a:t>© SE, Testing, Hans van Vliet</a:t>
            </a:r>
          </a:p>
        </p:txBody>
      </p:sp>
      <p:sp>
        <p:nvSpPr>
          <p:cNvPr id="109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4659" name="Rectangle 3"/>
          <p:cNvSpPr>
            <a:spLocks noGrp="1" noChangeArrowheads="1"/>
          </p:cNvSpPr>
          <p:nvPr>
            <p:ph type="body" idx="1"/>
          </p:nvPr>
        </p:nvSpPr>
        <p:spPr>
          <a:xfrm>
            <a:off x="916781" y="4345214"/>
            <a:ext cx="5024438" cy="4112381"/>
          </a:xfrm>
        </p:spPr>
        <p:txBody>
          <a:bodyPr/>
          <a:lstStyle/>
          <a:p>
            <a:endParaRPr lang="en-US" dirty="0">
              <a:latin typeface="Arial"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11</a:t>
            </a:fld>
            <a:r>
              <a:rPr lang="en-US" dirty="0" smtClean="0"/>
              <a:t> of 94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14</a:t>
            </a:fld>
            <a:r>
              <a:rPr lang="en-US" dirty="0" smtClean="0"/>
              <a:t> of 94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0" y="2971800"/>
            <a:ext cx="9144000" cy="1588"/>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cxnSp>
      <p:sp>
        <p:nvSpPr>
          <p:cNvPr id="36879" name="Rectangle 15"/>
          <p:cNvSpPr>
            <a:spLocks noGrp="1" noChangeArrowheads="1"/>
          </p:cNvSpPr>
          <p:nvPr>
            <p:ph type="ctrTitle"/>
          </p:nvPr>
        </p:nvSpPr>
        <p:spPr>
          <a:xfrm>
            <a:off x="685800" y="914400"/>
            <a:ext cx="7772400" cy="1470025"/>
          </a:xfrm>
        </p:spPr>
        <p:txBody>
          <a:bodyPr/>
          <a:lstStyle>
            <a:lvl1pPr>
              <a:defRPr/>
            </a:lvl1pPr>
          </a:lstStyle>
          <a:p>
            <a:r>
              <a:rPr lang="en-US"/>
              <a:t>Click to edit Master title style</a:t>
            </a:r>
          </a:p>
        </p:txBody>
      </p:sp>
      <p:sp>
        <p:nvSpPr>
          <p:cNvPr id="36880" name="Rectangle 16"/>
          <p:cNvSpPr>
            <a:spLocks noGrp="1" noChangeArrowheads="1"/>
          </p:cNvSpPr>
          <p:nvPr>
            <p:ph type="subTitle" idx="1"/>
          </p:nvPr>
        </p:nvSpPr>
        <p:spPr>
          <a:xfrm>
            <a:off x="1371600" y="3657600"/>
            <a:ext cx="6400800" cy="1752600"/>
          </a:xfrm>
        </p:spPr>
        <p:txBody>
          <a:bodyPr/>
          <a:lstStyle>
            <a:lvl1pPr marL="0" indent="0" algn="ctr">
              <a:buFont typeface="Times" pitchFamily="36" charset="0"/>
              <a:buNone/>
              <a:defRPr/>
            </a:lvl1pPr>
          </a:lstStyle>
          <a:p>
            <a:r>
              <a:rPr lang="en-US"/>
              <a:t>Click to edit Master subtitle style</a:t>
            </a:r>
          </a:p>
        </p:txBody>
      </p:sp>
      <p:sp>
        <p:nvSpPr>
          <p:cNvPr id="5" name="Rectangle 2"/>
          <p:cNvSpPr>
            <a:spLocks noGrp="1" noChangeArrowheads="1"/>
          </p:cNvSpPr>
          <p:nvPr>
            <p:ph type="dt" sz="half" idx="10"/>
          </p:nvPr>
        </p:nvSpPr>
        <p:spPr>
          <a:xfrm>
            <a:off x="0" y="6381750"/>
            <a:ext cx="1905000" cy="476250"/>
          </a:xfrm>
        </p:spPr>
        <p:txBody>
          <a:bodyPr anchor="ctr"/>
          <a:lstStyle>
            <a:lvl1pPr>
              <a:defRPr/>
            </a:lvl1pPr>
          </a:lstStyle>
          <a:p>
            <a:pPr>
              <a:defRPr/>
            </a:pPr>
            <a:r>
              <a:rPr lang="en-US" dirty="0" smtClean="0"/>
              <a:t>May 16, 2017</a:t>
            </a:r>
            <a:endParaRPr lang="en-US" dirty="0"/>
          </a:p>
        </p:txBody>
      </p:sp>
      <p:sp>
        <p:nvSpPr>
          <p:cNvPr id="6" name="Rectangle 3"/>
          <p:cNvSpPr>
            <a:spLocks noGrp="1" noChangeArrowheads="1"/>
          </p:cNvSpPr>
          <p:nvPr>
            <p:ph type="ftr" sz="quarter" idx="11"/>
          </p:nvPr>
        </p:nvSpPr>
        <p:spPr>
          <a:xfrm>
            <a:off x="1905000" y="6381750"/>
            <a:ext cx="5334000" cy="476250"/>
          </a:xfrm>
        </p:spPr>
        <p:txBody>
          <a:bodyPr anchor="ctr"/>
          <a:lstStyle>
            <a:lvl1pPr>
              <a:defRPr/>
            </a:lvl1pPr>
          </a:lstStyle>
          <a:p>
            <a:pPr>
              <a:defRPr/>
            </a:pPr>
            <a:r>
              <a:rPr lang="en-US" dirty="0" smtClean="0"/>
              <a:t>SE 433: Lecture 8</a:t>
            </a:r>
            <a:endParaRPr lang="en-US" dirty="0"/>
          </a:p>
        </p:txBody>
      </p:sp>
      <p:sp>
        <p:nvSpPr>
          <p:cNvPr id="7" name="Rectangle 4"/>
          <p:cNvSpPr>
            <a:spLocks noGrp="1" noChangeArrowheads="1"/>
          </p:cNvSpPr>
          <p:nvPr>
            <p:ph type="sldNum" sz="quarter" idx="12"/>
          </p:nvPr>
        </p:nvSpPr>
        <p:spPr>
          <a:xfrm>
            <a:off x="7239000" y="6381750"/>
            <a:ext cx="1905000" cy="476250"/>
          </a:xfrm>
        </p:spPr>
        <p:txBody>
          <a:bodyPr/>
          <a:lstStyle>
            <a:lvl1pPr>
              <a:defRPr/>
            </a:lvl1pPr>
          </a:lstStyle>
          <a:p>
            <a:pPr>
              <a:defRPr/>
            </a:pPr>
            <a:fld id="{F683B677-C643-1541-A02D-CD84F8996590}" type="slidenum">
              <a:rPr lang="en-US"/>
              <a:pPr>
                <a:defRPr/>
              </a:pPr>
              <a:t>‹#›</a:t>
            </a:fld>
            <a:r>
              <a:rPr lang="en-US" dirty="0"/>
              <a:t> of </a:t>
            </a:r>
            <a:r>
              <a:rPr lang="en-US" dirty="0" smtClean="0"/>
              <a:t>94</a:t>
            </a:r>
            <a:endParaRPr lang="en-US" dirty="0">
              <a:solidFill>
                <a:schemeClr val="tx2"/>
              </a:solidFill>
            </a:endParaRPr>
          </a:p>
        </p:txBody>
      </p:sp>
    </p:spTree>
    <p:extLst>
      <p:ext uri="{BB962C8B-B14F-4D97-AF65-F5344CB8AC3E}">
        <p14:creationId xmlns:p14="http://schemas.microsoft.com/office/powerpoint/2010/main" val="3688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16,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SE 433: Lecture 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a:pPr>
                <a:defRPr/>
              </a:pPr>
              <a:t>‹#›</a:t>
            </a:fld>
            <a:r>
              <a:rPr lang="en-US" dirty="0"/>
              <a:t> of </a:t>
            </a:r>
            <a:r>
              <a:rPr lang="en-US" dirty="0" smtClean="0"/>
              <a:t>94</a:t>
            </a:r>
            <a:endParaRPr lang="en-US" dirty="0">
              <a:solidFill>
                <a:schemeClr val="tx2"/>
              </a:solidFill>
            </a:endParaRPr>
          </a:p>
        </p:txBody>
      </p:sp>
    </p:spTree>
    <p:extLst>
      <p:ext uri="{BB962C8B-B14F-4D97-AF65-F5344CB8AC3E}">
        <p14:creationId xmlns:p14="http://schemas.microsoft.com/office/powerpoint/2010/main" val="279736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906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r>
              <a:rPr lang="en-US" dirty="0" smtClean="0"/>
              <a:t>May 16, 2017</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SE 433: Lecture 8</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C5CCC8C-122E-594E-B73E-363BD745E00A}" type="slidenum">
              <a:rPr lang="en-US"/>
              <a:pPr>
                <a:defRPr/>
              </a:pPr>
              <a:t>‹#›</a:t>
            </a:fld>
            <a:r>
              <a:rPr lang="en-US" dirty="0"/>
              <a:t> of </a:t>
            </a:r>
            <a:r>
              <a:rPr lang="en-US" dirty="0" smtClean="0"/>
              <a:t>94</a:t>
            </a:r>
            <a:endParaRPr lang="en-US" dirty="0"/>
          </a:p>
        </p:txBody>
      </p:sp>
    </p:spTree>
    <p:extLst>
      <p:ext uri="{BB962C8B-B14F-4D97-AF65-F5344CB8AC3E}">
        <p14:creationId xmlns:p14="http://schemas.microsoft.com/office/powerpoint/2010/main" val="2167730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dt" sz="half" idx="2"/>
          </p:nvPr>
        </p:nvSpPr>
        <p:spPr bwMode="auto">
          <a:xfrm>
            <a:off x="0" y="64770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May 16, 2017</a:t>
            </a:r>
            <a:endParaRPr lang="en-US" dirty="0"/>
          </a:p>
        </p:txBody>
      </p:sp>
      <p:sp>
        <p:nvSpPr>
          <p:cNvPr id="35845"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8</a:t>
            </a:r>
            <a:endParaRPr lang="en-US" dirty="0"/>
          </a:p>
        </p:txBody>
      </p:sp>
      <p:sp>
        <p:nvSpPr>
          <p:cNvPr id="35846" name="Rectangle 6"/>
          <p:cNvSpPr>
            <a:spLocks noGrp="1" noChangeArrowheads="1"/>
          </p:cNvSpPr>
          <p:nvPr>
            <p:ph type="sldNum" sz="quarter" idx="4"/>
          </p:nvPr>
        </p:nvSpPr>
        <p:spPr bwMode="auto">
          <a:xfrm>
            <a:off x="7620000" y="6477000"/>
            <a:ext cx="15240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vl1pPr>
          </a:lstStyle>
          <a:p>
            <a:pPr>
              <a:defRPr/>
            </a:pPr>
            <a:fld id="{E7AAB5E3-6EDF-6D4C-AA2F-9FDF9B6D0ECF}" type="slidenum">
              <a:rPr lang="en-US"/>
              <a:pPr>
                <a:defRPr/>
              </a:pPr>
              <a:t>‹#›</a:t>
            </a:fld>
            <a:r>
              <a:rPr lang="en-US" dirty="0"/>
              <a:t> of </a:t>
            </a:r>
            <a:r>
              <a:rPr lang="en-US" dirty="0" smtClean="0"/>
              <a:t>94</a:t>
            </a:r>
            <a:endParaRPr lang="en-US" dirty="0">
              <a:solidFill>
                <a:schemeClr val="tx2"/>
              </a:solidFill>
            </a:endParaRPr>
          </a:p>
        </p:txBody>
      </p:sp>
      <p:sp>
        <p:nvSpPr>
          <p:cNvPr id="35857" name="Rectangle 17"/>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8"/>
          <p:cNvSpPr>
            <a:spLocks noGrp="1" noChangeArrowheads="1"/>
          </p:cNvSpPr>
          <p:nvPr>
            <p:ph type="body" idx="1"/>
          </p:nvPr>
        </p:nvSpPr>
        <p:spPr bwMode="auto">
          <a:xfrm>
            <a:off x="228600" y="990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19"/>
          <p:cNvSpPr>
            <a:spLocks noChangeShapeType="1"/>
          </p:cNvSpPr>
          <p:nvPr/>
        </p:nvSpPr>
        <p:spPr bwMode="auto">
          <a:xfrm flipV="1">
            <a:off x="0" y="990600"/>
            <a:ext cx="9144000" cy="0"/>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032" name="Straight Connector 8"/>
          <p:cNvCxnSpPr>
            <a:cxnSpLocks noChangeShapeType="1"/>
          </p:cNvCxnSpPr>
          <p:nvPr userDrawn="1"/>
        </p:nvCxnSpPr>
        <p:spPr bwMode="auto">
          <a:xfrm>
            <a:off x="0" y="6477000"/>
            <a:ext cx="9144000" cy="158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Lst>
  <p:hf hdr="0"/>
  <p:txStyles>
    <p:titleStyle>
      <a:lvl1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mj-lt"/>
          <a:ea typeface="ＭＳ Ｐゴシック" pitchFamily="17" charset="-128"/>
          <a:cs typeface="ＭＳ Ｐゴシック" pitchFamily="17" charset="-128"/>
        </a:defRPr>
      </a:lvl1pPr>
      <a:lvl2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2pPr>
      <a:lvl3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3pPr>
      <a:lvl4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4pPr>
      <a:lvl5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9pPr>
    </p:titleStyle>
    <p:bodyStyle>
      <a:lvl1pPr marL="342900" indent="-342900" algn="l" rtl="0" eaLnBrk="0" fontAlgn="base" hangingPunct="0">
        <a:spcBef>
          <a:spcPct val="20000"/>
        </a:spcBef>
        <a:spcAft>
          <a:spcPct val="0"/>
        </a:spcAft>
        <a:buClr>
          <a:srgbClr val="FF0000"/>
        </a:buClr>
        <a:buSzPct val="114000"/>
        <a:buFont typeface="Wingdings" charset="0"/>
        <a:buChar char="§"/>
        <a:defRPr sz="2400">
          <a:solidFill>
            <a:schemeClr val="tx1"/>
          </a:solidFill>
          <a:latin typeface="+mn-lt"/>
          <a:ea typeface="ＭＳ Ｐゴシック" pitchFamily="17" charset="-128"/>
          <a:cs typeface="ＭＳ Ｐゴシック" pitchFamily="17" charset="-128"/>
        </a:defRPr>
      </a:lvl1pPr>
      <a:lvl2pPr marL="742950" indent="-285750" algn="l" rtl="0" eaLnBrk="0" fontAlgn="base" hangingPunct="0">
        <a:spcBef>
          <a:spcPct val="20000"/>
        </a:spcBef>
        <a:spcAft>
          <a:spcPct val="0"/>
        </a:spcAft>
        <a:buClr>
          <a:srgbClr val="FF0000"/>
        </a:buClr>
        <a:buSzPct val="74000"/>
        <a:buFont typeface="Wingdings" charset="0"/>
        <a:buChar char="Ø"/>
        <a:defRPr sz="2000">
          <a:solidFill>
            <a:schemeClr val="tx1"/>
          </a:solidFill>
          <a:latin typeface="+mn-lt"/>
          <a:ea typeface="ＭＳ Ｐゴシック" pitchFamily="36" charset="-128"/>
        </a:defRPr>
      </a:lvl2pPr>
      <a:lvl3pPr marL="10858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3pPr>
      <a:lvl4pPr marL="1428750" indent="-228600" algn="l" rtl="0" eaLnBrk="0" fontAlgn="base" hangingPunct="0">
        <a:spcBef>
          <a:spcPct val="20000"/>
        </a:spcBef>
        <a:spcAft>
          <a:spcPct val="0"/>
        </a:spcAft>
        <a:buClr>
          <a:srgbClr val="FF0000"/>
        </a:buClr>
        <a:buFont typeface="Times" charset="0"/>
        <a:buChar char="•"/>
        <a:defRPr sz="2000">
          <a:solidFill>
            <a:schemeClr val="tx1"/>
          </a:solidFill>
          <a:latin typeface="+mn-lt"/>
          <a:ea typeface="ＭＳ Ｐゴシック" pitchFamily="36" charset="-128"/>
        </a:defRPr>
      </a:lvl4pPr>
      <a:lvl5pPr marL="17716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5pPr>
      <a:lvl6pPr marL="22288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6pPr>
      <a:lvl7pPr marL="26860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7pPr>
      <a:lvl8pPr marL="31432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8pPr>
      <a:lvl9pPr marL="36004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indbugs.sourceforge.net" TargetMode="External"/><Relationship Id="rId4" Type="http://schemas.openxmlformats.org/officeDocument/2006/relationships/hyperlink" Target="http://jlint.sourceforge.ne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indbugs.sourceforge.net/index.html" TargetMode="External"/><Relationship Id="rId3" Type="http://schemas.openxmlformats.org/officeDocument/2006/relationships/image" Target="../media/image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tatic_program_analysis"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clint.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a:defRPr/>
            </a:pPr>
            <a:r>
              <a:rPr lang="en-US" dirty="0"/>
              <a:t>SE 433/</a:t>
            </a:r>
            <a:r>
              <a:rPr lang="en-US" dirty="0" smtClean="0"/>
              <a:t>333 Software </a:t>
            </a:r>
            <a:r>
              <a:rPr lang="en-US" dirty="0"/>
              <a:t>Testing </a:t>
            </a:r>
            <a:br>
              <a:rPr lang="en-US" dirty="0"/>
            </a:br>
            <a:r>
              <a:rPr lang="en-US" dirty="0"/>
              <a:t>&amp; Quality Assurance</a:t>
            </a:r>
            <a:endParaRPr lang="en-US" dirty="0">
              <a:latin typeface="Arial" charset="0"/>
              <a:ea typeface="ＭＳ Ｐゴシック" charset="0"/>
              <a:cs typeface="ＭＳ Ｐゴシック" charset="0"/>
            </a:endParaRPr>
          </a:p>
        </p:txBody>
      </p:sp>
      <p:sp>
        <p:nvSpPr>
          <p:cNvPr id="6146" name="Rectangle 3"/>
          <p:cNvSpPr>
            <a:spLocks noGrp="1" noChangeArrowheads="1"/>
          </p:cNvSpPr>
          <p:nvPr>
            <p:ph type="subTitle" idx="1"/>
          </p:nvPr>
        </p:nvSpPr>
        <p:spPr/>
        <p:txBody>
          <a:bodyPr/>
          <a:lstStyle/>
          <a:p>
            <a:pPr algn="l">
              <a:buFont typeface="Times" charset="0"/>
              <a:buNone/>
            </a:pPr>
            <a:r>
              <a:rPr lang="en-US" dirty="0">
                <a:latin typeface="Arial" charset="0"/>
                <a:ea typeface="ＭＳ Ｐゴシック" charset="0"/>
                <a:cs typeface="ＭＳ Ｐゴシック" charset="0"/>
              </a:rPr>
              <a:t>Dennis Mumaugh, Instructor</a:t>
            </a:r>
          </a:p>
          <a:p>
            <a:pPr algn="l">
              <a:buFont typeface="Times" charset="0"/>
              <a:buNone/>
            </a:pPr>
            <a:r>
              <a:rPr lang="en-US" dirty="0">
                <a:latin typeface="Arial" charset="0"/>
                <a:ea typeface="ＭＳ Ｐゴシック" charset="0"/>
                <a:cs typeface="ＭＳ Ｐゴシック" charset="0"/>
              </a:rPr>
              <a:t>dmumaugh</a:t>
            </a:r>
            <a:r>
              <a:rPr lang="en-US" dirty="0" smtClean="0">
                <a:latin typeface="Arial" charset="0"/>
                <a:ea typeface="ＭＳ Ｐゴシック" charset="0"/>
                <a:cs typeface="ＭＳ Ｐゴシック" charset="0"/>
              </a:rPr>
              <a:t>@depaul.edu</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CDM, Room </a:t>
            </a:r>
            <a:r>
              <a:rPr lang="en-US" dirty="0" smtClean="0">
                <a:latin typeface="Arial" charset="0"/>
                <a:ea typeface="ＭＳ Ｐゴシック" charset="0"/>
                <a:cs typeface="ＭＳ Ｐゴシック" charset="0"/>
              </a:rPr>
              <a:t>428</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Hours: </a:t>
            </a:r>
            <a:r>
              <a:rPr lang="en-US" dirty="0" smtClean="0">
                <a:latin typeface="Arial" charset="0"/>
                <a:ea typeface="ＭＳ Ｐゴシック" charset="0"/>
                <a:cs typeface="ＭＳ Ｐゴシック" charset="0"/>
              </a:rPr>
              <a:t>Tuesday, </a:t>
            </a:r>
            <a:r>
              <a:rPr lang="en-US" dirty="0">
                <a:latin typeface="Arial" charset="0"/>
                <a:ea typeface="ＭＳ Ｐゴシック" charset="0"/>
                <a:cs typeface="ＭＳ Ｐゴシック" charset="0"/>
              </a:rPr>
              <a:t>4:00 – 5:30</a:t>
            </a:r>
          </a:p>
        </p:txBody>
      </p:sp>
      <p:sp>
        <p:nvSpPr>
          <p:cNvPr id="6147"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6148"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1</a:t>
            </a:fld>
            <a:r>
              <a:rPr lang="en-US" dirty="0" smtClean="0"/>
              <a:t> of 94</a:t>
            </a:r>
            <a:endParaRPr lang="en-US"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lIns="92075" tIns="46038" rIns="92075" bIns="46038"/>
          <a:lstStyle/>
          <a:p>
            <a:pPr eaLnBrk="1" hangingPunct="1"/>
            <a:r>
              <a:rPr lang="en-US" dirty="0" smtClean="0"/>
              <a:t>Case Study </a:t>
            </a:r>
            <a:r>
              <a:rPr lang="en-US" dirty="0">
                <a:sym typeface="Symbol" charset="0"/>
              </a:rPr>
              <a:t></a:t>
            </a:r>
            <a:r>
              <a:rPr lang="en-US" dirty="0"/>
              <a:t> Therac-25 </a:t>
            </a:r>
          </a:p>
        </p:txBody>
      </p:sp>
      <p:sp>
        <p:nvSpPr>
          <p:cNvPr id="53250" name="Rectangle 3"/>
          <p:cNvSpPr>
            <a:spLocks noGrp="1" noChangeArrowheads="1"/>
          </p:cNvSpPr>
          <p:nvPr>
            <p:ph sz="quarter" idx="1"/>
          </p:nvPr>
        </p:nvSpPr>
        <p:spPr>
          <a:noFill/>
        </p:spPr>
        <p:txBody>
          <a:bodyPr lIns="92075" tIns="46038" rIns="92075" bIns="46038"/>
          <a:lstStyle/>
          <a:p>
            <a:pPr marL="342900" indent="-342900" eaLnBrk="1" hangingPunct="1"/>
            <a:r>
              <a:rPr lang="en-US" sz="2800" dirty="0" smtClean="0"/>
              <a:t>Cause of the failures </a:t>
            </a:r>
            <a:endParaRPr lang="en-US" sz="2800" dirty="0"/>
          </a:p>
          <a:p>
            <a:pPr lvl="1" eaLnBrk="1" hangingPunct="1"/>
            <a:r>
              <a:rPr lang="en-US" sz="2400" i="1" dirty="0"/>
              <a:t>Race condition </a:t>
            </a:r>
            <a:r>
              <a:rPr lang="en-US" sz="2400" dirty="0"/>
              <a:t>between concurrent </a:t>
            </a:r>
            <a:r>
              <a:rPr lang="en-US" sz="2400" dirty="0" smtClean="0"/>
              <a:t>tasks</a:t>
            </a:r>
          </a:p>
          <a:p>
            <a:pPr lvl="2"/>
            <a:r>
              <a:rPr lang="en-US" sz="2400" dirty="0" smtClean="0"/>
              <a:t>Controlling the rotation of robotic arms</a:t>
            </a:r>
            <a:endParaRPr lang="en-US" sz="2400" dirty="0"/>
          </a:p>
          <a:p>
            <a:pPr eaLnBrk="1" hangingPunct="1"/>
            <a:r>
              <a:rPr lang="en-US" sz="2800" dirty="0"/>
              <a:t>The software is reused from a previous model</a:t>
            </a:r>
          </a:p>
          <a:p>
            <a:pPr lvl="1" eaLnBrk="1" hangingPunct="1"/>
            <a:r>
              <a:rPr lang="en-US" sz="2400" dirty="0"/>
              <a:t>The race condition did not occur in the previous model due to hardware </a:t>
            </a:r>
            <a:r>
              <a:rPr lang="en-US" sz="2400" dirty="0" smtClean="0"/>
              <a:t>limitations</a:t>
            </a:r>
          </a:p>
          <a:p>
            <a:pPr lvl="2"/>
            <a:r>
              <a:rPr lang="en-US" sz="2400" dirty="0" smtClean="0"/>
              <a:t>Slower angular velocity of the robotic arms</a:t>
            </a:r>
            <a:endParaRPr lang="en-US" sz="2400" dirty="0"/>
          </a:p>
          <a:p>
            <a:pPr eaLnBrk="1" hangingPunct="1"/>
            <a:r>
              <a:rPr lang="en-US" sz="2800" dirty="0"/>
              <a:t>The software is </a:t>
            </a:r>
            <a:r>
              <a:rPr lang="en-US" sz="2800" dirty="0" smtClean="0"/>
              <a:t>not fully </a:t>
            </a:r>
            <a:r>
              <a:rPr lang="en-US" sz="2800" dirty="0"/>
              <a:t>tested with the hardware of the new </a:t>
            </a:r>
            <a:r>
              <a:rPr lang="en-US" sz="2800" dirty="0" smtClean="0"/>
              <a:t>model.</a:t>
            </a:r>
          </a:p>
          <a:p>
            <a:pPr lvl="1"/>
            <a:r>
              <a:rPr lang="en-US" sz="2400" dirty="0" smtClean="0"/>
              <a:t>Testing is not effective in discovering race conditions</a:t>
            </a:r>
            <a:endParaRPr lang="en-US" sz="24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768234512"/>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886200" y="6477000"/>
            <a:ext cx="1981200" cy="381000"/>
          </a:xfrm>
        </p:spPr>
        <p:txBody>
          <a:bodyPr/>
          <a:lstStyle/>
          <a:p>
            <a:r>
              <a:rPr lang="nl-NL" dirty="0" smtClean="0"/>
              <a:t>SE 433: Lecture 8</a:t>
            </a:r>
            <a:endParaRPr lang="nl-NL" dirty="0"/>
          </a:p>
        </p:txBody>
      </p:sp>
      <p:sp>
        <p:nvSpPr>
          <p:cNvPr id="1093634" name="Rectangle 2"/>
          <p:cNvSpPr>
            <a:spLocks noGrp="1" noChangeArrowheads="1"/>
          </p:cNvSpPr>
          <p:nvPr>
            <p:ph type="title"/>
          </p:nvPr>
        </p:nvSpPr>
        <p:spPr/>
        <p:txBody>
          <a:bodyPr/>
          <a:lstStyle/>
          <a:p>
            <a:r>
              <a:rPr lang="en-US" dirty="0">
                <a:sym typeface="Symbol" charset="0"/>
              </a:rPr>
              <a:t>Nasty question</a:t>
            </a:r>
          </a:p>
        </p:txBody>
      </p:sp>
      <p:sp>
        <p:nvSpPr>
          <p:cNvPr id="1093635" name="Rectangle 3"/>
          <p:cNvSpPr>
            <a:spLocks noGrp="1" noChangeArrowheads="1"/>
          </p:cNvSpPr>
          <p:nvPr>
            <p:ph type="body" idx="1"/>
          </p:nvPr>
        </p:nvSpPr>
        <p:spPr/>
        <p:txBody>
          <a:bodyPr/>
          <a:lstStyle/>
          <a:p>
            <a:pPr marL="342900" indent="-342900">
              <a:tabLst/>
            </a:pPr>
            <a:r>
              <a:rPr lang="en-US" dirty="0"/>
              <a:t>Suppose you are being asked to lead the team to test the software that controls a new X-ray machine. Would you take that job</a:t>
            </a:r>
            <a:r>
              <a:rPr lang="en-US" dirty="0" smtClean="0"/>
              <a:t>?</a:t>
            </a:r>
            <a:endParaRPr lang="en-US" dirty="0"/>
          </a:p>
          <a:p>
            <a:pPr marL="342900" indent="-342900">
              <a:tabLst/>
            </a:pPr>
            <a:r>
              <a:rPr lang="en-US" dirty="0"/>
              <a:t>Would you take it if you could name your own price</a:t>
            </a:r>
            <a:r>
              <a:rPr lang="en-US" dirty="0" smtClean="0"/>
              <a:t>?</a:t>
            </a:r>
            <a:endParaRPr lang="en-US" dirty="0"/>
          </a:p>
          <a:p>
            <a:pPr marL="342900" indent="-342900">
              <a:tabLst/>
            </a:pPr>
            <a:r>
              <a:rPr lang="en-US" dirty="0"/>
              <a:t>What if the contract says you’ll be charged with murder in case a patient dies because of a mal-functioning of the software?</a:t>
            </a:r>
          </a:p>
        </p:txBody>
      </p:sp>
      <p:sp>
        <p:nvSpPr>
          <p:cNvPr id="2" name="Date Placeholder 1"/>
          <p:cNvSpPr>
            <a:spLocks noGrp="1"/>
          </p:cNvSpPr>
          <p:nvPr>
            <p:ph type="dt" sz="half" idx="10"/>
          </p:nvPr>
        </p:nvSpPr>
        <p:spPr>
          <a:xfrm>
            <a:off x="0" y="6477000"/>
            <a:ext cx="1981200" cy="381000"/>
          </a:xfrm>
        </p:spPr>
        <p:txBody>
          <a:bodyPr/>
          <a:lstStyle/>
          <a:p>
            <a:pPr>
              <a:defRPr/>
            </a:pPr>
            <a:r>
              <a:rPr lang="en-US" dirty="0" smtClean="0"/>
              <a:t>May 16, 2017</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11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6401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Code Inspection</a:t>
            </a:r>
            <a:endParaRPr lang="en-US" dirty="0"/>
          </a:p>
        </p:txBody>
      </p:sp>
      <p:sp>
        <p:nvSpPr>
          <p:cNvPr id="8" name="Subtitle 7"/>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12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63202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Inspection</a:t>
            </a:r>
            <a:endParaRPr lang="en-US" dirty="0"/>
          </a:p>
        </p:txBody>
      </p:sp>
      <p:sp>
        <p:nvSpPr>
          <p:cNvPr id="3" name="Content Placeholder 2"/>
          <p:cNvSpPr>
            <a:spLocks noGrp="1"/>
          </p:cNvSpPr>
          <p:nvPr>
            <p:ph idx="1"/>
          </p:nvPr>
        </p:nvSpPr>
        <p:spPr/>
        <p:txBody>
          <a:bodyPr/>
          <a:lstStyle/>
          <a:p>
            <a:r>
              <a:rPr lang="en-US" dirty="0" smtClean="0"/>
              <a:t>Examine representation of a software system with the aim of discovering anomalies and defects</a:t>
            </a:r>
          </a:p>
          <a:p>
            <a:pPr lvl="1"/>
            <a:r>
              <a:rPr lang="en-US" dirty="0" smtClean="0"/>
              <a:t> “Check software artifacts for constructs that are known to be problematic from past experience”</a:t>
            </a:r>
          </a:p>
          <a:p>
            <a:r>
              <a:rPr lang="en-US" dirty="0" smtClean="0"/>
              <a:t>Systematic &amp; detailed review technique</a:t>
            </a:r>
          </a:p>
          <a:p>
            <a:pPr lvl="1"/>
            <a:r>
              <a:rPr lang="en-US" dirty="0" smtClean="0"/>
              <a:t>Peer review (not author or his boss but inspection team)</a:t>
            </a:r>
          </a:p>
          <a:p>
            <a:r>
              <a:rPr lang="en-US" dirty="0" smtClean="0"/>
              <a:t>Applicable to all kinds of software artifacts</a:t>
            </a:r>
          </a:p>
          <a:p>
            <a:pPr lvl="1"/>
            <a:r>
              <a:rPr lang="en-US" dirty="0" smtClean="0"/>
              <a:t>Requirement specification, design documents, source code, ...</a:t>
            </a:r>
          </a:p>
          <a:p>
            <a:r>
              <a:rPr lang="en-US" dirty="0" smtClean="0"/>
              <a:t>Defined in the 70’s by Fagan (IBM)</a:t>
            </a:r>
          </a:p>
          <a:p>
            <a:pPr lvl="1"/>
            <a:r>
              <a:rPr lang="en-US" dirty="0" smtClean="0"/>
              <a:t>Several alternatives &amp; extensions proposed that vary in rigorousness of the review and focus on particular goals</a:t>
            </a:r>
          </a:p>
          <a:p>
            <a:pPr lvl="1"/>
            <a:r>
              <a:rPr lang="en-US" dirty="0" smtClean="0"/>
              <a:t>Pair programming can be seen as a light &amp; informal instance </a:t>
            </a:r>
            <a:endParaRPr lang="en-US" dirty="0"/>
          </a:p>
        </p:txBody>
      </p:sp>
      <p:sp>
        <p:nvSpPr>
          <p:cNvPr id="4" name="Date Placeholder 3"/>
          <p:cNvSpPr>
            <a:spLocks noGrp="1"/>
          </p:cNvSpPr>
          <p:nvPr>
            <p:ph type="dt" sz="half" idx="10"/>
          </p:nvPr>
        </p:nvSpPr>
        <p:spPr/>
        <p:txBody>
          <a:bodyPr/>
          <a:lstStyle/>
          <a:p>
            <a:r>
              <a:rPr lang="en-US" dirty="0" smtClean="0"/>
              <a:t>May 16, 2017</a:t>
            </a:r>
            <a:endParaRPr lang="en-US" dirty="0"/>
          </a:p>
        </p:txBody>
      </p:sp>
      <p:sp>
        <p:nvSpPr>
          <p:cNvPr id="5" name="Footer Placeholder 4"/>
          <p:cNvSpPr>
            <a:spLocks noGrp="1"/>
          </p:cNvSpPr>
          <p:nvPr>
            <p:ph type="ftr" sz="quarter" idx="11"/>
          </p:nvPr>
        </p:nvSpPr>
        <p:spPr/>
        <p:txBody>
          <a:bodyPr/>
          <a:lstStyle/>
          <a:p>
            <a:r>
              <a:rPr lang="en-US" dirty="0" smtClean="0"/>
              <a:t>SE 433: Lecture 8</a:t>
            </a:r>
            <a:endParaRPr lang="en-US" dirty="0"/>
          </a:p>
        </p:txBody>
      </p:sp>
      <p:sp>
        <p:nvSpPr>
          <p:cNvPr id="12" name="Slide Number Placeholder 11"/>
          <p:cNvSpPr>
            <a:spLocks noGrp="1"/>
          </p:cNvSpPr>
          <p:nvPr>
            <p:ph type="sldNum" sz="quarter" idx="12"/>
          </p:nvPr>
        </p:nvSpPr>
        <p:spPr/>
        <p:txBody>
          <a:bodyPr/>
          <a:lstStyle/>
          <a:p>
            <a:pPr>
              <a:defRPr/>
            </a:pPr>
            <a:fld id="{8BDBD1F7-51C1-E94D-B9B2-8F7012A744C6}" type="slidenum">
              <a:rPr lang="en-US" smtClean="0"/>
              <a:pPr>
                <a:defRPr/>
              </a:pPr>
              <a:t>13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1571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r>
              <a:rPr lang="en-US" dirty="0" smtClean="0"/>
              <a:t>Software Inspection</a:t>
            </a:r>
            <a:endParaRPr lang="en-US" dirty="0"/>
          </a:p>
        </p:txBody>
      </p:sp>
      <p:sp>
        <p:nvSpPr>
          <p:cNvPr id="79877" name="Rectangle 3"/>
          <p:cNvSpPr>
            <a:spLocks noGrp="1" noChangeArrowheads="1"/>
          </p:cNvSpPr>
          <p:nvPr>
            <p:ph idx="1"/>
          </p:nvPr>
        </p:nvSpPr>
        <p:spPr/>
        <p:txBody>
          <a:bodyPr/>
          <a:lstStyle/>
          <a:p>
            <a:r>
              <a:rPr lang="en-US" dirty="0" smtClean="0"/>
              <a:t>Can be applied to essentially any document </a:t>
            </a:r>
          </a:p>
          <a:p>
            <a:pPr lvl="1"/>
            <a:r>
              <a:rPr lang="en-US" dirty="0" smtClean="0"/>
              <a:t>requirements statements</a:t>
            </a:r>
          </a:p>
          <a:p>
            <a:pPr lvl="1"/>
            <a:r>
              <a:rPr lang="en-US" dirty="0" smtClean="0"/>
              <a:t>architectural and design documents</a:t>
            </a:r>
          </a:p>
          <a:p>
            <a:pPr lvl="1"/>
            <a:r>
              <a:rPr lang="en-US" dirty="0" smtClean="0"/>
              <a:t>test plans and test cases</a:t>
            </a:r>
          </a:p>
          <a:p>
            <a:pPr lvl="1"/>
            <a:r>
              <a:rPr lang="en-US" dirty="0" smtClean="0"/>
              <a:t>source code</a:t>
            </a:r>
          </a:p>
          <a:p>
            <a:r>
              <a:rPr lang="en-US" dirty="0" smtClean="0"/>
              <a:t>May also have secondary benefits</a:t>
            </a:r>
          </a:p>
          <a:p>
            <a:pPr lvl="1"/>
            <a:r>
              <a:rPr lang="en-US" dirty="0" smtClean="0"/>
              <a:t>spreading good practices, shared standards of quality</a:t>
            </a:r>
          </a:p>
          <a:p>
            <a:pPr lvl="1"/>
            <a:r>
              <a:rPr lang="en-US" dirty="0" smtClean="0"/>
              <a:t>pair-programming </a:t>
            </a:r>
          </a:p>
          <a:p>
            <a:r>
              <a:rPr lang="en-US" dirty="0" smtClean="0"/>
              <a:t>Limitations </a:t>
            </a:r>
          </a:p>
          <a:p>
            <a:pPr lvl="1"/>
            <a:r>
              <a:rPr lang="en-US" dirty="0" smtClean="0"/>
              <a:t>takes a considerable amount of time </a:t>
            </a:r>
          </a:p>
          <a:p>
            <a:pPr lvl="1"/>
            <a:r>
              <a:rPr lang="en-US" dirty="0" smtClean="0"/>
              <a:t>re-inspecting a changed component can be expensive </a:t>
            </a:r>
          </a:p>
          <a:p>
            <a:r>
              <a:rPr lang="en-US" dirty="0" smtClean="0"/>
              <a:t>Used primarily in areas </a:t>
            </a:r>
          </a:p>
          <a:p>
            <a:pPr lvl="1"/>
            <a:r>
              <a:rPr lang="en-US" dirty="0" smtClean="0"/>
              <a:t>where other techniques are inapplicable or ineffective  </a:t>
            </a:r>
          </a:p>
          <a:p>
            <a:pPr lvl="1"/>
            <a:r>
              <a:rPr lang="en-US" dirty="0" smtClean="0"/>
              <a:t>where other techniques do not provide sufficient coverage</a:t>
            </a:r>
            <a:endParaRPr lang="en-US" dirty="0"/>
          </a:p>
        </p:txBody>
      </p:sp>
      <p:sp>
        <p:nvSpPr>
          <p:cNvPr id="2" name="Date Placeholder 1"/>
          <p:cNvSpPr>
            <a:spLocks noGrp="1"/>
          </p:cNvSpPr>
          <p:nvPr>
            <p:ph type="dt" sz="half" idx="10"/>
          </p:nvPr>
        </p:nvSpPr>
        <p:spPr/>
        <p:txBody>
          <a:bodyPr/>
          <a:lstStyle/>
          <a:p>
            <a:r>
              <a:rPr lang="en-US" dirty="0" smtClean="0"/>
              <a:t>May 16, 2017</a:t>
            </a:r>
            <a:endParaRPr lang="en-US" dirty="0"/>
          </a:p>
        </p:txBody>
      </p:sp>
      <p:sp>
        <p:nvSpPr>
          <p:cNvPr id="3" name="Footer Placeholder 2"/>
          <p:cNvSpPr>
            <a:spLocks noGrp="1"/>
          </p:cNvSpPr>
          <p:nvPr>
            <p:ph type="ftr" sz="quarter" idx="11"/>
          </p:nvPr>
        </p:nvSpPr>
        <p:spPr/>
        <p:txBody>
          <a:bodyPr/>
          <a:lstStyle/>
          <a:p>
            <a:r>
              <a:rPr lang="en-US" dirty="0" smtClean="0"/>
              <a:t>SE 433: Lecture 8</a:t>
            </a:r>
            <a:endParaRPr lang="en-US" dirty="0"/>
          </a:p>
        </p:txBody>
      </p:sp>
      <p:sp>
        <p:nvSpPr>
          <p:cNvPr id="10" name="Slide Number Placeholder 9"/>
          <p:cNvSpPr>
            <a:spLocks noGrp="1"/>
          </p:cNvSpPr>
          <p:nvPr>
            <p:ph type="sldNum" sz="quarter" idx="12"/>
          </p:nvPr>
        </p:nvSpPr>
        <p:spPr/>
        <p:txBody>
          <a:bodyPr/>
          <a:lstStyle/>
          <a:p>
            <a:pPr>
              <a:defRPr/>
            </a:pPr>
            <a:fld id="{8BDBD1F7-51C1-E94D-B9B2-8F7012A744C6}" type="slidenum">
              <a:rPr lang="en-US" smtClean="0"/>
              <a:pPr>
                <a:defRPr/>
              </a:pPr>
              <a:t>14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72869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7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7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7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7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87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841" tIns="44623" rIns="90841" bIns="44623" anchor="b"/>
          <a:lstStyle/>
          <a:p>
            <a:r>
              <a:rPr lang="en-US" dirty="0"/>
              <a:t>Formal code reviews</a:t>
            </a:r>
          </a:p>
        </p:txBody>
      </p:sp>
      <p:sp>
        <p:nvSpPr>
          <p:cNvPr id="143362" name="Rectangle 2"/>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841" tIns="44623" rIns="90841" bIns="44623"/>
          <a:lstStyle/>
          <a:p>
            <a:r>
              <a:rPr lang="en-US" dirty="0"/>
              <a:t>A formal code review is the process under which static white-box testing is performed.</a:t>
            </a:r>
          </a:p>
          <a:p>
            <a:pPr lvl="1"/>
            <a:r>
              <a:rPr lang="en-US" dirty="0"/>
              <a:t>Can be a simple one-on-one meeting or a detailed rigorous code inspection.</a:t>
            </a:r>
          </a:p>
          <a:p>
            <a:pPr lvl="1"/>
            <a:r>
              <a:rPr lang="en-US" dirty="0"/>
              <a:t>May be organized by the programming or the testing team.</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698354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Code Inspections</a:t>
            </a:r>
            <a:endParaRPr lang="en-US" dirty="0"/>
          </a:p>
        </p:txBody>
      </p:sp>
      <p:sp>
        <p:nvSpPr>
          <p:cNvPr id="3" name="Content Placeholder 2"/>
          <p:cNvSpPr>
            <a:spLocks noGrp="1"/>
          </p:cNvSpPr>
          <p:nvPr>
            <p:ph idx="1"/>
          </p:nvPr>
        </p:nvSpPr>
        <p:spPr/>
        <p:txBody>
          <a:bodyPr/>
          <a:lstStyle/>
          <a:p>
            <a:r>
              <a:rPr lang="en-US" dirty="0" smtClean="0"/>
              <a:t>Several eyes are better than one pair</a:t>
            </a:r>
          </a:p>
          <a:p>
            <a:r>
              <a:rPr lang="en-US" dirty="0" smtClean="0"/>
              <a:t>Not all problems are detected by automated tools</a:t>
            </a:r>
          </a:p>
          <a:p>
            <a:r>
              <a:rPr lang="en-US" dirty="0" smtClean="0"/>
              <a:t>Tools cannot decide whether the problem is real.</a:t>
            </a:r>
          </a:p>
          <a:p>
            <a:r>
              <a:rPr lang="en-US" dirty="0" smtClean="0"/>
              <a:t>Tools cannot decide whether the problem is serious. [Worth fixing.]</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16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53061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Inspection </a:t>
            </a:r>
          </a:p>
        </p:txBody>
      </p:sp>
      <p:sp>
        <p:nvSpPr>
          <p:cNvPr id="3" name="Content Placeholder 2"/>
          <p:cNvSpPr>
            <a:spLocks noGrp="1"/>
          </p:cNvSpPr>
          <p:nvPr>
            <p:ph idx="1"/>
          </p:nvPr>
        </p:nvSpPr>
        <p:spPr/>
        <p:txBody>
          <a:bodyPr/>
          <a:lstStyle/>
          <a:p>
            <a:r>
              <a:rPr lang="en-US" dirty="0" smtClean="0"/>
              <a:t>Code </a:t>
            </a:r>
            <a:r>
              <a:rPr lang="en-US" dirty="0"/>
              <a:t>Inspection is the most formal type of review, which is a kind of static testing to avoid the defect multiplication at a later stage.</a:t>
            </a:r>
          </a:p>
          <a:p>
            <a:r>
              <a:rPr lang="en-US" dirty="0"/>
              <a:t>The main purpose of code inspection is to find defects and it can also spot any process improvement if any.</a:t>
            </a:r>
          </a:p>
          <a:p>
            <a:r>
              <a:rPr lang="en-US" dirty="0"/>
              <a:t>An inspection report lists the findings, which include metrics that can be used to aid improvements to the process as well as correcting defects in the document under review.</a:t>
            </a:r>
          </a:p>
          <a:p>
            <a:r>
              <a:rPr lang="en-US" dirty="0"/>
              <a:t>Preparation before the meeting is essential, which includes reading of any source documents to ensure consistency.</a:t>
            </a:r>
          </a:p>
          <a:p>
            <a:r>
              <a:rPr lang="en-US" dirty="0"/>
              <a:t>Inspections are often led by a trained moderator, who is not the author of the code</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17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17246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Inspection </a:t>
            </a:r>
          </a:p>
        </p:txBody>
      </p:sp>
      <p:sp>
        <p:nvSpPr>
          <p:cNvPr id="3" name="Content Placeholder 2"/>
          <p:cNvSpPr>
            <a:spLocks noGrp="1"/>
          </p:cNvSpPr>
          <p:nvPr>
            <p:ph idx="1"/>
          </p:nvPr>
        </p:nvSpPr>
        <p:spPr/>
        <p:txBody>
          <a:bodyPr/>
          <a:lstStyle/>
          <a:p>
            <a:r>
              <a:rPr lang="en-US" dirty="0" smtClean="0"/>
              <a:t>The </a:t>
            </a:r>
            <a:r>
              <a:rPr lang="en-US" dirty="0"/>
              <a:t>inspection process is the most formal type of review based on rules and </a:t>
            </a:r>
            <a:r>
              <a:rPr lang="en-US" b="1" u="sng" dirty="0"/>
              <a:t>checklists</a:t>
            </a:r>
            <a:r>
              <a:rPr lang="en-US" dirty="0"/>
              <a:t> and makes use of entry and exit criteria.</a:t>
            </a:r>
          </a:p>
          <a:p>
            <a:r>
              <a:rPr lang="en-US" dirty="0"/>
              <a:t>It usually involves peer examination of the code and each one has a defined set of roles.</a:t>
            </a:r>
          </a:p>
          <a:p>
            <a:r>
              <a:rPr lang="en-US" dirty="0"/>
              <a:t>After the meeting, a formal follow-up process is used to ensure that corrective action is completed in a timely manner.</a:t>
            </a:r>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18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9652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Code review </a:t>
            </a:r>
            <a:r>
              <a:rPr lang="en-US" dirty="0" smtClean="0"/>
              <a:t>checklist</a:t>
            </a:r>
            <a:endParaRPr lang="en-US" dirty="0"/>
          </a:p>
        </p:txBody>
      </p:sp>
      <p:sp>
        <p:nvSpPr>
          <p:cNvPr id="2" name="Content Placeholder 1"/>
          <p:cNvSpPr>
            <a:spLocks noGrp="1"/>
          </p:cNvSpPr>
          <p:nvPr>
            <p:ph idx="1"/>
          </p:nvPr>
        </p:nvSpPr>
        <p:spPr/>
        <p:txBody>
          <a:bodyPr/>
          <a:lstStyle/>
          <a:p>
            <a:r>
              <a:rPr lang="en-US" dirty="0" smtClean="0"/>
              <a:t>Design and Architecture errors</a:t>
            </a:r>
          </a:p>
          <a:p>
            <a:r>
              <a:rPr lang="en-US" dirty="0" smtClean="0"/>
              <a:t>Computation </a:t>
            </a:r>
            <a:r>
              <a:rPr lang="en-US" dirty="0"/>
              <a:t>errors</a:t>
            </a:r>
          </a:p>
          <a:p>
            <a:r>
              <a:rPr lang="en-US" dirty="0" smtClean="0"/>
              <a:t>Comparison </a:t>
            </a:r>
            <a:r>
              <a:rPr lang="en-US" dirty="0"/>
              <a:t>errors</a:t>
            </a:r>
          </a:p>
          <a:p>
            <a:r>
              <a:rPr lang="en-US" dirty="0" smtClean="0"/>
              <a:t>Control </a:t>
            </a:r>
            <a:r>
              <a:rPr lang="en-US" dirty="0"/>
              <a:t>flow errors</a:t>
            </a:r>
          </a:p>
          <a:p>
            <a:r>
              <a:rPr lang="en-US" dirty="0" smtClean="0"/>
              <a:t>Subroutine </a:t>
            </a:r>
            <a:r>
              <a:rPr lang="en-US" dirty="0"/>
              <a:t>parameter errors</a:t>
            </a:r>
          </a:p>
          <a:p>
            <a:r>
              <a:rPr lang="en-US" dirty="0" smtClean="0"/>
              <a:t>Input</a:t>
            </a:r>
            <a:r>
              <a:rPr lang="en-US" dirty="0"/>
              <a:t>/Output </a:t>
            </a:r>
            <a:r>
              <a:rPr lang="en-US" dirty="0" smtClean="0"/>
              <a:t>errors</a:t>
            </a:r>
          </a:p>
          <a:p>
            <a:r>
              <a:rPr lang="en-US" dirty="0" smtClean="0"/>
              <a:t>Memory allocation </a:t>
            </a:r>
            <a:r>
              <a:rPr lang="en-US" dirty="0" smtClean="0"/>
              <a:t>errors</a:t>
            </a:r>
          </a:p>
          <a:p>
            <a:r>
              <a:rPr lang="en-US" dirty="0" smtClean="0"/>
              <a:t>Error discovered from previous code reviews</a:t>
            </a:r>
            <a:endParaRPr lang="en-US" dirty="0" smtClean="0"/>
          </a:p>
          <a:p>
            <a:r>
              <a:rPr lang="en-US" dirty="0"/>
              <a:t>Other </a:t>
            </a:r>
            <a:r>
              <a:rPr lang="en-US" dirty="0" smtClean="0"/>
              <a:t>checks</a:t>
            </a:r>
          </a:p>
          <a:p>
            <a:pPr lvl="1">
              <a:lnSpc>
                <a:spcPct val="90000"/>
              </a:lnSpc>
            </a:pPr>
            <a:r>
              <a:rPr lang="en-US" dirty="0"/>
              <a:t>Does your code pass the </a:t>
            </a:r>
            <a:r>
              <a:rPr lang="en-US" b="1" dirty="0">
                <a:solidFill>
                  <a:srgbClr val="0000FF"/>
                </a:solidFill>
                <a:latin typeface="Courier New" charset="0"/>
              </a:rPr>
              <a:t>lint</a:t>
            </a:r>
            <a:r>
              <a:rPr lang="en-US" dirty="0"/>
              <a:t> test?</a:t>
            </a:r>
          </a:p>
          <a:p>
            <a:pPr lvl="2">
              <a:lnSpc>
                <a:spcPct val="90000"/>
              </a:lnSpc>
            </a:pPr>
            <a:r>
              <a:rPr lang="en-US" dirty="0"/>
              <a:t>E.g., How about </a:t>
            </a:r>
            <a:r>
              <a:rPr lang="en-US" b="1" dirty="0">
                <a:solidFill>
                  <a:srgbClr val="0000FF"/>
                </a:solidFill>
                <a:latin typeface="Courier New" charset="0"/>
              </a:rPr>
              <a:t>gcc</a:t>
            </a:r>
            <a:r>
              <a:rPr lang="en-US" dirty="0"/>
              <a:t> compiler warnings?</a:t>
            </a:r>
          </a:p>
          <a:p>
            <a:pPr lvl="1">
              <a:lnSpc>
                <a:spcPct val="90000"/>
              </a:lnSpc>
            </a:pPr>
            <a:r>
              <a:rPr lang="en-US" dirty="0"/>
              <a:t>Is your code portable to other OS platforms?</a:t>
            </a:r>
          </a:p>
          <a:p>
            <a:pPr lvl="1">
              <a:lnSpc>
                <a:spcPct val="90000"/>
              </a:lnSpc>
            </a:pPr>
            <a:r>
              <a:rPr lang="en-US" dirty="0"/>
              <a:t>Does the code handle ASCII and Unicode?</a:t>
            </a:r>
          </a:p>
          <a:p>
            <a:pPr lvl="1"/>
            <a:endParaRPr lang="en-US" dirty="0"/>
          </a:p>
        </p:txBody>
      </p:sp>
      <p:sp>
        <p:nvSpPr>
          <p:cNvPr id="3" name="Date Placeholder 2"/>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19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41390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Rectangle 4"/>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a:t>
            </a:r>
          </a:p>
        </p:txBody>
      </p:sp>
      <p:sp>
        <p:nvSpPr>
          <p:cNvPr id="12290" name="Rectangle 5"/>
          <p:cNvSpPr>
            <a:spLocks noGrp="1" noChangeArrowheads="1"/>
          </p:cNvSpPr>
          <p:nvPr>
            <p:ph idx="1"/>
          </p:nvPr>
        </p:nvSpPr>
        <p:spPr/>
        <p:txBody>
          <a:bodyPr/>
          <a:lstStyle/>
          <a:p>
            <a:r>
              <a:rPr lang="en-US" dirty="0">
                <a:latin typeface="Arial" charset="0"/>
                <a:ea typeface="ＭＳ Ｐゴシック" charset="0"/>
                <a:cs typeface="ＭＳ Ｐゴシック" charset="0"/>
              </a:rPr>
              <a:t>Comments and </a:t>
            </a:r>
            <a:r>
              <a:rPr lang="en-US" dirty="0" smtClean="0">
                <a:latin typeface="Arial" charset="0"/>
                <a:ea typeface="ＭＳ Ｐゴシック" charset="0"/>
                <a:cs typeface="ＭＳ Ｐゴシック" charset="0"/>
              </a:rPr>
              <a:t>feedback</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Grading progressing</a:t>
            </a:r>
          </a:p>
          <a:p>
            <a:r>
              <a:rPr lang="en-US" dirty="0" smtClean="0">
                <a:latin typeface="Arial" charset="0"/>
                <a:ea typeface="ＭＳ Ｐゴシック" charset="0"/>
                <a:cs typeface="ＭＳ Ｐゴシック" charset="0"/>
              </a:rPr>
              <a:t>Assignments:</a:t>
            </a:r>
            <a:endParaRPr lang="en-US" dirty="0"/>
          </a:p>
          <a:p>
            <a:pPr lvl="1">
              <a:lnSpc>
                <a:spcPct val="90000"/>
              </a:lnSpc>
            </a:pPr>
            <a:r>
              <a:rPr lang="en-US" dirty="0"/>
              <a:t>Assignment 8: </a:t>
            </a:r>
            <a:r>
              <a:rPr lang="en-US" b="1" dirty="0"/>
              <a:t>Due </a:t>
            </a:r>
            <a:r>
              <a:rPr lang="en-US" b="1" dirty="0" smtClean="0"/>
              <a:t>May </a:t>
            </a:r>
            <a:r>
              <a:rPr lang="en-US" b="1" dirty="0" smtClean="0"/>
              <a:t>16</a:t>
            </a:r>
            <a:endParaRPr lang="en-US" dirty="0" smtClean="0"/>
          </a:p>
          <a:p>
            <a:pPr lvl="1">
              <a:lnSpc>
                <a:spcPct val="90000"/>
              </a:lnSpc>
            </a:pPr>
            <a:r>
              <a:rPr lang="en-US" dirty="0"/>
              <a:t>Assignment </a:t>
            </a:r>
            <a:r>
              <a:rPr lang="en-US" dirty="0" smtClean="0"/>
              <a:t>9: </a:t>
            </a:r>
            <a:r>
              <a:rPr lang="en-US" b="1" dirty="0"/>
              <a:t>Due </a:t>
            </a:r>
            <a:r>
              <a:rPr lang="en-US" b="1" dirty="0" smtClean="0"/>
              <a:t>May </a:t>
            </a:r>
            <a:r>
              <a:rPr lang="en-US" b="1" dirty="0" smtClean="0"/>
              <a:t>30</a:t>
            </a:r>
            <a:r>
              <a:rPr lang="en-US" dirty="0"/>
              <a:t/>
            </a:r>
            <a:br>
              <a:rPr lang="en-US" dirty="0"/>
            </a:br>
            <a:endParaRPr lang="en-US" dirty="0">
              <a:latin typeface="Arial" charset="0"/>
              <a:ea typeface="ＭＳ Ｐゴシック" charset="0"/>
              <a:cs typeface="ＭＳ Ｐゴシック" charset="0"/>
            </a:endParaRPr>
          </a:p>
          <a:p>
            <a:pPr lvl="1">
              <a:lnSpc>
                <a:spcPct val="90000"/>
              </a:lnSpc>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22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12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301257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Inspections vs. Testing </a:t>
            </a:r>
          </a:p>
        </p:txBody>
      </p:sp>
      <p:sp>
        <p:nvSpPr>
          <p:cNvPr id="3" name="Content Placeholder 2"/>
          <p:cNvSpPr>
            <a:spLocks noGrp="1"/>
          </p:cNvSpPr>
          <p:nvPr>
            <p:ph idx="1"/>
          </p:nvPr>
        </p:nvSpPr>
        <p:spPr/>
        <p:txBody>
          <a:bodyPr/>
          <a:lstStyle/>
          <a:p>
            <a:pPr marL="0" indent="0">
              <a:buNone/>
            </a:pPr>
            <a:r>
              <a:rPr lang="en-US" dirty="0" smtClean="0"/>
              <a:t>What </a:t>
            </a:r>
            <a:r>
              <a:rPr lang="en-US" dirty="0"/>
              <a:t>attributes are well-handled by inspections but not testing? </a:t>
            </a:r>
          </a:p>
          <a:p>
            <a:r>
              <a:rPr lang="en-US" dirty="0"/>
              <a:t>“Fuzzy” non-functional </a:t>
            </a:r>
            <a:r>
              <a:rPr lang="en-US" dirty="0" smtClean="0"/>
              <a:t>properties</a:t>
            </a:r>
            <a:endParaRPr lang="en-US" dirty="0"/>
          </a:p>
          <a:p>
            <a:pPr lvl="1"/>
            <a:r>
              <a:rPr lang="en-US" dirty="0" smtClean="0"/>
              <a:t>Maintainability</a:t>
            </a:r>
            <a:r>
              <a:rPr lang="en-US" dirty="0"/>
              <a:t>, evolvability, reusability </a:t>
            </a:r>
          </a:p>
          <a:p>
            <a:r>
              <a:rPr lang="en-US" dirty="0"/>
              <a:t>Other properties tough to </a:t>
            </a:r>
            <a:r>
              <a:rPr lang="en-US" dirty="0" smtClean="0"/>
              <a:t>test</a:t>
            </a:r>
          </a:p>
          <a:p>
            <a:pPr lvl="1"/>
            <a:r>
              <a:rPr lang="en-US" dirty="0" smtClean="0"/>
              <a:t>Scalability</a:t>
            </a:r>
            <a:r>
              <a:rPr lang="en-US" dirty="0"/>
              <a:t>, </a:t>
            </a:r>
            <a:r>
              <a:rPr lang="en-US" dirty="0" smtClean="0"/>
              <a:t>efficiency</a:t>
            </a:r>
          </a:p>
          <a:p>
            <a:pPr lvl="1"/>
            <a:r>
              <a:rPr lang="en-US" dirty="0" smtClean="0"/>
              <a:t>Security</a:t>
            </a:r>
            <a:r>
              <a:rPr lang="en-US" dirty="0"/>
              <a:t>, </a:t>
            </a:r>
            <a:r>
              <a:rPr lang="en-US" dirty="0" smtClean="0"/>
              <a:t>integrity</a:t>
            </a:r>
          </a:p>
          <a:p>
            <a:pPr lvl="1"/>
            <a:r>
              <a:rPr lang="en-US" dirty="0" smtClean="0"/>
              <a:t>Robustness</a:t>
            </a:r>
            <a:r>
              <a:rPr lang="en-US" dirty="0"/>
              <a:t>, reliability, exception handling </a:t>
            </a:r>
            <a:endParaRPr lang="en-US" dirty="0" smtClean="0"/>
          </a:p>
          <a:p>
            <a:pPr lvl="1"/>
            <a:r>
              <a:rPr lang="en-US" dirty="0" smtClean="0"/>
              <a:t>Time sensitive, real-time actions</a:t>
            </a:r>
            <a:endParaRPr lang="en-US" dirty="0"/>
          </a:p>
          <a:p>
            <a:r>
              <a:rPr lang="en-US" dirty="0"/>
              <a:t>Requirements, architecture, design documents </a:t>
            </a:r>
            <a:endParaRPr lang="en-US" dirty="0" smtClean="0"/>
          </a:p>
          <a:p>
            <a:pPr lvl="1"/>
            <a:r>
              <a:rPr lang="en-US" dirty="0" smtClean="0"/>
              <a:t>Cannot </a:t>
            </a:r>
            <a:r>
              <a:rPr lang="en-US" dirty="0"/>
              <a:t>“execute” these as a test </a:t>
            </a:r>
          </a:p>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20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18597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ctrTitle"/>
          </p:nvPr>
        </p:nvSpPr>
        <p:spPr/>
        <p:txBody>
          <a:bodyPr anchor="b" anchorCtr="0"/>
          <a:lstStyle/>
          <a:p>
            <a:pPr algn="ctr" eaLnBrk="1" hangingPunct="1"/>
            <a:r>
              <a:rPr lang="en-US" sz="4400" dirty="0"/>
              <a:t>Static </a:t>
            </a:r>
            <a:r>
              <a:rPr lang="en-US" sz="4400" dirty="0" smtClean="0"/>
              <a:t>Software Analysis</a:t>
            </a:r>
            <a:endParaRPr lang="en-US" sz="4800" dirty="0"/>
          </a:p>
        </p:txBody>
      </p:sp>
      <p:sp>
        <p:nvSpPr>
          <p:cNvPr id="3" name="Subtitle 2"/>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F683B677-C643-1541-A02D-CD84F8996590}" type="slidenum">
              <a:rPr lang="en-US" smtClean="0"/>
              <a:pPr>
                <a:defRPr/>
              </a:pPr>
              <a:t>21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257559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Code Analysis</a:t>
            </a:r>
            <a:endParaRPr lang="en-US" dirty="0"/>
          </a:p>
        </p:txBody>
      </p:sp>
      <p:sp>
        <p:nvSpPr>
          <p:cNvPr id="3" name="Content Placeholder 2"/>
          <p:cNvSpPr>
            <a:spLocks noGrp="1"/>
          </p:cNvSpPr>
          <p:nvPr>
            <p:ph idx="1"/>
          </p:nvPr>
        </p:nvSpPr>
        <p:spPr/>
        <p:txBody>
          <a:bodyPr/>
          <a:lstStyle/>
          <a:p>
            <a:r>
              <a:rPr lang="en-US" b="1" dirty="0"/>
              <a:t>Static analysis</a:t>
            </a:r>
            <a:r>
              <a:rPr lang="en-US" dirty="0"/>
              <a:t>, also called </a:t>
            </a:r>
            <a:r>
              <a:rPr lang="en-US" b="1" dirty="0"/>
              <a:t>static code analysis</a:t>
            </a:r>
            <a:r>
              <a:rPr lang="en-US" dirty="0"/>
              <a:t>, is a method of computer program debugging that is done by examining the </a:t>
            </a:r>
            <a:r>
              <a:rPr lang="en-US" b="1" dirty="0"/>
              <a:t>code</a:t>
            </a:r>
            <a:r>
              <a:rPr lang="en-US" dirty="0"/>
              <a:t> without executing the program. The process provides an understanding of the </a:t>
            </a:r>
            <a:r>
              <a:rPr lang="en-US" b="1" dirty="0"/>
              <a:t>code</a:t>
            </a:r>
            <a:r>
              <a:rPr lang="en-US" dirty="0"/>
              <a:t> structure, and can help to ensure that the </a:t>
            </a:r>
            <a:r>
              <a:rPr lang="en-US" b="1" dirty="0"/>
              <a:t>code</a:t>
            </a:r>
            <a:r>
              <a:rPr lang="en-US" dirty="0"/>
              <a:t> adheres to industry standards</a:t>
            </a:r>
            <a:r>
              <a:rPr lang="en-US" dirty="0" smtClean="0"/>
              <a:t>.</a:t>
            </a:r>
          </a:p>
          <a:p>
            <a:r>
              <a:rPr lang="en-US" dirty="0"/>
              <a:t>Static analysis includes </a:t>
            </a:r>
          </a:p>
          <a:p>
            <a:pPr lvl="1"/>
            <a:r>
              <a:rPr lang="en-US" sz="2400" dirty="0"/>
              <a:t>manual inspection of code/documentation </a:t>
            </a:r>
          </a:p>
          <a:p>
            <a:pPr lvl="1"/>
            <a:r>
              <a:rPr lang="en-US" sz="2400" dirty="0"/>
              <a:t>automated code analysis</a:t>
            </a:r>
          </a:p>
          <a:p>
            <a:r>
              <a:rPr lang="en-US" dirty="0"/>
              <a:t>Can be applied at any development stage</a:t>
            </a:r>
          </a:p>
          <a:p>
            <a:pPr lvl="1"/>
            <a:r>
              <a:rPr lang="en-US" sz="2400" dirty="0"/>
              <a:t>particularly suited at the early stages of specifications and design</a:t>
            </a:r>
          </a:p>
          <a:p>
            <a:endParaRPr lang="en-US" sz="3200" dirty="0"/>
          </a:p>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22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3692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ln/>
        </p:spPr>
        <p:txBody>
          <a:bodyPr/>
          <a:lstStyle/>
          <a:p>
            <a:r>
              <a:rPr lang="en-GB" dirty="0"/>
              <a:t>Automated static analysis</a:t>
            </a:r>
          </a:p>
        </p:txBody>
      </p:sp>
      <p:sp>
        <p:nvSpPr>
          <p:cNvPr id="75779" name="Rectangle 3"/>
          <p:cNvSpPr>
            <a:spLocks noGrp="1" noChangeArrowheads="1"/>
          </p:cNvSpPr>
          <p:nvPr>
            <p:ph type="body" idx="1"/>
          </p:nvPr>
        </p:nvSpPr>
        <p:spPr>
          <a:noFill/>
          <a:ln/>
        </p:spPr>
        <p:txBody>
          <a:bodyPr/>
          <a:lstStyle/>
          <a:p>
            <a:r>
              <a:rPr lang="en-GB" dirty="0"/>
              <a:t>Static analysers are software tools for source </a:t>
            </a:r>
            <a:r>
              <a:rPr lang="en-GB" dirty="0" smtClean="0"/>
              <a:t>text processing</a:t>
            </a:r>
            <a:endParaRPr lang="en-GB" dirty="0"/>
          </a:p>
          <a:p>
            <a:r>
              <a:rPr lang="en-GB" dirty="0"/>
              <a:t>They parse the program text and try to discover potentially erroneous conditions and bring these to the attention of the </a:t>
            </a:r>
            <a:r>
              <a:rPr lang="en-GB" dirty="0" smtClean="0"/>
              <a:t>testing team</a:t>
            </a:r>
            <a:endParaRPr lang="en-GB" dirty="0"/>
          </a:p>
          <a:p>
            <a:r>
              <a:rPr lang="en-GB" dirty="0"/>
              <a:t>Very effective as an aid to inspections. A </a:t>
            </a:r>
            <a:r>
              <a:rPr lang="en-GB" dirty="0" smtClean="0"/>
              <a:t>supplement </a:t>
            </a:r>
            <a:r>
              <a:rPr lang="en-GB" dirty="0"/>
              <a:t>to </a:t>
            </a:r>
            <a:r>
              <a:rPr lang="en-GB" dirty="0" smtClean="0"/>
              <a:t>but not </a:t>
            </a:r>
            <a:r>
              <a:rPr lang="en-GB" dirty="0"/>
              <a:t>a replacement for </a:t>
            </a:r>
            <a:r>
              <a:rPr lang="en-GB" dirty="0" smtClean="0"/>
              <a:t>inspections</a:t>
            </a:r>
            <a:endParaRPr lang="en-GB"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59938916"/>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a:t>
            </a:r>
            <a:r>
              <a:rPr lang="en-US" dirty="0" smtClean="0"/>
              <a:t>tools</a:t>
            </a:r>
            <a:endParaRPr lang="en-US" dirty="0"/>
          </a:p>
        </p:txBody>
      </p:sp>
      <p:sp>
        <p:nvSpPr>
          <p:cNvPr id="3" name="Content Placeholder 2"/>
          <p:cNvSpPr>
            <a:spLocks noGrp="1"/>
          </p:cNvSpPr>
          <p:nvPr>
            <p:ph idx="1"/>
          </p:nvPr>
        </p:nvSpPr>
        <p:spPr/>
        <p:txBody>
          <a:bodyPr/>
          <a:lstStyle/>
          <a:p>
            <a:r>
              <a:rPr lang="en-US" dirty="0" smtClean="0"/>
              <a:t>Static analysis tools</a:t>
            </a:r>
          </a:p>
          <a:p>
            <a:pPr lvl="1"/>
            <a:r>
              <a:rPr lang="en-US" dirty="0" smtClean="0"/>
              <a:t>Syntax checkers</a:t>
            </a:r>
          </a:p>
          <a:p>
            <a:pPr lvl="2"/>
            <a:r>
              <a:rPr lang="en-US" dirty="0" smtClean="0"/>
              <a:t>Lint</a:t>
            </a:r>
          </a:p>
          <a:p>
            <a:pPr lvl="2"/>
            <a:r>
              <a:rPr lang="en-US" dirty="0" smtClean="0"/>
              <a:t>C++ Lint</a:t>
            </a:r>
          </a:p>
          <a:p>
            <a:pPr lvl="2"/>
            <a:r>
              <a:rPr lang="en-US" dirty="0" smtClean="0"/>
              <a:t>Jlint</a:t>
            </a:r>
            <a:r>
              <a:rPr lang="en-US" dirty="0"/>
              <a:t> (https://www.cs.cmu.edu/~aldrich/courses/413/slides/tools_team5.</a:t>
            </a:r>
            <a:r>
              <a:rPr lang="en-US" dirty="0" smtClean="0"/>
              <a:t>pdf)</a:t>
            </a:r>
            <a:endParaRPr lang="en-US" dirty="0"/>
          </a:p>
          <a:p>
            <a:pPr lvl="1"/>
            <a:r>
              <a:rPr lang="en-US" dirty="0" smtClean="0"/>
              <a:t>Coding errors</a:t>
            </a:r>
          </a:p>
          <a:p>
            <a:pPr lvl="2"/>
            <a:r>
              <a:rPr lang="en-US" dirty="0" smtClean="0"/>
              <a:t>Null pointers</a:t>
            </a:r>
          </a:p>
          <a:p>
            <a:pPr lvl="2"/>
            <a:r>
              <a:rPr lang="en-US" dirty="0" smtClean="0"/>
              <a:t>Array out of bounds</a:t>
            </a:r>
          </a:p>
          <a:p>
            <a:pPr lvl="2"/>
            <a:r>
              <a:rPr lang="en-US" dirty="0" smtClean="0"/>
              <a:t>Memory faults (invalid pointer)</a:t>
            </a:r>
          </a:p>
          <a:p>
            <a:pPr lvl="2"/>
            <a:r>
              <a:rPr lang="en-US" dirty="0" smtClean="0"/>
              <a:t>Unreachable code</a:t>
            </a:r>
          </a:p>
          <a:p>
            <a:pPr lvl="2"/>
            <a:r>
              <a:rPr lang="en-US" dirty="0" smtClean="0"/>
              <a:t>Method/function returns not used</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24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9590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Test Tools </a:t>
            </a:r>
            <a:endParaRPr lang="en-US" dirty="0"/>
          </a:p>
        </p:txBody>
      </p:sp>
      <p:sp>
        <p:nvSpPr>
          <p:cNvPr id="3" name="Content Placeholder 2"/>
          <p:cNvSpPr>
            <a:spLocks noGrp="1"/>
          </p:cNvSpPr>
          <p:nvPr>
            <p:ph idx="1"/>
          </p:nvPr>
        </p:nvSpPr>
        <p:spPr/>
        <p:txBody>
          <a:bodyPr/>
          <a:lstStyle/>
          <a:p>
            <a:r>
              <a:rPr lang="en-US" dirty="0" smtClean="0"/>
              <a:t>These tools do not involve actual input and output. Rather, they take a symbolic approach to testing, i.e. they do not test the actual execution of the software. </a:t>
            </a:r>
          </a:p>
          <a:p>
            <a:r>
              <a:rPr lang="en-US" dirty="0" smtClean="0"/>
              <a:t>These tools include the following: </a:t>
            </a:r>
          </a:p>
          <a:p>
            <a:pPr marL="857250" lvl="1" indent="-457200">
              <a:buFont typeface="+mj-lt"/>
              <a:buAutoNum type="arabicPeriod"/>
            </a:pPr>
            <a:r>
              <a:rPr lang="en-US" dirty="0" smtClean="0"/>
              <a:t>Flow analyzers: ensure consistency in data flow from input to output. </a:t>
            </a:r>
          </a:p>
          <a:p>
            <a:pPr marL="857250" lvl="1" indent="-457200">
              <a:buFont typeface="+mj-lt"/>
              <a:buAutoNum type="arabicPeriod"/>
            </a:pPr>
            <a:r>
              <a:rPr lang="en-US" dirty="0" smtClean="0"/>
              <a:t>Path tests: find unused code and code with contradictions. </a:t>
            </a:r>
          </a:p>
          <a:p>
            <a:pPr marL="857250" lvl="1" indent="-457200">
              <a:buFont typeface="+mj-lt"/>
              <a:buAutoNum type="arabicPeriod"/>
            </a:pPr>
            <a:r>
              <a:rPr lang="en-US" dirty="0" smtClean="0"/>
              <a:t>Coverage analyzers: ensures that all logic paths are tested. </a:t>
            </a:r>
          </a:p>
          <a:p>
            <a:pPr marL="857250" lvl="1" indent="-457200">
              <a:buFont typeface="+mj-lt"/>
              <a:buAutoNum type="arabicPeriod"/>
            </a:pPr>
            <a:r>
              <a:rPr lang="en-US" dirty="0" smtClean="0"/>
              <a:t>Interface analyzers: examines the effects of passing variables and data between modules.</a:t>
            </a:r>
            <a:endParaRPr lang="en-US" dirty="0"/>
          </a:p>
        </p:txBody>
      </p:sp>
      <p:sp>
        <p:nvSpPr>
          <p:cNvPr id="6" name="Date Placeholder 5"/>
          <p:cNvSpPr>
            <a:spLocks noGrp="1"/>
          </p:cNvSpPr>
          <p:nvPr>
            <p:ph type="dt" sz="half" idx="10"/>
          </p:nvPr>
        </p:nvSpPr>
        <p:spPr/>
        <p:txBody>
          <a:bodyPr/>
          <a:lstStyle/>
          <a:p>
            <a:pPr>
              <a:defRPr/>
            </a:pPr>
            <a:r>
              <a:rPr lang="en-US" dirty="0" smtClean="0"/>
              <a:t>May 16,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8</a:t>
            </a:r>
            <a:endParaRPr lang="en-US" dirty="0"/>
          </a:p>
        </p:txBody>
      </p:sp>
      <p:sp>
        <p:nvSpPr>
          <p:cNvPr id="8" name="Slide Number Placeholder 7"/>
          <p:cNvSpPr>
            <a:spLocks noGrp="1"/>
          </p:cNvSpPr>
          <p:nvPr>
            <p:ph type="sldNum" sz="quarter" idx="12"/>
          </p:nvPr>
        </p:nvSpPr>
        <p:spPr/>
        <p:txBody>
          <a:bodyPr/>
          <a:lstStyle/>
          <a:p>
            <a:pPr>
              <a:defRPr/>
            </a:pPr>
            <a:fld id="{8BDBD1F7-51C1-E94D-B9B2-8F7012A744C6}" type="slidenum">
              <a:rPr lang="en-US" smtClean="0"/>
              <a:pPr>
                <a:defRPr/>
              </a:pPr>
              <a:t>25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82374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Simple analysis tools</a:t>
            </a:r>
          </a:p>
        </p:txBody>
      </p:sp>
      <p:sp>
        <p:nvSpPr>
          <p:cNvPr id="185347" name="Rectangle 3"/>
          <p:cNvSpPr>
            <a:spLocks noGrp="1" noChangeArrowheads="1"/>
          </p:cNvSpPr>
          <p:nvPr>
            <p:ph idx="1"/>
          </p:nvPr>
        </p:nvSpPr>
        <p:spPr/>
        <p:txBody>
          <a:bodyPr/>
          <a:lstStyle/>
          <a:p>
            <a:pPr>
              <a:lnSpc>
                <a:spcPct val="80000"/>
              </a:lnSpc>
              <a:spcAft>
                <a:spcPts val="600"/>
              </a:spcAft>
            </a:pPr>
            <a:r>
              <a:rPr lang="en-US" sz="2400" dirty="0"/>
              <a:t>Restricted to checking a fixed set of simple properties</a:t>
            </a:r>
          </a:p>
          <a:p>
            <a:pPr lvl="1">
              <a:lnSpc>
                <a:spcPct val="80000"/>
              </a:lnSpc>
              <a:spcAft>
                <a:spcPts val="600"/>
              </a:spcAft>
            </a:pPr>
            <a:r>
              <a:rPr lang="en-US" sz="2000" dirty="0"/>
              <a:t>do not require any additional effort for </a:t>
            </a:r>
            <a:r>
              <a:rPr lang="en-US" sz="2000" dirty="0" smtClean="0"/>
              <a:t>specification</a:t>
            </a:r>
            <a:endParaRPr lang="en-US" sz="2000" dirty="0"/>
          </a:p>
          <a:p>
            <a:pPr>
              <a:lnSpc>
                <a:spcPct val="80000"/>
              </a:lnSpc>
              <a:spcAft>
                <a:spcPts val="600"/>
              </a:spcAft>
            </a:pPr>
            <a:r>
              <a:rPr lang="en-US" sz="2400" dirty="0"/>
              <a:t>Type checkers</a:t>
            </a:r>
          </a:p>
          <a:p>
            <a:pPr lvl="1">
              <a:spcAft>
                <a:spcPts val="600"/>
              </a:spcAft>
            </a:pPr>
            <a:r>
              <a:rPr lang="en-US" sz="2000" dirty="0"/>
              <a:t>typically applied to properties that are syntactic =  enforce a simple well-formedness rule</a:t>
            </a:r>
          </a:p>
          <a:p>
            <a:pPr lvl="1">
              <a:lnSpc>
                <a:spcPct val="80000"/>
              </a:lnSpc>
              <a:spcAft>
                <a:spcPts val="600"/>
              </a:spcAft>
            </a:pPr>
            <a:r>
              <a:rPr lang="en-US" sz="2000" dirty="0"/>
              <a:t>violations are easy to diagnose and repair </a:t>
            </a:r>
          </a:p>
          <a:p>
            <a:pPr lvl="1">
              <a:lnSpc>
                <a:spcPct val="80000"/>
              </a:lnSpc>
              <a:spcAft>
                <a:spcPts val="600"/>
              </a:spcAft>
            </a:pPr>
            <a:r>
              <a:rPr lang="en-US" sz="2000" dirty="0"/>
              <a:t>Often rules are stricter than one would like</a:t>
            </a:r>
          </a:p>
          <a:p>
            <a:pPr>
              <a:lnSpc>
                <a:spcPct val="80000"/>
              </a:lnSpc>
              <a:spcAft>
                <a:spcPts val="600"/>
              </a:spcAft>
            </a:pPr>
            <a:r>
              <a:rPr lang="en-US" sz="2400" dirty="0"/>
              <a:t>Data flow analyzers</a:t>
            </a:r>
          </a:p>
          <a:p>
            <a:pPr lvl="1">
              <a:lnSpc>
                <a:spcPct val="80000"/>
              </a:lnSpc>
              <a:spcAft>
                <a:spcPts val="600"/>
              </a:spcAft>
            </a:pPr>
            <a:r>
              <a:rPr lang="en-US" sz="2000" dirty="0"/>
              <a:t>sensitive to program control and data flow</a:t>
            </a:r>
          </a:p>
          <a:p>
            <a:pPr lvl="1">
              <a:spcAft>
                <a:spcPts val="600"/>
              </a:spcAft>
            </a:pPr>
            <a:r>
              <a:rPr lang="en-US" sz="2000" dirty="0"/>
              <a:t>often used to identify anomalies rather than simple, unambiguous faults</a:t>
            </a:r>
          </a:p>
          <a:p>
            <a:pPr>
              <a:lnSpc>
                <a:spcPct val="80000"/>
              </a:lnSpc>
              <a:spcAft>
                <a:spcPts val="600"/>
              </a:spcAft>
            </a:pPr>
            <a:r>
              <a:rPr lang="en-US" sz="2400" dirty="0"/>
              <a:t>Checkers of domain specific properties </a:t>
            </a:r>
          </a:p>
          <a:p>
            <a:pPr lvl="1">
              <a:lnSpc>
                <a:spcPct val="80000"/>
              </a:lnSpc>
              <a:spcAft>
                <a:spcPts val="600"/>
              </a:spcAft>
            </a:pPr>
            <a:r>
              <a:rPr lang="en-US" sz="2000" dirty="0"/>
              <a:t>Web site link checkers</a:t>
            </a:r>
          </a:p>
          <a:p>
            <a:pPr lvl="1">
              <a:lnSpc>
                <a:spcPct val="80000"/>
              </a:lnSpc>
              <a:spcAft>
                <a:spcPts val="600"/>
              </a:spcAft>
            </a:pPr>
            <a:r>
              <a:rPr lang="en-US" sz="2000" dirty="0"/>
              <a:t>…</a:t>
            </a:r>
            <a:endParaRPr lang="it-IT" sz="1600" dirty="0"/>
          </a:p>
        </p:txBody>
      </p:sp>
      <p:sp>
        <p:nvSpPr>
          <p:cNvPr id="4" name="Footer Placeholder 3"/>
          <p:cNvSpPr>
            <a:spLocks noGrp="1"/>
          </p:cNvSpPr>
          <p:nvPr>
            <p:ph type="ftr" sz="quarter" idx="11"/>
          </p:nvPr>
        </p:nvSpPr>
        <p:spPr/>
        <p:txBody>
          <a:bodyPr/>
          <a:lstStyle/>
          <a:p>
            <a:r>
              <a:rPr lang="en-US" dirty="0" smtClean="0"/>
              <a:t>SE 433: Lecture 8</a:t>
            </a:r>
            <a:endParaRPr lang="en-US" dirty="0"/>
          </a:p>
        </p:txBody>
      </p:sp>
      <p:sp>
        <p:nvSpPr>
          <p:cNvPr id="3" name="Date Placeholder 2"/>
          <p:cNvSpPr>
            <a:spLocks noGrp="1"/>
          </p:cNvSpPr>
          <p:nvPr>
            <p:ph type="dt" sz="half" idx="10"/>
          </p:nvPr>
        </p:nvSpPr>
        <p:spPr/>
        <p:txBody>
          <a:bodyPr/>
          <a:lstStyle/>
          <a:p>
            <a:pPr>
              <a:defRPr/>
            </a:pPr>
            <a:r>
              <a:rPr lang="en-US" dirty="0" smtClean="0"/>
              <a:t>May 16, 2017</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61610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dirty="0" smtClean="0"/>
              <a:t>Stages of static analysis</a:t>
            </a:r>
            <a:endParaRPr lang="en-GB" dirty="0"/>
          </a:p>
        </p:txBody>
      </p:sp>
      <p:sp>
        <p:nvSpPr>
          <p:cNvPr id="79875" name="Rectangle 3"/>
          <p:cNvSpPr>
            <a:spLocks noGrp="1" noChangeArrowheads="1"/>
          </p:cNvSpPr>
          <p:nvPr>
            <p:ph type="body" idx="1"/>
          </p:nvPr>
        </p:nvSpPr>
        <p:spPr/>
        <p:txBody>
          <a:bodyPr/>
          <a:lstStyle/>
          <a:p>
            <a:pPr>
              <a:lnSpc>
                <a:spcPct val="90000"/>
              </a:lnSpc>
              <a:spcAft>
                <a:spcPts val="600"/>
              </a:spcAft>
            </a:pPr>
            <a:r>
              <a:rPr lang="en-GB" sz="2000" b="1" dirty="0" smtClean="0"/>
              <a:t>Control flow analysis</a:t>
            </a:r>
            <a:r>
              <a:rPr lang="en-GB" sz="2000" dirty="0" smtClean="0"/>
              <a:t>.  Checks for loops with multiple exit or entry points, finds unreachable code, etc.</a:t>
            </a:r>
          </a:p>
          <a:p>
            <a:pPr>
              <a:lnSpc>
                <a:spcPct val="90000"/>
              </a:lnSpc>
              <a:spcAft>
                <a:spcPts val="600"/>
              </a:spcAft>
            </a:pPr>
            <a:r>
              <a:rPr lang="en-GB" sz="2000" b="1" dirty="0" smtClean="0"/>
              <a:t>Data use analysis</a:t>
            </a:r>
            <a:r>
              <a:rPr lang="en-GB" sz="2000" dirty="0" smtClean="0"/>
              <a:t>.  Detects uninitialized variables, variables written twice without an intervening assignment, variables which are declared but never used, </a:t>
            </a:r>
            <a:r>
              <a:rPr lang="en-US" sz="2000" dirty="0">
                <a:ea typeface="Times New Roman" charset="0"/>
                <a:cs typeface="Times New Roman" charset="0"/>
                <a:sym typeface="Marlett" charset="0"/>
              </a:rPr>
              <a:t>array </a:t>
            </a:r>
            <a:r>
              <a:rPr lang="en-US" sz="2000" dirty="0" smtClean="0">
                <a:ea typeface="Times New Roman" charset="0"/>
                <a:cs typeface="Times New Roman" charset="0"/>
                <a:sym typeface="Marlett" charset="0"/>
              </a:rPr>
              <a:t>bounds, </a:t>
            </a:r>
            <a:r>
              <a:rPr lang="en-GB" sz="2000" dirty="0" smtClean="0"/>
              <a:t>etc.</a:t>
            </a:r>
          </a:p>
          <a:p>
            <a:pPr>
              <a:lnSpc>
                <a:spcPct val="90000"/>
              </a:lnSpc>
              <a:spcAft>
                <a:spcPts val="600"/>
              </a:spcAft>
            </a:pPr>
            <a:r>
              <a:rPr lang="en-GB" sz="2000" b="1" dirty="0" smtClean="0"/>
              <a:t>Interface analysis</a:t>
            </a:r>
            <a:r>
              <a:rPr lang="en-GB" sz="2000" dirty="0" smtClean="0"/>
              <a:t>.  Checks the consistency of routine and procedure declarations and their use: </a:t>
            </a:r>
            <a:r>
              <a:rPr lang="en-US" sz="2000" dirty="0" smtClean="0">
                <a:ea typeface="Times New Roman" charset="0"/>
                <a:cs typeface="Times New Roman" charset="0"/>
                <a:sym typeface="Marlett" charset="0"/>
              </a:rPr>
              <a:t>Parameter </a:t>
            </a:r>
            <a:r>
              <a:rPr lang="en-US" sz="2000" dirty="0">
                <a:ea typeface="Times New Roman" charset="0"/>
                <a:cs typeface="Times New Roman" charset="0"/>
                <a:sym typeface="Marlett" charset="0"/>
              </a:rPr>
              <a:t>mismatches, non-use of </a:t>
            </a:r>
            <a:r>
              <a:rPr lang="en-US" sz="2000" dirty="0" smtClean="0">
                <a:ea typeface="Times New Roman" charset="0"/>
                <a:cs typeface="Times New Roman" charset="0"/>
                <a:sym typeface="Marlett" charset="0"/>
              </a:rPr>
              <a:t>function </a:t>
            </a:r>
            <a:r>
              <a:rPr lang="en-US" sz="2000" dirty="0">
                <a:ea typeface="Times New Roman" charset="0"/>
                <a:cs typeface="Times New Roman" charset="0"/>
                <a:sym typeface="Marlett" charset="0"/>
              </a:rPr>
              <a:t>results, uncalled </a:t>
            </a:r>
            <a:r>
              <a:rPr lang="en-US" sz="2000" dirty="0" smtClean="0">
                <a:ea typeface="Times New Roman" charset="0"/>
                <a:cs typeface="Times New Roman" charset="0"/>
                <a:sym typeface="Marlett" charset="0"/>
              </a:rPr>
              <a:t>procedures</a:t>
            </a:r>
          </a:p>
          <a:p>
            <a:pPr>
              <a:lnSpc>
                <a:spcPct val="90000"/>
              </a:lnSpc>
              <a:spcAft>
                <a:spcPts val="600"/>
              </a:spcAft>
            </a:pPr>
            <a:r>
              <a:rPr lang="en-US" sz="2000" b="1" dirty="0">
                <a:ea typeface="Times New Roman" charset="0"/>
                <a:cs typeface="Times New Roman" charset="0"/>
                <a:sym typeface="Marlett" charset="0"/>
              </a:rPr>
              <a:t>Storage </a:t>
            </a:r>
            <a:r>
              <a:rPr lang="en-US" sz="2000" b="1" dirty="0" smtClean="0">
                <a:ea typeface="Times New Roman" charset="0"/>
                <a:cs typeface="Times New Roman" charset="0"/>
                <a:sym typeface="Marlett" charset="0"/>
              </a:rPr>
              <a:t>management</a:t>
            </a:r>
            <a:r>
              <a:rPr lang="en-US" sz="2000" dirty="0" smtClean="0">
                <a:ea typeface="Times New Roman" charset="0"/>
                <a:cs typeface="Times New Roman" charset="0"/>
                <a:sym typeface="Marlett" charset="0"/>
              </a:rPr>
              <a:t>.  </a:t>
            </a:r>
            <a:r>
              <a:rPr lang="en-US" sz="2000" dirty="0">
                <a:ea typeface="Times New Roman" charset="0"/>
                <a:cs typeface="Times New Roman" charset="0"/>
                <a:sym typeface="Marlett" charset="0"/>
              </a:rPr>
              <a:t>Unassigned pointers, pointer </a:t>
            </a:r>
            <a:r>
              <a:rPr lang="en-US" sz="2000" dirty="0" smtClean="0">
                <a:ea typeface="Times New Roman" charset="0"/>
                <a:cs typeface="Times New Roman" charset="0"/>
                <a:sym typeface="Marlett" charset="0"/>
              </a:rPr>
              <a:t>arithmetic</a:t>
            </a:r>
            <a:endParaRPr lang="en-GB" sz="2000" dirty="0" smtClean="0"/>
          </a:p>
          <a:p>
            <a:pPr>
              <a:lnSpc>
                <a:spcPct val="90000"/>
              </a:lnSpc>
              <a:spcAft>
                <a:spcPts val="600"/>
              </a:spcAft>
            </a:pPr>
            <a:r>
              <a:rPr lang="en-GB" sz="2000" b="1" dirty="0"/>
              <a:t>Information flow analysis</a:t>
            </a:r>
            <a:r>
              <a:rPr lang="en-GB" sz="2000" dirty="0"/>
              <a:t>.  Identifies the </a:t>
            </a:r>
            <a:r>
              <a:rPr lang="en-GB" sz="2000" dirty="0" smtClean="0"/>
              <a:t>dependencies </a:t>
            </a:r>
            <a:r>
              <a:rPr lang="en-GB" sz="2000" dirty="0"/>
              <a:t>of output variables. Does not </a:t>
            </a:r>
            <a:r>
              <a:rPr lang="en-GB" sz="2000" dirty="0" smtClean="0"/>
              <a:t>detect </a:t>
            </a:r>
            <a:r>
              <a:rPr lang="en-GB" sz="2000" dirty="0"/>
              <a:t>anomalies itself but highlights </a:t>
            </a:r>
            <a:r>
              <a:rPr lang="en-GB" sz="2000" dirty="0" smtClean="0"/>
              <a:t>information </a:t>
            </a:r>
            <a:r>
              <a:rPr lang="en-GB" sz="2000" dirty="0"/>
              <a:t>for code inspection or review</a:t>
            </a:r>
          </a:p>
          <a:p>
            <a:pPr>
              <a:lnSpc>
                <a:spcPct val="90000"/>
              </a:lnSpc>
              <a:spcAft>
                <a:spcPts val="600"/>
              </a:spcAft>
            </a:pPr>
            <a:r>
              <a:rPr lang="en-GB" sz="2000" b="1" dirty="0"/>
              <a:t>Path analysis</a:t>
            </a:r>
            <a:r>
              <a:rPr lang="en-GB" sz="2000" dirty="0"/>
              <a:t>.  Identifies paths through the program and sets out the statements executed in that path. Again</a:t>
            </a:r>
            <a:r>
              <a:rPr lang="en-GB" sz="2000" dirty="0" smtClean="0"/>
              <a:t>, potentially </a:t>
            </a:r>
            <a:r>
              <a:rPr lang="en-GB" sz="2000" dirty="0"/>
              <a:t>useful in the review process</a:t>
            </a:r>
          </a:p>
          <a:p>
            <a:pPr marL="0" indent="0">
              <a:lnSpc>
                <a:spcPct val="90000"/>
              </a:lnSpc>
              <a:spcAft>
                <a:spcPts val="600"/>
              </a:spcAft>
              <a:buNone/>
            </a:pPr>
            <a:r>
              <a:rPr lang="en-GB" sz="2000" dirty="0"/>
              <a:t>Both these stages </a:t>
            </a:r>
            <a:r>
              <a:rPr lang="en-GB" sz="2000" dirty="0" smtClean="0"/>
              <a:t>(last two) generate </a:t>
            </a:r>
            <a:r>
              <a:rPr lang="en-GB" sz="2000" dirty="0"/>
              <a:t>vast amounts of information. Must be used with care.</a:t>
            </a:r>
          </a:p>
          <a:p>
            <a:endParaRPr lang="en-GB"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27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91833361"/>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n-GB" dirty="0"/>
              <a:t>Static analysis checks</a:t>
            </a:r>
          </a:p>
        </p:txBody>
      </p:sp>
      <p:graphicFrame>
        <p:nvGraphicFramePr>
          <p:cNvPr id="77827" name="Object 3"/>
          <p:cNvGraphicFramePr>
            <a:graphicFrameLocks/>
          </p:cNvGraphicFramePr>
          <p:nvPr>
            <p:extLst>
              <p:ext uri="{D42A27DB-BD31-4B8C-83A1-F6EECF244321}">
                <p14:modId xmlns:p14="http://schemas.microsoft.com/office/powerpoint/2010/main" val="3247754806"/>
              </p:ext>
            </p:extLst>
          </p:nvPr>
        </p:nvGraphicFramePr>
        <p:xfrm>
          <a:off x="1066800" y="1143000"/>
          <a:ext cx="7164388" cy="5024438"/>
        </p:xfrm>
        <a:graphic>
          <a:graphicData uri="http://schemas.openxmlformats.org/presentationml/2006/ole">
            <mc:AlternateContent xmlns:mc="http://schemas.openxmlformats.org/markup-compatibility/2006">
              <mc:Choice xmlns:v="urn:schemas-microsoft-com:vml" Requires="v">
                <p:oleObj spid="_x0000_s6170" name="Document" r:id="rId4" imgW="3784600" imgH="2654300" progId="Word.Document.8">
                  <p:embed/>
                </p:oleObj>
              </mc:Choice>
              <mc:Fallback>
                <p:oleObj name="Document" r:id="rId4" imgW="3784600" imgH="26543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43000"/>
                        <a:ext cx="716438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571819329"/>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Static Verification: Analysis Tools</a:t>
            </a:r>
            <a:endParaRPr lang="en-US" dirty="0"/>
          </a:p>
        </p:txBody>
      </p:sp>
      <p:sp>
        <p:nvSpPr>
          <p:cNvPr id="7" name="Content Placeholder 6"/>
          <p:cNvSpPr>
            <a:spLocks noGrp="1"/>
          </p:cNvSpPr>
          <p:nvPr>
            <p:ph idx="1"/>
          </p:nvPr>
        </p:nvSpPr>
        <p:spPr/>
        <p:txBody>
          <a:bodyPr/>
          <a:lstStyle/>
          <a:p>
            <a:pPr marL="0" indent="0">
              <a:spcBef>
                <a:spcPct val="50000"/>
              </a:spcBef>
              <a:buNone/>
            </a:pPr>
            <a:r>
              <a:rPr lang="en-US" b="1" dirty="0">
                <a:solidFill>
                  <a:srgbClr val="000000"/>
                </a:solidFill>
              </a:rPr>
              <a:t>Program analyzers</a:t>
            </a:r>
            <a:r>
              <a:rPr lang="en-US" dirty="0">
                <a:solidFill>
                  <a:srgbClr val="000000"/>
                </a:solidFill>
              </a:rPr>
              <a:t> scan the source of a program for </a:t>
            </a:r>
            <a:r>
              <a:rPr lang="en-US" i="1" u="sng" dirty="0">
                <a:solidFill>
                  <a:srgbClr val="000000"/>
                </a:solidFill>
              </a:rPr>
              <a:t>possible</a:t>
            </a:r>
            <a:r>
              <a:rPr lang="en-US" u="sng" dirty="0">
                <a:solidFill>
                  <a:srgbClr val="000000"/>
                </a:solidFill>
              </a:rPr>
              <a:t> </a:t>
            </a:r>
            <a:r>
              <a:rPr lang="en-US" dirty="0" smtClean="0">
                <a:solidFill>
                  <a:srgbClr val="000000"/>
                </a:solidFill>
              </a:rPr>
              <a:t>faults </a:t>
            </a:r>
            <a:r>
              <a:rPr lang="en-US" dirty="0">
                <a:solidFill>
                  <a:srgbClr val="000000"/>
                </a:solidFill>
              </a:rPr>
              <a:t>and anomalies.</a:t>
            </a:r>
          </a:p>
          <a:p>
            <a:pPr>
              <a:spcBef>
                <a:spcPct val="50000"/>
              </a:spcBef>
            </a:pPr>
            <a:r>
              <a:rPr lang="en-US" dirty="0" smtClean="0">
                <a:ea typeface="Times New Roman" charset="0"/>
                <a:cs typeface="Times New Roman" charset="0"/>
                <a:sym typeface="Marlett" charset="0"/>
              </a:rPr>
              <a:t>Good </a:t>
            </a:r>
            <a:r>
              <a:rPr lang="en-US" dirty="0">
                <a:ea typeface="Times New Roman" charset="0"/>
                <a:cs typeface="Times New Roman" charset="0"/>
                <a:sym typeface="Marlett" charset="0"/>
              </a:rPr>
              <a:t>programming practice eliminates all </a:t>
            </a:r>
            <a:r>
              <a:rPr lang="en-US" b="1" dirty="0">
                <a:solidFill>
                  <a:srgbClr val="000000"/>
                </a:solidFill>
                <a:ea typeface="Times New Roman" charset="0"/>
                <a:cs typeface="Times New Roman" charset="0"/>
                <a:sym typeface="Marlett" charset="0"/>
              </a:rPr>
              <a:t>warnings</a:t>
            </a:r>
            <a:r>
              <a:rPr lang="en-US" dirty="0">
                <a:ea typeface="Times New Roman" charset="0"/>
                <a:cs typeface="Times New Roman" charset="0"/>
                <a:sym typeface="Marlett" charset="0"/>
              </a:rPr>
              <a:t> </a:t>
            </a:r>
            <a:r>
              <a:rPr lang="en-US" dirty="0" smtClean="0">
                <a:ea typeface="Times New Roman" charset="0"/>
                <a:cs typeface="Times New Roman" charset="0"/>
                <a:sym typeface="Marlett" charset="0"/>
              </a:rPr>
              <a:t>from source </a:t>
            </a:r>
            <a:r>
              <a:rPr lang="en-US" dirty="0">
                <a:ea typeface="Times New Roman" charset="0"/>
                <a:cs typeface="Times New Roman" charset="0"/>
                <a:sym typeface="Marlett" charset="0"/>
              </a:rPr>
              <a:t>code</a:t>
            </a:r>
          </a:p>
          <a:p>
            <a:endParaRPr lang="en-US" dirty="0"/>
          </a:p>
        </p:txBody>
      </p:sp>
      <p:sp>
        <p:nvSpPr>
          <p:cNvPr id="8" name="Date Placeholder 7"/>
          <p:cNvSpPr>
            <a:spLocks noGrp="1"/>
          </p:cNvSpPr>
          <p:nvPr>
            <p:ph type="dt" sz="half" idx="10"/>
          </p:nvPr>
        </p:nvSpPr>
        <p:spPr/>
        <p:txBody>
          <a:bodyPr/>
          <a:lstStyle/>
          <a:p>
            <a:pPr>
              <a:defRPr/>
            </a:pPr>
            <a:r>
              <a:rPr lang="en-US" dirty="0" smtClean="0"/>
              <a:t>May 16, 2017</a:t>
            </a:r>
            <a:endParaRPr lang="en-US" dirty="0"/>
          </a:p>
        </p:txBody>
      </p:sp>
      <p:sp>
        <p:nvSpPr>
          <p:cNvPr id="9" name="Footer Placeholder 8"/>
          <p:cNvSpPr>
            <a:spLocks noGrp="1"/>
          </p:cNvSpPr>
          <p:nvPr>
            <p:ph type="ftr" sz="quarter" idx="11"/>
          </p:nvPr>
        </p:nvSpPr>
        <p:spPr/>
        <p:txBody>
          <a:bodyPr/>
          <a:lstStyle/>
          <a:p>
            <a:pPr>
              <a:defRPr/>
            </a:pPr>
            <a:r>
              <a:rPr lang="en-US" dirty="0" smtClean="0"/>
              <a:t>SE 433: Lecture 8</a:t>
            </a:r>
            <a:endParaRPr lang="en-US" dirty="0"/>
          </a:p>
        </p:txBody>
      </p:sp>
      <p:sp>
        <p:nvSpPr>
          <p:cNvPr id="10" name="Slide Number Placeholder 9"/>
          <p:cNvSpPr>
            <a:spLocks noGrp="1"/>
          </p:cNvSpPr>
          <p:nvPr>
            <p:ph type="sldNum" sz="quarter" idx="12"/>
          </p:nvPr>
        </p:nvSpPr>
        <p:spPr/>
        <p:txBody>
          <a:bodyPr/>
          <a:lstStyle/>
          <a:p>
            <a:pPr>
              <a:defRPr/>
            </a:pPr>
            <a:fld id="{8BDBD1F7-51C1-E94D-B9B2-8F7012A744C6}" type="slidenum">
              <a:rPr lang="en-US" smtClean="0"/>
              <a:pPr>
                <a:defRPr/>
              </a:pPr>
              <a:t>29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66677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SE </a:t>
            </a:r>
            <a:r>
              <a:rPr lang="en-US" dirty="0" smtClean="0">
                <a:latin typeface="Arial" charset="0"/>
                <a:ea typeface="ＭＳ Ｐゴシック" charset="0"/>
                <a:cs typeface="ＭＳ Ｐゴシック" charset="0"/>
              </a:rPr>
              <a:t>433 </a:t>
            </a:r>
            <a:r>
              <a:rPr lang="en-US" dirty="0">
                <a:latin typeface="Arial" charset="0"/>
                <a:ea typeface="ＭＳ Ｐゴシック" charset="0"/>
                <a:cs typeface="ＭＳ Ｐゴシック" charset="0"/>
              </a:rPr>
              <a:t>– Class </a:t>
            </a:r>
            <a:r>
              <a:rPr lang="en-US" dirty="0" smtClean="0">
                <a:latin typeface="Arial" charset="0"/>
                <a:ea typeface="ＭＳ Ｐゴシック" charset="0"/>
                <a:cs typeface="ＭＳ Ｐゴシック" charset="0"/>
              </a:rPr>
              <a:t>8</a:t>
            </a:r>
            <a:endParaRPr lang="en-US" dirty="0">
              <a:latin typeface="Arial" charset="0"/>
              <a:ea typeface="ＭＳ Ｐゴシック" charset="0"/>
              <a:cs typeface="ＭＳ Ｐゴシック" charset="0"/>
            </a:endParaRPr>
          </a:p>
        </p:txBody>
      </p:sp>
      <p:sp>
        <p:nvSpPr>
          <p:cNvPr id="14338" name="Rectangle 3"/>
          <p:cNvSpPr>
            <a:spLocks noGrp="1" noChangeArrowheads="1"/>
          </p:cNvSpPr>
          <p:nvPr>
            <p:ph type="body" idx="1"/>
          </p:nvPr>
        </p:nvSpPr>
        <p:spPr/>
        <p:txBody>
          <a:bodyPr/>
          <a:lstStyle/>
          <a:p>
            <a:pPr>
              <a:buFont typeface="Wingdings" charset="0"/>
              <a:buNone/>
            </a:pPr>
            <a:r>
              <a:rPr lang="en-US" b="1" dirty="0">
                <a:solidFill>
                  <a:schemeClr val="tx2"/>
                </a:solidFill>
                <a:ea typeface="ＭＳ Ｐゴシック" charset="0"/>
                <a:cs typeface="ＭＳ Ｐゴシック" charset="0"/>
              </a:rPr>
              <a:t>Topic</a:t>
            </a:r>
            <a:r>
              <a:rPr lang="en-US" b="1" dirty="0" smtClean="0">
                <a:solidFill>
                  <a:schemeClr val="tx2"/>
                </a:solidFill>
                <a:ea typeface="ＭＳ Ｐゴシック" charset="0"/>
                <a:cs typeface="ＭＳ Ｐゴシック" charset="0"/>
              </a:rPr>
              <a:t>:</a:t>
            </a:r>
          </a:p>
          <a:p>
            <a:pPr lvl="1"/>
            <a:r>
              <a:rPr lang="en-US" sz="2400" dirty="0"/>
              <a:t>Static Analysis &amp; </a:t>
            </a:r>
            <a:r>
              <a:rPr lang="en-US" sz="2400" dirty="0" smtClean="0"/>
              <a:t>Inspection</a:t>
            </a:r>
          </a:p>
          <a:p>
            <a:pPr>
              <a:lnSpc>
                <a:spcPct val="90000"/>
              </a:lnSpc>
              <a:buFont typeface="Wingdings" charset="0"/>
              <a:buNone/>
            </a:pPr>
            <a:r>
              <a:rPr lang="en-US" b="1" dirty="0" smtClean="0">
                <a:solidFill>
                  <a:srgbClr val="0000FF"/>
                </a:solidFill>
                <a:ea typeface="ＭＳ Ｐゴシック" charset="0"/>
                <a:cs typeface="ＭＳ Ｐゴシック" charset="0"/>
              </a:rPr>
              <a:t>Reading</a:t>
            </a:r>
            <a:r>
              <a:rPr lang="en-US" dirty="0">
                <a:solidFill>
                  <a:srgbClr val="0000FF"/>
                </a:solidFill>
                <a:ea typeface="ＭＳ Ｐゴシック" charset="0"/>
                <a:cs typeface="ＭＳ Ｐゴシック" charset="0"/>
              </a:rPr>
              <a:t>:</a:t>
            </a:r>
          </a:p>
          <a:p>
            <a:pPr lvl="1"/>
            <a:r>
              <a:rPr lang="en-US" sz="2400" dirty="0"/>
              <a:t>Pezze and Young, Chapter </a:t>
            </a:r>
            <a:r>
              <a:rPr lang="en-US" sz="2400" dirty="0" smtClean="0"/>
              <a:t>18, 23</a:t>
            </a:r>
          </a:p>
          <a:p>
            <a:pPr marL="457200" lvl="1" indent="0">
              <a:buNone/>
            </a:pPr>
            <a:r>
              <a:rPr lang="en-US" sz="2400" b="1" dirty="0" smtClean="0"/>
              <a:t>Supplemental </a:t>
            </a:r>
            <a:r>
              <a:rPr lang="en-US" sz="2400" b="1" dirty="0"/>
              <a:t>Readings</a:t>
            </a:r>
            <a:r>
              <a:rPr lang="en-US" sz="2400" b="1" dirty="0" smtClean="0"/>
              <a:t>:</a:t>
            </a:r>
          </a:p>
          <a:p>
            <a:pPr lvl="1"/>
            <a:r>
              <a:rPr lang="en-US" sz="2400" dirty="0">
                <a:hlinkClick r:id="rId3"/>
              </a:rPr>
              <a:t>FindBugs™ - Find Bugs in Java Programs – http://</a:t>
            </a:r>
            <a:r>
              <a:rPr lang="en-US" sz="2400" dirty="0" smtClean="0">
                <a:hlinkClick r:id="rId3"/>
              </a:rPr>
              <a:t>findbugs.sourceforge.net</a:t>
            </a:r>
            <a:endParaRPr lang="en-US" sz="2400" dirty="0" smtClean="0"/>
          </a:p>
          <a:p>
            <a:pPr lvl="1"/>
            <a:r>
              <a:rPr lang="en-US" sz="2400" dirty="0">
                <a:hlinkClick r:id="rId4"/>
              </a:rPr>
              <a:t>Jlint - Find Bugs in Java Programs – http://</a:t>
            </a:r>
            <a:r>
              <a:rPr lang="en-US" sz="2400" dirty="0" smtClean="0">
                <a:hlinkClick r:id="rId4"/>
              </a:rPr>
              <a:t>jlint.sourceforge.net</a:t>
            </a:r>
            <a:endParaRPr lang="en-US" sz="2400" b="1" dirty="0" smtClean="0"/>
          </a:p>
        </p:txBody>
      </p:sp>
      <p:sp>
        <p:nvSpPr>
          <p:cNvPr id="143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48644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Static Analysis Tools (continued)</a:t>
            </a:r>
            <a:endParaRPr lang="en-US" dirty="0"/>
          </a:p>
        </p:txBody>
      </p:sp>
      <p:sp>
        <p:nvSpPr>
          <p:cNvPr id="5" name="Content Placeholder 4"/>
          <p:cNvSpPr>
            <a:spLocks noGrp="1"/>
          </p:cNvSpPr>
          <p:nvPr>
            <p:ph idx="1"/>
          </p:nvPr>
        </p:nvSpPr>
        <p:spPr/>
        <p:txBody>
          <a:bodyPr/>
          <a:lstStyle/>
          <a:p>
            <a:pPr marL="0" indent="0">
              <a:buNone/>
            </a:pPr>
            <a:r>
              <a:rPr lang="en-US" b="1" dirty="0" smtClean="0">
                <a:sym typeface="Marlett" charset="0"/>
              </a:rPr>
              <a:t>Static analysis tools</a:t>
            </a:r>
          </a:p>
          <a:p>
            <a:r>
              <a:rPr lang="en-US" b="1" dirty="0" smtClean="0">
                <a:sym typeface="Marlett" charset="0"/>
              </a:rPr>
              <a:t>Cross-reference table</a:t>
            </a:r>
            <a:r>
              <a:rPr lang="en-US" dirty="0" smtClean="0">
                <a:sym typeface="Marlett" charset="0"/>
              </a:rPr>
              <a:t>: Shows every use of a variable, procedure, object, etc.</a:t>
            </a:r>
          </a:p>
          <a:p>
            <a:r>
              <a:rPr lang="en-US" b="1" dirty="0" smtClean="0">
                <a:sym typeface="Marlett" charset="0"/>
              </a:rPr>
              <a:t>Information flow analysis</a:t>
            </a:r>
            <a:r>
              <a:rPr lang="en-US" dirty="0" smtClean="0">
                <a:sym typeface="Marlett" charset="0"/>
              </a:rPr>
              <a:t>: Identifies input variables on which an output depends.</a:t>
            </a:r>
          </a:p>
          <a:p>
            <a:r>
              <a:rPr lang="en-US" b="1" dirty="0" smtClean="0">
                <a:sym typeface="Marlett" charset="0"/>
              </a:rPr>
              <a:t>Path analysis</a:t>
            </a:r>
            <a:r>
              <a:rPr lang="en-US" dirty="0" smtClean="0">
                <a:sym typeface="Marlett" charset="0"/>
              </a:rPr>
              <a:t>: Identifies all possible paths through the program.</a:t>
            </a:r>
          </a:p>
          <a:p>
            <a:endParaRPr lang="en-US" dirty="0"/>
          </a:p>
        </p:txBody>
      </p:sp>
      <p:sp>
        <p:nvSpPr>
          <p:cNvPr id="8" name="Date Placeholder 7"/>
          <p:cNvSpPr>
            <a:spLocks noGrp="1"/>
          </p:cNvSpPr>
          <p:nvPr>
            <p:ph type="dt" sz="half" idx="10"/>
          </p:nvPr>
        </p:nvSpPr>
        <p:spPr/>
        <p:txBody>
          <a:bodyPr/>
          <a:lstStyle/>
          <a:p>
            <a:pPr>
              <a:defRPr/>
            </a:pPr>
            <a:r>
              <a:rPr lang="en-US" dirty="0" smtClean="0"/>
              <a:t>May 16, 2017</a:t>
            </a:r>
            <a:endParaRPr lang="en-US" dirty="0"/>
          </a:p>
        </p:txBody>
      </p:sp>
      <p:sp>
        <p:nvSpPr>
          <p:cNvPr id="9" name="Footer Placeholder 8"/>
          <p:cNvSpPr>
            <a:spLocks noGrp="1"/>
          </p:cNvSpPr>
          <p:nvPr>
            <p:ph type="ftr" sz="quarter" idx="11"/>
          </p:nvPr>
        </p:nvSpPr>
        <p:spPr/>
        <p:txBody>
          <a:bodyPr/>
          <a:lstStyle/>
          <a:p>
            <a:pPr>
              <a:defRPr/>
            </a:pPr>
            <a:r>
              <a:rPr lang="en-US" dirty="0" smtClean="0"/>
              <a:t>SE 433: Lecture 8</a:t>
            </a:r>
            <a:endParaRPr lang="en-US" dirty="0"/>
          </a:p>
        </p:txBody>
      </p:sp>
      <p:sp>
        <p:nvSpPr>
          <p:cNvPr id="10" name="Slide Number Placeholder 9"/>
          <p:cNvSpPr>
            <a:spLocks noGrp="1"/>
          </p:cNvSpPr>
          <p:nvPr>
            <p:ph type="sldNum" sz="quarter" idx="12"/>
          </p:nvPr>
        </p:nvSpPr>
        <p:spPr/>
        <p:txBody>
          <a:bodyPr/>
          <a:lstStyle/>
          <a:p>
            <a:pPr>
              <a:defRPr/>
            </a:pPr>
            <a:fld id="{8BDBD1F7-51C1-E94D-B9B2-8F7012A744C6}" type="slidenum">
              <a:rPr lang="en-US" smtClean="0"/>
              <a:pPr>
                <a:defRPr/>
              </a:pPr>
              <a:t>30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98668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2" name="Rectangle 6"/>
          <p:cNvSpPr>
            <a:spLocks noGrp="1" noChangeArrowheads="1"/>
          </p:cNvSpPr>
          <p:nvPr>
            <p:ph type="title"/>
          </p:nvPr>
        </p:nvSpPr>
        <p:spPr/>
        <p:txBody>
          <a:bodyPr/>
          <a:lstStyle/>
          <a:p>
            <a:r>
              <a:rPr lang="en-US" dirty="0"/>
              <a:t>Complex analysis tools</a:t>
            </a:r>
          </a:p>
        </p:txBody>
      </p:sp>
      <p:sp>
        <p:nvSpPr>
          <p:cNvPr id="183303" name="Rectangle 7"/>
          <p:cNvSpPr>
            <a:spLocks noGrp="1" noChangeArrowheads="1"/>
          </p:cNvSpPr>
          <p:nvPr>
            <p:ph idx="1"/>
          </p:nvPr>
        </p:nvSpPr>
        <p:spPr/>
        <p:txBody>
          <a:bodyPr/>
          <a:lstStyle/>
          <a:p>
            <a:r>
              <a:rPr lang="en-US" dirty="0"/>
              <a:t>Verifiers based on theorem proving</a:t>
            </a:r>
          </a:p>
          <a:p>
            <a:pPr lvl="1"/>
            <a:r>
              <a:rPr lang="en-US" dirty="0"/>
              <a:t>verify a wide class of properties</a:t>
            </a:r>
          </a:p>
          <a:p>
            <a:pPr lvl="1"/>
            <a:r>
              <a:rPr lang="en-US" dirty="0"/>
              <a:t>require extensive human interaction and guidance</a:t>
            </a:r>
          </a:p>
          <a:p>
            <a:r>
              <a:rPr lang="en-US" dirty="0"/>
              <a:t>Finite state verification tools</a:t>
            </a:r>
          </a:p>
          <a:p>
            <a:pPr lvl="1"/>
            <a:r>
              <a:rPr lang="en-US" dirty="0"/>
              <a:t>restricted focus</a:t>
            </a:r>
          </a:p>
          <a:p>
            <a:pPr lvl="1"/>
            <a:r>
              <a:rPr lang="en-US" dirty="0"/>
              <a:t>execute completely automatically </a:t>
            </a:r>
          </a:p>
          <a:p>
            <a:pPr lvl="1"/>
            <a:r>
              <a:rPr lang="en-US" dirty="0"/>
              <a:t>almost always require several rounds of revision to properly formalize a model and property to be checked</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6588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a:t>Automated Static Analysis</a:t>
            </a:r>
            <a:endParaRPr lang="en-US" sz="3600" dirty="0"/>
          </a:p>
        </p:txBody>
      </p:sp>
      <p:sp>
        <p:nvSpPr>
          <p:cNvPr id="81925" name="Rectangle 3"/>
          <p:cNvSpPr>
            <a:spLocks noGrp="1" noChangeArrowheads="1"/>
          </p:cNvSpPr>
          <p:nvPr>
            <p:ph idx="1"/>
          </p:nvPr>
        </p:nvSpPr>
        <p:spPr/>
        <p:txBody>
          <a:bodyPr/>
          <a:lstStyle/>
          <a:p>
            <a:r>
              <a:rPr lang="en-US" sz="3200" dirty="0"/>
              <a:t>More limited in applicability </a:t>
            </a:r>
          </a:p>
          <a:p>
            <a:pPr lvl="1"/>
            <a:r>
              <a:rPr lang="en-US" sz="2800" dirty="0"/>
              <a:t>can be applied to some formal representations of requirements models</a:t>
            </a:r>
          </a:p>
          <a:p>
            <a:pPr lvl="1"/>
            <a:r>
              <a:rPr lang="en-US" sz="2800" dirty="0"/>
              <a:t>not to natural language documents</a:t>
            </a:r>
          </a:p>
          <a:p>
            <a:r>
              <a:rPr lang="en-US" sz="3200" dirty="0"/>
              <a:t>Used when </a:t>
            </a:r>
            <a:r>
              <a:rPr lang="en-US" sz="3200" dirty="0" smtClean="0"/>
              <a:t>suitable tools are available</a:t>
            </a:r>
            <a:endParaRPr lang="en-US" sz="3200" dirty="0"/>
          </a:p>
          <a:p>
            <a:pPr lvl="1"/>
            <a:r>
              <a:rPr lang="en-US" sz="2800" dirty="0" smtClean="0"/>
              <a:t>cost</a:t>
            </a:r>
            <a:r>
              <a:rPr lang="en-US" sz="2800" dirty="0"/>
              <a:t>-effective.  </a:t>
            </a:r>
            <a:endParaRPr lang="en-US" sz="2800" dirty="0" smtClean="0"/>
          </a:p>
          <a:p>
            <a:r>
              <a:rPr lang="en-US" sz="3200" dirty="0"/>
              <a:t>Standish Group </a:t>
            </a:r>
          </a:p>
          <a:p>
            <a:pPr lvl="1"/>
            <a:r>
              <a:rPr lang="en-US" sz="2800" dirty="0"/>
              <a:t>automated code inspection </a:t>
            </a:r>
            <a:r>
              <a:rPr lang="en-US" sz="2800" dirty="0" smtClean="0"/>
              <a:t>can reduce </a:t>
            </a:r>
            <a:r>
              <a:rPr lang="en-US" sz="2800" dirty="0"/>
              <a:t>the number of people needed for manual code reviews by 50%.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22540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2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2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p:cNvSpPr>
          <p:nvPr>
            <p:ph type="title"/>
          </p:nvPr>
        </p:nvSpPr>
        <p:spPr/>
        <p:txBody>
          <a:bodyPr/>
          <a:lstStyle/>
          <a:p>
            <a:r>
              <a:rPr lang="en-US" dirty="0" smtClean="0"/>
              <a:t>Automated Static Code Analysis</a:t>
            </a:r>
            <a:endParaRPr lang="en-US" dirty="0"/>
          </a:p>
        </p:txBody>
      </p:sp>
      <p:sp>
        <p:nvSpPr>
          <p:cNvPr id="239619" name="Rectangle 3"/>
          <p:cNvSpPr>
            <a:spLocks noGrp="1"/>
          </p:cNvSpPr>
          <p:nvPr>
            <p:ph sz="half" idx="1"/>
          </p:nvPr>
        </p:nvSpPr>
        <p:spPr>
          <a:xfrm>
            <a:off x="304800" y="2057400"/>
            <a:ext cx="4267200" cy="4419600"/>
          </a:xfrm>
        </p:spPr>
        <p:txBody>
          <a:bodyPr/>
          <a:lstStyle/>
          <a:p>
            <a:pPr lvl="1">
              <a:lnSpc>
                <a:spcPct val="90000"/>
              </a:lnSpc>
            </a:pPr>
            <a:r>
              <a:rPr lang="en-US" sz="2000" dirty="0" smtClean="0"/>
              <a:t>code convention violations</a:t>
            </a:r>
          </a:p>
          <a:p>
            <a:pPr lvl="1">
              <a:lnSpc>
                <a:spcPct val="90000"/>
              </a:lnSpc>
            </a:pPr>
            <a:r>
              <a:rPr lang="en-US" sz="2000" dirty="0" smtClean="0"/>
              <a:t>duplicated code </a:t>
            </a:r>
          </a:p>
          <a:p>
            <a:pPr lvl="1">
              <a:lnSpc>
                <a:spcPct val="90000"/>
              </a:lnSpc>
            </a:pPr>
            <a:r>
              <a:rPr lang="en-US" sz="2000" dirty="0" smtClean="0"/>
              <a:t>suboptimal code </a:t>
            </a:r>
          </a:p>
          <a:p>
            <a:pPr lvl="1">
              <a:lnSpc>
                <a:spcPct val="90000"/>
              </a:lnSpc>
            </a:pPr>
            <a:r>
              <a:rPr lang="en-US" sz="2000" dirty="0" smtClean="0"/>
              <a:t>null pointers</a:t>
            </a:r>
          </a:p>
          <a:p>
            <a:pPr lvl="1">
              <a:lnSpc>
                <a:spcPct val="90000"/>
              </a:lnSpc>
            </a:pPr>
            <a:r>
              <a:rPr lang="en-US" sz="2000" dirty="0" smtClean="0"/>
              <a:t>division by 0,</a:t>
            </a:r>
          </a:p>
          <a:p>
            <a:pPr lvl="1">
              <a:lnSpc>
                <a:spcPct val="90000"/>
              </a:lnSpc>
            </a:pPr>
            <a:r>
              <a:rPr lang="en-US" sz="2000" dirty="0" smtClean="0"/>
              <a:t>overflow,</a:t>
            </a:r>
          </a:p>
          <a:p>
            <a:pPr lvl="1">
              <a:lnSpc>
                <a:spcPct val="90000"/>
              </a:lnSpc>
            </a:pPr>
            <a:r>
              <a:rPr lang="en-US" sz="2000" dirty="0" smtClean="0"/>
              <a:t>underflow,</a:t>
            </a:r>
          </a:p>
          <a:p>
            <a:pPr lvl="1">
              <a:lnSpc>
                <a:spcPct val="90000"/>
              </a:lnSpc>
            </a:pPr>
            <a:r>
              <a:rPr lang="en-US" sz="2000" dirty="0" smtClean="0"/>
              <a:t>subscript boundaries,</a:t>
            </a:r>
          </a:p>
          <a:p>
            <a:pPr lvl="1">
              <a:lnSpc>
                <a:spcPct val="90000"/>
              </a:lnSpc>
            </a:pPr>
            <a:r>
              <a:rPr lang="en-US" sz="2000" dirty="0" smtClean="0"/>
              <a:t>Buffer overflows</a:t>
            </a:r>
          </a:p>
          <a:p>
            <a:pPr lvl="1">
              <a:lnSpc>
                <a:spcPct val="90000"/>
              </a:lnSpc>
            </a:pPr>
            <a:r>
              <a:rPr lang="en-US" altLang="ja-JP" sz="2000" dirty="0"/>
              <a:t>referencing a variable with an undefined value;</a:t>
            </a:r>
          </a:p>
          <a:p>
            <a:pPr lvl="2"/>
            <a:endParaRPr lang="en-US" sz="1600" dirty="0"/>
          </a:p>
        </p:txBody>
      </p:sp>
      <p:sp>
        <p:nvSpPr>
          <p:cNvPr id="10" name="Content Placeholder 9"/>
          <p:cNvSpPr>
            <a:spLocks noGrp="1"/>
          </p:cNvSpPr>
          <p:nvPr>
            <p:ph sz="half" idx="2"/>
          </p:nvPr>
        </p:nvSpPr>
        <p:spPr>
          <a:xfrm>
            <a:off x="4648200" y="2057400"/>
            <a:ext cx="4229100" cy="4419600"/>
          </a:xfrm>
        </p:spPr>
        <p:txBody>
          <a:bodyPr/>
          <a:lstStyle/>
          <a:p>
            <a:pPr>
              <a:lnSpc>
                <a:spcPct val="90000"/>
              </a:lnSpc>
            </a:pPr>
            <a:r>
              <a:rPr lang="en-US" sz="2000" dirty="0">
                <a:solidFill>
                  <a:srgbClr val="CC0000"/>
                </a:solidFill>
              </a:rPr>
              <a:t>Control Flow Anomalies</a:t>
            </a:r>
          </a:p>
          <a:p>
            <a:pPr lvl="1">
              <a:lnSpc>
                <a:spcPct val="90000"/>
              </a:lnSpc>
            </a:pPr>
            <a:r>
              <a:rPr lang="en-US" sz="2000" dirty="0"/>
              <a:t>Jumps out of a loop body</a:t>
            </a:r>
          </a:p>
          <a:p>
            <a:pPr lvl="1">
              <a:lnSpc>
                <a:spcPct val="90000"/>
              </a:lnSpc>
            </a:pPr>
            <a:r>
              <a:rPr lang="en-US" sz="2000" dirty="0"/>
              <a:t>Program structure has many exits </a:t>
            </a:r>
            <a:endParaRPr lang="en-US" altLang="ja-JP" sz="2000" dirty="0" smtClean="0"/>
          </a:p>
          <a:p>
            <a:pPr>
              <a:lnSpc>
                <a:spcPct val="90000"/>
              </a:lnSpc>
            </a:pPr>
            <a:r>
              <a:rPr lang="en-US" altLang="ja-JP" sz="2000" dirty="0" smtClean="0"/>
              <a:t>inconsistent </a:t>
            </a:r>
            <a:r>
              <a:rPr lang="en-US" altLang="ja-JP" sz="2000" dirty="0"/>
              <a:t>interface between modules and components;</a:t>
            </a:r>
          </a:p>
          <a:p>
            <a:pPr>
              <a:lnSpc>
                <a:spcPct val="90000"/>
              </a:lnSpc>
            </a:pPr>
            <a:r>
              <a:rPr lang="en-US" altLang="ja-JP" sz="2000" dirty="0" smtClean="0"/>
              <a:t>variables </a:t>
            </a:r>
            <a:r>
              <a:rPr lang="en-US" altLang="ja-JP" sz="2000" dirty="0"/>
              <a:t>that are never used;</a:t>
            </a:r>
          </a:p>
          <a:p>
            <a:pPr>
              <a:lnSpc>
                <a:spcPct val="90000"/>
              </a:lnSpc>
            </a:pPr>
            <a:r>
              <a:rPr lang="en-US" altLang="ja-JP" sz="2000" dirty="0" smtClean="0"/>
              <a:t>unreachable </a:t>
            </a:r>
            <a:r>
              <a:rPr lang="en-US" altLang="ja-JP" sz="2000" dirty="0"/>
              <a:t>(dead) code;</a:t>
            </a:r>
          </a:p>
          <a:p>
            <a:pPr>
              <a:lnSpc>
                <a:spcPct val="90000"/>
              </a:lnSpc>
            </a:pPr>
            <a:r>
              <a:rPr lang="en-US" altLang="ja-JP" sz="2000" dirty="0" smtClean="0"/>
              <a:t>programming </a:t>
            </a:r>
            <a:r>
              <a:rPr lang="en-US" altLang="ja-JP" sz="2000" dirty="0"/>
              <a:t>standards violations;</a:t>
            </a:r>
          </a:p>
          <a:p>
            <a:pPr>
              <a:lnSpc>
                <a:spcPct val="90000"/>
              </a:lnSpc>
            </a:pPr>
            <a:r>
              <a:rPr lang="en-US" altLang="ja-JP" sz="2000" dirty="0" smtClean="0"/>
              <a:t>security </a:t>
            </a:r>
            <a:r>
              <a:rPr lang="en-US" altLang="ja-JP" sz="2000" dirty="0"/>
              <a:t>vulnerabilities;</a:t>
            </a:r>
          </a:p>
          <a:p>
            <a:pPr>
              <a:lnSpc>
                <a:spcPct val="90000"/>
              </a:lnSpc>
            </a:pPr>
            <a:r>
              <a:rPr lang="en-US" altLang="ja-JP" sz="2000" dirty="0" smtClean="0"/>
              <a:t>syntax </a:t>
            </a:r>
            <a:r>
              <a:rPr lang="en-US" altLang="ja-JP" sz="2000" dirty="0"/>
              <a:t>violations of code and software models.</a:t>
            </a:r>
          </a:p>
          <a:p>
            <a:endParaRPr lang="en-US" dirty="0"/>
          </a:p>
        </p:txBody>
      </p:sp>
      <p:sp>
        <p:nvSpPr>
          <p:cNvPr id="2" name="Date Placeholder 1"/>
          <p:cNvSpPr>
            <a:spLocks noGrp="1"/>
          </p:cNvSpPr>
          <p:nvPr>
            <p:ph type="dt" sz="half" idx="10"/>
          </p:nvPr>
        </p:nvSpPr>
        <p:spPr/>
        <p:txBody>
          <a:bodyPr/>
          <a:lstStyle/>
          <a:p>
            <a:r>
              <a:rPr lang="en-US" dirty="0" smtClean="0"/>
              <a:t>May 16, 2017</a:t>
            </a:r>
            <a:endParaRPr lang="en-US" dirty="0"/>
          </a:p>
        </p:txBody>
      </p:sp>
      <p:sp>
        <p:nvSpPr>
          <p:cNvPr id="4" name="Footer Placeholder 3"/>
          <p:cNvSpPr>
            <a:spLocks noGrp="1"/>
          </p:cNvSpPr>
          <p:nvPr>
            <p:ph type="ftr" sz="quarter" idx="11"/>
          </p:nvPr>
        </p:nvSpPr>
        <p:spPr/>
        <p:txBody>
          <a:bodyPr/>
          <a:lstStyle/>
          <a:p>
            <a:r>
              <a:rPr lang="en-US" dirty="0" smtClean="0"/>
              <a:t>SE 433: Lecture 8</a:t>
            </a:r>
            <a:endParaRPr lang="en-US" dirty="0"/>
          </a:p>
        </p:txBody>
      </p:sp>
      <p:sp>
        <p:nvSpPr>
          <p:cNvPr id="11" name="TextBox 10"/>
          <p:cNvSpPr txBox="1"/>
          <p:nvPr/>
        </p:nvSpPr>
        <p:spPr>
          <a:xfrm>
            <a:off x="381000" y="1219200"/>
            <a:ext cx="8458200" cy="830997"/>
          </a:xfrm>
          <a:prstGeom prst="rect">
            <a:avLst/>
          </a:prstGeom>
          <a:noFill/>
        </p:spPr>
        <p:txBody>
          <a:bodyPr wrap="square" rtlCol="0">
            <a:spAutoFit/>
          </a:bodyPr>
          <a:lstStyle/>
          <a:p>
            <a:r>
              <a:rPr lang="en-US" dirty="0"/>
              <a:t>Analysis of source code while it is not </a:t>
            </a:r>
            <a:r>
              <a:rPr lang="en-US" dirty="0" smtClean="0"/>
              <a:t>running: look for possible </a:t>
            </a:r>
            <a:r>
              <a:rPr lang="en-US" dirty="0"/>
              <a:t>bugs</a:t>
            </a:r>
          </a:p>
        </p:txBody>
      </p:sp>
      <p:sp>
        <p:nvSpPr>
          <p:cNvPr id="12" name="Slide Number Placeholder 11"/>
          <p:cNvSpPr>
            <a:spLocks noGrp="1"/>
          </p:cNvSpPr>
          <p:nvPr>
            <p:ph type="sldNum" sz="quarter" idx="12"/>
          </p:nvPr>
        </p:nvSpPr>
        <p:spPr/>
        <p:txBody>
          <a:bodyPr/>
          <a:lstStyle/>
          <a:p>
            <a:pPr>
              <a:defRPr/>
            </a:pPr>
            <a:fld id="{1C5CCC8C-122E-594E-B73E-363BD745E00A}" type="slidenum">
              <a:rPr lang="en-US" smtClean="0"/>
              <a:pPr>
                <a:defRPr/>
              </a:pPr>
              <a:t>33</a:t>
            </a:fld>
            <a:r>
              <a:rPr lang="en-US" dirty="0" smtClean="0"/>
              <a:t> of 94</a:t>
            </a:r>
            <a:endParaRPr lang="en-US" dirty="0"/>
          </a:p>
        </p:txBody>
      </p:sp>
    </p:spTree>
    <p:extLst>
      <p:ext uri="{BB962C8B-B14F-4D97-AF65-F5344CB8AC3E}">
        <p14:creationId xmlns:p14="http://schemas.microsoft.com/office/powerpoint/2010/main" val="35311511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p:nvPr>
        </p:nvSpPr>
        <p:spPr/>
        <p:txBody>
          <a:bodyPr/>
          <a:lstStyle/>
          <a:p>
            <a:r>
              <a:rPr lang="en-US" dirty="0" smtClean="0"/>
              <a:t>Example of Static Code Analyzers</a:t>
            </a:r>
            <a:endParaRPr lang="en-US" dirty="0"/>
          </a:p>
        </p:txBody>
      </p:sp>
      <p:sp>
        <p:nvSpPr>
          <p:cNvPr id="240643" name="Rectangle 3"/>
          <p:cNvSpPr>
            <a:spLocks noGrp="1"/>
          </p:cNvSpPr>
          <p:nvPr>
            <p:ph idx="1"/>
          </p:nvPr>
        </p:nvSpPr>
        <p:spPr/>
        <p:txBody>
          <a:bodyPr/>
          <a:lstStyle/>
          <a:p>
            <a:pPr>
              <a:lnSpc>
                <a:spcPct val="90000"/>
              </a:lnSpc>
            </a:pPr>
            <a:r>
              <a:rPr lang="en-US" sz="3200" dirty="0" smtClean="0"/>
              <a:t>C/C++, the </a:t>
            </a:r>
            <a:r>
              <a:rPr lang="en-US" sz="2800" dirty="0" smtClean="0">
                <a:solidFill>
                  <a:srgbClr val="000090"/>
                </a:solidFill>
                <a:latin typeface="Menlo Regular"/>
                <a:cs typeface="Menlo Regular"/>
              </a:rPr>
              <a:t>lint</a:t>
            </a:r>
            <a:r>
              <a:rPr lang="en-US" sz="3200" dirty="0" smtClean="0"/>
              <a:t> tool</a:t>
            </a:r>
          </a:p>
          <a:p>
            <a:pPr>
              <a:lnSpc>
                <a:spcPct val="90000"/>
              </a:lnSpc>
            </a:pPr>
            <a:r>
              <a:rPr lang="en-US" sz="3200" dirty="0" smtClean="0"/>
              <a:t>JDepend looks for </a:t>
            </a:r>
          </a:p>
          <a:p>
            <a:pPr lvl="1">
              <a:lnSpc>
                <a:spcPct val="90000"/>
              </a:lnSpc>
            </a:pPr>
            <a:r>
              <a:rPr lang="en-US" sz="2800" dirty="0" smtClean="0"/>
              <a:t>excessive or cyclical dependencies between packages</a:t>
            </a:r>
          </a:p>
          <a:p>
            <a:pPr marL="342900" lvl="1" indent="-342900">
              <a:lnSpc>
                <a:spcPct val="90000"/>
              </a:lnSpc>
              <a:buClr>
                <a:schemeClr val="tx2"/>
              </a:buClr>
            </a:pPr>
            <a:r>
              <a:rPr lang="en-US" sz="3200" dirty="0" smtClean="0"/>
              <a:t>The </a:t>
            </a:r>
            <a:r>
              <a:rPr lang="en-US" sz="2800" dirty="0" smtClean="0">
                <a:solidFill>
                  <a:srgbClr val="000090"/>
                </a:solidFill>
                <a:latin typeface="Menlo Regular"/>
                <a:cs typeface="Menlo Regular"/>
              </a:rPr>
              <a:t>javac</a:t>
            </a:r>
            <a:r>
              <a:rPr lang="en-US" sz="3200" dirty="0" smtClean="0"/>
              <a:t> compiler</a:t>
            </a:r>
            <a:r>
              <a:rPr lang="en-US" sz="3600" dirty="0" smtClean="0"/>
              <a:t>: </a:t>
            </a:r>
            <a:r>
              <a:rPr lang="en-US" sz="3200" dirty="0" smtClean="0"/>
              <a:t> </a:t>
            </a:r>
            <a:r>
              <a:rPr lang="en-US" sz="2800" dirty="0" smtClean="0">
                <a:solidFill>
                  <a:srgbClr val="000090"/>
                </a:solidFill>
                <a:latin typeface="Menlo Regular"/>
                <a:cs typeface="Menlo Regular"/>
              </a:rPr>
              <a:t>–Xlint </a:t>
            </a:r>
            <a:r>
              <a:rPr lang="en-US" sz="3200" dirty="0" smtClean="0"/>
              <a:t>option looks for </a:t>
            </a:r>
          </a:p>
          <a:p>
            <a:pPr lvl="1">
              <a:lnSpc>
                <a:spcPct val="90000"/>
              </a:lnSpc>
            </a:pPr>
            <a:r>
              <a:rPr lang="en-US" sz="2800" dirty="0" smtClean="0"/>
              <a:t>deprecations, </a:t>
            </a:r>
          </a:p>
          <a:p>
            <a:pPr lvl="1">
              <a:lnSpc>
                <a:spcPct val="90000"/>
              </a:lnSpc>
            </a:pPr>
            <a:r>
              <a:rPr lang="en-US" sz="2800" dirty="0" smtClean="0"/>
              <a:t>unchecked type conversion operations, </a:t>
            </a:r>
          </a:p>
          <a:p>
            <a:pPr lvl="1">
              <a:lnSpc>
                <a:spcPct val="90000"/>
              </a:lnSpc>
            </a:pPr>
            <a:r>
              <a:rPr lang="en-US" sz="2800" dirty="0" smtClean="0"/>
              <a:t>missing serial version uids, </a:t>
            </a:r>
          </a:p>
          <a:p>
            <a:pPr lvl="1">
              <a:lnSpc>
                <a:spcPct val="90000"/>
              </a:lnSpc>
            </a:pPr>
            <a:r>
              <a:rPr lang="en-US" sz="3200" dirty="0" smtClean="0"/>
              <a:t>fall</a:t>
            </a:r>
            <a:r>
              <a:rPr lang="en-US" sz="2800" dirty="0" smtClean="0"/>
              <a:t> through between cases in a switch block, </a:t>
            </a:r>
            <a:endParaRPr lang="en-US" sz="28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10" name="Slide Number Placeholder 9"/>
          <p:cNvSpPr>
            <a:spLocks noGrp="1"/>
          </p:cNvSpPr>
          <p:nvPr>
            <p:ph type="sldNum" sz="quarter" idx="12"/>
          </p:nvPr>
        </p:nvSpPr>
        <p:spPr/>
        <p:txBody>
          <a:bodyPr/>
          <a:lstStyle/>
          <a:p>
            <a:pPr>
              <a:defRPr/>
            </a:pPr>
            <a:fld id="{8BDBD1F7-51C1-E94D-B9B2-8F7012A744C6}" type="slidenum">
              <a:rPr lang="en-US" smtClean="0"/>
              <a:pPr>
                <a:defRPr/>
              </a:pPr>
              <a:t>34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6509739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dirty="0"/>
              <a:t>Types of </a:t>
            </a:r>
            <a:r>
              <a:rPr lang="en-US" dirty="0" smtClean="0"/>
              <a:t>Analyses </a:t>
            </a:r>
            <a:endParaRPr lang="en-US" dirty="0"/>
          </a:p>
        </p:txBody>
      </p:sp>
      <p:sp>
        <p:nvSpPr>
          <p:cNvPr id="596995" name="Rectangle 3"/>
          <p:cNvSpPr>
            <a:spLocks noGrp="1"/>
          </p:cNvSpPr>
          <p:nvPr>
            <p:ph idx="1"/>
          </p:nvPr>
        </p:nvSpPr>
        <p:spPr/>
        <p:txBody>
          <a:bodyPr/>
          <a:lstStyle/>
          <a:p>
            <a:pPr>
              <a:buFont typeface="Wingdings 3" charset="0"/>
              <a:buNone/>
            </a:pPr>
            <a:r>
              <a:rPr lang="en-US" dirty="0" smtClean="0"/>
              <a:t>An analysis technique, for a given property, e.g., no race condition, is </a:t>
            </a:r>
            <a:endParaRPr lang="en-US" b="1" dirty="0" smtClean="0">
              <a:solidFill>
                <a:schemeClr val="accent2"/>
              </a:solidFill>
            </a:endParaRPr>
          </a:p>
          <a:p>
            <a:r>
              <a:rPr lang="en-US" dirty="0" smtClean="0">
                <a:solidFill>
                  <a:srgbClr val="FF0000"/>
                </a:solidFill>
              </a:rPr>
              <a:t>Sound</a:t>
            </a:r>
            <a:r>
              <a:rPr lang="en-US" dirty="0" smtClean="0">
                <a:solidFill>
                  <a:schemeClr val="accent2"/>
                </a:solidFill>
              </a:rPr>
              <a:t> </a:t>
            </a:r>
            <a:r>
              <a:rPr lang="en-US" dirty="0" smtClean="0"/>
              <a:t>(</a:t>
            </a:r>
            <a:r>
              <a:rPr lang="en-US" dirty="0" smtClean="0">
                <a:solidFill>
                  <a:srgbClr val="FF0000"/>
                </a:solidFill>
              </a:rPr>
              <a:t>conservative</a:t>
            </a:r>
            <a:r>
              <a:rPr lang="en-US" dirty="0" smtClean="0">
                <a:solidFill>
                  <a:schemeClr val="accent2"/>
                </a:solidFill>
              </a:rPr>
              <a:t> </a:t>
            </a:r>
            <a:r>
              <a:rPr lang="en-US" dirty="0" smtClean="0"/>
              <a:t>or</a:t>
            </a:r>
            <a:r>
              <a:rPr lang="en-US" dirty="0" smtClean="0">
                <a:solidFill>
                  <a:schemeClr val="accent2"/>
                </a:solidFill>
              </a:rPr>
              <a:t> </a:t>
            </a:r>
            <a:r>
              <a:rPr lang="en-US" dirty="0" smtClean="0">
                <a:solidFill>
                  <a:srgbClr val="FF0000"/>
                </a:solidFill>
              </a:rPr>
              <a:t>pessimistic</a:t>
            </a:r>
            <a:r>
              <a:rPr lang="en-US" dirty="0" smtClean="0"/>
              <a:t>) </a:t>
            </a:r>
            <a:endParaRPr lang="en-US" dirty="0"/>
          </a:p>
          <a:p>
            <a:pPr lvl="1"/>
            <a:r>
              <a:rPr lang="en-US" sz="2400" dirty="0" smtClean="0"/>
              <a:t>It </a:t>
            </a:r>
            <a:r>
              <a:rPr lang="en-US" sz="2400" i="1" dirty="0" smtClean="0"/>
              <a:t>only</a:t>
            </a:r>
            <a:r>
              <a:rPr lang="en-US" sz="2400" dirty="0" smtClean="0"/>
              <a:t> accepts programs that satisfy the property. </a:t>
            </a:r>
          </a:p>
          <a:p>
            <a:pPr lvl="2"/>
            <a:r>
              <a:rPr lang="en-US" sz="2400" dirty="0" smtClean="0"/>
              <a:t>No false positive</a:t>
            </a:r>
          </a:p>
          <a:p>
            <a:pPr lvl="1"/>
            <a:r>
              <a:rPr lang="en-US" sz="2400" dirty="0" smtClean="0"/>
              <a:t>It </a:t>
            </a:r>
            <a:r>
              <a:rPr lang="en-US" sz="2400" i="1" dirty="0" smtClean="0"/>
              <a:t>may</a:t>
            </a:r>
            <a:r>
              <a:rPr lang="en-US" sz="2400" dirty="0" smtClean="0"/>
              <a:t> reject programs that satisfy the property. </a:t>
            </a:r>
          </a:p>
          <a:p>
            <a:pPr lvl="2"/>
            <a:r>
              <a:rPr lang="en-US" sz="2400" dirty="0" smtClean="0"/>
              <a:t>Possible false negative</a:t>
            </a:r>
            <a:endParaRPr lang="en-US" sz="2400" dirty="0"/>
          </a:p>
          <a:p>
            <a:r>
              <a:rPr lang="en-US" dirty="0" smtClean="0">
                <a:solidFill>
                  <a:srgbClr val="FF0000"/>
                </a:solidFill>
              </a:rPr>
              <a:t>Complete</a:t>
            </a:r>
            <a:endParaRPr lang="en-US" dirty="0">
              <a:solidFill>
                <a:srgbClr val="FF0000"/>
              </a:solidFill>
            </a:endParaRPr>
          </a:p>
          <a:p>
            <a:pPr lvl="1"/>
            <a:r>
              <a:rPr lang="en-US" sz="2400" dirty="0"/>
              <a:t>It </a:t>
            </a:r>
            <a:r>
              <a:rPr lang="en-US" sz="2400" i="1" dirty="0"/>
              <a:t>always</a:t>
            </a:r>
            <a:r>
              <a:rPr lang="en-US" sz="2400" dirty="0"/>
              <a:t> </a:t>
            </a:r>
            <a:r>
              <a:rPr lang="en-US" sz="2400" dirty="0" smtClean="0"/>
              <a:t>accepts programs that satisfy the property. </a:t>
            </a:r>
          </a:p>
          <a:p>
            <a:pPr lvl="2"/>
            <a:r>
              <a:rPr lang="en-US" sz="2400" dirty="0" smtClean="0"/>
              <a:t>No false negative</a:t>
            </a:r>
          </a:p>
          <a:p>
            <a:pPr lvl="1"/>
            <a:r>
              <a:rPr lang="en-US" sz="2400" dirty="0" smtClean="0"/>
              <a:t>It </a:t>
            </a:r>
            <a:r>
              <a:rPr lang="en-US" sz="2400" i="1" dirty="0" smtClean="0"/>
              <a:t>may</a:t>
            </a:r>
            <a:r>
              <a:rPr lang="en-US" sz="2400" dirty="0" smtClean="0"/>
              <a:t> accepts programs that do not satisfy the property. </a:t>
            </a:r>
          </a:p>
          <a:p>
            <a:pPr lvl="2"/>
            <a:r>
              <a:rPr lang="en-US" sz="2400" dirty="0" smtClean="0"/>
              <a:t>Possible false positive</a:t>
            </a:r>
            <a:endParaRPr lang="en-US" sz="24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0960941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 AT&amp;T Telephone Network Collapse</a:t>
            </a:r>
            <a:endParaRPr lang="en-US" sz="3200" dirty="0"/>
          </a:p>
        </p:txBody>
      </p:sp>
      <p:sp>
        <p:nvSpPr>
          <p:cNvPr id="3" name="Content Placeholder 2"/>
          <p:cNvSpPr>
            <a:spLocks noGrp="1"/>
          </p:cNvSpPr>
          <p:nvPr>
            <p:ph idx="1"/>
          </p:nvPr>
        </p:nvSpPr>
        <p:spPr/>
        <p:txBody>
          <a:bodyPr/>
          <a:lstStyle/>
          <a:p>
            <a:pPr>
              <a:lnSpc>
                <a:spcPct val="103000"/>
              </a:lnSpc>
            </a:pPr>
            <a:r>
              <a:rPr lang="en-US" sz="2800" dirty="0" smtClean="0"/>
              <a:t>Jan. 15, 1990, 2:25pm, AT</a:t>
            </a:r>
            <a:r>
              <a:rPr lang="en-US" sz="2800" dirty="0"/>
              <a:t>&amp;T's 4ESS </a:t>
            </a:r>
            <a:r>
              <a:rPr lang="en-US" sz="2800" dirty="0" smtClean="0"/>
              <a:t>telephone </a:t>
            </a:r>
            <a:r>
              <a:rPr lang="en-US" sz="2800" dirty="0"/>
              <a:t>switching systems </a:t>
            </a:r>
            <a:r>
              <a:rPr lang="en-US" sz="2800" dirty="0" smtClean="0"/>
              <a:t>experienced </a:t>
            </a:r>
            <a:r>
              <a:rPr lang="en-US" sz="2800" dirty="0"/>
              <a:t>intermittent </a:t>
            </a:r>
            <a:r>
              <a:rPr lang="en-US" sz="2800" dirty="0" smtClean="0"/>
              <a:t>failures </a:t>
            </a:r>
          </a:p>
          <a:p>
            <a:pPr lvl="1">
              <a:lnSpc>
                <a:spcPct val="103000"/>
              </a:lnSpc>
            </a:pPr>
            <a:r>
              <a:rPr lang="en-US" sz="2400" dirty="0" smtClean="0"/>
              <a:t>&gt; 50% of the calls failed to get through </a:t>
            </a:r>
            <a:endParaRPr lang="en-US" sz="2400" dirty="0"/>
          </a:p>
          <a:p>
            <a:pPr lvl="1">
              <a:lnSpc>
                <a:spcPct val="103000"/>
              </a:lnSpc>
            </a:pPr>
            <a:r>
              <a:rPr lang="en-US" sz="2400" dirty="0" smtClean="0"/>
              <a:t>Service outage</a:t>
            </a:r>
            <a:r>
              <a:rPr lang="en-US" sz="2400" dirty="0"/>
              <a:t> </a:t>
            </a:r>
            <a:r>
              <a:rPr lang="en-US" sz="2400" dirty="0" smtClean="0"/>
              <a:t>lasted until 11:30pm</a:t>
            </a:r>
            <a:endParaRPr lang="en-US" sz="2400" dirty="0"/>
          </a:p>
          <a:p>
            <a:pPr>
              <a:lnSpc>
                <a:spcPct val="103000"/>
              </a:lnSpc>
            </a:pPr>
            <a:r>
              <a:rPr lang="en-US" sz="2800" dirty="0"/>
              <a:t>The 4ESS make the switching and the billing</a:t>
            </a:r>
            <a:r>
              <a:rPr lang="en-US" sz="2800" dirty="0" smtClean="0"/>
              <a:t>.</a:t>
            </a:r>
            <a:endParaRPr lang="en-US" sz="2800" dirty="0"/>
          </a:p>
          <a:p>
            <a:pPr>
              <a:lnSpc>
                <a:spcPct val="103000"/>
              </a:lnSpc>
            </a:pPr>
            <a:r>
              <a:rPr lang="en-US" sz="2800" dirty="0"/>
              <a:t>In the 9 hours of the </a:t>
            </a:r>
            <a:r>
              <a:rPr lang="en-US" sz="2800" dirty="0" smtClean="0"/>
              <a:t>crash</a:t>
            </a:r>
          </a:p>
          <a:p>
            <a:pPr lvl="1">
              <a:lnSpc>
                <a:spcPct val="103000"/>
              </a:lnSpc>
            </a:pPr>
            <a:r>
              <a:rPr lang="en-US" sz="2400" dirty="0"/>
              <a:t>L</a:t>
            </a:r>
            <a:r>
              <a:rPr lang="en-US" sz="2400" dirty="0" smtClean="0"/>
              <a:t>ost calls: &gt; 60 millions</a:t>
            </a:r>
            <a:endParaRPr lang="en-US" sz="2400" dirty="0"/>
          </a:p>
          <a:p>
            <a:pPr lvl="1">
              <a:lnSpc>
                <a:spcPct val="103000"/>
              </a:lnSpc>
            </a:pPr>
            <a:r>
              <a:rPr lang="en-US" sz="2400" dirty="0" smtClean="0"/>
              <a:t>Lost revenues:  &gt; $</a:t>
            </a:r>
            <a:r>
              <a:rPr lang="en-US" sz="2400" dirty="0"/>
              <a:t>60 </a:t>
            </a:r>
            <a:r>
              <a:rPr lang="en-US" sz="2400" dirty="0" smtClean="0"/>
              <a:t>millions</a:t>
            </a:r>
          </a:p>
          <a:p>
            <a:pPr lvl="1">
              <a:lnSpc>
                <a:spcPct val="103000"/>
              </a:lnSpc>
            </a:pPr>
            <a:r>
              <a:rPr lang="en-US" sz="2400" dirty="0" smtClean="0"/>
              <a:t>Loss </a:t>
            </a:r>
            <a:r>
              <a:rPr lang="en-US" sz="2400" dirty="0"/>
              <a:t>by airline reservations systems, hotels, rental car </a:t>
            </a:r>
            <a:r>
              <a:rPr lang="en-US" sz="2400" dirty="0" smtClean="0"/>
              <a:t>agencies: ??? </a:t>
            </a:r>
            <a:endParaRPr lang="en-US" sz="2400"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36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0937566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smtClean="0"/>
              <a:t>AT</a:t>
            </a:r>
            <a:r>
              <a:rPr lang="en-US" dirty="0"/>
              <a:t>&amp;T </a:t>
            </a:r>
            <a:r>
              <a:rPr lang="en-US" dirty="0" smtClean="0"/>
              <a:t>Telephone Switch </a:t>
            </a:r>
            <a:r>
              <a:rPr lang="en-US" dirty="0"/>
              <a:t>System </a:t>
            </a:r>
            <a:endParaRPr lang="he-IL" dirty="0"/>
          </a:p>
        </p:txBody>
      </p:sp>
      <p:sp>
        <p:nvSpPr>
          <p:cNvPr id="2" name="Content Placeholder 1"/>
          <p:cNvSpPr>
            <a:spLocks noGrp="1"/>
          </p:cNvSpPr>
          <p:nvPr>
            <p:ph sz="half" idx="1"/>
          </p:nvPr>
        </p:nvSpPr>
        <p:spPr>
          <a:xfrm>
            <a:off x="304800" y="990600"/>
            <a:ext cx="4267200" cy="5486400"/>
          </a:xfrm>
        </p:spPr>
        <p:txBody>
          <a:bodyPr/>
          <a:lstStyle/>
          <a:p>
            <a:pPr marL="0" indent="0" defTabSz="762000">
              <a:spcBef>
                <a:spcPts val="0"/>
              </a:spcBef>
              <a:buNone/>
            </a:pPr>
            <a:r>
              <a:rPr lang="en-US" sz="2000" dirty="0">
                <a:solidFill>
                  <a:srgbClr val="000090"/>
                </a:solidFill>
                <a:latin typeface="+mn-lt"/>
              </a:rPr>
              <a:t>do {	</a:t>
            </a:r>
          </a:p>
          <a:p>
            <a:pPr marL="0" indent="0" defTabSz="762000">
              <a:spcBef>
                <a:spcPts val="0"/>
              </a:spcBef>
              <a:buNone/>
            </a:pPr>
            <a:r>
              <a:rPr lang="en-US" sz="2000" dirty="0">
                <a:solidFill>
                  <a:srgbClr val="000090"/>
                </a:solidFill>
                <a:latin typeface="+mn-lt"/>
              </a:rPr>
              <a:t>    switch </a:t>
            </a:r>
            <a:r>
              <a:rPr lang="en-US" sz="2000" dirty="0" smtClean="0">
                <a:solidFill>
                  <a:srgbClr val="000090"/>
                </a:solidFill>
                <a:latin typeface="+mn-lt"/>
              </a:rPr>
              <a:t>(message) {</a:t>
            </a:r>
          </a:p>
          <a:p>
            <a:pPr marL="0" indent="0" defTabSz="762000">
              <a:spcBef>
                <a:spcPts val="0"/>
              </a:spcBef>
              <a:buNone/>
            </a:pPr>
            <a:r>
              <a:rPr lang="en-US" sz="1400" dirty="0">
                <a:solidFill>
                  <a:srgbClr val="000090"/>
                </a:solidFill>
                <a:latin typeface="+mn-lt"/>
              </a:rPr>
              <a:t> </a:t>
            </a:r>
            <a:r>
              <a:rPr lang="en-US" sz="1400" dirty="0" smtClean="0">
                <a:solidFill>
                  <a:srgbClr val="000090"/>
                </a:solidFill>
                <a:latin typeface="+mn-lt"/>
              </a:rPr>
              <a:t>     </a:t>
            </a:r>
            <a:r>
              <a:rPr lang="en-US" sz="1400" dirty="0">
                <a:solidFill>
                  <a:srgbClr val="000090"/>
                </a:solidFill>
                <a:latin typeface="+mn-lt"/>
              </a:rPr>
              <a:t>...</a:t>
            </a:r>
          </a:p>
          <a:p>
            <a:pPr marL="0" indent="0" defTabSz="762000">
              <a:spcBef>
                <a:spcPts val="0"/>
              </a:spcBef>
              <a:buNone/>
            </a:pPr>
            <a:r>
              <a:rPr lang="en-US" sz="2000" dirty="0">
                <a:solidFill>
                  <a:srgbClr val="000090"/>
                </a:solidFill>
                <a:latin typeface="+mn-lt"/>
              </a:rPr>
              <a:t>    case </a:t>
            </a:r>
            <a:r>
              <a:rPr lang="en-US" sz="2000" dirty="0" smtClean="0">
                <a:solidFill>
                  <a:srgbClr val="000090"/>
                </a:solidFill>
                <a:latin typeface="+mn-lt"/>
              </a:rPr>
              <a:t>(incoming):</a:t>
            </a:r>
            <a:endParaRPr lang="en-US" sz="2000" dirty="0">
              <a:solidFill>
                <a:srgbClr val="000090"/>
              </a:solidFill>
              <a:latin typeface="+mn-lt"/>
            </a:endParaRPr>
          </a:p>
          <a:p>
            <a:pPr marL="0" indent="0" defTabSz="762000">
              <a:spcBef>
                <a:spcPts val="0"/>
              </a:spcBef>
              <a:buNone/>
            </a:pPr>
            <a:r>
              <a:rPr lang="en-US" sz="2000" dirty="0">
                <a:solidFill>
                  <a:srgbClr val="000090"/>
                </a:solidFill>
                <a:latin typeface="+mn-lt"/>
              </a:rPr>
              <a:t>        if </a:t>
            </a:r>
            <a:r>
              <a:rPr lang="en-US" sz="2000" dirty="0" smtClean="0">
                <a:solidFill>
                  <a:srgbClr val="000090"/>
                </a:solidFill>
                <a:latin typeface="+mn-lt"/>
              </a:rPr>
              <a:t>(error condition 1) </a:t>
            </a:r>
            <a:r>
              <a:rPr lang="en-US" sz="2000" dirty="0">
                <a:solidFill>
                  <a:srgbClr val="000090"/>
                </a:solidFill>
                <a:latin typeface="+mn-lt"/>
              </a:rPr>
              <a:t>{</a:t>
            </a:r>
          </a:p>
          <a:p>
            <a:pPr marL="0" indent="0" defTabSz="762000">
              <a:spcBef>
                <a:spcPts val="0"/>
              </a:spcBef>
              <a:buNone/>
            </a:pPr>
            <a:r>
              <a:rPr lang="en-US" sz="2000" dirty="0">
                <a:solidFill>
                  <a:srgbClr val="000090"/>
                </a:solidFill>
                <a:latin typeface="+mn-lt"/>
              </a:rPr>
              <a:t>            </a:t>
            </a:r>
            <a:r>
              <a:rPr lang="en-US" sz="2000" dirty="0" smtClean="0">
                <a:solidFill>
                  <a:srgbClr val="000090"/>
                </a:solidFill>
                <a:latin typeface="+mn-lt"/>
              </a:rPr>
              <a:t>if (error condition 2) { </a:t>
            </a:r>
            <a:endParaRPr lang="en-US" sz="2000" dirty="0">
              <a:solidFill>
                <a:srgbClr val="000090"/>
              </a:solidFill>
              <a:latin typeface="+mn-lt"/>
            </a:endParaRPr>
          </a:p>
          <a:p>
            <a:pPr marL="0" indent="0" defTabSz="762000">
              <a:spcBef>
                <a:spcPts val="0"/>
              </a:spcBef>
              <a:buNone/>
            </a:pPr>
            <a:r>
              <a:rPr lang="en-US" sz="2000" dirty="0" smtClean="0">
                <a:solidFill>
                  <a:srgbClr val="000090"/>
                </a:solidFill>
                <a:latin typeface="+mn-lt"/>
              </a:rPr>
              <a:t>          </a:t>
            </a:r>
            <a:r>
              <a:rPr lang="en-US" sz="2000" dirty="0">
                <a:solidFill>
                  <a:srgbClr val="000090"/>
                </a:solidFill>
                <a:latin typeface="+mn-lt"/>
              </a:rPr>
              <a:t> </a:t>
            </a:r>
            <a:r>
              <a:rPr lang="en-US" sz="2000" dirty="0" smtClean="0">
                <a:solidFill>
                  <a:srgbClr val="000090"/>
                </a:solidFill>
                <a:latin typeface="+mn-lt"/>
              </a:rPr>
              <a:t>   </a:t>
            </a:r>
            <a:r>
              <a:rPr lang="en-US" sz="2000" dirty="0">
                <a:solidFill>
                  <a:srgbClr val="000090"/>
                </a:solidFill>
                <a:latin typeface="+mn-lt"/>
              </a:rPr>
              <a:t> </a:t>
            </a:r>
            <a:r>
              <a:rPr lang="en-US" sz="2000" dirty="0" smtClean="0">
                <a:solidFill>
                  <a:srgbClr val="000090"/>
                </a:solidFill>
                <a:latin typeface="+mn-lt"/>
              </a:rPr>
              <a:t>report error status </a:t>
            </a:r>
          </a:p>
          <a:p>
            <a:pPr marL="0" indent="0" defTabSz="762000">
              <a:spcBef>
                <a:spcPts val="0"/>
              </a:spcBef>
              <a:buNone/>
            </a:pPr>
            <a:r>
              <a:rPr lang="en-US" sz="2000" dirty="0" smtClean="0">
                <a:solidFill>
                  <a:srgbClr val="000090"/>
                </a:solidFill>
                <a:latin typeface="+mn-lt"/>
              </a:rPr>
              <a:t>            } </a:t>
            </a:r>
            <a:r>
              <a:rPr lang="en-US" sz="2000" dirty="0">
                <a:solidFill>
                  <a:srgbClr val="000090"/>
                </a:solidFill>
                <a:latin typeface="+mn-lt"/>
              </a:rPr>
              <a:t>else </a:t>
            </a:r>
            <a:r>
              <a:rPr lang="en-US" sz="2000" dirty="0" smtClean="0">
                <a:solidFill>
                  <a:srgbClr val="000090"/>
                </a:solidFill>
                <a:latin typeface="+mn-lt"/>
              </a:rPr>
              <a:t>{</a:t>
            </a:r>
            <a:endParaRPr lang="en-US" sz="2000" dirty="0">
              <a:solidFill>
                <a:srgbClr val="000090"/>
              </a:solidFill>
              <a:latin typeface="+mn-lt"/>
            </a:endParaRPr>
          </a:p>
          <a:p>
            <a:pPr marL="0" indent="0" defTabSz="762000">
              <a:spcBef>
                <a:spcPts val="0"/>
              </a:spcBef>
              <a:buNone/>
            </a:pPr>
            <a:r>
              <a:rPr lang="en-US" sz="2000" dirty="0" smtClean="0">
                <a:solidFill>
                  <a:srgbClr val="000090"/>
                </a:solidFill>
                <a:latin typeface="+mn-lt"/>
              </a:rPr>
              <a:t>               break;  </a:t>
            </a:r>
          </a:p>
          <a:p>
            <a:pPr marL="0" indent="0" defTabSz="762000">
              <a:spcBef>
                <a:spcPts val="0"/>
              </a:spcBef>
              <a:buNone/>
            </a:pPr>
            <a:r>
              <a:rPr lang="en-US" sz="2000" dirty="0">
                <a:solidFill>
                  <a:srgbClr val="000090"/>
                </a:solidFill>
                <a:latin typeface="+mn-lt"/>
              </a:rPr>
              <a:t> </a:t>
            </a:r>
            <a:r>
              <a:rPr lang="en-US" sz="2000" dirty="0" smtClean="0">
                <a:solidFill>
                  <a:srgbClr val="000090"/>
                </a:solidFill>
                <a:latin typeface="+mn-lt"/>
              </a:rPr>
              <a:t>           }</a:t>
            </a:r>
            <a:endParaRPr lang="en-US" sz="2000" dirty="0">
              <a:solidFill>
                <a:srgbClr val="000090"/>
              </a:solidFill>
              <a:latin typeface="+mn-lt"/>
            </a:endParaRPr>
          </a:p>
          <a:p>
            <a:pPr marL="0" indent="0" defTabSz="762000">
              <a:spcBef>
                <a:spcPts val="0"/>
              </a:spcBef>
              <a:buNone/>
            </a:pPr>
            <a:r>
              <a:rPr lang="en-US" sz="2000" dirty="0" smtClean="0">
                <a:solidFill>
                  <a:srgbClr val="000090"/>
                </a:solidFill>
                <a:latin typeface="+mn-lt"/>
              </a:rPr>
              <a:t>        } </a:t>
            </a:r>
          </a:p>
          <a:p>
            <a:pPr marL="0" indent="0" defTabSz="762000">
              <a:spcBef>
                <a:spcPts val="0"/>
              </a:spcBef>
              <a:buNone/>
            </a:pPr>
            <a:r>
              <a:rPr lang="cs-CZ" sz="2000" dirty="0" smtClean="0"/>
              <a:t> </a:t>
            </a:r>
            <a:r>
              <a:rPr lang="cs-CZ" sz="2000" dirty="0" smtClean="0">
                <a:solidFill>
                  <a:srgbClr val="FF0000"/>
                </a:solidFill>
              </a:rPr>
              <a:t>/*</a:t>
            </a:r>
            <a:r>
              <a:rPr lang="cs-CZ" sz="2000" dirty="0">
                <a:solidFill>
                  <a:srgbClr val="FF0000"/>
                </a:solidFill>
              </a:rPr>
              <a:t> coder meant to break to here... */ </a:t>
            </a:r>
            <a:endParaRPr lang="en-US" sz="2000" dirty="0">
              <a:solidFill>
                <a:srgbClr val="FF0000"/>
              </a:solidFill>
            </a:endParaRPr>
          </a:p>
          <a:p>
            <a:pPr marL="0" indent="0" defTabSz="762000">
              <a:spcBef>
                <a:spcPts val="0"/>
              </a:spcBef>
              <a:buNone/>
            </a:pPr>
            <a:r>
              <a:rPr lang="en-US" sz="2000" dirty="0">
                <a:solidFill>
                  <a:srgbClr val="000090"/>
                </a:solidFill>
                <a:latin typeface="+mn-lt"/>
              </a:rPr>
              <a:t>        </a:t>
            </a:r>
            <a:r>
              <a:rPr lang="en-US" sz="2000" dirty="0" smtClean="0">
                <a:solidFill>
                  <a:srgbClr val="000090"/>
                </a:solidFill>
                <a:latin typeface="+mn-lt"/>
              </a:rPr>
              <a:t>process incoming message  </a:t>
            </a:r>
            <a:endParaRPr lang="en-US" sz="2000" dirty="0">
              <a:solidFill>
                <a:srgbClr val="000090"/>
              </a:solidFill>
              <a:latin typeface="+mn-lt"/>
            </a:endParaRPr>
          </a:p>
          <a:p>
            <a:pPr marL="0" indent="0" defTabSz="762000">
              <a:spcBef>
                <a:spcPts val="0"/>
              </a:spcBef>
              <a:buNone/>
            </a:pPr>
            <a:r>
              <a:rPr lang="en-US" sz="2000" dirty="0" smtClean="0">
                <a:solidFill>
                  <a:srgbClr val="000090"/>
                </a:solidFill>
                <a:latin typeface="+mn-lt"/>
              </a:rPr>
              <a:t>        break; </a:t>
            </a:r>
            <a:endParaRPr lang="en-US" sz="2000" dirty="0">
              <a:solidFill>
                <a:srgbClr val="000090"/>
              </a:solidFill>
              <a:latin typeface="+mn-lt"/>
            </a:endParaRPr>
          </a:p>
          <a:p>
            <a:pPr marL="0" indent="0" defTabSz="762000">
              <a:spcBef>
                <a:spcPts val="0"/>
              </a:spcBef>
              <a:buNone/>
            </a:pPr>
            <a:r>
              <a:rPr lang="en-US" sz="2000" dirty="0">
                <a:solidFill>
                  <a:srgbClr val="000090"/>
                </a:solidFill>
                <a:latin typeface="+mn-lt"/>
              </a:rPr>
              <a:t>    </a:t>
            </a:r>
            <a:r>
              <a:rPr lang="en-US" sz="2000" dirty="0" smtClean="0">
                <a:solidFill>
                  <a:srgbClr val="000090"/>
                </a:solidFill>
                <a:latin typeface="+mn-lt"/>
              </a:rPr>
              <a:t>} </a:t>
            </a:r>
            <a:endParaRPr lang="en-US" sz="2000" dirty="0">
              <a:solidFill>
                <a:srgbClr val="000090"/>
              </a:solidFill>
              <a:latin typeface="+mn-lt"/>
            </a:endParaRPr>
          </a:p>
          <a:p>
            <a:pPr marL="0" indent="0" defTabSz="762000">
              <a:spcBef>
                <a:spcPts val="0"/>
              </a:spcBef>
              <a:buNone/>
            </a:pPr>
            <a:r>
              <a:rPr lang="en-US" sz="2000" dirty="0">
                <a:solidFill>
                  <a:srgbClr val="000090"/>
                </a:solidFill>
                <a:latin typeface="+mn-lt"/>
              </a:rPr>
              <a:t>} while </a:t>
            </a:r>
            <a:r>
              <a:rPr lang="en-US" sz="2000" dirty="0" smtClean="0">
                <a:solidFill>
                  <a:srgbClr val="000090"/>
                </a:solidFill>
                <a:latin typeface="+mn-lt"/>
              </a:rPr>
              <a:t>(ready)</a:t>
            </a:r>
            <a:endParaRPr lang="en-US" sz="2000" dirty="0">
              <a:solidFill>
                <a:srgbClr val="000090"/>
              </a:solidFill>
              <a:latin typeface="+mn-lt"/>
            </a:endParaRPr>
          </a:p>
          <a:p>
            <a:pPr marL="0" indent="0" defTabSz="762000">
              <a:spcBef>
                <a:spcPct val="50000"/>
              </a:spcBef>
              <a:buNone/>
            </a:pPr>
            <a:endParaRPr lang="he-IL" sz="2400" dirty="0"/>
          </a:p>
        </p:txBody>
      </p:sp>
      <p:sp>
        <p:nvSpPr>
          <p:cNvPr id="3" name="Content Placeholder 2"/>
          <p:cNvSpPr>
            <a:spLocks noGrp="1"/>
          </p:cNvSpPr>
          <p:nvPr>
            <p:ph sz="half" idx="2"/>
          </p:nvPr>
        </p:nvSpPr>
        <p:spPr/>
        <p:txBody>
          <a:bodyPr/>
          <a:lstStyle/>
          <a:p>
            <a:r>
              <a:rPr lang="en-US" dirty="0" smtClean="0"/>
              <a:t>AT&amp;T used a static analyzer to analyze this code</a:t>
            </a:r>
          </a:p>
          <a:p>
            <a:r>
              <a:rPr lang="en-US" dirty="0" smtClean="0"/>
              <a:t>A warning message was issued for the break statement</a:t>
            </a:r>
          </a:p>
          <a:p>
            <a:r>
              <a:rPr lang="en-US" dirty="0" smtClean="0"/>
              <a:t>It was buried in thousand of other warning messages, most are false positives. </a:t>
            </a:r>
            <a:endParaRPr lang="en-US" dirty="0"/>
          </a:p>
        </p:txBody>
      </p:sp>
      <p:sp>
        <p:nvSpPr>
          <p:cNvPr id="5" name="Date Placeholder 4"/>
          <p:cNvSpPr>
            <a:spLocks noGrp="1"/>
          </p:cNvSpPr>
          <p:nvPr>
            <p:ph type="dt" sz="half" idx="10"/>
          </p:nvPr>
        </p:nvSpPr>
        <p:spPr/>
        <p:txBody>
          <a:bodyPr/>
          <a:lstStyle/>
          <a:p>
            <a:pPr>
              <a:defRPr/>
            </a:pPr>
            <a:r>
              <a:rPr lang="en-US" dirty="0" smtClean="0"/>
              <a:t>May 16,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1C5CCC8C-122E-594E-B73E-363BD745E00A}" type="slidenum">
              <a:rPr lang="en-US" smtClean="0"/>
              <a:pPr>
                <a:defRPr/>
              </a:pPr>
              <a:t>37</a:t>
            </a:fld>
            <a:r>
              <a:rPr lang="en-US" dirty="0" smtClean="0"/>
              <a:t> of 94</a:t>
            </a:r>
            <a:endParaRPr lang="en-US" dirty="0"/>
          </a:p>
        </p:txBody>
      </p:sp>
    </p:spTree>
    <p:extLst>
      <p:ext uri="{BB962C8B-B14F-4D97-AF65-F5344CB8AC3E}">
        <p14:creationId xmlns:p14="http://schemas.microsoft.com/office/powerpoint/2010/main" val="455708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8" end="8"/>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 Apple Gotofail Bug </a:t>
            </a:r>
            <a:endParaRPr lang="en-US" dirty="0"/>
          </a:p>
        </p:txBody>
      </p:sp>
      <p:sp>
        <p:nvSpPr>
          <p:cNvPr id="8" name="Content Placeholder 7"/>
          <p:cNvSpPr>
            <a:spLocks noGrp="1"/>
          </p:cNvSpPr>
          <p:nvPr>
            <p:ph idx="1"/>
          </p:nvPr>
        </p:nvSpPr>
        <p:spPr/>
        <p:txBody>
          <a:bodyPr/>
          <a:lstStyle/>
          <a:p>
            <a:r>
              <a:rPr lang="en-US" dirty="0" smtClean="0"/>
              <a:t>February 2014, </a:t>
            </a:r>
            <a:r>
              <a:rPr lang="en-US" i="1" dirty="0" smtClean="0"/>
              <a:t>major security flaw </a:t>
            </a:r>
            <a:r>
              <a:rPr lang="en-US" dirty="0" smtClean="0"/>
              <a:t>in Apple products </a:t>
            </a:r>
          </a:p>
          <a:p>
            <a:r>
              <a:rPr lang="en-US" dirty="0" smtClean="0"/>
              <a:t>Apple released critical updates: </a:t>
            </a:r>
          </a:p>
          <a:p>
            <a:pPr lvl="1"/>
            <a:r>
              <a:rPr lang="en-US" dirty="0" smtClean="0"/>
              <a:t>Release notes: (</a:t>
            </a:r>
            <a:r>
              <a:rPr lang="en-US" dirty="0"/>
              <a:t>iOS </a:t>
            </a:r>
            <a:r>
              <a:rPr lang="en-US" dirty="0" smtClean="0"/>
              <a:t>7.0.6, 6.1.6 </a:t>
            </a:r>
            <a:r>
              <a:rPr lang="en-US" dirty="0"/>
              <a:t>and OS X </a:t>
            </a:r>
            <a:r>
              <a:rPr lang="en-US" dirty="0" smtClean="0"/>
              <a:t>10.9.2)</a:t>
            </a:r>
          </a:p>
          <a:p>
            <a:pPr marL="644525" lvl="2" indent="0">
              <a:buNone/>
            </a:pPr>
            <a:r>
              <a:rPr lang="en-US" sz="2500" b="1" dirty="0">
                <a:solidFill>
                  <a:srgbClr val="FF0000"/>
                </a:solidFill>
              </a:rPr>
              <a:t>Impact: </a:t>
            </a:r>
            <a:r>
              <a:rPr lang="en-US" sz="2500" dirty="0">
                <a:solidFill>
                  <a:srgbClr val="FF0000"/>
                </a:solidFill>
              </a:rPr>
              <a:t>An attacker with a privileged network position may capture or modify data in sessions protected by SSL/</a:t>
            </a:r>
            <a:r>
              <a:rPr lang="en-US" sz="2500" dirty="0" smtClean="0">
                <a:solidFill>
                  <a:srgbClr val="FF0000"/>
                </a:solidFill>
              </a:rPr>
              <a:t>TLS</a:t>
            </a:r>
            <a:endParaRPr lang="en-US" sz="2500" dirty="0">
              <a:solidFill>
                <a:srgbClr val="FF0000"/>
              </a:solidFill>
            </a:endParaRPr>
          </a:p>
          <a:p>
            <a:pPr marL="644525" lvl="2" indent="0">
              <a:buNone/>
            </a:pPr>
            <a:r>
              <a:rPr lang="en-US" sz="2500" b="1" dirty="0">
                <a:solidFill>
                  <a:srgbClr val="FF0000"/>
                </a:solidFill>
              </a:rPr>
              <a:t>Description: </a:t>
            </a:r>
            <a:r>
              <a:rPr lang="en-US" sz="2500" dirty="0">
                <a:solidFill>
                  <a:srgbClr val="FF0000"/>
                </a:solidFill>
              </a:rPr>
              <a:t>Secure Transport failed to validate the authenticity of the connection. This issue was addressed by restoring missing validation steps</a:t>
            </a:r>
            <a:r>
              <a:rPr lang="en-US" sz="2500" dirty="0" smtClean="0">
                <a:solidFill>
                  <a:srgbClr val="FF0000"/>
                </a:solidFill>
              </a:rPr>
              <a:t>.</a:t>
            </a:r>
          </a:p>
          <a:p>
            <a:r>
              <a:rPr lang="en-US" dirty="0" smtClean="0"/>
              <a:t>Introduced around October 2013. </a:t>
            </a:r>
          </a:p>
          <a:p>
            <a:r>
              <a:rPr lang="en-US" dirty="0" smtClean="0"/>
              <a:t>Affected users of iOS 7.0, 6.1 and OS X 10.9</a:t>
            </a:r>
            <a:endParaRPr lang="en-US"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844931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Case Study – Apple Gotofail </a:t>
            </a:r>
            <a:r>
              <a:rPr lang="en-US" sz="2400" dirty="0" smtClean="0"/>
              <a:t>Bug The Bug:</a:t>
            </a:r>
            <a:r>
              <a:rPr lang="en-US" sz="2400" dirty="0"/>
              <a:t> </a:t>
            </a:r>
            <a:r>
              <a:rPr lang="en-US" sz="2400" b="0" dirty="0" smtClean="0">
                <a:solidFill>
                  <a:srgbClr val="000090"/>
                </a:solidFill>
                <a:cs typeface="Menlo Regular"/>
              </a:rPr>
              <a:t>sslKeyExchange.c</a:t>
            </a:r>
            <a:r>
              <a:rPr lang="en-US" sz="2400" b="0" dirty="0" smtClean="0"/>
              <a:t> </a:t>
            </a:r>
            <a:endParaRPr lang="en-US" sz="2400" b="0" dirty="0"/>
          </a:p>
        </p:txBody>
      </p:sp>
      <p:sp>
        <p:nvSpPr>
          <p:cNvPr id="3" name="Content Placeholder 2"/>
          <p:cNvSpPr>
            <a:spLocks noGrp="1"/>
          </p:cNvSpPr>
          <p:nvPr>
            <p:ph idx="1"/>
          </p:nvPr>
        </p:nvSpPr>
        <p:spPr/>
        <p:txBody>
          <a:bodyPr/>
          <a:lstStyle/>
          <a:p>
            <a:pPr marL="0" indent="0">
              <a:buNone/>
            </a:pPr>
            <a:r>
              <a:rPr lang="en-US" sz="1600" dirty="0" smtClean="0">
                <a:solidFill>
                  <a:srgbClr val="000000"/>
                </a:solidFill>
                <a:latin typeface="Menlo"/>
                <a:ea typeface="Menlo"/>
                <a:cs typeface="Menlo"/>
              </a:rPr>
              <a:t>SSLVerifySignedServerKeyExchange(…) {</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OSStatus </a:t>
            </a:r>
            <a:r>
              <a:rPr lang="en-US" sz="1600" dirty="0">
                <a:solidFill>
                  <a:srgbClr val="000000"/>
                </a:solidFill>
                <a:latin typeface="Menlo"/>
                <a:ea typeface="Menlo"/>
                <a:cs typeface="Menlo"/>
              </a:rPr>
              <a:t>err = </a:t>
            </a:r>
            <a:r>
              <a:rPr lang="en-US" sz="1600" dirty="0">
                <a:solidFill>
                  <a:srgbClr val="2629D9"/>
                </a:solidFill>
                <a:latin typeface="Menlo"/>
                <a:ea typeface="Menlo"/>
                <a:cs typeface="Menlo"/>
              </a:rPr>
              <a:t>0</a:t>
            </a:r>
            <a:r>
              <a:rPr lang="en-US" sz="1600" dirty="0" smtClean="0">
                <a:solidFill>
                  <a:srgbClr val="000000"/>
                </a:solidFill>
                <a:latin typeface="Menlo"/>
                <a:ea typeface="Menlo"/>
                <a:cs typeface="Menlo"/>
              </a:rPr>
              <a:t>;</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a:t>
            </a:r>
            <a:r>
              <a:rPr lang="en-US" sz="1600" dirty="0" smtClean="0">
                <a:solidFill>
                  <a:srgbClr val="000000"/>
                </a:solidFill>
                <a:latin typeface="Menlo"/>
                <a:ea typeface="Menlo"/>
                <a:cs typeface="Menlo"/>
              </a:rPr>
              <a:t>.</a:t>
            </a:r>
          </a:p>
          <a:p>
            <a:pPr marL="0" indent="0">
              <a:buNone/>
            </a:pPr>
            <a:r>
              <a:rPr lang="en-US" sz="1600" dirty="0" smtClean="0">
                <a:solidFill>
                  <a:srgbClr val="BB2CA2"/>
                </a:solidFill>
                <a:latin typeface="Menlo"/>
                <a:ea typeface="Menlo"/>
                <a:cs typeface="Menlo"/>
              </a:rPr>
              <a:t>  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&amp;clientRandom)) != </a:t>
            </a:r>
            <a:r>
              <a:rPr lang="en-US" sz="1600" dirty="0">
                <a:solidFill>
                  <a:srgbClr val="2629D9"/>
                </a:solidFill>
                <a:latin typeface="Menlo"/>
                <a:ea typeface="Menlo"/>
                <a:cs typeface="Menlo"/>
              </a:rPr>
              <a:t>0</a:t>
            </a:r>
            <a:r>
              <a:rPr lang="en-US" sz="1600" dirty="0" smtClean="0">
                <a:solidFill>
                  <a:srgbClr val="000000"/>
                </a:solidFill>
                <a:latin typeface="Menlo"/>
                <a:ea typeface="Menlo"/>
                <a:cs typeface="Menlo"/>
              </a:rPr>
              <a:t>)</a:t>
            </a:r>
          </a:p>
          <a:p>
            <a:pPr marL="0" indent="0">
              <a:buNone/>
            </a:pPr>
            <a:r>
              <a:rPr lang="en-US" sz="1600" dirty="0">
                <a:solidFill>
                  <a:srgbClr val="000000"/>
                </a:solidFill>
                <a:latin typeface="Menlo"/>
                <a:ea typeface="Menlo"/>
                <a:cs typeface="Menlo"/>
              </a:rPr>
              <a:t> </a:t>
            </a: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BB2CA2"/>
                </a:solidFill>
                <a:latin typeface="Menlo"/>
                <a:ea typeface="Menlo"/>
                <a:cs typeface="Menlo"/>
              </a:rPr>
              <a:t>  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&amp;serverRandom))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r>
              <a:rPr lang="en-US" sz="1600" dirty="0" smtClean="0">
                <a:solidFill>
                  <a:srgbClr val="000000"/>
                </a:solidFill>
                <a:latin typeface="Menlo"/>
                <a:ea typeface="Menlo"/>
                <a:cs typeface="Menlo"/>
              </a:rPr>
              <a:t>;</a:t>
            </a:r>
          </a:p>
          <a:p>
            <a:pPr marL="0" indent="0">
              <a:buNone/>
            </a:pPr>
            <a:r>
              <a:rPr lang="en-US" sz="1600" dirty="0">
                <a:solidFill>
                  <a:srgbClr val="000000"/>
                </a:solidFill>
                <a:latin typeface="Menlo"/>
                <a:ea typeface="Menlo"/>
                <a:cs typeface="Menlo"/>
              </a:rPr>
              <a:t> </a:t>
            </a: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&amp;signedParams))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SSLHashSHA1.final(&amp;hashCtx, &amp;hashOut))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endParaRPr lang="en-US" sz="1600" dirty="0">
              <a:solidFill>
                <a:srgbClr val="000000"/>
              </a:solidFill>
              <a:latin typeface="Menlo"/>
              <a:ea typeface="Menlo"/>
              <a:cs typeface="Menlo"/>
            </a:endParaRPr>
          </a:p>
          <a:p>
            <a:pPr marL="0" indent="0">
              <a:buNone/>
            </a:pPr>
            <a:r>
              <a:rPr lang="en-US" sz="1600" dirty="0">
                <a:solidFill>
                  <a:srgbClr val="000000"/>
                </a:solidFill>
                <a:latin typeface="Menlo"/>
                <a:ea typeface="Menlo"/>
                <a:cs typeface="Menlo"/>
              </a:rPr>
              <a:t>f</a:t>
            </a:r>
            <a:r>
              <a:rPr lang="en-US" sz="1600" dirty="0" smtClean="0">
                <a:solidFill>
                  <a:srgbClr val="000000"/>
                </a:solidFill>
                <a:latin typeface="Menlo"/>
                <a:ea typeface="Menlo"/>
                <a:cs typeface="Menlo"/>
              </a:rPr>
              <a:t>ail:</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return</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a:t>
            </a:r>
          </a:p>
          <a:p>
            <a:pPr marL="0" indent="0">
              <a:buNone/>
            </a:pPr>
            <a:r>
              <a:rPr lang="en-US" sz="1600" dirty="0">
                <a:solidFill>
                  <a:srgbClr val="000000"/>
                </a:solidFill>
                <a:latin typeface="Menlo"/>
                <a:ea typeface="Menlo"/>
                <a:cs typeface="Menlo"/>
              </a:rPr>
              <a:t>}</a:t>
            </a:r>
            <a:endParaRPr lang="en-US" sz="1600" dirty="0" smtClean="0">
              <a:solidFill>
                <a:srgbClr val="000090"/>
              </a:solidFill>
              <a:latin typeface="Menlo Regular"/>
              <a:cs typeface="Menlo Regular"/>
            </a:endParaRPr>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39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66425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Assignment </a:t>
            </a:r>
            <a:r>
              <a:rPr lang="en-US" dirty="0" smtClean="0">
                <a:latin typeface="Arial" charset="0"/>
                <a:ea typeface="ＭＳ Ｐゴシック" charset="0"/>
                <a:cs typeface="ＭＳ Ｐゴシック" charset="0"/>
              </a:rPr>
              <a:t>9</a:t>
            </a:r>
            <a:endParaRPr lang="en-US" dirty="0">
              <a:latin typeface="Arial" charset="0"/>
              <a:ea typeface="ＭＳ Ｐゴシック" charset="0"/>
              <a:cs typeface="ＭＳ Ｐゴシック" charset="0"/>
            </a:endParaRPr>
          </a:p>
        </p:txBody>
      </p:sp>
      <p:sp>
        <p:nvSpPr>
          <p:cNvPr id="17412" name="Rectangle 3"/>
          <p:cNvSpPr>
            <a:spLocks noGrp="1" noChangeArrowheads="1"/>
          </p:cNvSpPr>
          <p:nvPr>
            <p:ph type="body" idx="1"/>
          </p:nvPr>
        </p:nvSpPr>
        <p:spPr>
          <a:xfrm>
            <a:off x="331788" y="990600"/>
            <a:ext cx="8431212" cy="5486400"/>
          </a:xfrm>
        </p:spPr>
        <p:txBody>
          <a:bodyPr/>
          <a:lstStyle/>
          <a:p>
            <a:pPr marL="0" indent="0">
              <a:lnSpc>
                <a:spcPct val="90000"/>
              </a:lnSpc>
              <a:buNone/>
            </a:pPr>
            <a:r>
              <a:rPr lang="en-US" b="1" dirty="0" smtClean="0">
                <a:ea typeface="ＭＳ Ｐゴシック" charset="0"/>
              </a:rPr>
              <a:t>Assignment 9 </a:t>
            </a:r>
          </a:p>
          <a:p>
            <a:pPr>
              <a:lnSpc>
                <a:spcPct val="90000"/>
              </a:lnSpc>
            </a:pPr>
            <a:r>
              <a:rPr lang="en-US" dirty="0"/>
              <a:t>Due date: </a:t>
            </a:r>
            <a:r>
              <a:rPr lang="en-US" b="1" dirty="0" smtClean="0">
                <a:ea typeface="ＭＳ Ｐゴシック" charset="0"/>
              </a:rPr>
              <a:t> </a:t>
            </a:r>
            <a:r>
              <a:rPr lang="en-US" b="1" dirty="0" smtClean="0">
                <a:ea typeface="ＭＳ Ｐゴシック" charset="0"/>
                <a:cs typeface="ＭＳ Ｐゴシック" charset="0"/>
              </a:rPr>
              <a:t>May </a:t>
            </a:r>
            <a:r>
              <a:rPr lang="en-US" b="1" dirty="0" smtClean="0">
                <a:ea typeface="ＭＳ Ｐゴシック" charset="0"/>
                <a:cs typeface="ＭＳ Ｐゴシック" charset="0"/>
              </a:rPr>
              <a:t>30</a:t>
            </a:r>
            <a:r>
              <a:rPr lang="en-US" b="1" dirty="0" smtClean="0"/>
              <a:t>, 2017</a:t>
            </a:r>
            <a:endParaRPr lang="en-US" b="1" dirty="0" smtClean="0">
              <a:ea typeface="ＭＳ Ｐゴシック" charset="0"/>
              <a:cs typeface="ＭＳ Ｐゴシック" charset="0"/>
            </a:endParaRPr>
          </a:p>
          <a:p>
            <a:r>
              <a:rPr lang="en-US" dirty="0"/>
              <a:t>The objective of this assignment is to use test coverage tool Cobertura  </a:t>
            </a:r>
          </a:p>
          <a:p>
            <a:pPr lvl="1"/>
            <a:r>
              <a:rPr lang="en-US" dirty="0"/>
              <a:t>To measure the line and branch coverage of your test suite, and </a:t>
            </a:r>
          </a:p>
          <a:p>
            <a:pPr lvl="1"/>
            <a:r>
              <a:rPr lang="en-US" dirty="0"/>
              <a:t>To improve the line and branch coverage of your test suite. </a:t>
            </a:r>
          </a:p>
          <a:p>
            <a:pPr lvl="0"/>
            <a:r>
              <a:rPr lang="en-US" dirty="0" smtClean="0"/>
              <a:t>Use </a:t>
            </a:r>
            <a:r>
              <a:rPr lang="en-US" dirty="0"/>
              <a:t>Cobertura to measure the line and branch coverage of the test suite you developed for </a:t>
            </a:r>
            <a:r>
              <a:rPr lang="en-US" i="1" dirty="0"/>
              <a:t>Assignment 7</a:t>
            </a:r>
            <a:r>
              <a:rPr lang="en-US" dirty="0"/>
              <a:t>. </a:t>
            </a:r>
            <a:endParaRPr lang="en-US" dirty="0" smtClean="0"/>
          </a:p>
          <a:p>
            <a:pPr lvl="0"/>
            <a:r>
              <a:rPr lang="en-US" dirty="0" smtClean="0"/>
              <a:t>Use </a:t>
            </a:r>
            <a:r>
              <a:rPr lang="en-US" dirty="0" smtClean="0"/>
              <a:t>ANT </a:t>
            </a:r>
            <a:r>
              <a:rPr lang="en-US" dirty="0"/>
              <a:t>to run the entire testing and coverage process, which includes compilation, instrumentation, and execution of the test suite, and the generation of the test coverage report.  </a:t>
            </a:r>
          </a:p>
          <a:p>
            <a:pPr lvl="0"/>
            <a:r>
              <a:rPr lang="en-US" dirty="0"/>
              <a:t>Add additional test cases to </a:t>
            </a:r>
            <a:r>
              <a:rPr lang="en-US" i="1" dirty="0"/>
              <a:t>maximize </a:t>
            </a:r>
            <a:r>
              <a:rPr lang="en-US" dirty="0"/>
              <a:t>the line and branch coverage of your test suite.  </a:t>
            </a:r>
          </a:p>
          <a:p>
            <a:pPr>
              <a:lnSpc>
                <a:spcPct val="90000"/>
              </a:lnSpc>
            </a:pPr>
            <a:endParaRPr lang="en-US" dirty="0">
              <a:latin typeface="Arial" charset="0"/>
              <a:ea typeface="ＭＳ Ｐゴシック" charset="0"/>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075904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Case Study – Apple Gotofail </a:t>
            </a:r>
            <a:r>
              <a:rPr lang="en-US" sz="2400" dirty="0" smtClean="0"/>
              <a:t>Bug The Bug:</a:t>
            </a:r>
            <a:r>
              <a:rPr lang="en-US" sz="2400" dirty="0"/>
              <a:t> </a:t>
            </a:r>
            <a:r>
              <a:rPr lang="en-US" sz="2400" b="0" dirty="0" smtClean="0">
                <a:solidFill>
                  <a:srgbClr val="000090"/>
                </a:solidFill>
                <a:cs typeface="Menlo Regular"/>
              </a:rPr>
              <a:t>sslKeyExchange.c</a:t>
            </a:r>
            <a:r>
              <a:rPr lang="en-US" sz="2400" b="0" dirty="0" smtClean="0"/>
              <a:t> </a:t>
            </a:r>
            <a:endParaRPr lang="en-US" sz="2400" b="0" dirty="0"/>
          </a:p>
        </p:txBody>
      </p:sp>
      <p:sp>
        <p:nvSpPr>
          <p:cNvPr id="3" name="Content Placeholder 2"/>
          <p:cNvSpPr>
            <a:spLocks noGrp="1"/>
          </p:cNvSpPr>
          <p:nvPr>
            <p:ph idx="1"/>
          </p:nvPr>
        </p:nvSpPr>
        <p:spPr/>
        <p:txBody>
          <a:bodyPr/>
          <a:lstStyle/>
          <a:p>
            <a:pPr marL="0" indent="0">
              <a:buNone/>
            </a:pPr>
            <a:r>
              <a:rPr lang="en-US" sz="1600" dirty="0" smtClean="0">
                <a:solidFill>
                  <a:srgbClr val="000000"/>
                </a:solidFill>
                <a:latin typeface="Menlo"/>
                <a:ea typeface="Menlo"/>
                <a:cs typeface="Menlo"/>
              </a:rPr>
              <a:t>SSLVerifySignedServerKeyExchange(…) {</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OSStatus </a:t>
            </a:r>
            <a:r>
              <a:rPr lang="en-US" sz="1600" dirty="0">
                <a:solidFill>
                  <a:srgbClr val="000000"/>
                </a:solidFill>
                <a:latin typeface="Menlo"/>
                <a:ea typeface="Menlo"/>
                <a:cs typeface="Menlo"/>
              </a:rPr>
              <a:t>err = </a:t>
            </a:r>
            <a:r>
              <a:rPr lang="en-US" sz="1600" dirty="0">
                <a:solidFill>
                  <a:srgbClr val="2629D9"/>
                </a:solidFill>
                <a:latin typeface="Menlo"/>
                <a:ea typeface="Menlo"/>
                <a:cs typeface="Menlo"/>
              </a:rPr>
              <a:t>0</a:t>
            </a:r>
            <a:r>
              <a:rPr lang="en-US" sz="1600" dirty="0" smtClean="0">
                <a:solidFill>
                  <a:srgbClr val="000000"/>
                </a:solidFill>
                <a:latin typeface="Menlo"/>
                <a:ea typeface="Menlo"/>
                <a:cs typeface="Menlo"/>
              </a:rPr>
              <a:t>;</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a:t>
            </a:r>
            <a:r>
              <a:rPr lang="en-US" sz="1600" dirty="0" smtClean="0">
                <a:solidFill>
                  <a:srgbClr val="000000"/>
                </a:solidFill>
                <a:latin typeface="Menlo"/>
                <a:ea typeface="Menlo"/>
                <a:cs typeface="Menlo"/>
              </a:rPr>
              <a:t>.</a:t>
            </a:r>
          </a:p>
          <a:p>
            <a:pPr marL="0" indent="0">
              <a:buNone/>
            </a:pPr>
            <a:r>
              <a:rPr lang="en-US" sz="1600" dirty="0" smtClean="0">
                <a:solidFill>
                  <a:srgbClr val="BB2CA2"/>
                </a:solidFill>
                <a:latin typeface="Menlo"/>
                <a:ea typeface="Menlo"/>
                <a:cs typeface="Menlo"/>
              </a:rPr>
              <a:t>  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&amp;clientRandom)) != </a:t>
            </a:r>
            <a:r>
              <a:rPr lang="en-US" sz="1600" dirty="0">
                <a:solidFill>
                  <a:srgbClr val="2629D9"/>
                </a:solidFill>
                <a:latin typeface="Menlo"/>
                <a:ea typeface="Menlo"/>
                <a:cs typeface="Menlo"/>
              </a:rPr>
              <a:t>0</a:t>
            </a:r>
            <a:r>
              <a:rPr lang="en-US" sz="1600" dirty="0" smtClean="0">
                <a:solidFill>
                  <a:srgbClr val="000000"/>
                </a:solidFill>
                <a:latin typeface="Menlo"/>
                <a:ea typeface="Menlo"/>
                <a:cs typeface="Menlo"/>
              </a:rPr>
              <a:t>)</a:t>
            </a:r>
          </a:p>
          <a:p>
            <a:pPr marL="0" indent="0">
              <a:buNone/>
            </a:pPr>
            <a:r>
              <a:rPr lang="en-US" sz="1600" dirty="0">
                <a:solidFill>
                  <a:srgbClr val="000000"/>
                </a:solidFill>
                <a:latin typeface="Menlo"/>
                <a:ea typeface="Menlo"/>
                <a:cs typeface="Menlo"/>
              </a:rPr>
              <a:t> </a:t>
            </a: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BB2CA2"/>
                </a:solidFill>
                <a:latin typeface="Menlo"/>
                <a:ea typeface="Menlo"/>
                <a:cs typeface="Menlo"/>
              </a:rPr>
              <a:t>  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&amp;serverRandom))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r>
              <a:rPr lang="en-US" sz="1600" dirty="0" smtClean="0">
                <a:solidFill>
                  <a:srgbClr val="000000"/>
                </a:solidFill>
                <a:latin typeface="Menlo"/>
                <a:ea typeface="Menlo"/>
                <a:cs typeface="Menlo"/>
              </a:rPr>
              <a:t>;</a:t>
            </a:r>
          </a:p>
          <a:p>
            <a:pPr marL="0" indent="0">
              <a:buNone/>
            </a:pPr>
            <a:r>
              <a:rPr lang="en-US" sz="1600" dirty="0">
                <a:solidFill>
                  <a:srgbClr val="000000"/>
                </a:solidFill>
                <a:latin typeface="Menlo"/>
                <a:ea typeface="Menlo"/>
                <a:cs typeface="Menlo"/>
              </a:rPr>
              <a:t> </a:t>
            </a: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SSLHashSHA1.update(&amp;hashCtx, &amp;signedParams))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if</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 = SSLHashSHA1.final(&amp;hashCtx, &amp;hashOut)) != </a:t>
            </a:r>
            <a:r>
              <a:rPr lang="en-US" sz="1600" dirty="0">
                <a:solidFill>
                  <a:srgbClr val="2629D9"/>
                </a:solidFill>
                <a:latin typeface="Menlo"/>
                <a:ea typeface="Menlo"/>
                <a:cs typeface="Menlo"/>
              </a:rPr>
              <a:t>0</a:t>
            </a:r>
            <a:r>
              <a:rPr lang="en-US" sz="1600" dirty="0">
                <a:solidFill>
                  <a:srgbClr val="000000"/>
                </a:solidFill>
                <a:latin typeface="Menlo"/>
                <a:ea typeface="Menlo"/>
                <a:cs typeface="Menlo"/>
              </a:rPr>
              <a:t>)</a:t>
            </a: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goto</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fail;</a:t>
            </a:r>
          </a:p>
          <a:p>
            <a:pPr marL="0" indent="0">
              <a:buNone/>
            </a:pPr>
            <a:r>
              <a:rPr lang="en-US" sz="1600" dirty="0" smtClean="0">
                <a:solidFill>
                  <a:srgbClr val="000000"/>
                </a:solidFill>
                <a:latin typeface="Menlo"/>
                <a:ea typeface="Menlo"/>
                <a:cs typeface="Menlo"/>
              </a:rPr>
              <a:t>    …</a:t>
            </a:r>
            <a:endParaRPr lang="en-US" sz="1600" dirty="0">
              <a:solidFill>
                <a:srgbClr val="000000"/>
              </a:solidFill>
              <a:latin typeface="Menlo"/>
              <a:ea typeface="Menlo"/>
              <a:cs typeface="Menlo"/>
            </a:endParaRPr>
          </a:p>
          <a:p>
            <a:pPr marL="0" indent="0">
              <a:buNone/>
            </a:pPr>
            <a:r>
              <a:rPr lang="en-US" sz="1600" dirty="0">
                <a:solidFill>
                  <a:srgbClr val="000000"/>
                </a:solidFill>
                <a:latin typeface="Menlo"/>
                <a:ea typeface="Menlo"/>
                <a:cs typeface="Menlo"/>
              </a:rPr>
              <a:t>f</a:t>
            </a:r>
            <a:r>
              <a:rPr lang="en-US" sz="1600" dirty="0" smtClean="0">
                <a:solidFill>
                  <a:srgbClr val="000000"/>
                </a:solidFill>
                <a:latin typeface="Menlo"/>
                <a:ea typeface="Menlo"/>
                <a:cs typeface="Menlo"/>
              </a:rPr>
              <a:t>ail:</a:t>
            </a:r>
            <a:endParaRPr lang="en-US" sz="1600" dirty="0">
              <a:solidFill>
                <a:srgbClr val="000000"/>
              </a:solidFill>
              <a:latin typeface="Menlo"/>
              <a:ea typeface="Menlo"/>
              <a:cs typeface="Menlo"/>
            </a:endParaRPr>
          </a:p>
          <a:p>
            <a:pPr marL="0" indent="0">
              <a:buNone/>
            </a:pPr>
            <a:r>
              <a:rPr lang="en-US" sz="1600" dirty="0" smtClean="0">
                <a:solidFill>
                  <a:srgbClr val="000000"/>
                </a:solidFill>
                <a:latin typeface="Menlo"/>
                <a:ea typeface="Menlo"/>
                <a:cs typeface="Menlo"/>
              </a:rPr>
              <a:t>  </a:t>
            </a:r>
            <a:r>
              <a:rPr lang="en-US" sz="1600" dirty="0" smtClean="0">
                <a:solidFill>
                  <a:srgbClr val="BB2CA2"/>
                </a:solidFill>
                <a:latin typeface="Menlo"/>
                <a:ea typeface="Menlo"/>
                <a:cs typeface="Menlo"/>
              </a:rPr>
              <a:t>return</a:t>
            </a:r>
            <a:r>
              <a:rPr lang="en-US" sz="1600" dirty="0" smtClean="0">
                <a:solidFill>
                  <a:srgbClr val="000000"/>
                </a:solidFill>
                <a:latin typeface="Menlo"/>
                <a:ea typeface="Menlo"/>
                <a:cs typeface="Menlo"/>
              </a:rPr>
              <a:t> </a:t>
            </a:r>
            <a:r>
              <a:rPr lang="en-US" sz="1600" dirty="0">
                <a:solidFill>
                  <a:srgbClr val="000000"/>
                </a:solidFill>
                <a:latin typeface="Menlo"/>
                <a:ea typeface="Menlo"/>
                <a:cs typeface="Menlo"/>
              </a:rPr>
              <a:t>err;</a:t>
            </a:r>
          </a:p>
          <a:p>
            <a:pPr marL="0" indent="0">
              <a:buNone/>
            </a:pPr>
            <a:r>
              <a:rPr lang="en-US" sz="1600" dirty="0">
                <a:solidFill>
                  <a:srgbClr val="000000"/>
                </a:solidFill>
                <a:latin typeface="Menlo"/>
                <a:ea typeface="Menlo"/>
                <a:cs typeface="Menlo"/>
              </a:rPr>
              <a:t>}</a:t>
            </a:r>
            <a:endParaRPr lang="en-US" sz="1600" dirty="0" smtClean="0">
              <a:solidFill>
                <a:srgbClr val="000090"/>
              </a:solidFill>
              <a:latin typeface="Menlo Regular"/>
              <a:cs typeface="Menlo Regular"/>
            </a:endParaRPr>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8</a:t>
            </a:r>
            <a:endParaRPr lang="en-US" dirty="0"/>
          </a:p>
        </p:txBody>
      </p:sp>
      <p:cxnSp>
        <p:nvCxnSpPr>
          <p:cNvPr id="7" name="Straight Arrow Connector 6"/>
          <p:cNvCxnSpPr/>
          <p:nvPr/>
        </p:nvCxnSpPr>
        <p:spPr bwMode="auto">
          <a:xfrm flipH="1">
            <a:off x="2438400" y="3810000"/>
            <a:ext cx="1752600" cy="0"/>
          </a:xfrm>
          <a:prstGeom prst="straightConnector1">
            <a:avLst/>
          </a:prstGeom>
          <a:solidFill>
            <a:schemeClr val="accent1"/>
          </a:solidFill>
          <a:ln w="762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32550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Case Study – Apple Gotofail </a:t>
            </a:r>
            <a:r>
              <a:rPr lang="en-US" sz="3200" dirty="0" smtClean="0"/>
              <a:t>Bug– The Lessons </a:t>
            </a:r>
            <a:endParaRPr lang="en-US" sz="3200" dirty="0"/>
          </a:p>
        </p:txBody>
      </p:sp>
      <p:sp>
        <p:nvSpPr>
          <p:cNvPr id="3" name="Content Placeholder 2"/>
          <p:cNvSpPr>
            <a:spLocks noGrp="1"/>
          </p:cNvSpPr>
          <p:nvPr>
            <p:ph idx="1"/>
          </p:nvPr>
        </p:nvSpPr>
        <p:spPr/>
        <p:txBody>
          <a:bodyPr/>
          <a:lstStyle/>
          <a:p>
            <a:r>
              <a:rPr lang="en-US" dirty="0" smtClean="0"/>
              <a:t>How did it happen?</a:t>
            </a:r>
          </a:p>
          <a:p>
            <a:pPr lvl="1"/>
            <a:r>
              <a:rPr lang="en-US" dirty="0" smtClean="0"/>
              <a:t>Most likely a mistake, introduced by auto-merge</a:t>
            </a:r>
          </a:p>
          <a:p>
            <a:pPr lvl="1"/>
            <a:r>
              <a:rPr lang="en-US" dirty="0" smtClean="0"/>
              <a:t>Must carefully review the code after auto-merge</a:t>
            </a:r>
          </a:p>
          <a:p>
            <a:r>
              <a:rPr lang="en-US" dirty="0" smtClean="0"/>
              <a:t>How can we catch this bug?</a:t>
            </a:r>
          </a:p>
          <a:p>
            <a:pPr lvl="1"/>
            <a:r>
              <a:rPr lang="en-US" dirty="0" smtClean="0"/>
              <a:t>Code review, inspection</a:t>
            </a:r>
          </a:p>
          <a:p>
            <a:pPr lvl="2"/>
            <a:r>
              <a:rPr lang="en-US" dirty="0" smtClean="0"/>
              <a:t>Dead code. Bad formatting. </a:t>
            </a:r>
          </a:p>
          <a:p>
            <a:pPr lvl="1"/>
            <a:r>
              <a:rPr lang="en-US" dirty="0" smtClean="0"/>
              <a:t>Static analysis </a:t>
            </a:r>
          </a:p>
          <a:p>
            <a:pPr lvl="2"/>
            <a:r>
              <a:rPr lang="en-US" dirty="0" smtClean="0"/>
              <a:t>Dead code. </a:t>
            </a:r>
          </a:p>
          <a:p>
            <a:pPr lvl="1"/>
            <a:r>
              <a:rPr lang="en-US" dirty="0" smtClean="0"/>
              <a:t>Testing </a:t>
            </a:r>
          </a:p>
          <a:p>
            <a:pPr lvl="2"/>
            <a:r>
              <a:rPr lang="en-US" dirty="0" smtClean="0"/>
              <a:t>Missing statement coverage </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841697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Gotofail T-Shirt</a:t>
            </a:r>
            <a:endParaRPr lang="en-US" dirty="0"/>
          </a:p>
        </p:txBody>
      </p:sp>
      <p:pic>
        <p:nvPicPr>
          <p:cNvPr id="6" name="Content Placeholder 5"/>
          <p:cNvPicPr>
            <a:picLocks noGrp="1" noChangeAspect="1"/>
          </p:cNvPicPr>
          <p:nvPr>
            <p:ph idx="1"/>
          </p:nvPr>
        </p:nvPicPr>
        <p:blipFill>
          <a:blip r:embed="rId2"/>
          <a:srcRect l="-61105" r="-61105"/>
          <a:stretch>
            <a:fillRect/>
          </a:stretch>
        </p:blipFill>
        <p:spPr/>
      </p:pic>
      <p:sp>
        <p:nvSpPr>
          <p:cNvPr id="3" name="Date Placeholder 2"/>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7283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Finding Bugs in </a:t>
            </a:r>
            <a:r>
              <a:rPr lang="en-US" sz="4400" dirty="0" smtClean="0"/>
              <a:t>Java</a:t>
            </a:r>
            <a:r>
              <a:rPr lang="en-US" sz="4400" dirty="0"/>
              <a:t/>
            </a:r>
            <a:br>
              <a:rPr lang="en-US" sz="4400" dirty="0"/>
            </a:br>
            <a:r>
              <a:rPr lang="en-US" sz="4400" dirty="0"/>
              <a:t>with FindBugs</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F683B677-C643-1541-A02D-CD84F8996590}" type="slidenum">
              <a:rPr lang="en-US" smtClean="0"/>
              <a:pPr>
                <a:defRPr/>
              </a:pPr>
              <a:t>43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40617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p:cNvSpPr>
          <p:nvPr>
            <p:ph type="title" idx="4294967295"/>
          </p:nvPr>
        </p:nvSpPr>
        <p:spPr/>
        <p:txBody>
          <a:bodyPr/>
          <a:lstStyle/>
          <a:p>
            <a:r>
              <a:rPr lang="en-US" sz="4400" dirty="0" smtClean="0"/>
              <a:t>FindBugs</a:t>
            </a:r>
            <a:endParaRPr lang="en-US" sz="4400" dirty="0"/>
          </a:p>
        </p:txBody>
      </p:sp>
      <p:sp>
        <p:nvSpPr>
          <p:cNvPr id="242691" name="Rectangle 3"/>
          <p:cNvSpPr>
            <a:spLocks noGrp="1"/>
          </p:cNvSpPr>
          <p:nvPr>
            <p:ph type="body" idx="4294967295"/>
          </p:nvPr>
        </p:nvSpPr>
        <p:spPr/>
        <p:txBody>
          <a:bodyPr/>
          <a:lstStyle/>
          <a:p>
            <a:r>
              <a:rPr lang="en-US" sz="3000" dirty="0"/>
              <a:t>Open source static analysis tool for finding defects in Java programs</a:t>
            </a:r>
            <a:endParaRPr lang="en-US" sz="3000" dirty="0">
              <a:ea typeface="ヒラギノ角ゴ Pro W3" charset="0"/>
            </a:endParaRPr>
          </a:p>
          <a:p>
            <a:r>
              <a:rPr lang="en-US" sz="3000" dirty="0"/>
              <a:t>Analyzes bytecode</a:t>
            </a:r>
            <a:endParaRPr lang="en-US" sz="3000" dirty="0">
              <a:ea typeface="ヒラギノ角ゴ Pro W3" charset="0"/>
            </a:endParaRPr>
          </a:p>
          <a:p>
            <a:r>
              <a:rPr lang="en-US" sz="3000" dirty="0"/>
              <a:t>Generates XML or text output</a:t>
            </a:r>
            <a:endParaRPr lang="en-US" dirty="0"/>
          </a:p>
        </p:txBody>
      </p:sp>
      <p:pic>
        <p:nvPicPr>
          <p:cNvPr id="242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810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3311386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idx="4294967295"/>
          </p:nvPr>
        </p:nvSpPr>
        <p:spPr/>
        <p:txBody>
          <a:bodyPr/>
          <a:lstStyle/>
          <a:p>
            <a:r>
              <a:rPr lang="en-US" dirty="0"/>
              <a:t>Common Wisdom About Bugs</a:t>
            </a:r>
          </a:p>
        </p:txBody>
      </p:sp>
      <p:sp>
        <p:nvSpPr>
          <p:cNvPr id="311299" name="Rectangle 3"/>
          <p:cNvSpPr>
            <a:spLocks noGrp="1"/>
          </p:cNvSpPr>
          <p:nvPr>
            <p:ph type="body" idx="4294967295"/>
          </p:nvPr>
        </p:nvSpPr>
        <p:spPr/>
        <p:txBody>
          <a:bodyPr/>
          <a:lstStyle/>
          <a:p>
            <a:r>
              <a:rPr lang="en-US" dirty="0"/>
              <a:t>Programmers are smart. </a:t>
            </a:r>
          </a:p>
          <a:p>
            <a:r>
              <a:rPr lang="en-US" dirty="0"/>
              <a:t>Smart people </a:t>
            </a:r>
            <a:r>
              <a:rPr lang="en-US" dirty="0" smtClean="0"/>
              <a:t>don’t </a:t>
            </a:r>
            <a:r>
              <a:rPr lang="en-US" dirty="0"/>
              <a:t>make dumb mistakes</a:t>
            </a:r>
          </a:p>
          <a:p>
            <a:r>
              <a:rPr lang="en-US" dirty="0"/>
              <a:t>We have good techniques (e.g., unit testing, pair programming, code inspections) for finding bugs early</a:t>
            </a:r>
          </a:p>
          <a:p>
            <a:r>
              <a:rPr lang="en-US" dirty="0"/>
              <a:t>So, bugs remaining in production code must be subtle, and require sophisticated techniques to find</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4929751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p:cNvSpPr>
          <p:nvPr>
            <p:ph type="title" idx="4294967295"/>
          </p:nvPr>
        </p:nvSpPr>
        <p:spPr/>
        <p:txBody>
          <a:bodyPr/>
          <a:lstStyle/>
          <a:p>
            <a:r>
              <a:rPr lang="en-US" dirty="0"/>
              <a:t>FindBugs Approach</a:t>
            </a:r>
            <a:endParaRPr lang="en-US" sz="4400" dirty="0"/>
          </a:p>
        </p:txBody>
      </p:sp>
      <p:sp>
        <p:nvSpPr>
          <p:cNvPr id="309251" name="Rectangle 3"/>
          <p:cNvSpPr>
            <a:spLocks noGrp="1"/>
          </p:cNvSpPr>
          <p:nvPr>
            <p:ph type="body" idx="4294967295"/>
          </p:nvPr>
        </p:nvSpPr>
        <p:spPr/>
        <p:txBody>
          <a:bodyPr/>
          <a:lstStyle/>
          <a:p>
            <a:pPr marL="342900" indent="-342900"/>
            <a:r>
              <a:rPr lang="en-US" sz="2800" dirty="0"/>
              <a:t>Based on the concept of </a:t>
            </a:r>
            <a:r>
              <a:rPr lang="en-US" sz="2800" i="1" dirty="0"/>
              <a:t>bug patterns</a:t>
            </a:r>
            <a:r>
              <a:rPr lang="en-US" sz="2800" dirty="0"/>
              <a:t> </a:t>
            </a:r>
          </a:p>
          <a:p>
            <a:pPr marL="742950" lvl="1" indent="-285750"/>
            <a:r>
              <a:rPr lang="en-US" sz="2400" dirty="0"/>
              <a:t>code idiom that is often an error</a:t>
            </a:r>
          </a:p>
          <a:p>
            <a:pPr marL="342900" indent="-342900">
              <a:spcBef>
                <a:spcPts val="0"/>
              </a:spcBef>
            </a:pPr>
            <a:r>
              <a:rPr lang="en-US" sz="2800" dirty="0"/>
              <a:t>Bug patterns arise for a variety of reasons:</a:t>
            </a:r>
            <a:r>
              <a:rPr lang="en-US" sz="3600" dirty="0"/>
              <a:t> </a:t>
            </a:r>
          </a:p>
          <a:p>
            <a:pPr marL="742950" lvl="1" indent="-285750"/>
            <a:r>
              <a:rPr lang="en-US" sz="2400" dirty="0"/>
              <a:t>d</a:t>
            </a:r>
            <a:r>
              <a:rPr lang="en-US" sz="2400" dirty="0" smtClean="0"/>
              <a:t>ifficult </a:t>
            </a:r>
            <a:r>
              <a:rPr lang="en-US" sz="2400" dirty="0"/>
              <a:t>language features </a:t>
            </a:r>
          </a:p>
          <a:p>
            <a:pPr marL="742950" lvl="1" indent="-285750"/>
            <a:r>
              <a:rPr lang="en-US" sz="2400" dirty="0"/>
              <a:t>m</a:t>
            </a:r>
            <a:r>
              <a:rPr lang="en-US" sz="2400" dirty="0" smtClean="0"/>
              <a:t>isunderstood </a:t>
            </a:r>
            <a:r>
              <a:rPr lang="en-US" sz="2400" dirty="0"/>
              <a:t>API methods</a:t>
            </a:r>
          </a:p>
          <a:p>
            <a:pPr marL="742950" lvl="1" indent="-285750"/>
            <a:r>
              <a:rPr lang="en-US" sz="2400" dirty="0"/>
              <a:t>m</a:t>
            </a:r>
            <a:r>
              <a:rPr lang="en-US" sz="2400" dirty="0" smtClean="0"/>
              <a:t>isunderstood </a:t>
            </a:r>
            <a:r>
              <a:rPr lang="en-US" sz="2400" dirty="0"/>
              <a:t>invariants when code is modified during maintenance</a:t>
            </a:r>
          </a:p>
          <a:p>
            <a:pPr marL="742950" lvl="1" indent="-285750"/>
            <a:r>
              <a:rPr lang="en-US" sz="2400" dirty="0"/>
              <a:t>t</a:t>
            </a:r>
            <a:r>
              <a:rPr lang="en-US" sz="2400" dirty="0" smtClean="0"/>
              <a:t>ypos</a:t>
            </a:r>
            <a:r>
              <a:rPr lang="en-US" sz="2400" dirty="0"/>
              <a:t>, </a:t>
            </a:r>
            <a:r>
              <a:rPr lang="en-US" sz="2400" dirty="0" smtClean="0"/>
              <a:t>e.g., use </a:t>
            </a:r>
            <a:r>
              <a:rPr lang="en-US" sz="2400" dirty="0"/>
              <a:t>of the wrong B</a:t>
            </a:r>
            <a:r>
              <a:rPr lang="en-US" sz="2400" dirty="0" smtClean="0"/>
              <a:t>oolean </a:t>
            </a:r>
            <a:r>
              <a:rPr lang="en-US" sz="2400" dirty="0"/>
              <a:t>operator</a:t>
            </a:r>
          </a:p>
          <a:p>
            <a:pPr marL="342900" indent="-342900"/>
            <a:r>
              <a:rPr lang="en-US" sz="2800" dirty="0"/>
              <a:t>T</a:t>
            </a:r>
            <a:r>
              <a:rPr lang="en-US" sz="2800" dirty="0" smtClean="0"/>
              <a:t>echniques </a:t>
            </a:r>
            <a:r>
              <a:rPr lang="en-US" sz="2800" dirty="0"/>
              <a:t>designed to balance </a:t>
            </a:r>
            <a:r>
              <a:rPr lang="en-US" sz="2800" dirty="0" smtClean="0"/>
              <a:t>precision</a:t>
            </a:r>
            <a:r>
              <a:rPr lang="en-US" sz="2800" dirty="0"/>
              <a:t> </a:t>
            </a:r>
            <a:r>
              <a:rPr lang="en-US" sz="2800" dirty="0" smtClean="0"/>
              <a:t>and efficiency</a:t>
            </a:r>
            <a:endParaRPr lang="en-US" sz="2800" dirty="0"/>
          </a:p>
          <a:p>
            <a:pPr lvl="1" indent="-342900"/>
            <a:r>
              <a:rPr lang="en-US" sz="2400" dirty="0" smtClean="0"/>
              <a:t>syntactically </a:t>
            </a:r>
            <a:r>
              <a:rPr lang="en-US" sz="2400" dirty="0"/>
              <a:t>match source code to </a:t>
            </a:r>
            <a:r>
              <a:rPr lang="en-US" sz="2400" dirty="0" smtClean="0"/>
              <a:t>known bug patterns</a:t>
            </a:r>
            <a:endParaRPr lang="en-US" sz="28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1812092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p:txBody>
          <a:bodyPr/>
          <a:lstStyle/>
          <a:p>
            <a:r>
              <a:rPr lang="en-US" dirty="0"/>
              <a:t>Would You Write </a:t>
            </a:r>
            <a:r>
              <a:rPr lang="en-US" dirty="0" smtClean="0"/>
              <a:t>Code Like This</a:t>
            </a:r>
            <a:r>
              <a:rPr lang="en-US" dirty="0"/>
              <a:t>?</a:t>
            </a:r>
            <a:endParaRPr lang="en-US" sz="2800" dirty="0"/>
          </a:p>
        </p:txBody>
      </p:sp>
      <p:sp>
        <p:nvSpPr>
          <p:cNvPr id="243715" name="Rectangle 3"/>
          <p:cNvSpPr>
            <a:spLocks noGrp="1"/>
          </p:cNvSpPr>
          <p:nvPr>
            <p:ph idx="1"/>
          </p:nvPr>
        </p:nvSpPr>
        <p:spPr/>
        <p:txBody>
          <a:bodyPr/>
          <a:lstStyle/>
          <a:p>
            <a:pPr marL="742950" lvl="1" indent="-285750">
              <a:buFont typeface="Wingdings 3" charset="0"/>
              <a:buNone/>
            </a:pPr>
            <a:r>
              <a:rPr lang="en-US" sz="2800" dirty="0">
                <a:solidFill>
                  <a:srgbClr val="000090"/>
                </a:solidFill>
                <a:latin typeface="+mn-lt"/>
              </a:rPr>
              <a:t>if (in == null)</a:t>
            </a:r>
          </a:p>
          <a:p>
            <a:pPr marL="742950" lvl="1" indent="-285750">
              <a:buFont typeface="Wingdings 3" charset="0"/>
              <a:buNone/>
            </a:pPr>
            <a:r>
              <a:rPr lang="en-US" sz="2800" dirty="0">
                <a:solidFill>
                  <a:srgbClr val="000090"/>
                </a:solidFill>
                <a:latin typeface="+mn-lt"/>
              </a:rPr>
              <a:t>		try {</a:t>
            </a:r>
          </a:p>
          <a:p>
            <a:pPr marL="742950" lvl="1" indent="-285750">
              <a:buFont typeface="Wingdings 3" charset="0"/>
              <a:buNone/>
            </a:pPr>
            <a:r>
              <a:rPr lang="en-US" sz="2800" dirty="0">
                <a:solidFill>
                  <a:srgbClr val="000090"/>
                </a:solidFill>
                <a:latin typeface="+mn-lt"/>
              </a:rPr>
              <a:t>			in.close();</a:t>
            </a:r>
          </a:p>
          <a:p>
            <a:pPr marL="742950" lvl="1" indent="-285750">
              <a:buFont typeface="Wingdings 3" charset="0"/>
              <a:buNone/>
            </a:pPr>
            <a:r>
              <a:rPr lang="en-US" sz="2800" dirty="0">
                <a:solidFill>
                  <a:srgbClr val="000090"/>
                </a:solidFill>
                <a:latin typeface="+mn-lt"/>
              </a:rPr>
              <a:t>			...</a:t>
            </a:r>
          </a:p>
          <a:p>
            <a:pPr marL="742950" lvl="1" indent="-285750">
              <a:buFont typeface="Wingdings 3" charset="0"/>
              <a:buNone/>
            </a:pPr>
            <a:endParaRPr lang="en-US" sz="2900" dirty="0"/>
          </a:p>
          <a:p>
            <a:pPr marL="342900" indent="-342900"/>
            <a:r>
              <a:rPr lang="en-US" sz="2800" dirty="0"/>
              <a:t>Oops</a:t>
            </a:r>
          </a:p>
          <a:p>
            <a:pPr marL="342900" indent="-342900"/>
            <a:r>
              <a:rPr lang="en-US" sz="2800" dirty="0"/>
              <a:t>This code is from Eclipse (versions 3.0 - 3.2)</a:t>
            </a:r>
          </a:p>
          <a:p>
            <a:pPr marL="742950" lvl="1" indent="-285750"/>
            <a:r>
              <a:rPr lang="en-US" sz="2500" dirty="0"/>
              <a:t>You may be surprised what is lurking in your code</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64430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xEl>
                                              <p:pRg st="2" end="2"/>
                                            </p:txEl>
                                          </p:spTgt>
                                        </p:tgtEl>
                                      </p:cBhvr>
                                    </p:animEffect>
                                    <p:animScale>
                                      <p:cBhvr>
                                        <p:cTn id="7" dur="250" autoRev="1" fill="hold"/>
                                        <p:tgtEl>
                                          <p:spTgt spid="243715">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3715">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3715">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37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p:cNvSpPr>
          <p:nvPr>
            <p:ph type="title"/>
          </p:nvPr>
        </p:nvSpPr>
        <p:spPr/>
        <p:txBody>
          <a:bodyPr/>
          <a:lstStyle/>
          <a:p>
            <a:r>
              <a:rPr lang="en-US" dirty="0"/>
              <a:t>How Does It Work?</a:t>
            </a:r>
            <a:endParaRPr lang="en-US" sz="4400" dirty="0"/>
          </a:p>
        </p:txBody>
      </p:sp>
      <p:sp>
        <p:nvSpPr>
          <p:cNvPr id="290819" name="Rectangle 3"/>
          <p:cNvSpPr>
            <a:spLocks noGrp="1"/>
          </p:cNvSpPr>
          <p:nvPr>
            <p:ph idx="1"/>
          </p:nvPr>
        </p:nvSpPr>
        <p:spPr/>
        <p:txBody>
          <a:bodyPr/>
          <a:lstStyle/>
          <a:p>
            <a:pPr marL="381000" indent="-381000">
              <a:lnSpc>
                <a:spcPct val="90000"/>
              </a:lnSpc>
            </a:pPr>
            <a:r>
              <a:rPr lang="en-US" sz="2800" dirty="0"/>
              <a:t>Simple engine, using various strategies:</a:t>
            </a:r>
          </a:p>
          <a:p>
            <a:pPr marL="800100" lvl="1" indent="-342900">
              <a:lnSpc>
                <a:spcPct val="90000"/>
              </a:lnSpc>
            </a:pPr>
            <a:r>
              <a:rPr lang="en-US" sz="2400" dirty="0"/>
              <a:t>Class structure and inheritance only</a:t>
            </a:r>
          </a:p>
          <a:p>
            <a:pPr marL="800100" lvl="1" indent="-342900">
              <a:lnSpc>
                <a:spcPct val="90000"/>
              </a:lnSpc>
            </a:pPr>
            <a:r>
              <a:rPr lang="en-US" sz="2400" dirty="0"/>
              <a:t>Linear code scan</a:t>
            </a:r>
          </a:p>
          <a:p>
            <a:pPr marL="800100" lvl="1" indent="-342900">
              <a:lnSpc>
                <a:spcPct val="90000"/>
              </a:lnSpc>
            </a:pPr>
            <a:r>
              <a:rPr lang="en-US" sz="2400" dirty="0"/>
              <a:t>Control sensitive</a:t>
            </a:r>
          </a:p>
          <a:p>
            <a:pPr marL="800100" lvl="1" indent="-342900">
              <a:lnSpc>
                <a:spcPct val="90000"/>
              </a:lnSpc>
            </a:pPr>
            <a:r>
              <a:rPr lang="en-US" sz="2400" dirty="0"/>
              <a:t>Dataflow</a:t>
            </a:r>
          </a:p>
          <a:p>
            <a:pPr marL="349250" lvl="1" indent="0">
              <a:lnSpc>
                <a:spcPct val="90000"/>
              </a:lnSpc>
              <a:buNone/>
            </a:pPr>
            <a:r>
              <a:rPr lang="ja-JP" altLang="en-US" sz="2400" dirty="0"/>
              <a:t>“</a:t>
            </a:r>
            <a:r>
              <a:rPr lang="en-US" sz="2400" dirty="0"/>
              <a:t>none of the detectors make use of analysis techniques more sophisticated than what might be taught in an undergraduate compiler course</a:t>
            </a:r>
            <a:r>
              <a:rPr lang="ja-JP" altLang="en-US" sz="2400" dirty="0"/>
              <a:t>”</a:t>
            </a:r>
            <a:endParaRPr lang="en-US" sz="2400" dirty="0"/>
          </a:p>
          <a:p>
            <a:pPr marL="381000" indent="-381000">
              <a:lnSpc>
                <a:spcPct val="90000"/>
              </a:lnSpc>
            </a:pPr>
            <a:r>
              <a:rPr lang="en-US" sz="2800" dirty="0"/>
              <a:t>Implemented using BCEL and ASM (bytecode analysis and instrumentation libraries</a:t>
            </a:r>
            <a:r>
              <a:rPr lang="en-US" sz="2800" dirty="0" smtClean="0"/>
              <a:t>)</a:t>
            </a:r>
          </a:p>
          <a:p>
            <a:pPr marL="381000" indent="-381000">
              <a:lnSpc>
                <a:spcPct val="90000"/>
              </a:lnSpc>
            </a:pPr>
            <a:r>
              <a:rPr lang="en-US" sz="2800" dirty="0" smtClean="0"/>
              <a:t>Typically </a:t>
            </a:r>
            <a:r>
              <a:rPr lang="en-US" sz="2800" dirty="0"/>
              <a:t>&lt;100 lines, at most 1000 lines per detector</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1098919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p:cNvSpPr>
          <p:nvPr>
            <p:ph type="title" idx="4294967295"/>
          </p:nvPr>
        </p:nvSpPr>
        <p:spPr/>
        <p:txBody>
          <a:bodyPr/>
          <a:lstStyle/>
          <a:p>
            <a:r>
              <a:rPr lang="en-US" dirty="0"/>
              <a:t>Null Pointer Dereference Bug</a:t>
            </a:r>
          </a:p>
        </p:txBody>
      </p:sp>
      <p:sp>
        <p:nvSpPr>
          <p:cNvPr id="246787" name="Rectangle 3"/>
          <p:cNvSpPr>
            <a:spLocks noGrp="1"/>
          </p:cNvSpPr>
          <p:nvPr>
            <p:ph type="body" idx="4294967295"/>
          </p:nvPr>
        </p:nvSpPr>
        <p:spPr/>
        <p:txBody>
          <a:bodyPr/>
          <a:lstStyle/>
          <a:p>
            <a:pPr marL="342900" indent="-342900">
              <a:lnSpc>
                <a:spcPct val="90000"/>
              </a:lnSpc>
            </a:pPr>
            <a:r>
              <a:rPr lang="en-US" dirty="0"/>
              <a:t>Dereferencing a null value results in NullPointerException</a:t>
            </a:r>
          </a:p>
          <a:p>
            <a:pPr marL="742950" lvl="1" indent="-285750">
              <a:lnSpc>
                <a:spcPct val="90000"/>
              </a:lnSpc>
            </a:pPr>
            <a:r>
              <a:rPr lang="en-US" dirty="0"/>
              <a:t>Warn if there is a statement or branch that if executed, guarantees a NPE</a:t>
            </a:r>
          </a:p>
          <a:p>
            <a:pPr marL="342900" indent="-342900">
              <a:lnSpc>
                <a:spcPct val="90000"/>
              </a:lnSpc>
            </a:pPr>
            <a:r>
              <a:rPr lang="en-US" dirty="0"/>
              <a:t>Example:</a:t>
            </a:r>
          </a:p>
          <a:p>
            <a:pPr marL="742950" lvl="1" indent="-285750">
              <a:lnSpc>
                <a:spcPct val="90000"/>
              </a:lnSpc>
              <a:buFont typeface="Wingdings 3" charset="0"/>
              <a:buNone/>
            </a:pPr>
            <a:r>
              <a:rPr lang="en-US" sz="2400" dirty="0">
                <a:solidFill>
                  <a:schemeClr val="accent2"/>
                </a:solidFill>
                <a:latin typeface="+mn-lt"/>
              </a:rPr>
              <a:t>// Eclipse 3.0.0M8</a:t>
            </a:r>
          </a:p>
          <a:p>
            <a:pPr marL="742950" lvl="1" indent="-285750">
              <a:lnSpc>
                <a:spcPct val="90000"/>
              </a:lnSpc>
              <a:buFont typeface="Wingdings 3" charset="0"/>
              <a:buNone/>
            </a:pPr>
            <a:r>
              <a:rPr lang="en-US" sz="2400" dirty="0">
                <a:solidFill>
                  <a:srgbClr val="000090"/>
                </a:solidFill>
                <a:latin typeface="+mn-lt"/>
              </a:rPr>
              <a:t>Control c = getControl();</a:t>
            </a:r>
          </a:p>
          <a:p>
            <a:pPr marL="742950" lvl="1" indent="-285750">
              <a:lnSpc>
                <a:spcPct val="90000"/>
              </a:lnSpc>
              <a:buFont typeface="Wingdings 3" charset="0"/>
              <a:buNone/>
            </a:pPr>
            <a:r>
              <a:rPr lang="en-US" sz="2400" dirty="0">
                <a:solidFill>
                  <a:srgbClr val="000090"/>
                </a:solidFill>
                <a:latin typeface="+mn-lt"/>
              </a:rPr>
              <a:t>if (c == null &amp;&amp; c.isDisposed())</a:t>
            </a:r>
          </a:p>
          <a:p>
            <a:pPr marL="742950" lvl="1" indent="-285750">
              <a:lnSpc>
                <a:spcPct val="90000"/>
              </a:lnSpc>
              <a:buFont typeface="Wingdings 3" charset="0"/>
              <a:buNone/>
            </a:pPr>
            <a:r>
              <a:rPr lang="en-US" sz="2400" dirty="0">
                <a:solidFill>
                  <a:srgbClr val="000090"/>
                </a:solidFill>
                <a:latin typeface="+mn-lt"/>
              </a:rPr>
              <a:t> </a:t>
            </a:r>
            <a:r>
              <a:rPr lang="en-US" sz="2400" dirty="0" smtClean="0">
                <a:solidFill>
                  <a:srgbClr val="000090"/>
                </a:solidFill>
                <a:latin typeface="+mn-lt"/>
              </a:rPr>
              <a:t>  return</a:t>
            </a:r>
            <a:r>
              <a:rPr lang="en-US" sz="2400" dirty="0">
                <a:solidFill>
                  <a:srgbClr val="000090"/>
                </a:solidFill>
                <a:latin typeface="+mn-lt"/>
              </a:rPr>
              <a:t>;</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82408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67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7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7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7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246787">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pPr>
              <a:defRPr/>
            </a:pPr>
            <a:r>
              <a:rPr lang="en-US" dirty="0">
                <a:latin typeface="Arial" charset="0"/>
                <a:ea typeface="ＭＳ Ｐゴシック" charset="0"/>
                <a:cs typeface="ＭＳ Ｐゴシック" charset="0"/>
              </a:rPr>
              <a:t>Thought for the Day</a:t>
            </a:r>
          </a:p>
        </p:txBody>
      </p:sp>
      <p:sp>
        <p:nvSpPr>
          <p:cNvPr id="19458" name="Rectangle 3"/>
          <p:cNvSpPr>
            <a:spLocks noGrp="1" noChangeArrowheads="1"/>
          </p:cNvSpPr>
          <p:nvPr>
            <p:ph type="subTitle" idx="1"/>
          </p:nvPr>
        </p:nvSpPr>
        <p:spPr>
          <a:xfrm>
            <a:off x="457200" y="3429000"/>
            <a:ext cx="8153400" cy="2743200"/>
          </a:xfrm>
        </p:spPr>
        <p:txBody>
          <a:bodyPr/>
          <a:lstStyle/>
          <a:p>
            <a:r>
              <a:rPr lang="en-US" i="1" dirty="0"/>
              <a:t>Checking code deeply requires understanding the code's semantics. The most basic requirement is that you parse it. Parsing is considered a solved problem. Unfortunately, this view is </a:t>
            </a:r>
            <a:r>
              <a:rPr lang="en-US" dirty="0" smtClean="0"/>
              <a:t>naïve</a:t>
            </a:r>
            <a:r>
              <a:rPr lang="en-US" i="1" dirty="0" smtClean="0"/>
              <a:t>, </a:t>
            </a:r>
            <a:r>
              <a:rPr lang="en-US" i="1" dirty="0"/>
              <a:t>rooted in the widely believed myth that </a:t>
            </a:r>
            <a:r>
              <a:rPr lang="en-US" i="1" dirty="0" smtClean="0"/>
              <a:t>programming </a:t>
            </a:r>
            <a:r>
              <a:rPr lang="en-US" i="1" dirty="0"/>
              <a:t>languages exist.</a:t>
            </a:r>
            <a:endParaRPr lang="en-US" dirty="0">
              <a:latin typeface="Arial" charset="0"/>
              <a:ea typeface="ＭＳ Ｐゴシック" charset="0"/>
              <a:cs typeface="ＭＳ Ｐゴシック" charset="0"/>
            </a:endParaRPr>
          </a:p>
        </p:txBody>
      </p:sp>
      <p:sp>
        <p:nvSpPr>
          <p:cNvPr id="1945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1946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48451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p:cNvSpPr>
          <p:nvPr>
            <p:ph type="title" idx="4294967295"/>
          </p:nvPr>
        </p:nvSpPr>
        <p:spPr/>
        <p:txBody>
          <a:bodyPr/>
          <a:lstStyle/>
          <a:p>
            <a:r>
              <a:rPr lang="en-US" dirty="0"/>
              <a:t>Another </a:t>
            </a:r>
            <a:r>
              <a:rPr lang="en-US" dirty="0" smtClean="0"/>
              <a:t>Null Pointer </a:t>
            </a:r>
            <a:r>
              <a:rPr lang="en-US" dirty="0"/>
              <a:t>Bug</a:t>
            </a:r>
          </a:p>
        </p:txBody>
      </p:sp>
      <p:sp>
        <p:nvSpPr>
          <p:cNvPr id="313347" name="Rectangle 3"/>
          <p:cNvSpPr>
            <a:spLocks noGrp="1"/>
          </p:cNvSpPr>
          <p:nvPr>
            <p:ph type="body" idx="4294967295"/>
          </p:nvPr>
        </p:nvSpPr>
        <p:spPr/>
        <p:txBody>
          <a:bodyPr/>
          <a:lstStyle/>
          <a:p>
            <a:r>
              <a:rPr lang="en-US" sz="2200" dirty="0"/>
              <a:t> From Eclipse, 3.5RC3: org.eclipse.update.internal.ui.views.FeatureStateAction</a:t>
            </a:r>
          </a:p>
          <a:p>
            <a:endParaRPr lang="en-US" sz="1800" dirty="0"/>
          </a:p>
          <a:p>
            <a:pPr>
              <a:buFont typeface="Wingdings 3" charset="0"/>
              <a:buNone/>
            </a:pPr>
            <a:r>
              <a:rPr lang="en-US" sz="2400" dirty="0">
                <a:solidFill>
                  <a:srgbClr val="000090"/>
                </a:solidFill>
                <a:latin typeface="+mn-lt"/>
              </a:rPr>
              <a:t>    if (adapters == null &amp;&amp; adapters.length == 0)</a:t>
            </a:r>
          </a:p>
          <a:p>
            <a:pPr>
              <a:buFont typeface="Wingdings 3" charset="0"/>
              <a:buNone/>
            </a:pPr>
            <a:r>
              <a:rPr lang="en-US" sz="2400" dirty="0">
                <a:solidFill>
                  <a:srgbClr val="000090"/>
                </a:solidFill>
                <a:latin typeface="+mn-lt"/>
              </a:rPr>
              <a:t>      return; </a:t>
            </a:r>
          </a:p>
          <a:p>
            <a:pPr>
              <a:buFont typeface="Wingdings 3" charset="0"/>
              <a:buNone/>
            </a:pPr>
            <a:endParaRPr lang="en-US" sz="1200" dirty="0">
              <a:solidFill>
                <a:srgbClr val="0000FF"/>
              </a:solidFill>
            </a:endParaRPr>
          </a:p>
          <a:p>
            <a:r>
              <a:rPr lang="en-US" sz="2200" dirty="0"/>
              <a:t>Clearly a mistake </a:t>
            </a:r>
            <a:endParaRPr lang="en-US" sz="2200" dirty="0">
              <a:ea typeface="ヒラギノ角ゴ Pro W3" charset="0"/>
            </a:endParaRPr>
          </a:p>
          <a:p>
            <a:pPr lvl="1"/>
            <a:r>
              <a:rPr lang="en-US" sz="2100" dirty="0"/>
              <a:t>First seen in Eclipse 3.2 </a:t>
            </a:r>
            <a:endParaRPr lang="en-US" sz="2100" dirty="0">
              <a:ea typeface="ヒラギノ角ゴ Pro W3" charset="0"/>
            </a:endParaRPr>
          </a:p>
          <a:p>
            <a:pPr lvl="1"/>
            <a:r>
              <a:rPr lang="en-US" sz="2100" dirty="0"/>
              <a:t>but in practice, adapters is probably never null </a:t>
            </a:r>
          </a:p>
          <a:p>
            <a:r>
              <a:rPr lang="en-US" sz="2200" dirty="0"/>
              <a:t>Is there any impact from this? </a:t>
            </a:r>
            <a:endParaRPr lang="en-US" sz="2200" dirty="0">
              <a:ea typeface="ヒラギノ角ゴ Pro W3" charset="0"/>
            </a:endParaRPr>
          </a:p>
          <a:p>
            <a:pPr lvl="1"/>
            <a:r>
              <a:rPr lang="en-US" sz="2100" dirty="0"/>
              <a:t>we would probably notice a null pointer exception </a:t>
            </a:r>
            <a:endParaRPr lang="en-US" sz="2100" dirty="0">
              <a:ea typeface="ヒラギノ角ゴ Pro W3" charset="0"/>
            </a:endParaRPr>
          </a:p>
          <a:p>
            <a:pPr lvl="1"/>
            <a:r>
              <a:rPr lang="en-US" sz="2100" dirty="0"/>
              <a:t>we don</a:t>
            </a:r>
            <a:r>
              <a:rPr lang="en-US" sz="2100" dirty="0">
                <a:ea typeface="ヒラギノ角ゴ Pro W3" charset="0"/>
              </a:rPr>
              <a:t>’</a:t>
            </a:r>
            <a:r>
              <a:rPr lang="en-US" sz="2100" dirty="0"/>
              <a:t>t immediately return if length is 0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52535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13347">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33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33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33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33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7810" name="Rectangle 2"/>
          <p:cNvSpPr>
            <a:spLocks noGrp="1"/>
          </p:cNvSpPr>
          <p:nvPr>
            <p:ph type="title"/>
          </p:nvPr>
        </p:nvSpPr>
        <p:spPr/>
        <p:txBody>
          <a:bodyPr/>
          <a:lstStyle/>
          <a:p>
            <a:r>
              <a:rPr lang="en-US" dirty="0" smtClean="0"/>
              <a:t>Bit-Wise Operations</a:t>
            </a:r>
            <a:endParaRPr lang="en-US" dirty="0"/>
          </a:p>
        </p:txBody>
      </p:sp>
      <p:sp>
        <p:nvSpPr>
          <p:cNvPr id="247811" name="Rectangle 3"/>
          <p:cNvSpPr>
            <a:spLocks noGrp="1"/>
          </p:cNvSpPr>
          <p:nvPr>
            <p:ph idx="1"/>
          </p:nvPr>
        </p:nvSpPr>
        <p:spPr>
          <a:xfrm>
            <a:off x="228600" y="1143000"/>
            <a:ext cx="8686800" cy="5334000"/>
          </a:xfrm>
        </p:spPr>
        <p:txBody>
          <a:bodyPr/>
          <a:lstStyle/>
          <a:p>
            <a:pPr>
              <a:lnSpc>
                <a:spcPct val="80000"/>
              </a:lnSpc>
              <a:buFont typeface="Wingdings 3" charset="0"/>
              <a:buNone/>
            </a:pPr>
            <a:r>
              <a:rPr lang="en-US" sz="2400" dirty="0">
                <a:solidFill>
                  <a:srgbClr val="000090"/>
                </a:solidFill>
                <a:latin typeface="+mn-lt"/>
              </a:rPr>
              <a:t>if ((f.getStyle() &amp; Font.BOLD) == 1) {</a:t>
            </a:r>
          </a:p>
          <a:p>
            <a:pPr>
              <a:lnSpc>
                <a:spcPct val="80000"/>
              </a:lnSpc>
              <a:buFont typeface="Wingdings 3" charset="0"/>
              <a:buNone/>
            </a:pPr>
            <a:r>
              <a:rPr lang="en-US" sz="2400" dirty="0">
                <a:solidFill>
                  <a:srgbClr val="000090"/>
                </a:solidFill>
                <a:latin typeface="+mn-lt"/>
              </a:rPr>
              <a:t>	sbuf.append ("&lt;b&gt;");</a:t>
            </a:r>
          </a:p>
          <a:p>
            <a:pPr>
              <a:lnSpc>
                <a:spcPct val="80000"/>
              </a:lnSpc>
              <a:buFont typeface="Wingdings 3" charset="0"/>
              <a:buNone/>
            </a:pPr>
            <a:r>
              <a:rPr lang="en-US" sz="2400" dirty="0">
                <a:solidFill>
                  <a:srgbClr val="000090"/>
                </a:solidFill>
                <a:latin typeface="+mn-lt"/>
              </a:rPr>
              <a:t>	isBold = true;</a:t>
            </a:r>
          </a:p>
          <a:p>
            <a:pPr>
              <a:lnSpc>
                <a:spcPct val="80000"/>
              </a:lnSpc>
              <a:buFont typeface="Wingdings 3" charset="0"/>
              <a:buNone/>
            </a:pPr>
            <a:r>
              <a:rPr lang="en-US" sz="2400" dirty="0">
                <a:solidFill>
                  <a:srgbClr val="000090"/>
                </a:solidFill>
                <a:latin typeface="+mn-lt"/>
              </a:rPr>
              <a:t>}</a:t>
            </a:r>
          </a:p>
          <a:p>
            <a:pPr>
              <a:lnSpc>
                <a:spcPct val="80000"/>
              </a:lnSpc>
              <a:buFont typeface="Wingdings 3" charset="0"/>
              <a:buNone/>
            </a:pPr>
            <a:endParaRPr lang="en-US" sz="2400" dirty="0">
              <a:solidFill>
                <a:srgbClr val="000090"/>
              </a:solidFill>
              <a:latin typeface="+mn-lt"/>
            </a:endParaRPr>
          </a:p>
          <a:p>
            <a:pPr>
              <a:lnSpc>
                <a:spcPct val="80000"/>
              </a:lnSpc>
              <a:buFont typeface="Wingdings 3" charset="0"/>
              <a:buNone/>
            </a:pPr>
            <a:r>
              <a:rPr lang="en-US" sz="2400" dirty="0">
                <a:solidFill>
                  <a:srgbClr val="000090"/>
                </a:solidFill>
                <a:latin typeface="+mn-lt"/>
              </a:rPr>
              <a:t>if ((f.getStyle() &amp; Font.ITALIC) == 1) {</a:t>
            </a:r>
          </a:p>
          <a:p>
            <a:pPr>
              <a:lnSpc>
                <a:spcPct val="80000"/>
              </a:lnSpc>
              <a:buFont typeface="Wingdings 3" charset="0"/>
              <a:buNone/>
            </a:pPr>
            <a:r>
              <a:rPr lang="en-US" sz="2400" dirty="0">
                <a:solidFill>
                  <a:srgbClr val="000090"/>
                </a:solidFill>
                <a:latin typeface="+mn-lt"/>
              </a:rPr>
              <a:t>	sbuf.append ("&lt;i&gt;");</a:t>
            </a:r>
          </a:p>
          <a:p>
            <a:pPr>
              <a:lnSpc>
                <a:spcPct val="80000"/>
              </a:lnSpc>
              <a:buFont typeface="Wingdings 3" charset="0"/>
              <a:buNone/>
            </a:pPr>
            <a:r>
              <a:rPr lang="en-US" sz="2400" dirty="0">
                <a:solidFill>
                  <a:srgbClr val="000090"/>
                </a:solidFill>
                <a:latin typeface="+mn-lt"/>
              </a:rPr>
              <a:t>	isItalic = true;</a:t>
            </a:r>
          </a:p>
          <a:p>
            <a:pPr>
              <a:lnSpc>
                <a:spcPct val="80000"/>
              </a:lnSpc>
              <a:buFont typeface="Wingdings 3" charset="0"/>
              <a:buNone/>
            </a:pPr>
            <a:r>
              <a:rPr lang="en-US" sz="2400" dirty="0" smtClean="0">
                <a:solidFill>
                  <a:srgbClr val="000090"/>
                </a:solidFill>
                <a:latin typeface="+mn-lt"/>
              </a:rPr>
              <a:t>}</a:t>
            </a:r>
          </a:p>
          <a:p>
            <a:pPr>
              <a:lnSpc>
                <a:spcPct val="80000"/>
              </a:lnSpc>
              <a:buFont typeface="Wingdings 3" charset="0"/>
              <a:buNone/>
            </a:pPr>
            <a:endParaRPr lang="en-US" sz="2400" dirty="0">
              <a:solidFill>
                <a:srgbClr val="000090"/>
              </a:solidFill>
              <a:latin typeface="+mn-lt"/>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439689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7811">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47811">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p:nvPr>
        </p:nvSpPr>
        <p:spPr/>
        <p:txBody>
          <a:bodyPr/>
          <a:lstStyle/>
          <a:p>
            <a:r>
              <a:rPr lang="en-US" dirty="0" smtClean="0"/>
              <a:t>Bit-Wise Operations</a:t>
            </a:r>
            <a:endParaRPr lang="en-US" dirty="0"/>
          </a:p>
        </p:txBody>
      </p:sp>
      <p:sp>
        <p:nvSpPr>
          <p:cNvPr id="247811" name="Rectangle 3"/>
          <p:cNvSpPr>
            <a:spLocks noGrp="1"/>
          </p:cNvSpPr>
          <p:nvPr>
            <p:ph idx="1"/>
          </p:nvPr>
        </p:nvSpPr>
        <p:spPr>
          <a:xfrm>
            <a:off x="228600" y="990600"/>
            <a:ext cx="8686800" cy="5410200"/>
          </a:xfrm>
        </p:spPr>
        <p:txBody>
          <a:bodyPr/>
          <a:lstStyle/>
          <a:p>
            <a:pPr>
              <a:lnSpc>
                <a:spcPct val="80000"/>
              </a:lnSpc>
              <a:buFont typeface="Wingdings 3" charset="0"/>
              <a:buNone/>
            </a:pPr>
            <a:r>
              <a:rPr lang="en-US" sz="2400" dirty="0">
                <a:solidFill>
                  <a:srgbClr val="000090"/>
                </a:solidFill>
                <a:latin typeface="+mn-lt"/>
              </a:rPr>
              <a:t>if ((f.getStyle() &amp; Font.BOLD) == 1) {</a:t>
            </a:r>
          </a:p>
          <a:p>
            <a:pPr>
              <a:lnSpc>
                <a:spcPct val="80000"/>
              </a:lnSpc>
              <a:buFont typeface="Wingdings 3" charset="0"/>
              <a:buNone/>
            </a:pPr>
            <a:r>
              <a:rPr lang="en-US" sz="2400" dirty="0">
                <a:solidFill>
                  <a:srgbClr val="000090"/>
                </a:solidFill>
                <a:latin typeface="+mn-lt"/>
              </a:rPr>
              <a:t>	sbuf.append ("&lt;b&gt;");</a:t>
            </a:r>
          </a:p>
          <a:p>
            <a:pPr>
              <a:lnSpc>
                <a:spcPct val="80000"/>
              </a:lnSpc>
              <a:buFont typeface="Wingdings 3" charset="0"/>
              <a:buNone/>
            </a:pPr>
            <a:r>
              <a:rPr lang="en-US" sz="2400" dirty="0">
                <a:solidFill>
                  <a:srgbClr val="000090"/>
                </a:solidFill>
                <a:latin typeface="+mn-lt"/>
              </a:rPr>
              <a:t>	isBold = true;</a:t>
            </a:r>
          </a:p>
          <a:p>
            <a:pPr>
              <a:lnSpc>
                <a:spcPct val="80000"/>
              </a:lnSpc>
              <a:buFont typeface="Wingdings 3" charset="0"/>
              <a:buNone/>
            </a:pPr>
            <a:r>
              <a:rPr lang="en-US" sz="2400" dirty="0">
                <a:solidFill>
                  <a:srgbClr val="000090"/>
                </a:solidFill>
                <a:latin typeface="+mn-lt"/>
              </a:rPr>
              <a:t>}</a:t>
            </a:r>
          </a:p>
          <a:p>
            <a:pPr>
              <a:lnSpc>
                <a:spcPct val="80000"/>
              </a:lnSpc>
              <a:buFont typeface="Wingdings 3" charset="0"/>
              <a:buNone/>
            </a:pPr>
            <a:endParaRPr lang="en-US" sz="2400" dirty="0">
              <a:solidFill>
                <a:srgbClr val="000090"/>
              </a:solidFill>
              <a:latin typeface="+mn-lt"/>
            </a:endParaRPr>
          </a:p>
          <a:p>
            <a:pPr>
              <a:lnSpc>
                <a:spcPct val="80000"/>
              </a:lnSpc>
              <a:buFont typeface="Wingdings 3" charset="0"/>
              <a:buNone/>
            </a:pPr>
            <a:r>
              <a:rPr lang="en-US" sz="2400" dirty="0">
                <a:solidFill>
                  <a:srgbClr val="000090"/>
                </a:solidFill>
                <a:latin typeface="+mn-lt"/>
              </a:rPr>
              <a:t>if ((f.getStyle() &amp; Font.ITALIC) == 1) {</a:t>
            </a:r>
          </a:p>
          <a:p>
            <a:pPr>
              <a:lnSpc>
                <a:spcPct val="80000"/>
              </a:lnSpc>
              <a:buFont typeface="Wingdings 3" charset="0"/>
              <a:buNone/>
            </a:pPr>
            <a:r>
              <a:rPr lang="en-US" sz="2400" dirty="0">
                <a:solidFill>
                  <a:srgbClr val="000090"/>
                </a:solidFill>
                <a:latin typeface="+mn-lt"/>
              </a:rPr>
              <a:t>	sbuf.append ("&lt;i&gt;");</a:t>
            </a:r>
          </a:p>
          <a:p>
            <a:pPr>
              <a:lnSpc>
                <a:spcPct val="80000"/>
              </a:lnSpc>
              <a:buFont typeface="Wingdings 3" charset="0"/>
              <a:buNone/>
            </a:pPr>
            <a:r>
              <a:rPr lang="en-US" sz="2400" dirty="0">
                <a:solidFill>
                  <a:srgbClr val="000090"/>
                </a:solidFill>
                <a:latin typeface="+mn-lt"/>
              </a:rPr>
              <a:t>	isItalic = true;</a:t>
            </a:r>
          </a:p>
          <a:p>
            <a:pPr>
              <a:lnSpc>
                <a:spcPct val="80000"/>
              </a:lnSpc>
              <a:buFont typeface="Wingdings 3" charset="0"/>
              <a:buNone/>
            </a:pPr>
            <a:r>
              <a:rPr lang="en-US" sz="2400" dirty="0" smtClean="0">
                <a:solidFill>
                  <a:srgbClr val="000090"/>
                </a:solidFill>
                <a:latin typeface="+mn-lt"/>
              </a:rPr>
              <a:t>}</a:t>
            </a:r>
          </a:p>
          <a:p>
            <a:pPr>
              <a:lnSpc>
                <a:spcPct val="80000"/>
              </a:lnSpc>
              <a:buFont typeface="Wingdings 3" charset="0"/>
              <a:buNone/>
            </a:pPr>
            <a:endParaRPr lang="en-US" sz="2400" dirty="0">
              <a:solidFill>
                <a:srgbClr val="000090"/>
              </a:solidFill>
              <a:latin typeface="+mn-lt"/>
            </a:endParaRPr>
          </a:p>
          <a:p>
            <a:pPr algn="ctr">
              <a:lnSpc>
                <a:spcPct val="80000"/>
              </a:lnSpc>
              <a:buNone/>
            </a:pPr>
            <a:r>
              <a:rPr lang="en-US" sz="3200" dirty="0"/>
              <a:t>Bad </a:t>
            </a:r>
            <a:r>
              <a:rPr lang="en-US" sz="3200" dirty="0" smtClean="0"/>
              <a:t>bit</a:t>
            </a:r>
            <a:r>
              <a:rPr lang="en-US" sz="3200" dirty="0"/>
              <a:t>-wise </a:t>
            </a:r>
            <a:r>
              <a:rPr lang="en-US" sz="3200" dirty="0" smtClean="0"/>
              <a:t>operations</a:t>
            </a:r>
            <a:endParaRPr lang="en-US" sz="32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6252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7811">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47811">
                                            <p:txEl>
                                              <p:pRg st="5" end="5"/>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78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8834" name="Rectangle 2"/>
          <p:cNvSpPr>
            <a:spLocks noGrp="1"/>
          </p:cNvSpPr>
          <p:nvPr>
            <p:ph type="title"/>
          </p:nvPr>
        </p:nvSpPr>
        <p:spPr/>
        <p:txBody>
          <a:bodyPr/>
          <a:lstStyle/>
          <a:p>
            <a:r>
              <a:rPr lang="en-US" dirty="0" smtClean="0"/>
              <a:t>Comparison for Equality </a:t>
            </a:r>
            <a:endParaRPr lang="en-US" dirty="0"/>
          </a:p>
        </p:txBody>
      </p:sp>
      <p:sp>
        <p:nvSpPr>
          <p:cNvPr id="248835" name="Rectangle 3"/>
          <p:cNvSpPr>
            <a:spLocks noGrp="1"/>
          </p:cNvSpPr>
          <p:nvPr>
            <p:ph idx="1"/>
          </p:nvPr>
        </p:nvSpPr>
        <p:spPr/>
        <p:txBody>
          <a:bodyPr/>
          <a:lstStyle/>
          <a:p>
            <a:pPr>
              <a:buFont typeface="Wingdings 3" charset="0"/>
              <a:buNone/>
            </a:pPr>
            <a:r>
              <a:rPr lang="en-US" sz="2800" dirty="0">
                <a:solidFill>
                  <a:srgbClr val="000090"/>
                </a:solidFill>
                <a:latin typeface="+mn-lt"/>
              </a:rPr>
              <a:t>public static final ASDDVersion</a:t>
            </a:r>
          </a:p>
          <a:p>
            <a:pPr>
              <a:buFont typeface="Wingdings 3" charset="0"/>
              <a:buNone/>
            </a:pPr>
            <a:r>
              <a:rPr lang="en-US" sz="2800" dirty="0">
                <a:solidFill>
                  <a:srgbClr val="000090"/>
                </a:solidFill>
                <a:latin typeface="+mn-lt"/>
              </a:rPr>
              <a:t>  getASDDVersion(BigDecimal version) {</a:t>
            </a:r>
          </a:p>
          <a:p>
            <a:pPr>
              <a:buFont typeface="Wingdings 3" charset="0"/>
              <a:buNone/>
            </a:pPr>
            <a:r>
              <a:rPr lang="en-US" sz="2800" dirty="0">
                <a:solidFill>
                  <a:srgbClr val="000090"/>
                </a:solidFill>
                <a:latin typeface="+mn-lt"/>
              </a:rPr>
              <a:t>  if(SUN_APPSERVER_7_0.toString(</a:t>
            </a:r>
            <a:r>
              <a:rPr lang="en-US" sz="2800" dirty="0" smtClean="0">
                <a:solidFill>
                  <a:srgbClr val="000090"/>
                </a:solidFill>
                <a:latin typeface="+mn-lt"/>
              </a:rPr>
              <a:t>)</a:t>
            </a:r>
          </a:p>
          <a:p>
            <a:pPr>
              <a:buFont typeface="Wingdings 3" charset="0"/>
              <a:buNone/>
            </a:pPr>
            <a:r>
              <a:rPr lang="en-US" sz="2800" dirty="0">
                <a:solidFill>
                  <a:srgbClr val="000090"/>
                </a:solidFill>
                <a:latin typeface="+mn-lt"/>
              </a:rPr>
              <a:t>	 </a:t>
            </a:r>
            <a:r>
              <a:rPr lang="en-US" sz="2800" dirty="0" smtClean="0">
                <a:solidFill>
                  <a:srgbClr val="000090"/>
                </a:solidFill>
                <a:latin typeface="+mn-lt"/>
              </a:rPr>
              <a:t> .</a:t>
            </a:r>
            <a:r>
              <a:rPr lang="en-US" sz="2800" dirty="0">
                <a:solidFill>
                  <a:srgbClr val="000090"/>
                </a:solidFill>
                <a:latin typeface="+mn-lt"/>
              </a:rPr>
              <a:t>equals(version))</a:t>
            </a:r>
          </a:p>
          <a:p>
            <a:pPr>
              <a:buFont typeface="Wingdings 3" charset="0"/>
              <a:buNone/>
            </a:pPr>
            <a:r>
              <a:rPr lang="en-US" sz="2800" dirty="0">
                <a:solidFill>
                  <a:srgbClr val="000090"/>
                </a:solidFill>
                <a:latin typeface="+mn-lt"/>
              </a:rPr>
              <a:t>   return SUN_APPSERVER_7_0</a:t>
            </a:r>
            <a:r>
              <a:rPr lang="en-US" sz="2800" dirty="0" smtClean="0">
                <a:solidFill>
                  <a:srgbClr val="000090"/>
                </a:solidFill>
                <a:latin typeface="+mn-lt"/>
              </a:rPr>
              <a:t>;</a:t>
            </a:r>
          </a:p>
          <a:p>
            <a:pPr>
              <a:buFont typeface="Wingdings 3" charset="0"/>
              <a:buNone/>
            </a:pPr>
            <a:endParaRPr lang="en-US" dirty="0">
              <a:solidFill>
                <a:schemeClr val="tx2"/>
              </a:solidFill>
              <a:latin typeface="+mn-lt"/>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93528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8835">
                                            <p:txEl>
                                              <p:pRg st="2" end="2"/>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48835">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p:cNvSpPr>
          <p:nvPr>
            <p:ph type="title"/>
          </p:nvPr>
        </p:nvSpPr>
        <p:spPr/>
        <p:txBody>
          <a:bodyPr/>
          <a:lstStyle/>
          <a:p>
            <a:r>
              <a:rPr lang="en-US" dirty="0" smtClean="0"/>
              <a:t>Comparison for Equality </a:t>
            </a:r>
            <a:endParaRPr lang="en-US" dirty="0"/>
          </a:p>
        </p:txBody>
      </p:sp>
      <p:sp>
        <p:nvSpPr>
          <p:cNvPr id="248835" name="Rectangle 3"/>
          <p:cNvSpPr>
            <a:spLocks noGrp="1"/>
          </p:cNvSpPr>
          <p:nvPr>
            <p:ph idx="1"/>
          </p:nvPr>
        </p:nvSpPr>
        <p:spPr/>
        <p:txBody>
          <a:bodyPr/>
          <a:lstStyle/>
          <a:p>
            <a:pPr>
              <a:buFont typeface="Wingdings 3" charset="0"/>
              <a:buNone/>
            </a:pPr>
            <a:r>
              <a:rPr lang="en-US" sz="2800" dirty="0">
                <a:solidFill>
                  <a:srgbClr val="000090"/>
                </a:solidFill>
                <a:latin typeface="+mn-lt"/>
              </a:rPr>
              <a:t>public static final ASDDVersion</a:t>
            </a:r>
          </a:p>
          <a:p>
            <a:pPr>
              <a:buFont typeface="Wingdings 3" charset="0"/>
              <a:buNone/>
            </a:pPr>
            <a:r>
              <a:rPr lang="en-US" sz="2800" dirty="0">
                <a:solidFill>
                  <a:srgbClr val="000090"/>
                </a:solidFill>
                <a:latin typeface="+mn-lt"/>
              </a:rPr>
              <a:t>  getASDDVersion(</a:t>
            </a:r>
            <a:r>
              <a:rPr lang="en-US" sz="2800" dirty="0">
                <a:solidFill>
                  <a:srgbClr val="FF0000"/>
                </a:solidFill>
                <a:latin typeface="+mn-lt"/>
              </a:rPr>
              <a:t>BigDecimal</a:t>
            </a:r>
            <a:r>
              <a:rPr lang="en-US" sz="2800" dirty="0">
                <a:solidFill>
                  <a:srgbClr val="000090"/>
                </a:solidFill>
                <a:latin typeface="+mn-lt"/>
              </a:rPr>
              <a:t> version) {</a:t>
            </a:r>
          </a:p>
          <a:p>
            <a:pPr>
              <a:buFont typeface="Wingdings 3" charset="0"/>
              <a:buNone/>
            </a:pPr>
            <a:r>
              <a:rPr lang="en-US" sz="2800" dirty="0">
                <a:solidFill>
                  <a:srgbClr val="000090"/>
                </a:solidFill>
                <a:latin typeface="+mn-lt"/>
              </a:rPr>
              <a:t>  if(SUN_APPSERVER_7_0.</a:t>
            </a:r>
            <a:r>
              <a:rPr lang="en-US" sz="2800" dirty="0">
                <a:solidFill>
                  <a:srgbClr val="FF0000"/>
                </a:solidFill>
                <a:latin typeface="+mn-lt"/>
              </a:rPr>
              <a:t>toString</a:t>
            </a:r>
            <a:r>
              <a:rPr lang="en-US" sz="2800" dirty="0">
                <a:solidFill>
                  <a:srgbClr val="000090"/>
                </a:solidFill>
                <a:latin typeface="+mn-lt"/>
              </a:rPr>
              <a:t>(</a:t>
            </a:r>
            <a:r>
              <a:rPr lang="en-US" sz="2800" dirty="0" smtClean="0">
                <a:solidFill>
                  <a:srgbClr val="000090"/>
                </a:solidFill>
                <a:latin typeface="+mn-lt"/>
              </a:rPr>
              <a:t>)</a:t>
            </a:r>
          </a:p>
          <a:p>
            <a:pPr>
              <a:buFont typeface="Wingdings 3" charset="0"/>
              <a:buNone/>
            </a:pPr>
            <a:r>
              <a:rPr lang="en-US" sz="2800" dirty="0">
                <a:solidFill>
                  <a:srgbClr val="000090"/>
                </a:solidFill>
                <a:latin typeface="+mn-lt"/>
              </a:rPr>
              <a:t>	 </a:t>
            </a:r>
            <a:r>
              <a:rPr lang="en-US" sz="2800" dirty="0" smtClean="0">
                <a:solidFill>
                  <a:srgbClr val="000090"/>
                </a:solidFill>
                <a:latin typeface="+mn-lt"/>
              </a:rPr>
              <a:t> .</a:t>
            </a:r>
            <a:r>
              <a:rPr lang="en-US" sz="2800" dirty="0">
                <a:solidFill>
                  <a:srgbClr val="000090"/>
                </a:solidFill>
                <a:latin typeface="+mn-lt"/>
              </a:rPr>
              <a:t>equals(version))</a:t>
            </a:r>
          </a:p>
          <a:p>
            <a:pPr>
              <a:buFont typeface="Wingdings 3" charset="0"/>
              <a:buNone/>
            </a:pPr>
            <a:r>
              <a:rPr lang="en-US" sz="2800" dirty="0">
                <a:solidFill>
                  <a:srgbClr val="000090"/>
                </a:solidFill>
                <a:latin typeface="+mn-lt"/>
              </a:rPr>
              <a:t>   return SUN_APPSERVER_7_0</a:t>
            </a:r>
            <a:r>
              <a:rPr lang="en-US" sz="2800" dirty="0" smtClean="0">
                <a:solidFill>
                  <a:srgbClr val="000090"/>
                </a:solidFill>
                <a:latin typeface="+mn-lt"/>
              </a:rPr>
              <a:t>;</a:t>
            </a:r>
          </a:p>
          <a:p>
            <a:pPr>
              <a:buFont typeface="Wingdings 3" charset="0"/>
              <a:buNone/>
            </a:pPr>
            <a:endParaRPr lang="en-US" dirty="0">
              <a:solidFill>
                <a:schemeClr val="tx2"/>
              </a:solidFill>
              <a:latin typeface="+mn-lt"/>
            </a:endParaRPr>
          </a:p>
          <a:p>
            <a:pPr algn="ctr">
              <a:buNone/>
            </a:pPr>
            <a:r>
              <a:rPr lang="en-US" sz="3200" dirty="0"/>
              <a:t>Doomed </a:t>
            </a:r>
            <a:r>
              <a:rPr lang="en-US" sz="3200" dirty="0" smtClean="0"/>
              <a:t>equals</a:t>
            </a:r>
            <a:endParaRPr lang="en-US" sz="3200" dirty="0">
              <a:solidFill>
                <a:schemeClr val="tx2"/>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5351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8835">
                                            <p:txEl>
                                              <p:pRg st="2" end="2"/>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48835">
                                            <p:txEl>
                                              <p:pRg st="3" end="3"/>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title" idx="4294967295"/>
          </p:nvPr>
        </p:nvSpPr>
        <p:spPr/>
        <p:txBody>
          <a:bodyPr/>
          <a:lstStyle/>
          <a:p>
            <a:r>
              <a:rPr lang="en-US" dirty="0" smtClean="0"/>
              <a:t>Doomed </a:t>
            </a:r>
            <a:r>
              <a:rPr lang="en-US" dirty="0"/>
              <a:t>Equals Variations</a:t>
            </a:r>
          </a:p>
        </p:txBody>
      </p:sp>
      <p:sp>
        <p:nvSpPr>
          <p:cNvPr id="322563" name="Rectangle 3"/>
          <p:cNvSpPr>
            <a:spLocks noGrp="1"/>
          </p:cNvSpPr>
          <p:nvPr>
            <p:ph type="body" idx="4294967295"/>
          </p:nvPr>
        </p:nvSpPr>
        <p:spPr/>
        <p:txBody>
          <a:bodyPr/>
          <a:lstStyle/>
          <a:p>
            <a:r>
              <a:rPr lang="en-US" sz="2800" dirty="0">
                <a:solidFill>
                  <a:srgbClr val="000000"/>
                </a:solidFill>
              </a:rPr>
              <a:t>Using equals to compare incompatible types</a:t>
            </a:r>
          </a:p>
          <a:p>
            <a:pPr lvl="1"/>
            <a:r>
              <a:rPr lang="en-US" sz="2800" dirty="0"/>
              <a:t>assisted by weak typing in APIs</a:t>
            </a:r>
            <a:r>
              <a:rPr lang="en-US" sz="2400" dirty="0"/>
              <a:t> </a:t>
            </a:r>
            <a:endParaRPr lang="en-US" sz="2800" dirty="0">
              <a:solidFill>
                <a:srgbClr val="000000"/>
              </a:solidFill>
            </a:endParaRPr>
          </a:p>
          <a:p>
            <a:r>
              <a:rPr lang="en-US" sz="2800" dirty="0">
                <a:solidFill>
                  <a:srgbClr val="000000"/>
                </a:solidFill>
              </a:rPr>
              <a:t>Using equals to compare arrays </a:t>
            </a:r>
          </a:p>
          <a:p>
            <a:pPr lvl="1"/>
            <a:r>
              <a:rPr lang="en-US" sz="2800" dirty="0">
                <a:solidFill>
                  <a:srgbClr val="000000"/>
                </a:solidFill>
              </a:rPr>
              <a:t>only checks if the same array </a:t>
            </a:r>
          </a:p>
          <a:p>
            <a:r>
              <a:rPr lang="en-US" sz="2800" dirty="0">
                <a:solidFill>
                  <a:srgbClr val="000000"/>
                </a:solidFill>
              </a:rPr>
              <a:t>Checking to see if a </a:t>
            </a:r>
            <a:r>
              <a:rPr lang="en-US" sz="2400" dirty="0">
                <a:solidFill>
                  <a:srgbClr val="000090"/>
                </a:solidFill>
                <a:latin typeface="+mn-lt"/>
              </a:rPr>
              <a:t>Set&lt;Long&gt; </a:t>
            </a:r>
            <a:r>
              <a:rPr lang="en-US" sz="2800" dirty="0">
                <a:solidFill>
                  <a:srgbClr val="000000"/>
                </a:solidFill>
              </a:rPr>
              <a:t>contains an Integer</a:t>
            </a:r>
            <a:r>
              <a:rPr lang="en-US" sz="600" dirty="0">
                <a:solidFill>
                  <a:srgbClr val="000000"/>
                </a:solidFill>
              </a:rPr>
              <a:t> </a:t>
            </a:r>
          </a:p>
          <a:p>
            <a:pPr lvl="1"/>
            <a:r>
              <a:rPr lang="en-US" sz="2800" dirty="0">
                <a:solidFill>
                  <a:srgbClr val="000000"/>
                </a:solidFill>
              </a:rPr>
              <a:t>never found, even if the same integral value is contained in the map </a:t>
            </a:r>
          </a:p>
          <a:p>
            <a:r>
              <a:rPr lang="en-US" sz="2800" dirty="0">
                <a:solidFill>
                  <a:srgbClr val="000000"/>
                </a:solidFill>
              </a:rPr>
              <a:t>Calling </a:t>
            </a:r>
            <a:r>
              <a:rPr lang="en-US" sz="2400" dirty="0">
                <a:solidFill>
                  <a:srgbClr val="000090"/>
                </a:solidFill>
                <a:latin typeface="+mn-lt"/>
              </a:rPr>
              <a:t>get(String) </a:t>
            </a:r>
            <a:r>
              <a:rPr lang="en-US" sz="2800" dirty="0">
                <a:solidFill>
                  <a:srgbClr val="000000"/>
                </a:solidFill>
              </a:rPr>
              <a:t>on a </a:t>
            </a:r>
            <a:r>
              <a:rPr lang="en-US" sz="2400" dirty="0">
                <a:solidFill>
                  <a:srgbClr val="000090"/>
                </a:solidFill>
                <a:latin typeface="+mn-lt"/>
              </a:rPr>
              <a:t>Map&lt;Integer,String&gt;</a:t>
            </a:r>
            <a:r>
              <a:rPr lang="en-US" sz="400" dirty="0">
                <a:solidFill>
                  <a:srgbClr val="000090"/>
                </a:solidFill>
                <a:latin typeface="+mn-lt"/>
              </a:rPr>
              <a:t> </a:t>
            </a:r>
            <a:endParaRPr lang="en-US" sz="500" dirty="0">
              <a:solidFill>
                <a:srgbClr val="000090"/>
              </a:solidFill>
              <a:latin typeface="+mn-lt"/>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323813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p:cNvSpPr>
          <p:nvPr>
            <p:ph type="title"/>
          </p:nvPr>
        </p:nvSpPr>
        <p:spPr/>
        <p:txBody>
          <a:bodyPr/>
          <a:lstStyle/>
          <a:p>
            <a:r>
              <a:rPr lang="en-US" dirty="0"/>
              <a:t>Silent &amp; Nasty Bugs</a:t>
            </a:r>
          </a:p>
        </p:txBody>
      </p:sp>
      <p:sp>
        <p:nvSpPr>
          <p:cNvPr id="323587" name="Rectangle 3"/>
          <p:cNvSpPr>
            <a:spLocks noGrp="1"/>
          </p:cNvSpPr>
          <p:nvPr>
            <p:ph idx="1"/>
          </p:nvPr>
        </p:nvSpPr>
        <p:spPr/>
        <p:txBody>
          <a:bodyPr/>
          <a:lstStyle/>
          <a:p>
            <a:r>
              <a:rPr lang="en-US" dirty="0"/>
              <a:t>Very hard to find these bugs by inspection </a:t>
            </a:r>
            <a:endParaRPr lang="en-US" dirty="0">
              <a:ea typeface="ヒラギノ角ゴ Pro W3" charset="0"/>
            </a:endParaRPr>
          </a:p>
          <a:p>
            <a:pPr lvl="1"/>
            <a:r>
              <a:rPr lang="en-US" dirty="0"/>
              <a:t>Types not always visible/explicit </a:t>
            </a:r>
          </a:p>
          <a:p>
            <a:r>
              <a:rPr lang="en-US" dirty="0"/>
              <a:t>In some cases, could be introduced by refactoring</a:t>
            </a:r>
          </a:p>
          <a:p>
            <a:pPr lvl="1"/>
            <a:r>
              <a:rPr lang="en-US" dirty="0"/>
              <a:t>Change the key type of a Map from Integer to Long</a:t>
            </a:r>
          </a:p>
          <a:p>
            <a:pPr lvl="1"/>
            <a:r>
              <a:rPr lang="en-US" dirty="0"/>
              <a:t>Fix all the places where you get type errors </a:t>
            </a:r>
            <a:endParaRPr lang="en-US" dirty="0">
              <a:ea typeface="ヒラギノ角ゴ Pro W3" charset="0"/>
            </a:endParaRPr>
          </a:p>
          <a:p>
            <a:pPr lvl="1"/>
            <a:r>
              <a:rPr lang="en-US" dirty="0"/>
              <a:t>Leave behind bugs </a:t>
            </a:r>
          </a:p>
          <a:p>
            <a:r>
              <a:rPr lang="en-US" dirty="0"/>
              <a:t>Example: </a:t>
            </a:r>
          </a:p>
          <a:p>
            <a:pPr lvl="1"/>
            <a:r>
              <a:rPr lang="en-US" dirty="0"/>
              <a:t>Google had an issue with a refactoring that changed a method to return byte[] rather than String</a:t>
            </a:r>
          </a:p>
          <a:p>
            <a:pPr lvl="2"/>
            <a:r>
              <a:rPr lang="en-US" dirty="0"/>
              <a:t>introduced silent errors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5513114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4370" name="Rectangle 2"/>
          <p:cNvSpPr>
            <a:spLocks noGrp="1"/>
          </p:cNvSpPr>
          <p:nvPr>
            <p:ph type="title" idx="4294967295"/>
          </p:nvPr>
        </p:nvSpPr>
        <p:spPr/>
        <p:txBody>
          <a:bodyPr/>
          <a:lstStyle/>
          <a:p>
            <a:r>
              <a:rPr lang="en-US" sz="3600" dirty="0" smtClean="0"/>
              <a:t>Comparison for Equality II - From Google </a:t>
            </a:r>
            <a:endParaRPr lang="en-US" sz="3600" dirty="0"/>
          </a:p>
        </p:txBody>
      </p:sp>
      <p:sp>
        <p:nvSpPr>
          <p:cNvPr id="314371" name="Rectangle 3"/>
          <p:cNvSpPr>
            <a:spLocks noGrp="1"/>
          </p:cNvSpPr>
          <p:nvPr>
            <p:ph type="body" idx="4294967295"/>
          </p:nvPr>
        </p:nvSpPr>
        <p:spPr/>
        <p:txBody>
          <a:bodyPr/>
          <a:lstStyle/>
          <a:p>
            <a:pPr lvl="1">
              <a:lnSpc>
                <a:spcPct val="90000"/>
              </a:lnSpc>
              <a:buFont typeface="Wingdings 3" charset="0"/>
              <a:buNone/>
            </a:pPr>
            <a:r>
              <a:rPr lang="en-US" sz="2100" dirty="0" smtClean="0">
                <a:solidFill>
                  <a:srgbClr val="000090"/>
                </a:solidFill>
                <a:latin typeface="+mn-lt"/>
              </a:rPr>
              <a:t>class </a:t>
            </a:r>
            <a:r>
              <a:rPr lang="en-US" sz="2100" dirty="0">
                <a:solidFill>
                  <a:srgbClr val="000090"/>
                </a:solidFill>
                <a:latin typeface="+mn-lt"/>
              </a:rPr>
              <a:t>MutableDouble { </a:t>
            </a:r>
          </a:p>
          <a:p>
            <a:pPr lvl="1">
              <a:lnSpc>
                <a:spcPct val="90000"/>
              </a:lnSpc>
              <a:buFont typeface="Wingdings 3" charset="0"/>
              <a:buNone/>
            </a:pPr>
            <a:r>
              <a:rPr lang="en-US" sz="2100" dirty="0">
                <a:solidFill>
                  <a:srgbClr val="000090"/>
                </a:solidFill>
                <a:latin typeface="+mn-lt"/>
              </a:rPr>
              <a:t>  private double value_; </a:t>
            </a:r>
          </a:p>
          <a:p>
            <a:pPr lvl="1">
              <a:lnSpc>
                <a:spcPct val="90000"/>
              </a:lnSpc>
              <a:buFont typeface="Wingdings 3" charset="0"/>
              <a:buNone/>
            </a:pPr>
            <a:r>
              <a:rPr lang="en-US" sz="2100" dirty="0">
                <a:solidFill>
                  <a:srgbClr val="000090"/>
                </a:solidFill>
                <a:latin typeface="+mn-lt"/>
              </a:rPr>
              <a:t>  public boolean equals(final Object o) { </a:t>
            </a:r>
          </a:p>
          <a:p>
            <a:pPr lvl="1">
              <a:lnSpc>
                <a:spcPct val="90000"/>
              </a:lnSpc>
              <a:buFont typeface="Wingdings 3" charset="0"/>
              <a:buNone/>
            </a:pPr>
            <a:r>
              <a:rPr lang="en-US" sz="2100" dirty="0">
                <a:solidFill>
                  <a:srgbClr val="000090"/>
                </a:solidFill>
                <a:latin typeface="+mn-lt"/>
              </a:rPr>
              <a:t>    return o instanceof MutableDouble &amp;&amp;       </a:t>
            </a:r>
          </a:p>
          <a:p>
            <a:pPr lvl="1">
              <a:lnSpc>
                <a:spcPct val="90000"/>
              </a:lnSpc>
              <a:buFont typeface="Wingdings 3" charset="0"/>
              <a:buNone/>
            </a:pPr>
            <a:r>
              <a:rPr lang="en-US" sz="2100" dirty="0">
                <a:solidFill>
                  <a:srgbClr val="000090"/>
                </a:solidFill>
                <a:latin typeface="+mn-lt"/>
              </a:rPr>
              <a:t>      ((MutableDouble)o).doubleValue()         </a:t>
            </a:r>
          </a:p>
          <a:p>
            <a:pPr lvl="1">
              <a:lnSpc>
                <a:spcPct val="90000"/>
              </a:lnSpc>
              <a:buFont typeface="Wingdings 3" charset="0"/>
              <a:buNone/>
            </a:pPr>
            <a:r>
              <a:rPr lang="en-US" sz="2100" dirty="0">
                <a:solidFill>
                  <a:srgbClr val="000090"/>
                </a:solidFill>
                <a:latin typeface="+mn-lt"/>
              </a:rPr>
              <a:t>        == doubleValue(); </a:t>
            </a:r>
          </a:p>
          <a:p>
            <a:pPr lvl="1">
              <a:lnSpc>
                <a:spcPct val="90000"/>
              </a:lnSpc>
              <a:buFont typeface="Wingdings 3" charset="0"/>
              <a:buNone/>
            </a:pPr>
            <a:r>
              <a:rPr lang="en-US" sz="2100" dirty="0">
                <a:solidFill>
                  <a:srgbClr val="000090"/>
                </a:solidFill>
                <a:latin typeface="+mn-lt"/>
              </a:rPr>
              <a:t>  }</a:t>
            </a:r>
          </a:p>
          <a:p>
            <a:pPr lvl="1">
              <a:lnSpc>
                <a:spcPct val="90000"/>
              </a:lnSpc>
              <a:buFont typeface="Wingdings 3" charset="0"/>
              <a:buNone/>
            </a:pPr>
            <a:endParaRPr lang="en-US" sz="2100" dirty="0">
              <a:solidFill>
                <a:srgbClr val="000090"/>
              </a:solidFill>
              <a:latin typeface="+mn-lt"/>
            </a:endParaRPr>
          </a:p>
          <a:p>
            <a:pPr lvl="1">
              <a:lnSpc>
                <a:spcPct val="90000"/>
              </a:lnSpc>
              <a:buFont typeface="Wingdings 3" charset="0"/>
              <a:buNone/>
            </a:pPr>
            <a:r>
              <a:rPr lang="en-US" sz="2100" dirty="0">
                <a:solidFill>
                  <a:srgbClr val="000090"/>
                </a:solidFill>
                <a:latin typeface="+mn-lt"/>
              </a:rPr>
              <a:t>  public Double doubleValue() {  </a:t>
            </a:r>
          </a:p>
          <a:p>
            <a:pPr lvl="1">
              <a:lnSpc>
                <a:spcPct val="90000"/>
              </a:lnSpc>
              <a:buFont typeface="Wingdings 3" charset="0"/>
              <a:buNone/>
            </a:pPr>
            <a:r>
              <a:rPr lang="en-US" sz="2100" dirty="0">
                <a:solidFill>
                  <a:srgbClr val="000090"/>
                </a:solidFill>
                <a:latin typeface="+mn-lt"/>
              </a:rPr>
              <a:t>     return value_;   </a:t>
            </a:r>
          </a:p>
          <a:p>
            <a:pPr lvl="1">
              <a:lnSpc>
                <a:spcPct val="90000"/>
              </a:lnSpc>
              <a:buFont typeface="Wingdings 3" charset="0"/>
              <a:buNone/>
            </a:pPr>
            <a:r>
              <a:rPr lang="en-US" sz="2100" dirty="0">
                <a:solidFill>
                  <a:srgbClr val="000090"/>
                </a:solidFill>
                <a:latin typeface="+mn-lt"/>
              </a:rPr>
              <a:t>  } </a:t>
            </a:r>
          </a:p>
          <a:p>
            <a:pPr lvl="1">
              <a:lnSpc>
                <a:spcPct val="90000"/>
              </a:lnSpc>
              <a:buFont typeface="Wingdings 3" charset="0"/>
              <a:buNone/>
            </a:pPr>
            <a:endParaRPr lang="en-US" sz="2400" dirty="0">
              <a:solidFill>
                <a:srgbClr val="0000FF"/>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506892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14371">
                                            <p:txEl>
                                              <p:pRg st="4" end="4"/>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14371">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p:cNvSpPr>
          <p:nvPr>
            <p:ph type="title" idx="4294967295"/>
          </p:nvPr>
        </p:nvSpPr>
        <p:spPr/>
        <p:txBody>
          <a:bodyPr/>
          <a:lstStyle/>
          <a:p>
            <a:r>
              <a:rPr lang="en-US" sz="3600" dirty="0"/>
              <a:t>Comparison for Equality II - From Google </a:t>
            </a:r>
            <a:endParaRPr lang="en-US" sz="2400" b="1" dirty="0"/>
          </a:p>
        </p:txBody>
      </p:sp>
      <p:sp>
        <p:nvSpPr>
          <p:cNvPr id="314371" name="Rectangle 3"/>
          <p:cNvSpPr>
            <a:spLocks noGrp="1"/>
          </p:cNvSpPr>
          <p:nvPr>
            <p:ph type="body" idx="4294967295"/>
          </p:nvPr>
        </p:nvSpPr>
        <p:spPr/>
        <p:txBody>
          <a:bodyPr/>
          <a:lstStyle/>
          <a:p>
            <a:pPr lvl="1">
              <a:lnSpc>
                <a:spcPct val="90000"/>
              </a:lnSpc>
              <a:buFont typeface="Wingdings 3" charset="0"/>
              <a:buNone/>
            </a:pPr>
            <a:r>
              <a:rPr lang="en-US" sz="2100" dirty="0" smtClean="0">
                <a:solidFill>
                  <a:srgbClr val="000090"/>
                </a:solidFill>
                <a:latin typeface="+mn-lt"/>
              </a:rPr>
              <a:t>class </a:t>
            </a:r>
            <a:r>
              <a:rPr lang="en-US" sz="2100" dirty="0">
                <a:solidFill>
                  <a:srgbClr val="000090"/>
                </a:solidFill>
                <a:latin typeface="+mn-lt"/>
              </a:rPr>
              <a:t>MutableDouble { </a:t>
            </a:r>
          </a:p>
          <a:p>
            <a:pPr lvl="1">
              <a:lnSpc>
                <a:spcPct val="90000"/>
              </a:lnSpc>
              <a:buFont typeface="Wingdings 3" charset="0"/>
              <a:buNone/>
            </a:pPr>
            <a:r>
              <a:rPr lang="en-US" sz="2100" dirty="0">
                <a:solidFill>
                  <a:srgbClr val="000090"/>
                </a:solidFill>
                <a:latin typeface="+mn-lt"/>
              </a:rPr>
              <a:t>  private double value_; </a:t>
            </a:r>
          </a:p>
          <a:p>
            <a:pPr lvl="1">
              <a:lnSpc>
                <a:spcPct val="90000"/>
              </a:lnSpc>
              <a:buFont typeface="Wingdings 3" charset="0"/>
              <a:buNone/>
            </a:pPr>
            <a:r>
              <a:rPr lang="en-US" sz="2100" dirty="0">
                <a:solidFill>
                  <a:srgbClr val="000090"/>
                </a:solidFill>
                <a:latin typeface="+mn-lt"/>
              </a:rPr>
              <a:t>  public boolean equals(final Object o) { </a:t>
            </a:r>
          </a:p>
          <a:p>
            <a:pPr lvl="1">
              <a:lnSpc>
                <a:spcPct val="90000"/>
              </a:lnSpc>
              <a:buFont typeface="Wingdings 3" charset="0"/>
              <a:buNone/>
            </a:pPr>
            <a:r>
              <a:rPr lang="en-US" sz="2100" dirty="0">
                <a:solidFill>
                  <a:srgbClr val="000090"/>
                </a:solidFill>
                <a:latin typeface="+mn-lt"/>
              </a:rPr>
              <a:t>    return o instanceof MutableDouble &amp;&amp;       </a:t>
            </a:r>
          </a:p>
          <a:p>
            <a:pPr lvl="1">
              <a:lnSpc>
                <a:spcPct val="90000"/>
              </a:lnSpc>
              <a:buFont typeface="Wingdings 3" charset="0"/>
              <a:buNone/>
            </a:pPr>
            <a:r>
              <a:rPr lang="en-US" sz="2100" dirty="0">
                <a:solidFill>
                  <a:srgbClr val="000090"/>
                </a:solidFill>
                <a:latin typeface="+mn-lt"/>
              </a:rPr>
              <a:t>      ((MutableDouble)o).doubleValue()         </a:t>
            </a:r>
          </a:p>
          <a:p>
            <a:pPr lvl="1">
              <a:lnSpc>
                <a:spcPct val="90000"/>
              </a:lnSpc>
              <a:buFont typeface="Wingdings 3" charset="0"/>
              <a:buNone/>
            </a:pPr>
            <a:r>
              <a:rPr lang="en-US" sz="2100" dirty="0">
                <a:solidFill>
                  <a:srgbClr val="000090"/>
                </a:solidFill>
                <a:latin typeface="+mn-lt"/>
              </a:rPr>
              <a:t>        == doubleValue(); </a:t>
            </a:r>
          </a:p>
          <a:p>
            <a:pPr lvl="1">
              <a:lnSpc>
                <a:spcPct val="90000"/>
              </a:lnSpc>
              <a:buFont typeface="Wingdings 3" charset="0"/>
              <a:buNone/>
            </a:pPr>
            <a:r>
              <a:rPr lang="en-US" sz="2100" dirty="0">
                <a:solidFill>
                  <a:srgbClr val="000090"/>
                </a:solidFill>
                <a:latin typeface="+mn-lt"/>
              </a:rPr>
              <a:t>  }</a:t>
            </a:r>
          </a:p>
          <a:p>
            <a:pPr lvl="1">
              <a:lnSpc>
                <a:spcPct val="90000"/>
              </a:lnSpc>
              <a:buFont typeface="Wingdings 3" charset="0"/>
              <a:buNone/>
            </a:pPr>
            <a:endParaRPr lang="en-US" sz="2100" dirty="0">
              <a:solidFill>
                <a:srgbClr val="000090"/>
              </a:solidFill>
              <a:latin typeface="+mn-lt"/>
            </a:endParaRPr>
          </a:p>
          <a:p>
            <a:pPr lvl="1">
              <a:lnSpc>
                <a:spcPct val="90000"/>
              </a:lnSpc>
              <a:buFont typeface="Wingdings 3" charset="0"/>
              <a:buNone/>
            </a:pPr>
            <a:r>
              <a:rPr lang="en-US" sz="2100" dirty="0">
                <a:solidFill>
                  <a:srgbClr val="000090"/>
                </a:solidFill>
                <a:latin typeface="+mn-lt"/>
              </a:rPr>
              <a:t>  public Double doubleValue() {  </a:t>
            </a:r>
          </a:p>
          <a:p>
            <a:pPr lvl="1">
              <a:lnSpc>
                <a:spcPct val="90000"/>
              </a:lnSpc>
              <a:buFont typeface="Wingdings 3" charset="0"/>
              <a:buNone/>
            </a:pPr>
            <a:r>
              <a:rPr lang="en-US" sz="2100" dirty="0">
                <a:solidFill>
                  <a:srgbClr val="000090"/>
                </a:solidFill>
                <a:latin typeface="+mn-lt"/>
              </a:rPr>
              <a:t>     return value_;   </a:t>
            </a:r>
          </a:p>
          <a:p>
            <a:pPr lvl="1">
              <a:lnSpc>
                <a:spcPct val="90000"/>
              </a:lnSpc>
              <a:buFont typeface="Wingdings 3" charset="0"/>
              <a:buNone/>
            </a:pPr>
            <a:r>
              <a:rPr lang="en-US" sz="2100" dirty="0">
                <a:solidFill>
                  <a:srgbClr val="000090"/>
                </a:solidFill>
                <a:latin typeface="+mn-lt"/>
              </a:rPr>
              <a:t>  } </a:t>
            </a:r>
          </a:p>
          <a:p>
            <a:pPr lvl="1" algn="ctr">
              <a:lnSpc>
                <a:spcPct val="90000"/>
              </a:lnSpc>
              <a:buNone/>
            </a:pPr>
            <a:r>
              <a:rPr lang="en-US" sz="3200" dirty="0"/>
              <a:t>Identity </a:t>
            </a:r>
            <a:r>
              <a:rPr lang="en-US" sz="3200" dirty="0" smtClean="0"/>
              <a:t>rather than equality</a:t>
            </a:r>
            <a:endParaRPr lang="en-US" sz="3200" dirty="0">
              <a:solidFill>
                <a:srgbClr val="0000FF"/>
              </a:solidFill>
            </a:endParaRPr>
          </a:p>
          <a:p>
            <a:pPr lvl="1">
              <a:lnSpc>
                <a:spcPct val="90000"/>
              </a:lnSpc>
              <a:buFont typeface="Wingdings 3" charset="0"/>
              <a:buNone/>
            </a:pPr>
            <a:endParaRPr lang="en-US" sz="2400" dirty="0">
              <a:solidFill>
                <a:srgbClr val="0000FF"/>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416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14371">
                                            <p:txEl>
                                              <p:pRg st="4" end="4"/>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14371">
                                            <p:txEl>
                                              <p:pRg st="5" end="5"/>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4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p:cNvSpPr>
          <p:nvPr>
            <p:ph type="title" idx="4294967295"/>
          </p:nvPr>
        </p:nvSpPr>
        <p:spPr/>
        <p:txBody>
          <a:bodyPr/>
          <a:lstStyle/>
          <a:p>
            <a:r>
              <a:rPr lang="en-US" dirty="0"/>
              <a:t>Identity Rather Than Equality</a:t>
            </a:r>
          </a:p>
        </p:txBody>
      </p:sp>
      <p:sp>
        <p:nvSpPr>
          <p:cNvPr id="315395" name="Rectangle 3"/>
          <p:cNvSpPr>
            <a:spLocks noGrp="1"/>
          </p:cNvSpPr>
          <p:nvPr>
            <p:ph type="body" idx="4294967295"/>
          </p:nvPr>
        </p:nvSpPr>
        <p:spPr/>
        <p:txBody>
          <a:bodyPr/>
          <a:lstStyle/>
          <a:p>
            <a:r>
              <a:rPr lang="en-US" dirty="0"/>
              <a:t>For boxed primitives, == and != are computed using </a:t>
            </a:r>
            <a:r>
              <a:rPr lang="en-US" b="1" dirty="0"/>
              <a:t>pointer equality</a:t>
            </a:r>
            <a:r>
              <a:rPr lang="en-US" dirty="0"/>
              <a:t>, but &lt;, &lt;=, &gt;, &gt;= are computed by comparing unboxed primitive values </a:t>
            </a:r>
          </a:p>
          <a:p>
            <a:r>
              <a:rPr lang="en-US" dirty="0"/>
              <a:t>Sometimes, equal boxed values are represented using the same object </a:t>
            </a:r>
            <a:endParaRPr lang="en-US" dirty="0">
              <a:ea typeface="ヒラギノ角ゴ Pro W3" charset="0"/>
            </a:endParaRPr>
          </a:p>
          <a:p>
            <a:pPr lvl="1"/>
            <a:r>
              <a:rPr lang="en-US" dirty="0"/>
              <a:t>but only sometimes </a:t>
            </a:r>
          </a:p>
          <a:p>
            <a:r>
              <a:rPr lang="en-US" dirty="0"/>
              <a:t>This can bite you on other classes (e.g., String)</a:t>
            </a:r>
            <a:endParaRPr lang="en-US" dirty="0">
              <a:ea typeface="ヒラギノ角ゴ Pro W3" charset="0"/>
            </a:endParaRPr>
          </a:p>
          <a:p>
            <a:pPr lvl="1"/>
            <a:r>
              <a:rPr lang="en-US" dirty="0"/>
              <a:t>but boxed primitives is where people get bit</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249336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pPr>
              <a:defRPr/>
            </a:pPr>
            <a:r>
              <a:rPr lang="en-US" dirty="0" smtClean="0">
                <a:latin typeface="Arial" charset="0"/>
                <a:ea typeface="ＭＳ Ｐゴシック" charset="0"/>
                <a:cs typeface="ＭＳ Ｐゴシック" charset="0"/>
              </a:rPr>
              <a:t>Another Thought </a:t>
            </a:r>
            <a:r>
              <a:rPr lang="en-US" dirty="0">
                <a:latin typeface="Arial" charset="0"/>
                <a:ea typeface="ＭＳ Ｐゴシック" charset="0"/>
                <a:cs typeface="ＭＳ Ｐゴシック" charset="0"/>
              </a:rPr>
              <a:t>for the Day</a:t>
            </a:r>
          </a:p>
        </p:txBody>
      </p:sp>
      <p:sp>
        <p:nvSpPr>
          <p:cNvPr id="19458" name="Rectangle 3"/>
          <p:cNvSpPr>
            <a:spLocks noGrp="1" noChangeArrowheads="1"/>
          </p:cNvSpPr>
          <p:nvPr>
            <p:ph type="subTitle" idx="1"/>
          </p:nvPr>
        </p:nvSpPr>
        <p:spPr>
          <a:xfrm>
            <a:off x="457200" y="3429000"/>
            <a:ext cx="8153400" cy="2743200"/>
          </a:xfrm>
        </p:spPr>
        <p:txBody>
          <a:bodyPr/>
          <a:lstStyle/>
          <a:p>
            <a:r>
              <a:rPr lang="en-US" dirty="0"/>
              <a:t>"Beware of bugs in the following code. I have </a:t>
            </a:r>
            <a:r>
              <a:rPr lang="en-US" dirty="0" smtClean="0"/>
              <a:t>merely proved it correct</a:t>
            </a:r>
            <a:r>
              <a:rPr lang="en-US" dirty="0"/>
              <a:t>. I have not tested it.” </a:t>
            </a:r>
            <a:endParaRPr lang="en-US" dirty="0" smtClean="0"/>
          </a:p>
          <a:p>
            <a:pPr algn="r"/>
            <a:r>
              <a:rPr lang="en-US" dirty="0" smtClean="0"/>
              <a:t>– </a:t>
            </a:r>
            <a:r>
              <a:rPr lang="en-US" dirty="0"/>
              <a:t>Donald Knuth</a:t>
            </a:r>
            <a:endParaRPr lang="en-US" dirty="0">
              <a:latin typeface="Arial" charset="0"/>
              <a:ea typeface="ＭＳ Ｐゴシック" charset="0"/>
              <a:cs typeface="ＭＳ Ｐゴシック" charset="0"/>
            </a:endParaRPr>
          </a:p>
        </p:txBody>
      </p:sp>
      <p:sp>
        <p:nvSpPr>
          <p:cNvPr id="1945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1946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47292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9858" name="Rectangle 2"/>
          <p:cNvSpPr>
            <a:spLocks noGrp="1"/>
          </p:cNvSpPr>
          <p:nvPr>
            <p:ph type="title" idx="4294967295"/>
          </p:nvPr>
        </p:nvSpPr>
        <p:spPr/>
        <p:txBody>
          <a:bodyPr/>
          <a:lstStyle/>
          <a:p>
            <a:r>
              <a:rPr lang="en-US" dirty="0" smtClean="0"/>
              <a:t>Splitting Strings</a:t>
            </a:r>
            <a:endParaRPr lang="en-US" dirty="0"/>
          </a:p>
        </p:txBody>
      </p:sp>
      <p:sp>
        <p:nvSpPr>
          <p:cNvPr id="249859" name="Rectangle 3"/>
          <p:cNvSpPr>
            <a:spLocks noGrp="1"/>
          </p:cNvSpPr>
          <p:nvPr>
            <p:ph type="body" idx="4294967295"/>
          </p:nvPr>
        </p:nvSpPr>
        <p:spPr>
          <a:xfrm>
            <a:off x="457200" y="1600200"/>
            <a:ext cx="8229600" cy="4529138"/>
          </a:xfrm>
        </p:spPr>
        <p:txBody>
          <a:bodyPr/>
          <a:lstStyle/>
          <a:p>
            <a:pPr>
              <a:buFont typeface="Wingdings 3" charset="0"/>
              <a:buNone/>
            </a:pPr>
            <a:r>
              <a:rPr lang="en-US" sz="3000" dirty="0">
                <a:solidFill>
                  <a:srgbClr val="000090"/>
                </a:solidFill>
                <a:latin typeface="+mn-lt"/>
              </a:rPr>
              <a:t>String[] valueSegments</a:t>
            </a:r>
          </a:p>
          <a:p>
            <a:pPr>
              <a:buFont typeface="Wingdings 3" charset="0"/>
              <a:buNone/>
            </a:pPr>
            <a:r>
              <a:rPr lang="en-US" sz="3000" dirty="0">
                <a:solidFill>
                  <a:srgbClr val="000090"/>
                </a:solidFill>
                <a:latin typeface="+mn-lt"/>
              </a:rPr>
              <a:t>  = value.split("."); </a:t>
            </a:r>
            <a:endParaRPr lang="en-US" sz="3000" dirty="0" smtClean="0">
              <a:solidFill>
                <a:srgbClr val="000090"/>
              </a:solidFill>
              <a:latin typeface="+mn-lt"/>
            </a:endParaRPr>
          </a:p>
          <a:p>
            <a:pPr>
              <a:buFont typeface="Wingdings 3" charset="0"/>
              <a:buNone/>
            </a:pPr>
            <a:endParaRPr lang="en-US" sz="3000" dirty="0">
              <a:solidFill>
                <a:schemeClr val="tx2"/>
              </a:solidFill>
            </a:endParaRPr>
          </a:p>
          <a:p>
            <a:pPr>
              <a:buFont typeface="Wingdings 3" charset="0"/>
              <a:buNone/>
            </a:pPr>
            <a:endParaRPr lang="en-US" sz="3000" dirty="0" smtClean="0">
              <a:solidFill>
                <a:schemeClr val="tx2"/>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04036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9859">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p:cNvSpPr>
          <p:nvPr>
            <p:ph type="title" idx="4294967295"/>
          </p:nvPr>
        </p:nvSpPr>
        <p:spPr/>
        <p:txBody>
          <a:bodyPr/>
          <a:lstStyle/>
          <a:p>
            <a:r>
              <a:rPr lang="en-US" dirty="0" smtClean="0"/>
              <a:t>Splitting Strings</a:t>
            </a:r>
            <a:endParaRPr lang="en-US" dirty="0"/>
          </a:p>
        </p:txBody>
      </p:sp>
      <p:sp>
        <p:nvSpPr>
          <p:cNvPr id="249859" name="Rectangle 3"/>
          <p:cNvSpPr>
            <a:spLocks noGrp="1"/>
          </p:cNvSpPr>
          <p:nvPr>
            <p:ph type="body" idx="4294967295"/>
          </p:nvPr>
        </p:nvSpPr>
        <p:spPr>
          <a:xfrm>
            <a:off x="457200" y="1600200"/>
            <a:ext cx="8229600" cy="4529138"/>
          </a:xfrm>
        </p:spPr>
        <p:txBody>
          <a:bodyPr/>
          <a:lstStyle/>
          <a:p>
            <a:pPr>
              <a:buFont typeface="Wingdings 3" charset="0"/>
              <a:buNone/>
            </a:pPr>
            <a:r>
              <a:rPr lang="en-US" sz="3000" dirty="0">
                <a:solidFill>
                  <a:srgbClr val="000090"/>
                </a:solidFill>
                <a:latin typeface="+mn-lt"/>
              </a:rPr>
              <a:t>String[] valueSegments</a:t>
            </a:r>
          </a:p>
          <a:p>
            <a:pPr>
              <a:buFont typeface="Wingdings 3" charset="0"/>
              <a:buNone/>
            </a:pPr>
            <a:r>
              <a:rPr lang="en-US" sz="3000" dirty="0">
                <a:solidFill>
                  <a:srgbClr val="000090"/>
                </a:solidFill>
                <a:latin typeface="+mn-lt"/>
              </a:rPr>
              <a:t>  = value.split("."); </a:t>
            </a:r>
            <a:endParaRPr lang="en-US" sz="3000" dirty="0" smtClean="0">
              <a:solidFill>
                <a:srgbClr val="000090"/>
              </a:solidFill>
              <a:latin typeface="+mn-lt"/>
            </a:endParaRPr>
          </a:p>
          <a:p>
            <a:pPr>
              <a:buFont typeface="Wingdings 3" charset="0"/>
              <a:buNone/>
            </a:pPr>
            <a:endParaRPr lang="en-US" sz="3000" dirty="0">
              <a:solidFill>
                <a:schemeClr val="tx2"/>
              </a:solidFill>
            </a:endParaRPr>
          </a:p>
          <a:p>
            <a:pPr>
              <a:buFont typeface="Wingdings 3" charset="0"/>
              <a:buNone/>
            </a:pPr>
            <a:endParaRPr lang="en-US" sz="3000" dirty="0" smtClean="0">
              <a:solidFill>
                <a:schemeClr val="tx2"/>
              </a:solidFill>
            </a:endParaRPr>
          </a:p>
          <a:p>
            <a:pPr algn="ctr">
              <a:buNone/>
            </a:pPr>
            <a:r>
              <a:rPr lang="en-US" sz="3200" dirty="0"/>
              <a:t>Unintended </a:t>
            </a:r>
            <a:r>
              <a:rPr lang="en-US" sz="3200" dirty="0" smtClean="0"/>
              <a:t>regular expression</a:t>
            </a:r>
            <a:endParaRPr lang="en-US" sz="3200" dirty="0">
              <a:solidFill>
                <a:schemeClr val="tx2"/>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2446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49859">
                                            <p:txEl>
                                              <p:pRg st="1" end="1"/>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Rectangle 2"/>
          <p:cNvSpPr>
            <a:spLocks noGrp="1"/>
          </p:cNvSpPr>
          <p:nvPr>
            <p:ph type="title"/>
          </p:nvPr>
        </p:nvSpPr>
        <p:spPr/>
        <p:txBody>
          <a:bodyPr/>
          <a:lstStyle/>
          <a:p>
            <a:r>
              <a:rPr lang="en-US" dirty="0" smtClean="0"/>
              <a:t>Initialization in Constructor</a:t>
            </a:r>
            <a:endParaRPr lang="en-US" dirty="0"/>
          </a:p>
        </p:txBody>
      </p:sp>
      <p:sp>
        <p:nvSpPr>
          <p:cNvPr id="250883" name="Rectangle 3"/>
          <p:cNvSpPr>
            <a:spLocks noGrp="1"/>
          </p:cNvSpPr>
          <p:nvPr>
            <p:ph idx="1"/>
          </p:nvPr>
        </p:nvSpPr>
        <p:spPr>
          <a:xfrm>
            <a:off x="228600" y="1066800"/>
            <a:ext cx="8686800" cy="5410200"/>
          </a:xfrm>
        </p:spPr>
        <p:txBody>
          <a:bodyPr/>
          <a:lstStyle/>
          <a:p>
            <a:pPr>
              <a:lnSpc>
                <a:spcPct val="80000"/>
              </a:lnSpc>
              <a:buFont typeface="Wingdings 3" charset="0"/>
              <a:buNone/>
            </a:pPr>
            <a:r>
              <a:rPr lang="en-US" sz="1900" dirty="0">
                <a:solidFill>
                  <a:srgbClr val="000090"/>
                </a:solidFill>
                <a:latin typeface="+mn-lt"/>
              </a:rPr>
              <a:t>public TagHelpItem(String name,       </a:t>
            </a:r>
            <a:r>
              <a:rPr lang="en-US" sz="1900" dirty="0" smtClean="0">
                <a:solidFill>
                  <a:srgbClr val="000090"/>
                </a:solidFill>
                <a:latin typeface="+mn-lt"/>
              </a:rPr>
              <a:t> String </a:t>
            </a:r>
            <a:r>
              <a:rPr lang="en-US" sz="1900" dirty="0">
                <a:solidFill>
                  <a:srgbClr val="000090"/>
                </a:solidFill>
                <a:latin typeface="+mn-lt"/>
              </a:rPr>
              <a:t>file,</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startText,  </a:t>
            </a:r>
            <a:r>
              <a:rPr lang="en-US" sz="1900" dirty="0" smtClean="0">
                <a:solidFill>
                  <a:srgbClr val="000090"/>
                </a:solidFill>
                <a:latin typeface="+mn-lt"/>
              </a:rPr>
              <a:t> int </a:t>
            </a:r>
            <a:r>
              <a:rPr lang="en-US" sz="1900" dirty="0">
                <a:solidFill>
                  <a:srgbClr val="000090"/>
                </a:solidFill>
                <a:latin typeface="+mn-lt"/>
              </a:rPr>
              <a:t>startOffset,</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endText,    </a:t>
            </a:r>
            <a:r>
              <a:rPr lang="en-US" sz="1900" dirty="0" smtClean="0">
                <a:solidFill>
                  <a:srgbClr val="000090"/>
                </a:solidFill>
                <a:latin typeface="+mn-lt"/>
              </a:rPr>
              <a:t>int </a:t>
            </a:r>
            <a:r>
              <a:rPr lang="en-US" sz="1900" dirty="0">
                <a:solidFill>
                  <a:srgbClr val="000090"/>
                </a:solidFill>
                <a:latin typeface="+mn-lt"/>
              </a:rPr>
              <a:t>endOffset,</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textBefore, String textAfter){</a:t>
            </a:r>
          </a:p>
          <a:p>
            <a:pPr>
              <a:lnSpc>
                <a:spcPct val="80000"/>
              </a:lnSpc>
              <a:buFont typeface="Wingdings 3" charset="0"/>
              <a:buNone/>
            </a:pPr>
            <a:r>
              <a:rPr lang="en-US" sz="1900" dirty="0">
                <a:solidFill>
                  <a:srgbClr val="000090"/>
                </a:solidFill>
                <a:latin typeface="+mn-lt"/>
              </a:rPr>
              <a:t>	this.name = name;</a:t>
            </a:r>
          </a:p>
          <a:p>
            <a:pPr>
              <a:lnSpc>
                <a:spcPct val="80000"/>
              </a:lnSpc>
              <a:buFont typeface="Wingdings 3" charset="0"/>
              <a:buNone/>
            </a:pPr>
            <a:r>
              <a:rPr lang="en-US" sz="1900" dirty="0">
                <a:solidFill>
                  <a:srgbClr val="000090"/>
                </a:solidFill>
                <a:latin typeface="+mn-lt"/>
              </a:rPr>
              <a:t>	this.file = file;</a:t>
            </a:r>
          </a:p>
          <a:p>
            <a:pPr>
              <a:lnSpc>
                <a:spcPct val="80000"/>
              </a:lnSpc>
              <a:buFont typeface="Wingdings 3" charset="0"/>
              <a:buNone/>
            </a:pPr>
            <a:r>
              <a:rPr lang="en-US" sz="1900" dirty="0">
                <a:solidFill>
                  <a:srgbClr val="000090"/>
                </a:solidFill>
                <a:latin typeface="+mn-lt"/>
              </a:rPr>
              <a:t>	this.startText = startText;</a:t>
            </a:r>
          </a:p>
          <a:p>
            <a:pPr>
              <a:lnSpc>
                <a:spcPct val="80000"/>
              </a:lnSpc>
              <a:buFont typeface="Wingdings 3" charset="0"/>
              <a:buNone/>
            </a:pPr>
            <a:r>
              <a:rPr lang="en-US" sz="1900" dirty="0">
                <a:solidFill>
                  <a:srgbClr val="000090"/>
                </a:solidFill>
                <a:latin typeface="+mn-lt"/>
              </a:rPr>
              <a:t>	this.startTextOffset = startTextOffset;</a:t>
            </a:r>
          </a:p>
          <a:p>
            <a:pPr>
              <a:lnSpc>
                <a:spcPct val="80000"/>
              </a:lnSpc>
              <a:buFont typeface="Wingdings 3" charset="0"/>
              <a:buNone/>
            </a:pPr>
            <a:r>
              <a:rPr lang="en-US" sz="1900" dirty="0">
                <a:solidFill>
                  <a:srgbClr val="000090"/>
                </a:solidFill>
                <a:latin typeface="+mn-lt"/>
              </a:rPr>
              <a:t>	this.endText = endText;</a:t>
            </a:r>
          </a:p>
          <a:p>
            <a:pPr>
              <a:lnSpc>
                <a:spcPct val="80000"/>
              </a:lnSpc>
              <a:buFont typeface="Wingdings 3" charset="0"/>
              <a:buNone/>
            </a:pPr>
            <a:r>
              <a:rPr lang="en-US" sz="1900" dirty="0">
                <a:solidFill>
                  <a:srgbClr val="000090"/>
                </a:solidFill>
                <a:latin typeface="+mn-lt"/>
              </a:rPr>
              <a:t>	this.endTextOffset = endTextOffset;</a:t>
            </a:r>
          </a:p>
          <a:p>
            <a:pPr>
              <a:lnSpc>
                <a:spcPct val="80000"/>
              </a:lnSpc>
              <a:buFont typeface="Wingdings 3" charset="0"/>
              <a:buNone/>
            </a:pPr>
            <a:r>
              <a:rPr lang="en-US" sz="1900" dirty="0">
                <a:solidFill>
                  <a:srgbClr val="000090"/>
                </a:solidFill>
                <a:latin typeface="+mn-lt"/>
              </a:rPr>
              <a:t>	this.textBefore = textBefore;</a:t>
            </a:r>
          </a:p>
          <a:p>
            <a:pPr>
              <a:lnSpc>
                <a:spcPct val="80000"/>
              </a:lnSpc>
              <a:buFont typeface="Wingdings 3" charset="0"/>
              <a:buNone/>
            </a:pPr>
            <a:r>
              <a:rPr lang="en-US" sz="1900" dirty="0">
                <a:solidFill>
                  <a:srgbClr val="000090"/>
                </a:solidFill>
                <a:latin typeface="+mn-lt"/>
              </a:rPr>
              <a:t>	this.textAfter = textAfter;</a:t>
            </a:r>
          </a:p>
          <a:p>
            <a:pPr>
              <a:lnSpc>
                <a:spcPct val="80000"/>
              </a:lnSpc>
              <a:buFont typeface="Wingdings 3" charset="0"/>
              <a:buNone/>
            </a:pPr>
            <a:r>
              <a:rPr lang="en-US" sz="1900" dirty="0">
                <a:solidFill>
                  <a:srgbClr val="000090"/>
                </a:solidFill>
                <a:latin typeface="+mn-lt"/>
              </a:rPr>
              <a:t>	this.identical = null;</a:t>
            </a:r>
          </a:p>
          <a:p>
            <a:pPr>
              <a:lnSpc>
                <a:spcPct val="80000"/>
              </a:lnSpc>
              <a:buFont typeface="Wingdings 3" charset="0"/>
              <a:buNone/>
            </a:pPr>
            <a:r>
              <a:rPr lang="en-US" sz="1900" dirty="0" smtClean="0">
                <a:solidFill>
                  <a:srgbClr val="000090"/>
                </a:solidFill>
                <a:latin typeface="+mn-lt"/>
              </a:rPr>
              <a:t>}</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33618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0883">
                                            <p:txEl>
                                              <p:pRg st="7" end="7"/>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0883">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p:cNvSpPr>
          <p:nvPr>
            <p:ph type="title"/>
          </p:nvPr>
        </p:nvSpPr>
        <p:spPr/>
        <p:txBody>
          <a:bodyPr/>
          <a:lstStyle/>
          <a:p>
            <a:r>
              <a:rPr lang="en-US" dirty="0" smtClean="0"/>
              <a:t>Initialization in Constructor</a:t>
            </a:r>
            <a:endParaRPr lang="en-US" dirty="0"/>
          </a:p>
        </p:txBody>
      </p:sp>
      <p:sp>
        <p:nvSpPr>
          <p:cNvPr id="250883" name="Rectangle 3"/>
          <p:cNvSpPr>
            <a:spLocks noGrp="1"/>
          </p:cNvSpPr>
          <p:nvPr>
            <p:ph idx="1"/>
          </p:nvPr>
        </p:nvSpPr>
        <p:spPr>
          <a:xfrm>
            <a:off x="228600" y="1066800"/>
            <a:ext cx="8686800" cy="5410200"/>
          </a:xfrm>
        </p:spPr>
        <p:txBody>
          <a:bodyPr/>
          <a:lstStyle/>
          <a:p>
            <a:pPr>
              <a:lnSpc>
                <a:spcPct val="80000"/>
              </a:lnSpc>
              <a:buFont typeface="Wingdings 3" charset="0"/>
              <a:buNone/>
            </a:pPr>
            <a:r>
              <a:rPr lang="en-US" sz="1900" dirty="0">
                <a:solidFill>
                  <a:srgbClr val="000090"/>
                </a:solidFill>
                <a:latin typeface="+mn-lt"/>
              </a:rPr>
              <a:t>public TagHelpItem(String name,       </a:t>
            </a:r>
            <a:r>
              <a:rPr lang="en-US" sz="1900" dirty="0" smtClean="0">
                <a:solidFill>
                  <a:srgbClr val="000090"/>
                </a:solidFill>
                <a:latin typeface="+mn-lt"/>
              </a:rPr>
              <a:t> String </a:t>
            </a:r>
            <a:r>
              <a:rPr lang="en-US" sz="1900" dirty="0">
                <a:solidFill>
                  <a:srgbClr val="000090"/>
                </a:solidFill>
                <a:latin typeface="+mn-lt"/>
              </a:rPr>
              <a:t>file,</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startText,  </a:t>
            </a:r>
            <a:r>
              <a:rPr lang="en-US" sz="1900" dirty="0" smtClean="0">
                <a:solidFill>
                  <a:srgbClr val="000090"/>
                </a:solidFill>
                <a:latin typeface="+mn-lt"/>
              </a:rPr>
              <a:t> int </a:t>
            </a:r>
            <a:r>
              <a:rPr lang="en-US" sz="1900" dirty="0">
                <a:solidFill>
                  <a:srgbClr val="000090"/>
                </a:solidFill>
                <a:latin typeface="+mn-lt"/>
              </a:rPr>
              <a:t>startOffset,</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endText,    </a:t>
            </a:r>
            <a:r>
              <a:rPr lang="en-US" sz="1900" dirty="0" smtClean="0">
                <a:solidFill>
                  <a:srgbClr val="000090"/>
                </a:solidFill>
                <a:latin typeface="+mn-lt"/>
              </a:rPr>
              <a:t>int </a:t>
            </a:r>
            <a:r>
              <a:rPr lang="en-US" sz="1900" dirty="0">
                <a:solidFill>
                  <a:srgbClr val="000090"/>
                </a:solidFill>
                <a:latin typeface="+mn-lt"/>
              </a:rPr>
              <a:t>endOffset,</a:t>
            </a:r>
          </a:p>
          <a:p>
            <a:pPr>
              <a:lnSpc>
                <a:spcPct val="80000"/>
              </a:lnSpc>
              <a:buFont typeface="Wingdings 3" charset="0"/>
              <a:buNone/>
            </a:pPr>
            <a:r>
              <a:rPr lang="en-US" sz="1900" dirty="0">
                <a:solidFill>
                  <a:srgbClr val="000090"/>
                </a:solidFill>
                <a:latin typeface="+mn-lt"/>
              </a:rPr>
              <a:t>			</a:t>
            </a:r>
            <a:r>
              <a:rPr lang="en-US" sz="1900" dirty="0" smtClean="0">
                <a:solidFill>
                  <a:srgbClr val="000090"/>
                </a:solidFill>
                <a:latin typeface="+mn-lt"/>
              </a:rPr>
              <a:t>     String </a:t>
            </a:r>
            <a:r>
              <a:rPr lang="en-US" sz="1900" dirty="0">
                <a:solidFill>
                  <a:srgbClr val="000090"/>
                </a:solidFill>
                <a:latin typeface="+mn-lt"/>
              </a:rPr>
              <a:t>textBefore, String textAfter){</a:t>
            </a:r>
          </a:p>
          <a:p>
            <a:pPr>
              <a:lnSpc>
                <a:spcPct val="80000"/>
              </a:lnSpc>
              <a:buFont typeface="Wingdings 3" charset="0"/>
              <a:buNone/>
            </a:pPr>
            <a:r>
              <a:rPr lang="en-US" sz="1900" dirty="0">
                <a:solidFill>
                  <a:srgbClr val="000090"/>
                </a:solidFill>
                <a:latin typeface="+mn-lt"/>
              </a:rPr>
              <a:t>	this.name = name;</a:t>
            </a:r>
          </a:p>
          <a:p>
            <a:pPr>
              <a:lnSpc>
                <a:spcPct val="80000"/>
              </a:lnSpc>
              <a:buFont typeface="Wingdings 3" charset="0"/>
              <a:buNone/>
            </a:pPr>
            <a:r>
              <a:rPr lang="en-US" sz="1900" dirty="0">
                <a:solidFill>
                  <a:srgbClr val="000090"/>
                </a:solidFill>
                <a:latin typeface="+mn-lt"/>
              </a:rPr>
              <a:t>	this.file = file;</a:t>
            </a:r>
          </a:p>
          <a:p>
            <a:pPr>
              <a:lnSpc>
                <a:spcPct val="80000"/>
              </a:lnSpc>
              <a:buFont typeface="Wingdings 3" charset="0"/>
              <a:buNone/>
            </a:pPr>
            <a:r>
              <a:rPr lang="en-US" sz="1900" dirty="0">
                <a:solidFill>
                  <a:srgbClr val="000090"/>
                </a:solidFill>
                <a:latin typeface="+mn-lt"/>
              </a:rPr>
              <a:t>	this.startText = startText;</a:t>
            </a:r>
          </a:p>
          <a:p>
            <a:pPr>
              <a:lnSpc>
                <a:spcPct val="80000"/>
              </a:lnSpc>
              <a:buFont typeface="Wingdings 3" charset="0"/>
              <a:buNone/>
            </a:pPr>
            <a:r>
              <a:rPr lang="en-US" sz="1900" dirty="0">
                <a:solidFill>
                  <a:srgbClr val="000090"/>
                </a:solidFill>
                <a:latin typeface="+mn-lt"/>
              </a:rPr>
              <a:t>	this.startTextOffset = startTextOffset;</a:t>
            </a:r>
          </a:p>
          <a:p>
            <a:pPr>
              <a:lnSpc>
                <a:spcPct val="80000"/>
              </a:lnSpc>
              <a:buFont typeface="Wingdings 3" charset="0"/>
              <a:buNone/>
            </a:pPr>
            <a:r>
              <a:rPr lang="en-US" sz="1900" dirty="0">
                <a:solidFill>
                  <a:srgbClr val="000090"/>
                </a:solidFill>
                <a:latin typeface="+mn-lt"/>
              </a:rPr>
              <a:t>	this.endText = endText;</a:t>
            </a:r>
          </a:p>
          <a:p>
            <a:pPr>
              <a:lnSpc>
                <a:spcPct val="80000"/>
              </a:lnSpc>
              <a:buFont typeface="Wingdings 3" charset="0"/>
              <a:buNone/>
            </a:pPr>
            <a:r>
              <a:rPr lang="en-US" sz="1900" dirty="0">
                <a:solidFill>
                  <a:srgbClr val="000090"/>
                </a:solidFill>
                <a:latin typeface="+mn-lt"/>
              </a:rPr>
              <a:t>	</a:t>
            </a:r>
            <a:r>
              <a:rPr lang="en-US" sz="1900" dirty="0">
                <a:solidFill>
                  <a:srgbClr val="FF0000"/>
                </a:solidFill>
                <a:latin typeface="+mn-lt"/>
              </a:rPr>
              <a:t>this.endTextOffset = endTextOffset</a:t>
            </a:r>
            <a:r>
              <a:rPr lang="en-US" sz="1900" dirty="0">
                <a:solidFill>
                  <a:srgbClr val="000090"/>
                </a:solidFill>
                <a:latin typeface="+mn-lt"/>
              </a:rPr>
              <a:t>;</a:t>
            </a:r>
          </a:p>
          <a:p>
            <a:pPr>
              <a:lnSpc>
                <a:spcPct val="80000"/>
              </a:lnSpc>
              <a:buFont typeface="Wingdings 3" charset="0"/>
              <a:buNone/>
            </a:pPr>
            <a:r>
              <a:rPr lang="en-US" sz="1900" dirty="0">
                <a:solidFill>
                  <a:srgbClr val="000090"/>
                </a:solidFill>
                <a:latin typeface="+mn-lt"/>
              </a:rPr>
              <a:t>	this.textBefore = textBefore;</a:t>
            </a:r>
          </a:p>
          <a:p>
            <a:pPr>
              <a:lnSpc>
                <a:spcPct val="80000"/>
              </a:lnSpc>
              <a:buFont typeface="Wingdings 3" charset="0"/>
              <a:buNone/>
            </a:pPr>
            <a:r>
              <a:rPr lang="en-US" sz="1900" dirty="0">
                <a:solidFill>
                  <a:srgbClr val="000090"/>
                </a:solidFill>
                <a:latin typeface="+mn-lt"/>
              </a:rPr>
              <a:t>	this.textAfter = textAfter;</a:t>
            </a:r>
          </a:p>
          <a:p>
            <a:pPr>
              <a:lnSpc>
                <a:spcPct val="80000"/>
              </a:lnSpc>
              <a:buFont typeface="Wingdings 3" charset="0"/>
              <a:buNone/>
            </a:pPr>
            <a:r>
              <a:rPr lang="en-US" sz="1900" dirty="0">
                <a:solidFill>
                  <a:srgbClr val="000090"/>
                </a:solidFill>
                <a:latin typeface="+mn-lt"/>
              </a:rPr>
              <a:t>	this.identical = null;</a:t>
            </a:r>
          </a:p>
          <a:p>
            <a:pPr>
              <a:lnSpc>
                <a:spcPct val="80000"/>
              </a:lnSpc>
              <a:buFont typeface="Wingdings 3" charset="0"/>
              <a:buNone/>
            </a:pPr>
            <a:r>
              <a:rPr lang="en-US" sz="1900" dirty="0" smtClean="0">
                <a:solidFill>
                  <a:srgbClr val="000090"/>
                </a:solidFill>
                <a:latin typeface="+mn-lt"/>
              </a:rPr>
              <a:t>}</a:t>
            </a:r>
          </a:p>
          <a:p>
            <a:pPr algn="ctr">
              <a:lnSpc>
                <a:spcPct val="80000"/>
              </a:lnSpc>
              <a:buNone/>
            </a:pPr>
            <a:r>
              <a:rPr lang="en-US" sz="3200" dirty="0" smtClean="0"/>
              <a:t>Field self assignment</a:t>
            </a:r>
            <a:endParaRPr lang="en-US" sz="28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2229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0883">
                                            <p:txEl>
                                              <p:pRg st="7" end="7"/>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0883">
                                            <p:txEl>
                                              <p:pRg st="9" end="9"/>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08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Rectangle 2"/>
          <p:cNvSpPr>
            <a:spLocks noGrp="1"/>
          </p:cNvSpPr>
          <p:nvPr>
            <p:ph type="title"/>
          </p:nvPr>
        </p:nvSpPr>
        <p:spPr/>
        <p:txBody>
          <a:bodyPr/>
          <a:lstStyle/>
          <a:p>
            <a:r>
              <a:rPr lang="en-US" dirty="0" smtClean="0"/>
              <a:t>Overriding Methods</a:t>
            </a:r>
            <a:endParaRPr lang="en-US" dirty="0"/>
          </a:p>
        </p:txBody>
      </p:sp>
      <p:sp>
        <p:nvSpPr>
          <p:cNvPr id="251907" name="Rectangle 3"/>
          <p:cNvSpPr>
            <a:spLocks noGrp="1"/>
          </p:cNvSpPr>
          <p:nvPr>
            <p:ph idx="1"/>
          </p:nvPr>
        </p:nvSpPr>
        <p:spPr/>
        <p:txBody>
          <a:bodyPr/>
          <a:lstStyle/>
          <a:p>
            <a:pPr>
              <a:lnSpc>
                <a:spcPct val="80000"/>
              </a:lnSpc>
              <a:buFont typeface="Wingdings 3" charset="0"/>
              <a:buNone/>
            </a:pPr>
            <a:r>
              <a:rPr lang="en-US" sz="2000" dirty="0">
                <a:solidFill>
                  <a:srgbClr val="000090"/>
                </a:solidFill>
                <a:latin typeface="+mn-lt"/>
              </a:rPr>
              <a:t>package org.eclipse.jface.dialogs;</a:t>
            </a:r>
          </a:p>
          <a:p>
            <a:pPr>
              <a:lnSpc>
                <a:spcPct val="80000"/>
              </a:lnSpc>
              <a:buFont typeface="Wingdings 3" charset="0"/>
              <a:buNone/>
            </a:pPr>
            <a:r>
              <a:rPr lang="en-US" sz="2000" dirty="0">
                <a:solidFill>
                  <a:srgbClr val="000090"/>
                </a:solidFill>
                <a:latin typeface="+mn-lt"/>
              </a:rPr>
              <a:t>public abstract class Dialog extends Window {</a:t>
            </a:r>
          </a:p>
          <a:p>
            <a:pPr>
              <a:lnSpc>
                <a:spcPct val="80000"/>
              </a:lnSpc>
              <a:buFont typeface="Wingdings 3" charset="0"/>
              <a:buNone/>
            </a:pPr>
            <a:r>
              <a:rPr lang="en-US" sz="2000" dirty="0">
                <a:solidFill>
                  <a:srgbClr val="000090"/>
                </a:solidFill>
                <a:latin typeface="+mn-lt"/>
              </a:rPr>
              <a:t>  protected Button getOKButton() {</a:t>
            </a:r>
          </a:p>
          <a:p>
            <a:pPr>
              <a:lnSpc>
                <a:spcPct val="80000"/>
              </a:lnSpc>
              <a:buFont typeface="Wingdings 3" charset="0"/>
              <a:buNone/>
            </a:pPr>
            <a:r>
              <a:rPr lang="en-US" sz="2000" dirty="0">
                <a:solidFill>
                  <a:srgbClr val="000090"/>
                </a:solidFill>
                <a:latin typeface="+mn-lt"/>
              </a:rPr>
              <a:t>    return getButton(IDialogConstants.OK_ID);</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a:t>
            </a:r>
          </a:p>
          <a:p>
            <a:pPr>
              <a:lnSpc>
                <a:spcPct val="80000"/>
              </a:lnSpc>
              <a:buFont typeface="Wingdings 3" charset="0"/>
              <a:buNone/>
            </a:pPr>
            <a:endParaRPr lang="en-US" sz="2000" dirty="0">
              <a:solidFill>
                <a:srgbClr val="000090"/>
              </a:solidFill>
              <a:latin typeface="+mn-lt"/>
            </a:endParaRPr>
          </a:p>
          <a:p>
            <a:pPr>
              <a:lnSpc>
                <a:spcPct val="80000"/>
              </a:lnSpc>
              <a:buFont typeface="Wingdings 3" charset="0"/>
              <a:buNone/>
            </a:pPr>
            <a:r>
              <a:rPr lang="en-US" sz="2000" dirty="0">
                <a:solidFill>
                  <a:srgbClr val="000090"/>
                </a:solidFill>
                <a:latin typeface="+mn-lt"/>
              </a:rPr>
              <a:t>public class InputDialog extends Dialog {</a:t>
            </a:r>
          </a:p>
          <a:p>
            <a:pPr>
              <a:lnSpc>
                <a:spcPct val="80000"/>
              </a:lnSpc>
              <a:buFont typeface="Wingdings 3" charset="0"/>
              <a:buNone/>
            </a:pPr>
            <a:r>
              <a:rPr lang="en-US" sz="2000" dirty="0">
                <a:solidFill>
                  <a:srgbClr val="000090"/>
                </a:solidFill>
                <a:latin typeface="+mn-lt"/>
              </a:rPr>
              <a:t>  protected Button getOkButton() {</a:t>
            </a:r>
          </a:p>
          <a:p>
            <a:pPr>
              <a:lnSpc>
                <a:spcPct val="80000"/>
              </a:lnSpc>
              <a:buFont typeface="Wingdings 3" charset="0"/>
              <a:buNone/>
            </a:pPr>
            <a:r>
              <a:rPr lang="en-US" sz="2000" dirty="0">
                <a:solidFill>
                  <a:srgbClr val="000090"/>
                </a:solidFill>
                <a:latin typeface="+mn-lt"/>
              </a:rPr>
              <a:t>    return okButton;</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smtClean="0">
                <a:solidFill>
                  <a:srgbClr val="000090"/>
                </a:solidFill>
                <a:latin typeface="+mn-lt"/>
              </a:rPr>
              <a:t>}</a:t>
            </a:r>
          </a:p>
          <a:p>
            <a:pPr>
              <a:lnSpc>
                <a:spcPct val="80000"/>
              </a:lnSpc>
              <a:buFont typeface="Wingdings 3" charset="0"/>
              <a:buNone/>
            </a:pPr>
            <a:endParaRPr lang="en-US" sz="2100" b="1" dirty="0">
              <a:solidFill>
                <a:schemeClr val="tx2"/>
              </a:solidFill>
              <a:latin typeface="Courier" charset="0"/>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994755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1907">
                                            <p:txEl>
                                              <p:pRg st="2" end="2"/>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1907">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p:cNvSpPr>
          <p:nvPr>
            <p:ph type="title"/>
          </p:nvPr>
        </p:nvSpPr>
        <p:spPr/>
        <p:txBody>
          <a:bodyPr/>
          <a:lstStyle/>
          <a:p>
            <a:r>
              <a:rPr lang="en-US" dirty="0" smtClean="0"/>
              <a:t>Overriding Methods</a:t>
            </a:r>
            <a:endParaRPr lang="en-US" dirty="0"/>
          </a:p>
        </p:txBody>
      </p:sp>
      <p:sp>
        <p:nvSpPr>
          <p:cNvPr id="251907" name="Rectangle 3"/>
          <p:cNvSpPr>
            <a:spLocks noGrp="1"/>
          </p:cNvSpPr>
          <p:nvPr>
            <p:ph idx="1"/>
          </p:nvPr>
        </p:nvSpPr>
        <p:spPr/>
        <p:txBody>
          <a:bodyPr/>
          <a:lstStyle/>
          <a:p>
            <a:pPr>
              <a:lnSpc>
                <a:spcPct val="80000"/>
              </a:lnSpc>
              <a:buFont typeface="Wingdings 3" charset="0"/>
              <a:buNone/>
            </a:pPr>
            <a:r>
              <a:rPr lang="en-US" sz="2000" dirty="0">
                <a:solidFill>
                  <a:srgbClr val="000090"/>
                </a:solidFill>
                <a:latin typeface="+mn-lt"/>
              </a:rPr>
              <a:t>package org.eclipse.jface.dialogs;</a:t>
            </a:r>
          </a:p>
          <a:p>
            <a:pPr>
              <a:lnSpc>
                <a:spcPct val="80000"/>
              </a:lnSpc>
              <a:buFont typeface="Wingdings 3" charset="0"/>
              <a:buNone/>
            </a:pPr>
            <a:r>
              <a:rPr lang="en-US" sz="2000" dirty="0">
                <a:solidFill>
                  <a:srgbClr val="000090"/>
                </a:solidFill>
                <a:latin typeface="+mn-lt"/>
              </a:rPr>
              <a:t>public abstract class Dialog extends Window {</a:t>
            </a:r>
          </a:p>
          <a:p>
            <a:pPr>
              <a:lnSpc>
                <a:spcPct val="80000"/>
              </a:lnSpc>
              <a:buFont typeface="Wingdings 3" charset="0"/>
              <a:buNone/>
            </a:pPr>
            <a:r>
              <a:rPr lang="en-US" sz="2000" dirty="0">
                <a:solidFill>
                  <a:srgbClr val="000090"/>
                </a:solidFill>
                <a:latin typeface="+mn-lt"/>
              </a:rPr>
              <a:t>  protected Button getOKButton() {</a:t>
            </a:r>
          </a:p>
          <a:p>
            <a:pPr>
              <a:lnSpc>
                <a:spcPct val="80000"/>
              </a:lnSpc>
              <a:buFont typeface="Wingdings 3" charset="0"/>
              <a:buNone/>
            </a:pPr>
            <a:r>
              <a:rPr lang="en-US" sz="2000" dirty="0">
                <a:solidFill>
                  <a:srgbClr val="000090"/>
                </a:solidFill>
                <a:latin typeface="+mn-lt"/>
              </a:rPr>
              <a:t>    return getButton(IDialogConstants.OK_ID);</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a:t>
            </a:r>
          </a:p>
          <a:p>
            <a:pPr>
              <a:lnSpc>
                <a:spcPct val="80000"/>
              </a:lnSpc>
              <a:buFont typeface="Wingdings 3" charset="0"/>
              <a:buNone/>
            </a:pPr>
            <a:endParaRPr lang="en-US" sz="2000" dirty="0">
              <a:solidFill>
                <a:srgbClr val="000090"/>
              </a:solidFill>
              <a:latin typeface="+mn-lt"/>
            </a:endParaRPr>
          </a:p>
          <a:p>
            <a:pPr>
              <a:lnSpc>
                <a:spcPct val="80000"/>
              </a:lnSpc>
              <a:buFont typeface="Wingdings 3" charset="0"/>
              <a:buNone/>
            </a:pPr>
            <a:r>
              <a:rPr lang="en-US" sz="2000" dirty="0">
                <a:solidFill>
                  <a:srgbClr val="000090"/>
                </a:solidFill>
                <a:latin typeface="+mn-lt"/>
              </a:rPr>
              <a:t>public class InputDialog extends Dialog {</a:t>
            </a:r>
          </a:p>
          <a:p>
            <a:pPr>
              <a:lnSpc>
                <a:spcPct val="80000"/>
              </a:lnSpc>
              <a:buFont typeface="Wingdings 3" charset="0"/>
              <a:buNone/>
            </a:pPr>
            <a:r>
              <a:rPr lang="en-US" sz="2000" dirty="0">
                <a:solidFill>
                  <a:srgbClr val="000090"/>
                </a:solidFill>
                <a:latin typeface="+mn-lt"/>
              </a:rPr>
              <a:t>  protected Button getOkButton() {</a:t>
            </a:r>
          </a:p>
          <a:p>
            <a:pPr>
              <a:lnSpc>
                <a:spcPct val="80000"/>
              </a:lnSpc>
              <a:buFont typeface="Wingdings 3" charset="0"/>
              <a:buNone/>
            </a:pPr>
            <a:r>
              <a:rPr lang="en-US" sz="2000" dirty="0">
                <a:solidFill>
                  <a:srgbClr val="000090"/>
                </a:solidFill>
                <a:latin typeface="+mn-lt"/>
              </a:rPr>
              <a:t>    return okButton;</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smtClean="0">
                <a:solidFill>
                  <a:srgbClr val="000090"/>
                </a:solidFill>
                <a:latin typeface="+mn-lt"/>
              </a:rPr>
              <a:t>}</a:t>
            </a:r>
          </a:p>
          <a:p>
            <a:pPr>
              <a:lnSpc>
                <a:spcPct val="80000"/>
              </a:lnSpc>
              <a:buFont typeface="Wingdings 3" charset="0"/>
              <a:buNone/>
            </a:pPr>
            <a:endParaRPr lang="en-US" sz="2100" b="1" dirty="0">
              <a:solidFill>
                <a:schemeClr val="tx2"/>
              </a:solidFill>
              <a:latin typeface="Courier" charset="0"/>
            </a:endParaRPr>
          </a:p>
          <a:p>
            <a:pPr algn="ctr">
              <a:lnSpc>
                <a:spcPct val="80000"/>
              </a:lnSpc>
              <a:buNone/>
            </a:pPr>
            <a:r>
              <a:rPr lang="en-US" sz="3200" dirty="0"/>
              <a:t>Bad </a:t>
            </a:r>
            <a:r>
              <a:rPr lang="en-US" sz="3200" dirty="0" smtClean="0"/>
              <a:t>naming</a:t>
            </a:r>
            <a:endParaRPr lang="en-US" sz="2800" dirty="0">
              <a:solidFill>
                <a:schemeClr val="tx2"/>
              </a:solidFill>
            </a:endParaRPr>
          </a:p>
        </p:txBody>
      </p:sp>
      <p:grpSp>
        <p:nvGrpSpPr>
          <p:cNvPr id="2" name="Group 1"/>
          <p:cNvGrpSpPr/>
          <p:nvPr/>
        </p:nvGrpSpPr>
        <p:grpSpPr>
          <a:xfrm>
            <a:off x="3429000" y="3810000"/>
            <a:ext cx="4385854" cy="842665"/>
            <a:chOff x="4343400" y="4343400"/>
            <a:chExt cx="4385854" cy="842665"/>
          </a:xfrm>
        </p:grpSpPr>
        <p:sp>
          <p:nvSpPr>
            <p:cNvPr id="251908" name="Text Box 4"/>
            <p:cNvSpPr txBox="1">
              <a:spLocks noChangeArrowheads="1"/>
            </p:cNvSpPr>
            <p:nvPr/>
          </p:nvSpPr>
          <p:spPr bwMode="auto">
            <a:xfrm>
              <a:off x="6086884" y="4724400"/>
              <a:ext cx="26423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latin typeface="Garamond"/>
                  <a:cs typeface="Garamond"/>
                </a:rPr>
                <a:t>Wrong capitalization</a:t>
              </a:r>
            </a:p>
          </p:txBody>
        </p:sp>
        <p:sp>
          <p:nvSpPr>
            <p:cNvPr id="251912" name="Line 8"/>
            <p:cNvSpPr>
              <a:spLocks noChangeShapeType="1"/>
            </p:cNvSpPr>
            <p:nvPr/>
          </p:nvSpPr>
          <p:spPr bwMode="auto">
            <a:xfrm flipH="1" flipV="1">
              <a:off x="4343400" y="4343400"/>
              <a:ext cx="1524000" cy="533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3" name="Date Placeholder 2"/>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65</a:t>
            </a:fld>
            <a:r>
              <a:rPr lang="en-US" dirty="0" smtClean="0"/>
              <a:t> of 94</a:t>
            </a:r>
            <a:endParaRPr lang="en-US" dirty="0">
              <a:solidFill>
                <a:schemeClr val="tx2"/>
              </a:solidFill>
            </a:endParaRPr>
          </a:p>
        </p:txBody>
      </p:sp>
      <p:grpSp>
        <p:nvGrpSpPr>
          <p:cNvPr id="10" name="Group 9"/>
          <p:cNvGrpSpPr/>
          <p:nvPr/>
        </p:nvGrpSpPr>
        <p:grpSpPr>
          <a:xfrm>
            <a:off x="4038600" y="1828800"/>
            <a:ext cx="4385854" cy="842665"/>
            <a:chOff x="4343400" y="4343400"/>
            <a:chExt cx="4385854" cy="842665"/>
          </a:xfrm>
        </p:grpSpPr>
        <p:sp>
          <p:nvSpPr>
            <p:cNvPr id="11" name="Text Box 4"/>
            <p:cNvSpPr txBox="1">
              <a:spLocks noChangeArrowheads="1"/>
            </p:cNvSpPr>
            <p:nvPr/>
          </p:nvSpPr>
          <p:spPr bwMode="auto">
            <a:xfrm>
              <a:off x="6086884" y="4724400"/>
              <a:ext cx="26423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latin typeface="Garamond"/>
                  <a:cs typeface="Garamond"/>
                </a:rPr>
                <a:t>Wrong capitalization</a:t>
              </a:r>
            </a:p>
          </p:txBody>
        </p:sp>
        <p:sp>
          <p:nvSpPr>
            <p:cNvPr id="12" name="Line 8"/>
            <p:cNvSpPr>
              <a:spLocks noChangeShapeType="1"/>
            </p:cNvSpPr>
            <p:nvPr/>
          </p:nvSpPr>
          <p:spPr bwMode="auto">
            <a:xfrm flipH="1" flipV="1">
              <a:off x="4343400" y="4343400"/>
              <a:ext cx="1524000" cy="533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366150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1907">
                                            <p:txEl>
                                              <p:pRg st="2" end="2"/>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1907">
                                            <p:txEl>
                                              <p:pRg st="8" end="8"/>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1907">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Rectangle 2"/>
          <p:cNvSpPr>
            <a:spLocks noGrp="1"/>
          </p:cNvSpPr>
          <p:nvPr>
            <p:ph type="title" idx="4294967295"/>
          </p:nvPr>
        </p:nvSpPr>
        <p:spPr/>
        <p:txBody>
          <a:bodyPr/>
          <a:lstStyle/>
          <a:p>
            <a:r>
              <a:rPr lang="en-US" dirty="0" smtClean="0"/>
              <a:t>Exception Handling</a:t>
            </a:r>
            <a:endParaRPr lang="en-US" dirty="0"/>
          </a:p>
        </p:txBody>
      </p:sp>
      <p:sp>
        <p:nvSpPr>
          <p:cNvPr id="253955" name="Rectangle 3"/>
          <p:cNvSpPr>
            <a:spLocks noGrp="1"/>
          </p:cNvSpPr>
          <p:nvPr>
            <p:ph type="body" idx="4294967295"/>
          </p:nvPr>
        </p:nvSpPr>
        <p:spPr>
          <a:xfrm>
            <a:off x="457200" y="1600200"/>
            <a:ext cx="8229600" cy="4411662"/>
          </a:xfrm>
        </p:spPr>
        <p:txBody>
          <a:bodyPr/>
          <a:lstStyle/>
          <a:p>
            <a:pPr>
              <a:lnSpc>
                <a:spcPct val="80000"/>
              </a:lnSpc>
              <a:buFont typeface="Wingdings 3" charset="0"/>
              <a:buNone/>
            </a:pPr>
            <a:r>
              <a:rPr lang="en-US" sz="2000" dirty="0">
                <a:solidFill>
                  <a:srgbClr val="000090"/>
                </a:solidFill>
                <a:latin typeface="+mn-lt"/>
              </a:rPr>
              <a:t>/**</a:t>
            </a:r>
          </a:p>
          <a:p>
            <a:pPr>
              <a:lnSpc>
                <a:spcPct val="80000"/>
              </a:lnSpc>
              <a:buFont typeface="Wingdings 3" charset="0"/>
              <a:buNone/>
            </a:pPr>
            <a:r>
              <a:rPr lang="en-US" sz="2000" dirty="0">
                <a:solidFill>
                  <a:srgbClr val="000090"/>
                </a:solidFill>
                <a:latin typeface="+mn-lt"/>
              </a:rPr>
              <a:t> * javax.management.ObjectInstance</a:t>
            </a:r>
          </a:p>
          <a:p>
            <a:pPr>
              <a:lnSpc>
                <a:spcPct val="80000"/>
              </a:lnSpc>
              <a:buFont typeface="Wingdings 3" charset="0"/>
              <a:buNone/>
            </a:pPr>
            <a:r>
              <a:rPr lang="en-US" sz="2000" dirty="0">
                <a:solidFill>
                  <a:srgbClr val="000090"/>
                </a:solidFill>
                <a:latin typeface="+mn-lt"/>
              </a:rPr>
              <a:t> * reference impl., version 1.2.1</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public ObjectInstance(ObjectName objectName,</a:t>
            </a:r>
          </a:p>
          <a:p>
            <a:pPr>
              <a:lnSpc>
                <a:spcPct val="80000"/>
              </a:lnSpc>
              <a:buFont typeface="Wingdings 3" charset="0"/>
              <a:buNone/>
            </a:pPr>
            <a:r>
              <a:rPr lang="en-US" sz="2000" dirty="0">
                <a:solidFill>
                  <a:srgbClr val="000090"/>
                </a:solidFill>
                <a:latin typeface="+mn-lt"/>
              </a:rPr>
              <a:t>					String className) {</a:t>
            </a:r>
          </a:p>
          <a:p>
            <a:pPr>
              <a:lnSpc>
                <a:spcPct val="80000"/>
              </a:lnSpc>
              <a:buFont typeface="Wingdings 3" charset="0"/>
              <a:buNone/>
            </a:pPr>
            <a:r>
              <a:rPr lang="en-US" sz="2000" dirty="0">
                <a:solidFill>
                  <a:srgbClr val="000090"/>
                </a:solidFill>
                <a:latin typeface="+mn-lt"/>
              </a:rPr>
              <a:t>  if (objectName.isPattern()) {</a:t>
            </a:r>
          </a:p>
          <a:p>
            <a:pPr>
              <a:lnSpc>
                <a:spcPct val="80000"/>
              </a:lnSpc>
              <a:buFont typeface="Wingdings 3" charset="0"/>
              <a:buNone/>
            </a:pPr>
            <a:r>
              <a:rPr lang="en-US" sz="2000" dirty="0">
                <a:solidFill>
                  <a:srgbClr val="000090"/>
                </a:solidFill>
                <a:latin typeface="+mn-lt"/>
              </a:rPr>
              <a:t>    new RuntimeOperationsException(</a:t>
            </a:r>
          </a:p>
          <a:p>
            <a:pPr>
              <a:lnSpc>
                <a:spcPct val="80000"/>
              </a:lnSpc>
              <a:buFont typeface="Wingdings 3" charset="0"/>
              <a:buNone/>
            </a:pPr>
            <a:r>
              <a:rPr lang="en-US" sz="2000" dirty="0">
                <a:solidFill>
                  <a:srgbClr val="000090"/>
                </a:solidFill>
                <a:latin typeface="+mn-lt"/>
              </a:rPr>
              <a:t>      new IllegalArgumentException(</a:t>
            </a:r>
          </a:p>
          <a:p>
            <a:pPr>
              <a:lnSpc>
                <a:spcPct val="80000"/>
              </a:lnSpc>
              <a:buFont typeface="Wingdings 3" charset="0"/>
              <a:buNone/>
            </a:pPr>
            <a:r>
              <a:rPr lang="en-US" sz="2000" dirty="0">
                <a:solidFill>
                  <a:srgbClr val="000090"/>
                </a:solidFill>
                <a:latin typeface="+mn-lt"/>
              </a:rPr>
              <a:t>		  "Invalid name-&gt;"+ objectName.toString()));</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  this.name = objectName;</a:t>
            </a:r>
          </a:p>
          <a:p>
            <a:pPr>
              <a:lnSpc>
                <a:spcPct val="80000"/>
              </a:lnSpc>
              <a:buFont typeface="Wingdings 3" charset="0"/>
              <a:buNone/>
            </a:pPr>
            <a:r>
              <a:rPr lang="en-US" sz="2000" dirty="0">
                <a:solidFill>
                  <a:srgbClr val="000090"/>
                </a:solidFill>
                <a:latin typeface="+mn-lt"/>
              </a:rPr>
              <a:t>  this.className = className;</a:t>
            </a:r>
          </a:p>
          <a:p>
            <a:pPr>
              <a:lnSpc>
                <a:spcPct val="80000"/>
              </a:lnSpc>
              <a:buFont typeface="Wingdings 3" charset="0"/>
              <a:buNone/>
            </a:pPr>
            <a:r>
              <a:rPr lang="en-US" sz="2000" dirty="0" smtClean="0">
                <a:solidFill>
                  <a:srgbClr val="000090"/>
                </a:solidFill>
                <a:latin typeface="+mn-lt"/>
              </a:rPr>
              <a:t>}</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332160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3955">
                                            <p:txEl>
                                              <p:pRg st="7" end="7"/>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3955">
                                            <p:txEl>
                                              <p:pRg st="8" end="8"/>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253955">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p:cNvSpPr>
          <p:nvPr>
            <p:ph type="title" idx="4294967295"/>
          </p:nvPr>
        </p:nvSpPr>
        <p:spPr/>
        <p:txBody>
          <a:bodyPr/>
          <a:lstStyle/>
          <a:p>
            <a:r>
              <a:rPr lang="en-US" dirty="0" smtClean="0"/>
              <a:t>Exception Handling</a:t>
            </a:r>
            <a:endParaRPr lang="en-US" dirty="0"/>
          </a:p>
        </p:txBody>
      </p:sp>
      <p:sp>
        <p:nvSpPr>
          <p:cNvPr id="253955" name="Rectangle 3"/>
          <p:cNvSpPr>
            <a:spLocks noGrp="1"/>
          </p:cNvSpPr>
          <p:nvPr>
            <p:ph type="body" idx="4294967295"/>
          </p:nvPr>
        </p:nvSpPr>
        <p:spPr>
          <a:xfrm>
            <a:off x="457200" y="1600200"/>
            <a:ext cx="8229600" cy="4411662"/>
          </a:xfrm>
        </p:spPr>
        <p:txBody>
          <a:bodyPr/>
          <a:lstStyle/>
          <a:p>
            <a:pPr>
              <a:lnSpc>
                <a:spcPct val="80000"/>
              </a:lnSpc>
              <a:buFont typeface="Wingdings 3" charset="0"/>
              <a:buNone/>
            </a:pPr>
            <a:r>
              <a:rPr lang="en-US" sz="2000" dirty="0">
                <a:solidFill>
                  <a:srgbClr val="000090"/>
                </a:solidFill>
                <a:latin typeface="+mn-lt"/>
              </a:rPr>
              <a:t>/**</a:t>
            </a:r>
          </a:p>
          <a:p>
            <a:pPr>
              <a:lnSpc>
                <a:spcPct val="80000"/>
              </a:lnSpc>
              <a:buFont typeface="Wingdings 3" charset="0"/>
              <a:buNone/>
            </a:pPr>
            <a:r>
              <a:rPr lang="en-US" sz="2000" dirty="0">
                <a:solidFill>
                  <a:srgbClr val="000090"/>
                </a:solidFill>
                <a:latin typeface="+mn-lt"/>
              </a:rPr>
              <a:t> * javax.management.ObjectInstance</a:t>
            </a:r>
          </a:p>
          <a:p>
            <a:pPr>
              <a:lnSpc>
                <a:spcPct val="80000"/>
              </a:lnSpc>
              <a:buFont typeface="Wingdings 3" charset="0"/>
              <a:buNone/>
            </a:pPr>
            <a:r>
              <a:rPr lang="en-US" sz="2000" dirty="0">
                <a:solidFill>
                  <a:srgbClr val="000090"/>
                </a:solidFill>
                <a:latin typeface="+mn-lt"/>
              </a:rPr>
              <a:t> * reference impl., version 1.2.1</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public ObjectInstance(ObjectName objectName,</a:t>
            </a:r>
          </a:p>
          <a:p>
            <a:pPr>
              <a:lnSpc>
                <a:spcPct val="80000"/>
              </a:lnSpc>
              <a:buFont typeface="Wingdings 3" charset="0"/>
              <a:buNone/>
            </a:pPr>
            <a:r>
              <a:rPr lang="en-US" sz="2000" dirty="0">
                <a:solidFill>
                  <a:srgbClr val="000090"/>
                </a:solidFill>
                <a:latin typeface="+mn-lt"/>
              </a:rPr>
              <a:t>					String className) {</a:t>
            </a:r>
          </a:p>
          <a:p>
            <a:pPr>
              <a:lnSpc>
                <a:spcPct val="80000"/>
              </a:lnSpc>
              <a:buFont typeface="Wingdings 3" charset="0"/>
              <a:buNone/>
            </a:pPr>
            <a:r>
              <a:rPr lang="en-US" sz="2000" dirty="0">
                <a:solidFill>
                  <a:srgbClr val="000090"/>
                </a:solidFill>
                <a:latin typeface="+mn-lt"/>
              </a:rPr>
              <a:t>  if (objectName.isPattern()) {</a:t>
            </a:r>
          </a:p>
          <a:p>
            <a:pPr>
              <a:lnSpc>
                <a:spcPct val="80000"/>
              </a:lnSpc>
              <a:buFont typeface="Wingdings 3" charset="0"/>
              <a:buNone/>
            </a:pPr>
            <a:r>
              <a:rPr lang="en-US" sz="2000" dirty="0">
                <a:solidFill>
                  <a:srgbClr val="000090"/>
                </a:solidFill>
                <a:latin typeface="+mn-lt"/>
              </a:rPr>
              <a:t>    new RuntimeOperationsException(</a:t>
            </a:r>
          </a:p>
          <a:p>
            <a:pPr>
              <a:lnSpc>
                <a:spcPct val="80000"/>
              </a:lnSpc>
              <a:buFont typeface="Wingdings 3" charset="0"/>
              <a:buNone/>
            </a:pPr>
            <a:r>
              <a:rPr lang="en-US" sz="2000" dirty="0">
                <a:solidFill>
                  <a:srgbClr val="000090"/>
                </a:solidFill>
                <a:latin typeface="+mn-lt"/>
              </a:rPr>
              <a:t>      new </a:t>
            </a:r>
            <a:r>
              <a:rPr lang="en-US" sz="2000" dirty="0">
                <a:solidFill>
                  <a:srgbClr val="FF0000"/>
                </a:solidFill>
                <a:latin typeface="+mn-lt"/>
              </a:rPr>
              <a:t>IllegalArgumentException</a:t>
            </a:r>
            <a:r>
              <a:rPr lang="en-US" sz="2000" dirty="0">
                <a:solidFill>
                  <a:srgbClr val="000090"/>
                </a:solidFill>
                <a:latin typeface="+mn-lt"/>
              </a:rPr>
              <a:t>(</a:t>
            </a:r>
          </a:p>
          <a:p>
            <a:pPr>
              <a:lnSpc>
                <a:spcPct val="80000"/>
              </a:lnSpc>
              <a:buFont typeface="Wingdings 3" charset="0"/>
              <a:buNone/>
            </a:pPr>
            <a:r>
              <a:rPr lang="en-US" sz="2000" dirty="0">
                <a:solidFill>
                  <a:srgbClr val="000090"/>
                </a:solidFill>
                <a:latin typeface="+mn-lt"/>
              </a:rPr>
              <a:t>		  "Invalid name-&gt;"+ objectName.toString()));</a:t>
            </a:r>
          </a:p>
          <a:p>
            <a:pPr>
              <a:lnSpc>
                <a:spcPct val="80000"/>
              </a:lnSpc>
              <a:buFont typeface="Wingdings 3" charset="0"/>
              <a:buNone/>
            </a:pPr>
            <a:r>
              <a:rPr lang="en-US" sz="2000" dirty="0">
                <a:solidFill>
                  <a:srgbClr val="000090"/>
                </a:solidFill>
                <a:latin typeface="+mn-lt"/>
              </a:rPr>
              <a:t>  }</a:t>
            </a:r>
          </a:p>
          <a:p>
            <a:pPr>
              <a:lnSpc>
                <a:spcPct val="80000"/>
              </a:lnSpc>
              <a:buFont typeface="Wingdings 3" charset="0"/>
              <a:buNone/>
            </a:pPr>
            <a:r>
              <a:rPr lang="en-US" sz="2000" dirty="0">
                <a:solidFill>
                  <a:srgbClr val="000090"/>
                </a:solidFill>
                <a:latin typeface="+mn-lt"/>
              </a:rPr>
              <a:t>  this.name = objectName;</a:t>
            </a:r>
          </a:p>
          <a:p>
            <a:pPr>
              <a:lnSpc>
                <a:spcPct val="80000"/>
              </a:lnSpc>
              <a:buFont typeface="Wingdings 3" charset="0"/>
              <a:buNone/>
            </a:pPr>
            <a:r>
              <a:rPr lang="en-US" sz="2000" dirty="0">
                <a:solidFill>
                  <a:srgbClr val="000090"/>
                </a:solidFill>
                <a:latin typeface="+mn-lt"/>
              </a:rPr>
              <a:t>  this.className = className;</a:t>
            </a:r>
          </a:p>
          <a:p>
            <a:pPr>
              <a:lnSpc>
                <a:spcPct val="80000"/>
              </a:lnSpc>
              <a:buFont typeface="Wingdings 3" charset="0"/>
              <a:buNone/>
            </a:pPr>
            <a:r>
              <a:rPr lang="en-US" sz="2000" dirty="0" smtClean="0">
                <a:solidFill>
                  <a:srgbClr val="000090"/>
                </a:solidFill>
                <a:latin typeface="+mn-lt"/>
              </a:rPr>
              <a:t>}</a:t>
            </a:r>
          </a:p>
          <a:p>
            <a:pPr algn="ctr">
              <a:lnSpc>
                <a:spcPct val="80000"/>
              </a:lnSpc>
              <a:buNone/>
            </a:pPr>
            <a:r>
              <a:rPr lang="en-US" sz="3200" dirty="0"/>
              <a:t>Ignored </a:t>
            </a:r>
            <a:r>
              <a:rPr lang="en-US" sz="3200" dirty="0" smtClean="0"/>
              <a:t>exception creation</a:t>
            </a:r>
            <a:endParaRPr lang="en-US" sz="3200" dirty="0">
              <a:solidFill>
                <a:schemeClr val="tx2"/>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1477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3955">
                                            <p:txEl>
                                              <p:pRg st="7" end="7"/>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253955">
                                            <p:txEl>
                                              <p:pRg st="8" end="8"/>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253955">
                                            <p:txEl>
                                              <p:pRg st="9" end="9"/>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9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0" name="Rectangle 2"/>
          <p:cNvSpPr>
            <a:spLocks noGrp="1"/>
          </p:cNvSpPr>
          <p:nvPr>
            <p:ph type="title" idx="4294967295"/>
          </p:nvPr>
        </p:nvSpPr>
        <p:spPr/>
        <p:txBody>
          <a:bodyPr/>
          <a:lstStyle/>
          <a:p>
            <a:r>
              <a:rPr lang="en-US" dirty="0" smtClean="0"/>
              <a:t>String Manipulation </a:t>
            </a:r>
            <a:endParaRPr lang="en-US" dirty="0"/>
          </a:p>
        </p:txBody>
      </p:sp>
      <p:sp>
        <p:nvSpPr>
          <p:cNvPr id="252931" name="Rectangle 3"/>
          <p:cNvSpPr>
            <a:spLocks noGrp="1"/>
          </p:cNvSpPr>
          <p:nvPr>
            <p:ph type="body" idx="4294967295"/>
          </p:nvPr>
        </p:nvSpPr>
        <p:spPr/>
        <p:txBody>
          <a:bodyPr/>
          <a:lstStyle/>
          <a:p>
            <a:pPr>
              <a:buFont typeface="Wingdings 3" charset="0"/>
              <a:buNone/>
            </a:pPr>
            <a:r>
              <a:rPr lang="en-US" sz="2400" dirty="0" smtClean="0">
                <a:solidFill>
                  <a:schemeClr val="accent2"/>
                </a:solidFill>
                <a:latin typeface="+mn-lt"/>
              </a:rPr>
              <a:t>/</a:t>
            </a:r>
            <a:r>
              <a:rPr lang="en-US" sz="2400" dirty="0">
                <a:solidFill>
                  <a:schemeClr val="accent2"/>
                </a:solidFill>
                <a:latin typeface="+mn-lt"/>
              </a:rPr>
              <a:t>/ Eclipse 3.0.0M8</a:t>
            </a:r>
          </a:p>
          <a:p>
            <a:pPr>
              <a:buFont typeface="Wingdings 3" charset="0"/>
              <a:buNone/>
            </a:pPr>
            <a:r>
              <a:rPr lang="en-US" sz="2400" dirty="0">
                <a:solidFill>
                  <a:srgbClr val="000090"/>
                </a:solidFill>
                <a:latin typeface="+mn-lt"/>
              </a:rPr>
              <a:t>String name= workingCopy.getName();</a:t>
            </a:r>
          </a:p>
          <a:p>
            <a:pPr>
              <a:buFont typeface="Wingdings 3" charset="0"/>
              <a:buNone/>
            </a:pPr>
            <a:r>
              <a:rPr lang="en-US" sz="2400" dirty="0">
                <a:solidFill>
                  <a:srgbClr val="000090"/>
                </a:solidFill>
                <a:latin typeface="+mn-lt"/>
              </a:rPr>
              <a:t>name.replace(</a:t>
            </a:r>
            <a:r>
              <a:rPr lang="ja-JP" altLang="en-US" sz="2400" dirty="0">
                <a:solidFill>
                  <a:srgbClr val="000090"/>
                </a:solidFill>
                <a:latin typeface="+mn-lt"/>
              </a:rPr>
              <a:t>’</a:t>
            </a:r>
            <a:r>
              <a:rPr lang="en-US" sz="2400" dirty="0">
                <a:solidFill>
                  <a:srgbClr val="000090"/>
                </a:solidFill>
                <a:latin typeface="+mn-lt"/>
              </a:rPr>
              <a:t>/</a:t>
            </a:r>
            <a:r>
              <a:rPr lang="ja-JP" altLang="en-US" sz="2400" dirty="0">
                <a:solidFill>
                  <a:srgbClr val="000090"/>
                </a:solidFill>
                <a:latin typeface="+mn-lt"/>
              </a:rPr>
              <a:t>’</a:t>
            </a:r>
            <a:r>
              <a:rPr lang="en-US" sz="2400" dirty="0">
                <a:solidFill>
                  <a:srgbClr val="000090"/>
                </a:solidFill>
                <a:latin typeface="+mn-lt"/>
              </a:rPr>
              <a:t>, </a:t>
            </a:r>
            <a:r>
              <a:rPr lang="ja-JP" altLang="en-US" sz="2400" dirty="0">
                <a:solidFill>
                  <a:srgbClr val="000090"/>
                </a:solidFill>
                <a:latin typeface="+mn-lt"/>
              </a:rPr>
              <a:t>’</a:t>
            </a:r>
            <a:r>
              <a:rPr lang="en-US" sz="2400" dirty="0">
                <a:solidFill>
                  <a:srgbClr val="000090"/>
                </a:solidFill>
                <a:latin typeface="+mn-lt"/>
              </a:rPr>
              <a:t>.</a:t>
            </a:r>
            <a:r>
              <a:rPr lang="ja-JP" altLang="en-US" sz="2400" dirty="0">
                <a:solidFill>
                  <a:srgbClr val="000090"/>
                </a:solidFill>
                <a:latin typeface="+mn-lt"/>
              </a:rPr>
              <a:t>’</a:t>
            </a:r>
            <a:r>
              <a:rPr lang="en-US" sz="2400" dirty="0">
                <a:solidFill>
                  <a:srgbClr val="000090"/>
                </a:solidFill>
                <a:latin typeface="+mn-lt"/>
              </a:rPr>
              <a:t>)</a:t>
            </a:r>
            <a:r>
              <a:rPr lang="en-US" sz="2400" dirty="0" smtClean="0">
                <a:solidFill>
                  <a:srgbClr val="000090"/>
                </a:solidFill>
                <a:latin typeface="+mn-lt"/>
              </a:rPr>
              <a:t>;</a:t>
            </a:r>
          </a:p>
          <a:p>
            <a:pPr>
              <a:buFont typeface="Wingdings 3" charset="0"/>
              <a:buNone/>
            </a:pPr>
            <a:endParaRPr lang="en-US" sz="2400" b="1" dirty="0">
              <a:solidFill>
                <a:srgbClr val="FF0000"/>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06606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2931">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p:cNvSpPr>
          <p:nvPr>
            <p:ph type="title" idx="4294967295"/>
          </p:nvPr>
        </p:nvSpPr>
        <p:spPr/>
        <p:txBody>
          <a:bodyPr/>
          <a:lstStyle/>
          <a:p>
            <a:r>
              <a:rPr lang="en-US" dirty="0" smtClean="0"/>
              <a:t>String Manipulation </a:t>
            </a:r>
            <a:endParaRPr lang="en-US" dirty="0"/>
          </a:p>
        </p:txBody>
      </p:sp>
      <p:sp>
        <p:nvSpPr>
          <p:cNvPr id="252931" name="Rectangle 3"/>
          <p:cNvSpPr>
            <a:spLocks noGrp="1"/>
          </p:cNvSpPr>
          <p:nvPr>
            <p:ph type="body" idx="4294967295"/>
          </p:nvPr>
        </p:nvSpPr>
        <p:spPr/>
        <p:txBody>
          <a:bodyPr/>
          <a:lstStyle/>
          <a:p>
            <a:pPr>
              <a:buFont typeface="Wingdings 3" charset="0"/>
              <a:buNone/>
            </a:pPr>
            <a:r>
              <a:rPr lang="en-US" sz="2400" dirty="0" smtClean="0">
                <a:solidFill>
                  <a:schemeClr val="accent2"/>
                </a:solidFill>
                <a:latin typeface="+mn-lt"/>
              </a:rPr>
              <a:t>/</a:t>
            </a:r>
            <a:r>
              <a:rPr lang="en-US" sz="2400" dirty="0">
                <a:solidFill>
                  <a:schemeClr val="accent2"/>
                </a:solidFill>
                <a:latin typeface="+mn-lt"/>
              </a:rPr>
              <a:t>/ Eclipse 3.0.0M8</a:t>
            </a:r>
          </a:p>
          <a:p>
            <a:pPr>
              <a:buFont typeface="Wingdings 3" charset="0"/>
              <a:buNone/>
            </a:pPr>
            <a:r>
              <a:rPr lang="en-US" sz="2400" dirty="0">
                <a:solidFill>
                  <a:srgbClr val="000090"/>
                </a:solidFill>
                <a:latin typeface="+mn-lt"/>
              </a:rPr>
              <a:t>String name= workingCopy.getName();</a:t>
            </a:r>
          </a:p>
          <a:p>
            <a:pPr>
              <a:buFont typeface="Wingdings 3" charset="0"/>
              <a:buNone/>
            </a:pPr>
            <a:r>
              <a:rPr lang="en-US" sz="2400" dirty="0">
                <a:solidFill>
                  <a:srgbClr val="000090"/>
                </a:solidFill>
                <a:latin typeface="+mn-lt"/>
              </a:rPr>
              <a:t>name.replace(</a:t>
            </a:r>
            <a:r>
              <a:rPr lang="ja-JP" altLang="en-US" sz="2400" dirty="0">
                <a:solidFill>
                  <a:srgbClr val="000090"/>
                </a:solidFill>
                <a:latin typeface="+mn-lt"/>
              </a:rPr>
              <a:t>’</a:t>
            </a:r>
            <a:r>
              <a:rPr lang="en-US" sz="2400" dirty="0">
                <a:solidFill>
                  <a:srgbClr val="000090"/>
                </a:solidFill>
                <a:latin typeface="+mn-lt"/>
              </a:rPr>
              <a:t>/</a:t>
            </a:r>
            <a:r>
              <a:rPr lang="ja-JP" altLang="en-US" sz="2400" dirty="0">
                <a:solidFill>
                  <a:srgbClr val="000090"/>
                </a:solidFill>
                <a:latin typeface="+mn-lt"/>
              </a:rPr>
              <a:t>’</a:t>
            </a:r>
            <a:r>
              <a:rPr lang="en-US" sz="2400" dirty="0">
                <a:solidFill>
                  <a:srgbClr val="000090"/>
                </a:solidFill>
                <a:latin typeface="+mn-lt"/>
              </a:rPr>
              <a:t>, </a:t>
            </a:r>
            <a:r>
              <a:rPr lang="ja-JP" altLang="en-US" sz="2400" dirty="0">
                <a:solidFill>
                  <a:srgbClr val="000090"/>
                </a:solidFill>
                <a:latin typeface="+mn-lt"/>
              </a:rPr>
              <a:t>’</a:t>
            </a:r>
            <a:r>
              <a:rPr lang="en-US" sz="2400" dirty="0">
                <a:solidFill>
                  <a:srgbClr val="000090"/>
                </a:solidFill>
                <a:latin typeface="+mn-lt"/>
              </a:rPr>
              <a:t>.</a:t>
            </a:r>
            <a:r>
              <a:rPr lang="ja-JP" altLang="en-US" sz="2400" dirty="0">
                <a:solidFill>
                  <a:srgbClr val="000090"/>
                </a:solidFill>
                <a:latin typeface="+mn-lt"/>
              </a:rPr>
              <a:t>’</a:t>
            </a:r>
            <a:r>
              <a:rPr lang="en-US" sz="2400" dirty="0">
                <a:solidFill>
                  <a:srgbClr val="000090"/>
                </a:solidFill>
                <a:latin typeface="+mn-lt"/>
              </a:rPr>
              <a:t>)</a:t>
            </a:r>
            <a:r>
              <a:rPr lang="en-US" sz="2400" dirty="0" smtClean="0">
                <a:solidFill>
                  <a:srgbClr val="000090"/>
                </a:solidFill>
                <a:latin typeface="+mn-lt"/>
              </a:rPr>
              <a:t>;</a:t>
            </a:r>
          </a:p>
          <a:p>
            <a:pPr>
              <a:buFont typeface="Wingdings 3" charset="0"/>
              <a:buNone/>
            </a:pPr>
            <a:endParaRPr lang="en-US" sz="2400" b="1" dirty="0">
              <a:solidFill>
                <a:srgbClr val="FF0000"/>
              </a:solidFill>
            </a:endParaRPr>
          </a:p>
          <a:p>
            <a:pPr algn="ctr">
              <a:buNone/>
            </a:pPr>
            <a:r>
              <a:rPr lang="en-US" sz="3200" dirty="0"/>
              <a:t>Ignored </a:t>
            </a:r>
            <a:r>
              <a:rPr lang="en-US" sz="3200" dirty="0" smtClean="0"/>
              <a:t>return value</a:t>
            </a:r>
          </a:p>
          <a:p>
            <a:pPr algn="ctr">
              <a:buNone/>
            </a:pPr>
            <a:endParaRPr lang="en-US" sz="2800" dirty="0" smtClean="0"/>
          </a:p>
          <a:p>
            <a:r>
              <a:rPr lang="en-US" dirty="0"/>
              <a:t>Lots of methods for which return value always should be checked</a:t>
            </a:r>
          </a:p>
          <a:p>
            <a:pPr lvl="1"/>
            <a:r>
              <a:rPr lang="en-US" dirty="0"/>
              <a:t> E.g., operations on immutable objects</a:t>
            </a:r>
          </a:p>
          <a:p>
            <a:pPr>
              <a:buNone/>
            </a:pPr>
            <a:endParaRPr lang="en-US" b="1" dirty="0">
              <a:solidFill>
                <a:srgbClr val="FF0000"/>
              </a:solidFill>
            </a:endParaRP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8688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2931">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t>Static white-box testing</a:t>
            </a:r>
          </a:p>
        </p:txBody>
      </p:sp>
      <p:sp>
        <p:nvSpPr>
          <p:cNvPr id="140291" name="Rectangle 3"/>
          <p:cNvSpPr>
            <a:spLocks noGrp="1" noChangeArrowheads="1"/>
          </p:cNvSpPr>
          <p:nvPr>
            <p:ph idx="1"/>
          </p:nvPr>
        </p:nvSpPr>
        <p:spPr/>
        <p:txBody>
          <a:bodyPr/>
          <a:lstStyle/>
          <a:p>
            <a:r>
              <a:rPr lang="en-US" dirty="0"/>
              <a:t>Static white-box testing is the process of carefully and methodically reviewing the software design, architecture, or code for bugs without executing it.</a:t>
            </a:r>
          </a:p>
          <a:p>
            <a:r>
              <a:rPr lang="en-US" dirty="0"/>
              <a:t>Unfortunately, static white-box testing is rarely done in practice (unlike dynamic black-box testing).</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408729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p:cNvSpPr>
          <p:nvPr>
            <p:ph type="title" idx="4294967295"/>
          </p:nvPr>
        </p:nvSpPr>
        <p:spPr/>
        <p:txBody>
          <a:bodyPr/>
          <a:lstStyle/>
          <a:p>
            <a:r>
              <a:rPr lang="en-US" dirty="0"/>
              <a:t>Ignored Return Value, Part 2</a:t>
            </a:r>
          </a:p>
        </p:txBody>
      </p:sp>
      <p:sp>
        <p:nvSpPr>
          <p:cNvPr id="316419" name="Rectangle 3"/>
          <p:cNvSpPr>
            <a:spLocks noGrp="1"/>
          </p:cNvSpPr>
          <p:nvPr>
            <p:ph type="body" idx="4294967295"/>
          </p:nvPr>
        </p:nvSpPr>
        <p:spPr/>
        <p:txBody>
          <a:bodyPr/>
          <a:lstStyle/>
          <a:p>
            <a:pPr>
              <a:lnSpc>
                <a:spcPct val="90000"/>
              </a:lnSpc>
              <a:buFont typeface="Wingdings 3" charset="0"/>
              <a:buNone/>
            </a:pPr>
            <a:r>
              <a:rPr lang="en-US" sz="2200" dirty="0">
                <a:solidFill>
                  <a:srgbClr val="000090"/>
                </a:solidFill>
                <a:latin typeface="+mn-lt"/>
              </a:rPr>
              <a:t>org.jgroups.protocols.pbcast.NAKACK </a:t>
            </a:r>
          </a:p>
          <a:p>
            <a:pPr>
              <a:lnSpc>
                <a:spcPct val="90000"/>
              </a:lnSpc>
              <a:buFont typeface="Wingdings 3" charset="0"/>
              <a:buNone/>
            </a:pPr>
            <a:endParaRPr lang="en-US" sz="2200" dirty="0"/>
          </a:p>
          <a:p>
            <a:pPr>
              <a:lnSpc>
                <a:spcPct val="90000"/>
              </a:lnSpc>
              <a:buFont typeface="Wingdings 3" charset="0"/>
              <a:buNone/>
            </a:pPr>
            <a:r>
              <a:rPr lang="en-US" sz="2200" b="1" dirty="0">
                <a:solidFill>
                  <a:srgbClr val="3366FF"/>
                </a:solidFill>
                <a:latin typeface="+mn-lt"/>
              </a:rPr>
              <a:t>ConcurrentMap</a:t>
            </a:r>
            <a:r>
              <a:rPr lang="en-US" sz="2200" dirty="0">
                <a:solidFill>
                  <a:srgbClr val="000090"/>
                </a:solidFill>
                <a:latin typeface="+mn-lt"/>
              </a:rPr>
              <a:t>&lt;Long,XmitTimeStat&gt;        </a:t>
            </a:r>
          </a:p>
          <a:p>
            <a:pPr>
              <a:lnSpc>
                <a:spcPct val="90000"/>
              </a:lnSpc>
              <a:buFont typeface="Wingdings 3" charset="0"/>
              <a:buNone/>
            </a:pPr>
            <a:r>
              <a:rPr lang="en-US" sz="2200" dirty="0">
                <a:solidFill>
                  <a:srgbClr val="000090"/>
                </a:solidFill>
                <a:latin typeface="+mn-lt"/>
              </a:rPr>
              <a:t>            </a:t>
            </a:r>
            <a:r>
              <a:rPr lang="en-US" sz="2200" dirty="0" smtClean="0">
                <a:solidFill>
                  <a:srgbClr val="000090"/>
                </a:solidFill>
                <a:latin typeface="+mn-lt"/>
              </a:rPr>
              <a:t>xmit_time_stats </a:t>
            </a:r>
            <a:r>
              <a:rPr lang="en-US" sz="2200" dirty="0">
                <a:solidFill>
                  <a:srgbClr val="000090"/>
                </a:solidFill>
                <a:latin typeface="+mn-lt"/>
              </a:rPr>
              <a:t>= ...; </a:t>
            </a:r>
          </a:p>
          <a:p>
            <a:pPr>
              <a:lnSpc>
                <a:spcPct val="90000"/>
              </a:lnSpc>
              <a:buFont typeface="Wingdings 3" charset="0"/>
              <a:buNone/>
            </a:pPr>
            <a:r>
              <a:rPr lang="en-US" sz="2200" dirty="0">
                <a:solidFill>
                  <a:srgbClr val="000090"/>
                </a:solidFill>
                <a:latin typeface="+mn-lt"/>
              </a:rPr>
              <a:t>..... </a:t>
            </a:r>
          </a:p>
          <a:p>
            <a:pPr>
              <a:lnSpc>
                <a:spcPct val="90000"/>
              </a:lnSpc>
              <a:buFont typeface="Wingdings 3" charset="0"/>
              <a:buNone/>
            </a:pPr>
            <a:r>
              <a:rPr lang="en-US" sz="2200" dirty="0">
                <a:solidFill>
                  <a:srgbClr val="000090"/>
                </a:solidFill>
                <a:latin typeface="+mn-lt"/>
              </a:rPr>
              <a:t>XmitTimeStat stat = xmit_time_stats.</a:t>
            </a:r>
            <a:r>
              <a:rPr lang="en-US" sz="2200" dirty="0">
                <a:solidFill>
                  <a:srgbClr val="3366FF"/>
                </a:solidFill>
                <a:latin typeface="+mn-lt"/>
              </a:rPr>
              <a:t>get</a:t>
            </a:r>
            <a:r>
              <a:rPr lang="en-US" sz="2200" dirty="0">
                <a:solidFill>
                  <a:srgbClr val="000090"/>
                </a:solidFill>
                <a:latin typeface="+mn-lt"/>
              </a:rPr>
              <a:t>(key); </a:t>
            </a:r>
          </a:p>
          <a:p>
            <a:pPr>
              <a:lnSpc>
                <a:spcPct val="90000"/>
              </a:lnSpc>
              <a:buFont typeface="Wingdings 3" charset="0"/>
              <a:buNone/>
            </a:pPr>
            <a:r>
              <a:rPr lang="en-US" sz="2200" dirty="0">
                <a:solidFill>
                  <a:srgbClr val="000090"/>
                </a:solidFill>
                <a:latin typeface="+mn-lt"/>
              </a:rPr>
              <a:t>if(stat == null) {</a:t>
            </a:r>
          </a:p>
          <a:p>
            <a:pPr>
              <a:lnSpc>
                <a:spcPct val="90000"/>
              </a:lnSpc>
              <a:buFont typeface="Wingdings 3" charset="0"/>
              <a:buNone/>
            </a:pPr>
            <a:r>
              <a:rPr lang="en-US" sz="2200" dirty="0">
                <a:solidFill>
                  <a:srgbClr val="000090"/>
                </a:solidFill>
                <a:latin typeface="+mn-lt"/>
              </a:rPr>
              <a:t>  stat = new XmitTimeStat();</a:t>
            </a:r>
          </a:p>
          <a:p>
            <a:pPr>
              <a:lnSpc>
                <a:spcPct val="90000"/>
              </a:lnSpc>
              <a:buFont typeface="Wingdings 3" charset="0"/>
              <a:buNone/>
            </a:pPr>
            <a:r>
              <a:rPr lang="en-US" sz="2200" dirty="0">
                <a:solidFill>
                  <a:srgbClr val="000090"/>
                </a:solidFill>
                <a:latin typeface="+mn-lt"/>
              </a:rPr>
              <a:t>  xmit_time_stats.</a:t>
            </a:r>
            <a:r>
              <a:rPr lang="en-US" sz="2200" b="1" dirty="0">
                <a:solidFill>
                  <a:srgbClr val="3366FF"/>
                </a:solidFill>
                <a:latin typeface="+mn-lt"/>
              </a:rPr>
              <a:t>putIfAbsent</a:t>
            </a:r>
            <a:r>
              <a:rPr lang="en-US" sz="2200" dirty="0">
                <a:solidFill>
                  <a:srgbClr val="000090"/>
                </a:solidFill>
                <a:latin typeface="+mn-lt"/>
              </a:rPr>
              <a:t>(key, stat); </a:t>
            </a:r>
          </a:p>
          <a:p>
            <a:pPr>
              <a:lnSpc>
                <a:spcPct val="90000"/>
              </a:lnSpc>
              <a:buFont typeface="Wingdings 3" charset="0"/>
              <a:buNone/>
            </a:pPr>
            <a:r>
              <a:rPr lang="en-US" sz="2200" dirty="0">
                <a:solidFill>
                  <a:srgbClr val="000090"/>
                </a:solidFill>
                <a:latin typeface="+mn-lt"/>
              </a:rPr>
              <a:t>} </a:t>
            </a:r>
          </a:p>
          <a:p>
            <a:pPr>
              <a:lnSpc>
                <a:spcPct val="90000"/>
              </a:lnSpc>
              <a:buFont typeface="Wingdings 3" charset="0"/>
              <a:buNone/>
            </a:pPr>
            <a:r>
              <a:rPr lang="en-US" sz="2200" dirty="0">
                <a:solidFill>
                  <a:srgbClr val="000090"/>
                </a:solidFill>
                <a:latin typeface="+mn-lt"/>
              </a:rPr>
              <a:t>stat.xmit_reqs_received.addAndGet(rcvd); </a:t>
            </a:r>
          </a:p>
          <a:p>
            <a:pPr>
              <a:lnSpc>
                <a:spcPct val="90000"/>
              </a:lnSpc>
              <a:buFont typeface="Wingdings 3" charset="0"/>
              <a:buNone/>
            </a:pPr>
            <a:r>
              <a:rPr lang="en-US" sz="2200" dirty="0">
                <a:solidFill>
                  <a:srgbClr val="000090"/>
                </a:solidFill>
                <a:latin typeface="+mn-lt"/>
              </a:rPr>
              <a:t>stat.xmit_rsps_sent.addAndGet(sent);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2182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16419">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p:cNvSpPr>
          <p:nvPr>
            <p:ph type="title"/>
          </p:nvPr>
        </p:nvSpPr>
        <p:spPr/>
        <p:txBody>
          <a:bodyPr/>
          <a:lstStyle/>
          <a:p>
            <a:r>
              <a:rPr lang="en-US" dirty="0"/>
              <a:t>Misusing putIfAbsent</a:t>
            </a:r>
          </a:p>
        </p:txBody>
      </p:sp>
      <p:sp>
        <p:nvSpPr>
          <p:cNvPr id="317443" name="Rectangle 3"/>
          <p:cNvSpPr>
            <a:spLocks noGrp="1"/>
          </p:cNvSpPr>
          <p:nvPr>
            <p:ph idx="1"/>
          </p:nvPr>
        </p:nvSpPr>
        <p:spPr/>
        <p:txBody>
          <a:bodyPr/>
          <a:lstStyle/>
          <a:p>
            <a:r>
              <a:rPr lang="en-US" sz="2800" dirty="0">
                <a:solidFill>
                  <a:srgbClr val="000090"/>
                </a:solidFill>
                <a:latin typeface="+mn-lt"/>
              </a:rPr>
              <a:t>ConcurrentMap</a:t>
            </a:r>
            <a:r>
              <a:rPr lang="en-US" dirty="0"/>
              <a:t> provides </a:t>
            </a:r>
            <a:r>
              <a:rPr lang="en-US" sz="2800" dirty="0">
                <a:solidFill>
                  <a:srgbClr val="000090"/>
                </a:solidFill>
                <a:latin typeface="+mn-lt"/>
              </a:rPr>
              <a:t>putIfAbsent</a:t>
            </a:r>
            <a:r>
              <a:rPr lang="en-US" dirty="0"/>
              <a:t> </a:t>
            </a:r>
            <a:endParaRPr lang="en-US" dirty="0">
              <a:ea typeface="ヒラギノ角ゴ Pro W3" charset="0"/>
            </a:endParaRPr>
          </a:p>
          <a:p>
            <a:pPr lvl="1"/>
            <a:r>
              <a:rPr lang="en-US" sz="2800" i="1" dirty="0"/>
              <a:t>atomically</a:t>
            </a:r>
            <a:r>
              <a:rPr lang="en-US" sz="2800" dirty="0"/>
              <a:t> add key → value mapping </a:t>
            </a:r>
            <a:endParaRPr lang="en-US" sz="2800" dirty="0">
              <a:ea typeface="ヒラギノ角ゴ Pro W3" charset="0"/>
            </a:endParaRPr>
          </a:p>
          <a:p>
            <a:pPr lvl="2"/>
            <a:r>
              <a:rPr lang="en-US" sz="2400" dirty="0"/>
              <a:t>but only if the key isn</a:t>
            </a:r>
            <a:r>
              <a:rPr lang="en-US" sz="2400" dirty="0">
                <a:ea typeface="ヒラギノ角ゴ Pro W3" charset="0"/>
              </a:rPr>
              <a:t>’</a:t>
            </a:r>
            <a:r>
              <a:rPr lang="en-US" sz="2400" dirty="0"/>
              <a:t>t already in the map </a:t>
            </a:r>
            <a:endParaRPr lang="en-US" sz="2400" dirty="0">
              <a:ea typeface="ヒラギノ角ゴ Pro W3" charset="0"/>
            </a:endParaRPr>
          </a:p>
          <a:p>
            <a:pPr lvl="1"/>
            <a:r>
              <a:rPr lang="en-US" sz="2800" dirty="0"/>
              <a:t>if non-null value is returned, put failed and value returned is the value already associated with the key </a:t>
            </a:r>
          </a:p>
          <a:p>
            <a:r>
              <a:rPr lang="en-US" sz="2800" dirty="0"/>
              <a:t>Mistake: </a:t>
            </a:r>
            <a:endParaRPr lang="en-US" sz="2800" dirty="0">
              <a:ea typeface="ヒラギノ角ゴ Pro W3" charset="0"/>
            </a:endParaRPr>
          </a:p>
          <a:p>
            <a:pPr lvl="1"/>
            <a:r>
              <a:rPr lang="en-US" sz="2800" dirty="0"/>
              <a:t>ignore return value of </a:t>
            </a:r>
            <a:r>
              <a:rPr lang="en-US" sz="2800" dirty="0">
                <a:solidFill>
                  <a:srgbClr val="000090"/>
                </a:solidFill>
                <a:latin typeface="+mn-lt"/>
              </a:rPr>
              <a:t>putIfAbsent</a:t>
            </a:r>
            <a:r>
              <a:rPr lang="en-US" sz="2800" dirty="0"/>
              <a:t>, and </a:t>
            </a:r>
            <a:endParaRPr lang="en-US" sz="2800" dirty="0">
              <a:ea typeface="ヒラギノ角ゴ Pro W3" charset="0"/>
            </a:endParaRPr>
          </a:p>
          <a:p>
            <a:pPr lvl="1"/>
            <a:r>
              <a:rPr lang="en-US" sz="2800" dirty="0"/>
              <a:t>reuse value passed as second argument, and </a:t>
            </a:r>
            <a:endParaRPr lang="en-US" sz="2800" dirty="0">
              <a:ea typeface="ヒラギノ角ゴ Pro W3" charset="0"/>
            </a:endParaRPr>
          </a:p>
          <a:p>
            <a:pPr lvl="1"/>
            <a:r>
              <a:rPr lang="en-US" sz="2800" dirty="0"/>
              <a:t>matters if two callers get two different values</a:t>
            </a:r>
            <a:r>
              <a:rPr lang="en-US" sz="2400" dirty="0"/>
              <a:t>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5901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p:cNvSpPr>
          <p:nvPr>
            <p:ph type="title" idx="4294967295"/>
          </p:nvPr>
        </p:nvSpPr>
        <p:spPr/>
        <p:txBody>
          <a:bodyPr/>
          <a:lstStyle/>
          <a:p>
            <a:r>
              <a:rPr lang="en-US" dirty="0"/>
              <a:t>The Fix</a:t>
            </a:r>
          </a:p>
        </p:txBody>
      </p:sp>
      <p:sp>
        <p:nvSpPr>
          <p:cNvPr id="318467" name="Rectangle 3"/>
          <p:cNvSpPr>
            <a:spLocks noGrp="1"/>
          </p:cNvSpPr>
          <p:nvPr>
            <p:ph type="body" idx="4294967295"/>
          </p:nvPr>
        </p:nvSpPr>
        <p:spPr/>
        <p:txBody>
          <a:bodyPr/>
          <a:lstStyle/>
          <a:p>
            <a:pPr>
              <a:buFont typeface="Wingdings 3" charset="0"/>
              <a:buNone/>
            </a:pPr>
            <a:r>
              <a:rPr lang="en-US" sz="2200" dirty="0">
                <a:solidFill>
                  <a:srgbClr val="000090"/>
                </a:solidFill>
                <a:latin typeface="+mn-lt"/>
              </a:rPr>
              <a:t>XmitTimeStat </a:t>
            </a:r>
            <a:r>
              <a:rPr lang="en-US" sz="2200" dirty="0" smtClean="0">
                <a:solidFill>
                  <a:srgbClr val="000090"/>
                </a:solidFill>
                <a:latin typeface="+mn-lt"/>
              </a:rPr>
              <a:t>stat = xmit_time_stats.get</a:t>
            </a:r>
            <a:r>
              <a:rPr lang="en-US" sz="2200" dirty="0">
                <a:solidFill>
                  <a:srgbClr val="000090"/>
                </a:solidFill>
                <a:latin typeface="+mn-lt"/>
              </a:rPr>
              <a:t>(key); </a:t>
            </a:r>
          </a:p>
          <a:p>
            <a:pPr>
              <a:buFont typeface="Wingdings 3" charset="0"/>
              <a:buNone/>
            </a:pPr>
            <a:r>
              <a:rPr lang="en-US" sz="2200" dirty="0">
                <a:solidFill>
                  <a:srgbClr val="000090"/>
                </a:solidFill>
                <a:latin typeface="+mn-lt"/>
              </a:rPr>
              <a:t>i</a:t>
            </a:r>
            <a:r>
              <a:rPr lang="en-US" sz="2200" dirty="0" smtClean="0">
                <a:solidFill>
                  <a:srgbClr val="000090"/>
                </a:solidFill>
                <a:latin typeface="+mn-lt"/>
              </a:rPr>
              <a:t>f  (</a:t>
            </a:r>
            <a:r>
              <a:rPr lang="en-US" sz="2200" dirty="0">
                <a:solidFill>
                  <a:srgbClr val="000090"/>
                </a:solidFill>
                <a:latin typeface="+mn-lt"/>
              </a:rPr>
              <a:t>stat == null) {</a:t>
            </a:r>
          </a:p>
          <a:p>
            <a:pPr>
              <a:buFont typeface="Wingdings 3" charset="0"/>
              <a:buNone/>
            </a:pPr>
            <a:r>
              <a:rPr lang="en-US" sz="2200" dirty="0">
                <a:solidFill>
                  <a:srgbClr val="000090"/>
                </a:solidFill>
                <a:latin typeface="+mn-lt"/>
              </a:rPr>
              <a:t>  stat = new XmitTimeStat();</a:t>
            </a:r>
          </a:p>
          <a:p>
            <a:pPr>
              <a:buFont typeface="Wingdings 3" charset="0"/>
              <a:buNone/>
            </a:pPr>
            <a:r>
              <a:rPr lang="en-US" sz="2200" dirty="0">
                <a:solidFill>
                  <a:srgbClr val="FF0000"/>
                </a:solidFill>
                <a:latin typeface="+mn-lt"/>
              </a:rPr>
              <a:t>  XmitTimeStat stat2</a:t>
            </a:r>
          </a:p>
          <a:p>
            <a:pPr>
              <a:buFont typeface="Wingdings 3" charset="0"/>
              <a:buNone/>
            </a:pPr>
            <a:r>
              <a:rPr lang="en-US" sz="2200" dirty="0">
                <a:solidFill>
                  <a:srgbClr val="FF0000"/>
                </a:solidFill>
                <a:latin typeface="+mn-lt"/>
              </a:rPr>
              <a:t>    </a:t>
            </a:r>
            <a:r>
              <a:rPr lang="en-US" sz="2200" dirty="0" smtClean="0">
                <a:solidFill>
                  <a:srgbClr val="FF0000"/>
                </a:solidFill>
                <a:latin typeface="+mn-lt"/>
              </a:rPr>
              <a:t>   = </a:t>
            </a:r>
            <a:r>
              <a:rPr lang="en-US" sz="2200" dirty="0">
                <a:solidFill>
                  <a:srgbClr val="FF0000"/>
                </a:solidFill>
                <a:latin typeface="+mn-lt"/>
              </a:rPr>
              <a:t>xmit_time_stats.putIfAbsent(key, stat);</a:t>
            </a:r>
          </a:p>
          <a:p>
            <a:pPr>
              <a:buFont typeface="Wingdings 3" charset="0"/>
              <a:buNone/>
            </a:pPr>
            <a:r>
              <a:rPr lang="en-US" sz="2200" dirty="0">
                <a:solidFill>
                  <a:srgbClr val="FF0000"/>
                </a:solidFill>
                <a:latin typeface="+mn-lt"/>
              </a:rPr>
              <a:t>   if (stat2 != null)</a:t>
            </a:r>
          </a:p>
          <a:p>
            <a:pPr>
              <a:buFont typeface="Wingdings 3" charset="0"/>
              <a:buNone/>
            </a:pPr>
            <a:r>
              <a:rPr lang="en-US" sz="2200" dirty="0">
                <a:solidFill>
                  <a:srgbClr val="FF0000"/>
                </a:solidFill>
                <a:latin typeface="+mn-lt"/>
              </a:rPr>
              <a:t>     </a:t>
            </a:r>
            <a:r>
              <a:rPr lang="en-US" sz="2200" dirty="0" smtClean="0">
                <a:solidFill>
                  <a:srgbClr val="FF0000"/>
                </a:solidFill>
                <a:latin typeface="+mn-lt"/>
              </a:rPr>
              <a:t>  stat </a:t>
            </a:r>
            <a:r>
              <a:rPr lang="en-US" sz="2200" dirty="0">
                <a:solidFill>
                  <a:srgbClr val="FF0000"/>
                </a:solidFill>
                <a:latin typeface="+mn-lt"/>
              </a:rPr>
              <a:t>= stat2; </a:t>
            </a:r>
          </a:p>
          <a:p>
            <a:pPr>
              <a:buFont typeface="Wingdings 3" charset="0"/>
              <a:buNone/>
            </a:pPr>
            <a:r>
              <a:rPr lang="en-US" sz="2200" dirty="0">
                <a:solidFill>
                  <a:srgbClr val="000090"/>
                </a:solidFill>
                <a:latin typeface="+mn-lt"/>
              </a:rPr>
              <a:t>} </a:t>
            </a:r>
          </a:p>
          <a:p>
            <a:pPr>
              <a:buFont typeface="Wingdings 3" charset="0"/>
              <a:buNone/>
            </a:pPr>
            <a:r>
              <a:rPr lang="en-US" sz="2200" dirty="0">
                <a:solidFill>
                  <a:srgbClr val="000090"/>
                </a:solidFill>
                <a:latin typeface="+mn-lt"/>
              </a:rPr>
              <a:t>stat.xmit_reqs_received.addAndGet(rcvd); </a:t>
            </a:r>
          </a:p>
          <a:p>
            <a:pPr>
              <a:buFont typeface="Wingdings 3" charset="0"/>
              <a:buNone/>
            </a:pPr>
            <a:r>
              <a:rPr lang="en-US" sz="2200" dirty="0">
                <a:solidFill>
                  <a:srgbClr val="000090"/>
                </a:solidFill>
                <a:latin typeface="+mn-lt"/>
              </a:rPr>
              <a:t>stat.xmit_rsps_sent.addAndGet(sent)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207684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p:cNvSpPr>
          <p:nvPr>
            <p:ph type="title" idx="4294967295"/>
          </p:nvPr>
        </p:nvSpPr>
        <p:spPr/>
        <p:txBody>
          <a:bodyPr/>
          <a:lstStyle/>
          <a:p>
            <a:r>
              <a:rPr lang="en-US" dirty="0" smtClean="0"/>
              <a:t>Lessons Learned </a:t>
            </a:r>
            <a:endParaRPr lang="en-US" dirty="0"/>
          </a:p>
        </p:txBody>
      </p:sp>
      <p:sp>
        <p:nvSpPr>
          <p:cNvPr id="319491" name="Rectangle 3"/>
          <p:cNvSpPr>
            <a:spLocks noGrp="1"/>
          </p:cNvSpPr>
          <p:nvPr>
            <p:ph type="body" idx="4294967295"/>
          </p:nvPr>
        </p:nvSpPr>
        <p:spPr/>
        <p:txBody>
          <a:bodyPr/>
          <a:lstStyle/>
          <a:p>
            <a:pPr>
              <a:lnSpc>
                <a:spcPct val="90000"/>
              </a:lnSpc>
            </a:pPr>
            <a:r>
              <a:rPr lang="en-US" sz="3200" dirty="0"/>
              <a:t>Concurrency is tricky </a:t>
            </a:r>
          </a:p>
          <a:p>
            <a:pPr>
              <a:lnSpc>
                <a:spcPct val="90000"/>
              </a:lnSpc>
            </a:pPr>
            <a:r>
              <a:rPr lang="en-US" sz="2800" dirty="0">
                <a:solidFill>
                  <a:srgbClr val="000090"/>
                </a:solidFill>
                <a:latin typeface="+mn-lt"/>
              </a:rPr>
              <a:t>putIfAbsent</a:t>
            </a:r>
            <a:r>
              <a:rPr lang="en-US" sz="3200" dirty="0"/>
              <a:t> is tricky to use correctly </a:t>
            </a:r>
            <a:endParaRPr lang="en-US" sz="3200" dirty="0">
              <a:ea typeface="ヒラギノ角ゴ Pro W3" charset="0"/>
            </a:endParaRPr>
          </a:p>
          <a:p>
            <a:pPr lvl="1">
              <a:lnSpc>
                <a:spcPct val="90000"/>
              </a:lnSpc>
            </a:pPr>
            <a:r>
              <a:rPr lang="en-US" sz="2700" dirty="0"/>
              <a:t>E</a:t>
            </a:r>
            <a:r>
              <a:rPr lang="en-US" sz="2700" dirty="0" smtClean="0"/>
              <a:t>ngineers </a:t>
            </a:r>
            <a:r>
              <a:rPr lang="en-US" sz="2700" dirty="0"/>
              <a:t>at Google got it wrong more than 10% of the time </a:t>
            </a:r>
          </a:p>
          <a:p>
            <a:pPr>
              <a:lnSpc>
                <a:spcPct val="90000"/>
              </a:lnSpc>
            </a:pPr>
            <a:r>
              <a:rPr lang="en-US" sz="3200" dirty="0"/>
              <a:t>Unless you need to </a:t>
            </a:r>
            <a:r>
              <a:rPr lang="en-US" sz="3200" i="1" dirty="0"/>
              <a:t>ensure</a:t>
            </a:r>
            <a:r>
              <a:rPr lang="en-US" sz="3200" dirty="0"/>
              <a:t> a single value, just use get followed by put if not found </a:t>
            </a:r>
          </a:p>
          <a:p>
            <a:pPr>
              <a:lnSpc>
                <a:spcPct val="90000"/>
              </a:lnSpc>
            </a:pPr>
            <a:r>
              <a:rPr lang="en-US" sz="3200" dirty="0"/>
              <a:t>If you need to ensure a single unique value shared by all threads, use </a:t>
            </a:r>
            <a:r>
              <a:rPr lang="en-US" sz="2800" dirty="0">
                <a:solidFill>
                  <a:srgbClr val="000090"/>
                </a:solidFill>
                <a:latin typeface="+mn-lt"/>
              </a:rPr>
              <a:t>putIfAbsent</a:t>
            </a:r>
            <a:r>
              <a:rPr lang="en-US" sz="3200" dirty="0"/>
              <a:t> and check return </a:t>
            </a:r>
            <a:r>
              <a:rPr lang="en-US" sz="3200" dirty="0" smtClean="0"/>
              <a:t>value</a:t>
            </a:r>
            <a:endParaRPr lang="en-US" sz="32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962485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p:cNvSpPr>
          <p:nvPr>
            <p:ph type="title" idx="4294967295"/>
          </p:nvPr>
        </p:nvSpPr>
        <p:spPr/>
        <p:txBody>
          <a:bodyPr/>
          <a:lstStyle/>
          <a:p>
            <a:r>
              <a:rPr lang="en-US" dirty="0" smtClean="0"/>
              <a:t>Lessons Learned </a:t>
            </a:r>
            <a:endParaRPr lang="en-US" dirty="0"/>
          </a:p>
        </p:txBody>
      </p:sp>
      <p:sp>
        <p:nvSpPr>
          <p:cNvPr id="319491" name="Rectangle 3"/>
          <p:cNvSpPr>
            <a:spLocks noGrp="1"/>
          </p:cNvSpPr>
          <p:nvPr>
            <p:ph type="body" idx="4294967295"/>
          </p:nvPr>
        </p:nvSpPr>
        <p:spPr/>
        <p:txBody>
          <a:bodyPr/>
          <a:lstStyle/>
          <a:p>
            <a:pPr marL="0" indent="0" algn="ctr">
              <a:lnSpc>
                <a:spcPct val="90000"/>
              </a:lnSpc>
              <a:buNone/>
            </a:pPr>
            <a:r>
              <a:rPr lang="en-US" sz="3200" dirty="0"/>
              <a:t>Concurrency is tricky </a:t>
            </a:r>
            <a:endParaRPr lang="en-US" sz="3200" dirty="0" smtClean="0"/>
          </a:p>
          <a:p>
            <a:pPr>
              <a:lnSpc>
                <a:spcPct val="90000"/>
              </a:lnSpc>
            </a:pPr>
            <a:r>
              <a:rPr lang="en-US" dirty="0" smtClean="0"/>
              <a:t>The major (but not only) problem is shared variables (shared between threads).</a:t>
            </a:r>
          </a:p>
          <a:p>
            <a:pPr>
              <a:lnSpc>
                <a:spcPct val="90000"/>
              </a:lnSpc>
            </a:pPr>
            <a:r>
              <a:rPr lang="en-US" dirty="0" smtClean="0"/>
              <a:t>Unless special pains are taken to ensure that access is controlled it is possible to have a </a:t>
            </a:r>
            <a:r>
              <a:rPr lang="en-US" b="1" dirty="0" smtClean="0"/>
              <a:t>race</a:t>
            </a:r>
            <a:r>
              <a:rPr lang="en-US" dirty="0" smtClean="0"/>
              <a:t> condition.</a:t>
            </a:r>
          </a:p>
          <a:p>
            <a:pPr>
              <a:lnSpc>
                <a:spcPct val="90000"/>
              </a:lnSpc>
            </a:pPr>
            <a:r>
              <a:rPr lang="en-US" dirty="0"/>
              <a:t>Concurrency related bugs can be very nasty to track down, impossible to debug </a:t>
            </a:r>
          </a:p>
          <a:p>
            <a:pPr lvl="1">
              <a:lnSpc>
                <a:spcPct val="90000"/>
              </a:lnSpc>
            </a:pPr>
            <a:r>
              <a:rPr lang="en-US" sz="2400" dirty="0"/>
              <a:t>But how dangerous is a bug that only bites once out of 2 billion times? </a:t>
            </a:r>
          </a:p>
          <a:p>
            <a:pPr>
              <a:lnSpc>
                <a:spcPct val="90000"/>
              </a:lnSpc>
            </a:pPr>
            <a:r>
              <a:rPr lang="en-US" dirty="0"/>
              <a:t>Testing is not likely to detect error</a:t>
            </a:r>
          </a:p>
          <a:p>
            <a:pPr lvl="1">
              <a:lnSpc>
                <a:spcPct val="90000"/>
              </a:lnSpc>
            </a:pPr>
            <a:r>
              <a:rPr lang="en-US" sz="2400" dirty="0"/>
              <a:t>If a test fails, rerunning the test may succeed </a:t>
            </a:r>
          </a:p>
          <a:p>
            <a:pPr>
              <a:lnSpc>
                <a:spcPct val="90000"/>
              </a:lnSpc>
            </a:pPr>
            <a:endParaRPr lang="en-US"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27404309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p:cNvSpPr>
          <p:nvPr>
            <p:ph type="title"/>
          </p:nvPr>
        </p:nvSpPr>
        <p:spPr>
          <a:xfrm>
            <a:off x="0" y="0"/>
            <a:ext cx="9144000" cy="990600"/>
          </a:xfrm>
        </p:spPr>
        <p:txBody>
          <a:bodyPr/>
          <a:lstStyle/>
          <a:p>
            <a:r>
              <a:rPr lang="en-US" sz="4000" dirty="0"/>
              <a:t>Werner Heisenberg </a:t>
            </a:r>
            <a:r>
              <a:rPr lang="en-US" sz="4000" dirty="0" smtClean="0"/>
              <a:t>(</a:t>
            </a:r>
            <a:r>
              <a:rPr lang="en-US" sz="4000" dirty="0"/>
              <a:t>1901-1976)</a:t>
            </a:r>
          </a:p>
        </p:txBody>
      </p:sp>
      <p:sp>
        <p:nvSpPr>
          <p:cNvPr id="371715" name="Rectangle 3"/>
          <p:cNvSpPr>
            <a:spLocks noGrp="1"/>
          </p:cNvSpPr>
          <p:nvPr>
            <p:ph sz="half" idx="1"/>
          </p:nvPr>
        </p:nvSpPr>
        <p:spPr/>
        <p:txBody>
          <a:bodyPr/>
          <a:lstStyle/>
          <a:p>
            <a:pPr marL="342900" indent="-342900">
              <a:lnSpc>
                <a:spcPct val="90000"/>
              </a:lnSpc>
            </a:pPr>
            <a:r>
              <a:rPr lang="en-US" sz="3200" dirty="0"/>
              <a:t>German theoretical physicist</a:t>
            </a:r>
          </a:p>
          <a:p>
            <a:pPr marL="742950" lvl="1" indent="-285750">
              <a:lnSpc>
                <a:spcPct val="90000"/>
              </a:lnSpc>
            </a:pPr>
            <a:r>
              <a:rPr lang="en-US" sz="2800" dirty="0"/>
              <a:t>made foundational contributions to quantum mechanics</a:t>
            </a:r>
          </a:p>
          <a:p>
            <a:pPr marL="742950" lvl="1" indent="-285750">
              <a:lnSpc>
                <a:spcPct val="90000"/>
              </a:lnSpc>
            </a:pPr>
            <a:r>
              <a:rPr lang="en-US" sz="2800" dirty="0"/>
              <a:t>best known for asserting the </a:t>
            </a:r>
            <a:r>
              <a:rPr lang="en-US" sz="2800" i="1" dirty="0"/>
              <a:t>uncertainty principle </a:t>
            </a:r>
            <a:r>
              <a:rPr lang="en-US" sz="2800" dirty="0"/>
              <a:t>of quantum theory.</a:t>
            </a:r>
          </a:p>
          <a:p>
            <a:pPr marL="342900" indent="-342900">
              <a:lnSpc>
                <a:spcPct val="90000"/>
              </a:lnSpc>
            </a:pPr>
            <a:r>
              <a:rPr lang="en-US" sz="3200" dirty="0"/>
              <a:t>Awarded the Nobel Prize in Physics in 1932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pic>
        <p:nvPicPr>
          <p:cNvPr id="371717" name="Picture 5" descr="Heis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248" y="1066800"/>
            <a:ext cx="3361151"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C5CCC8C-122E-594E-B73E-363BD745E00A}" type="slidenum">
              <a:rPr lang="en-US" smtClean="0"/>
              <a:pPr>
                <a:defRPr/>
              </a:pPr>
              <a:t>75</a:t>
            </a:fld>
            <a:r>
              <a:rPr lang="en-US" dirty="0" smtClean="0"/>
              <a:t> of 94</a:t>
            </a:r>
            <a:endParaRPr lang="en-US" dirty="0"/>
          </a:p>
        </p:txBody>
      </p:sp>
    </p:spTree>
    <p:extLst>
      <p:ext uri="{BB962C8B-B14F-4D97-AF65-F5344CB8AC3E}">
        <p14:creationId xmlns:p14="http://schemas.microsoft.com/office/powerpoint/2010/main" val="404454193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p:cNvSpPr>
          <p:nvPr>
            <p:ph type="title"/>
          </p:nvPr>
        </p:nvSpPr>
        <p:spPr/>
        <p:txBody>
          <a:bodyPr/>
          <a:lstStyle/>
          <a:p>
            <a:r>
              <a:rPr lang="en-US" dirty="0"/>
              <a:t>Niels Bohr </a:t>
            </a:r>
            <a:r>
              <a:rPr lang="en-US" dirty="0" smtClean="0"/>
              <a:t>(</a:t>
            </a:r>
            <a:r>
              <a:rPr lang="en-US" dirty="0"/>
              <a:t>1885-1962)</a:t>
            </a:r>
            <a:endParaRPr lang="en-US" sz="4400" dirty="0"/>
          </a:p>
        </p:txBody>
      </p:sp>
      <p:sp>
        <p:nvSpPr>
          <p:cNvPr id="372739" name="Rectangle 3"/>
          <p:cNvSpPr>
            <a:spLocks noGrp="1"/>
          </p:cNvSpPr>
          <p:nvPr>
            <p:ph sz="half" idx="1"/>
          </p:nvPr>
        </p:nvSpPr>
        <p:spPr/>
        <p:txBody>
          <a:bodyPr/>
          <a:lstStyle/>
          <a:p>
            <a:pPr marL="342900" indent="-342900">
              <a:lnSpc>
                <a:spcPct val="90000"/>
              </a:lnSpc>
            </a:pPr>
            <a:r>
              <a:rPr lang="en-US" dirty="0"/>
              <a:t>Danish physicist, </a:t>
            </a:r>
          </a:p>
          <a:p>
            <a:pPr marL="742950" lvl="1" indent="-285750">
              <a:lnSpc>
                <a:spcPct val="90000"/>
              </a:lnSpc>
              <a:spcAft>
                <a:spcPts val="1200"/>
              </a:spcAft>
            </a:pPr>
            <a:r>
              <a:rPr lang="en-US" dirty="0"/>
              <a:t>made foundational contributions to understanding atomic structure and quantum mechanics</a:t>
            </a:r>
          </a:p>
          <a:p>
            <a:pPr marL="342900" indent="-342900">
              <a:lnSpc>
                <a:spcPct val="90000"/>
              </a:lnSpc>
            </a:pPr>
            <a:r>
              <a:rPr lang="en-US" dirty="0"/>
              <a:t>Awarded the Nobel Prize in Physics in 1922</a:t>
            </a:r>
          </a:p>
          <a:p>
            <a:pPr marL="342900" indent="-342900">
              <a:lnSpc>
                <a:spcPct val="90000"/>
              </a:lnSpc>
            </a:pPr>
            <a:r>
              <a:rPr lang="en-US" dirty="0"/>
              <a:t>Part of a team of physicists </a:t>
            </a:r>
            <a:r>
              <a:rPr lang="en-US" dirty="0" smtClean="0"/>
              <a:t>worked </a:t>
            </a:r>
            <a:r>
              <a:rPr lang="en-US" dirty="0"/>
              <a:t>on the Manhattan Project</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pic>
        <p:nvPicPr>
          <p:cNvPr id="372741" name="Picture 5" descr="Bo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3429000" cy="48388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C5CCC8C-122E-594E-B73E-363BD745E00A}" type="slidenum">
              <a:rPr lang="en-US" smtClean="0"/>
              <a:pPr>
                <a:defRPr/>
              </a:pPr>
              <a:t>76</a:t>
            </a:fld>
            <a:r>
              <a:rPr lang="en-US" dirty="0" smtClean="0"/>
              <a:t> of 94</a:t>
            </a:r>
            <a:endParaRPr lang="en-US" dirty="0"/>
          </a:p>
        </p:txBody>
      </p:sp>
    </p:spTree>
    <p:extLst>
      <p:ext uri="{BB962C8B-B14F-4D97-AF65-F5344CB8AC3E}">
        <p14:creationId xmlns:p14="http://schemas.microsoft.com/office/powerpoint/2010/main" val="27861544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p:cNvSpPr>
          <p:nvPr>
            <p:ph type="title" idx="4294967295"/>
          </p:nvPr>
        </p:nvSpPr>
        <p:spPr/>
        <p:txBody>
          <a:bodyPr/>
          <a:lstStyle/>
          <a:p>
            <a:r>
              <a:rPr lang="en-US" dirty="0" smtClean="0"/>
              <a:t>Bohr </a:t>
            </a:r>
            <a:r>
              <a:rPr lang="en-US" dirty="0"/>
              <a:t>Bug</a:t>
            </a:r>
            <a:endParaRPr lang="en-US" sz="4400" dirty="0"/>
          </a:p>
        </p:txBody>
      </p:sp>
      <p:sp>
        <p:nvSpPr>
          <p:cNvPr id="373763" name="Rectangle 3"/>
          <p:cNvSpPr>
            <a:spLocks noGrp="1"/>
          </p:cNvSpPr>
          <p:nvPr>
            <p:ph type="body" idx="4294967295"/>
          </p:nvPr>
        </p:nvSpPr>
        <p:spPr/>
        <p:txBody>
          <a:bodyPr/>
          <a:lstStyle/>
          <a:p>
            <a:r>
              <a:rPr lang="en-US" sz="3200" dirty="0"/>
              <a:t>A bug that manifests itself consistently under a well-defined (but possibly unknown) set of conditions. </a:t>
            </a:r>
          </a:p>
          <a:p>
            <a:pPr lvl="1"/>
            <a:r>
              <a:rPr lang="en-US" sz="2800" dirty="0" smtClean="0"/>
              <a:t>Deterministic</a:t>
            </a:r>
            <a:endParaRPr lang="en-US" sz="2800" dirty="0"/>
          </a:p>
          <a:p>
            <a:pPr lvl="1"/>
            <a:r>
              <a:rPr lang="en-US" sz="2800" dirty="0"/>
              <a:t>Repeatable</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935256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p:cNvSpPr>
          <p:nvPr>
            <p:ph type="title"/>
          </p:nvPr>
        </p:nvSpPr>
        <p:spPr/>
        <p:txBody>
          <a:bodyPr/>
          <a:lstStyle/>
          <a:p>
            <a:r>
              <a:rPr lang="en-US" sz="4000" dirty="0"/>
              <a:t>Heisenbugs</a:t>
            </a:r>
            <a:endParaRPr lang="en-US" dirty="0"/>
          </a:p>
        </p:txBody>
      </p:sp>
      <p:sp>
        <p:nvSpPr>
          <p:cNvPr id="320515" name="Rectangle 3"/>
          <p:cNvSpPr>
            <a:spLocks noGrp="1"/>
          </p:cNvSpPr>
          <p:nvPr>
            <p:ph idx="1"/>
          </p:nvPr>
        </p:nvSpPr>
        <p:spPr/>
        <p:txBody>
          <a:bodyPr/>
          <a:lstStyle/>
          <a:p>
            <a:r>
              <a:rPr lang="en-US" sz="3000" dirty="0"/>
              <a:t>A </a:t>
            </a:r>
            <a:r>
              <a:rPr lang="en-US" sz="3000" i="1" dirty="0"/>
              <a:t>Heisenbug</a:t>
            </a:r>
            <a:r>
              <a:rPr lang="en-US" sz="3000" dirty="0"/>
              <a:t> is a bug that </a:t>
            </a:r>
          </a:p>
          <a:p>
            <a:pPr lvl="1"/>
            <a:r>
              <a:rPr lang="en-US" sz="2800" dirty="0"/>
              <a:t>only sometimes manifests itself (e.g., </a:t>
            </a:r>
            <a:r>
              <a:rPr lang="en-US" sz="2800" dirty="0" smtClean="0"/>
              <a:t>in a </a:t>
            </a:r>
            <a:r>
              <a:rPr lang="en-US" sz="2800" dirty="0"/>
              <a:t>race condition) </a:t>
            </a:r>
          </a:p>
          <a:p>
            <a:pPr lvl="1"/>
            <a:r>
              <a:rPr lang="en-US" sz="2800" dirty="0"/>
              <a:t>disappears or alters its characteristics when an attempt is made to study it.</a:t>
            </a:r>
          </a:p>
          <a:p>
            <a:endParaRPr lang="en-US" dirty="0"/>
          </a:p>
        </p:txBody>
      </p:sp>
      <p:pic>
        <p:nvPicPr>
          <p:cNvPr id="320518" name="Picture 6" descr="HeisenbergM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6248400"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820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0518"/>
                                        </p:tgtEl>
                                        <p:attrNameLst>
                                          <p:attrName>style.visibility</p:attrName>
                                        </p:attrNameLst>
                                      </p:cBhvr>
                                      <p:to>
                                        <p:strVal val="visible"/>
                                      </p:to>
                                    </p:set>
                                    <p:animEffect transition="in" filter="blinds(horizontal)">
                                      <p:cBhvr>
                                        <p:cTn id="7" dur="500"/>
                                        <p:tgtEl>
                                          <p:spTgt spid="32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4786" name="Rectangle 2"/>
          <p:cNvSpPr>
            <a:spLocks noGrp="1"/>
          </p:cNvSpPr>
          <p:nvPr>
            <p:ph type="title" idx="4294967295"/>
          </p:nvPr>
        </p:nvSpPr>
        <p:spPr>
          <a:xfrm>
            <a:off x="0" y="0"/>
            <a:ext cx="9144000" cy="990600"/>
          </a:xfrm>
        </p:spPr>
        <p:txBody>
          <a:bodyPr/>
          <a:lstStyle/>
          <a:p>
            <a:r>
              <a:rPr lang="en-US" dirty="0" smtClean="0"/>
              <a:t>Copenhagen (2003)</a:t>
            </a:r>
            <a:endParaRPr lang="en-US" sz="4400" dirty="0"/>
          </a:p>
        </p:txBody>
      </p:sp>
      <p:pic>
        <p:nvPicPr>
          <p:cNvPr id="374790" name="Picture 6" descr="Copenhagen_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800600" cy="47561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8</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4096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Static Analysis &amp; Inspection</a:t>
            </a:r>
          </a:p>
        </p:txBody>
      </p:sp>
      <p:sp>
        <p:nvSpPr>
          <p:cNvPr id="7" name="Subtitle 6"/>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618371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p:cNvSpPr>
          <p:nvPr>
            <p:ph type="title"/>
          </p:nvPr>
        </p:nvSpPr>
        <p:spPr/>
        <p:txBody>
          <a:bodyPr/>
          <a:lstStyle/>
          <a:p>
            <a:r>
              <a:rPr lang="en-US" dirty="0" smtClean="0"/>
              <a:t>Copenhagen (2003)</a:t>
            </a:r>
            <a:endParaRPr lang="en-US" sz="4400" dirty="0"/>
          </a:p>
        </p:txBody>
      </p:sp>
      <p:sp>
        <p:nvSpPr>
          <p:cNvPr id="3" name="Date Placeholder 2"/>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pic>
        <p:nvPicPr>
          <p:cNvPr id="374790" name="Picture 6" descr="Copenhagen_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800600" cy="4756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kyfall-poste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143000"/>
            <a:ext cx="3577771" cy="5303519"/>
          </a:xfrm>
          <a:prstGeom prst="rect">
            <a:avLst/>
          </a:prstGeom>
        </p:spPr>
      </p:pic>
      <p:sp>
        <p:nvSpPr>
          <p:cNvPr id="5" name="Slide Number Placeholder 4"/>
          <p:cNvSpPr>
            <a:spLocks noGrp="1"/>
          </p:cNvSpPr>
          <p:nvPr>
            <p:ph type="sldNum" sz="quarter" idx="12"/>
          </p:nvPr>
        </p:nvSpPr>
        <p:spPr/>
        <p:txBody>
          <a:bodyPr/>
          <a:lstStyle/>
          <a:p>
            <a:pPr>
              <a:defRPr/>
            </a:pPr>
            <a:fld id="{1C5CCC8C-122E-594E-B73E-363BD745E00A}" type="slidenum">
              <a:rPr lang="en-US" smtClean="0"/>
              <a:pPr>
                <a:defRPr/>
              </a:pPr>
              <a:t>80</a:t>
            </a:fld>
            <a:r>
              <a:rPr lang="en-US" dirty="0" smtClean="0"/>
              <a:t> of 94</a:t>
            </a:r>
            <a:endParaRPr lang="en-US" dirty="0"/>
          </a:p>
        </p:txBody>
      </p:sp>
    </p:spTree>
    <p:extLst>
      <p:ext uri="{BB962C8B-B14F-4D97-AF65-F5344CB8AC3E}">
        <p14:creationId xmlns:p14="http://schemas.microsoft.com/office/powerpoint/2010/main" val="405093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title" idx="4294967295"/>
          </p:nvPr>
        </p:nvSpPr>
        <p:spPr/>
        <p:txBody>
          <a:bodyPr/>
          <a:lstStyle/>
          <a:p>
            <a:r>
              <a:rPr lang="en-US" sz="2800" dirty="0" smtClean="0"/>
              <a:t>How to Handle the Issues Discovered by FindBugs</a:t>
            </a:r>
            <a:r>
              <a:rPr lang="en-US" sz="2800" dirty="0"/>
              <a:t>?</a:t>
            </a:r>
          </a:p>
        </p:txBody>
      </p:sp>
      <p:sp>
        <p:nvSpPr>
          <p:cNvPr id="256003" name="Rectangle 3"/>
          <p:cNvSpPr>
            <a:spLocks noGrp="1"/>
          </p:cNvSpPr>
          <p:nvPr>
            <p:ph type="body" idx="4294967295"/>
          </p:nvPr>
        </p:nvSpPr>
        <p:spPr/>
        <p:txBody>
          <a:bodyPr/>
          <a:lstStyle/>
          <a:p>
            <a:pPr marL="342900" indent="-342900"/>
            <a:r>
              <a:rPr lang="en-US" dirty="0"/>
              <a:t>First review high and medium priority </a:t>
            </a:r>
            <a:r>
              <a:rPr lang="en-US" dirty="0" smtClean="0"/>
              <a:t>warning concerning correctness </a:t>
            </a:r>
            <a:endParaRPr lang="en-US" dirty="0"/>
          </a:p>
          <a:p>
            <a:pPr marL="742950" lvl="1" indent="-285750"/>
            <a:r>
              <a:rPr lang="en-US" sz="2600" dirty="0"/>
              <a:t>Low priority warnings are of questionable value</a:t>
            </a:r>
          </a:p>
          <a:p>
            <a:pPr marL="342900" indent="-342900"/>
            <a:r>
              <a:rPr lang="en-US" dirty="0"/>
              <a:t>Other categories </a:t>
            </a:r>
          </a:p>
          <a:p>
            <a:pPr marL="742950" lvl="1" indent="-285750"/>
            <a:r>
              <a:rPr lang="en-US" sz="2800" dirty="0"/>
              <a:t>worth examining in a code review, </a:t>
            </a:r>
          </a:p>
          <a:p>
            <a:pPr marL="742950" lvl="1" indent="-285750"/>
            <a:r>
              <a:rPr lang="en-US" sz="2800" dirty="0"/>
              <a:t>but insisting that they all be reviewed immediately will make </a:t>
            </a:r>
            <a:r>
              <a:rPr lang="en-US" sz="2800" dirty="0" smtClean="0"/>
              <a:t>developers </a:t>
            </a:r>
            <a:r>
              <a:rPr lang="en-US" sz="2800" dirty="0"/>
              <a:t>unhappy</a:t>
            </a:r>
          </a:p>
          <a:p>
            <a:pPr marL="342900" indent="-342900"/>
            <a:r>
              <a:rPr lang="en-US" dirty="0"/>
              <a:t>Carefully consider and review FindBugs plugins</a:t>
            </a:r>
          </a:p>
          <a:p>
            <a:pPr marL="742950" lvl="1" indent="-285750"/>
            <a:r>
              <a:rPr lang="en-US" sz="2600" dirty="0" smtClean="0"/>
              <a:t>a lot </a:t>
            </a:r>
            <a:r>
              <a:rPr lang="en-US" sz="2600" dirty="0"/>
              <a:t>false positives </a:t>
            </a:r>
            <a:r>
              <a:rPr lang="en-US" sz="2600" dirty="0" smtClean="0"/>
              <a:t>or </a:t>
            </a:r>
            <a:r>
              <a:rPr lang="en-US" sz="2600" dirty="0"/>
              <a:t>bad </a:t>
            </a:r>
            <a:r>
              <a:rPr lang="en-US" sz="2600" dirty="0" smtClean="0"/>
              <a:t>advices</a:t>
            </a:r>
            <a:endParaRPr lang="en-US" sz="26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8962481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p:cNvSpPr>
          <p:nvPr>
            <p:ph type="title" idx="4294967295"/>
          </p:nvPr>
        </p:nvSpPr>
        <p:spPr/>
        <p:txBody>
          <a:bodyPr/>
          <a:lstStyle/>
          <a:p>
            <a:r>
              <a:rPr lang="en-US" dirty="0"/>
              <a:t>Incremental Analysis</a:t>
            </a:r>
            <a:r>
              <a:rPr lang="en-US" sz="4400" dirty="0"/>
              <a:t> </a:t>
            </a:r>
            <a:endParaRPr lang="en-US" sz="3200" dirty="0"/>
          </a:p>
        </p:txBody>
      </p:sp>
      <p:sp>
        <p:nvSpPr>
          <p:cNvPr id="257027" name="Rectangle 3"/>
          <p:cNvSpPr>
            <a:spLocks noGrp="1"/>
          </p:cNvSpPr>
          <p:nvPr>
            <p:ph type="body" idx="4294967295"/>
          </p:nvPr>
        </p:nvSpPr>
        <p:spPr/>
        <p:txBody>
          <a:bodyPr/>
          <a:lstStyle/>
          <a:p>
            <a:r>
              <a:rPr lang="en-US" sz="3200" dirty="0"/>
              <a:t>For sustainable use, you need to have some way to deal with false positives</a:t>
            </a:r>
          </a:p>
          <a:p>
            <a:pPr lvl="1"/>
            <a:r>
              <a:rPr lang="en-US" sz="2800" dirty="0"/>
              <a:t>mark in database</a:t>
            </a:r>
          </a:p>
          <a:p>
            <a:pPr lvl="1"/>
            <a:r>
              <a:rPr lang="en-US" sz="2800" dirty="0"/>
              <a:t>only review new warnings</a:t>
            </a:r>
          </a:p>
          <a:p>
            <a:r>
              <a:rPr lang="en-US" sz="3200" dirty="0"/>
              <a:t>Both of these require matching warnings from one analysis with results from a previous analysis</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92728217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p:cNvSpPr>
          <p:nvPr>
            <p:ph type="title" idx="4294967295"/>
          </p:nvPr>
        </p:nvSpPr>
        <p:spPr/>
        <p:txBody>
          <a:bodyPr/>
          <a:lstStyle/>
          <a:p>
            <a:r>
              <a:rPr lang="en-US" dirty="0"/>
              <a:t>Incremental Analysis</a:t>
            </a:r>
            <a:endParaRPr lang="en-US" sz="3200" dirty="0"/>
          </a:p>
        </p:txBody>
      </p:sp>
      <p:sp>
        <p:nvSpPr>
          <p:cNvPr id="258051" name="Rectangle 3"/>
          <p:cNvSpPr>
            <a:spLocks noGrp="1"/>
          </p:cNvSpPr>
          <p:nvPr>
            <p:ph type="body" idx="4294967295"/>
          </p:nvPr>
        </p:nvSpPr>
        <p:spPr/>
        <p:txBody>
          <a:bodyPr/>
          <a:lstStyle/>
          <a:p>
            <a:r>
              <a:rPr lang="en-US" sz="3200" dirty="0"/>
              <a:t>Developers </a:t>
            </a:r>
            <a:r>
              <a:rPr lang="en-US" sz="3200" dirty="0" smtClean="0"/>
              <a:t>don’t </a:t>
            </a:r>
            <a:r>
              <a:rPr lang="en-US" sz="3200" dirty="0"/>
              <a:t>like to be asked to scrub a million line code base and review 1000 warnings</a:t>
            </a:r>
          </a:p>
          <a:p>
            <a:r>
              <a:rPr lang="en-US" sz="3200" dirty="0"/>
              <a:t>But they </a:t>
            </a:r>
            <a:r>
              <a:rPr lang="en-US" sz="3200" dirty="0" smtClean="0"/>
              <a:t>don’t </a:t>
            </a:r>
            <a:r>
              <a:rPr lang="en-US" sz="3200" dirty="0"/>
              <a:t>mind (as much) if you ask them to review a new warning introduced by a change they just made</a:t>
            </a:r>
          </a:p>
          <a:p>
            <a:pPr lvl="1"/>
            <a:r>
              <a:rPr lang="en-US" sz="3200" dirty="0"/>
              <a:t>false positive rate still matters</a:t>
            </a:r>
            <a:endParaRPr lang="en-US" sz="2800" dirty="0"/>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2509196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title" idx="4294967295"/>
          </p:nvPr>
        </p:nvSpPr>
        <p:spPr/>
        <p:txBody>
          <a:bodyPr/>
          <a:lstStyle/>
          <a:p>
            <a:r>
              <a:rPr lang="en-US" dirty="0"/>
              <a:t>Evaluation of FindBugs</a:t>
            </a:r>
          </a:p>
        </p:txBody>
      </p:sp>
      <p:sp>
        <p:nvSpPr>
          <p:cNvPr id="260099" name="Rectangle 3"/>
          <p:cNvSpPr>
            <a:spLocks noGrp="1"/>
          </p:cNvSpPr>
          <p:nvPr>
            <p:ph type="body" idx="4294967295"/>
          </p:nvPr>
        </p:nvSpPr>
        <p:spPr/>
        <p:txBody>
          <a:bodyPr/>
          <a:lstStyle/>
          <a:p>
            <a:pPr>
              <a:lnSpc>
                <a:spcPct val="80000"/>
              </a:lnSpc>
            </a:pPr>
            <a:r>
              <a:rPr lang="en-US" sz="2800" dirty="0"/>
              <a:t>&gt;</a:t>
            </a:r>
            <a:r>
              <a:rPr lang="en-US" sz="2800" dirty="0" smtClean="0"/>
              <a:t> </a:t>
            </a:r>
            <a:r>
              <a:rPr lang="en-US" sz="2800" dirty="0"/>
              <a:t>1 M downloads, used by many companies and organizations</a:t>
            </a:r>
          </a:p>
          <a:p>
            <a:pPr>
              <a:lnSpc>
                <a:spcPct val="80000"/>
              </a:lnSpc>
            </a:pPr>
            <a:r>
              <a:rPr lang="en-US" sz="2800" dirty="0"/>
              <a:t>Claims to have &lt;50% false warnings</a:t>
            </a:r>
          </a:p>
          <a:p>
            <a:pPr lvl="1">
              <a:lnSpc>
                <a:spcPct val="80000"/>
              </a:lnSpc>
            </a:pPr>
            <a:r>
              <a:rPr lang="en-US" sz="2400" dirty="0"/>
              <a:t>many warnings indicate latent bugs</a:t>
            </a:r>
          </a:p>
          <a:p>
            <a:pPr lvl="1">
              <a:lnSpc>
                <a:spcPct val="80000"/>
              </a:lnSpc>
            </a:pPr>
            <a:r>
              <a:rPr lang="en-US" sz="2400" dirty="0"/>
              <a:t>detectors can be disabled with filters</a:t>
            </a:r>
          </a:p>
          <a:p>
            <a:r>
              <a:rPr lang="en-US" sz="2800" dirty="0"/>
              <a:t>Accurate at finding coding mistakes </a:t>
            </a:r>
            <a:endParaRPr lang="en-US" sz="2800" dirty="0">
              <a:ea typeface="ヒラギノ角ゴ Pro W3" charset="0"/>
            </a:endParaRPr>
          </a:p>
          <a:p>
            <a:pPr lvl="1"/>
            <a:r>
              <a:rPr lang="en-US" sz="2400" dirty="0"/>
              <a:t>75+% evaluated as a mistake that should be fixed </a:t>
            </a:r>
          </a:p>
          <a:p>
            <a:pPr>
              <a:lnSpc>
                <a:spcPct val="80000"/>
              </a:lnSpc>
            </a:pPr>
            <a:r>
              <a:rPr lang="en-US" sz="2800" dirty="0"/>
              <a:t>Scales to large programs (but requires lots of memory)</a:t>
            </a:r>
          </a:p>
          <a:p>
            <a:pPr>
              <a:lnSpc>
                <a:spcPct val="80000"/>
              </a:lnSpc>
            </a:pPr>
            <a:r>
              <a:rPr lang="en-US" sz="2800" dirty="0"/>
              <a:t>Finds many </a:t>
            </a:r>
            <a:r>
              <a:rPr lang="ja-JP" altLang="en-US" sz="2800" dirty="0"/>
              <a:t>“</a:t>
            </a:r>
            <a:r>
              <a:rPr lang="en-US" sz="2800" dirty="0"/>
              <a:t>simple</a:t>
            </a:r>
            <a:r>
              <a:rPr lang="ja-JP" altLang="en-US" sz="2800" dirty="0"/>
              <a:t>”</a:t>
            </a:r>
            <a:r>
              <a:rPr lang="en-US" sz="2800" dirty="0"/>
              <a:t> bugs, gives useful messages</a:t>
            </a:r>
          </a:p>
          <a:p>
            <a:pPr>
              <a:lnSpc>
                <a:spcPct val="80000"/>
              </a:lnSpc>
            </a:pPr>
            <a:r>
              <a:rPr lang="en-US" sz="2800" dirty="0"/>
              <a:t>... but </a:t>
            </a:r>
            <a:r>
              <a:rPr lang="en-US" sz="2800" dirty="0" smtClean="0"/>
              <a:t>doesn’t </a:t>
            </a:r>
            <a:r>
              <a:rPr lang="en-US" sz="2800" dirty="0"/>
              <a:t>consider specialized correctness properties</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68478308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FindBugs</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85</a:t>
            </a:fld>
            <a:r>
              <a:rPr lang="en-US" dirty="0" smtClean="0"/>
              <a:t> of 94</a:t>
            </a:r>
            <a:endParaRPr lang="en-US" dirty="0">
              <a:solidFill>
                <a:schemeClr val="tx2"/>
              </a:solidFill>
            </a:endParaRPr>
          </a:p>
        </p:txBody>
      </p:sp>
      <p:sp>
        <p:nvSpPr>
          <p:cNvPr id="8" name="Content Placeholder 7"/>
          <p:cNvSpPr>
            <a:spLocks noGrp="1"/>
          </p:cNvSpPr>
          <p:nvPr>
            <p:ph idx="1"/>
          </p:nvPr>
        </p:nvSpPr>
        <p:spPr/>
        <p:txBody>
          <a:bodyPr/>
          <a:lstStyle/>
          <a:p>
            <a:pPr marL="0" indent="0" algn="ctr">
              <a:buNone/>
            </a:pPr>
            <a:r>
              <a:rPr lang="en-US" sz="2800" dirty="0" smtClean="0"/>
              <a:t>​</a:t>
            </a:r>
            <a:r>
              <a:rPr lang="en-US" sz="2800" b="1" dirty="0"/>
              <a:t>FindBugs™ - Find Bugs in Java </a:t>
            </a:r>
            <a:r>
              <a:rPr lang="en-US" sz="2800" b="1" dirty="0" smtClean="0"/>
              <a:t>Programs</a:t>
            </a:r>
          </a:p>
          <a:p>
            <a:r>
              <a:rPr lang="en-US" sz="2000" dirty="0"/>
              <a:t>FindBugs looks for bugs in Java programs.  It is based on the concept of bug patterns.  A bug pattern is a code idiom that is often an error.  Bug patterns arise for a variety of reasons</a:t>
            </a:r>
            <a:r>
              <a:rPr lang="en-US" sz="2000" dirty="0" smtClean="0"/>
              <a:t>:</a:t>
            </a:r>
            <a:endParaRPr lang="en-US" sz="2000" dirty="0"/>
          </a:p>
          <a:p>
            <a:pPr lvl="1"/>
            <a:r>
              <a:rPr lang="en-US" dirty="0"/>
              <a:t>Difficult language features</a:t>
            </a:r>
          </a:p>
          <a:p>
            <a:pPr lvl="1"/>
            <a:r>
              <a:rPr lang="en-US" dirty="0"/>
              <a:t>Misunderstood API methods</a:t>
            </a:r>
          </a:p>
          <a:p>
            <a:pPr lvl="1"/>
            <a:r>
              <a:rPr lang="en-US" dirty="0"/>
              <a:t>Misunderstood invariants when code is modified during maintenance</a:t>
            </a:r>
          </a:p>
          <a:p>
            <a:pPr lvl="1"/>
            <a:r>
              <a:rPr lang="en-US" dirty="0"/>
              <a:t>Garden variety mistakes: typos, use of the wrong boolean operator</a:t>
            </a:r>
          </a:p>
          <a:p>
            <a:pPr lvl="1"/>
            <a:r>
              <a:rPr lang="en-US" dirty="0"/>
              <a:t>FindBugs uses static analysis to inspect Java bytecode for occurrences of bug patterns. </a:t>
            </a:r>
            <a:endParaRPr lang="en-US" dirty="0" smtClean="0"/>
          </a:p>
          <a:p>
            <a:r>
              <a:rPr lang="en-US" dirty="0" smtClean="0"/>
              <a:t/>
            </a:r>
            <a:r>
              <a:rPr lang="en-US" dirty="0" smtClean="0">
                <a:hlinkClick r:id="rId2"/>
              </a:rPr>
              <a:t>http</a:t>
            </a:r>
            <a:r>
              <a:rPr lang="en-US" dirty="0">
                <a:hlinkClick r:id="rId2"/>
              </a:rPr>
              <a:t>://findbugs.sourceforge.net/</a:t>
            </a:r>
            <a:r>
              <a:rPr lang="en-US" dirty="0" smtClean="0">
                <a:hlinkClick r:id="rId2"/>
              </a:rPr>
              <a:t>index.html</a:t>
            </a:r>
            <a:endParaRPr lang="en-US" dirty="0" smtClean="0"/>
          </a:p>
          <a:p>
            <a:endParaRPr lang="en-US" dirty="0"/>
          </a:p>
          <a:p>
            <a:endParaRPr lang="en-US" dirty="0" smtClean="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410200"/>
            <a:ext cx="185158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9890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Lest we forget</a:t>
            </a:r>
            <a:endParaRPr lang="en-US" dirty="0"/>
          </a:p>
        </p:txBody>
      </p:sp>
      <p:sp>
        <p:nvSpPr>
          <p:cNvPr id="3" name="Content Placeholder 2"/>
          <p:cNvSpPr>
            <a:spLocks noGrp="1"/>
          </p:cNvSpPr>
          <p:nvPr>
            <p:ph idx="1"/>
          </p:nvPr>
        </p:nvSpPr>
        <p:spPr/>
        <p:txBody>
          <a:bodyPr/>
          <a:lstStyle/>
          <a:p>
            <a:r>
              <a:rPr lang="en-US" dirty="0"/>
              <a:t>OCLint is a standalone tool that runs on </a:t>
            </a:r>
            <a:r>
              <a:rPr lang="en-US" b="1" dirty="0"/>
              <a:t>Linux</a:t>
            </a:r>
            <a:r>
              <a:rPr lang="en-US" dirty="0"/>
              <a:t> and </a:t>
            </a:r>
            <a:r>
              <a:rPr lang="en-US" b="1" dirty="0"/>
              <a:t>Mac OS X </a:t>
            </a:r>
            <a:r>
              <a:rPr lang="en-US" dirty="0"/>
              <a:t>platforms. You can get the latest version by building from source code or downloading pre-compiled binaries. The OCLint source code and binaries are distributed under Modified BSD License.</a:t>
            </a:r>
          </a:p>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86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177174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Lest we forget</a:t>
            </a:r>
            <a:endParaRPr lang="en-US" dirty="0"/>
          </a:p>
        </p:txBody>
      </p:sp>
      <p:sp>
        <p:nvSpPr>
          <p:cNvPr id="3" name="Content Placeholder 2"/>
          <p:cNvSpPr>
            <a:spLocks noGrp="1"/>
          </p:cNvSpPr>
          <p:nvPr>
            <p:ph idx="1"/>
          </p:nvPr>
        </p:nvSpPr>
        <p:spPr/>
        <p:txBody>
          <a:bodyPr/>
          <a:lstStyle/>
          <a:p>
            <a:pPr marL="0" indent="0">
              <a:buNone/>
            </a:pPr>
            <a:r>
              <a:rPr lang="en-US" b="1" dirty="0" smtClean="0"/>
              <a:t>OCLint</a:t>
            </a:r>
            <a:r>
              <a:rPr lang="en-US" b="1" dirty="0"/>
              <a:t> </a:t>
            </a:r>
            <a:r>
              <a:rPr lang="en-US" dirty="0" smtClean="0"/>
              <a:t>is </a:t>
            </a:r>
            <a:r>
              <a:rPr lang="en-US" dirty="0"/>
              <a:t>a static code analysis tool for improving quality and reducing defects by inspecting C, C++ and Objective-C code and looking for potential problems </a:t>
            </a:r>
            <a:r>
              <a:rPr lang="en-US" dirty="0" smtClean="0"/>
              <a:t>like</a:t>
            </a:r>
            <a:r>
              <a:rPr lang="en-US" dirty="0"/>
              <a:t>:</a:t>
            </a:r>
            <a:endParaRPr lang="en-US" dirty="0">
              <a:hlinkClick r:id="rId2"/>
            </a:endParaRPr>
          </a:p>
          <a:p>
            <a:r>
              <a:rPr lang="en-US" dirty="0"/>
              <a:t>Possible bugs - empty if/else/try/catch/finally statements</a:t>
            </a:r>
          </a:p>
          <a:p>
            <a:r>
              <a:rPr lang="en-US" dirty="0"/>
              <a:t>Unused code - unused local variables and parameters</a:t>
            </a:r>
          </a:p>
          <a:p>
            <a:r>
              <a:rPr lang="en-US" dirty="0"/>
              <a:t>Complicated code - high cyclomatic complexity, NPath complexity and high NCSS</a:t>
            </a:r>
          </a:p>
          <a:p>
            <a:r>
              <a:rPr lang="en-US" dirty="0"/>
              <a:t>Redundant code - redundant if statement and useless parentheses</a:t>
            </a:r>
          </a:p>
          <a:p>
            <a:r>
              <a:rPr lang="en-US" dirty="0"/>
              <a:t>Code smells - long method and long parameter list</a:t>
            </a:r>
          </a:p>
          <a:p>
            <a:r>
              <a:rPr lang="en-US" dirty="0"/>
              <a:t>Bad practices - inverted logic and parameter reassignment</a:t>
            </a:r>
          </a:p>
          <a:p>
            <a:r>
              <a:rPr lang="is-IS" dirty="0" smtClean="0"/>
              <a:t>…</a:t>
            </a:r>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87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680693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Lest we forget</a:t>
            </a:r>
            <a:endParaRPr lang="en-US" dirty="0"/>
          </a:p>
        </p:txBody>
      </p:sp>
      <p:sp>
        <p:nvSpPr>
          <p:cNvPr id="3" name="Content Placeholder 2"/>
          <p:cNvSpPr>
            <a:spLocks noGrp="1"/>
          </p:cNvSpPr>
          <p:nvPr>
            <p:ph idx="1"/>
          </p:nvPr>
        </p:nvSpPr>
        <p:spPr/>
        <p:txBody>
          <a:bodyPr/>
          <a:lstStyle/>
          <a:p>
            <a:r>
              <a:rPr lang="en-US" dirty="0" smtClean="0"/>
              <a:t>Static </a:t>
            </a:r>
            <a:r>
              <a:rPr lang="en-US" dirty="0"/>
              <a:t>code analysis is a critical technique to detect defects that aren't visible to compilers. OCLint automates this inspection process with advanced features:</a:t>
            </a:r>
          </a:p>
          <a:p>
            <a:r>
              <a:rPr lang="en-US" dirty="0"/>
              <a:t>Relying on the abstract syntax tree of the source code for better accuracy and efficiency; False positives are mostly reduced to avoid useful results sinking in them</a:t>
            </a:r>
            <a:r>
              <a:rPr lang="en-US" dirty="0" smtClean="0"/>
              <a:t>.</a:t>
            </a:r>
          </a:p>
          <a:p>
            <a:r>
              <a:rPr lang="en-US" dirty="0" smtClean="0"/>
              <a:t>Dynamically </a:t>
            </a:r>
            <a:r>
              <a:rPr lang="en-US" dirty="0"/>
              <a:t>loading rules into system, even in the runtime</a:t>
            </a:r>
            <a:r>
              <a:rPr lang="en-US" dirty="0" smtClean="0"/>
              <a:t>.</a:t>
            </a:r>
          </a:p>
          <a:p>
            <a:endParaRPr lang="en-US" dirty="0"/>
          </a:p>
          <a:p>
            <a:r>
              <a:rPr lang="en-US" dirty="0"/>
              <a:t>Find it here: </a:t>
            </a:r>
            <a:r>
              <a:rPr lang="en-US" dirty="0">
                <a:hlinkClick r:id="rId2"/>
              </a:rPr>
              <a:t>http://oclint.org</a:t>
            </a:r>
            <a:endParaRPr lang="en-US" dirty="0"/>
          </a:p>
          <a:p>
            <a:endParaRPr lang="en-US" dirty="0"/>
          </a:p>
        </p:txBody>
      </p:sp>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88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5637851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p:cNvSpPr>
          <p:nvPr>
            <p:ph type="title" idx="4294967295"/>
          </p:nvPr>
        </p:nvSpPr>
        <p:spPr/>
        <p:txBody>
          <a:bodyPr/>
          <a:lstStyle/>
          <a:p>
            <a:r>
              <a:rPr lang="en-US" dirty="0"/>
              <a:t>Improve Software Quality</a:t>
            </a:r>
          </a:p>
        </p:txBody>
      </p:sp>
      <p:sp>
        <p:nvSpPr>
          <p:cNvPr id="324611" name="Rectangle 3"/>
          <p:cNvSpPr>
            <a:spLocks noGrp="1"/>
          </p:cNvSpPr>
          <p:nvPr>
            <p:ph type="body" idx="4294967295"/>
          </p:nvPr>
        </p:nvSpPr>
        <p:spPr/>
        <p:txBody>
          <a:bodyPr/>
          <a:lstStyle/>
          <a:p>
            <a:r>
              <a:rPr lang="en-US" dirty="0"/>
              <a:t>Many different things can catch mistakes and/or improve software quality </a:t>
            </a:r>
            <a:endParaRPr lang="en-US" dirty="0">
              <a:ea typeface="ヒラギノ角ゴ Pro W3" charset="0"/>
            </a:endParaRPr>
          </a:p>
          <a:p>
            <a:r>
              <a:rPr lang="en-US" dirty="0"/>
              <a:t>Each technique </a:t>
            </a:r>
            <a:r>
              <a:rPr lang="en-US" dirty="0" smtClean="0"/>
              <a:t>is more </a:t>
            </a:r>
            <a:r>
              <a:rPr lang="en-US" dirty="0"/>
              <a:t>efficient at finding some mistakes than others </a:t>
            </a:r>
            <a:endParaRPr lang="en-US" dirty="0">
              <a:ea typeface="ヒラギノ角ゴ Pro W3" charset="0"/>
            </a:endParaRPr>
          </a:p>
          <a:p>
            <a:r>
              <a:rPr lang="en-US" dirty="0"/>
              <a:t>Each subject to diminishing returns </a:t>
            </a:r>
            <a:endParaRPr lang="en-US" dirty="0">
              <a:ea typeface="ヒラギノ角ゴ Pro W3" charset="0"/>
            </a:endParaRPr>
          </a:p>
          <a:p>
            <a:r>
              <a:rPr lang="en-US" dirty="0"/>
              <a:t>No magic bullet </a:t>
            </a:r>
            <a:endParaRPr lang="en-US" dirty="0">
              <a:ea typeface="ヒラギノ角ゴ Pro W3" charset="0"/>
            </a:endParaRPr>
          </a:p>
          <a:p>
            <a:r>
              <a:rPr lang="en-US" dirty="0"/>
              <a:t>Find the right combination for you and for the mistakes that matter to you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190261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sym typeface="Symbol" charset="0"/>
              </a:rPr>
              <a:t></a:t>
            </a:r>
            <a:r>
              <a:rPr lang="en-US" dirty="0"/>
              <a:t> Therac-25 </a:t>
            </a:r>
          </a:p>
        </p:txBody>
      </p:sp>
      <p:sp>
        <p:nvSpPr>
          <p:cNvPr id="3" name="Content Placeholder 2"/>
          <p:cNvSpPr>
            <a:spLocks noGrp="1"/>
          </p:cNvSpPr>
          <p:nvPr>
            <p:ph sz="quarter" idx="1"/>
          </p:nvPr>
        </p:nvSpPr>
        <p:spPr/>
        <p:txBody>
          <a:bodyPr/>
          <a:lstStyle/>
          <a:p>
            <a:pPr marL="342900" indent="-342900" eaLnBrk="1" hangingPunct="1"/>
            <a:r>
              <a:rPr lang="en-US" sz="2800" dirty="0"/>
              <a:t>A radiation therapy machine </a:t>
            </a:r>
            <a:endParaRPr lang="en-US" sz="2800" dirty="0" smtClean="0"/>
          </a:p>
          <a:p>
            <a:pPr marL="0" indent="0" eaLnBrk="1" hangingPunct="1">
              <a:buNone/>
            </a:pPr>
            <a:r>
              <a:rPr lang="en-US" sz="2800" dirty="0"/>
              <a:t> </a:t>
            </a:r>
            <a:r>
              <a:rPr lang="en-US" sz="2800" dirty="0" smtClean="0"/>
              <a:t>   for </a:t>
            </a:r>
            <a:r>
              <a:rPr lang="en-US" sz="2800" dirty="0"/>
              <a:t>cancer </a:t>
            </a:r>
            <a:r>
              <a:rPr lang="en-US" sz="2800" dirty="0" smtClean="0"/>
              <a:t>patients</a:t>
            </a:r>
          </a:p>
          <a:p>
            <a:pPr marL="0" indent="0" eaLnBrk="1" hangingPunct="1">
              <a:buNone/>
            </a:pPr>
            <a:endParaRPr lang="en-US" sz="2800" dirty="0"/>
          </a:p>
          <a:p>
            <a:pPr marL="0" indent="0" eaLnBrk="1" hangingPunct="1">
              <a:buNone/>
            </a:pPr>
            <a:endParaRPr lang="en-US" sz="2800" dirty="0" smtClean="0"/>
          </a:p>
          <a:p>
            <a:pPr marL="0" indent="0" eaLnBrk="1" hangingPunct="1">
              <a:buNone/>
            </a:pPr>
            <a:endParaRPr lang="en-US" sz="2800" dirty="0"/>
          </a:p>
          <a:p>
            <a:pPr marL="342900" indent="-342900" eaLnBrk="1" hangingPunct="1"/>
            <a:endParaRPr lang="en-US" sz="2800" dirty="0" smtClean="0"/>
          </a:p>
          <a:p>
            <a:pPr marL="342900" indent="-342900" eaLnBrk="1" hangingPunct="1"/>
            <a:endParaRPr lang="en-US" sz="2800" dirty="0"/>
          </a:p>
          <a:p>
            <a:pPr marL="342900" indent="-342900" eaLnBrk="1" hangingPunct="1"/>
            <a:r>
              <a:rPr lang="en-US" sz="2800" dirty="0" smtClean="0"/>
              <a:t>At </a:t>
            </a:r>
            <a:r>
              <a:rPr lang="en-US" sz="2800" dirty="0"/>
              <a:t>least six accidents between 1985 and 1987</a:t>
            </a:r>
          </a:p>
          <a:p>
            <a:pPr lvl="1" eaLnBrk="1" hangingPunct="1"/>
            <a:r>
              <a:rPr lang="en-US" sz="2400" dirty="0"/>
              <a:t>Patients were given massive overdoses of radiation, approximately 100 times the intended dose.</a:t>
            </a:r>
          </a:p>
          <a:p>
            <a:pPr lvl="1" eaLnBrk="1" hangingPunct="1"/>
            <a:r>
              <a:rPr lang="en-US" sz="2400" dirty="0"/>
              <a:t>Three of the six patients </a:t>
            </a:r>
            <a:r>
              <a:rPr lang="en-US" sz="2400" dirty="0" smtClean="0"/>
              <a:t>died</a:t>
            </a:r>
            <a:endParaRPr lang="en-US" sz="2400" dirty="0"/>
          </a:p>
        </p:txBody>
      </p:sp>
      <p:pic>
        <p:nvPicPr>
          <p:cNvPr id="8" name="Picture 1" descr="bj4_07_un03.jp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968917" y="1600200"/>
            <a:ext cx="417508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r>
              <a:rPr lang="en-US" dirty="0" smtClean="0"/>
              <a:t>May 16,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8</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5004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p:cNvSpPr>
          <p:nvPr>
            <p:ph type="title" idx="4294967295"/>
          </p:nvPr>
        </p:nvSpPr>
        <p:spPr/>
        <p:txBody>
          <a:bodyPr/>
          <a:lstStyle/>
          <a:p>
            <a:r>
              <a:rPr lang="en-US" dirty="0"/>
              <a:t>Test, Test, Test …</a:t>
            </a:r>
          </a:p>
        </p:txBody>
      </p:sp>
      <p:sp>
        <p:nvSpPr>
          <p:cNvPr id="325635" name="Rectangle 3"/>
          <p:cNvSpPr>
            <a:spLocks noGrp="1"/>
          </p:cNvSpPr>
          <p:nvPr>
            <p:ph type="body" idx="4294967295"/>
          </p:nvPr>
        </p:nvSpPr>
        <p:spPr/>
        <p:txBody>
          <a:bodyPr/>
          <a:lstStyle/>
          <a:p>
            <a:r>
              <a:rPr lang="en-US" dirty="0"/>
              <a:t>FindBugs often identifies bugs </a:t>
            </a:r>
            <a:endParaRPr lang="en-US" dirty="0">
              <a:ea typeface="ヒラギノ角ゴ Pro W3" charset="0"/>
            </a:endParaRPr>
          </a:p>
          <a:p>
            <a:pPr lvl="1"/>
            <a:r>
              <a:rPr lang="en-US" dirty="0"/>
              <a:t>that leave you thinking </a:t>
            </a:r>
            <a:r>
              <a:rPr lang="en-US" dirty="0">
                <a:ea typeface="ヒラギノ角ゴ Pro W3" charset="0"/>
              </a:rPr>
              <a:t>“</a:t>
            </a:r>
            <a:r>
              <a:rPr lang="en-US" dirty="0"/>
              <a:t>Did anyone test this code?</a:t>
            </a:r>
            <a:r>
              <a:rPr lang="en-US" dirty="0">
                <a:ea typeface="ヒラギノ角ゴ Pro W3" charset="0"/>
              </a:rPr>
              <a:t>”</a:t>
            </a:r>
            <a:r>
              <a:rPr lang="en-US" dirty="0"/>
              <a:t> </a:t>
            </a:r>
            <a:endParaRPr lang="en-US" dirty="0">
              <a:ea typeface="ヒラギノ角ゴ Pro W3" charset="0"/>
            </a:endParaRPr>
          </a:p>
          <a:p>
            <a:pPr lvl="1"/>
            <a:r>
              <a:rPr lang="en-US" dirty="0"/>
              <a:t>and you find other mistakes in the same vicinity </a:t>
            </a:r>
            <a:endParaRPr lang="en-US" dirty="0">
              <a:ea typeface="ヒラギノ角ゴ Pro W3" charset="0"/>
            </a:endParaRPr>
          </a:p>
          <a:p>
            <a:r>
              <a:rPr lang="en-US" dirty="0"/>
              <a:t>FindBugs might be more useful as an untested code detector than as a bug detector </a:t>
            </a:r>
          </a:p>
          <a:p>
            <a:r>
              <a:rPr lang="en-US" dirty="0"/>
              <a:t>Static analysis complements testing</a:t>
            </a:r>
          </a:p>
          <a:p>
            <a:r>
              <a:rPr lang="en-US" dirty="0"/>
              <a:t>Static analysis is an important, often mandatory, QA tool.  </a:t>
            </a:r>
          </a:p>
          <a:p>
            <a:r>
              <a:rPr lang="en-US" dirty="0"/>
              <a:t>Static analysis is not a substitute for testing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21255278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p:cNvSpPr>
          <p:nvPr>
            <p:ph type="title" idx="4294967295"/>
          </p:nvPr>
        </p:nvSpPr>
        <p:spPr/>
        <p:txBody>
          <a:bodyPr/>
          <a:lstStyle/>
          <a:p>
            <a:r>
              <a:rPr lang="en-US" dirty="0"/>
              <a:t>Learned Wisdom</a:t>
            </a:r>
          </a:p>
        </p:txBody>
      </p:sp>
      <p:sp>
        <p:nvSpPr>
          <p:cNvPr id="312323" name="Rectangle 3"/>
          <p:cNvSpPr>
            <a:spLocks noGrp="1"/>
          </p:cNvSpPr>
          <p:nvPr>
            <p:ph type="body" idx="4294967295"/>
          </p:nvPr>
        </p:nvSpPr>
        <p:spPr/>
        <p:txBody>
          <a:bodyPr/>
          <a:lstStyle/>
          <a:p>
            <a:r>
              <a:rPr lang="en-US" sz="2800" dirty="0"/>
              <a:t>Static analysis typically finds mistakes </a:t>
            </a:r>
            <a:endParaRPr lang="en-US" sz="2800" dirty="0">
              <a:ea typeface="ヒラギノ角ゴ Pro W3" charset="0"/>
            </a:endParaRPr>
          </a:p>
          <a:p>
            <a:pPr lvl="1"/>
            <a:r>
              <a:rPr lang="en-US" sz="2400" dirty="0"/>
              <a:t>but some mistakes don</a:t>
            </a:r>
            <a:r>
              <a:rPr lang="en-US" sz="2400" dirty="0">
                <a:ea typeface="ヒラギノ角ゴ Pro W3" charset="0"/>
              </a:rPr>
              <a:t>’</a:t>
            </a:r>
            <a:r>
              <a:rPr lang="en-US" sz="2400" dirty="0"/>
              <a:t>t matter </a:t>
            </a:r>
            <a:endParaRPr lang="en-US" sz="2400" dirty="0">
              <a:ea typeface="ヒラギノ角ゴ Pro W3" charset="0"/>
            </a:endParaRPr>
          </a:p>
          <a:p>
            <a:pPr lvl="1"/>
            <a:r>
              <a:rPr lang="en-US" sz="2400" dirty="0"/>
              <a:t>need to find the intersection of stupid and important </a:t>
            </a:r>
          </a:p>
          <a:p>
            <a:r>
              <a:rPr lang="en-US" sz="2800" dirty="0"/>
              <a:t>The </a:t>
            </a:r>
            <a:r>
              <a:rPr lang="en-US" sz="2800" dirty="0" smtClean="0"/>
              <a:t>bugs </a:t>
            </a:r>
            <a:r>
              <a:rPr lang="en-US" sz="2800" dirty="0"/>
              <a:t>that </a:t>
            </a:r>
            <a:r>
              <a:rPr lang="en-US" sz="2800" i="1" dirty="0"/>
              <a:t>matter</a:t>
            </a:r>
            <a:r>
              <a:rPr lang="en-US" sz="2800" dirty="0"/>
              <a:t> depend on context </a:t>
            </a:r>
          </a:p>
          <a:p>
            <a:r>
              <a:rPr lang="en-US" sz="2800" dirty="0"/>
              <a:t>Static analysis might catch 5-10% of your software quality problems </a:t>
            </a:r>
            <a:endParaRPr lang="en-US" sz="2800" dirty="0">
              <a:ea typeface="ヒラギノ角ゴ Pro W3" charset="0"/>
            </a:endParaRPr>
          </a:p>
          <a:p>
            <a:pPr lvl="1"/>
            <a:r>
              <a:rPr lang="en-US" sz="2400" dirty="0"/>
              <a:t>80+% for certain specific defects </a:t>
            </a:r>
            <a:endParaRPr lang="en-US" sz="2400" dirty="0">
              <a:ea typeface="ヒラギノ角ゴ Pro W3" charset="0"/>
            </a:endParaRPr>
          </a:p>
          <a:p>
            <a:pPr lvl="1"/>
            <a:r>
              <a:rPr lang="en-US" sz="2400" dirty="0"/>
              <a:t>but overall, not a magic bullet </a:t>
            </a:r>
          </a:p>
          <a:p>
            <a:r>
              <a:rPr lang="en-US" sz="2800" dirty="0"/>
              <a:t>Used effectively, static analysis is cheaper than other techniques for catching the same bugs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17874490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p:cNvSpPr>
          <p:nvPr>
            <p:ph type="title" idx="4294967295"/>
          </p:nvPr>
        </p:nvSpPr>
        <p:spPr/>
        <p:txBody>
          <a:bodyPr/>
          <a:lstStyle/>
          <a:p>
            <a:r>
              <a:rPr lang="en-US" dirty="0"/>
              <a:t>Static Analysis Earlier is Better</a:t>
            </a:r>
          </a:p>
        </p:txBody>
      </p:sp>
      <p:sp>
        <p:nvSpPr>
          <p:cNvPr id="321539" name="Rectangle 3"/>
          <p:cNvSpPr>
            <a:spLocks noGrp="1"/>
          </p:cNvSpPr>
          <p:nvPr>
            <p:ph type="body" idx="4294967295"/>
          </p:nvPr>
        </p:nvSpPr>
        <p:spPr/>
        <p:txBody>
          <a:bodyPr/>
          <a:lstStyle/>
          <a:p>
            <a:r>
              <a:rPr lang="en-US" sz="3200" dirty="0" smtClean="0"/>
              <a:t>Finding </a:t>
            </a:r>
            <a:r>
              <a:rPr lang="en-US" sz="3200" dirty="0"/>
              <a:t>mistakes </a:t>
            </a:r>
            <a:r>
              <a:rPr lang="en-US" sz="3200" dirty="0" smtClean="0"/>
              <a:t>detectable </a:t>
            </a:r>
            <a:r>
              <a:rPr lang="en-US" sz="3200" dirty="0"/>
              <a:t>by static analysis </a:t>
            </a:r>
            <a:endParaRPr lang="en-US" sz="2800" dirty="0" smtClean="0"/>
          </a:p>
          <a:p>
            <a:pPr lvl="1"/>
            <a:r>
              <a:rPr lang="en-US" sz="2800" dirty="0" smtClean="0"/>
              <a:t>Before using </a:t>
            </a:r>
            <a:r>
              <a:rPr lang="en-US" sz="2800" dirty="0"/>
              <a:t>more expensive techniques </a:t>
            </a:r>
          </a:p>
          <a:p>
            <a:r>
              <a:rPr lang="en-US" sz="3200" dirty="0"/>
              <a:t>Get them to developers while the code is still fresh in developers </a:t>
            </a:r>
            <a:r>
              <a:rPr lang="en-US" sz="3200" dirty="0" smtClean="0"/>
              <a:t>heads.</a:t>
            </a:r>
          </a:p>
          <a:p>
            <a:pPr lvl="1"/>
            <a:r>
              <a:rPr lang="en-US" sz="2800" dirty="0" smtClean="0"/>
              <a:t>Fixing </a:t>
            </a:r>
            <a:r>
              <a:rPr lang="en-US" sz="2800" dirty="0"/>
              <a:t>a mistake in code last touched 6 months or 6 years ago isn</a:t>
            </a:r>
            <a:r>
              <a:rPr lang="en-US" sz="2800" dirty="0">
                <a:ea typeface="ヒラギノ角ゴ Pro W3" charset="0"/>
              </a:rPr>
              <a:t>’</a:t>
            </a:r>
            <a:r>
              <a:rPr lang="en-US" sz="2800" dirty="0"/>
              <a:t>t fun </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3851642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p:txBody>
          <a:bodyPr/>
          <a:lstStyle/>
          <a:p>
            <a:r>
              <a:rPr lang="en-US" dirty="0"/>
              <a:t>Summary</a:t>
            </a:r>
          </a:p>
        </p:txBody>
      </p:sp>
      <p:sp>
        <p:nvSpPr>
          <p:cNvPr id="13319" name="Rectangle 7"/>
          <p:cNvSpPr>
            <a:spLocks noGrp="1" noChangeArrowheads="1"/>
          </p:cNvSpPr>
          <p:nvPr>
            <p:ph idx="1"/>
          </p:nvPr>
        </p:nvSpPr>
        <p:spPr/>
        <p:txBody>
          <a:bodyPr/>
          <a:lstStyle/>
          <a:p>
            <a:r>
              <a:rPr lang="en-US" dirty="0"/>
              <a:t>Automation </a:t>
            </a:r>
          </a:p>
          <a:p>
            <a:pPr lvl="1"/>
            <a:r>
              <a:rPr lang="en-US" sz="2400" dirty="0"/>
              <a:t>Can improve the efficiency of some quality activities </a:t>
            </a:r>
          </a:p>
          <a:p>
            <a:pPr lvl="1"/>
            <a:r>
              <a:rPr lang="en-US" sz="2400" dirty="0"/>
              <a:t>Is a necessity for implementing others</a:t>
            </a:r>
          </a:p>
          <a:p>
            <a:pPr lvl="1"/>
            <a:r>
              <a:rPr lang="en-US" sz="2400" dirty="0" smtClean="0"/>
              <a:t>Can </a:t>
            </a:r>
            <a:r>
              <a:rPr lang="en-US" sz="2400" dirty="0"/>
              <a:t>never </a:t>
            </a:r>
            <a:r>
              <a:rPr lang="en-US" sz="2400" dirty="0" smtClean="0"/>
              <a:t>be a </a:t>
            </a:r>
            <a:r>
              <a:rPr lang="en-US" sz="2400" dirty="0"/>
              <a:t>substitute for a rational, well-organized quality process</a:t>
            </a:r>
          </a:p>
          <a:p>
            <a:pPr lvl="1"/>
            <a:r>
              <a:rPr lang="en-US" sz="2400" dirty="0"/>
              <a:t>Can incrementally improve processes that makes the best use of human resources</a:t>
            </a:r>
          </a:p>
          <a:p>
            <a:pPr lvl="1"/>
            <a:r>
              <a:rPr lang="en-US" sz="2400" dirty="0"/>
              <a:t>Must be carefully evaluated to balance costs and benefits</a:t>
            </a:r>
          </a:p>
        </p:txBody>
      </p:sp>
      <p:sp>
        <p:nvSpPr>
          <p:cNvPr id="2" name="Date Placeholder 1"/>
          <p:cNvSpPr>
            <a:spLocks noGrp="1"/>
          </p:cNvSpPr>
          <p:nvPr>
            <p:ph type="dt" sz="half" idx="10"/>
          </p:nvPr>
        </p:nvSpPr>
        <p:spPr/>
        <p:txBody>
          <a:bodyPr/>
          <a:lstStyle/>
          <a:p>
            <a:pPr>
              <a:defRPr/>
            </a:pPr>
            <a:r>
              <a:rPr lang="en-US" dirty="0" smtClean="0"/>
              <a:t>May 16, 2017</a:t>
            </a:r>
            <a:endParaRPr lang="en-US" dirty="0"/>
          </a:p>
        </p:txBody>
      </p:sp>
      <p:sp>
        <p:nvSpPr>
          <p:cNvPr id="4" name="Footer Placeholder 3"/>
          <p:cNvSpPr>
            <a:spLocks noGrp="1"/>
          </p:cNvSpPr>
          <p:nvPr>
            <p:ph type="ftr" sz="quarter" idx="11"/>
          </p:nvPr>
        </p:nvSpPr>
        <p:spPr/>
        <p:txBody>
          <a:bodyPr/>
          <a:lstStyle/>
          <a:p>
            <a:r>
              <a:rPr lang="en-US" dirty="0" smtClean="0"/>
              <a:t>SE 433: Lecture 8</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4952299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May 16, 2017</a:t>
            </a:r>
            <a:endParaRPr lang="en-US" sz="1400" dirty="0"/>
          </a:p>
        </p:txBody>
      </p:sp>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8</a:t>
            </a:r>
            <a:endParaRPr lang="en-US" sz="1400" dirty="0"/>
          </a:p>
        </p:txBody>
      </p:sp>
      <p:sp>
        <p:nvSpPr>
          <p:cNvPr id="832514" name="Rectangle 2"/>
          <p:cNvSpPr>
            <a:spLocks noGrp="1" noChangeArrowheads="1"/>
          </p:cNvSpPr>
          <p:nvPr>
            <p:ph type="title"/>
          </p:nvPr>
        </p:nvSpPr>
        <p:spPr/>
        <p:txBody>
          <a:bodyPr/>
          <a:lstStyle/>
          <a:p>
            <a:pPr>
              <a:defRPr/>
            </a:pPr>
            <a:r>
              <a:rPr lang="en-US" dirty="0" smtClean="0">
                <a:latin typeface="Arial" charset="0"/>
                <a:ea typeface="ＭＳ Ｐゴシック" charset="0"/>
                <a:cs typeface="ＭＳ Ｐゴシック" charset="0"/>
              </a:rPr>
              <a:t>Next Class</a:t>
            </a:r>
            <a:endParaRPr lang="en-US" dirty="0">
              <a:latin typeface="Arial" charset="0"/>
              <a:ea typeface="ＭＳ Ｐゴシック" charset="0"/>
              <a:cs typeface="ＭＳ Ｐゴシック" charset="0"/>
            </a:endParaRPr>
          </a:p>
        </p:txBody>
      </p:sp>
      <p:sp>
        <p:nvSpPr>
          <p:cNvPr id="196612" name="Rectangle 3"/>
          <p:cNvSpPr>
            <a:spLocks noGrp="1" noChangeArrowheads="1"/>
          </p:cNvSpPr>
          <p:nvPr>
            <p:ph type="body" idx="1"/>
          </p:nvPr>
        </p:nvSpPr>
        <p:spPr>
          <a:xfrm>
            <a:off x="331788" y="990600"/>
            <a:ext cx="8431212" cy="5486400"/>
          </a:xfrm>
        </p:spPr>
        <p:txBody>
          <a:bodyPr/>
          <a:lstStyle/>
          <a:p>
            <a:pPr>
              <a:lnSpc>
                <a:spcPct val="90000"/>
              </a:lnSpc>
              <a:buFont typeface="Wingdings" charset="0"/>
              <a:buNone/>
            </a:pPr>
            <a:r>
              <a:rPr lang="en-US" b="1" dirty="0">
                <a:solidFill>
                  <a:srgbClr val="0000FF"/>
                </a:solidFill>
                <a:ea typeface="ＭＳ Ｐゴシック" charset="0"/>
                <a:cs typeface="ＭＳ Ｐゴシック" charset="0"/>
              </a:rPr>
              <a:t>Topic:</a:t>
            </a:r>
            <a:r>
              <a:rPr lang="en-US" dirty="0">
                <a:solidFill>
                  <a:srgbClr val="0000FF"/>
                </a:solidFill>
                <a:ea typeface="ＭＳ Ｐゴシック" charset="0"/>
                <a:cs typeface="ＭＳ Ｐゴシック" charset="0"/>
              </a:rPr>
              <a:t> </a:t>
            </a:r>
          </a:p>
          <a:p>
            <a:pPr lvl="1">
              <a:lnSpc>
                <a:spcPct val="90000"/>
              </a:lnSpc>
            </a:pPr>
            <a:r>
              <a:rPr lang="en-US" sz="2400" dirty="0"/>
              <a:t>Integration &amp; System </a:t>
            </a:r>
            <a:r>
              <a:rPr lang="en-US" sz="2400" dirty="0" smtClean="0"/>
              <a:t>Testing</a:t>
            </a:r>
          </a:p>
          <a:p>
            <a:pPr>
              <a:lnSpc>
                <a:spcPct val="90000"/>
              </a:lnSpc>
              <a:buNone/>
            </a:pPr>
            <a:r>
              <a:rPr lang="en-US" b="1" dirty="0" smtClean="0">
                <a:solidFill>
                  <a:srgbClr val="0000FF"/>
                </a:solidFill>
                <a:ea typeface="ＭＳ Ｐゴシック" charset="0"/>
                <a:cs typeface="ＭＳ Ｐゴシック" charset="0"/>
              </a:rPr>
              <a:t>Reading</a:t>
            </a:r>
            <a:r>
              <a:rPr lang="en-US" dirty="0">
                <a:solidFill>
                  <a:srgbClr val="0000FF"/>
                </a:solidFill>
                <a:ea typeface="ＭＳ Ｐゴシック" charset="0"/>
                <a:cs typeface="ＭＳ Ｐゴシック" charset="0"/>
              </a:rPr>
              <a:t>:</a:t>
            </a:r>
          </a:p>
          <a:p>
            <a:pPr lvl="1">
              <a:lnSpc>
                <a:spcPct val="90000"/>
              </a:lnSpc>
            </a:pPr>
            <a:r>
              <a:rPr lang="en-US" sz="2400" dirty="0" smtClean="0"/>
              <a:t>Pezze </a:t>
            </a:r>
            <a:r>
              <a:rPr lang="en-US" sz="2400" dirty="0"/>
              <a:t>and Young, Chapter 21.1, 21.2,  22 </a:t>
            </a:r>
            <a:endParaRPr lang="en-US" sz="2400" dirty="0">
              <a:ea typeface="ＭＳ Ｐゴシック" charset="0"/>
              <a:cs typeface="ＭＳ Ｐゴシック" charset="0"/>
            </a:endParaRPr>
          </a:p>
          <a:p>
            <a:pPr lvl="1">
              <a:lnSpc>
                <a:spcPct val="90000"/>
              </a:lnSpc>
            </a:pPr>
            <a:r>
              <a:rPr lang="en-US" sz="2400" dirty="0" smtClean="0">
                <a:ea typeface="ＭＳ Ｐゴシック" charset="0"/>
                <a:cs typeface="ＭＳ Ｐゴシック" charset="0"/>
              </a:rPr>
              <a:t>Articles </a:t>
            </a:r>
            <a:r>
              <a:rPr lang="en-US" sz="2400" dirty="0">
                <a:ea typeface="ＭＳ Ｐゴシック" charset="0"/>
                <a:cs typeface="ＭＳ Ｐゴシック" charset="0"/>
              </a:rPr>
              <a:t>on the Class Page</a:t>
            </a:r>
          </a:p>
          <a:p>
            <a:pPr>
              <a:lnSpc>
                <a:spcPct val="90000"/>
              </a:lnSpc>
              <a:buFont typeface="Wingdings" charset="0"/>
              <a:buNone/>
            </a:pPr>
            <a:r>
              <a:rPr lang="en-US" b="1" dirty="0" smtClean="0">
                <a:solidFill>
                  <a:srgbClr val="0000FF"/>
                </a:solidFill>
                <a:ea typeface="ＭＳ Ｐゴシック" charset="0"/>
                <a:cs typeface="ＭＳ Ｐゴシック" charset="0"/>
              </a:rPr>
              <a:t>Assignment</a:t>
            </a:r>
            <a:endParaRPr lang="en-US" dirty="0">
              <a:ea typeface="ＭＳ Ｐゴシック" charset="0"/>
              <a:cs typeface="ＭＳ Ｐゴシック" charset="0"/>
            </a:endParaRPr>
          </a:p>
          <a:p>
            <a:pPr lvl="1">
              <a:lnSpc>
                <a:spcPct val="90000"/>
              </a:lnSpc>
            </a:pPr>
            <a:r>
              <a:rPr lang="en-US" sz="2400" dirty="0"/>
              <a:t>Assignment 8: </a:t>
            </a:r>
            <a:r>
              <a:rPr lang="en-US" sz="2400" b="1" dirty="0"/>
              <a:t>Due </a:t>
            </a:r>
            <a:r>
              <a:rPr lang="en-US" sz="2400" b="1" dirty="0" smtClean="0"/>
              <a:t>May </a:t>
            </a:r>
            <a:r>
              <a:rPr lang="en-US" sz="2400" b="1" dirty="0" smtClean="0"/>
              <a:t>16</a:t>
            </a:r>
            <a:endParaRPr lang="en-US" sz="2400" dirty="0"/>
          </a:p>
          <a:p>
            <a:pPr lvl="1">
              <a:lnSpc>
                <a:spcPct val="90000"/>
              </a:lnSpc>
            </a:pPr>
            <a:r>
              <a:rPr lang="en-US" sz="2400" dirty="0" smtClean="0"/>
              <a:t>Assignment 9: </a:t>
            </a:r>
            <a:r>
              <a:rPr lang="en-US" sz="2400" b="1" dirty="0" smtClean="0"/>
              <a:t>Due May </a:t>
            </a:r>
            <a:r>
              <a:rPr lang="en-US" sz="2400" b="1" dirty="0" smtClean="0"/>
              <a:t>30</a:t>
            </a:r>
            <a:endParaRPr lang="en-US" sz="2400"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3971536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Presentation1">
  <a:themeElements>
    <a:clrScheme name="Custom 8">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0000FF"/>
      </a:hlink>
      <a:folHlink>
        <a:srgbClr val="FF00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lnDef>
  </a:objectDefaults>
  <a:extraClrSchemeLst>
    <a:extraClrScheme>
      <a:clrScheme name="Presentation1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2285</TotalTime>
  <Words>6593</Words>
  <Application>Microsoft Macintosh PowerPoint</Application>
  <PresentationFormat>On-screen Show (4:3)</PresentationFormat>
  <Paragraphs>1154</Paragraphs>
  <Slides>94</Slides>
  <Notes>66</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Presentation1</vt:lpstr>
      <vt:lpstr>Document</vt:lpstr>
      <vt:lpstr>SE 433/333 Software Testing  &amp; Quality Assurance</vt:lpstr>
      <vt:lpstr>Administrivia</vt:lpstr>
      <vt:lpstr>SE 433 – Class 8</vt:lpstr>
      <vt:lpstr>Assignment 9</vt:lpstr>
      <vt:lpstr>Thought for the Day</vt:lpstr>
      <vt:lpstr>Another Thought for the Day</vt:lpstr>
      <vt:lpstr>Static white-box testing</vt:lpstr>
      <vt:lpstr>Static Analysis &amp; Inspection</vt:lpstr>
      <vt:lpstr>Case Study  Therac-25 </vt:lpstr>
      <vt:lpstr>Case Study  Therac-25 </vt:lpstr>
      <vt:lpstr>Nasty question</vt:lpstr>
      <vt:lpstr>Code Inspection</vt:lpstr>
      <vt:lpstr>Software Inspection</vt:lpstr>
      <vt:lpstr>Software Inspection</vt:lpstr>
      <vt:lpstr>Formal code reviews</vt:lpstr>
      <vt:lpstr>Why have Code Inspections</vt:lpstr>
      <vt:lpstr>Code Inspection </vt:lpstr>
      <vt:lpstr>Code Inspection </vt:lpstr>
      <vt:lpstr>Code review checklist</vt:lpstr>
      <vt:lpstr>Inspections vs. Testing </vt:lpstr>
      <vt:lpstr>Static Software Analysis</vt:lpstr>
      <vt:lpstr>Static Code Analysis</vt:lpstr>
      <vt:lpstr>Automated static analysis</vt:lpstr>
      <vt:lpstr>Static analysis tools</vt:lpstr>
      <vt:lpstr>Static Test Tools </vt:lpstr>
      <vt:lpstr>Simple analysis tools</vt:lpstr>
      <vt:lpstr>Stages of static analysis</vt:lpstr>
      <vt:lpstr>Static analysis checks</vt:lpstr>
      <vt:lpstr>Static Verification: Analysis Tools</vt:lpstr>
      <vt:lpstr>Static Analysis Tools (continued)</vt:lpstr>
      <vt:lpstr>Complex analysis tools</vt:lpstr>
      <vt:lpstr>Automated Static Analysis</vt:lpstr>
      <vt:lpstr>Automated Static Code Analysis</vt:lpstr>
      <vt:lpstr>Example of Static Code Analyzers</vt:lpstr>
      <vt:lpstr>Types of Analyses </vt:lpstr>
      <vt:lpstr>Case Study – AT&amp;T Telephone Network Collapse</vt:lpstr>
      <vt:lpstr>AT&amp;T Telephone Switch System </vt:lpstr>
      <vt:lpstr>Case Study – Apple Gotofail Bug </vt:lpstr>
      <vt:lpstr>Case Study – Apple Gotofail Bug The Bug: sslKeyExchange.c </vt:lpstr>
      <vt:lpstr>Case Study – Apple Gotofail Bug The Bug: sslKeyExchange.c </vt:lpstr>
      <vt:lpstr>Case Study – Apple Gotofail Bug– The Lessons </vt:lpstr>
      <vt:lpstr>Gotofail T-Shirt</vt:lpstr>
      <vt:lpstr>Finding Bugs in Java with FindBugs</vt:lpstr>
      <vt:lpstr>FindBugs</vt:lpstr>
      <vt:lpstr>Common Wisdom About Bugs</vt:lpstr>
      <vt:lpstr>FindBugs Approach</vt:lpstr>
      <vt:lpstr>Would You Write Code Like This?</vt:lpstr>
      <vt:lpstr>How Does It Work?</vt:lpstr>
      <vt:lpstr>Null Pointer Dereference Bug</vt:lpstr>
      <vt:lpstr>Another Null Pointer Bug</vt:lpstr>
      <vt:lpstr>Bit-Wise Operations</vt:lpstr>
      <vt:lpstr>Bit-Wise Operations</vt:lpstr>
      <vt:lpstr>Comparison for Equality </vt:lpstr>
      <vt:lpstr>Comparison for Equality </vt:lpstr>
      <vt:lpstr>Doomed Equals Variations</vt:lpstr>
      <vt:lpstr>Silent &amp; Nasty Bugs</vt:lpstr>
      <vt:lpstr>Comparison for Equality II - From Google </vt:lpstr>
      <vt:lpstr>Comparison for Equality II - From Google </vt:lpstr>
      <vt:lpstr>Identity Rather Than Equality</vt:lpstr>
      <vt:lpstr>Splitting Strings</vt:lpstr>
      <vt:lpstr>Splitting Strings</vt:lpstr>
      <vt:lpstr>Initialization in Constructor</vt:lpstr>
      <vt:lpstr>Initialization in Constructor</vt:lpstr>
      <vt:lpstr>Overriding Methods</vt:lpstr>
      <vt:lpstr>Overriding Methods</vt:lpstr>
      <vt:lpstr>Exception Handling</vt:lpstr>
      <vt:lpstr>Exception Handling</vt:lpstr>
      <vt:lpstr>String Manipulation </vt:lpstr>
      <vt:lpstr>String Manipulation </vt:lpstr>
      <vt:lpstr>Ignored Return Value, Part 2</vt:lpstr>
      <vt:lpstr>Misusing putIfAbsent</vt:lpstr>
      <vt:lpstr>The Fix</vt:lpstr>
      <vt:lpstr>Lessons Learned </vt:lpstr>
      <vt:lpstr>Lessons Learned </vt:lpstr>
      <vt:lpstr>Werner Heisenberg (1901-1976)</vt:lpstr>
      <vt:lpstr>Niels Bohr (1885-1962)</vt:lpstr>
      <vt:lpstr>Bohr Bug</vt:lpstr>
      <vt:lpstr>Heisenbugs</vt:lpstr>
      <vt:lpstr>Copenhagen (2003)</vt:lpstr>
      <vt:lpstr>Copenhagen (2003)</vt:lpstr>
      <vt:lpstr>How to Handle the Issues Discovered by FindBugs?</vt:lpstr>
      <vt:lpstr>Incremental Analysis </vt:lpstr>
      <vt:lpstr>Incremental Analysis</vt:lpstr>
      <vt:lpstr>Evaluation of FindBugs</vt:lpstr>
      <vt:lpstr>FindBugs™</vt:lpstr>
      <vt:lpstr>Lest we forget</vt:lpstr>
      <vt:lpstr>Lest we forget</vt:lpstr>
      <vt:lpstr>Lest we forget</vt:lpstr>
      <vt:lpstr>Improve Software Quality</vt:lpstr>
      <vt:lpstr>Test, Test, Test …</vt:lpstr>
      <vt:lpstr>Learned Wisdom</vt:lpstr>
      <vt:lpstr>Static Analysis Earlier is Better</vt:lpstr>
      <vt:lpstr>Summary</vt:lpstr>
      <vt:lpstr>Next Class</vt:lpstr>
    </vt:vector>
  </TitlesOfParts>
  <Manager/>
  <Company>DePaul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Object Oriented Modeling</dc:subject>
  <dc:creator>Dennis L. Mumaugh</dc:creator>
  <cp:keywords/>
  <dc:description/>
  <cp:lastModifiedBy>Dennis L. Mumaugh</cp:lastModifiedBy>
  <cp:revision>141</cp:revision>
  <cp:lastPrinted>2017-05-16T02:25:11Z</cp:lastPrinted>
  <dcterms:created xsi:type="dcterms:W3CDTF">2011-01-12T03:59:53Z</dcterms:created>
  <dcterms:modified xsi:type="dcterms:W3CDTF">2017-05-16T02:25:43Z</dcterms:modified>
  <cp:category/>
</cp:coreProperties>
</file>