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105"/>
  </p:notesMasterIdLst>
  <p:handoutMasterIdLst>
    <p:handoutMasterId r:id="rId106"/>
  </p:handoutMasterIdLst>
  <p:sldIdLst>
    <p:sldId id="256" r:id="rId2"/>
    <p:sldId id="257" r:id="rId3"/>
    <p:sldId id="258" r:id="rId4"/>
    <p:sldId id="367" r:id="rId5"/>
    <p:sldId id="368" r:id="rId6"/>
    <p:sldId id="349" r:id="rId7"/>
    <p:sldId id="259" r:id="rId8"/>
    <p:sldId id="351" r:id="rId9"/>
    <p:sldId id="299" r:id="rId10"/>
    <p:sldId id="333" r:id="rId11"/>
    <p:sldId id="334" r:id="rId12"/>
    <p:sldId id="335" r:id="rId13"/>
    <p:sldId id="266" r:id="rId14"/>
    <p:sldId id="361" r:id="rId15"/>
    <p:sldId id="353" r:id="rId16"/>
    <p:sldId id="354" r:id="rId17"/>
    <p:sldId id="355" r:id="rId18"/>
    <p:sldId id="356" r:id="rId19"/>
    <p:sldId id="357" r:id="rId20"/>
    <p:sldId id="359" r:id="rId21"/>
    <p:sldId id="268" r:id="rId22"/>
    <p:sldId id="328" r:id="rId23"/>
    <p:sldId id="269" r:id="rId24"/>
    <p:sldId id="329" r:id="rId25"/>
    <p:sldId id="366" r:id="rId26"/>
    <p:sldId id="267" r:id="rId27"/>
    <p:sldId id="348"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63" r:id="rId57"/>
    <p:sldId id="342" r:id="rId58"/>
    <p:sldId id="300" r:id="rId59"/>
    <p:sldId id="301" r:id="rId60"/>
    <p:sldId id="302" r:id="rId61"/>
    <p:sldId id="303" r:id="rId62"/>
    <p:sldId id="304" r:id="rId63"/>
    <p:sldId id="305" r:id="rId64"/>
    <p:sldId id="306" r:id="rId65"/>
    <p:sldId id="362" r:id="rId66"/>
    <p:sldId id="363" r:id="rId67"/>
    <p:sldId id="364" r:id="rId68"/>
    <p:sldId id="365" r:id="rId69"/>
    <p:sldId id="332" r:id="rId70"/>
    <p:sldId id="336" r:id="rId71"/>
    <p:sldId id="337" r:id="rId72"/>
    <p:sldId id="338" r:id="rId73"/>
    <p:sldId id="339" r:id="rId74"/>
    <p:sldId id="340" r:id="rId75"/>
    <p:sldId id="319" r:id="rId76"/>
    <p:sldId id="318" r:id="rId77"/>
    <p:sldId id="341" r:id="rId78"/>
    <p:sldId id="343" r:id="rId79"/>
    <p:sldId id="330" r:id="rId80"/>
    <p:sldId id="331" r:id="rId81"/>
    <p:sldId id="309" r:id="rId82"/>
    <p:sldId id="310" r:id="rId83"/>
    <p:sldId id="311" r:id="rId84"/>
    <p:sldId id="312" r:id="rId85"/>
    <p:sldId id="313" r:id="rId86"/>
    <p:sldId id="314" r:id="rId87"/>
    <p:sldId id="315" r:id="rId88"/>
    <p:sldId id="316" r:id="rId89"/>
    <p:sldId id="317" r:id="rId90"/>
    <p:sldId id="320" r:id="rId91"/>
    <p:sldId id="344" r:id="rId92"/>
    <p:sldId id="345" r:id="rId93"/>
    <p:sldId id="346" r:id="rId94"/>
    <p:sldId id="347" r:id="rId95"/>
    <p:sldId id="321" r:id="rId96"/>
    <p:sldId id="360" r:id="rId97"/>
    <p:sldId id="322" r:id="rId98"/>
    <p:sldId id="323" r:id="rId99"/>
    <p:sldId id="324" r:id="rId100"/>
    <p:sldId id="325" r:id="rId101"/>
    <p:sldId id="326" r:id="rId102"/>
    <p:sldId id="327" r:id="rId103"/>
    <p:sldId id="260" r:id="rId10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68" autoAdjust="0"/>
  </p:normalViewPr>
  <p:slideViewPr>
    <p:cSldViewPr>
      <p:cViewPr>
        <p:scale>
          <a:sx n="150" d="100"/>
          <a:sy n="150" d="100"/>
        </p:scale>
        <p:origin x="-216" y="-544"/>
      </p:cViewPr>
      <p:guideLst>
        <p:guide orient="horz" pos="2160"/>
        <p:guide pos="2880"/>
      </p:guideLst>
    </p:cSldViewPr>
  </p:slideViewPr>
  <p:outlineViewPr>
    <p:cViewPr>
      <p:scale>
        <a:sx n="33" d="100"/>
        <a:sy n="33" d="100"/>
      </p:scale>
      <p:origin x="84680" y="3784"/>
    </p:cViewPr>
  </p:outlineViewPr>
  <p:notesTextViewPr>
    <p:cViewPr>
      <p:scale>
        <a:sx n="100" d="100"/>
        <a:sy n="100" d="100"/>
      </p:scale>
      <p:origin x="0" y="0"/>
    </p:cViewPr>
  </p:notesTextViewPr>
  <p:sorterViewPr>
    <p:cViewPr>
      <p:scale>
        <a:sx n="150" d="100"/>
        <a:sy n="150" d="100"/>
      </p:scale>
      <p:origin x="0" y="17568"/>
    </p:cViewPr>
  </p:sorterViewPr>
  <p:notesViewPr>
    <p:cSldViewPr>
      <p:cViewPr varScale="1">
        <p:scale>
          <a:sx n="142" d="100"/>
          <a:sy n="142" d="100"/>
        </p:scale>
        <p:origin x="-344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handoutMaster" Target="handoutMasters/handout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a:t>SE </a:t>
            </a:r>
            <a:r>
              <a:rPr lang="en-US" dirty="0" smtClean="0"/>
              <a:t>433</a:t>
            </a:r>
            <a:endParaRPr lang="en-US" dirty="0"/>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May 9, 2017</a:t>
            </a:r>
            <a:endParaRPr lang="en-US" dirty="0"/>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7</a:t>
            </a:r>
            <a:endParaRPr lang="en-US" dirty="0"/>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58FDA3C-CC5A-1D46-AB49-DBF5E30FB06C}" type="slidenum">
              <a:rPr lang="en-US"/>
              <a:pPr>
                <a:defRPr/>
              </a:pPr>
              <a:t>‹#›</a:t>
            </a:fld>
            <a:endParaRPr lang="en-US" dirty="0"/>
          </a:p>
        </p:txBody>
      </p:sp>
    </p:spTree>
    <p:extLst>
      <p:ext uri="{BB962C8B-B14F-4D97-AF65-F5344CB8AC3E}">
        <p14:creationId xmlns:p14="http://schemas.microsoft.com/office/powerpoint/2010/main" val="80566432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smtClean="0"/>
              <a:t>SE 433</a:t>
            </a:r>
            <a:endParaRPr lang="en-US" dirty="0"/>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May 9, 2017</a:t>
            </a: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7" name="Rectangle 5"/>
          <p:cNvSpPr>
            <a:spLocks noGrp="1" noChangeArrowheads="1"/>
          </p:cNvSpPr>
          <p:nvPr>
            <p:ph type="body" sz="quarter" idx="3"/>
          </p:nvPr>
        </p:nvSpPr>
        <p:spPr bwMode="auto">
          <a:xfrm>
            <a:off x="533400" y="4343400"/>
            <a:ext cx="6019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7</a:t>
            </a:r>
            <a:endParaRPr lang="en-US" dirty="0"/>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0410F35-0C47-794C-85F9-FC23048F5283}" type="slidenum">
              <a:rPr lang="en-US"/>
              <a:pPr>
                <a:defRPr/>
              </a:pPr>
              <a:t>‹#›</a:t>
            </a:fld>
            <a:r>
              <a:rPr lang="en-US" dirty="0"/>
              <a:t> of </a:t>
            </a:r>
            <a:r>
              <a:rPr lang="en-US" dirty="0" smtClean="0"/>
              <a:t>103</a:t>
            </a:r>
            <a:endParaRPr lang="en-US" dirty="0"/>
          </a:p>
        </p:txBody>
      </p:sp>
    </p:spTree>
    <p:extLst>
      <p:ext uri="{BB962C8B-B14F-4D97-AF65-F5344CB8AC3E}">
        <p14:creationId xmlns:p14="http://schemas.microsoft.com/office/powerpoint/2010/main" val="16931616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endParaRPr lang="en-US" dirty="0">
              <a:latin typeface="Arial" charset="0"/>
              <a:ea typeface="ＭＳ Ｐゴシック" charset="0"/>
              <a:cs typeface="ＭＳ Ｐゴシック" charset="0"/>
            </a:endParaRPr>
          </a:p>
        </p:txBody>
      </p:sp>
      <p:sp>
        <p:nvSpPr>
          <p:cNvPr id="7170"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1</a:t>
            </a:fld>
            <a:r>
              <a:rPr lang="en-US" dirty="0" smtClean="0"/>
              <a:t> of 103</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4" name="Rectangle 2"/>
          <p:cNvSpPr>
            <a:spLocks noGrp="1" noRot="1" noChangeAspect="1" noChangeArrowheads="1" noTextEdit="1"/>
          </p:cNvSpPr>
          <p:nvPr>
            <p:ph type="sldImg"/>
          </p:nvPr>
        </p:nvSpPr>
        <p:spPr>
          <a:xfrm>
            <a:off x="1041400" y="609600"/>
            <a:ext cx="4775200" cy="3581400"/>
          </a:xfrm>
          <a:ln/>
        </p:spPr>
      </p:sp>
      <p:sp>
        <p:nvSpPr>
          <p:cNvPr id="155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11</a:t>
            </a:fld>
            <a:r>
              <a:rPr lang="en-US" dirty="0" smtClean="0"/>
              <a:t> of 103</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2" name="Rectangle 2"/>
          <p:cNvSpPr>
            <a:spLocks noGrp="1" noRot="1" noChangeAspect="1" noChangeArrowheads="1" noTextEdit="1"/>
          </p:cNvSpPr>
          <p:nvPr>
            <p:ph type="sldImg"/>
          </p:nvPr>
        </p:nvSpPr>
        <p:spPr>
          <a:xfrm>
            <a:off x="1041400" y="609600"/>
            <a:ext cx="4775200" cy="3581400"/>
          </a:xfrm>
          <a:ln/>
        </p:spPr>
      </p:sp>
      <p:sp>
        <p:nvSpPr>
          <p:cNvPr id="157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12</a:t>
            </a:fld>
            <a:r>
              <a:rPr lang="en-US" dirty="0" smtClean="0"/>
              <a:t> of 103</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p:txBody>
          <a:bodyPr/>
          <a:lstStyle/>
          <a:p>
            <a:pPr eaLnBrk="1" hangingPunct="1">
              <a:defRPr/>
            </a:pPr>
            <a:r>
              <a:rPr lang="en-US" dirty="0" smtClean="0">
                <a:cs typeface="+mn-cs"/>
              </a:rPr>
              <a:t>1.9.4.1</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32</a:t>
            </a:fld>
            <a:r>
              <a:rPr lang="en-US" dirty="0" smtClean="0"/>
              <a:t> of 103</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Eclipse add JDK</a:t>
            </a:r>
          </a:p>
          <a:p>
            <a:r>
              <a:rPr lang="en-US" dirty="0" smtClean="0"/>
              <a:t>Preference</a:t>
            </a:r>
            <a:r>
              <a:rPr lang="en-US" baseline="0" dirty="0" smtClean="0"/>
              <a:t> | Java | Installed JREs</a:t>
            </a:r>
          </a:p>
          <a:p>
            <a:r>
              <a:rPr lang="en-US" baseline="0" dirty="0" smtClean="0"/>
              <a:t>Search </a:t>
            </a:r>
            <a:endParaRPr lang="en-US" dirty="0"/>
          </a:p>
        </p:txBody>
      </p:sp>
      <p:sp>
        <p:nvSpPr>
          <p:cNvPr id="4" name="Date Placeholder 3"/>
          <p:cNvSpPr>
            <a:spLocks noGrp="1"/>
          </p:cNvSpPr>
          <p:nvPr>
            <p:ph type="dt"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Lecture 7</a:t>
            </a:r>
            <a:endParaRPr lang="en-US" dirty="0"/>
          </a:p>
        </p:txBody>
      </p:sp>
      <p:sp>
        <p:nvSpPr>
          <p:cNvPr id="8" name="Header Placeholder 7"/>
          <p:cNvSpPr>
            <a:spLocks noGrp="1"/>
          </p:cNvSpPr>
          <p:nvPr>
            <p:ph type="hdr" sz="quarter" idx="13"/>
          </p:nvPr>
        </p:nvSpPr>
        <p:spPr/>
        <p:txBody>
          <a:bodyPr/>
          <a:lstStyle/>
          <a:p>
            <a:pPr>
              <a:defRPr/>
            </a:pPr>
            <a:r>
              <a:rPr lang="en-US" dirty="0" smtClean="0"/>
              <a:t>SE 433</a:t>
            </a:r>
            <a:endParaRPr lang="en-US" dirty="0"/>
          </a:p>
        </p:txBody>
      </p:sp>
      <p:sp>
        <p:nvSpPr>
          <p:cNvPr id="6" name="Slide Number Placeholder 5"/>
          <p:cNvSpPr>
            <a:spLocks noGrp="1"/>
          </p:cNvSpPr>
          <p:nvPr>
            <p:ph type="sldNum" sz="quarter" idx="14"/>
          </p:nvPr>
        </p:nvSpPr>
        <p:spPr/>
        <p:txBody>
          <a:bodyPr/>
          <a:lstStyle/>
          <a:p>
            <a:pPr>
              <a:defRPr/>
            </a:pPr>
            <a:fld id="{F0410F35-0C47-794C-85F9-FC23048F5283}" type="slidenum">
              <a:rPr lang="en-US" smtClean="0"/>
              <a:pPr>
                <a:defRPr/>
              </a:pPr>
              <a:t>53</a:t>
            </a:fld>
            <a:r>
              <a:rPr lang="en-US" dirty="0" smtClean="0"/>
              <a:t> of 103</a:t>
            </a:r>
            <a:endParaRPr lang="en-US" dirty="0"/>
          </a:p>
        </p:txBody>
      </p:sp>
    </p:spTree>
    <p:extLst>
      <p:ext uri="{BB962C8B-B14F-4D97-AF65-F5344CB8AC3E}">
        <p14:creationId xmlns:p14="http://schemas.microsoft.com/office/powerpoint/2010/main" val="230024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56</a:t>
            </a:fld>
            <a:r>
              <a:rPr lang="en-US" dirty="0" smtClean="0"/>
              <a:t> of 103</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57</a:t>
            </a:fld>
            <a:r>
              <a:rPr lang="en-US" dirty="0" smtClean="0"/>
              <a:t> of 103</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58</a:t>
            </a:fld>
            <a:r>
              <a:rPr lang="en-US" dirty="0" smtClean="0"/>
              <a:t> of 103</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62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036"/>
            <a:r>
              <a:rPr lang="it-IT" dirty="0">
                <a:latin typeface="Calibri" charset="0"/>
              </a:rPr>
              <a:t>12.5 PATH TESTING</a:t>
            </a:r>
          </a:p>
          <a:p>
            <a:pPr marL="46036">
              <a:spcBef>
                <a:spcPts val="413"/>
              </a:spcBef>
            </a:pPr>
            <a:r>
              <a:rPr lang="en-US" dirty="0">
                <a:solidFill>
                  <a:srgbClr val="000000"/>
                </a:solidFill>
                <a:latin typeface="Calibri" charset="0"/>
                <a:cs typeface="Arial" charset="0"/>
                <a:sym typeface="Arial" charset="0"/>
              </a:rPr>
              <a:t>Path coverage simply requires each path to be executed at least once, thus helping in revealing failures that occur when loops are executed several times.  Unfortunately, </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pure</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path coverage is impractical even for simple programs (the program on the slide has infinite many paths).  An easy way to reduce the number of paths is to limit the number of times of executions of each loop.</a:t>
            </a:r>
            <a:endParaRPr lang="en-US" dirty="0">
              <a:solidFill>
                <a:srgbClr val="000000"/>
              </a:solidFill>
              <a:latin typeface="Calibri" charset="0"/>
              <a:cs typeface="Arial" charset="0"/>
              <a:sym typeface="Arial"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59</a:t>
            </a:fld>
            <a:r>
              <a:rPr lang="en-US" dirty="0" smtClean="0"/>
              <a:t> of 103</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830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dirty="0">
                <a:latin typeface="Calibri" charset="0"/>
              </a:rPr>
              <a:t>12.5 PATH TESTING</a:t>
            </a:r>
          </a:p>
          <a:p>
            <a:pPr>
              <a:spcBef>
                <a:spcPts val="413"/>
              </a:spcBef>
            </a:pPr>
            <a:r>
              <a:rPr lang="en-US" dirty="0">
                <a:solidFill>
                  <a:srgbClr val="000000"/>
                </a:solidFill>
                <a:latin typeface="Calibri" charset="0"/>
                <a:cs typeface="Arial" charset="0"/>
                <a:sym typeface="Arial" charset="0"/>
              </a:rPr>
              <a:t>Path coverage simply requires each path to be executed at least once, thus helping in revealing failures that occur when loops are executed several times.  Unfortunately, </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pure</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path coverage is impractical even for simple programs with loops.  To ensure a finite number of paths, we must at least  limit the number of times of executions of each loop (e.g., lump </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5 iterations</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and </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105 iterations</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in the same class </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more than 1 iteration</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requiring only one representative execution from that class). </a:t>
            </a:r>
          </a:p>
          <a:p>
            <a:endParaRPr lang="it-IT"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60</a:t>
            </a:fld>
            <a:r>
              <a:rPr lang="en-US" dirty="0" smtClean="0"/>
              <a:t> of 103</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61</a:t>
            </a:fld>
            <a:r>
              <a:rPr lang="en-US" dirty="0" smtClean="0"/>
              <a:t> of 103</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p:cNvSpPr>
          <p:nvPr>
            <p:ph type="sldImg"/>
          </p:nvPr>
        </p:nvSpPr>
        <p:spPr>
          <a:xfrm>
            <a:off x="1066800" y="685800"/>
            <a:ext cx="4570413" cy="3429000"/>
          </a:xfrm>
          <a:solidFill>
            <a:srgbClr val="FFFFFF"/>
          </a:solidFill>
          <a:ln/>
        </p:spPr>
      </p:sp>
      <p:sp>
        <p:nvSpPr>
          <p:cNvPr id="13314" name="Rectangle 3"/>
          <p:cNvSpPr>
            <a:spLocks noGrp="1" noChangeArrowheads="1"/>
          </p:cNvSpPr>
          <p:nvPr>
            <p:ph type="body" idx="1"/>
          </p:nvPr>
        </p:nvSpPr>
        <p:spPr>
          <a:xfrm>
            <a:off x="533400" y="4343400"/>
            <a:ext cx="5791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2</a:t>
            </a:fld>
            <a:r>
              <a:rPr lang="en-US" dirty="0" smtClean="0"/>
              <a:t> of 103</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036">
              <a:spcBef>
                <a:spcPts val="413"/>
              </a:spcBef>
            </a:pPr>
            <a:r>
              <a:rPr lang="en-US" dirty="0">
                <a:solidFill>
                  <a:srgbClr val="000000"/>
                </a:solidFill>
                <a:latin typeface="Calibri" charset="0"/>
                <a:cs typeface="Arial" charset="0"/>
                <a:sym typeface="Arial" charset="0"/>
              </a:rPr>
              <a:t>The graph at the right shows the paths that must be covered in the control flow graph at the left, using the </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boundary interior</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a:t>
            </a:r>
          </a:p>
          <a:p>
            <a:pPr marL="46036">
              <a:spcBef>
                <a:spcPts val="413"/>
              </a:spcBef>
            </a:pPr>
            <a:r>
              <a:rPr lang="en-US" dirty="0">
                <a:solidFill>
                  <a:srgbClr val="000000"/>
                </a:solidFill>
                <a:latin typeface="Calibri" charset="0"/>
                <a:cs typeface="Arial" charset="0"/>
                <a:sym typeface="Arial" charset="0"/>
              </a:rPr>
              <a:t>adequacy criiterion.  </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62</a:t>
            </a:fld>
            <a:r>
              <a:rPr lang="en-US" dirty="0" smtClean="0"/>
              <a:t> of 103</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63</a:t>
            </a:fld>
            <a:r>
              <a:rPr lang="en-US" dirty="0" smtClean="0"/>
              <a:t> of 103</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64</a:t>
            </a:fld>
            <a:r>
              <a:rPr lang="en-US" dirty="0" smtClean="0"/>
              <a:t> of 103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1379" name="Rectangle 3"/>
          <p:cNvSpPr>
            <a:spLocks noGrp="1" noChangeArrowheads="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66</a:t>
            </a:fld>
            <a:r>
              <a:rPr lang="en-US" dirty="0" smtClean="0"/>
              <a:t> of 103</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3427" name="Rectangle 3"/>
          <p:cNvSpPr>
            <a:spLocks noGrp="1" noChangeArrowheads="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67</a:t>
            </a:fld>
            <a:r>
              <a:rPr lang="en-US" dirty="0" smtClean="0"/>
              <a:t> of 103</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5475" name="Rectangle 3"/>
          <p:cNvSpPr>
            <a:spLocks noGrp="1" noChangeArrowheads="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68</a:t>
            </a:fld>
            <a:r>
              <a:rPr lang="en-US" dirty="0" smtClean="0"/>
              <a:t> of 103</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2"/>
          <p:cNvSpPr>
            <a:spLocks noGrp="1" noRot="1" noChangeAspect="1" noChangeArrowheads="1" noTextEdit="1"/>
          </p:cNvSpPr>
          <p:nvPr>
            <p:ph type="sldImg"/>
          </p:nvPr>
        </p:nvSpPr>
        <p:spPr>
          <a:xfrm>
            <a:off x="1041400" y="609600"/>
            <a:ext cx="4775200" cy="3581400"/>
          </a:xfrm>
          <a:ln/>
        </p:spPr>
      </p:sp>
      <p:sp>
        <p:nvSpPr>
          <p:cNvPr id="1269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69</a:t>
            </a:fld>
            <a:r>
              <a:rPr lang="en-US" dirty="0" smtClean="0"/>
              <a:t> of 103</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2"/>
          <p:cNvSpPr>
            <a:spLocks noGrp="1" noRot="1" noChangeAspect="1" noChangeArrowheads="1" noTextEdit="1"/>
          </p:cNvSpPr>
          <p:nvPr>
            <p:ph type="sldImg"/>
          </p:nvPr>
        </p:nvSpPr>
        <p:spPr>
          <a:xfrm>
            <a:off x="1041400" y="609600"/>
            <a:ext cx="4775200" cy="3581400"/>
          </a:xfrm>
          <a:ln/>
        </p:spPr>
      </p:sp>
      <p:sp>
        <p:nvSpPr>
          <p:cNvPr id="159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70</a:t>
            </a:fld>
            <a:r>
              <a:rPr lang="en-US" dirty="0" smtClean="0"/>
              <a:t> of 103</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2"/>
          <p:cNvSpPr>
            <a:spLocks noGrp="1" noRot="1" noChangeAspect="1" noChangeArrowheads="1" noTextEdit="1"/>
          </p:cNvSpPr>
          <p:nvPr>
            <p:ph type="sldImg"/>
          </p:nvPr>
        </p:nvSpPr>
        <p:spPr>
          <a:xfrm>
            <a:off x="1041400" y="609600"/>
            <a:ext cx="4775200" cy="3581400"/>
          </a:xfrm>
          <a:ln/>
        </p:spPr>
      </p:sp>
      <p:sp>
        <p:nvSpPr>
          <p:cNvPr id="161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71</a:t>
            </a:fld>
            <a:r>
              <a:rPr lang="en-US" dirty="0" smtClean="0"/>
              <a:t> of 103</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2"/>
          <p:cNvSpPr>
            <a:spLocks noGrp="1" noRot="1" noChangeAspect="1" noChangeArrowheads="1" noTextEdit="1"/>
          </p:cNvSpPr>
          <p:nvPr>
            <p:ph type="sldImg"/>
          </p:nvPr>
        </p:nvSpPr>
        <p:spPr>
          <a:xfrm>
            <a:off x="1041400" y="609600"/>
            <a:ext cx="4775200" cy="3581400"/>
          </a:xfrm>
          <a:ln/>
        </p:spPr>
      </p:sp>
      <p:sp>
        <p:nvSpPr>
          <p:cNvPr id="163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72</a:t>
            </a:fld>
            <a:r>
              <a:rPr lang="en-US" dirty="0" smtClean="0"/>
              <a:t> of 103</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2525" y="692150"/>
            <a:ext cx="4552950" cy="3416300"/>
          </a:xfrm>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3</a:t>
            </a:fld>
            <a:r>
              <a:rPr lang="en-US" dirty="0" smtClean="0"/>
              <a:t> of 103</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Rectangle 2"/>
          <p:cNvSpPr>
            <a:spLocks noGrp="1" noRot="1" noChangeAspect="1" noChangeArrowheads="1" noTextEdit="1"/>
          </p:cNvSpPr>
          <p:nvPr>
            <p:ph type="sldImg"/>
          </p:nvPr>
        </p:nvSpPr>
        <p:spPr>
          <a:xfrm>
            <a:off x="1041400" y="609600"/>
            <a:ext cx="4775200" cy="3581400"/>
          </a:xfrm>
          <a:ln/>
        </p:spPr>
      </p:sp>
      <p:sp>
        <p:nvSpPr>
          <p:cNvPr id="165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73</a:t>
            </a:fld>
            <a:r>
              <a:rPr lang="en-US" dirty="0" smtClean="0"/>
              <a:t> of 103</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Rectangle 2"/>
          <p:cNvSpPr>
            <a:spLocks noGrp="1" noRot="1" noChangeAspect="1" noChangeArrowheads="1" noTextEdit="1"/>
          </p:cNvSpPr>
          <p:nvPr>
            <p:ph type="sldImg"/>
          </p:nvPr>
        </p:nvSpPr>
        <p:spPr>
          <a:xfrm>
            <a:off x="1041400" y="609600"/>
            <a:ext cx="4775200" cy="3581400"/>
          </a:xfrm>
          <a:ln/>
        </p:spPr>
      </p:sp>
      <p:sp>
        <p:nvSpPr>
          <p:cNvPr id="1679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74</a:t>
            </a:fld>
            <a:r>
              <a:rPr lang="en-US" dirty="0" smtClean="0"/>
              <a:t> of 103</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Rectangle 2"/>
          <p:cNvSpPr>
            <a:spLocks noGrp="1" noRot="1" noChangeAspect="1" noChangeArrowheads="1" noTextEdit="1"/>
          </p:cNvSpPr>
          <p:nvPr>
            <p:ph type="sldImg"/>
          </p:nvPr>
        </p:nvSpPr>
        <p:spPr>
          <a:xfrm>
            <a:off x="1041400" y="609600"/>
            <a:ext cx="4775200" cy="3581400"/>
          </a:xfrm>
          <a:ln/>
        </p:spPr>
      </p:sp>
      <p:sp>
        <p:nvSpPr>
          <p:cNvPr id="169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77</a:t>
            </a:fld>
            <a:r>
              <a:rPr lang="en-US" dirty="0" smtClean="0"/>
              <a:t> of 103</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8" name="Rectangle 2"/>
          <p:cNvSpPr>
            <a:spLocks noGrp="1" noRot="1" noChangeAspect="1" noChangeArrowheads="1" noTextEdit="1"/>
          </p:cNvSpPr>
          <p:nvPr>
            <p:ph type="sldImg"/>
          </p:nvPr>
        </p:nvSpPr>
        <p:spPr>
          <a:xfrm>
            <a:off x="1041400" y="609600"/>
            <a:ext cx="4775200" cy="3581400"/>
          </a:xfrm>
          <a:ln/>
        </p:spPr>
      </p:sp>
      <p:sp>
        <p:nvSpPr>
          <p:cNvPr id="1720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dirty="0">
                <a:ea typeface="ＭＳ Ｐゴシック" charset="0"/>
                <a:cs typeface="ＭＳ Ｐゴシック" charset="0"/>
              </a:rPr>
              <a:t>http://satc.gsfc.nasa.gov/support/STC_APR98/apply_oo/apply_oo.html</a:t>
            </a:r>
          </a:p>
          <a:p>
            <a:endParaRPr lang="en-US" dirty="0">
              <a:latin typeface="Times" charset="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78</a:t>
            </a:fld>
            <a:r>
              <a:rPr lang="en-US" dirty="0" smtClean="0"/>
              <a:t> of 103</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2"/>
          <p:cNvSpPr>
            <a:spLocks noGrp="1" noRot="1" noChangeAspect="1" noChangeArrowheads="1" noTextEdit="1"/>
          </p:cNvSpPr>
          <p:nvPr>
            <p:ph type="sldImg"/>
          </p:nvPr>
        </p:nvSpPr>
        <p:spPr>
          <a:xfrm>
            <a:off x="1041400" y="609600"/>
            <a:ext cx="4775200" cy="3581400"/>
          </a:xfrm>
          <a:ln/>
        </p:spPr>
      </p:sp>
      <p:sp>
        <p:nvSpPr>
          <p:cNvPr id="1228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dirty="0">
                <a:ea typeface="ＭＳ Ｐゴシック" charset="0"/>
                <a:cs typeface="ＭＳ Ｐゴシック" charset="0"/>
              </a:rPr>
              <a:t>http://satc.gsfc.nasa.gov/support/STC_APR98/apply_oo/apply_oo.html</a:t>
            </a:r>
          </a:p>
          <a:p>
            <a:endParaRPr lang="en-US" dirty="0">
              <a:latin typeface="Times" charset="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79</a:t>
            </a:fld>
            <a:r>
              <a:rPr lang="en-US" dirty="0" smtClean="0"/>
              <a:t> of 103</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2"/>
          <p:cNvSpPr>
            <a:spLocks noGrp="1" noRot="1" noChangeAspect="1" noChangeArrowheads="1" noTextEdit="1"/>
          </p:cNvSpPr>
          <p:nvPr>
            <p:ph type="sldImg"/>
          </p:nvPr>
        </p:nvSpPr>
        <p:spPr>
          <a:xfrm>
            <a:off x="1041400" y="609600"/>
            <a:ext cx="4775200" cy="3581400"/>
          </a:xfrm>
          <a:ln/>
        </p:spPr>
      </p:sp>
      <p:sp>
        <p:nvSpPr>
          <p:cNvPr id="1249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dirty="0">
                <a:ea typeface="ＭＳ Ｐゴシック" charset="0"/>
                <a:cs typeface="ＭＳ Ｐゴシック" charset="0"/>
              </a:rPr>
              <a:t>http://satc.gsfc.nasa.gov/support/STC_APR98/apply_oo/apply_oo.html</a:t>
            </a:r>
          </a:p>
          <a:p>
            <a:endParaRPr lang="en-US" dirty="0">
              <a:latin typeface="Times" charset="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80</a:t>
            </a:fld>
            <a:r>
              <a:rPr lang="en-US" dirty="0" smtClean="0"/>
              <a:t> of 103</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493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89910" tIns="44954" rIns="89910" bIns="44954"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81</a:t>
            </a:fld>
            <a:r>
              <a:rPr lang="en-US" dirty="0" smtClean="0"/>
              <a:t> of 103</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4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There is nothing deep to be grasped here about linearly independent paths, but cyclomatic complexity is </a:t>
            </a:r>
          </a:p>
          <a:p>
            <a:r>
              <a:rPr lang="en-US" dirty="0">
                <a:latin typeface="Calibri" charset="0"/>
              </a:rPr>
              <a:t>used in industry for test planning (estimating testing effort) and sometimes as an adequacy measure.  Its </a:t>
            </a:r>
          </a:p>
          <a:p>
            <a:r>
              <a:rPr lang="en-US" dirty="0">
                <a:latin typeface="Calibri" charset="0"/>
              </a:rPr>
              <a:t>attractions are that cyclomatic complexity serves as a simple, rough estimate of the complexity of code, </a:t>
            </a:r>
          </a:p>
          <a:p>
            <a:r>
              <a:rPr lang="en-US" dirty="0">
                <a:latin typeface="Calibri" charset="0"/>
              </a:rPr>
              <a:t>and it requires more testing effort for code with complex control flow than for code with simple control </a:t>
            </a:r>
          </a:p>
          <a:p>
            <a:r>
              <a:rPr lang="en-US" dirty="0">
                <a:latin typeface="Calibri" charset="0"/>
              </a:rPr>
              <a:t>flow.  </a:t>
            </a:r>
            <a:r>
              <a:rPr lang="ja-JP" altLang="en-US" dirty="0">
                <a:latin typeface="Calibri" charset="0"/>
              </a:rPr>
              <a:t>“</a:t>
            </a:r>
            <a:r>
              <a:rPr lang="en-US" altLang="ja-JP" dirty="0">
                <a:latin typeface="Calibri" charset="0"/>
              </a:rPr>
              <a:t>Linear independence</a:t>
            </a:r>
            <a:r>
              <a:rPr lang="ja-JP" altLang="en-US" dirty="0">
                <a:latin typeface="Calibri" charset="0"/>
              </a:rPr>
              <a:t>”</a:t>
            </a:r>
            <a:r>
              <a:rPr lang="en-US" altLang="ja-JP" dirty="0">
                <a:latin typeface="Calibri" charset="0"/>
              </a:rPr>
              <a:t> requires some differences between test cases that can be counted toward </a:t>
            </a:r>
          </a:p>
          <a:p>
            <a:r>
              <a:rPr lang="en-US" dirty="0">
                <a:latin typeface="Calibri" charset="0"/>
              </a:rPr>
              <a:t>thorough testing, even if it is not closely related to the </a:t>
            </a:r>
            <a:r>
              <a:rPr lang="en-US" dirty="0" smtClean="0">
                <a:latin typeface="Calibri" charset="0"/>
              </a:rPr>
              <a:t>programmer</a:t>
            </a:r>
            <a:r>
              <a:rPr lang="uk-UA" altLang="ja-JP" dirty="0" smtClean="0">
                <a:latin typeface="Calibri" charset="0"/>
              </a:rPr>
              <a:t>'</a:t>
            </a:r>
            <a:r>
              <a:rPr lang="en-US" altLang="ja-JP" dirty="0" smtClean="0">
                <a:latin typeface="Calibri" charset="0"/>
              </a:rPr>
              <a:t>s </a:t>
            </a:r>
            <a:r>
              <a:rPr lang="en-US" altLang="ja-JP" dirty="0">
                <a:latin typeface="Calibri" charset="0"/>
              </a:rPr>
              <a:t>case analysis. </a:t>
            </a:r>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90</a:t>
            </a:fld>
            <a:r>
              <a:rPr lang="en-US" dirty="0" smtClean="0"/>
              <a:t> of 103</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4" name="Rectangle 2"/>
          <p:cNvSpPr>
            <a:spLocks noGrp="1" noRot="1" noChangeAspect="1" noChangeArrowheads="1" noTextEdit="1"/>
          </p:cNvSpPr>
          <p:nvPr>
            <p:ph type="sldImg"/>
          </p:nvPr>
        </p:nvSpPr>
        <p:spPr>
          <a:xfrm>
            <a:off x="1041400" y="609600"/>
            <a:ext cx="4775200" cy="3581400"/>
          </a:xfrm>
          <a:ln/>
        </p:spPr>
      </p:sp>
      <p:sp>
        <p:nvSpPr>
          <p:cNvPr id="176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91</a:t>
            </a:fld>
            <a:r>
              <a:rPr lang="en-US" dirty="0" smtClean="0"/>
              <a:t> of 103</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2" name="Rectangle 2"/>
          <p:cNvSpPr>
            <a:spLocks noGrp="1" noRot="1" noChangeAspect="1" noChangeArrowheads="1" noTextEdit="1"/>
          </p:cNvSpPr>
          <p:nvPr>
            <p:ph type="sldImg"/>
          </p:nvPr>
        </p:nvSpPr>
        <p:spPr>
          <a:xfrm>
            <a:off x="1041400" y="609600"/>
            <a:ext cx="4775200" cy="3581400"/>
          </a:xfrm>
          <a:ln/>
        </p:spPr>
      </p:sp>
      <p:sp>
        <p:nvSpPr>
          <p:cNvPr id="178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92</a:t>
            </a:fld>
            <a:r>
              <a:rPr lang="en-US" dirty="0" smtClean="0"/>
              <a:t> of 103</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638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9, 2017</a:t>
            </a:r>
            <a:endParaRPr lang="en-US" sz="1200" dirty="0"/>
          </a:p>
        </p:txBody>
      </p:sp>
      <p:sp>
        <p:nvSpPr>
          <p:cNvPr id="1638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16390"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4</a:t>
            </a:fld>
            <a:r>
              <a:rPr lang="en-US" dirty="0" smtClean="0"/>
              <a:t> of 103</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0" name="Rectangle 2"/>
          <p:cNvSpPr>
            <a:spLocks noGrp="1" noRot="1" noChangeAspect="1" noChangeArrowheads="1" noTextEdit="1"/>
          </p:cNvSpPr>
          <p:nvPr>
            <p:ph type="sldImg"/>
          </p:nvPr>
        </p:nvSpPr>
        <p:spPr>
          <a:xfrm>
            <a:off x="1041400" y="609600"/>
            <a:ext cx="4775200" cy="3581400"/>
          </a:xfrm>
          <a:ln/>
        </p:spPr>
      </p:sp>
      <p:sp>
        <p:nvSpPr>
          <p:cNvPr id="1802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93</a:t>
            </a:fld>
            <a:r>
              <a:rPr lang="en-US" dirty="0" smtClean="0"/>
              <a:t> of 103</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8" name="Rectangle 2"/>
          <p:cNvSpPr>
            <a:spLocks noGrp="1" noRot="1" noChangeAspect="1" noChangeArrowheads="1" noTextEdit="1"/>
          </p:cNvSpPr>
          <p:nvPr>
            <p:ph type="sldImg"/>
          </p:nvPr>
        </p:nvSpPr>
        <p:spPr>
          <a:xfrm>
            <a:off x="1041400" y="609600"/>
            <a:ext cx="4775200" cy="3581400"/>
          </a:xfrm>
          <a:ln/>
        </p:spPr>
      </p:sp>
      <p:sp>
        <p:nvSpPr>
          <p:cNvPr id="182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94</a:t>
            </a:fld>
            <a:r>
              <a:rPr lang="en-US" dirty="0" smtClean="0"/>
              <a:t> of 103</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95</a:t>
            </a:fld>
            <a:r>
              <a:rPr lang="en-US" dirty="0" smtClean="0"/>
              <a:t> of 103</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90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97</a:t>
            </a:fld>
            <a:r>
              <a:rPr lang="en-US" dirty="0" smtClean="0"/>
              <a:t> of 103</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107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a:latin typeface="Calibri" charset="0"/>
            </a:endParaRPr>
          </a:p>
          <a:p>
            <a:r>
              <a:rPr lang="en-US" dirty="0">
                <a:latin typeface="Calibri" charset="0"/>
              </a:rPr>
              <a:t>NOTE: This diagram is revised (corrected) from the version that appears in the book ---</a:t>
            </a:r>
          </a:p>
          <a:p>
            <a:r>
              <a:rPr lang="en-US" dirty="0">
                <a:latin typeface="Calibri" charset="0"/>
              </a:rPr>
              <a:t>the position of </a:t>
            </a:r>
            <a:r>
              <a:rPr lang="ja-JP" altLang="en-US" dirty="0">
                <a:latin typeface="Calibri" charset="0"/>
              </a:rPr>
              <a:t>“</a:t>
            </a:r>
            <a:r>
              <a:rPr lang="en-US" altLang="ja-JP" dirty="0">
                <a:latin typeface="Calibri" charset="0"/>
              </a:rPr>
              <a:t>loop boundary testing</a:t>
            </a:r>
            <a:r>
              <a:rPr lang="ja-JP" altLang="en-US" dirty="0">
                <a:latin typeface="Calibri" charset="0"/>
              </a:rPr>
              <a:t>”</a:t>
            </a:r>
            <a:r>
              <a:rPr lang="en-US" altLang="ja-JP" dirty="0">
                <a:latin typeface="Calibri" charset="0"/>
              </a:rPr>
              <a:t> has been changed to properly reflect the definition </a:t>
            </a:r>
          </a:p>
          <a:p>
            <a:r>
              <a:rPr lang="en-US" dirty="0">
                <a:latin typeface="Calibri" charset="0"/>
              </a:rPr>
              <a:t>given in the book.  </a:t>
            </a:r>
          </a:p>
          <a:p>
            <a:endParaRPr lang="en-US" dirty="0">
              <a:latin typeface="Calibri" charset="0"/>
            </a:endParaRPr>
          </a:p>
          <a:p>
            <a:r>
              <a:rPr lang="en-US" dirty="0">
                <a:latin typeface="Calibri" charset="0"/>
              </a:rPr>
              <a:t>12.7 COMPARING STRUCTURAL TESTLING CRIETERIA</a:t>
            </a:r>
          </a:p>
          <a:p>
            <a:r>
              <a:rPr lang="en-US" dirty="0">
                <a:latin typeface="Calibri" charset="0"/>
              </a:rPr>
              <a:t>See Chapter 9 for the definition of subsumption  </a:t>
            </a:r>
          </a:p>
          <a:p>
            <a:endParaRPr lang="en-US" dirty="0">
              <a:latin typeface="Calibri" charset="0"/>
            </a:endParaRPr>
          </a:p>
          <a:p>
            <a:r>
              <a:rPr lang="en-US" dirty="0">
                <a:latin typeface="Calibri" charset="0"/>
              </a:rPr>
              <a:t>The criteria above the bar are of theoretical interest, but can require </a:t>
            </a:r>
          </a:p>
          <a:p>
            <a:r>
              <a:rPr lang="en-US" dirty="0">
                <a:latin typeface="Calibri" charset="0"/>
              </a:rPr>
              <a:t>either an exponential number of test cases relative to program size </a:t>
            </a:r>
          </a:p>
          <a:p>
            <a:r>
              <a:rPr lang="en-US" dirty="0">
                <a:latin typeface="Calibri" charset="0"/>
              </a:rPr>
              <a:t>(compound condition testing, boundary interior testing) or a</a:t>
            </a:r>
          </a:p>
          <a:p>
            <a:r>
              <a:rPr lang="en-US" dirty="0">
                <a:latin typeface="Calibri" charset="0"/>
              </a:rPr>
              <a:t>potentially infinite number of test cases (path testing).  </a:t>
            </a:r>
          </a:p>
          <a:p>
            <a:endParaRPr lang="en-US" dirty="0">
              <a:latin typeface="Calibri" charset="0"/>
            </a:endParaRPr>
          </a:p>
          <a:p>
            <a:r>
              <a:rPr lang="en-US" dirty="0">
                <a:latin typeface="Calibri" charset="0"/>
              </a:rPr>
              <a:t>The criteria below the bar are </a:t>
            </a:r>
            <a:r>
              <a:rPr lang="ja-JP" altLang="en-US" dirty="0">
                <a:latin typeface="Calibri" charset="0"/>
              </a:rPr>
              <a:t>“</a:t>
            </a:r>
            <a:r>
              <a:rPr lang="en-US" altLang="ja-JP" dirty="0">
                <a:latin typeface="Calibri" charset="0"/>
              </a:rPr>
              <a:t>practical</a:t>
            </a:r>
            <a:r>
              <a:rPr lang="ja-JP" altLang="en-US" dirty="0">
                <a:latin typeface="Calibri" charset="0"/>
              </a:rPr>
              <a:t>”</a:t>
            </a:r>
            <a:r>
              <a:rPr lang="en-US" altLang="ja-JP" dirty="0">
                <a:latin typeface="Calibri" charset="0"/>
              </a:rPr>
              <a:t> in the sense that the number </a:t>
            </a:r>
          </a:p>
          <a:p>
            <a:r>
              <a:rPr lang="en-US" dirty="0">
                <a:latin typeface="Calibri" charset="0"/>
              </a:rPr>
              <a:t>of test cases they require, even in the worst case, is only linear in </a:t>
            </a:r>
          </a:p>
          <a:p>
            <a:r>
              <a:rPr lang="en-US" dirty="0">
                <a:latin typeface="Calibri" charset="0"/>
              </a:rPr>
              <a:t>program size, and all of them have been used in industrial practice. </a:t>
            </a:r>
          </a:p>
          <a:p>
            <a:endParaRPr lang="en-US" dirty="0">
              <a:latin typeface="Calibri" charset="0"/>
            </a:endParaRPr>
          </a:p>
          <a:p>
            <a:r>
              <a:rPr lang="en-US" dirty="0">
                <a:latin typeface="Calibri" charset="0"/>
              </a:rPr>
              <a:t>Since MC/DC and loop boundary testing are mutually incomparable, and </a:t>
            </a:r>
          </a:p>
          <a:p>
            <a:r>
              <a:rPr lang="en-US" dirty="0">
                <a:latin typeface="Calibri" charset="0"/>
              </a:rPr>
              <a:t>since each is closely tied to program logic (reflecting the case analysis </a:t>
            </a:r>
          </a:p>
          <a:p>
            <a:r>
              <a:rPr lang="en-US" dirty="0">
                <a:latin typeface="Calibri" charset="0"/>
              </a:rPr>
              <a:t>that a programmer must consider to write and justify the code), they are </a:t>
            </a:r>
          </a:p>
          <a:p>
            <a:r>
              <a:rPr lang="en-US" dirty="0">
                <a:latin typeface="Calibri" charset="0"/>
              </a:rPr>
              <a:t>an attractive combination. </a:t>
            </a:r>
          </a:p>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98</a:t>
            </a:fld>
            <a:r>
              <a:rPr lang="en-US" dirty="0" smtClean="0"/>
              <a:t> of 103</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2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dirty="0">
                <a:latin typeface="Calibri" charset="0"/>
              </a:rPr>
              <a:t>12.8 THE INFEASIBILITY PROBLEM</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99</a:t>
            </a:fld>
            <a:r>
              <a:rPr lang="en-US" dirty="0" smtClean="0"/>
              <a:t> of 103</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517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dirty="0">
                <a:latin typeface="Calibri" charset="0"/>
              </a:rPr>
              <a:t>12.8 THE INFEASIBILITY PROBLEM</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100</a:t>
            </a:fld>
            <a:r>
              <a:rPr lang="en-US" dirty="0" smtClean="0"/>
              <a:t> of 103</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101</a:t>
            </a:fld>
            <a:r>
              <a:rPr lang="en-US" dirty="0" smtClean="0"/>
              <a:t> of 103</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p:cNvSpPr>
          <p:nvPr>
            <p:ph type="sldImg"/>
          </p:nvPr>
        </p:nvSpPr>
        <p:spPr>
          <a:solidFill>
            <a:srgbClr val="FFFFFF"/>
          </a:solidFill>
          <a:ln/>
        </p:spPr>
      </p:sp>
      <p:sp>
        <p:nvSpPr>
          <p:cNvPr id="1976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103</a:t>
            </a:fld>
            <a:r>
              <a:rPr lang="en-US" dirty="0" smtClean="0"/>
              <a:t> of 103</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638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9, 2017</a:t>
            </a:r>
            <a:endParaRPr lang="en-US" sz="1200" dirty="0"/>
          </a:p>
        </p:txBody>
      </p:sp>
      <p:sp>
        <p:nvSpPr>
          <p:cNvPr id="1638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16390"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a:t>
            </a:fld>
            <a:r>
              <a:rPr lang="en-US" dirty="0" smtClean="0"/>
              <a:t> of 103</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6</a:t>
            </a:fld>
            <a:r>
              <a:rPr lang="en-US" dirty="0" smtClean="0"/>
              <a:t> of 103</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8"/>
          <p:cNvSpPr>
            <a:spLocks noGrp="1" noRot="1" noChangeAspect="1" noChangeArrowheads="1" noTextEdit="1"/>
          </p:cNvSpPr>
          <p:nvPr>
            <p:ph type="sldImg"/>
          </p:nvPr>
        </p:nvSpPr>
        <p:spPr>
          <a:xfrm>
            <a:off x="1041400" y="609600"/>
            <a:ext cx="4775200" cy="3581400"/>
          </a:xfrm>
          <a:ln/>
        </p:spPr>
      </p:sp>
      <p:sp>
        <p:nvSpPr>
          <p:cNvPr id="20482" name="Rectangle 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7</a:t>
            </a:fld>
            <a:r>
              <a:rPr lang="en-US" dirty="0" smtClean="0"/>
              <a:t> of 103</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a:t>
            </a:fld>
            <a:r>
              <a:rPr lang="en-US" dirty="0" smtClean="0"/>
              <a:t> of 103</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Rectangle 2"/>
          <p:cNvSpPr>
            <a:spLocks noGrp="1" noRot="1" noChangeAspect="1" noChangeArrowheads="1" noTextEdit="1"/>
          </p:cNvSpPr>
          <p:nvPr>
            <p:ph type="sldImg"/>
          </p:nvPr>
        </p:nvSpPr>
        <p:spPr>
          <a:xfrm>
            <a:off x="1041400" y="609600"/>
            <a:ext cx="4775200" cy="3581400"/>
          </a:xfrm>
          <a:ln/>
        </p:spPr>
      </p:sp>
      <p:sp>
        <p:nvSpPr>
          <p:cNvPr id="153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10</a:t>
            </a:fld>
            <a:r>
              <a:rPr lang="en-US" dirty="0" smtClean="0"/>
              <a:t> of 103</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a:off x="0" y="2971800"/>
            <a:ext cx="9144000" cy="1588"/>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cxnSp>
      <p:sp>
        <p:nvSpPr>
          <p:cNvPr id="36879" name="Rectangle 15"/>
          <p:cNvSpPr>
            <a:spLocks noGrp="1" noChangeArrowheads="1"/>
          </p:cNvSpPr>
          <p:nvPr>
            <p:ph type="ctrTitle"/>
          </p:nvPr>
        </p:nvSpPr>
        <p:spPr>
          <a:xfrm>
            <a:off x="685800" y="914400"/>
            <a:ext cx="7772400" cy="1470025"/>
          </a:xfrm>
        </p:spPr>
        <p:txBody>
          <a:bodyPr/>
          <a:lstStyle>
            <a:lvl1pPr>
              <a:defRPr/>
            </a:lvl1pPr>
          </a:lstStyle>
          <a:p>
            <a:r>
              <a:rPr lang="en-US"/>
              <a:t>Click to edit Master title style</a:t>
            </a:r>
          </a:p>
        </p:txBody>
      </p:sp>
      <p:sp>
        <p:nvSpPr>
          <p:cNvPr id="36880" name="Rectangle 16"/>
          <p:cNvSpPr>
            <a:spLocks noGrp="1" noChangeArrowheads="1"/>
          </p:cNvSpPr>
          <p:nvPr>
            <p:ph type="subTitle" idx="1"/>
          </p:nvPr>
        </p:nvSpPr>
        <p:spPr>
          <a:xfrm>
            <a:off x="1371600" y="3657600"/>
            <a:ext cx="6400800" cy="1752600"/>
          </a:xfrm>
        </p:spPr>
        <p:txBody>
          <a:bodyPr/>
          <a:lstStyle>
            <a:lvl1pPr marL="0" indent="0" algn="ctr">
              <a:buFont typeface="Times" pitchFamily="36" charset="0"/>
              <a:buNone/>
              <a:defRPr/>
            </a:lvl1pPr>
          </a:lstStyle>
          <a:p>
            <a:r>
              <a:rPr lang="en-US"/>
              <a:t>Click to edit Master subtitle style</a:t>
            </a:r>
          </a:p>
        </p:txBody>
      </p:sp>
      <p:sp>
        <p:nvSpPr>
          <p:cNvPr id="5" name="Rectangle 2"/>
          <p:cNvSpPr>
            <a:spLocks noGrp="1" noChangeArrowheads="1"/>
          </p:cNvSpPr>
          <p:nvPr>
            <p:ph type="dt" sz="half" idx="10"/>
          </p:nvPr>
        </p:nvSpPr>
        <p:spPr>
          <a:xfrm>
            <a:off x="0" y="6381750"/>
            <a:ext cx="1905000" cy="476250"/>
          </a:xfrm>
        </p:spPr>
        <p:txBody>
          <a:bodyPr anchor="ctr"/>
          <a:lstStyle>
            <a:lvl1pPr>
              <a:defRPr/>
            </a:lvl1pPr>
          </a:lstStyle>
          <a:p>
            <a:pPr>
              <a:defRPr/>
            </a:pPr>
            <a:r>
              <a:rPr lang="en-US" dirty="0" smtClean="0"/>
              <a:t>May 9, 2017</a:t>
            </a:r>
            <a:endParaRPr lang="en-US" dirty="0"/>
          </a:p>
        </p:txBody>
      </p:sp>
      <p:sp>
        <p:nvSpPr>
          <p:cNvPr id="6" name="Rectangle 3"/>
          <p:cNvSpPr>
            <a:spLocks noGrp="1" noChangeArrowheads="1"/>
          </p:cNvSpPr>
          <p:nvPr>
            <p:ph type="ftr" sz="quarter" idx="11"/>
          </p:nvPr>
        </p:nvSpPr>
        <p:spPr>
          <a:xfrm>
            <a:off x="1905000" y="6381750"/>
            <a:ext cx="5334000" cy="476250"/>
          </a:xfrm>
        </p:spPr>
        <p:txBody>
          <a:bodyPr anchor="ctr"/>
          <a:lstStyle>
            <a:lvl1pPr>
              <a:defRPr/>
            </a:lvl1pPr>
          </a:lstStyle>
          <a:p>
            <a:pPr>
              <a:defRPr/>
            </a:pPr>
            <a:r>
              <a:rPr lang="en-US" dirty="0" smtClean="0"/>
              <a:t>SE 433: Lecture 7</a:t>
            </a:r>
            <a:endParaRPr lang="en-US" dirty="0"/>
          </a:p>
        </p:txBody>
      </p:sp>
      <p:sp>
        <p:nvSpPr>
          <p:cNvPr id="7" name="Rectangle 4"/>
          <p:cNvSpPr>
            <a:spLocks noGrp="1" noChangeArrowheads="1"/>
          </p:cNvSpPr>
          <p:nvPr>
            <p:ph type="sldNum" sz="quarter" idx="12"/>
          </p:nvPr>
        </p:nvSpPr>
        <p:spPr>
          <a:xfrm>
            <a:off x="7239000" y="6381750"/>
            <a:ext cx="1905000" cy="476250"/>
          </a:xfrm>
        </p:spPr>
        <p:txBody>
          <a:bodyPr/>
          <a:lstStyle>
            <a:lvl1pPr>
              <a:defRPr/>
            </a:lvl1pPr>
          </a:lstStyle>
          <a:p>
            <a:pPr>
              <a:defRPr/>
            </a:pPr>
            <a:fld id="{F683B677-C643-1541-A02D-CD84F8996590}" type="slidenum">
              <a:rPr lang="en-US"/>
              <a:pPr>
                <a:defRPr/>
              </a:pPr>
              <a:t>‹#›</a:t>
            </a:fld>
            <a:r>
              <a:rPr lang="en-US" dirty="0"/>
              <a:t> of </a:t>
            </a:r>
            <a:r>
              <a:rPr lang="en-US" dirty="0" smtClean="0"/>
              <a:t>103</a:t>
            </a:r>
            <a:endParaRPr lang="en-US" dirty="0">
              <a:solidFill>
                <a:schemeClr val="tx2"/>
              </a:solidFill>
            </a:endParaRPr>
          </a:p>
        </p:txBody>
      </p:sp>
    </p:spTree>
    <p:extLst>
      <p:ext uri="{BB962C8B-B14F-4D97-AF65-F5344CB8AC3E}">
        <p14:creationId xmlns:p14="http://schemas.microsoft.com/office/powerpoint/2010/main" val="368874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9,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SE 433: Lecture 7</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DBD1F7-51C1-E94D-B9B2-8F7012A744C6}" type="slidenum">
              <a:rPr lang="en-US"/>
              <a:pPr>
                <a:defRPr/>
              </a:pPr>
              <a:t>‹#›</a:t>
            </a:fld>
            <a:r>
              <a:rPr lang="en-US" dirty="0"/>
              <a:t> of </a:t>
            </a:r>
            <a:r>
              <a:rPr lang="en-US" dirty="0" smtClean="0"/>
              <a:t>103</a:t>
            </a:r>
            <a:endParaRPr lang="en-US" dirty="0">
              <a:solidFill>
                <a:schemeClr val="tx2"/>
              </a:solidFill>
            </a:endParaRPr>
          </a:p>
        </p:txBody>
      </p:sp>
    </p:spTree>
    <p:extLst>
      <p:ext uri="{BB962C8B-B14F-4D97-AF65-F5344CB8AC3E}">
        <p14:creationId xmlns:p14="http://schemas.microsoft.com/office/powerpoint/2010/main" val="279736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9, 2017</a:t>
            </a:r>
            <a:endParaRPr lang="en-US" altLang="en-US" dirty="0"/>
          </a:p>
        </p:txBody>
      </p:sp>
      <p:sp>
        <p:nvSpPr>
          <p:cNvPr id="7" name="Slide Number Placeholder 6"/>
          <p:cNvSpPr>
            <a:spLocks noGrp="1"/>
          </p:cNvSpPr>
          <p:nvPr>
            <p:ph type="sldNum" sz="quarter" idx="12"/>
          </p:nvPr>
        </p:nvSpPr>
        <p:spPr/>
        <p:txBody>
          <a:bodyPr/>
          <a:lstStyle>
            <a:lvl1pPr>
              <a:defRPr/>
            </a:lvl1pPr>
          </a:lstStyle>
          <a:p>
            <a:fld id="{EF014AFA-ADA2-42F7-9F30-2E8AC3995699}" type="slidenum">
              <a:rPr lang="en-US" altLang="en-US" smtClean="0"/>
              <a:pPr/>
              <a:t>‹#›</a:t>
            </a:fld>
            <a:r>
              <a:rPr lang="en-US" altLang="en-US" dirty="0" smtClean="0"/>
              <a:t> of 103</a:t>
            </a:r>
            <a:endParaRPr lang="en-US" altLang="en-US" dirty="0"/>
          </a:p>
        </p:txBody>
      </p:sp>
      <p:sp>
        <p:nvSpPr>
          <p:cNvPr id="16" name="Rectangle 5"/>
          <p:cNvSpPr>
            <a:spLocks noGrp="1" noChangeArrowheads="1"/>
          </p:cNvSpPr>
          <p:nvPr>
            <p:ph type="ftr" sz="quarter" idx="3"/>
          </p:nvPr>
        </p:nvSpPr>
        <p:spPr bwMode="auto">
          <a:xfrm>
            <a:off x="1981200" y="6477000"/>
            <a:ext cx="563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SE 433: Lecture 7</a:t>
            </a:r>
            <a:endParaRPr lang="en-US" dirty="0"/>
          </a:p>
        </p:txBody>
      </p:sp>
    </p:spTree>
    <p:extLst>
      <p:ext uri="{BB962C8B-B14F-4D97-AF65-F5344CB8AC3E}">
        <p14:creationId xmlns:p14="http://schemas.microsoft.com/office/powerpoint/2010/main" val="32633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8458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733800"/>
            <a:ext cx="8458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dirty="0" smtClean="0"/>
              <a:t>May 9, 2017</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SE 433: Lecture 7</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02A0768-703A-774C-B1AC-1F087F62C775}" type="slidenum">
              <a:rPr lang="en-US" smtClean="0"/>
              <a:pPr/>
              <a:t>‹#›</a:t>
            </a:fld>
            <a:r>
              <a:rPr lang="en-US" dirty="0" smtClean="0"/>
              <a:t> of 103</a:t>
            </a:r>
            <a:endParaRPr lang="en-US" dirty="0"/>
          </a:p>
        </p:txBody>
      </p:sp>
    </p:spTree>
    <p:extLst>
      <p:ext uri="{BB962C8B-B14F-4D97-AF65-F5344CB8AC3E}">
        <p14:creationId xmlns:p14="http://schemas.microsoft.com/office/powerpoint/2010/main" val="28283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dirty="0" smtClean="0"/>
              <a:t>May 9, 2017</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dirty="0" smtClean="0"/>
              <a:t>SE 433: Lecture 7</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E33F7537-FEB8-9741-A2F9-B5A5A52C7CA4}" type="slidenum">
              <a:rPr lang="en-US" smtClean="0"/>
              <a:pPr/>
              <a:t>‹#›</a:t>
            </a:fld>
            <a:r>
              <a:rPr lang="en-US" dirty="0" smtClean="0"/>
              <a:t> of 103</a:t>
            </a:r>
            <a:endParaRPr lang="en-US" dirty="0"/>
          </a:p>
        </p:txBody>
      </p:sp>
    </p:spTree>
    <p:extLst>
      <p:ext uri="{BB962C8B-B14F-4D97-AF65-F5344CB8AC3E}">
        <p14:creationId xmlns:p14="http://schemas.microsoft.com/office/powerpoint/2010/main" val="1807927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dt" sz="half" idx="2"/>
          </p:nvPr>
        </p:nvSpPr>
        <p:spPr bwMode="auto">
          <a:xfrm>
            <a:off x="0" y="64770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May 9, 2017</a:t>
            </a:r>
            <a:endParaRPr lang="en-US" dirty="0"/>
          </a:p>
        </p:txBody>
      </p:sp>
      <p:sp>
        <p:nvSpPr>
          <p:cNvPr id="35845" name="Rectangle 5"/>
          <p:cNvSpPr>
            <a:spLocks noGrp="1" noChangeArrowheads="1"/>
          </p:cNvSpPr>
          <p:nvPr>
            <p:ph type="ftr" sz="quarter" idx="3"/>
          </p:nvPr>
        </p:nvSpPr>
        <p:spPr bwMode="auto">
          <a:xfrm>
            <a:off x="1981200" y="6477000"/>
            <a:ext cx="563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SE 433: Lecture 7</a:t>
            </a:r>
            <a:endParaRPr lang="en-US" dirty="0"/>
          </a:p>
        </p:txBody>
      </p:sp>
      <p:sp>
        <p:nvSpPr>
          <p:cNvPr id="35846" name="Rectangle 6"/>
          <p:cNvSpPr>
            <a:spLocks noGrp="1" noChangeArrowheads="1"/>
          </p:cNvSpPr>
          <p:nvPr>
            <p:ph type="sldNum" sz="quarter" idx="4"/>
          </p:nvPr>
        </p:nvSpPr>
        <p:spPr bwMode="auto">
          <a:xfrm>
            <a:off x="7620000" y="6477000"/>
            <a:ext cx="15240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vl1pPr>
          </a:lstStyle>
          <a:p>
            <a:pPr>
              <a:defRPr/>
            </a:pPr>
            <a:fld id="{E7AAB5E3-6EDF-6D4C-AA2F-9FDF9B6D0ECF}" type="slidenum">
              <a:rPr lang="en-US"/>
              <a:pPr>
                <a:defRPr/>
              </a:pPr>
              <a:t>‹#›</a:t>
            </a:fld>
            <a:r>
              <a:rPr lang="en-US" dirty="0"/>
              <a:t> of </a:t>
            </a:r>
            <a:r>
              <a:rPr lang="en-US" dirty="0" smtClean="0"/>
              <a:t>103</a:t>
            </a:r>
            <a:endParaRPr lang="en-US" dirty="0">
              <a:solidFill>
                <a:schemeClr val="tx2"/>
              </a:solidFill>
            </a:endParaRPr>
          </a:p>
        </p:txBody>
      </p:sp>
      <p:sp>
        <p:nvSpPr>
          <p:cNvPr id="35857" name="Rectangle 17"/>
          <p:cNvSpPr>
            <a:spLocks noGrp="1" noChangeArrowheads="1"/>
          </p:cNvSpPr>
          <p:nvPr>
            <p:ph type="title"/>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8"/>
          <p:cNvSpPr>
            <a:spLocks noGrp="1" noChangeArrowheads="1"/>
          </p:cNvSpPr>
          <p:nvPr>
            <p:ph type="body" idx="1"/>
          </p:nvPr>
        </p:nvSpPr>
        <p:spPr bwMode="auto">
          <a:xfrm>
            <a:off x="228600" y="9906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Line 19"/>
          <p:cNvSpPr>
            <a:spLocks noChangeShapeType="1"/>
          </p:cNvSpPr>
          <p:nvPr/>
        </p:nvSpPr>
        <p:spPr bwMode="auto">
          <a:xfrm flipV="1">
            <a:off x="0" y="990600"/>
            <a:ext cx="9144000" cy="0"/>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1032" name="Straight Connector 8"/>
          <p:cNvCxnSpPr>
            <a:cxnSpLocks noChangeShapeType="1"/>
          </p:cNvCxnSpPr>
          <p:nvPr userDrawn="1"/>
        </p:nvCxnSpPr>
        <p:spPr bwMode="auto">
          <a:xfrm>
            <a:off x="0" y="6477000"/>
            <a:ext cx="9144000" cy="1588"/>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4005" r:id="rId1"/>
    <p:sldLayoutId id="2147484004" r:id="rId2"/>
    <p:sldLayoutId id="2147484006" r:id="rId3"/>
    <p:sldLayoutId id="2147484007" r:id="rId4"/>
    <p:sldLayoutId id="2147484008" r:id="rId5"/>
  </p:sldLayoutIdLst>
  <p:hf hdr="0"/>
  <p:txStyles>
    <p:titleStyle>
      <a:lvl1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mj-lt"/>
          <a:ea typeface="ＭＳ Ｐゴシック" pitchFamily="17" charset="-128"/>
          <a:cs typeface="ＭＳ Ｐゴシック" pitchFamily="17" charset="-128"/>
        </a:defRPr>
      </a:lvl1pPr>
      <a:lvl2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2pPr>
      <a:lvl3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3pPr>
      <a:lvl4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4pPr>
      <a:lvl5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9pPr>
    </p:titleStyle>
    <p:bodyStyle>
      <a:lvl1pPr marL="342900" indent="-342900" algn="l" rtl="0" eaLnBrk="0" fontAlgn="base" hangingPunct="0">
        <a:spcBef>
          <a:spcPct val="20000"/>
        </a:spcBef>
        <a:spcAft>
          <a:spcPct val="0"/>
        </a:spcAft>
        <a:buClr>
          <a:srgbClr val="FF0000"/>
        </a:buClr>
        <a:buSzPct val="114000"/>
        <a:buFont typeface="Wingdings" charset="0"/>
        <a:buChar char="§"/>
        <a:defRPr sz="2400">
          <a:solidFill>
            <a:schemeClr val="tx1"/>
          </a:solidFill>
          <a:latin typeface="+mn-lt"/>
          <a:ea typeface="ＭＳ Ｐゴシック" pitchFamily="17" charset="-128"/>
          <a:cs typeface="ＭＳ Ｐゴシック" pitchFamily="17" charset="-128"/>
        </a:defRPr>
      </a:lvl1pPr>
      <a:lvl2pPr marL="742950" indent="-285750" algn="l" rtl="0" eaLnBrk="0" fontAlgn="base" hangingPunct="0">
        <a:spcBef>
          <a:spcPct val="20000"/>
        </a:spcBef>
        <a:spcAft>
          <a:spcPct val="0"/>
        </a:spcAft>
        <a:buClr>
          <a:srgbClr val="FF0000"/>
        </a:buClr>
        <a:buSzPct val="74000"/>
        <a:buFont typeface="Wingdings" charset="0"/>
        <a:buChar char="Ø"/>
        <a:defRPr sz="2000">
          <a:solidFill>
            <a:schemeClr val="tx1"/>
          </a:solidFill>
          <a:latin typeface="+mn-lt"/>
          <a:ea typeface="ＭＳ Ｐゴシック" pitchFamily="36" charset="-128"/>
        </a:defRPr>
      </a:lvl2pPr>
      <a:lvl3pPr marL="10858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3pPr>
      <a:lvl4pPr marL="1428750" indent="-228600" algn="l" rtl="0" eaLnBrk="0" fontAlgn="base" hangingPunct="0">
        <a:spcBef>
          <a:spcPct val="20000"/>
        </a:spcBef>
        <a:spcAft>
          <a:spcPct val="0"/>
        </a:spcAft>
        <a:buClr>
          <a:srgbClr val="FF0000"/>
        </a:buClr>
        <a:buFont typeface="Times" charset="0"/>
        <a:buChar char="•"/>
        <a:defRPr sz="2000">
          <a:solidFill>
            <a:schemeClr val="tx1"/>
          </a:solidFill>
          <a:latin typeface="+mn-lt"/>
          <a:ea typeface="ＭＳ Ｐゴシック" pitchFamily="36" charset="-128"/>
        </a:defRPr>
      </a:lvl4pPr>
      <a:lvl5pPr marL="17716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5pPr>
      <a:lvl6pPr marL="22288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6pPr>
      <a:lvl7pPr marL="26860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7pPr>
      <a:lvl8pPr marL="31432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8pPr>
      <a:lvl9pPr marL="36004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Code_coverag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Java_Code_Coverage_Tool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cobertura.github.io/cobertura/" TargetMode="External"/><Relationship Id="rId4" Type="http://schemas.openxmlformats.org/officeDocument/2006/relationships/hyperlink" Target="https://en.wikipedia.org/wiki/Code_coverage" TargetMode="External"/><Relationship Id="rId5" Type="http://schemas.openxmlformats.org/officeDocument/2006/relationships/hyperlink" Target="https://en.wikipedia.org/wiki/Java_Code_Coverage_Tools" TargetMode="External"/><Relationship Id="rId6" Type="http://schemas.openxmlformats.org/officeDocument/2006/relationships/hyperlink" Target="https://en.wikipedia.org/wiki/Cyclomatic_complexity" TargetMode="External"/><Relationship Id="rId7" Type="http://schemas.openxmlformats.org/officeDocument/2006/relationships/hyperlink" Target="https://en.wikipedia.org/wiki/Modified_condition/decision_coverage"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cobertura.sourceforge.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unit.sourceforge.net" TargetMode="External"/><Relationship Id="rId3" Type="http://schemas.openxmlformats.org/officeDocument/2006/relationships/hyperlink" Target="http://cobertura.github.io/cobertura/"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8.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9.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pPr>
              <a:defRPr/>
            </a:pPr>
            <a:r>
              <a:rPr lang="en-US" dirty="0"/>
              <a:t>SE 433/</a:t>
            </a:r>
            <a:r>
              <a:rPr lang="en-US" dirty="0" smtClean="0"/>
              <a:t>333 Software </a:t>
            </a:r>
            <a:r>
              <a:rPr lang="en-US" dirty="0"/>
              <a:t>Testing </a:t>
            </a:r>
            <a:br>
              <a:rPr lang="en-US" dirty="0"/>
            </a:br>
            <a:r>
              <a:rPr lang="en-US" dirty="0"/>
              <a:t>&amp; Quality Assurance</a:t>
            </a:r>
            <a:endParaRPr lang="en-US" dirty="0">
              <a:latin typeface="Arial" charset="0"/>
              <a:ea typeface="ＭＳ Ｐゴシック" charset="0"/>
              <a:cs typeface="ＭＳ Ｐゴシック" charset="0"/>
            </a:endParaRPr>
          </a:p>
        </p:txBody>
      </p:sp>
      <p:sp>
        <p:nvSpPr>
          <p:cNvPr id="6146" name="Rectangle 3"/>
          <p:cNvSpPr>
            <a:spLocks noGrp="1" noChangeArrowheads="1"/>
          </p:cNvSpPr>
          <p:nvPr>
            <p:ph type="subTitle" idx="1"/>
          </p:nvPr>
        </p:nvSpPr>
        <p:spPr/>
        <p:txBody>
          <a:bodyPr/>
          <a:lstStyle/>
          <a:p>
            <a:pPr algn="l">
              <a:buFont typeface="Times" charset="0"/>
              <a:buNone/>
            </a:pPr>
            <a:r>
              <a:rPr lang="en-US" dirty="0">
                <a:latin typeface="Arial" charset="0"/>
                <a:ea typeface="ＭＳ Ｐゴシック" charset="0"/>
                <a:cs typeface="ＭＳ Ｐゴシック" charset="0"/>
              </a:rPr>
              <a:t>Dennis Mumaugh, Instructor</a:t>
            </a:r>
          </a:p>
          <a:p>
            <a:pPr algn="l">
              <a:buFont typeface="Times" charset="0"/>
              <a:buNone/>
            </a:pPr>
            <a:r>
              <a:rPr lang="en-US" dirty="0">
                <a:latin typeface="Arial" charset="0"/>
                <a:ea typeface="ＭＳ Ｐゴシック" charset="0"/>
                <a:cs typeface="ＭＳ Ｐゴシック" charset="0"/>
              </a:rPr>
              <a:t>dmumaugh</a:t>
            </a:r>
            <a:r>
              <a:rPr lang="en-US" dirty="0" smtClean="0">
                <a:latin typeface="Arial" charset="0"/>
                <a:ea typeface="ＭＳ Ｐゴシック" charset="0"/>
                <a:cs typeface="ＭＳ Ｐゴシック" charset="0"/>
              </a:rPr>
              <a:t>@depaul.edu</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CDM, Room </a:t>
            </a:r>
            <a:r>
              <a:rPr lang="en-US" dirty="0" smtClean="0">
                <a:latin typeface="Arial" charset="0"/>
                <a:ea typeface="ＭＳ Ｐゴシック" charset="0"/>
                <a:cs typeface="ＭＳ Ｐゴシック" charset="0"/>
              </a:rPr>
              <a:t>428</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Hours: </a:t>
            </a:r>
            <a:r>
              <a:rPr lang="en-US" dirty="0" smtClean="0">
                <a:latin typeface="Arial" charset="0"/>
                <a:ea typeface="ＭＳ Ｐゴシック" charset="0"/>
                <a:cs typeface="ＭＳ Ｐゴシック" charset="0"/>
              </a:rPr>
              <a:t>Tuesday, </a:t>
            </a:r>
            <a:r>
              <a:rPr lang="en-US" dirty="0">
                <a:latin typeface="Arial" charset="0"/>
                <a:ea typeface="ＭＳ Ｐゴシック" charset="0"/>
                <a:cs typeface="ＭＳ Ｐゴシック" charset="0"/>
              </a:rPr>
              <a:t>4:00 – 5:30</a:t>
            </a:r>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1</a:t>
            </a:fld>
            <a:r>
              <a:rPr lang="en-US" dirty="0" smtClean="0"/>
              <a:t> of 103</a:t>
            </a:r>
            <a:endParaRPr lang="en-US"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idx="4294967295"/>
          </p:nvPr>
        </p:nvSpPr>
        <p:spPr>
          <a:xfrm>
            <a:off x="2379663" y="155575"/>
            <a:ext cx="4692650" cy="720725"/>
          </a:xfrm>
        </p:spPr>
        <p:txBody>
          <a:bodyPr wrap="none" lIns="63500" tIns="25400" rIns="63500" bIns="25400" anchor="t">
            <a:spAutoFit/>
          </a:bodyPr>
          <a:lstStyle/>
          <a:p>
            <a:r>
              <a:rPr lang="en-US" dirty="0">
                <a:effectLst>
                  <a:outerShdw blurRad="38100" dist="38100" dir="2700000" algn="tl">
                    <a:srgbClr val="DDDDDD"/>
                  </a:outerShdw>
                </a:effectLst>
                <a:latin typeface="Arial" charset="0"/>
                <a:ea typeface="ＭＳ Ｐゴシック" charset="0"/>
                <a:cs typeface="ＭＳ Ｐゴシック" charset="0"/>
              </a:rPr>
              <a:t>White-Box Testing</a:t>
            </a:r>
          </a:p>
        </p:txBody>
      </p:sp>
      <p:grpSp>
        <p:nvGrpSpPr>
          <p:cNvPr id="152579" name="Group 39"/>
          <p:cNvGrpSpPr>
            <a:grpSpLocks/>
          </p:cNvGrpSpPr>
          <p:nvPr/>
        </p:nvGrpSpPr>
        <p:grpSpPr bwMode="auto">
          <a:xfrm>
            <a:off x="4240213" y="2667000"/>
            <a:ext cx="4906962" cy="1168400"/>
            <a:chOff x="2097088" y="4443413"/>
            <a:chExt cx="4906920" cy="1168711"/>
          </a:xfrm>
        </p:grpSpPr>
        <p:sp>
          <p:nvSpPr>
            <p:cNvPr id="290844" name="Rectangle 28"/>
            <p:cNvSpPr>
              <a:spLocks noChangeArrowheads="1"/>
            </p:cNvSpPr>
            <p:nvPr/>
          </p:nvSpPr>
          <p:spPr bwMode="auto">
            <a:xfrm>
              <a:off x="2097088" y="4443413"/>
              <a:ext cx="4668797" cy="454146"/>
            </a:xfrm>
            <a:prstGeom prst="rect">
              <a:avLst/>
            </a:prstGeom>
            <a:noFill/>
            <a:ln w="25400">
              <a:noFill/>
              <a:miter lim="800000"/>
              <a:headEnd/>
              <a:tailEnd/>
            </a:ln>
            <a:effectLst/>
          </p:spPr>
          <p:txBody>
            <a:bodyPr wrap="none" lIns="90487" tIns="44450" rIns="90487" bIns="44450">
              <a:spAutoFit/>
            </a:bodyPr>
            <a:lstStyle/>
            <a:p>
              <a:pPr eaLnBrk="0" hangingPunct="0"/>
              <a:r>
                <a:rPr lang="en-US" b="1" dirty="0">
                  <a:effectLst>
                    <a:outerShdw blurRad="38100" dist="38100" dir="2700000" algn="tl">
                      <a:srgbClr val="DDDDDD"/>
                    </a:outerShdw>
                  </a:effectLst>
                </a:rPr>
                <a:t>... our goal is to ensure that all </a:t>
              </a:r>
            </a:p>
          </p:txBody>
        </p:sp>
        <p:sp>
          <p:nvSpPr>
            <p:cNvPr id="290845" name="Rectangle 29"/>
            <p:cNvSpPr>
              <a:spLocks noChangeArrowheads="1"/>
            </p:cNvSpPr>
            <p:nvPr/>
          </p:nvSpPr>
          <p:spPr bwMode="auto">
            <a:xfrm>
              <a:off x="2097088" y="4800696"/>
              <a:ext cx="4906920" cy="454146"/>
            </a:xfrm>
            <a:prstGeom prst="rect">
              <a:avLst/>
            </a:prstGeom>
            <a:noFill/>
            <a:ln w="25400">
              <a:noFill/>
              <a:miter lim="800000"/>
              <a:headEnd/>
              <a:tailEnd/>
            </a:ln>
            <a:effectLst/>
          </p:spPr>
          <p:txBody>
            <a:bodyPr wrap="none" lIns="90487" tIns="44450" rIns="90487" bIns="44450">
              <a:spAutoFit/>
            </a:bodyPr>
            <a:lstStyle/>
            <a:p>
              <a:pPr eaLnBrk="0" hangingPunct="0"/>
              <a:r>
                <a:rPr lang="en-US" b="1" dirty="0">
                  <a:effectLst>
                    <a:outerShdw blurRad="38100" dist="38100" dir="2700000" algn="tl">
                      <a:srgbClr val="DDDDDD"/>
                    </a:outerShdw>
                  </a:effectLst>
                </a:rPr>
                <a:t>statements and conditions have </a:t>
              </a:r>
            </a:p>
          </p:txBody>
        </p:sp>
        <p:sp>
          <p:nvSpPr>
            <p:cNvPr id="290846" name="Rectangle 30"/>
            <p:cNvSpPr>
              <a:spLocks noChangeArrowheads="1"/>
            </p:cNvSpPr>
            <p:nvPr/>
          </p:nvSpPr>
          <p:spPr bwMode="auto">
            <a:xfrm>
              <a:off x="2097088" y="5157978"/>
              <a:ext cx="4568786" cy="454146"/>
            </a:xfrm>
            <a:prstGeom prst="rect">
              <a:avLst/>
            </a:prstGeom>
            <a:noFill/>
            <a:ln w="25400">
              <a:noFill/>
              <a:miter lim="800000"/>
              <a:headEnd/>
              <a:tailEnd/>
            </a:ln>
            <a:effectLst/>
          </p:spPr>
          <p:txBody>
            <a:bodyPr wrap="none" lIns="90487" tIns="44450" rIns="90487" bIns="44450">
              <a:spAutoFit/>
            </a:bodyPr>
            <a:lstStyle/>
            <a:p>
              <a:pPr eaLnBrk="0" hangingPunct="0"/>
              <a:r>
                <a:rPr lang="en-US" b="1" dirty="0">
                  <a:effectLst>
                    <a:outerShdw blurRad="38100" dist="38100" dir="2700000" algn="tl">
                      <a:srgbClr val="DDDDDD"/>
                    </a:outerShdw>
                  </a:effectLst>
                </a:rPr>
                <a:t>been executed at least once ...</a:t>
              </a:r>
            </a:p>
          </p:txBody>
        </p:sp>
      </p:grpSp>
      <p:grpSp>
        <p:nvGrpSpPr>
          <p:cNvPr id="152580" name="Group 37"/>
          <p:cNvGrpSpPr>
            <a:grpSpLocks/>
          </p:cNvGrpSpPr>
          <p:nvPr/>
        </p:nvGrpSpPr>
        <p:grpSpPr bwMode="auto">
          <a:xfrm>
            <a:off x="533400" y="1066800"/>
            <a:ext cx="3319463" cy="3241675"/>
            <a:chOff x="2563813" y="1174750"/>
            <a:chExt cx="3319462" cy="3241675"/>
          </a:xfrm>
        </p:grpSpPr>
        <p:sp>
          <p:nvSpPr>
            <p:cNvPr id="152585" name="Oval 3"/>
            <p:cNvSpPr>
              <a:spLocks noChangeArrowheads="1"/>
            </p:cNvSpPr>
            <p:nvPr/>
          </p:nvSpPr>
          <p:spPr bwMode="auto">
            <a:xfrm>
              <a:off x="4968875" y="1758950"/>
              <a:ext cx="63500" cy="114300"/>
            </a:xfrm>
            <a:prstGeom prst="ellipse">
              <a:avLst/>
            </a:prstGeom>
            <a:solidFill>
              <a:srgbClr val="FFFFFF"/>
            </a:solidFill>
            <a:ln w="25400">
              <a:solidFill>
                <a:schemeClr val="tx1"/>
              </a:solidFill>
              <a:round/>
              <a:headEnd/>
              <a:tailEnd/>
            </a:ln>
          </p:spPr>
          <p:txBody>
            <a:bodyPr wrap="none" anchor="ctr"/>
            <a:lstStyle/>
            <a:p>
              <a:endParaRPr lang="en-US" dirty="0"/>
            </a:p>
          </p:txBody>
        </p:sp>
        <p:sp>
          <p:nvSpPr>
            <p:cNvPr id="152586" name="Oval 4"/>
            <p:cNvSpPr>
              <a:spLocks noChangeArrowheads="1"/>
            </p:cNvSpPr>
            <p:nvPr/>
          </p:nvSpPr>
          <p:spPr bwMode="auto">
            <a:xfrm>
              <a:off x="4956175" y="1744663"/>
              <a:ext cx="88900" cy="1428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587" name="Line 5"/>
            <p:cNvSpPr>
              <a:spLocks noChangeShapeType="1"/>
            </p:cNvSpPr>
            <p:nvPr/>
          </p:nvSpPr>
          <p:spPr bwMode="auto">
            <a:xfrm>
              <a:off x="5006975" y="1901825"/>
              <a:ext cx="0" cy="85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588" name="Rectangle 6"/>
            <p:cNvSpPr>
              <a:spLocks noChangeArrowheads="1"/>
            </p:cNvSpPr>
            <p:nvPr/>
          </p:nvSpPr>
          <p:spPr bwMode="auto">
            <a:xfrm>
              <a:off x="4829175" y="2044700"/>
              <a:ext cx="355600" cy="200025"/>
            </a:xfrm>
            <a:prstGeom prst="rect">
              <a:avLst/>
            </a:prstGeom>
            <a:solidFill>
              <a:schemeClr val="accent2"/>
            </a:solidFill>
            <a:ln w="25400">
              <a:solidFill>
                <a:schemeClr val="tx1"/>
              </a:solidFill>
              <a:miter lim="800000"/>
              <a:headEnd/>
              <a:tailEnd/>
            </a:ln>
          </p:spPr>
          <p:txBody>
            <a:bodyPr wrap="none" anchor="ctr"/>
            <a:lstStyle/>
            <a:p>
              <a:endParaRPr lang="en-US" dirty="0"/>
            </a:p>
          </p:txBody>
        </p:sp>
        <p:sp>
          <p:nvSpPr>
            <p:cNvPr id="152589" name="Rectangle 7"/>
            <p:cNvSpPr>
              <a:spLocks noChangeArrowheads="1"/>
            </p:cNvSpPr>
            <p:nvPr/>
          </p:nvSpPr>
          <p:spPr bwMode="auto">
            <a:xfrm>
              <a:off x="4816475" y="2030413"/>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590" name="Line 8"/>
            <p:cNvSpPr>
              <a:spLocks noChangeShapeType="1"/>
            </p:cNvSpPr>
            <p:nvPr/>
          </p:nvSpPr>
          <p:spPr bwMode="auto">
            <a:xfrm>
              <a:off x="5006975" y="2273300"/>
              <a:ext cx="0" cy="714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591" name="Line 9"/>
            <p:cNvSpPr>
              <a:spLocks noChangeShapeType="1"/>
            </p:cNvSpPr>
            <p:nvPr/>
          </p:nvSpPr>
          <p:spPr bwMode="auto">
            <a:xfrm flipH="1">
              <a:off x="4435475" y="2459038"/>
              <a:ext cx="355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592" name="Rectangle 10"/>
            <p:cNvSpPr>
              <a:spLocks noChangeArrowheads="1"/>
            </p:cNvSpPr>
            <p:nvPr/>
          </p:nvSpPr>
          <p:spPr bwMode="auto">
            <a:xfrm>
              <a:off x="4270375" y="2659063"/>
              <a:ext cx="355600" cy="200025"/>
            </a:xfrm>
            <a:prstGeom prst="rect">
              <a:avLst/>
            </a:prstGeom>
            <a:solidFill>
              <a:schemeClr val="accent2"/>
            </a:solidFill>
            <a:ln w="25400">
              <a:solidFill>
                <a:schemeClr val="tx1"/>
              </a:solidFill>
              <a:miter lim="800000"/>
              <a:headEnd/>
              <a:tailEnd/>
            </a:ln>
          </p:spPr>
          <p:txBody>
            <a:bodyPr wrap="none" anchor="ctr"/>
            <a:lstStyle/>
            <a:p>
              <a:endParaRPr lang="en-US" dirty="0"/>
            </a:p>
          </p:txBody>
        </p:sp>
        <p:sp>
          <p:nvSpPr>
            <p:cNvPr id="152593" name="Rectangle 11"/>
            <p:cNvSpPr>
              <a:spLocks noChangeArrowheads="1"/>
            </p:cNvSpPr>
            <p:nvPr/>
          </p:nvSpPr>
          <p:spPr bwMode="auto">
            <a:xfrm>
              <a:off x="4257675" y="2644775"/>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594" name="Rectangle 12"/>
            <p:cNvSpPr>
              <a:spLocks noChangeArrowheads="1"/>
            </p:cNvSpPr>
            <p:nvPr/>
          </p:nvSpPr>
          <p:spPr bwMode="auto">
            <a:xfrm>
              <a:off x="5387975" y="2687638"/>
              <a:ext cx="355600" cy="200025"/>
            </a:xfrm>
            <a:prstGeom prst="rect">
              <a:avLst/>
            </a:prstGeom>
            <a:solidFill>
              <a:schemeClr val="accent2"/>
            </a:solidFill>
            <a:ln w="25400">
              <a:solidFill>
                <a:schemeClr val="tx1"/>
              </a:solidFill>
              <a:miter lim="800000"/>
              <a:headEnd/>
              <a:tailEnd/>
            </a:ln>
          </p:spPr>
          <p:txBody>
            <a:bodyPr wrap="none" anchor="ctr"/>
            <a:lstStyle/>
            <a:p>
              <a:endParaRPr lang="en-US" dirty="0"/>
            </a:p>
          </p:txBody>
        </p:sp>
        <p:sp>
          <p:nvSpPr>
            <p:cNvPr id="152595" name="Rectangle 13"/>
            <p:cNvSpPr>
              <a:spLocks noChangeArrowheads="1"/>
            </p:cNvSpPr>
            <p:nvPr/>
          </p:nvSpPr>
          <p:spPr bwMode="auto">
            <a:xfrm>
              <a:off x="5375275" y="2673350"/>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596" name="Line 14"/>
            <p:cNvSpPr>
              <a:spLocks noChangeShapeType="1"/>
            </p:cNvSpPr>
            <p:nvPr/>
          </p:nvSpPr>
          <p:spPr bwMode="auto">
            <a:xfrm>
              <a:off x="4448175" y="2459038"/>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597" name="Line 15"/>
            <p:cNvSpPr>
              <a:spLocks noChangeShapeType="1"/>
            </p:cNvSpPr>
            <p:nvPr/>
          </p:nvSpPr>
          <p:spPr bwMode="auto">
            <a:xfrm flipH="1">
              <a:off x="5210175" y="2459038"/>
              <a:ext cx="355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598" name="Line 16"/>
            <p:cNvSpPr>
              <a:spLocks noChangeShapeType="1"/>
            </p:cNvSpPr>
            <p:nvPr/>
          </p:nvSpPr>
          <p:spPr bwMode="auto">
            <a:xfrm>
              <a:off x="5565775" y="2459038"/>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599" name="Line 17"/>
            <p:cNvSpPr>
              <a:spLocks noChangeShapeType="1"/>
            </p:cNvSpPr>
            <p:nvPr/>
          </p:nvSpPr>
          <p:spPr bwMode="auto">
            <a:xfrm>
              <a:off x="4448175" y="2887663"/>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0" name="Line 18"/>
            <p:cNvSpPr>
              <a:spLocks noChangeShapeType="1"/>
            </p:cNvSpPr>
            <p:nvPr/>
          </p:nvSpPr>
          <p:spPr bwMode="auto">
            <a:xfrm>
              <a:off x="5565775" y="2916238"/>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1" name="Line 19"/>
            <p:cNvSpPr>
              <a:spLocks noChangeShapeType="1"/>
            </p:cNvSpPr>
            <p:nvPr/>
          </p:nvSpPr>
          <p:spPr bwMode="auto">
            <a:xfrm>
              <a:off x="4448175" y="3044825"/>
              <a:ext cx="1104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2" name="Line 20"/>
            <p:cNvSpPr>
              <a:spLocks noChangeShapeType="1"/>
            </p:cNvSpPr>
            <p:nvPr/>
          </p:nvSpPr>
          <p:spPr bwMode="auto">
            <a:xfrm>
              <a:off x="5006975" y="3044825"/>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3" name="Rectangle 21"/>
            <p:cNvSpPr>
              <a:spLocks noChangeArrowheads="1"/>
            </p:cNvSpPr>
            <p:nvPr/>
          </p:nvSpPr>
          <p:spPr bwMode="auto">
            <a:xfrm>
              <a:off x="4829175" y="3273425"/>
              <a:ext cx="355600" cy="200025"/>
            </a:xfrm>
            <a:prstGeom prst="rect">
              <a:avLst/>
            </a:prstGeom>
            <a:solidFill>
              <a:schemeClr val="accent2"/>
            </a:solidFill>
            <a:ln w="25400">
              <a:solidFill>
                <a:schemeClr val="tx1"/>
              </a:solidFill>
              <a:miter lim="800000"/>
              <a:headEnd/>
              <a:tailEnd/>
            </a:ln>
          </p:spPr>
          <p:txBody>
            <a:bodyPr wrap="none" anchor="ctr"/>
            <a:lstStyle/>
            <a:p>
              <a:endParaRPr lang="en-US" dirty="0"/>
            </a:p>
          </p:txBody>
        </p:sp>
        <p:sp>
          <p:nvSpPr>
            <p:cNvPr id="152604" name="Rectangle 22"/>
            <p:cNvSpPr>
              <a:spLocks noChangeArrowheads="1"/>
            </p:cNvSpPr>
            <p:nvPr/>
          </p:nvSpPr>
          <p:spPr bwMode="auto">
            <a:xfrm>
              <a:off x="4816475" y="3259138"/>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605" name="Line 23"/>
            <p:cNvSpPr>
              <a:spLocks noChangeShapeType="1"/>
            </p:cNvSpPr>
            <p:nvPr/>
          </p:nvSpPr>
          <p:spPr bwMode="auto">
            <a:xfrm>
              <a:off x="5006975" y="3502025"/>
              <a:ext cx="0" cy="2143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6" name="Line 24"/>
            <p:cNvSpPr>
              <a:spLocks noChangeShapeType="1"/>
            </p:cNvSpPr>
            <p:nvPr/>
          </p:nvSpPr>
          <p:spPr bwMode="auto">
            <a:xfrm>
              <a:off x="5006975" y="3844925"/>
              <a:ext cx="0" cy="714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7" name="Line 25"/>
            <p:cNvSpPr>
              <a:spLocks noChangeShapeType="1"/>
            </p:cNvSpPr>
            <p:nvPr/>
          </p:nvSpPr>
          <p:spPr bwMode="auto">
            <a:xfrm>
              <a:off x="5006975" y="1958975"/>
              <a:ext cx="86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8" name="Line 26"/>
            <p:cNvSpPr>
              <a:spLocks noChangeShapeType="1"/>
            </p:cNvSpPr>
            <p:nvPr/>
          </p:nvSpPr>
          <p:spPr bwMode="auto">
            <a:xfrm>
              <a:off x="5006975" y="3902075"/>
              <a:ext cx="86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09" name="Line 27"/>
            <p:cNvSpPr>
              <a:spLocks noChangeShapeType="1"/>
            </p:cNvSpPr>
            <p:nvPr/>
          </p:nvSpPr>
          <p:spPr bwMode="auto">
            <a:xfrm>
              <a:off x="5883275" y="1958975"/>
              <a:ext cx="0" cy="19288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2610" name="AutoShape 31"/>
            <p:cNvSpPr>
              <a:spLocks noChangeArrowheads="1"/>
            </p:cNvSpPr>
            <p:nvPr/>
          </p:nvSpPr>
          <p:spPr bwMode="auto">
            <a:xfrm>
              <a:off x="4778375" y="2330450"/>
              <a:ext cx="444500" cy="271463"/>
            </a:xfrm>
            <a:prstGeom prst="diamond">
              <a:avLst/>
            </a:prstGeom>
            <a:solidFill>
              <a:schemeClr val="tx2"/>
            </a:solidFill>
            <a:ln w="25400">
              <a:solidFill>
                <a:schemeClr val="tx1"/>
              </a:solidFill>
              <a:miter lim="800000"/>
              <a:headEnd/>
              <a:tailEnd/>
            </a:ln>
          </p:spPr>
          <p:txBody>
            <a:bodyPr wrap="none" anchor="ctr"/>
            <a:lstStyle/>
            <a:p>
              <a:endParaRPr lang="en-US" dirty="0"/>
            </a:p>
          </p:txBody>
        </p:sp>
        <p:sp>
          <p:nvSpPr>
            <p:cNvPr id="152611" name="AutoShape 32"/>
            <p:cNvSpPr>
              <a:spLocks noChangeArrowheads="1"/>
            </p:cNvSpPr>
            <p:nvPr/>
          </p:nvSpPr>
          <p:spPr bwMode="auto">
            <a:xfrm>
              <a:off x="4778375" y="3744913"/>
              <a:ext cx="444500" cy="271462"/>
            </a:xfrm>
            <a:prstGeom prst="diamond">
              <a:avLst/>
            </a:prstGeom>
            <a:solidFill>
              <a:schemeClr val="tx2"/>
            </a:solidFill>
            <a:ln w="25400">
              <a:solidFill>
                <a:schemeClr val="tx1"/>
              </a:solidFill>
              <a:miter lim="800000"/>
              <a:headEnd/>
              <a:tailEnd/>
            </a:ln>
          </p:spPr>
          <p:txBody>
            <a:bodyPr wrap="none" anchor="ctr"/>
            <a:lstStyle/>
            <a:p>
              <a:endParaRPr lang="en-US" dirty="0"/>
            </a:p>
          </p:txBody>
        </p:sp>
        <p:sp>
          <p:nvSpPr>
            <p:cNvPr id="152612" name="Line 33"/>
            <p:cNvSpPr>
              <a:spLocks noChangeShapeType="1"/>
            </p:cNvSpPr>
            <p:nvPr/>
          </p:nvSpPr>
          <p:spPr bwMode="auto">
            <a:xfrm>
              <a:off x="5006975" y="4059238"/>
              <a:ext cx="0" cy="3571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152613" name="Pictur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1174750"/>
              <a:ext cx="20685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52581" name="TextBox 38"/>
          <p:cNvSpPr txBox="1">
            <a:spLocks noChangeArrowheads="1"/>
          </p:cNvSpPr>
          <p:nvPr/>
        </p:nvSpPr>
        <p:spPr bwMode="auto">
          <a:xfrm>
            <a:off x="3733800" y="4572000"/>
            <a:ext cx="502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25525"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1025525" algn="l"/>
              </a:tabLst>
              <a:defRPr sz="2400">
                <a:solidFill>
                  <a:schemeClr val="tx1"/>
                </a:solidFill>
                <a:latin typeface="Arial" charset="0"/>
                <a:ea typeface="ＭＳ Ｐゴシック" charset="0"/>
              </a:defRPr>
            </a:lvl2pPr>
            <a:lvl3pPr eaLnBrk="0" hangingPunct="0">
              <a:tabLst>
                <a:tab pos="1025525" algn="l"/>
              </a:tabLst>
              <a:defRPr sz="2400">
                <a:solidFill>
                  <a:schemeClr val="tx1"/>
                </a:solidFill>
                <a:latin typeface="Arial" charset="0"/>
                <a:ea typeface="ＭＳ Ｐゴシック" charset="0"/>
              </a:defRPr>
            </a:lvl3pPr>
            <a:lvl4pPr eaLnBrk="0" hangingPunct="0">
              <a:tabLst>
                <a:tab pos="1025525" algn="l"/>
              </a:tabLst>
              <a:defRPr sz="2400">
                <a:solidFill>
                  <a:schemeClr val="tx1"/>
                </a:solidFill>
                <a:latin typeface="Arial" charset="0"/>
                <a:ea typeface="ＭＳ Ｐゴシック" charset="0"/>
              </a:defRPr>
            </a:lvl4pPr>
            <a:lvl5pPr eaLnBrk="0" hangingPunct="0">
              <a:tabLst>
                <a:tab pos="1025525"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1025525"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1025525"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1025525"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1025525" algn="l"/>
              </a:tabLst>
              <a:defRPr sz="2400">
                <a:solidFill>
                  <a:schemeClr val="tx1"/>
                </a:solidFill>
                <a:latin typeface="Arial" charset="0"/>
                <a:ea typeface="ＭＳ Ｐゴシック" charset="0"/>
              </a:defRPr>
            </a:lvl9pPr>
          </a:lstStyle>
          <a:p>
            <a:pPr>
              <a:spcBef>
                <a:spcPct val="30000"/>
              </a:spcBef>
            </a:pPr>
            <a:r>
              <a:rPr kumimoji="1" lang="en-US" dirty="0">
                <a:latin typeface="Times" charset="0"/>
              </a:rPr>
              <a:t>The challenge is to construct the right set of tests to accomplish this level of coverage.</a:t>
            </a: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10</a:t>
            </a:fld>
            <a:r>
              <a:rPr lang="en-US" dirty="0" smtClean="0"/>
              <a:t> of 103</a:t>
            </a:r>
            <a:endParaRPr lang="en-US" dirty="0"/>
          </a:p>
        </p:txBody>
      </p:sp>
    </p:spTree>
    <p:extLst>
      <p:ext uri="{BB962C8B-B14F-4D97-AF65-F5344CB8AC3E}">
        <p14:creationId xmlns:p14="http://schemas.microsoft.com/office/powerpoint/2010/main" val="1196022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2"/>
          <p:cNvSpPr>
            <a:spLocks noGrp="1"/>
          </p:cNvSpPr>
          <p:nvPr>
            <p:ph type="title"/>
          </p:nvPr>
        </p:nvSpPr>
        <p:spPr/>
        <p:txBody>
          <a:bodyPr/>
          <a:lstStyle/>
          <a:p>
            <a:r>
              <a:rPr lang="en-US" dirty="0"/>
              <a:t>Satisfying Structural Criteria</a:t>
            </a:r>
          </a:p>
        </p:txBody>
      </p:sp>
      <p:sp>
        <p:nvSpPr>
          <p:cNvPr id="134149" name="Rectangle 3"/>
          <p:cNvSpPr>
            <a:spLocks noGrp="1"/>
          </p:cNvSpPr>
          <p:nvPr>
            <p:ph idx="1"/>
          </p:nvPr>
        </p:nvSpPr>
        <p:spPr/>
        <p:txBody>
          <a:bodyPr/>
          <a:lstStyle/>
          <a:p>
            <a:r>
              <a:rPr lang="en-US" sz="2800" dirty="0"/>
              <a:t>Large amounts of </a:t>
            </a:r>
            <a:r>
              <a:rPr lang="en-US" sz="2800" i="1" u="sng" dirty="0"/>
              <a:t>fossil</a:t>
            </a:r>
            <a:r>
              <a:rPr lang="en-US" sz="2800" dirty="0"/>
              <a:t> code may indicate serious maintainability problems</a:t>
            </a:r>
          </a:p>
          <a:p>
            <a:pPr lvl="1"/>
            <a:r>
              <a:rPr lang="en-US" sz="2400" dirty="0"/>
              <a:t>But some unreachable code is common even in well-designed, well-maintained systems</a:t>
            </a:r>
          </a:p>
          <a:p>
            <a:r>
              <a:rPr lang="en-US" sz="2800" dirty="0"/>
              <a:t>Solutions:</a:t>
            </a:r>
          </a:p>
          <a:p>
            <a:pPr lvl="1"/>
            <a:r>
              <a:rPr lang="en-US" sz="2400" dirty="0"/>
              <a:t>make allowances by setting a coverage goal less than 100%</a:t>
            </a:r>
          </a:p>
          <a:p>
            <a:pPr lvl="1"/>
            <a:r>
              <a:rPr lang="en-US" sz="2400" dirty="0"/>
              <a:t>require justification of elements left uncovered</a:t>
            </a:r>
          </a:p>
          <a:p>
            <a:pPr lvl="2"/>
            <a:r>
              <a:rPr lang="en-US" sz="2400" dirty="0"/>
              <a:t>RTCA-DO-178B and EUROCAE ED-12B for modified MC/DC</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100</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427015513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2"/>
          <p:cNvSpPr>
            <a:spLocks noGrp="1"/>
          </p:cNvSpPr>
          <p:nvPr>
            <p:ph type="title"/>
          </p:nvPr>
        </p:nvSpPr>
        <p:spPr/>
        <p:txBody>
          <a:bodyPr/>
          <a:lstStyle/>
          <a:p>
            <a:r>
              <a:rPr lang="en-US" dirty="0" smtClean="0"/>
              <a:t>Summary</a:t>
            </a:r>
            <a:endParaRPr lang="en-US" dirty="0"/>
          </a:p>
        </p:txBody>
      </p:sp>
      <p:sp>
        <p:nvSpPr>
          <p:cNvPr id="150533" name="Rectangle 3"/>
          <p:cNvSpPr>
            <a:spLocks noGrp="1"/>
          </p:cNvSpPr>
          <p:nvPr>
            <p:ph sz="quarter" idx="1"/>
          </p:nvPr>
        </p:nvSpPr>
        <p:spPr/>
        <p:txBody>
          <a:bodyPr/>
          <a:lstStyle/>
          <a:p>
            <a:r>
              <a:rPr lang="en-US" dirty="0" smtClean="0"/>
              <a:t>Basis path testing should be applied to critical modules</a:t>
            </a:r>
          </a:p>
          <a:p>
            <a:r>
              <a:rPr lang="en-US" dirty="0" smtClean="0"/>
              <a:t>Adequacy criteria and coverage  </a:t>
            </a:r>
          </a:p>
          <a:p>
            <a:pPr lvl="1"/>
            <a:r>
              <a:rPr lang="en-US" dirty="0" smtClean="0"/>
              <a:t>statement</a:t>
            </a:r>
          </a:p>
          <a:p>
            <a:pPr lvl="1"/>
            <a:r>
              <a:rPr lang="en-US" dirty="0" smtClean="0"/>
              <a:t>branch </a:t>
            </a:r>
          </a:p>
          <a:p>
            <a:pPr lvl="1"/>
            <a:r>
              <a:rPr lang="en-US" dirty="0" smtClean="0"/>
              <a:t>condition, branch-condition, compound condition</a:t>
            </a:r>
          </a:p>
          <a:p>
            <a:pPr lvl="1"/>
            <a:r>
              <a:rPr lang="en-US" dirty="0" smtClean="0"/>
              <a:t>MC/DC</a:t>
            </a:r>
          </a:p>
          <a:p>
            <a:pPr lvl="1"/>
            <a:r>
              <a:rPr lang="en-US" dirty="0" smtClean="0"/>
              <a:t>paths </a:t>
            </a:r>
          </a:p>
          <a:p>
            <a:pPr lvl="1"/>
            <a:r>
              <a:rPr lang="en-US" dirty="0" smtClean="0"/>
              <a:t>boundary/interior</a:t>
            </a:r>
          </a:p>
          <a:p>
            <a:pPr lvl="1"/>
            <a:r>
              <a:rPr lang="en-US" dirty="0" smtClean="0"/>
              <a:t>loop boundary</a:t>
            </a:r>
          </a:p>
          <a:p>
            <a:pPr lvl="1"/>
            <a:r>
              <a:rPr lang="en-US" dirty="0" smtClean="0"/>
              <a:t>LCSAJ</a:t>
            </a:r>
          </a:p>
          <a:p>
            <a:pPr lvl="1"/>
            <a:r>
              <a:rPr lang="en-US" dirty="0" smtClean="0"/>
              <a:t>Cyclomatic, basis path   </a:t>
            </a:r>
          </a:p>
          <a:p>
            <a:r>
              <a:rPr lang="en-US" dirty="0" smtClean="0"/>
              <a:t>Full coverage is usually unattainable</a:t>
            </a:r>
            <a:endParaRPr lang="en-US"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101</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463880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sz="quarter" idx="1"/>
          </p:nvPr>
        </p:nvSpPr>
        <p:spPr>
          <a:xfrm>
            <a:off x="457200" y="1719263"/>
            <a:ext cx="5029200" cy="4411662"/>
          </a:xfrm>
        </p:spPr>
        <p:txBody>
          <a:bodyPr/>
          <a:lstStyle/>
          <a:p>
            <a:r>
              <a:rPr lang="en-US" dirty="0" smtClean="0"/>
              <a:t>Chapter 12 </a:t>
            </a:r>
            <a:r>
              <a:rPr lang="en-US" dirty="0"/>
              <a:t>of the textbook. </a:t>
            </a:r>
          </a:p>
          <a:p>
            <a:endParaRPr lang="en-US" dirty="0"/>
          </a:p>
        </p:txBody>
      </p:sp>
      <p:pic>
        <p:nvPicPr>
          <p:cNvPr id="7" name="Picture 6"/>
          <p:cNvPicPr>
            <a:picLocks noChangeAspect="1"/>
          </p:cNvPicPr>
          <p:nvPr/>
        </p:nvPicPr>
        <p:blipFill>
          <a:blip r:embed="rId2"/>
          <a:stretch>
            <a:fillRect/>
          </a:stretch>
        </p:blipFill>
        <p:spPr>
          <a:xfrm>
            <a:off x="5486400" y="1828800"/>
            <a:ext cx="3048000" cy="3048000"/>
          </a:xfrm>
          <a:prstGeom prst="rect">
            <a:avLst/>
          </a:prstGeom>
        </p:spPr>
      </p:pic>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9" name="Footer Placeholder 8"/>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102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75748040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Next Class</a:t>
            </a:r>
          </a:p>
        </p:txBody>
      </p:sp>
      <p:sp>
        <p:nvSpPr>
          <p:cNvPr id="196612" name="Rectangle 3"/>
          <p:cNvSpPr>
            <a:spLocks noGrp="1" noChangeArrowheads="1"/>
          </p:cNvSpPr>
          <p:nvPr>
            <p:ph type="body" idx="1"/>
          </p:nvPr>
        </p:nvSpPr>
        <p:spPr>
          <a:xfrm>
            <a:off x="331788" y="990600"/>
            <a:ext cx="8431212" cy="5486400"/>
          </a:xfrm>
        </p:spPr>
        <p:txBody>
          <a:bodyPr/>
          <a:lstStyle/>
          <a:p>
            <a:pPr>
              <a:lnSpc>
                <a:spcPct val="90000"/>
              </a:lnSpc>
              <a:buFont typeface="Wingdings" charset="0"/>
              <a:buNone/>
            </a:pPr>
            <a:r>
              <a:rPr lang="en-US" b="1" dirty="0">
                <a:solidFill>
                  <a:srgbClr val="0000FF"/>
                </a:solidFill>
                <a:latin typeface="Arial" charset="0"/>
                <a:ea typeface="ＭＳ Ｐゴシック" charset="0"/>
                <a:cs typeface="ＭＳ Ｐゴシック" charset="0"/>
              </a:rPr>
              <a:t>Topic:</a:t>
            </a:r>
            <a:r>
              <a:rPr lang="en-US" dirty="0">
                <a:solidFill>
                  <a:srgbClr val="0000FF"/>
                </a:solidFill>
                <a:latin typeface="Arial" charset="0"/>
                <a:ea typeface="ＭＳ Ｐゴシック" charset="0"/>
                <a:cs typeface="ＭＳ Ｐゴシック" charset="0"/>
              </a:rPr>
              <a:t> </a:t>
            </a:r>
          </a:p>
          <a:p>
            <a:pPr lvl="1">
              <a:lnSpc>
                <a:spcPct val="90000"/>
              </a:lnSpc>
              <a:buNone/>
            </a:pPr>
            <a:r>
              <a:rPr lang="en-US" dirty="0"/>
              <a:t>Static Analysis &amp; </a:t>
            </a:r>
            <a:r>
              <a:rPr lang="en-US" dirty="0" smtClean="0"/>
              <a:t>Inspection</a:t>
            </a:r>
          </a:p>
          <a:p>
            <a:pPr>
              <a:lnSpc>
                <a:spcPct val="90000"/>
              </a:lnSpc>
              <a:buNone/>
            </a:pPr>
            <a:r>
              <a:rPr lang="en-US" b="1" dirty="0" smtClean="0">
                <a:solidFill>
                  <a:srgbClr val="0000FF"/>
                </a:solidFill>
                <a:latin typeface="Arial" charset="0"/>
                <a:ea typeface="ＭＳ Ｐゴシック" charset="0"/>
                <a:cs typeface="ＭＳ Ｐゴシック" charset="0"/>
              </a:rPr>
              <a:t>Reading</a:t>
            </a:r>
            <a:r>
              <a:rPr lang="en-US" dirty="0">
                <a:solidFill>
                  <a:srgbClr val="0000FF"/>
                </a:solidFill>
                <a:latin typeface="Arial" charset="0"/>
                <a:ea typeface="ＭＳ Ｐゴシック" charset="0"/>
                <a:cs typeface="ＭＳ Ｐゴシック" charset="0"/>
              </a:rPr>
              <a:t>:</a:t>
            </a:r>
          </a:p>
          <a:p>
            <a:pPr lvl="1">
              <a:lnSpc>
                <a:spcPct val="90000"/>
              </a:lnSpc>
              <a:buNone/>
            </a:pPr>
            <a:r>
              <a:rPr lang="en-US" dirty="0" smtClean="0"/>
              <a:t>Pezze </a:t>
            </a:r>
            <a:r>
              <a:rPr lang="en-US" dirty="0"/>
              <a:t>and Young, Chapter 18</a:t>
            </a:r>
            <a:endParaRPr lang="en-US" dirty="0">
              <a:ea typeface="ＭＳ Ｐゴシック" charset="0"/>
              <a:cs typeface="ＭＳ Ｐゴシック" charset="0"/>
            </a:endParaRPr>
          </a:p>
          <a:p>
            <a:pPr lvl="1">
              <a:lnSpc>
                <a:spcPct val="90000"/>
              </a:lnSpc>
              <a:buFont typeface="Wingdings" charset="0"/>
              <a:buNone/>
            </a:pPr>
            <a:r>
              <a:rPr lang="en-US" dirty="0" smtClean="0">
                <a:ea typeface="ＭＳ Ｐゴシック" charset="0"/>
                <a:cs typeface="ＭＳ Ｐゴシック" charset="0"/>
              </a:rPr>
              <a:t>Articles </a:t>
            </a:r>
            <a:r>
              <a:rPr lang="en-US" dirty="0">
                <a:ea typeface="ＭＳ Ｐゴシック" charset="0"/>
                <a:cs typeface="ＭＳ Ｐゴシック" charset="0"/>
              </a:rPr>
              <a:t>on the Class Page</a:t>
            </a:r>
          </a:p>
          <a:p>
            <a:pPr>
              <a:lnSpc>
                <a:spcPct val="90000"/>
              </a:lnSpc>
              <a:buFont typeface="Wingdings" charset="0"/>
              <a:buNone/>
            </a:pPr>
            <a:r>
              <a:rPr lang="en-US" b="1" dirty="0" smtClean="0">
                <a:solidFill>
                  <a:srgbClr val="0000FF"/>
                </a:solidFill>
                <a:latin typeface="Arial" charset="0"/>
                <a:ea typeface="ＭＳ Ｐゴシック" charset="0"/>
                <a:cs typeface="ＭＳ Ｐゴシック" charset="0"/>
              </a:rPr>
              <a:t>Assignments</a:t>
            </a:r>
          </a:p>
          <a:p>
            <a:pPr lvl="1">
              <a:lnSpc>
                <a:spcPct val="90000"/>
              </a:lnSpc>
            </a:pPr>
            <a:r>
              <a:rPr lang="en-US" dirty="0"/>
              <a:t>Assignment 7: </a:t>
            </a:r>
            <a:r>
              <a:rPr lang="en-US" b="1" dirty="0"/>
              <a:t>Due May </a:t>
            </a:r>
            <a:r>
              <a:rPr lang="en-US" b="1" dirty="0" smtClean="0"/>
              <a:t>11</a:t>
            </a:r>
            <a:endParaRPr lang="en-US" dirty="0"/>
          </a:p>
          <a:p>
            <a:pPr lvl="1">
              <a:lnSpc>
                <a:spcPct val="90000"/>
              </a:lnSpc>
            </a:pPr>
            <a:r>
              <a:rPr lang="en-US" dirty="0"/>
              <a:t>Assignment 8: </a:t>
            </a:r>
            <a:r>
              <a:rPr lang="en-US" b="1" dirty="0"/>
              <a:t>Due May </a:t>
            </a:r>
            <a:r>
              <a:rPr lang="en-US" b="1" dirty="0" smtClean="0"/>
              <a:t>16</a:t>
            </a:r>
            <a:r>
              <a:rPr lang="en-US" dirty="0"/>
              <a:t/>
            </a:r>
            <a:br>
              <a:rPr lang="en-US" dirty="0"/>
            </a:br>
            <a:endParaRPr lang="en-US"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103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339715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White Box Testing</a:t>
            </a:r>
          </a:p>
        </p:txBody>
      </p:sp>
      <p:sp>
        <p:nvSpPr>
          <p:cNvPr id="154627" name="Rectangle 3"/>
          <p:cNvSpPr>
            <a:spLocks noGrp="1" noChangeArrowheads="1"/>
          </p:cNvSpPr>
          <p:nvPr>
            <p:ph type="body" idx="4294967295"/>
          </p:nvPr>
        </p:nvSpPr>
        <p:spPr/>
        <p:txBody>
          <a:bodyPr/>
          <a:lstStyle/>
          <a:p>
            <a:r>
              <a:rPr lang="en-US" dirty="0">
                <a:latin typeface="Arial" charset="0"/>
                <a:ea typeface="ＭＳ Ｐゴシック" charset="0"/>
                <a:cs typeface="ＭＳ Ｐゴシック" charset="0"/>
              </a:rPr>
              <a:t>Sometimes called </a:t>
            </a:r>
            <a:r>
              <a:rPr lang="ja-JP" altLang="en-US"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glass-box</a:t>
            </a:r>
            <a:r>
              <a:rPr lang="ja-JP" altLang="en-US"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 testing.</a:t>
            </a:r>
          </a:p>
          <a:p>
            <a:r>
              <a:rPr lang="en-US" dirty="0">
                <a:latin typeface="Arial" charset="0"/>
                <a:ea typeface="ＭＳ Ｐゴシック" charset="0"/>
                <a:cs typeface="ＭＳ Ｐゴシック" charset="0"/>
              </a:rPr>
              <a:t>Uses the control structure from the component-level design to derive test cases.</a:t>
            </a:r>
          </a:p>
          <a:p>
            <a:r>
              <a:rPr lang="en-US" dirty="0">
                <a:latin typeface="Arial" charset="0"/>
                <a:ea typeface="ＭＳ Ｐゴシック" charset="0"/>
                <a:cs typeface="ＭＳ Ｐゴシック" charset="0"/>
              </a:rPr>
              <a:t>Objective:</a:t>
            </a:r>
          </a:p>
          <a:p>
            <a:pPr lvl="1"/>
            <a:r>
              <a:rPr lang="en-US" sz="2400" dirty="0">
                <a:latin typeface="Arial" charset="0"/>
                <a:ea typeface="ＭＳ Ｐゴシック" charset="0"/>
              </a:rPr>
              <a:t>To guarantee that all independent paths within a module have been exercised at least once.</a:t>
            </a:r>
          </a:p>
          <a:p>
            <a:pPr lvl="1"/>
            <a:r>
              <a:rPr lang="en-US" sz="2400" dirty="0">
                <a:latin typeface="Arial" charset="0"/>
                <a:ea typeface="ＭＳ Ｐゴシック" charset="0"/>
              </a:rPr>
              <a:t>Exercise all logical decisions on their true and false sides.</a:t>
            </a:r>
          </a:p>
          <a:p>
            <a:pPr lvl="1"/>
            <a:r>
              <a:rPr lang="en-US" sz="2400" dirty="0">
                <a:latin typeface="Arial" charset="0"/>
                <a:ea typeface="ＭＳ Ｐゴシック" charset="0"/>
              </a:rPr>
              <a:t>Execute all loops at their boundaries and within their operational bounds.</a:t>
            </a:r>
          </a:p>
          <a:p>
            <a:pPr lvl="1"/>
            <a:r>
              <a:rPr lang="en-US" sz="2400" dirty="0">
                <a:latin typeface="Arial" charset="0"/>
                <a:ea typeface="ＭＳ Ｐゴシック" charset="0"/>
              </a:rPr>
              <a:t>Exercise internal data structures to ensure their validity.</a:t>
            </a: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11</a:t>
            </a:fld>
            <a:r>
              <a:rPr lang="en-US" dirty="0" smtClean="0"/>
              <a:t> of 103</a:t>
            </a:r>
            <a:endParaRPr lang="en-US" dirty="0"/>
          </a:p>
        </p:txBody>
      </p:sp>
    </p:spTree>
    <p:extLst>
      <p:ext uri="{BB962C8B-B14F-4D97-AF65-F5344CB8AC3E}">
        <p14:creationId xmlns:p14="http://schemas.microsoft.com/office/powerpoint/2010/main" val="159064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Why do we need this coverage?</a:t>
            </a:r>
          </a:p>
        </p:txBody>
      </p:sp>
      <p:sp>
        <p:nvSpPr>
          <p:cNvPr id="156675" name="Content Placeholder 12"/>
          <p:cNvSpPr>
            <a:spLocks noGrp="1"/>
          </p:cNvSpPr>
          <p:nvPr>
            <p:ph idx="4294967295"/>
          </p:nvPr>
        </p:nvSpPr>
        <p:spPr/>
        <p:txBody>
          <a:bodyPr/>
          <a:lstStyle/>
          <a:p>
            <a:r>
              <a:rPr lang="en-US" dirty="0">
                <a:latin typeface="Arial" charset="0"/>
                <a:ea typeface="ＭＳ Ｐゴシック" charset="0"/>
                <a:cs typeface="ＭＳ Ｐゴシック" charset="0"/>
              </a:rPr>
              <a:t>Logic errors and incorrect assumptions are inversely proportional to a </a:t>
            </a:r>
            <a:r>
              <a:rPr lang="en-US" dirty="0" smtClean="0">
                <a:latin typeface="Arial" charset="0"/>
                <a:ea typeface="ＭＳ Ｐゴシック" charset="0"/>
                <a:cs typeface="ＭＳ Ｐゴシック" charset="0"/>
              </a:rPr>
              <a:t>path</a:t>
            </a:r>
            <a:r>
              <a:rPr lang="uk-UA" altLang="ja-JP"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s </a:t>
            </a:r>
            <a:r>
              <a:rPr lang="en-US" dirty="0">
                <a:latin typeface="Arial" charset="0"/>
                <a:ea typeface="ＭＳ Ｐゴシック" charset="0"/>
                <a:cs typeface="ＭＳ Ｐゴシック" charset="0"/>
              </a:rPr>
              <a:t>execution probability.</a:t>
            </a:r>
          </a:p>
          <a:p>
            <a:r>
              <a:rPr lang="en-US" dirty="0">
                <a:latin typeface="Arial" charset="0"/>
                <a:ea typeface="ＭＳ Ｐゴシック" charset="0"/>
                <a:cs typeface="ＭＳ Ｐゴシック" charset="0"/>
              </a:rPr>
              <a:t>We often believe that a path is not likely to be executed; but in fact, reality is often counter intuitive.</a:t>
            </a:r>
          </a:p>
          <a:p>
            <a:r>
              <a:rPr lang="en-US" dirty="0">
                <a:latin typeface="Arial" charset="0"/>
                <a:ea typeface="ＭＳ Ｐゴシック" charset="0"/>
                <a:cs typeface="ＭＳ Ｐゴシック" charset="0"/>
              </a:rPr>
              <a:t>Typographical errors are random; its likely that untested paths will contain some.</a:t>
            </a:r>
          </a:p>
        </p:txBody>
      </p:sp>
      <p:sp>
        <p:nvSpPr>
          <p:cNvPr id="224258" name="Rectangle 2"/>
          <p:cNvSpPr>
            <a:spLocks noChangeArrowheads="1"/>
          </p:cNvSpPr>
          <p:nvPr/>
        </p:nvSpPr>
        <p:spPr bwMode="auto">
          <a:xfrm>
            <a:off x="457200" y="277813"/>
            <a:ext cx="8229600" cy="788987"/>
          </a:xfrm>
          <a:prstGeom prst="rect">
            <a:avLst/>
          </a:prstGeom>
          <a:noFill/>
          <a:ln w="9525">
            <a:noFill/>
            <a:miter lim="800000"/>
            <a:headEnd/>
            <a:tailEnd/>
          </a:ln>
          <a:effectLst/>
        </p:spPr>
        <p:txBody>
          <a:bodyPr/>
          <a:lstStyle/>
          <a:p>
            <a:pPr algn="ctr"/>
            <a:endParaRPr lang="en-US" sz="4400" b="1" dirty="0">
              <a:solidFill>
                <a:schemeClr val="tx2"/>
              </a:solidFill>
              <a:effectLst>
                <a:outerShdw blurRad="38100" dist="38100" dir="2700000" algn="tl">
                  <a:srgbClr val="DDDDDD"/>
                </a:outerShdw>
              </a:effectLst>
            </a:endParaRPr>
          </a:p>
        </p:txBody>
      </p:sp>
      <p:sp>
        <p:nvSpPr>
          <p:cNvPr id="156677" name="Rectangle 3"/>
          <p:cNvSpPr>
            <a:spLocks noChangeArrowheads="1"/>
          </p:cNvSpPr>
          <p:nvPr/>
        </p:nvSpPr>
        <p:spPr bwMode="auto">
          <a:xfrm>
            <a:off x="533400" y="2286000"/>
            <a:ext cx="838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3700" indent="-393700">
              <a:spcBef>
                <a:spcPct val="50000"/>
              </a:spcBef>
              <a:buClr>
                <a:schemeClr val="tx2"/>
              </a:buClr>
              <a:buFont typeface="Wingdings" charset="0"/>
              <a:buChar char="q"/>
            </a:pPr>
            <a:endParaRPr lang="en-US" sz="2000" dirty="0"/>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12</a:t>
            </a:fld>
            <a:r>
              <a:rPr lang="en-US" dirty="0" smtClean="0"/>
              <a:t> of 103</a:t>
            </a:r>
            <a:endParaRPr lang="en-US" dirty="0"/>
          </a:p>
        </p:txBody>
      </p:sp>
    </p:spTree>
    <p:extLst>
      <p:ext uri="{BB962C8B-B14F-4D97-AF65-F5344CB8AC3E}">
        <p14:creationId xmlns:p14="http://schemas.microsoft.com/office/powerpoint/2010/main" val="1584590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Test Coverage</a:t>
            </a:r>
          </a:p>
        </p:txBody>
      </p:sp>
      <p:sp>
        <p:nvSpPr>
          <p:cNvPr id="8" name="Subtitle 7"/>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13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77002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Test Coverage</a:t>
            </a:r>
            <a:endParaRPr lang="en-US" dirty="0"/>
          </a:p>
        </p:txBody>
      </p:sp>
      <p:sp>
        <p:nvSpPr>
          <p:cNvPr id="9219" name="Rectangle 3"/>
          <p:cNvSpPr>
            <a:spLocks noGrp="1" noChangeArrowheads="1"/>
          </p:cNvSpPr>
          <p:nvPr>
            <p:ph idx="1"/>
          </p:nvPr>
        </p:nvSpPr>
        <p:spPr/>
        <p:txBody>
          <a:bodyPr/>
          <a:lstStyle/>
          <a:p>
            <a:r>
              <a:rPr lang="en-US" dirty="0" smtClean="0"/>
              <a:t>Coverage is a measure of how much testing can be done given a set of test cases.</a:t>
            </a:r>
          </a:p>
          <a:p>
            <a:r>
              <a:rPr lang="en-US" dirty="0" smtClean="0"/>
              <a:t>Given a set of test cases, how much of the code in the program being tested is covered?</a:t>
            </a:r>
          </a:p>
          <a:p>
            <a:r>
              <a:rPr lang="en-US" dirty="0" smtClean="0"/>
              <a:t>Or.. Given a set of test cases how many functionalities as listed in the requirements can be tested?</a:t>
            </a:r>
          </a:p>
          <a:p>
            <a:r>
              <a:rPr lang="en-US" dirty="0" smtClean="0"/>
              <a:t>Coverage in most cases is a term associated with white-box testing or structural testing.</a:t>
            </a:r>
          </a:p>
          <a:p>
            <a:endParaRPr lang="en-US" dirty="0"/>
          </a:p>
        </p:txBody>
      </p:sp>
      <p:sp>
        <p:nvSpPr>
          <p:cNvPr id="10" name="Date Placeholder 9"/>
          <p:cNvSpPr>
            <a:spLocks noGrp="1"/>
          </p:cNvSpPr>
          <p:nvPr>
            <p:ph type="dt" sz="half" idx="10"/>
          </p:nvPr>
        </p:nvSpPr>
        <p:spPr/>
        <p:txBody>
          <a:bodyPr/>
          <a:lstStyle/>
          <a:p>
            <a:pPr>
              <a:defRPr/>
            </a:pPr>
            <a:r>
              <a:rPr lang="en-US" dirty="0" smtClean="0"/>
              <a:t>May 9, 2017</a:t>
            </a:r>
            <a:endParaRPr lang="en-US" dirty="0"/>
          </a:p>
        </p:txBody>
      </p:sp>
      <p:sp>
        <p:nvSpPr>
          <p:cNvPr id="11" name="Footer Placeholder 10"/>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14</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15310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Test Adequacy</a:t>
            </a:r>
          </a:p>
        </p:txBody>
      </p:sp>
      <p:sp>
        <p:nvSpPr>
          <p:cNvPr id="47107" name="Rectangle 3"/>
          <p:cNvSpPr>
            <a:spLocks noGrp="1" noChangeArrowheads="1"/>
          </p:cNvSpPr>
          <p:nvPr>
            <p:ph type="body" idx="1"/>
          </p:nvPr>
        </p:nvSpPr>
        <p:spPr/>
        <p:txBody>
          <a:bodyPr/>
          <a:lstStyle/>
          <a:p>
            <a:r>
              <a:rPr lang="en-US" altLang="ko-KR" dirty="0">
                <a:ea typeface="굴림" charset="0"/>
                <a:cs typeface="굴림" charset="0"/>
              </a:rPr>
              <a:t>The term </a:t>
            </a:r>
            <a:r>
              <a:rPr lang="en-US" altLang="ko-KR" i="1" dirty="0">
                <a:ea typeface="굴림" charset="0"/>
                <a:cs typeface="굴림" charset="0"/>
              </a:rPr>
              <a:t>“adequacy”</a:t>
            </a:r>
            <a:r>
              <a:rPr lang="en-US" altLang="ko-KR" dirty="0">
                <a:ea typeface="굴림" charset="0"/>
                <a:cs typeface="굴림" charset="0"/>
              </a:rPr>
              <a:t> can be thought of as asking oneself the question “How many test cases do I need in order to completely cover the entire program based on the technique  that I have chosen for testing? </a:t>
            </a:r>
          </a:p>
          <a:p>
            <a:r>
              <a:rPr lang="en-US" altLang="ko-KR" dirty="0">
                <a:ea typeface="굴림" charset="0"/>
                <a:cs typeface="굴림" charset="0"/>
              </a:rPr>
              <a:t>Or….When do I stop testing?</a:t>
            </a:r>
            <a:endParaRPr lang="en-US"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18374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Control Flow Testing</a:t>
            </a:r>
          </a:p>
        </p:txBody>
      </p:sp>
      <p:sp>
        <p:nvSpPr>
          <p:cNvPr id="19459" name="Rectangle 3"/>
          <p:cNvSpPr>
            <a:spLocks noGrp="1" noChangeArrowheads="1"/>
          </p:cNvSpPr>
          <p:nvPr>
            <p:ph type="body" idx="1"/>
          </p:nvPr>
        </p:nvSpPr>
        <p:spPr/>
        <p:txBody>
          <a:bodyPr/>
          <a:lstStyle/>
          <a:p>
            <a:r>
              <a:rPr lang="en-US" dirty="0"/>
              <a:t>Control-flow testing is based on the flow of control in a program.</a:t>
            </a:r>
          </a:p>
          <a:p>
            <a:r>
              <a:rPr lang="en-US" dirty="0"/>
              <a:t>There are many variations of control-flow testing. Statement coverage, branch coverage, path coverage etc</a:t>
            </a:r>
            <a:r>
              <a:rPr lang="en-US" dirty="0" smtClean="0"/>
              <a:t>.</a:t>
            </a:r>
            <a:endParaRPr lang="en-US"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11344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The Program Flowgraph</a:t>
            </a:r>
          </a:p>
        </p:txBody>
      </p:sp>
      <p:sp>
        <p:nvSpPr>
          <p:cNvPr id="20483" name="Rectangle 3"/>
          <p:cNvSpPr>
            <a:spLocks noGrp="1" noChangeArrowheads="1"/>
          </p:cNvSpPr>
          <p:nvPr>
            <p:ph type="body" idx="1"/>
          </p:nvPr>
        </p:nvSpPr>
        <p:spPr/>
        <p:txBody>
          <a:bodyPr/>
          <a:lstStyle/>
          <a:p>
            <a:pPr>
              <a:lnSpc>
                <a:spcPct val="90000"/>
              </a:lnSpc>
            </a:pPr>
            <a:r>
              <a:rPr lang="en-US" altLang="ko-KR" sz="2700" dirty="0">
                <a:ea typeface="굴림" charset="0"/>
                <a:cs typeface="굴림" charset="0"/>
              </a:rPr>
              <a:t>A program flowgraph graphically represents the potential control flow of a program.</a:t>
            </a:r>
          </a:p>
          <a:p>
            <a:pPr>
              <a:lnSpc>
                <a:spcPct val="90000"/>
              </a:lnSpc>
            </a:pPr>
            <a:r>
              <a:rPr lang="en-US" altLang="ko-KR" sz="2700" dirty="0">
                <a:ea typeface="굴림" charset="0"/>
                <a:cs typeface="굴림" charset="0"/>
              </a:rPr>
              <a:t>Program flowgraphs are made up of nodes and directed edges </a:t>
            </a:r>
          </a:p>
          <a:p>
            <a:pPr>
              <a:lnSpc>
                <a:spcPct val="90000"/>
              </a:lnSpc>
            </a:pPr>
            <a:r>
              <a:rPr lang="en-US" altLang="ko-KR" sz="2700" dirty="0">
                <a:ea typeface="굴림" charset="0"/>
                <a:cs typeface="굴림" charset="0"/>
              </a:rPr>
              <a:t>Each node represents a basic block, which can be defined as a collection of statements that are always executed together.</a:t>
            </a:r>
          </a:p>
          <a:p>
            <a:pPr>
              <a:lnSpc>
                <a:spcPct val="90000"/>
              </a:lnSpc>
            </a:pPr>
            <a:r>
              <a:rPr lang="en-US" altLang="ko-KR" sz="2700" dirty="0">
                <a:ea typeface="굴림" charset="0"/>
                <a:cs typeface="굴림" charset="0"/>
              </a:rPr>
              <a:t>Each directed edge between two nodes A and B in a control flow graph represents a potential control path from A to B   </a:t>
            </a:r>
            <a:endParaRPr lang="en-US" sz="2700"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17</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12266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Statement Coverage</a:t>
            </a:r>
          </a:p>
        </p:txBody>
      </p:sp>
      <p:sp>
        <p:nvSpPr>
          <p:cNvPr id="26627" name="Rectangle 3"/>
          <p:cNvSpPr>
            <a:spLocks noGrp="1" noChangeArrowheads="1"/>
          </p:cNvSpPr>
          <p:nvPr>
            <p:ph type="body" idx="1"/>
          </p:nvPr>
        </p:nvSpPr>
        <p:spPr/>
        <p:txBody>
          <a:bodyPr/>
          <a:lstStyle/>
          <a:p>
            <a:r>
              <a:rPr lang="en-US" sz="2700" dirty="0"/>
              <a:t>Achieving statement coverage means that all statements in the program have to be executed at least once by a set of test cases</a:t>
            </a:r>
          </a:p>
          <a:p>
            <a:r>
              <a:rPr lang="en-US" sz="2700" dirty="0"/>
              <a:t>Having complete statement coverage does not necessarily mean that the program cannot fail</a:t>
            </a:r>
          </a:p>
          <a:p>
            <a:r>
              <a:rPr lang="en-US" sz="2700" dirty="0"/>
              <a:t>Think about the input space....</a:t>
            </a:r>
          </a:p>
          <a:p>
            <a:r>
              <a:rPr lang="en-US" sz="2700" dirty="0"/>
              <a:t>Statement coverage is also called all-nodes testing.</a:t>
            </a:r>
          </a:p>
          <a:p>
            <a:endParaRPr lang="en-US" sz="2700"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18</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95289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Branch Coverage</a:t>
            </a:r>
          </a:p>
        </p:txBody>
      </p:sp>
      <p:sp>
        <p:nvSpPr>
          <p:cNvPr id="28675" name="Rectangle 3"/>
          <p:cNvSpPr>
            <a:spLocks noGrp="1" noChangeArrowheads="1"/>
          </p:cNvSpPr>
          <p:nvPr>
            <p:ph type="body" idx="1"/>
          </p:nvPr>
        </p:nvSpPr>
        <p:spPr/>
        <p:txBody>
          <a:bodyPr/>
          <a:lstStyle/>
          <a:p>
            <a:pPr>
              <a:lnSpc>
                <a:spcPct val="90000"/>
              </a:lnSpc>
            </a:pPr>
            <a:r>
              <a:rPr lang="en-US" sz="2700" dirty="0"/>
              <a:t>Achieving branch coverage means that there must be enough test cases so that every path for a conditional transfer of control is exercised</a:t>
            </a:r>
          </a:p>
          <a:p>
            <a:pPr>
              <a:lnSpc>
                <a:spcPct val="90000"/>
              </a:lnSpc>
            </a:pPr>
            <a:r>
              <a:rPr lang="en-US" sz="2700" dirty="0"/>
              <a:t>Or... Every true and false branch have to be exercised by some test case</a:t>
            </a:r>
          </a:p>
          <a:p>
            <a:pPr>
              <a:lnSpc>
                <a:spcPct val="90000"/>
              </a:lnSpc>
            </a:pPr>
            <a:r>
              <a:rPr lang="en-US" sz="2700" dirty="0"/>
              <a:t>Complete coverage means that the test cases should be sufficient to traverse all the edges in the program graph.</a:t>
            </a:r>
          </a:p>
          <a:p>
            <a:pPr>
              <a:lnSpc>
                <a:spcPct val="90000"/>
              </a:lnSpc>
            </a:pPr>
            <a:r>
              <a:rPr lang="en-US" sz="2700" dirty="0"/>
              <a:t>This form of testing is also known as all-edges </a:t>
            </a:r>
            <a:r>
              <a:rPr lang="en-US" sz="2700" dirty="0" smtClean="0"/>
              <a:t>testing.</a:t>
            </a:r>
            <a:endParaRPr lang="en-US" sz="2700"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75567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Rectangle 4"/>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a:t>
            </a:r>
          </a:p>
        </p:txBody>
      </p:sp>
      <p:sp>
        <p:nvSpPr>
          <p:cNvPr id="12290" name="Rectangle 5"/>
          <p:cNvSpPr>
            <a:spLocks noGrp="1" noChangeArrowheads="1"/>
          </p:cNvSpPr>
          <p:nvPr>
            <p:ph idx="1"/>
          </p:nvPr>
        </p:nvSpPr>
        <p:spPr/>
        <p:txBody>
          <a:bodyPr/>
          <a:lstStyle/>
          <a:p>
            <a:r>
              <a:rPr lang="en-US" dirty="0">
                <a:latin typeface="Arial" charset="0"/>
                <a:ea typeface="ＭＳ Ｐゴシック" charset="0"/>
                <a:cs typeface="ＭＳ Ｐゴシック" charset="0"/>
              </a:rPr>
              <a:t>Comments and </a:t>
            </a:r>
            <a:r>
              <a:rPr lang="en-US" dirty="0" smtClean="0">
                <a:latin typeface="Arial" charset="0"/>
                <a:ea typeface="ＭＳ Ｐゴシック" charset="0"/>
                <a:cs typeface="ＭＳ Ｐゴシック" charset="0"/>
              </a:rPr>
              <a:t>feedback</a:t>
            </a:r>
          </a:p>
          <a:p>
            <a:r>
              <a:rPr lang="en-US" dirty="0" smtClean="0">
                <a:latin typeface="Arial" charset="0"/>
                <a:ea typeface="ＭＳ Ｐゴシック" charset="0"/>
                <a:cs typeface="ＭＳ Ｐゴシック" charset="0"/>
              </a:rPr>
              <a:t>Grading progressing</a:t>
            </a:r>
          </a:p>
          <a:p>
            <a:r>
              <a:rPr lang="en-US" dirty="0">
                <a:latin typeface="Arial" charset="0"/>
                <a:ea typeface="ＭＳ Ｐゴシック" charset="0"/>
                <a:cs typeface="ＭＳ Ｐゴシック" charset="0"/>
              </a:rPr>
              <a:t>Assignment discussion</a:t>
            </a:r>
          </a:p>
          <a:p>
            <a:pPr lvl="1"/>
            <a:r>
              <a:rPr lang="en-US" dirty="0" smtClean="0">
                <a:latin typeface="Arial" charset="0"/>
                <a:ea typeface="ＭＳ Ｐゴシック" charset="0"/>
                <a:cs typeface="ＭＳ Ｐゴシック" charset="0"/>
              </a:rPr>
              <a:t>Assignment 7</a:t>
            </a:r>
            <a:endParaRPr lang="en-US" dirty="0">
              <a:latin typeface="Arial" charset="0"/>
              <a:ea typeface="ＭＳ Ｐゴシック" charset="0"/>
              <a:cs typeface="ＭＳ Ｐゴシック" charset="0"/>
            </a:endParaRPr>
          </a:p>
          <a:p>
            <a:pPr lvl="2"/>
            <a:r>
              <a:rPr lang="en-US" dirty="0" smtClean="0">
                <a:latin typeface="Arial" charset="0"/>
                <a:ea typeface="ＭＳ Ｐゴシック" charset="0"/>
                <a:cs typeface="ＭＳ Ｐゴシック" charset="0"/>
              </a:rPr>
              <a:t>There are defects in the code. Several.</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Assignments:</a:t>
            </a:r>
          </a:p>
          <a:p>
            <a:pPr lvl="1">
              <a:lnSpc>
                <a:spcPct val="90000"/>
              </a:lnSpc>
            </a:pPr>
            <a:r>
              <a:rPr lang="en-US" dirty="0"/>
              <a:t>Assignment 7</a:t>
            </a:r>
            <a:r>
              <a:rPr lang="en-US" dirty="0" smtClean="0"/>
              <a:t>:</a:t>
            </a:r>
            <a:r>
              <a:rPr lang="en-US" dirty="0"/>
              <a:t> </a:t>
            </a:r>
            <a:r>
              <a:rPr lang="en-US" b="1" dirty="0" smtClean="0"/>
              <a:t>Due May 11</a:t>
            </a:r>
            <a:endParaRPr lang="en-US" dirty="0" smtClean="0"/>
          </a:p>
          <a:p>
            <a:pPr lvl="1">
              <a:lnSpc>
                <a:spcPct val="90000"/>
              </a:lnSpc>
            </a:pPr>
            <a:r>
              <a:rPr lang="en-US" dirty="0" smtClean="0"/>
              <a:t>Assignment </a:t>
            </a:r>
            <a:r>
              <a:rPr lang="en-US" dirty="0"/>
              <a:t>8: </a:t>
            </a:r>
            <a:r>
              <a:rPr lang="en-US" b="1" dirty="0" smtClean="0"/>
              <a:t>Due May 16</a:t>
            </a:r>
            <a:r>
              <a:rPr lang="en-US" dirty="0"/>
              <a:t/>
            </a:r>
            <a:br>
              <a:rPr lang="en-US" dirty="0"/>
            </a:br>
            <a:endParaRPr lang="en-US"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5301257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Path Coverage</a:t>
            </a:r>
          </a:p>
        </p:txBody>
      </p:sp>
      <p:sp>
        <p:nvSpPr>
          <p:cNvPr id="31747" name="Rectangle 3"/>
          <p:cNvSpPr>
            <a:spLocks noGrp="1" noChangeArrowheads="1"/>
          </p:cNvSpPr>
          <p:nvPr>
            <p:ph type="body" idx="1"/>
          </p:nvPr>
        </p:nvSpPr>
        <p:spPr/>
        <p:txBody>
          <a:bodyPr/>
          <a:lstStyle/>
          <a:p>
            <a:r>
              <a:rPr lang="en-US" sz="2700" dirty="0"/>
              <a:t>Path coverage means that all possible execution paths in the program must be executed.</a:t>
            </a:r>
          </a:p>
          <a:p>
            <a:r>
              <a:rPr lang="en-US" sz="2700" dirty="0"/>
              <a:t>This is a very strong coverage criterion, but impractical.</a:t>
            </a:r>
          </a:p>
          <a:p>
            <a:r>
              <a:rPr lang="en-US" sz="2700" dirty="0"/>
              <a:t>Programs with loops have an infinite number of execution paths, and thus would need an infinite number of test </a:t>
            </a:r>
            <a:r>
              <a:rPr lang="en-US" sz="2700" dirty="0" smtClean="0"/>
              <a:t>cases</a:t>
            </a:r>
          </a:p>
          <a:p>
            <a:r>
              <a:rPr lang="en-US" sz="2800" dirty="0"/>
              <a:t>The fact that there is complete branch coverage does not mean that all errors will be found. Branch testing does not necessarily check all combinations of control transfers.</a:t>
            </a:r>
          </a:p>
          <a:p>
            <a:endParaRPr lang="en-US" sz="2800" dirty="0"/>
          </a:p>
          <a:p>
            <a:endParaRPr lang="en-US" sz="2700" dirty="0"/>
          </a:p>
          <a:p>
            <a:endParaRPr lang="en-US" sz="2700"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20</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24595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Code Coverage</a:t>
            </a:r>
            <a:r>
              <a:rPr lang="en-US" dirty="0" smtClean="0"/>
              <a:t>?</a:t>
            </a:r>
            <a:endParaRPr lang="en-US" dirty="0"/>
          </a:p>
        </p:txBody>
      </p:sp>
      <p:sp>
        <p:nvSpPr>
          <p:cNvPr id="3" name="Content Placeholder 2"/>
          <p:cNvSpPr>
            <a:spLocks noGrp="1"/>
          </p:cNvSpPr>
          <p:nvPr>
            <p:ph idx="1"/>
          </p:nvPr>
        </p:nvSpPr>
        <p:spPr/>
        <p:txBody>
          <a:bodyPr/>
          <a:lstStyle/>
          <a:p>
            <a:r>
              <a:rPr lang="en-US" i="1" dirty="0"/>
              <a:t>Code coverage analysis</a:t>
            </a:r>
            <a:r>
              <a:rPr lang="en-US" dirty="0"/>
              <a:t> is the process of:</a:t>
            </a:r>
          </a:p>
          <a:p>
            <a:pPr lvl="1"/>
            <a:r>
              <a:rPr lang="en-US" dirty="0"/>
              <a:t>Finding areas of a program not exercised by a set of test cases,</a:t>
            </a:r>
          </a:p>
          <a:p>
            <a:pPr lvl="1"/>
            <a:r>
              <a:rPr lang="en-US" dirty="0"/>
              <a:t>Creating additional test cases to increase coverage, and</a:t>
            </a:r>
          </a:p>
          <a:p>
            <a:pPr lvl="1"/>
            <a:r>
              <a:rPr lang="en-US" dirty="0"/>
              <a:t>Determining a quantitative measure of code coverage, which is an indirect measure of quality.</a:t>
            </a:r>
          </a:p>
          <a:p>
            <a:r>
              <a:rPr lang="en-US" dirty="0"/>
              <a:t>An optional aspect of code coverage analysis is:</a:t>
            </a:r>
          </a:p>
          <a:p>
            <a:pPr lvl="1"/>
            <a:r>
              <a:rPr lang="en-US" dirty="0"/>
              <a:t>Identifying redundant test cases that do not increase coverage.</a:t>
            </a:r>
          </a:p>
          <a:p>
            <a:r>
              <a:rPr lang="en-US" dirty="0"/>
              <a:t>A code </a:t>
            </a:r>
            <a:r>
              <a:rPr lang="en-US" i="1" dirty="0"/>
              <a:t>coverage analyzer</a:t>
            </a:r>
            <a:r>
              <a:rPr lang="en-US" dirty="0"/>
              <a:t> automates this process.</a:t>
            </a:r>
          </a:p>
        </p:txBody>
      </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21</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836295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Code Coverage</a:t>
            </a:r>
            <a:r>
              <a:rPr lang="en-US" dirty="0" smtClean="0"/>
              <a:t>?</a:t>
            </a:r>
            <a:endParaRPr lang="en-US" dirty="0"/>
          </a:p>
        </p:txBody>
      </p:sp>
      <p:sp>
        <p:nvSpPr>
          <p:cNvPr id="3" name="Content Placeholder 2"/>
          <p:cNvSpPr>
            <a:spLocks noGrp="1"/>
          </p:cNvSpPr>
          <p:nvPr>
            <p:ph idx="1"/>
          </p:nvPr>
        </p:nvSpPr>
        <p:spPr/>
        <p:txBody>
          <a:bodyPr/>
          <a:lstStyle/>
          <a:p>
            <a:r>
              <a:rPr lang="en-US" dirty="0" smtClean="0"/>
              <a:t>Code </a:t>
            </a:r>
            <a:r>
              <a:rPr lang="en-US" dirty="0"/>
              <a:t>Coverage testing is determining how much code is being tested. It can be calculated using the formula:</a:t>
            </a:r>
          </a:p>
          <a:p>
            <a:pPr marL="457200" lvl="1" indent="0">
              <a:buNone/>
            </a:pPr>
            <a:r>
              <a:rPr lang="en-US" b="1" dirty="0">
                <a:solidFill>
                  <a:srgbClr val="0000FF"/>
                </a:solidFill>
                <a:latin typeface="Courier New"/>
                <a:cs typeface="Courier New"/>
              </a:rPr>
              <a:t>Code Coverage = (Number of lines of code exercised)/(Total Number of lines of code) * 100%</a:t>
            </a:r>
          </a:p>
          <a:p>
            <a:r>
              <a:rPr lang="en-US" dirty="0"/>
              <a:t>Following are the types of code coverage Analysis:</a:t>
            </a:r>
          </a:p>
          <a:p>
            <a:pPr lvl="1"/>
            <a:r>
              <a:rPr lang="en-US" dirty="0"/>
              <a:t>Statement coverage and Block coverage</a:t>
            </a:r>
          </a:p>
          <a:p>
            <a:pPr lvl="1"/>
            <a:r>
              <a:rPr lang="en-US" dirty="0"/>
              <a:t>Function coverage</a:t>
            </a:r>
          </a:p>
          <a:p>
            <a:pPr lvl="1"/>
            <a:r>
              <a:rPr lang="en-US" dirty="0"/>
              <a:t>Function call coverage</a:t>
            </a:r>
          </a:p>
          <a:p>
            <a:pPr lvl="1"/>
            <a:r>
              <a:rPr lang="en-US" dirty="0"/>
              <a:t>Branch coverage</a:t>
            </a:r>
          </a:p>
          <a:p>
            <a:pPr lvl="1"/>
            <a:r>
              <a:rPr lang="en-US" dirty="0"/>
              <a:t>Modified condition/decision coverage</a:t>
            </a:r>
          </a:p>
        </p:txBody>
      </p:sp>
      <p:sp>
        <p:nvSpPr>
          <p:cNvPr id="7" name="Date Placeholder 6"/>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69454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Code Coverage</a:t>
            </a:r>
            <a:r>
              <a:rPr lang="en-US" dirty="0" smtClean="0"/>
              <a:t>?</a:t>
            </a:r>
            <a:endParaRPr lang="en-US" dirty="0"/>
          </a:p>
        </p:txBody>
      </p:sp>
      <p:sp>
        <p:nvSpPr>
          <p:cNvPr id="3" name="Content Placeholder 2"/>
          <p:cNvSpPr>
            <a:spLocks noGrp="1"/>
          </p:cNvSpPr>
          <p:nvPr>
            <p:ph idx="1"/>
          </p:nvPr>
        </p:nvSpPr>
        <p:spPr/>
        <p:txBody>
          <a:bodyPr/>
          <a:lstStyle/>
          <a:p>
            <a:r>
              <a:rPr lang="en-US" dirty="0" smtClean="0"/>
              <a:t>Original tools were part of C Programmers Productivity Tools (1986)</a:t>
            </a:r>
          </a:p>
          <a:p>
            <a:pPr lvl="1"/>
            <a:r>
              <a:rPr lang="en-US" b="1" u="sng" dirty="0" smtClean="0"/>
              <a:t>Cflow</a:t>
            </a:r>
            <a:r>
              <a:rPr lang="en-US" b="1" u="sng" dirty="0"/>
              <a:t> </a:t>
            </a:r>
            <a:r>
              <a:rPr lang="en-US" dirty="0" smtClean="0"/>
              <a:t>analyzes </a:t>
            </a:r>
            <a:r>
              <a:rPr lang="en-US" dirty="0"/>
              <a:t>C source files and produces a graph charting the control flow of the program. </a:t>
            </a:r>
            <a:endParaRPr lang="en-US" dirty="0" smtClean="0"/>
          </a:p>
          <a:p>
            <a:pPr lvl="1"/>
            <a:r>
              <a:rPr lang="en-US" b="1" u="sng" dirty="0" smtClean="0"/>
              <a:t>Ctrace </a:t>
            </a:r>
            <a:r>
              <a:rPr lang="en-US" dirty="0" smtClean="0"/>
              <a:t>allows </a:t>
            </a:r>
            <a:r>
              <a:rPr lang="en-US" dirty="0"/>
              <a:t>you to follow the execution of a C program, statement-by-statement. </a:t>
            </a:r>
            <a:endParaRPr lang="en-US" dirty="0" smtClean="0"/>
          </a:p>
          <a:p>
            <a:pPr lvl="1"/>
            <a:r>
              <a:rPr lang="en-US" b="1" u="sng" dirty="0" smtClean="0"/>
              <a:t>Ctree</a:t>
            </a:r>
            <a:r>
              <a:rPr lang="en-US" dirty="0" smtClean="0"/>
              <a:t> allows you to determine the function/method calls and their depth</a:t>
            </a:r>
          </a:p>
          <a:p>
            <a:pPr lvl="1"/>
            <a:r>
              <a:rPr lang="en-US" dirty="0" smtClean="0"/>
              <a:t>Another instrumented each function/method call and allow you to see how many times each was called.</a:t>
            </a:r>
            <a:endParaRPr lang="en-US" dirty="0"/>
          </a:p>
        </p:txBody>
      </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5117083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Modified condition/decision coverage</a:t>
            </a:r>
          </a:p>
        </p:txBody>
      </p:sp>
      <p:sp>
        <p:nvSpPr>
          <p:cNvPr id="3" name="Content Placeholder 2"/>
          <p:cNvSpPr>
            <a:spLocks noGrp="1"/>
          </p:cNvSpPr>
          <p:nvPr>
            <p:ph idx="1"/>
          </p:nvPr>
        </p:nvSpPr>
        <p:spPr/>
        <p:txBody>
          <a:bodyPr/>
          <a:lstStyle/>
          <a:p>
            <a:r>
              <a:rPr lang="en-US" b="1" dirty="0" smtClean="0"/>
              <a:t>Modified </a:t>
            </a:r>
            <a:r>
              <a:rPr lang="en-US" b="1" dirty="0"/>
              <a:t>condition/decision coverage</a:t>
            </a:r>
            <a:r>
              <a:rPr lang="en-US" dirty="0"/>
              <a:t> (</a:t>
            </a:r>
            <a:r>
              <a:rPr lang="en-US" b="1" dirty="0"/>
              <a:t>MC/DC</a:t>
            </a:r>
            <a:r>
              <a:rPr lang="en-US" dirty="0"/>
              <a:t>) is a </a:t>
            </a:r>
            <a:r>
              <a:rPr lang="en-US" dirty="0" smtClean="0">
                <a:solidFill>
                  <a:srgbClr val="000000"/>
                </a:solidFill>
              </a:rPr>
              <a:t>code coverage </a:t>
            </a:r>
            <a:r>
              <a:rPr lang="en-US" dirty="0" smtClean="0"/>
              <a:t>criterion </a:t>
            </a:r>
            <a:r>
              <a:rPr lang="en-US" dirty="0"/>
              <a:t>that requires all of the below during testing:</a:t>
            </a:r>
            <a:endParaRPr lang="en-US" dirty="0">
              <a:solidFill>
                <a:srgbClr val="000000"/>
              </a:solidFill>
              <a:hlinkClick r:id="rId2"/>
            </a:endParaRPr>
          </a:p>
          <a:p>
            <a:pPr lvl="1"/>
            <a:r>
              <a:rPr lang="en-US" dirty="0"/>
              <a:t>Each entry and exit point is invoked</a:t>
            </a:r>
          </a:p>
          <a:p>
            <a:pPr lvl="1"/>
            <a:r>
              <a:rPr lang="en-US" dirty="0"/>
              <a:t>Each decision takes every possible outcome</a:t>
            </a:r>
          </a:p>
          <a:p>
            <a:pPr lvl="1"/>
            <a:r>
              <a:rPr lang="en-US" dirty="0"/>
              <a:t>Each condition in a decision takes every possible outcome</a:t>
            </a:r>
          </a:p>
          <a:p>
            <a:pPr lvl="1"/>
            <a:r>
              <a:rPr lang="en-US" dirty="0"/>
              <a:t>Each condition in a decision is shown to independently affect the outcome of the decision.</a:t>
            </a:r>
          </a:p>
          <a:p>
            <a:r>
              <a:rPr lang="en-US" dirty="0"/>
              <a:t>Independence of a condition is shown by proving that only one condition changes at a time.</a:t>
            </a:r>
          </a:p>
        </p:txBody>
      </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24</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1001091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Code Coverage Tools</a:t>
            </a:r>
          </a:p>
        </p:txBody>
      </p:sp>
      <p:sp>
        <p:nvSpPr>
          <p:cNvPr id="3" name="Content Placeholder 2"/>
          <p:cNvSpPr>
            <a:spLocks noGrp="1"/>
          </p:cNvSpPr>
          <p:nvPr>
            <p:ph idx="1"/>
          </p:nvPr>
        </p:nvSpPr>
        <p:spPr/>
        <p:txBody>
          <a:bodyPr/>
          <a:lstStyle/>
          <a:p>
            <a:r>
              <a:rPr lang="en-US" dirty="0" smtClean="0"/>
              <a:t>Emma</a:t>
            </a:r>
          </a:p>
          <a:p>
            <a:r>
              <a:rPr lang="en-US" dirty="0" smtClean="0"/>
              <a:t>Clover</a:t>
            </a:r>
          </a:p>
          <a:p>
            <a:r>
              <a:rPr lang="en-US" dirty="0" smtClean="0"/>
              <a:t>Cobertura</a:t>
            </a:r>
          </a:p>
          <a:p>
            <a:r>
              <a:rPr lang="en-US" dirty="0" smtClean="0"/>
              <a:t>JaCoCo</a:t>
            </a:r>
          </a:p>
          <a:p>
            <a:r>
              <a:rPr lang="en-US" dirty="0" smtClean="0"/>
              <a:t>JCov</a:t>
            </a:r>
          </a:p>
          <a:p>
            <a:r>
              <a:rPr lang="en-US" dirty="0" smtClean="0"/>
              <a:t>Serenity</a:t>
            </a:r>
          </a:p>
          <a:p>
            <a:endParaRPr lang="en-US" dirty="0" smtClean="0"/>
          </a:p>
          <a:p>
            <a:r>
              <a:rPr lang="en-US" dirty="0" smtClean="0"/>
              <a:t>See: </a:t>
            </a:r>
            <a:br>
              <a:rPr lang="en-US" dirty="0" smtClean="0"/>
            </a:br>
            <a:r>
              <a:rPr lang="en-US" dirty="0" smtClean="0">
                <a:hlinkClick r:id="rId2"/>
              </a:rPr>
              <a:t>https</a:t>
            </a:r>
            <a:r>
              <a:rPr lang="en-US" dirty="0">
                <a:hlinkClick r:id="rId2"/>
              </a:rPr>
              <a:t>://en.wikipedia.org/wiki/Java_Code_Coverage_Tools</a:t>
            </a:r>
            <a:endParaRPr lang="en-US" dirty="0"/>
          </a:p>
        </p:txBody>
      </p:sp>
      <p:sp>
        <p:nvSpPr>
          <p:cNvPr id="4" name="Date Placeholder 3"/>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25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6478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Test Coverage with Cobertura</a:t>
            </a:r>
          </a:p>
        </p:txBody>
      </p:sp>
      <p:sp>
        <p:nvSpPr>
          <p:cNvPr id="8" name="Subtitle 7"/>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26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3602990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Cobertura</a:t>
            </a:r>
          </a:p>
        </p:txBody>
      </p:sp>
      <p:sp>
        <p:nvSpPr>
          <p:cNvPr id="3" name="Content Placeholder 2"/>
          <p:cNvSpPr>
            <a:spLocks noGrp="1"/>
          </p:cNvSpPr>
          <p:nvPr>
            <p:ph idx="1"/>
          </p:nvPr>
        </p:nvSpPr>
        <p:spPr/>
        <p:txBody>
          <a:bodyPr/>
          <a:lstStyle/>
          <a:p>
            <a:r>
              <a:rPr lang="en-US" dirty="0"/>
              <a:t>Cobertura is a free Java tool that calculates the percentage of code accessed by tests. </a:t>
            </a:r>
            <a:endParaRPr lang="en-US" dirty="0" smtClean="0"/>
          </a:p>
          <a:p>
            <a:r>
              <a:rPr lang="en-US" dirty="0" smtClean="0"/>
              <a:t>It </a:t>
            </a:r>
            <a:r>
              <a:rPr lang="en-US" dirty="0"/>
              <a:t>can be used to identify which parts of your Java program are lacking test coverage. </a:t>
            </a:r>
            <a:endParaRPr lang="en-US" dirty="0" smtClean="0"/>
          </a:p>
          <a:p>
            <a:r>
              <a:rPr lang="en-US" dirty="0" smtClean="0"/>
              <a:t>It </a:t>
            </a:r>
            <a:r>
              <a:rPr lang="en-US" dirty="0"/>
              <a:t>is based on jcoverage</a:t>
            </a:r>
            <a:r>
              <a:rPr lang="en-US" dirty="0" smtClean="0"/>
              <a:t>.</a:t>
            </a:r>
          </a:p>
          <a:p>
            <a:r>
              <a:rPr lang="en-US" dirty="0"/>
              <a:t>Cobertura can be used either from the command line or via Ant tasks. You can even mix and match the command line and Ant tasks.</a:t>
            </a:r>
          </a:p>
        </p:txBody>
      </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27</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51157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p:cNvSpPr>
          <p:nvPr>
            <p:ph type="title" idx="4294967295"/>
          </p:nvPr>
        </p:nvSpPr>
        <p:spPr/>
        <p:txBody>
          <a:bodyPr/>
          <a:lstStyle/>
          <a:p>
            <a:r>
              <a:rPr lang="en-CA" dirty="0" smtClean="0"/>
              <a:t>Test Coverage Tool – Cobertura</a:t>
            </a:r>
            <a:endParaRPr lang="en-CA" dirty="0"/>
          </a:p>
        </p:txBody>
      </p:sp>
      <p:sp>
        <p:nvSpPr>
          <p:cNvPr id="19461" name="Rectangle 5"/>
          <p:cNvSpPr>
            <a:spLocks noGrp="1"/>
          </p:cNvSpPr>
          <p:nvPr>
            <p:ph type="body" idx="4294967295"/>
          </p:nvPr>
        </p:nvSpPr>
        <p:spPr/>
        <p:txBody>
          <a:bodyPr/>
          <a:lstStyle/>
          <a:p>
            <a:r>
              <a:rPr lang="en-CA" dirty="0" smtClean="0"/>
              <a:t>Free, open source, </a:t>
            </a:r>
            <a:r>
              <a:rPr lang="en-US" sz="2800" dirty="0" smtClean="0"/>
              <a:t>code </a:t>
            </a:r>
            <a:r>
              <a:rPr lang="en-US" sz="2800" dirty="0"/>
              <a:t>coverage tool </a:t>
            </a:r>
            <a:endParaRPr lang="en-CA" dirty="0" smtClean="0"/>
          </a:p>
          <a:p>
            <a:pPr lvl="1"/>
            <a:r>
              <a:rPr lang="en-CA" dirty="0" smtClean="0"/>
              <a:t>Written in Java</a:t>
            </a:r>
          </a:p>
          <a:p>
            <a:pPr lvl="1"/>
            <a:r>
              <a:rPr lang="en-CA" dirty="0" smtClean="0"/>
              <a:t>For systems running on JVM </a:t>
            </a:r>
          </a:p>
          <a:p>
            <a:r>
              <a:rPr lang="en-CA" dirty="0" smtClean="0"/>
              <a:t>Measures </a:t>
            </a:r>
          </a:p>
          <a:p>
            <a:pPr lvl="1"/>
            <a:r>
              <a:rPr lang="en-CA" dirty="0" smtClean="0"/>
              <a:t>Line coverage ( ≈ statement/block coverage)</a:t>
            </a:r>
            <a:endParaRPr lang="en-CA" dirty="0"/>
          </a:p>
          <a:p>
            <a:pPr lvl="1"/>
            <a:r>
              <a:rPr lang="en-CA" dirty="0" smtClean="0"/>
              <a:t>Branch </a:t>
            </a:r>
            <a:r>
              <a:rPr lang="en-CA" dirty="0"/>
              <a:t>coverage ( ≈ </a:t>
            </a:r>
            <a:r>
              <a:rPr lang="en-CA" dirty="0" smtClean="0"/>
              <a:t>basic condition </a:t>
            </a:r>
            <a:r>
              <a:rPr lang="en-CA" dirty="0"/>
              <a:t>coverage)</a:t>
            </a:r>
            <a:endParaRPr lang="en-CA" dirty="0" smtClean="0"/>
          </a:p>
          <a:p>
            <a:pPr lvl="1"/>
            <a:r>
              <a:rPr lang="en-CA" dirty="0" smtClean="0"/>
              <a:t>McCabe </a:t>
            </a:r>
            <a:r>
              <a:rPr lang="en-CA" dirty="0"/>
              <a:t>cyclomatic complexity </a:t>
            </a:r>
            <a:r>
              <a:rPr lang="en-CA" dirty="0" smtClean="0"/>
              <a:t>metric (discuss later)</a:t>
            </a:r>
            <a:endParaRPr lang="en-CA" dirty="0"/>
          </a:p>
          <a:p>
            <a:r>
              <a:rPr lang="en-CA" dirty="0" smtClean="0"/>
              <a:t>Note: </a:t>
            </a:r>
          </a:p>
          <a:p>
            <a:pPr lvl="1"/>
            <a:r>
              <a:rPr lang="en-CA" dirty="0"/>
              <a:t>R</a:t>
            </a:r>
            <a:r>
              <a:rPr lang="en-CA" dirty="0" smtClean="0"/>
              <a:t>equires </a:t>
            </a:r>
            <a:r>
              <a:rPr lang="en-CA" dirty="0"/>
              <a:t>compilation with </a:t>
            </a:r>
            <a:r>
              <a:rPr lang="en-CA" i="1" dirty="0"/>
              <a:t>debug</a:t>
            </a:r>
            <a:r>
              <a:rPr lang="en-CA" dirty="0"/>
              <a:t> </a:t>
            </a:r>
            <a:r>
              <a:rPr lang="en-CA" dirty="0" smtClean="0"/>
              <a:t>option on.</a:t>
            </a:r>
            <a:endParaRPr lang="en-CA"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28</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6700734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p:cNvSpPr>
          <p:nvPr>
            <p:ph type="title"/>
          </p:nvPr>
        </p:nvSpPr>
        <p:spPr/>
        <p:txBody>
          <a:bodyPr/>
          <a:lstStyle/>
          <a:p>
            <a:r>
              <a:rPr lang="en-US" sz="3600" dirty="0" smtClean="0"/>
              <a:t>Cobertura Coverage </a:t>
            </a:r>
            <a:r>
              <a:rPr lang="en-US" sz="3600" dirty="0"/>
              <a:t>Report </a:t>
            </a:r>
            <a:r>
              <a:rPr lang="en-US" sz="3600" dirty="0" smtClean="0"/>
              <a:t>– </a:t>
            </a:r>
            <a:r>
              <a:rPr lang="en-US" sz="2800" dirty="0" smtClean="0"/>
              <a:t>All Packages</a:t>
            </a:r>
            <a:endParaRPr lang="en-US" sz="2800" dirty="0"/>
          </a:p>
        </p:txBody>
      </p:sp>
      <p:pic>
        <p:nvPicPr>
          <p:cNvPr id="20486" name="Picture 5" descr="cobertura-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05" y="1066800"/>
            <a:ext cx="714658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29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683366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SE </a:t>
            </a:r>
            <a:r>
              <a:rPr lang="en-US" dirty="0" smtClean="0">
                <a:latin typeface="Arial" charset="0"/>
                <a:ea typeface="ＭＳ Ｐゴシック" charset="0"/>
                <a:cs typeface="ＭＳ Ｐゴシック" charset="0"/>
              </a:rPr>
              <a:t>433 </a:t>
            </a:r>
            <a:r>
              <a:rPr lang="en-US" dirty="0">
                <a:latin typeface="Arial" charset="0"/>
                <a:ea typeface="ＭＳ Ｐゴシック" charset="0"/>
                <a:cs typeface="ＭＳ Ｐゴシック" charset="0"/>
              </a:rPr>
              <a:t>– Class </a:t>
            </a:r>
            <a:r>
              <a:rPr lang="en-US" dirty="0" smtClean="0">
                <a:latin typeface="Arial" charset="0"/>
                <a:ea typeface="ＭＳ Ｐゴシック" charset="0"/>
                <a:cs typeface="ＭＳ Ｐゴシック" charset="0"/>
              </a:rPr>
              <a:t>7</a:t>
            </a:r>
            <a:endParaRPr lang="en-US" dirty="0">
              <a:latin typeface="Arial" charset="0"/>
              <a:ea typeface="ＭＳ Ｐゴシック" charset="0"/>
              <a:cs typeface="ＭＳ Ｐゴシック" charset="0"/>
            </a:endParaRPr>
          </a:p>
        </p:txBody>
      </p:sp>
      <p:sp>
        <p:nvSpPr>
          <p:cNvPr id="14338" name="Rectangle 3"/>
          <p:cNvSpPr>
            <a:spLocks noGrp="1" noChangeArrowheads="1"/>
          </p:cNvSpPr>
          <p:nvPr>
            <p:ph type="body" idx="1"/>
          </p:nvPr>
        </p:nvSpPr>
        <p:spPr/>
        <p:txBody>
          <a:bodyPr/>
          <a:lstStyle/>
          <a:p>
            <a:pPr>
              <a:buFont typeface="Wingdings" charset="0"/>
              <a:buNone/>
            </a:pPr>
            <a:r>
              <a:rPr lang="en-US" sz="2000" b="1" dirty="0">
                <a:solidFill>
                  <a:schemeClr val="tx2"/>
                </a:solidFill>
                <a:latin typeface="Arial" charset="0"/>
                <a:ea typeface="ＭＳ Ｐゴシック" charset="0"/>
                <a:cs typeface="ＭＳ Ｐゴシック" charset="0"/>
              </a:rPr>
              <a:t>Topic</a:t>
            </a:r>
            <a:r>
              <a:rPr lang="en-US" sz="2000" b="1" dirty="0" smtClean="0">
                <a:solidFill>
                  <a:schemeClr val="tx2"/>
                </a:solidFill>
                <a:latin typeface="Arial" charset="0"/>
                <a:ea typeface="ＭＳ Ｐゴシック" charset="0"/>
                <a:cs typeface="ＭＳ Ｐゴシック" charset="0"/>
              </a:rPr>
              <a:t>:</a:t>
            </a:r>
          </a:p>
          <a:p>
            <a:pPr lvl="1"/>
            <a:r>
              <a:rPr lang="en-US" dirty="0" smtClean="0">
                <a:solidFill>
                  <a:srgbClr val="000000"/>
                </a:solidFill>
                <a:latin typeface="Arial" charset="0"/>
                <a:ea typeface="ＭＳ Ｐゴシック" charset="0"/>
                <a:cs typeface="ＭＳ Ｐゴシック" charset="0"/>
              </a:rPr>
              <a:t>Code coverage, Cobertura</a:t>
            </a:r>
          </a:p>
          <a:p>
            <a:pPr lvl="1"/>
            <a:r>
              <a:rPr lang="en-US" dirty="0" smtClean="0">
                <a:solidFill>
                  <a:srgbClr val="000000"/>
                </a:solidFill>
                <a:latin typeface="Arial" charset="0"/>
                <a:ea typeface="ＭＳ Ｐゴシック" charset="0"/>
                <a:cs typeface="ＭＳ Ｐゴシック" charset="0"/>
              </a:rPr>
              <a:t>Path Testing, Cyclomatic complexity</a:t>
            </a:r>
            <a:endParaRPr lang="en-US" dirty="0">
              <a:solidFill>
                <a:srgbClr val="000000"/>
              </a:solidFill>
              <a:latin typeface="Arial" charset="0"/>
              <a:ea typeface="ＭＳ Ｐゴシック" charset="0"/>
              <a:cs typeface="ＭＳ Ｐゴシック" charset="0"/>
            </a:endParaRPr>
          </a:p>
          <a:p>
            <a:pPr>
              <a:lnSpc>
                <a:spcPct val="90000"/>
              </a:lnSpc>
              <a:buFont typeface="Wingdings" charset="0"/>
              <a:buNone/>
            </a:pPr>
            <a:r>
              <a:rPr lang="en-US" sz="2000" b="1" dirty="0" smtClean="0">
                <a:solidFill>
                  <a:srgbClr val="0000FF"/>
                </a:solidFill>
                <a:latin typeface="Arial" charset="0"/>
                <a:ea typeface="ＭＳ Ｐゴシック" charset="0"/>
                <a:cs typeface="ＭＳ Ｐゴシック" charset="0"/>
              </a:rPr>
              <a:t>Reading</a:t>
            </a:r>
            <a:r>
              <a:rPr lang="en-US" sz="2000" dirty="0">
                <a:solidFill>
                  <a:srgbClr val="0000FF"/>
                </a:solidFill>
                <a:latin typeface="Arial" charset="0"/>
                <a:ea typeface="ＭＳ Ｐゴシック" charset="0"/>
                <a:cs typeface="ＭＳ Ｐゴシック" charset="0"/>
              </a:rPr>
              <a:t>:</a:t>
            </a:r>
          </a:p>
          <a:p>
            <a:pPr lvl="1"/>
            <a:r>
              <a:rPr lang="en-US" dirty="0" smtClean="0"/>
              <a:t>Pezze </a:t>
            </a:r>
            <a:r>
              <a:rPr lang="en-US" dirty="0"/>
              <a:t>and Young, Chapter </a:t>
            </a:r>
            <a:r>
              <a:rPr lang="en-US" dirty="0" smtClean="0"/>
              <a:t>12, p.444</a:t>
            </a:r>
            <a:endParaRPr lang="en-US" dirty="0"/>
          </a:p>
          <a:p>
            <a:pPr lvl="1"/>
            <a:r>
              <a:rPr lang="en-US" dirty="0">
                <a:hlinkClick r:id="rId3"/>
              </a:rPr>
              <a:t>Cobertura documentation: http://cobertura.github.io/cobertura/</a:t>
            </a:r>
            <a:endParaRPr lang="en-US" dirty="0"/>
          </a:p>
          <a:p>
            <a:pPr lvl="1"/>
            <a:r>
              <a:rPr lang="en-US" dirty="0"/>
              <a:t>An example of using Cobertura and JUnit: Coverage1.zip in D2L</a:t>
            </a:r>
          </a:p>
          <a:p>
            <a:r>
              <a:rPr lang="en-US" sz="2000" b="1" dirty="0"/>
              <a:t>Supplemental Readings:</a:t>
            </a:r>
          </a:p>
          <a:p>
            <a:pPr lvl="1"/>
            <a:r>
              <a:rPr lang="en-US" dirty="0">
                <a:hlinkClick r:id="rId4"/>
              </a:rPr>
              <a:t>Code coverage – https://en.wikipedia.org/wiki/Code_coverage</a:t>
            </a:r>
            <a:endParaRPr lang="en-US" dirty="0"/>
          </a:p>
          <a:p>
            <a:pPr lvl="1"/>
            <a:r>
              <a:rPr lang="en-US" dirty="0">
                <a:hlinkClick r:id="rId5"/>
              </a:rPr>
              <a:t>Java Code Coverage Tools – https://en.wikipedia.org/wiki/Java_Code_Coverage_Tools</a:t>
            </a:r>
            <a:endParaRPr lang="en-US" dirty="0"/>
          </a:p>
          <a:p>
            <a:pPr lvl="1"/>
            <a:r>
              <a:rPr lang="en-US" dirty="0">
                <a:hlinkClick r:id="rId6"/>
              </a:rPr>
              <a:t>Cyclomatic complexity – https://en.wikipedia.org/wiki/Cyclomatic_complexity</a:t>
            </a:r>
            <a:endParaRPr lang="en-US" dirty="0"/>
          </a:p>
          <a:p>
            <a:pPr lvl="1"/>
            <a:r>
              <a:rPr lang="en-US" dirty="0">
                <a:hlinkClick r:id="rId7"/>
              </a:rPr>
              <a:t>Modified condition/decision coverage – https://en.wikipedia.org/wiki/Modified_condition/decision_coverage</a:t>
            </a:r>
            <a:r>
              <a:rPr lang="en-US" dirty="0"/>
              <a:t/>
            </a:r>
            <a:br>
              <a:rPr lang="en-US" dirty="0"/>
            </a:br>
            <a:endParaRPr lang="en-US"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69467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r>
              <a:rPr lang="en-US" sz="3200" dirty="0" smtClean="0"/>
              <a:t>Cobertura Coverage </a:t>
            </a:r>
            <a:r>
              <a:rPr lang="en-US" sz="3200" dirty="0"/>
              <a:t>Report </a:t>
            </a:r>
            <a:r>
              <a:rPr lang="en-US" sz="3200" dirty="0" smtClean="0"/>
              <a:t>– </a:t>
            </a:r>
            <a:r>
              <a:rPr lang="en-US" sz="2400" dirty="0" smtClean="0"/>
              <a:t>Package </a:t>
            </a:r>
            <a:r>
              <a:rPr lang="en-US" sz="2400" dirty="0"/>
              <a:t>Overview</a:t>
            </a:r>
          </a:p>
        </p:txBody>
      </p:sp>
      <p:pic>
        <p:nvPicPr>
          <p:cNvPr id="21510" name="Picture 4" descr="cobertura-pack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68724"/>
            <a:ext cx="6248400" cy="452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30</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8330457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idx="4294967295"/>
          </p:nvPr>
        </p:nvSpPr>
        <p:spPr/>
        <p:txBody>
          <a:bodyPr/>
          <a:lstStyle/>
          <a:p>
            <a:r>
              <a:rPr lang="en-US" sz="3600" dirty="0" smtClean="0"/>
              <a:t>Cobertura Coverage </a:t>
            </a:r>
            <a:r>
              <a:rPr lang="en-US" sz="3600" dirty="0"/>
              <a:t>Report </a:t>
            </a:r>
            <a:r>
              <a:rPr lang="en-US" sz="3600" dirty="0" smtClean="0"/>
              <a:t>– </a:t>
            </a:r>
            <a:r>
              <a:rPr lang="en-US" sz="2800" dirty="0" smtClean="0"/>
              <a:t>Class Details  </a:t>
            </a:r>
            <a:endParaRPr lang="en-US" sz="2800" dirty="0"/>
          </a:p>
        </p:txBody>
      </p:sp>
      <p:pic>
        <p:nvPicPr>
          <p:cNvPr id="22534" name="Picture 4" descr="cobertura-c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129239" cy="535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31</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7061579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p:txBody>
          <a:bodyPr anchor="b" anchorCtr="0"/>
          <a:lstStyle/>
          <a:p>
            <a:r>
              <a:rPr lang="en-US" dirty="0" smtClean="0"/>
              <a:t>Download &amp; Install </a:t>
            </a:r>
            <a:r>
              <a:rPr lang="en-US" dirty="0"/>
              <a:t>Cobertura</a:t>
            </a:r>
            <a:endParaRPr lang="en-US" sz="4400" dirty="0"/>
          </a:p>
        </p:txBody>
      </p:sp>
      <p:sp>
        <p:nvSpPr>
          <p:cNvPr id="17413" name="Content Placeholder 2"/>
          <p:cNvSpPr>
            <a:spLocks noGrp="1"/>
          </p:cNvSpPr>
          <p:nvPr>
            <p:ph idx="1"/>
          </p:nvPr>
        </p:nvSpPr>
        <p:spPr/>
        <p:txBody>
          <a:bodyPr/>
          <a:lstStyle/>
          <a:p>
            <a:r>
              <a:rPr lang="en-US" sz="3200" dirty="0" smtClean="0"/>
              <a:t>Download the latest </a:t>
            </a:r>
            <a:r>
              <a:rPr lang="en-US" sz="3200" dirty="0"/>
              <a:t>Cobertura </a:t>
            </a:r>
            <a:r>
              <a:rPr lang="en-US" sz="3200" dirty="0" smtClean="0"/>
              <a:t>2.1.1</a:t>
            </a:r>
            <a:endParaRPr lang="en-US" sz="3200" dirty="0"/>
          </a:p>
          <a:p>
            <a:pPr lvl="1"/>
            <a:r>
              <a:rPr lang="en-US" sz="2800" dirty="0">
                <a:hlinkClick r:id="rId3"/>
              </a:rPr>
              <a:t>http://cobertura.sourceforge.net/</a:t>
            </a:r>
            <a:endParaRPr lang="en-US" sz="2800" dirty="0"/>
          </a:p>
          <a:p>
            <a:pPr lvl="1"/>
            <a:r>
              <a:rPr lang="en-US" sz="2800" dirty="0"/>
              <a:t>Unzip to your local drive: </a:t>
            </a:r>
            <a:r>
              <a:rPr lang="en-US" sz="2800" i="1" dirty="0" smtClean="0"/>
              <a:t>COBERTURA_HOME</a:t>
            </a:r>
          </a:p>
          <a:p>
            <a:r>
              <a:rPr lang="en-US" sz="3200" dirty="0" smtClean="0"/>
              <a:t>Look at example: Coverage1.zip </a:t>
            </a:r>
            <a:r>
              <a:rPr lang="en-US" sz="2800" dirty="0" smtClean="0"/>
              <a:t>(see slide 34)</a:t>
            </a:r>
            <a:endParaRPr lang="en-US" sz="2800"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5696003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p:cNvSpPr>
          <p:nvPr>
            <p:ph type="title" idx="4294967295"/>
          </p:nvPr>
        </p:nvSpPr>
        <p:spPr/>
        <p:txBody>
          <a:bodyPr/>
          <a:lstStyle/>
          <a:p>
            <a:r>
              <a:rPr lang="en-CA" dirty="0" smtClean="0"/>
              <a:t>Stages of Running Cobertura</a:t>
            </a:r>
            <a:endParaRPr lang="en-CA" dirty="0"/>
          </a:p>
        </p:txBody>
      </p:sp>
      <p:sp>
        <p:nvSpPr>
          <p:cNvPr id="19461" name="Rectangle 5"/>
          <p:cNvSpPr>
            <a:spLocks noGrp="1"/>
          </p:cNvSpPr>
          <p:nvPr>
            <p:ph type="body" idx="4294967295"/>
          </p:nvPr>
        </p:nvSpPr>
        <p:spPr/>
        <p:txBody>
          <a:bodyPr/>
          <a:lstStyle/>
          <a:p>
            <a:r>
              <a:rPr lang="en-CA" dirty="0" smtClean="0"/>
              <a:t>We will run Cobertura using Ant and in Eclipse  </a:t>
            </a:r>
            <a:endParaRPr lang="en-CA" dirty="0"/>
          </a:p>
          <a:p>
            <a:r>
              <a:rPr lang="en-CA" dirty="0" smtClean="0"/>
              <a:t>Four stages: </a:t>
            </a:r>
            <a:endParaRPr lang="en-CA" dirty="0"/>
          </a:p>
          <a:p>
            <a:pPr marL="858837" lvl="1" indent="-514350">
              <a:buFont typeface="+mj-lt"/>
              <a:buAutoNum type="arabicPeriod"/>
            </a:pPr>
            <a:r>
              <a:rPr lang="en-CA" dirty="0"/>
              <a:t>Compile source </a:t>
            </a:r>
            <a:r>
              <a:rPr lang="en-CA" dirty="0" smtClean="0"/>
              <a:t>code </a:t>
            </a:r>
            <a:endParaRPr lang="en-CA" dirty="0"/>
          </a:p>
          <a:p>
            <a:pPr marL="858837" lvl="1" indent="-514350">
              <a:buFont typeface="+mj-lt"/>
              <a:buAutoNum type="arabicPeriod"/>
            </a:pPr>
            <a:r>
              <a:rPr lang="en-CA" b="1" dirty="0"/>
              <a:t>Instrument </a:t>
            </a:r>
            <a:r>
              <a:rPr lang="en-CA" b="1" dirty="0" smtClean="0"/>
              <a:t>byte code </a:t>
            </a:r>
          </a:p>
          <a:p>
            <a:pPr marL="858837" lvl="1" indent="-514350">
              <a:buFont typeface="+mj-lt"/>
              <a:buAutoNum type="arabicPeriod"/>
            </a:pPr>
            <a:r>
              <a:rPr lang="en-CA" dirty="0" smtClean="0"/>
              <a:t>Run tests (using instrumented byte code) </a:t>
            </a:r>
            <a:endParaRPr lang="en-CA" dirty="0"/>
          </a:p>
          <a:p>
            <a:pPr marL="858837" lvl="1" indent="-514350">
              <a:buFont typeface="+mj-lt"/>
              <a:buAutoNum type="arabicPeriod"/>
            </a:pPr>
            <a:r>
              <a:rPr lang="en-CA" dirty="0"/>
              <a:t>Generate </a:t>
            </a:r>
            <a:r>
              <a:rPr lang="en-CA" dirty="0" smtClean="0"/>
              <a:t>reports</a:t>
            </a:r>
          </a:p>
          <a:p>
            <a:pPr marL="1154112" lvl="2" indent="-514350"/>
            <a:r>
              <a:rPr lang="en-CA" dirty="0" smtClean="0"/>
              <a:t>XML or HTML </a:t>
            </a:r>
            <a:endParaRPr lang="en-CA"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735255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p:cNvSpPr>
          <p:nvPr>
            <p:ph type="title" idx="4294967295"/>
          </p:nvPr>
        </p:nvSpPr>
        <p:spPr/>
        <p:txBody>
          <a:bodyPr/>
          <a:lstStyle/>
          <a:p>
            <a:r>
              <a:rPr lang="en-US" sz="3600" dirty="0"/>
              <a:t>Running </a:t>
            </a:r>
            <a:r>
              <a:rPr lang="en-US" sz="3600" dirty="0" smtClean="0"/>
              <a:t>Cobertura: Ant Tasks </a:t>
            </a:r>
            <a:endParaRPr lang="en-US" sz="3600" dirty="0"/>
          </a:p>
        </p:txBody>
      </p:sp>
      <p:sp>
        <p:nvSpPr>
          <p:cNvPr id="24581" name="Rectangle 3"/>
          <p:cNvSpPr>
            <a:spLocks noGrp="1"/>
          </p:cNvSpPr>
          <p:nvPr>
            <p:ph type="body" idx="4294967295"/>
          </p:nvPr>
        </p:nvSpPr>
        <p:spPr>
          <a:xfrm>
            <a:off x="457200" y="1066800"/>
            <a:ext cx="8229600" cy="5410200"/>
          </a:xfrm>
        </p:spPr>
        <p:txBody>
          <a:bodyPr/>
          <a:lstStyle/>
          <a:p>
            <a:r>
              <a:rPr lang="en-US" sz="2800" dirty="0" smtClean="0"/>
              <a:t>Define classpath </a:t>
            </a:r>
          </a:p>
          <a:p>
            <a:pPr marL="349250" lvl="1" indent="0">
              <a:buNone/>
            </a:pPr>
            <a:r>
              <a:rPr lang="en-US" sz="2000" dirty="0">
                <a:solidFill>
                  <a:srgbClr val="000000"/>
                </a:solidFill>
                <a:latin typeface="Menlo"/>
                <a:ea typeface="Menlo"/>
                <a:cs typeface="Menlo"/>
              </a:rPr>
              <a:t> </a:t>
            </a:r>
            <a:r>
              <a:rPr lang="en-US" sz="2000" dirty="0">
                <a:solidFill>
                  <a:srgbClr val="BB2CA2"/>
                </a:solidFill>
                <a:latin typeface="+mn-lt"/>
                <a:ea typeface="Menlo"/>
                <a:cs typeface="Menlo"/>
              </a:rPr>
              <a:t>&lt;path </a:t>
            </a:r>
            <a:r>
              <a:rPr lang="en-US" sz="2000" dirty="0">
                <a:solidFill>
                  <a:srgbClr val="967E34"/>
                </a:solidFill>
                <a:latin typeface="+mn-lt"/>
                <a:ea typeface="Menlo"/>
                <a:cs typeface="Menlo"/>
              </a:rPr>
              <a:t>id</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"cobertura.classpath"</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349250" lvl="1"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349250" lvl="1"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a:t>
            </a:r>
            <a:r>
              <a:rPr lang="en-US" sz="2000" dirty="0" smtClean="0">
                <a:solidFill>
                  <a:srgbClr val="D12E1B"/>
                </a:solidFill>
                <a:latin typeface="+mn-lt"/>
                <a:ea typeface="Menlo"/>
                <a:cs typeface="Menlo"/>
              </a:rPr>
              <a:t>-</a:t>
            </a:r>
            <a:r>
              <a:rPr lang="hr-HR" sz="2000" dirty="0" smtClean="0">
                <a:solidFill>
                  <a:srgbClr val="D12E1B"/>
                </a:solidFill>
                <a:latin typeface="+mn-lt"/>
                <a:ea typeface="Menlo"/>
                <a:cs typeface="Menlo"/>
              </a:rPr>
              <a:t>2.1.1</a:t>
            </a:r>
            <a:r>
              <a:rPr lang="en-US" sz="2000" dirty="0" smtClean="0">
                <a:solidFill>
                  <a:srgbClr val="D12E1B"/>
                </a:solidFill>
                <a:latin typeface="+mn-lt"/>
                <a:ea typeface="Menlo"/>
                <a:cs typeface="Menlo"/>
              </a:rPr>
              <a:t>.</a:t>
            </a:r>
            <a:r>
              <a:rPr lang="en-US" sz="2000" dirty="0">
                <a:solidFill>
                  <a:srgbClr val="D12E1B"/>
                </a:solidFill>
                <a:latin typeface="+mn-lt"/>
                <a:ea typeface="Menlo"/>
                <a:cs typeface="Menlo"/>
              </a:rPr>
              <a:t>jar"</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349250" lvl="1"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"lib/**/*.jar"</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349250" lvl="1"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&lt;/fileset&gt;</a:t>
            </a:r>
            <a:endParaRPr lang="en-US" sz="2000" dirty="0">
              <a:solidFill>
                <a:srgbClr val="000000"/>
              </a:solidFill>
              <a:latin typeface="+mn-lt"/>
              <a:ea typeface="Menlo"/>
              <a:cs typeface="Menlo"/>
            </a:endParaRPr>
          </a:p>
          <a:p>
            <a:pPr marL="349250" lvl="1"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&lt;/path&gt;</a:t>
            </a:r>
            <a:endParaRPr lang="en-US" sz="2000" dirty="0" smtClean="0">
              <a:latin typeface="+mn-lt"/>
            </a:endParaRPr>
          </a:p>
          <a:p>
            <a:r>
              <a:rPr lang="en-US" sz="2800" dirty="0" smtClean="0"/>
              <a:t>Task definition: </a:t>
            </a:r>
          </a:p>
          <a:p>
            <a:pPr lvl="1"/>
            <a:r>
              <a:rPr lang="en-US" sz="2400" dirty="0" smtClean="0"/>
              <a:t>Defines </a:t>
            </a:r>
            <a:r>
              <a:rPr lang="en-US" sz="2000" dirty="0">
                <a:solidFill>
                  <a:schemeClr val="tx2">
                    <a:lumMod val="40000"/>
                    <a:lumOff val="60000"/>
                  </a:schemeClr>
                </a:solidFill>
                <a:latin typeface="+mn-lt"/>
              </a:rPr>
              <a:t>cobertura-</a:t>
            </a:r>
            <a:r>
              <a:rPr lang="en-US" sz="2000" dirty="0" smtClean="0">
                <a:solidFill>
                  <a:schemeClr val="tx2">
                    <a:lumMod val="40000"/>
                    <a:lumOff val="60000"/>
                  </a:schemeClr>
                </a:solidFill>
                <a:latin typeface="+mn-lt"/>
              </a:rPr>
              <a:t>instrument</a:t>
            </a:r>
            <a:r>
              <a:rPr lang="en-US" sz="2400" dirty="0" smtClean="0"/>
              <a:t>, </a:t>
            </a:r>
            <a:r>
              <a:rPr lang="en-US" sz="2000" dirty="0">
                <a:solidFill>
                  <a:srgbClr val="AD5CFF"/>
                </a:solidFill>
                <a:latin typeface="+mn-lt"/>
              </a:rPr>
              <a:t>cobertura-report</a:t>
            </a:r>
          </a:p>
          <a:p>
            <a:pPr lvl="1">
              <a:buFont typeface="Wingdings 3" charset="0"/>
              <a:buNone/>
            </a:pPr>
            <a:r>
              <a:rPr lang="en-US" sz="2000" dirty="0">
                <a:solidFill>
                  <a:srgbClr val="BB2CA2"/>
                </a:solidFill>
                <a:latin typeface="+mn-lt"/>
                <a:ea typeface="Menlo"/>
                <a:cs typeface="Menlo"/>
              </a:rPr>
              <a:t>&lt;taskdef </a:t>
            </a:r>
            <a:r>
              <a:rPr lang="en-US" sz="2000" dirty="0">
                <a:solidFill>
                  <a:srgbClr val="967E34"/>
                </a:solidFill>
                <a:latin typeface="+mn-lt"/>
                <a:ea typeface="Menlo"/>
                <a:cs typeface="Menlo"/>
              </a:rPr>
              <a:t>classpathref</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"cobertura.classpath"</a:t>
            </a:r>
            <a:r>
              <a:rPr lang="en-US" sz="2000" dirty="0">
                <a:solidFill>
                  <a:srgbClr val="BB2CA2"/>
                </a:solidFill>
                <a:latin typeface="+mn-lt"/>
                <a:ea typeface="Menlo"/>
                <a:cs typeface="Menlo"/>
              </a:rPr>
              <a:t> </a:t>
            </a:r>
            <a:endParaRPr lang="en-US" sz="2000" dirty="0" smtClean="0">
              <a:solidFill>
                <a:srgbClr val="BB2CA2"/>
              </a:solidFill>
              <a:latin typeface="+mn-lt"/>
              <a:ea typeface="Menlo"/>
              <a:cs typeface="Menlo"/>
            </a:endParaRPr>
          </a:p>
          <a:p>
            <a:pPr lvl="1">
              <a:buFont typeface="Wingdings 3" charse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resource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"tasks.properties"</a:t>
            </a:r>
            <a:r>
              <a:rPr lang="en-US" sz="2000" dirty="0">
                <a:solidFill>
                  <a:srgbClr val="BB2CA2"/>
                </a:solidFill>
                <a:latin typeface="+mn-lt"/>
                <a:ea typeface="Menlo"/>
                <a:cs typeface="Menlo"/>
              </a:rPr>
              <a:t>/&gt;</a:t>
            </a:r>
            <a:r>
              <a:rPr lang="en-US" sz="2000" dirty="0">
                <a:solidFill>
                  <a:srgbClr val="002060"/>
                </a:solidFill>
                <a:latin typeface="+mn-lt"/>
              </a:rPr>
              <a:t>	</a:t>
            </a:r>
            <a:endParaRPr lang="en-US" sz="2000" dirty="0" smtClean="0">
              <a:solidFill>
                <a:srgbClr val="002060"/>
              </a:solidFill>
              <a:latin typeface="+mn-lt"/>
            </a:endParaRPr>
          </a:p>
        </p:txBody>
      </p:sp>
      <p:sp>
        <p:nvSpPr>
          <p:cNvPr id="4" name="TextBox 3"/>
          <p:cNvSpPr txBox="1"/>
          <p:nvPr/>
        </p:nvSpPr>
        <p:spPr>
          <a:xfrm>
            <a:off x="5257800" y="1219200"/>
            <a:ext cx="3707014" cy="954107"/>
          </a:xfrm>
          <a:prstGeom prst="rect">
            <a:avLst/>
          </a:prstGeom>
          <a:solidFill>
            <a:schemeClr val="accent1">
              <a:lumMod val="40000"/>
              <a:lumOff val="60000"/>
            </a:schemeClr>
          </a:solidFill>
          <a:ln w="3175" cmpd="sng">
            <a:solidFill>
              <a:schemeClr val="tx1"/>
            </a:solidFill>
          </a:ln>
        </p:spPr>
        <p:txBody>
          <a:bodyPr wrap="none" rtlCol="0">
            <a:spAutoFit/>
          </a:bodyPr>
          <a:lstStyle/>
          <a:p>
            <a:r>
              <a:rPr lang="en-US" sz="2800" dirty="0" smtClean="0">
                <a:latin typeface="Garamond"/>
                <a:cs typeface="Garamond"/>
              </a:rPr>
              <a:t>Cobertura install location</a:t>
            </a:r>
          </a:p>
          <a:p>
            <a:r>
              <a:rPr lang="en-US" sz="2800" i="1" dirty="0" smtClean="0">
                <a:latin typeface="Garamond"/>
                <a:cs typeface="Garamond"/>
              </a:rPr>
              <a:t>COBERTURA_HOME</a:t>
            </a:r>
            <a:endParaRPr lang="en-US" sz="2800" i="1" dirty="0">
              <a:latin typeface="Garamond"/>
              <a:cs typeface="Garamond"/>
            </a:endParaRPr>
          </a:p>
        </p:txBody>
      </p:sp>
      <p:cxnSp>
        <p:nvCxnSpPr>
          <p:cNvPr id="7" name="Straight Arrow Connector 6"/>
          <p:cNvCxnSpPr/>
          <p:nvPr/>
        </p:nvCxnSpPr>
        <p:spPr bwMode="auto">
          <a:xfrm flipH="1">
            <a:off x="4267200" y="1676400"/>
            <a:ext cx="990600" cy="457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bwMode="auto">
          <a:xfrm flipH="1" flipV="1">
            <a:off x="2971800" y="1905000"/>
            <a:ext cx="1676400" cy="2895600"/>
          </a:xfrm>
          <a:prstGeom prst="straightConnector1">
            <a:avLst/>
          </a:prstGeom>
          <a:ln>
            <a:headEnd type="none" w="med" len="med"/>
            <a:tailEnd type="arrow"/>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5436986" y="3124200"/>
            <a:ext cx="3707014" cy="954107"/>
          </a:xfrm>
          <a:prstGeom prst="rect">
            <a:avLst/>
          </a:prstGeom>
          <a:solidFill>
            <a:schemeClr val="accent1">
              <a:lumMod val="40000"/>
              <a:lumOff val="60000"/>
            </a:schemeClr>
          </a:solidFill>
          <a:ln w="3175" cmpd="sng">
            <a:solidFill>
              <a:schemeClr val="tx1"/>
            </a:solidFill>
          </a:ln>
        </p:spPr>
        <p:txBody>
          <a:bodyPr wrap="none" rtlCol="0">
            <a:spAutoFit/>
          </a:bodyPr>
          <a:lstStyle/>
          <a:p>
            <a:r>
              <a:rPr lang="en-US" sz="2800" dirty="0" smtClean="0">
                <a:latin typeface="Garamond"/>
                <a:cs typeface="Garamond"/>
              </a:rPr>
              <a:t>File located in</a:t>
            </a:r>
          </a:p>
          <a:p>
            <a:r>
              <a:rPr lang="en-US" sz="2800" i="1" dirty="0" smtClean="0">
                <a:latin typeface="Garamond"/>
                <a:cs typeface="Garamond"/>
              </a:rPr>
              <a:t>COBERTURA_HOME</a:t>
            </a:r>
            <a:endParaRPr lang="en-US" sz="2800" i="1" dirty="0">
              <a:latin typeface="Garamond"/>
              <a:cs typeface="Garamond"/>
            </a:endParaRPr>
          </a:p>
        </p:txBody>
      </p:sp>
      <p:cxnSp>
        <p:nvCxnSpPr>
          <p:cNvPr id="11" name="Elbow Connector 10"/>
          <p:cNvCxnSpPr>
            <a:stCxn id="12" idx="2"/>
          </p:cNvCxnSpPr>
          <p:nvPr/>
        </p:nvCxnSpPr>
        <p:spPr bwMode="auto">
          <a:xfrm rot="5400000">
            <a:off x="5773994" y="3741300"/>
            <a:ext cx="1179493" cy="1853507"/>
          </a:xfrm>
          <a:prstGeom prst="bentConnector2">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34</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211575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8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8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8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P spid="4"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p:cNvSpPr>
          <p:nvPr>
            <p:ph type="title" idx="4294967295"/>
          </p:nvPr>
        </p:nvSpPr>
        <p:spPr/>
        <p:txBody>
          <a:bodyPr/>
          <a:lstStyle/>
          <a:p>
            <a:r>
              <a:rPr lang="en-US" sz="3600" dirty="0"/>
              <a:t>Running </a:t>
            </a:r>
            <a:r>
              <a:rPr lang="en-US" sz="3600" dirty="0" smtClean="0"/>
              <a:t>Cobertura: Ant Tasks </a:t>
            </a:r>
            <a:endParaRPr lang="en-US" sz="3600" dirty="0"/>
          </a:p>
        </p:txBody>
      </p:sp>
      <p:sp>
        <p:nvSpPr>
          <p:cNvPr id="24581" name="Rectangle 3"/>
          <p:cNvSpPr>
            <a:spLocks noGrp="1"/>
          </p:cNvSpPr>
          <p:nvPr>
            <p:ph type="body" idx="4294967295"/>
          </p:nvPr>
        </p:nvSpPr>
        <p:spPr>
          <a:xfrm>
            <a:off x="457200" y="1600200"/>
            <a:ext cx="8229600" cy="4876800"/>
          </a:xfrm>
        </p:spPr>
        <p:txBody>
          <a:bodyPr/>
          <a:lstStyle/>
          <a:p>
            <a:r>
              <a:rPr lang="en-US" sz="2800" dirty="0" smtClean="0"/>
              <a:t>Byte code instrumentation</a:t>
            </a:r>
            <a:endParaRPr lang="en-US" sz="2800" dirty="0"/>
          </a:p>
          <a:p>
            <a:pPr marL="349250" lvl="1" indent="0">
              <a:buNone/>
            </a:pPr>
            <a:r>
              <a:rPr lang="en-US" sz="2000" dirty="0">
                <a:solidFill>
                  <a:srgbClr val="BB2CA2"/>
                </a:solidFill>
                <a:latin typeface="+mn-lt"/>
                <a:ea typeface="Menlo"/>
                <a:cs typeface="Menlo"/>
              </a:rPr>
              <a:t>&lt;cobertura-instrument </a:t>
            </a:r>
            <a:r>
              <a:rPr lang="en-US" sz="2000" dirty="0">
                <a:solidFill>
                  <a:srgbClr val="967E34"/>
                </a:solidFill>
                <a:latin typeface="+mn-lt"/>
                <a:ea typeface="Menlo"/>
                <a:cs typeface="Menlo"/>
              </a:rPr>
              <a:t>todir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"${instrumented</a:t>
            </a:r>
            <a:r>
              <a:rPr lang="en-US" sz="2000" dirty="0" smtClean="0">
                <a:solidFill>
                  <a:srgbClr val="D12E1B"/>
                </a:solidFill>
                <a:latin typeface="+mn-lt"/>
                <a:ea typeface="Menlo"/>
                <a:cs typeface="Menlo"/>
              </a:rPr>
              <a:t>}”</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349250" lvl="1"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"${bin</a:t>
            </a:r>
            <a:r>
              <a:rPr lang="en-US" sz="2000" dirty="0" smtClean="0">
                <a:solidFill>
                  <a:srgbClr val="D12E1B"/>
                </a:solidFill>
                <a:latin typeface="+mn-lt"/>
                <a:ea typeface="Menlo"/>
                <a:cs typeface="Menlo"/>
              </a:rPr>
              <a:t>}”</a:t>
            </a:r>
            <a:r>
              <a:rPr lang="en-US" sz="2000" dirty="0" smtClean="0">
                <a:solidFill>
                  <a:srgbClr val="BB2CA2"/>
                </a:solidFill>
                <a:latin typeface="+mn-lt"/>
                <a:ea typeface="Menlo"/>
                <a:cs typeface="Menlo"/>
              </a:rPr>
              <a:t>&gt;</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"**/*.class"</a:t>
            </a: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&gt;&lt;</a:t>
            </a:r>
            <a:r>
              <a:rPr lang="en-US" sz="2000" dirty="0">
                <a:solidFill>
                  <a:srgbClr val="BB2CA2"/>
                </a:solidFill>
                <a:latin typeface="+mn-lt"/>
                <a:ea typeface="Menlo"/>
                <a:cs typeface="Menlo"/>
              </a:rPr>
              <a:t>/fileset&gt;</a:t>
            </a:r>
            <a:endParaRPr lang="en-US" sz="2000" dirty="0">
              <a:solidFill>
                <a:srgbClr val="000000"/>
              </a:solidFill>
              <a:latin typeface="+mn-lt"/>
              <a:ea typeface="Menlo"/>
              <a:cs typeface="Menlo"/>
            </a:endParaRPr>
          </a:p>
          <a:p>
            <a:pPr marL="349250" lvl="1"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/cobertura-instrument&gt;</a:t>
            </a:r>
            <a:r>
              <a:rPr lang="en-US" sz="2000" dirty="0">
                <a:solidFill>
                  <a:srgbClr val="002060"/>
                </a:solidFill>
                <a:latin typeface="+mn-lt"/>
              </a:rPr>
              <a:t>	</a:t>
            </a:r>
            <a:endParaRPr lang="en-US" sz="2000" dirty="0" smtClean="0">
              <a:solidFill>
                <a:srgbClr val="002060"/>
              </a:solidFill>
              <a:latin typeface="+mn-lt"/>
            </a:endParaRPr>
          </a:p>
          <a:p>
            <a:pPr marL="349250" lvl="1" indent="0">
              <a:buNone/>
            </a:pPr>
            <a:endParaRPr lang="en-US" sz="2000" dirty="0">
              <a:solidFill>
                <a:srgbClr val="002060"/>
              </a:solidFill>
              <a:latin typeface="+mn-lt"/>
            </a:endParaRPr>
          </a:p>
          <a:p>
            <a:pPr marL="349250" lvl="1" indent="0">
              <a:buNone/>
            </a:pPr>
            <a:endParaRPr lang="en-US" sz="2000" dirty="0" smtClean="0">
              <a:solidFill>
                <a:srgbClr val="002060"/>
              </a:solidFill>
              <a:latin typeface="+mn-lt"/>
            </a:endParaRPr>
          </a:p>
          <a:p>
            <a:r>
              <a:rPr lang="en-US" sz="2800" dirty="0" smtClean="0"/>
              <a:t>Generate coverage report</a:t>
            </a:r>
            <a:endParaRPr lang="en-US" sz="2800" dirty="0">
              <a:solidFill>
                <a:srgbClr val="002060"/>
              </a:solidFill>
            </a:endParaRPr>
          </a:p>
          <a:p>
            <a:pPr marL="349250" lvl="1" indent="0">
              <a:buNone/>
            </a:pPr>
            <a:r>
              <a:rPr lang="en-US" sz="2000" dirty="0">
                <a:solidFill>
                  <a:srgbClr val="BB2CA2"/>
                </a:solidFill>
                <a:latin typeface="+mn-lt"/>
                <a:ea typeface="Menlo"/>
                <a:cs typeface="Menlo"/>
              </a:rPr>
              <a:t>&lt;cobertura-report </a:t>
            </a:r>
            <a:r>
              <a:rPr lang="en-US" sz="2000" dirty="0">
                <a:solidFill>
                  <a:srgbClr val="967E34"/>
                </a:solidFill>
                <a:latin typeface="+mn-lt"/>
                <a:ea typeface="Menlo"/>
                <a:cs typeface="Menlo"/>
              </a:rPr>
              <a:t>destdir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"${coverage.html}"</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349250" lvl="1"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"${src</a:t>
            </a:r>
            <a:r>
              <a:rPr lang="en-US" sz="2000" dirty="0" smtClean="0">
                <a:solidFill>
                  <a:srgbClr val="D12E1B"/>
                </a:solidFill>
                <a:latin typeface="+mn-lt"/>
                <a:ea typeface="Menlo"/>
                <a:cs typeface="Menlo"/>
              </a:rPr>
              <a:t>}”</a:t>
            </a:r>
            <a:r>
              <a:rPr lang="en-US" sz="2000" dirty="0" smtClean="0">
                <a:solidFill>
                  <a:srgbClr val="BB2CA2"/>
                </a:solidFill>
                <a:latin typeface="+mn-lt"/>
                <a:ea typeface="Menlo"/>
                <a:cs typeface="Menlo"/>
              </a:rPr>
              <a:t>&gt;&lt;</a:t>
            </a:r>
            <a:r>
              <a:rPr lang="en-US" sz="2000" dirty="0">
                <a:solidFill>
                  <a:srgbClr val="BB2CA2"/>
                </a:solidFill>
                <a:latin typeface="+mn-lt"/>
                <a:ea typeface="Menlo"/>
                <a:cs typeface="Menlo"/>
              </a:rPr>
              <a: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"**/*.java"</a:t>
            </a:r>
            <a:r>
              <a:rPr lang="en-US" sz="2000" dirty="0">
                <a:solidFill>
                  <a:srgbClr val="BB2CA2"/>
                </a:solidFill>
                <a:latin typeface="+mn-lt"/>
                <a:ea typeface="Menlo"/>
                <a:cs typeface="Menlo"/>
              </a:rPr>
              <a:t>/</a:t>
            </a:r>
            <a:r>
              <a:rPr lang="en-US" sz="2000" dirty="0" smtClean="0">
                <a:solidFill>
                  <a:srgbClr val="BB2CA2"/>
                </a:solidFill>
                <a:latin typeface="+mn-lt"/>
                <a:ea typeface="Menlo"/>
                <a:cs typeface="Menlo"/>
              </a:rPr>
              <a:t>&gt;&lt;</a:t>
            </a:r>
            <a:r>
              <a:rPr lang="en-US" sz="2000" dirty="0">
                <a:solidFill>
                  <a:srgbClr val="BB2CA2"/>
                </a:solidFill>
                <a:latin typeface="+mn-lt"/>
                <a:ea typeface="Menlo"/>
                <a:cs typeface="Menlo"/>
              </a:rPr>
              <a:t>/fileset&gt;</a:t>
            </a:r>
            <a:endParaRPr lang="en-US" sz="2000" dirty="0">
              <a:solidFill>
                <a:srgbClr val="000000"/>
              </a:solidFill>
              <a:latin typeface="+mn-lt"/>
              <a:ea typeface="Menlo"/>
              <a:cs typeface="Menlo"/>
            </a:endParaRPr>
          </a:p>
          <a:p>
            <a:pPr marL="349250" lvl="1"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/cobertura-report</a:t>
            </a:r>
            <a:r>
              <a:rPr lang="en-US" sz="2000" dirty="0" smtClean="0">
                <a:solidFill>
                  <a:srgbClr val="BB2CA2"/>
                </a:solidFill>
                <a:latin typeface="+mn-lt"/>
                <a:ea typeface="Menlo"/>
                <a:cs typeface="Menlo"/>
              </a:rPr>
              <a:t>&gt;</a:t>
            </a:r>
            <a:endParaRPr lang="en-US" sz="2000" dirty="0" smtClean="0">
              <a:solidFill>
                <a:srgbClr val="002060"/>
              </a:solidFill>
              <a:latin typeface="+mn-lt"/>
            </a:endParaRPr>
          </a:p>
        </p:txBody>
      </p:sp>
      <p:sp>
        <p:nvSpPr>
          <p:cNvPr id="6" name="TextBox 5"/>
          <p:cNvSpPr txBox="1"/>
          <p:nvPr/>
        </p:nvSpPr>
        <p:spPr>
          <a:xfrm>
            <a:off x="5721956" y="838200"/>
            <a:ext cx="3415092" cy="954107"/>
          </a:xfrm>
          <a:prstGeom prst="rect">
            <a:avLst/>
          </a:prstGeom>
          <a:solidFill>
            <a:schemeClr val="accent1">
              <a:lumMod val="40000"/>
              <a:lumOff val="60000"/>
            </a:schemeClr>
          </a:solidFill>
          <a:ln w="3175" cmpd="sng">
            <a:solidFill>
              <a:schemeClr val="tx1"/>
            </a:solidFill>
          </a:ln>
        </p:spPr>
        <p:txBody>
          <a:bodyPr wrap="none" rtlCol="0">
            <a:spAutoFit/>
          </a:bodyPr>
          <a:lstStyle/>
          <a:p>
            <a:r>
              <a:rPr lang="en-US" sz="2800" dirty="0" smtClean="0">
                <a:latin typeface="Garamond"/>
                <a:cs typeface="Garamond"/>
              </a:rPr>
              <a:t>Location of </a:t>
            </a:r>
          </a:p>
          <a:p>
            <a:r>
              <a:rPr lang="en-US" sz="2800" dirty="0" smtClean="0">
                <a:latin typeface="Garamond"/>
                <a:cs typeface="Garamond"/>
              </a:rPr>
              <a:t>Instrumented bytecode </a:t>
            </a:r>
          </a:p>
        </p:txBody>
      </p:sp>
      <p:sp>
        <p:nvSpPr>
          <p:cNvPr id="7" name="TextBox 6"/>
          <p:cNvSpPr txBox="1"/>
          <p:nvPr/>
        </p:nvSpPr>
        <p:spPr>
          <a:xfrm>
            <a:off x="3886200" y="2971800"/>
            <a:ext cx="2558087" cy="954107"/>
          </a:xfrm>
          <a:prstGeom prst="rect">
            <a:avLst/>
          </a:prstGeom>
          <a:solidFill>
            <a:schemeClr val="accent1">
              <a:lumMod val="40000"/>
              <a:lumOff val="60000"/>
            </a:schemeClr>
          </a:solidFill>
          <a:ln w="3175" cmpd="sng">
            <a:solidFill>
              <a:schemeClr val="tx1"/>
            </a:solidFill>
          </a:ln>
        </p:spPr>
        <p:txBody>
          <a:bodyPr wrap="none" rtlCol="0">
            <a:spAutoFit/>
          </a:bodyPr>
          <a:lstStyle/>
          <a:p>
            <a:r>
              <a:rPr lang="en-US" sz="2800" dirty="0" smtClean="0">
                <a:latin typeface="Garamond"/>
                <a:cs typeface="Garamond"/>
              </a:rPr>
              <a:t>Location of </a:t>
            </a:r>
          </a:p>
          <a:p>
            <a:r>
              <a:rPr lang="en-US" sz="2800" dirty="0" smtClean="0">
                <a:latin typeface="Garamond"/>
                <a:cs typeface="Garamond"/>
              </a:rPr>
              <a:t>original bytecode </a:t>
            </a:r>
          </a:p>
        </p:txBody>
      </p:sp>
      <p:cxnSp>
        <p:nvCxnSpPr>
          <p:cNvPr id="5" name="Straight Arrow Connector 4"/>
          <p:cNvCxnSpPr>
            <a:stCxn id="7" idx="1"/>
          </p:cNvCxnSpPr>
          <p:nvPr/>
        </p:nvCxnSpPr>
        <p:spPr bwMode="auto">
          <a:xfrm flipH="1" flipV="1">
            <a:off x="2895600" y="2819400"/>
            <a:ext cx="990600" cy="62945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a:stCxn id="6" idx="1"/>
          </p:cNvCxnSpPr>
          <p:nvPr/>
        </p:nvCxnSpPr>
        <p:spPr bwMode="auto">
          <a:xfrm flipH="1">
            <a:off x="5029200" y="1315254"/>
            <a:ext cx="692756" cy="818346"/>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7065159" y="3581400"/>
            <a:ext cx="1838965" cy="954107"/>
          </a:xfrm>
          <a:prstGeom prst="rect">
            <a:avLst/>
          </a:prstGeom>
          <a:solidFill>
            <a:schemeClr val="accent1">
              <a:lumMod val="40000"/>
              <a:lumOff val="60000"/>
            </a:schemeClr>
          </a:solidFill>
          <a:ln w="3175" cmpd="sng">
            <a:solidFill>
              <a:schemeClr val="tx1"/>
            </a:solidFill>
          </a:ln>
        </p:spPr>
        <p:txBody>
          <a:bodyPr wrap="none" rtlCol="0">
            <a:spAutoFit/>
          </a:bodyPr>
          <a:lstStyle/>
          <a:p>
            <a:r>
              <a:rPr lang="en-US" sz="2800" dirty="0" smtClean="0">
                <a:latin typeface="Garamond"/>
                <a:cs typeface="Garamond"/>
              </a:rPr>
              <a:t>Location of </a:t>
            </a:r>
          </a:p>
          <a:p>
            <a:r>
              <a:rPr lang="en-US" sz="2800" dirty="0" smtClean="0">
                <a:latin typeface="Garamond"/>
                <a:cs typeface="Garamond"/>
              </a:rPr>
              <a:t>reports </a:t>
            </a:r>
          </a:p>
        </p:txBody>
      </p:sp>
      <p:sp>
        <p:nvSpPr>
          <p:cNvPr id="15" name="TextBox 14"/>
          <p:cNvSpPr txBox="1"/>
          <p:nvPr/>
        </p:nvSpPr>
        <p:spPr>
          <a:xfrm>
            <a:off x="5310368" y="5334000"/>
            <a:ext cx="1886229" cy="954107"/>
          </a:xfrm>
          <a:prstGeom prst="rect">
            <a:avLst/>
          </a:prstGeom>
          <a:solidFill>
            <a:schemeClr val="accent1">
              <a:lumMod val="40000"/>
              <a:lumOff val="60000"/>
            </a:schemeClr>
          </a:solidFill>
          <a:ln w="3175" cmpd="sng">
            <a:solidFill>
              <a:schemeClr val="tx1"/>
            </a:solidFill>
          </a:ln>
        </p:spPr>
        <p:txBody>
          <a:bodyPr wrap="none" rtlCol="0">
            <a:spAutoFit/>
          </a:bodyPr>
          <a:lstStyle/>
          <a:p>
            <a:r>
              <a:rPr lang="en-US" sz="2800" dirty="0" smtClean="0">
                <a:latin typeface="Garamond"/>
                <a:cs typeface="Garamond"/>
              </a:rPr>
              <a:t>Location of </a:t>
            </a:r>
          </a:p>
          <a:p>
            <a:r>
              <a:rPr lang="en-US" sz="2800" dirty="0">
                <a:latin typeface="Garamond"/>
                <a:cs typeface="Garamond"/>
              </a:rPr>
              <a:t>s</a:t>
            </a:r>
            <a:r>
              <a:rPr lang="en-US" sz="2800" dirty="0" smtClean="0">
                <a:latin typeface="Garamond"/>
                <a:cs typeface="Garamond"/>
              </a:rPr>
              <a:t>ource code </a:t>
            </a:r>
          </a:p>
        </p:txBody>
      </p:sp>
      <p:cxnSp>
        <p:nvCxnSpPr>
          <p:cNvPr id="13" name="Straight Arrow Connector 12"/>
          <p:cNvCxnSpPr>
            <a:stCxn id="14" idx="1"/>
          </p:cNvCxnSpPr>
          <p:nvPr/>
        </p:nvCxnSpPr>
        <p:spPr bwMode="auto">
          <a:xfrm flipH="1">
            <a:off x="5105400" y="4058454"/>
            <a:ext cx="1959759" cy="437346"/>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15" idx="1"/>
          </p:cNvCxnSpPr>
          <p:nvPr/>
        </p:nvCxnSpPr>
        <p:spPr bwMode="auto">
          <a:xfrm flipH="1" flipV="1">
            <a:off x="3276600" y="5181600"/>
            <a:ext cx="2033768" cy="62945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081725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8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8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8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P spid="6" grpId="0" animBg="1"/>
      <p:bldP spid="7"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p:cNvSpPr>
          <p:nvPr>
            <p:ph type="ctrTitle"/>
          </p:nvPr>
        </p:nvSpPr>
        <p:spPr/>
        <p:txBody>
          <a:bodyPr/>
          <a:lstStyle/>
          <a:p>
            <a:pPr algn="ctr"/>
            <a:r>
              <a:rPr lang="en-US" sz="4000" dirty="0" smtClean="0"/>
              <a:t>Using </a:t>
            </a:r>
            <a:r>
              <a:rPr lang="en-US" sz="4000" dirty="0"/>
              <a:t>JUnit, Ant, </a:t>
            </a:r>
            <a:r>
              <a:rPr lang="en-US" sz="4000" dirty="0" smtClean="0"/>
              <a:t>and Cobertura</a:t>
            </a:r>
            <a:endParaRPr lang="en-US" sz="4000" dirty="0"/>
          </a:p>
        </p:txBody>
      </p:sp>
      <p:sp>
        <p:nvSpPr>
          <p:cNvPr id="8" name="Subtitle 7"/>
          <p:cNvSpPr>
            <a:spLocks noGrp="1"/>
          </p:cNvSpPr>
          <p:nvPr>
            <p:ph type="subTitle" idx="1"/>
          </p:nvPr>
        </p:nvSpPr>
        <p:spPr/>
        <p:txBody>
          <a:bodyPr/>
          <a:lstStyle/>
          <a:p>
            <a:r>
              <a:rPr lang="en-US" dirty="0"/>
              <a:t>An Example</a:t>
            </a:r>
          </a:p>
        </p:txBody>
      </p:sp>
      <p:sp>
        <p:nvSpPr>
          <p:cNvPr id="4" name="Date Placeholder 3"/>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36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8418057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Example Program: The Class Under Test </a:t>
            </a:r>
            <a:endParaRPr lang="en-US" sz="3200" dirty="0"/>
          </a:p>
        </p:txBody>
      </p:sp>
      <p:sp>
        <p:nvSpPr>
          <p:cNvPr id="3" name="Content Placeholder 2"/>
          <p:cNvSpPr>
            <a:spLocks noGrp="1"/>
          </p:cNvSpPr>
          <p:nvPr>
            <p:ph idx="1"/>
          </p:nvPr>
        </p:nvSpPr>
        <p:spPr>
          <a:xfrm>
            <a:off x="228600" y="1066800"/>
            <a:ext cx="8686800" cy="5334000"/>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2400" dirty="0">
                <a:solidFill>
                  <a:srgbClr val="931968"/>
                </a:solidFill>
                <a:latin typeface="+mn-lt"/>
                <a:ea typeface="Monaco"/>
                <a:cs typeface="Monaco"/>
              </a:rPr>
              <a:t>package</a:t>
            </a:r>
            <a:r>
              <a:rPr lang="en-US" sz="2400" dirty="0">
                <a:solidFill>
                  <a:srgbClr val="000000"/>
                </a:solidFill>
                <a:latin typeface="+mn-lt"/>
                <a:ea typeface="Monaco"/>
                <a:cs typeface="Monaco"/>
              </a:rPr>
              <a:t> edu.depaul.se433;</a:t>
            </a:r>
          </a:p>
          <a:p>
            <a:pPr marL="0" indent="0">
              <a:buNone/>
            </a:pPr>
            <a:r>
              <a:rPr lang="en-US" sz="2400" dirty="0" smtClean="0">
                <a:solidFill>
                  <a:srgbClr val="931968"/>
                </a:solidFill>
                <a:latin typeface="+mn-lt"/>
                <a:ea typeface="Monaco"/>
                <a:cs typeface="Monaco"/>
              </a:rPr>
              <a:t>public</a:t>
            </a:r>
            <a:r>
              <a:rPr lang="en-US" sz="2400" dirty="0" smtClean="0">
                <a:solidFill>
                  <a:srgbClr val="000000"/>
                </a:solidFill>
                <a:latin typeface="+mn-lt"/>
                <a:ea typeface="Monaco"/>
                <a:cs typeface="Monaco"/>
              </a:rPr>
              <a:t> </a:t>
            </a:r>
            <a:r>
              <a:rPr lang="en-US" sz="2400" dirty="0">
                <a:solidFill>
                  <a:srgbClr val="931968"/>
                </a:solidFill>
                <a:latin typeface="+mn-lt"/>
                <a:ea typeface="Monaco"/>
                <a:cs typeface="Monaco"/>
              </a:rPr>
              <a:t>class</a:t>
            </a:r>
            <a:r>
              <a:rPr lang="en-US" sz="2400" dirty="0">
                <a:solidFill>
                  <a:srgbClr val="000000"/>
                </a:solidFill>
                <a:latin typeface="+mn-lt"/>
                <a:ea typeface="Monaco"/>
                <a:cs typeface="Monaco"/>
              </a:rPr>
              <a:t> BinarySearch </a:t>
            </a:r>
            <a:r>
              <a:rPr lang="en-US" sz="2400" dirty="0" smtClean="0">
                <a:solidFill>
                  <a:srgbClr val="000000"/>
                </a:solidFill>
                <a:latin typeface="+mn-lt"/>
                <a:ea typeface="Monaco"/>
                <a:cs typeface="Monaco"/>
              </a:rPr>
              <a:t>{</a:t>
            </a:r>
          </a:p>
          <a:p>
            <a:pPr marL="0" indent="0">
              <a:buNone/>
            </a:pPr>
            <a:r>
              <a:rPr lang="en-US" sz="2400" dirty="0" smtClean="0">
                <a:solidFill>
                  <a:srgbClr val="000000"/>
                </a:solidFill>
                <a:latin typeface="+mn-lt"/>
                <a:ea typeface="Monaco"/>
                <a:cs typeface="Monaco"/>
              </a:rPr>
              <a:t>  </a:t>
            </a:r>
            <a:r>
              <a:rPr lang="en-US" sz="2400" dirty="0" smtClean="0">
                <a:solidFill>
                  <a:srgbClr val="931968"/>
                </a:solidFill>
                <a:latin typeface="+mn-lt"/>
                <a:ea typeface="Monaco"/>
                <a:cs typeface="Monaco"/>
              </a:rPr>
              <a:t>public</a:t>
            </a:r>
            <a:r>
              <a:rPr lang="en-US" sz="2400" dirty="0" smtClean="0">
                <a:solidFill>
                  <a:srgbClr val="000000"/>
                </a:solidFill>
                <a:latin typeface="+mn-lt"/>
                <a:ea typeface="Monaco"/>
                <a:cs typeface="Monaco"/>
              </a:rPr>
              <a:t> </a:t>
            </a:r>
            <a:r>
              <a:rPr lang="en-US" sz="2400" dirty="0" smtClean="0">
                <a:solidFill>
                  <a:srgbClr val="931968"/>
                </a:solidFill>
                <a:latin typeface="+mn-lt"/>
                <a:ea typeface="Monaco"/>
                <a:cs typeface="Monaco"/>
              </a:rPr>
              <a:t>static</a:t>
            </a:r>
            <a:r>
              <a:rPr lang="en-US" sz="2400" dirty="0" smtClean="0">
                <a:solidFill>
                  <a:srgbClr val="000000"/>
                </a:solidFill>
                <a:latin typeface="+mn-lt"/>
                <a:ea typeface="Monaco"/>
                <a:cs typeface="Monaco"/>
              </a:rPr>
              <a:t> </a:t>
            </a:r>
            <a:r>
              <a:rPr lang="en-US" sz="2400" dirty="0" smtClean="0">
                <a:solidFill>
                  <a:srgbClr val="931968"/>
                </a:solidFill>
                <a:latin typeface="+mn-lt"/>
                <a:ea typeface="Monaco"/>
                <a:cs typeface="Monaco"/>
              </a:rPr>
              <a:t>int</a:t>
            </a:r>
            <a:r>
              <a:rPr lang="en-US" sz="2400" dirty="0" smtClean="0">
                <a:solidFill>
                  <a:srgbClr val="000000"/>
                </a:solidFill>
                <a:latin typeface="+mn-lt"/>
                <a:ea typeface="Monaco"/>
                <a:cs typeface="Monaco"/>
              </a:rPr>
              <a:t> search(</a:t>
            </a:r>
            <a:r>
              <a:rPr lang="en-US" sz="2400" dirty="0" smtClean="0">
                <a:solidFill>
                  <a:srgbClr val="931968"/>
                </a:solidFill>
                <a:latin typeface="+mn-lt"/>
                <a:ea typeface="Monaco"/>
                <a:cs typeface="Monaco"/>
              </a:rPr>
              <a:t>int</a:t>
            </a:r>
            <a:r>
              <a:rPr lang="en-US" sz="2400" dirty="0" smtClean="0">
                <a:solidFill>
                  <a:srgbClr val="000000"/>
                </a:solidFill>
                <a:latin typeface="+mn-lt"/>
                <a:ea typeface="Monaco"/>
                <a:cs typeface="Monaco"/>
              </a:rPr>
              <a:t>[] a, </a:t>
            </a:r>
            <a:r>
              <a:rPr lang="en-US" sz="2400" dirty="0" smtClean="0">
                <a:solidFill>
                  <a:srgbClr val="931968"/>
                </a:solidFill>
                <a:latin typeface="+mn-lt"/>
                <a:ea typeface="Monaco"/>
                <a:cs typeface="Monaco"/>
              </a:rPr>
              <a:t>int</a:t>
            </a:r>
            <a:r>
              <a:rPr lang="en-US" sz="2400" dirty="0" smtClean="0">
                <a:solidFill>
                  <a:srgbClr val="000000"/>
                </a:solidFill>
                <a:latin typeface="+mn-lt"/>
                <a:ea typeface="Monaco"/>
                <a:cs typeface="Monaco"/>
              </a:rPr>
              <a:t> x) {</a:t>
            </a:r>
          </a:p>
          <a:p>
            <a:pPr marL="0" indent="0">
              <a:buNone/>
            </a:pPr>
            <a:r>
              <a:rPr lang="en-US" sz="2400" dirty="0" smtClean="0">
                <a:solidFill>
                  <a:srgbClr val="000000"/>
                </a:solidFill>
                <a:latin typeface="+mn-lt"/>
                <a:ea typeface="Monaco"/>
                <a:cs typeface="Monaco"/>
              </a:rPr>
              <a:t>	… </a:t>
            </a:r>
            <a:endParaRPr lang="en-US" sz="2400" dirty="0">
              <a:solidFill>
                <a:srgbClr val="000000"/>
              </a:solidFill>
              <a:latin typeface="+mn-lt"/>
              <a:ea typeface="Monaco"/>
              <a:cs typeface="Monaco"/>
            </a:endParaRPr>
          </a:p>
          <a:p>
            <a:pPr marL="0" indent="0">
              <a:buNone/>
            </a:pPr>
            <a:r>
              <a:rPr lang="en-US" sz="2400" dirty="0">
                <a:solidFill>
                  <a:srgbClr val="000000"/>
                </a:solidFill>
                <a:latin typeface="+mn-lt"/>
                <a:ea typeface="Monaco"/>
                <a:cs typeface="Monaco"/>
              </a:rPr>
              <a:t>  }</a:t>
            </a:r>
          </a:p>
          <a:p>
            <a:pPr marL="0" indent="0">
              <a:buNone/>
            </a:pPr>
            <a:endParaRPr lang="en-US" sz="2400" dirty="0">
              <a:solidFill>
                <a:srgbClr val="000000"/>
              </a:solidFill>
              <a:latin typeface="+mn-lt"/>
              <a:ea typeface="Monaco"/>
              <a:cs typeface="Monaco"/>
            </a:endParaRPr>
          </a:p>
          <a:p>
            <a:pPr marL="0" indent="0">
              <a:buNone/>
            </a:pPr>
            <a:r>
              <a:rPr lang="en-US" sz="2400" dirty="0" smtClean="0">
                <a:solidFill>
                  <a:srgbClr val="931968"/>
                </a:solidFill>
                <a:latin typeface="+mn-lt"/>
                <a:ea typeface="Monaco"/>
                <a:cs typeface="Monaco"/>
              </a:rPr>
              <a:t>  public</a:t>
            </a:r>
            <a:r>
              <a:rPr lang="en-US" sz="2400" dirty="0" smtClean="0">
                <a:solidFill>
                  <a:srgbClr val="000000"/>
                </a:solidFill>
                <a:latin typeface="+mn-lt"/>
                <a:ea typeface="Monaco"/>
                <a:cs typeface="Monaco"/>
              </a:rPr>
              <a:t> </a:t>
            </a:r>
            <a:r>
              <a:rPr lang="en-US" sz="2400" dirty="0">
                <a:solidFill>
                  <a:srgbClr val="931968"/>
                </a:solidFill>
                <a:latin typeface="+mn-lt"/>
                <a:ea typeface="Monaco"/>
                <a:cs typeface="Monaco"/>
              </a:rPr>
              <a:t>static</a:t>
            </a:r>
            <a:r>
              <a:rPr lang="en-US" sz="2400" dirty="0">
                <a:solidFill>
                  <a:srgbClr val="000000"/>
                </a:solidFill>
                <a:latin typeface="+mn-lt"/>
                <a:ea typeface="Monaco"/>
                <a:cs typeface="Monaco"/>
              </a:rPr>
              <a:t> </a:t>
            </a:r>
            <a:r>
              <a:rPr lang="en-US" sz="2400" dirty="0">
                <a:solidFill>
                  <a:srgbClr val="931968"/>
                </a:solidFill>
                <a:latin typeface="+mn-lt"/>
                <a:ea typeface="Monaco"/>
                <a:cs typeface="Monaco"/>
              </a:rPr>
              <a:t>int</a:t>
            </a:r>
            <a:r>
              <a:rPr lang="en-US" sz="2400" dirty="0">
                <a:solidFill>
                  <a:srgbClr val="000000"/>
                </a:solidFill>
                <a:latin typeface="+mn-lt"/>
                <a:ea typeface="Monaco"/>
                <a:cs typeface="Monaco"/>
              </a:rPr>
              <a:t> checkedSearch(</a:t>
            </a:r>
            <a:r>
              <a:rPr lang="en-US" sz="2400" dirty="0">
                <a:solidFill>
                  <a:srgbClr val="931968"/>
                </a:solidFill>
                <a:latin typeface="+mn-lt"/>
                <a:ea typeface="Monaco"/>
                <a:cs typeface="Monaco"/>
              </a:rPr>
              <a:t>int</a:t>
            </a:r>
            <a:r>
              <a:rPr lang="en-US" sz="2400" dirty="0">
                <a:solidFill>
                  <a:srgbClr val="000000"/>
                </a:solidFill>
                <a:latin typeface="+mn-lt"/>
                <a:ea typeface="Monaco"/>
                <a:cs typeface="Monaco"/>
              </a:rPr>
              <a:t>[] a, </a:t>
            </a:r>
            <a:r>
              <a:rPr lang="en-US" sz="2400" dirty="0">
                <a:solidFill>
                  <a:srgbClr val="931968"/>
                </a:solidFill>
                <a:latin typeface="+mn-lt"/>
                <a:ea typeface="Monaco"/>
                <a:cs typeface="Monaco"/>
              </a:rPr>
              <a:t>int</a:t>
            </a:r>
            <a:r>
              <a:rPr lang="en-US" sz="2400" dirty="0">
                <a:solidFill>
                  <a:srgbClr val="000000"/>
                </a:solidFill>
                <a:latin typeface="+mn-lt"/>
                <a:ea typeface="Monaco"/>
                <a:cs typeface="Monaco"/>
              </a:rPr>
              <a:t> x) {</a:t>
            </a:r>
          </a:p>
          <a:p>
            <a:pPr marL="0" indent="0">
              <a:buNone/>
            </a:pPr>
            <a:r>
              <a:rPr lang="en-US" sz="2400" dirty="0" smtClean="0">
                <a:solidFill>
                  <a:srgbClr val="000000"/>
                </a:solidFill>
                <a:latin typeface="+mn-lt"/>
                <a:ea typeface="Monaco"/>
                <a:cs typeface="Monaco"/>
              </a:rPr>
              <a:t>	…    </a:t>
            </a:r>
            <a:endParaRPr lang="en-US" sz="2400" dirty="0">
              <a:solidFill>
                <a:srgbClr val="000000"/>
              </a:solidFill>
              <a:latin typeface="+mn-lt"/>
              <a:ea typeface="Monaco"/>
              <a:cs typeface="Monaco"/>
            </a:endParaRPr>
          </a:p>
          <a:p>
            <a:pPr marL="0" indent="0">
              <a:buNone/>
            </a:pPr>
            <a:r>
              <a:rPr lang="en-US" sz="2400" dirty="0">
                <a:solidFill>
                  <a:srgbClr val="000000"/>
                </a:solidFill>
                <a:latin typeface="+mn-lt"/>
                <a:ea typeface="Monaco"/>
                <a:cs typeface="Monaco"/>
              </a:rPr>
              <a:t>  </a:t>
            </a:r>
            <a:r>
              <a:rPr lang="en-US" sz="2400" dirty="0" smtClean="0">
                <a:solidFill>
                  <a:srgbClr val="000000"/>
                </a:solidFill>
                <a:latin typeface="+mn-lt"/>
                <a:ea typeface="Monaco"/>
                <a:cs typeface="Monaco"/>
              </a:rPr>
              <a:t>}</a:t>
            </a:r>
            <a:endParaRPr lang="en-US" sz="2400" dirty="0">
              <a:solidFill>
                <a:srgbClr val="000000"/>
              </a:solidFill>
              <a:latin typeface="+mn-lt"/>
              <a:ea typeface="Monaco"/>
              <a:cs typeface="Monaco"/>
            </a:endParaRPr>
          </a:p>
          <a:p>
            <a:pPr marL="0" indent="0">
              <a:buNone/>
            </a:pPr>
            <a:r>
              <a:rPr lang="en-US" sz="2400" dirty="0">
                <a:solidFill>
                  <a:srgbClr val="000000"/>
                </a:solidFill>
                <a:latin typeface="+mn-lt"/>
                <a:ea typeface="Monaco"/>
                <a:cs typeface="Monaco"/>
              </a:rPr>
              <a:t>}</a:t>
            </a:r>
            <a:endParaRPr lang="en-US" sz="24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37</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4197342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JUnit Test</a:t>
            </a:r>
            <a:endParaRPr lang="en-US" dirty="0"/>
          </a:p>
        </p:txBody>
      </p:sp>
      <p:sp>
        <p:nvSpPr>
          <p:cNvPr id="6" name="Content Placeholder 5"/>
          <p:cNvSpPr>
            <a:spLocks noGrp="1"/>
          </p:cNvSpPr>
          <p:nvPr>
            <p:ph idx="1"/>
          </p:nvPr>
        </p:nvSpPr>
        <p:spPr>
          <a:xfrm>
            <a:off x="533400" y="1219200"/>
            <a:ext cx="8229600" cy="4681537"/>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1800" dirty="0">
                <a:solidFill>
                  <a:srgbClr val="931968"/>
                </a:solidFill>
                <a:latin typeface="+mn-lt"/>
                <a:ea typeface="Monaco"/>
                <a:cs typeface="Monaco"/>
              </a:rPr>
              <a:t>package</a:t>
            </a:r>
            <a:r>
              <a:rPr lang="en-US" sz="1800" dirty="0">
                <a:solidFill>
                  <a:srgbClr val="000000"/>
                </a:solidFill>
                <a:latin typeface="+mn-lt"/>
                <a:ea typeface="Monaco"/>
                <a:cs typeface="Monaco"/>
              </a:rPr>
              <a:t> </a:t>
            </a:r>
            <a:r>
              <a:rPr lang="en-US" sz="1800" dirty="0" smtClean="0">
                <a:solidFill>
                  <a:srgbClr val="000000"/>
                </a:solidFill>
                <a:latin typeface="+mn-lt"/>
                <a:ea typeface="Monaco"/>
                <a:cs typeface="Monaco"/>
              </a:rPr>
              <a:t>edu.depaul.se433;</a:t>
            </a:r>
            <a:endParaRPr lang="en-US" sz="1800" dirty="0" smtClean="0">
              <a:solidFill>
                <a:srgbClr val="931968"/>
              </a:solidFill>
              <a:latin typeface="+mn-lt"/>
              <a:ea typeface="Monaco"/>
              <a:cs typeface="Monaco"/>
            </a:endParaRPr>
          </a:p>
          <a:p>
            <a:pPr marL="0" indent="0">
              <a:buNone/>
            </a:pPr>
            <a:r>
              <a:rPr lang="en-US" sz="1800" dirty="0" smtClean="0">
                <a:solidFill>
                  <a:srgbClr val="000000"/>
                </a:solidFill>
                <a:latin typeface="+mn-lt"/>
                <a:ea typeface="Monaco"/>
                <a:cs typeface="Monaco"/>
              </a:rPr>
              <a:t>…</a:t>
            </a:r>
            <a:endParaRPr lang="en-US" sz="1800" dirty="0">
              <a:solidFill>
                <a:srgbClr val="000000"/>
              </a:solidFill>
              <a:latin typeface="+mn-lt"/>
              <a:ea typeface="Monaco"/>
              <a:cs typeface="Monaco"/>
            </a:endParaRPr>
          </a:p>
          <a:p>
            <a:pPr marL="0" indent="0">
              <a:buNone/>
            </a:pPr>
            <a:r>
              <a:rPr lang="en-US" sz="1800" dirty="0">
                <a:solidFill>
                  <a:srgbClr val="931968"/>
                </a:solidFill>
                <a:latin typeface="+mn-lt"/>
                <a:ea typeface="Monaco"/>
                <a:cs typeface="Monaco"/>
              </a:rPr>
              <a:t>public</a:t>
            </a:r>
            <a:r>
              <a:rPr lang="en-US" sz="1800" dirty="0">
                <a:solidFill>
                  <a:srgbClr val="000000"/>
                </a:solidFill>
                <a:latin typeface="+mn-lt"/>
                <a:ea typeface="Monaco"/>
                <a:cs typeface="Monaco"/>
              </a:rPr>
              <a:t> </a:t>
            </a:r>
            <a:r>
              <a:rPr lang="en-US" sz="1800" dirty="0">
                <a:solidFill>
                  <a:srgbClr val="931968"/>
                </a:solidFill>
                <a:latin typeface="+mn-lt"/>
                <a:ea typeface="Monaco"/>
                <a:cs typeface="Monaco"/>
              </a:rPr>
              <a:t>class</a:t>
            </a:r>
            <a:r>
              <a:rPr lang="en-US" sz="1800" dirty="0">
                <a:solidFill>
                  <a:srgbClr val="000000"/>
                </a:solidFill>
                <a:latin typeface="+mn-lt"/>
                <a:ea typeface="Monaco"/>
                <a:cs typeface="Monaco"/>
              </a:rPr>
              <a:t> BinarySearchTest </a:t>
            </a:r>
            <a:r>
              <a:rPr lang="en-US" sz="1800" dirty="0" smtClean="0">
                <a:solidFill>
                  <a:srgbClr val="000000"/>
                </a:solidFill>
                <a:latin typeface="+mn-lt"/>
                <a:ea typeface="Monaco"/>
                <a:cs typeface="Monaco"/>
              </a:rPr>
              <a:t>{</a:t>
            </a:r>
          </a:p>
          <a:p>
            <a:pPr marL="0" indent="0">
              <a:buNone/>
            </a:pPr>
            <a:r>
              <a:rPr lang="en-US" sz="1800" dirty="0" smtClean="0">
                <a:solidFill>
                  <a:srgbClr val="000000"/>
                </a:solidFill>
                <a:latin typeface="+mn-lt"/>
                <a:ea typeface="Monaco"/>
                <a:cs typeface="Monaco"/>
              </a:rPr>
              <a:t>  </a:t>
            </a:r>
            <a:r>
              <a:rPr lang="en-US" sz="1800" dirty="0">
                <a:solidFill>
                  <a:srgbClr val="777777"/>
                </a:solidFill>
                <a:latin typeface="+mn-lt"/>
                <a:ea typeface="Monaco"/>
                <a:cs typeface="Monaco"/>
              </a:rPr>
              <a:t>@Test</a:t>
            </a:r>
            <a:endParaRPr lang="en-US" sz="1800" dirty="0">
              <a:solidFill>
                <a:srgbClr val="000000"/>
              </a:solidFill>
              <a:latin typeface="+mn-lt"/>
              <a:ea typeface="Monaco"/>
              <a:cs typeface="Monaco"/>
            </a:endParaRPr>
          </a:p>
          <a:p>
            <a:pPr marL="0" indent="0">
              <a:buNone/>
            </a:pPr>
            <a:r>
              <a:rPr lang="en-US" sz="1800" dirty="0">
                <a:solidFill>
                  <a:srgbClr val="000000"/>
                </a:solidFill>
                <a:latin typeface="+mn-lt"/>
                <a:ea typeface="Monaco"/>
                <a:cs typeface="Monaco"/>
              </a:rPr>
              <a:t>  </a:t>
            </a:r>
            <a:r>
              <a:rPr lang="en-US" sz="1800" dirty="0">
                <a:solidFill>
                  <a:srgbClr val="931968"/>
                </a:solidFill>
                <a:latin typeface="+mn-lt"/>
                <a:ea typeface="Monaco"/>
                <a:cs typeface="Monaco"/>
              </a:rPr>
              <a:t>public</a:t>
            </a:r>
            <a:r>
              <a:rPr lang="en-US" sz="1800" dirty="0">
                <a:solidFill>
                  <a:srgbClr val="000000"/>
                </a:solidFill>
                <a:latin typeface="+mn-lt"/>
                <a:ea typeface="Monaco"/>
                <a:cs typeface="Monaco"/>
              </a:rPr>
              <a:t> </a:t>
            </a:r>
            <a:r>
              <a:rPr lang="en-US" sz="1800" dirty="0">
                <a:solidFill>
                  <a:srgbClr val="931968"/>
                </a:solidFill>
                <a:latin typeface="+mn-lt"/>
                <a:ea typeface="Monaco"/>
                <a:cs typeface="Monaco"/>
              </a:rPr>
              <a:t>void</a:t>
            </a:r>
            <a:r>
              <a:rPr lang="en-US" sz="1800" dirty="0">
                <a:solidFill>
                  <a:srgbClr val="000000"/>
                </a:solidFill>
                <a:latin typeface="+mn-lt"/>
                <a:ea typeface="Monaco"/>
                <a:cs typeface="Monaco"/>
              </a:rPr>
              <a:t> </a:t>
            </a:r>
            <a:r>
              <a:rPr lang="en-US" sz="1800" dirty="0" smtClean="0">
                <a:solidFill>
                  <a:srgbClr val="000000"/>
                </a:solidFill>
                <a:latin typeface="+mn-lt"/>
                <a:ea typeface="Monaco"/>
                <a:cs typeface="Monaco"/>
              </a:rPr>
              <a:t>testSearch1</a:t>
            </a:r>
            <a:r>
              <a:rPr lang="en-US" sz="1800" dirty="0">
                <a:solidFill>
                  <a:srgbClr val="000000"/>
                </a:solidFill>
                <a:latin typeface="+mn-lt"/>
                <a:ea typeface="Monaco"/>
                <a:cs typeface="Monaco"/>
              </a:rPr>
              <a:t>() </a:t>
            </a:r>
            <a:r>
              <a:rPr lang="en-US" sz="1800" dirty="0" smtClean="0">
                <a:solidFill>
                  <a:srgbClr val="000000"/>
                </a:solidFill>
                <a:latin typeface="+mn-lt"/>
                <a:ea typeface="Monaco"/>
                <a:cs typeface="Monaco"/>
              </a:rPr>
              <a:t>{ … }</a:t>
            </a:r>
          </a:p>
          <a:p>
            <a:pPr marL="0" indent="0">
              <a:buNone/>
            </a:pPr>
            <a:r>
              <a:rPr lang="en-US" sz="1800" dirty="0">
                <a:solidFill>
                  <a:srgbClr val="000000"/>
                </a:solidFill>
                <a:latin typeface="Arial"/>
                <a:ea typeface="Monaco"/>
              </a:rPr>
              <a:t> </a:t>
            </a:r>
            <a:r>
              <a:rPr lang="en-US" sz="1800" dirty="0" smtClean="0">
                <a:solidFill>
                  <a:srgbClr val="000000"/>
                </a:solidFill>
                <a:latin typeface="Arial"/>
                <a:ea typeface="Monaco"/>
              </a:rPr>
              <a:t> </a:t>
            </a:r>
            <a:r>
              <a:rPr lang="en-US" sz="1800" dirty="0" smtClean="0">
                <a:solidFill>
                  <a:srgbClr val="777777"/>
                </a:solidFill>
                <a:latin typeface="Arial"/>
                <a:ea typeface="Monaco"/>
              </a:rPr>
              <a:t>@</a:t>
            </a:r>
            <a:r>
              <a:rPr lang="en-US" sz="1800" dirty="0">
                <a:solidFill>
                  <a:srgbClr val="777777"/>
                </a:solidFill>
                <a:latin typeface="Arial"/>
                <a:ea typeface="Monaco"/>
              </a:rPr>
              <a:t>Test</a:t>
            </a:r>
            <a:endParaRPr lang="en-US" sz="1800" dirty="0">
              <a:solidFill>
                <a:srgbClr val="000000"/>
              </a:solidFill>
              <a:latin typeface="Arial"/>
              <a:ea typeface="Monaco"/>
            </a:endParaRPr>
          </a:p>
          <a:p>
            <a:pPr marL="0" indent="0">
              <a:buNone/>
            </a:pPr>
            <a:r>
              <a:rPr lang="en-US" sz="1800" dirty="0">
                <a:solidFill>
                  <a:srgbClr val="000000"/>
                </a:solidFill>
                <a:latin typeface="Arial"/>
                <a:ea typeface="Monaco"/>
              </a:rPr>
              <a:t>  </a:t>
            </a:r>
            <a:r>
              <a:rPr lang="en-US" sz="1800" dirty="0">
                <a:solidFill>
                  <a:srgbClr val="931968"/>
                </a:solidFill>
                <a:latin typeface="Arial"/>
                <a:ea typeface="Monaco"/>
              </a:rPr>
              <a:t>public</a:t>
            </a:r>
            <a:r>
              <a:rPr lang="en-US" sz="1800" dirty="0">
                <a:solidFill>
                  <a:srgbClr val="000000"/>
                </a:solidFill>
                <a:latin typeface="Arial"/>
                <a:ea typeface="Monaco"/>
              </a:rPr>
              <a:t> </a:t>
            </a:r>
            <a:r>
              <a:rPr lang="en-US" sz="1800" dirty="0">
                <a:solidFill>
                  <a:srgbClr val="931968"/>
                </a:solidFill>
                <a:latin typeface="Arial"/>
                <a:ea typeface="Monaco"/>
              </a:rPr>
              <a:t>void</a:t>
            </a:r>
            <a:r>
              <a:rPr lang="en-US" sz="1800" dirty="0">
                <a:solidFill>
                  <a:srgbClr val="000000"/>
                </a:solidFill>
                <a:latin typeface="Arial"/>
                <a:ea typeface="Monaco"/>
              </a:rPr>
              <a:t> testSearch2() </a:t>
            </a:r>
            <a:r>
              <a:rPr lang="en-US" sz="1800" dirty="0" smtClean="0">
                <a:solidFill>
                  <a:srgbClr val="000000"/>
                </a:solidFill>
                <a:latin typeface="Arial"/>
                <a:ea typeface="Monaco"/>
              </a:rPr>
              <a:t>{ … }</a:t>
            </a:r>
            <a:endParaRPr lang="en-US" sz="1800" dirty="0">
              <a:solidFill>
                <a:srgbClr val="000000"/>
              </a:solidFill>
              <a:latin typeface="Arial"/>
              <a:ea typeface="Monaco"/>
            </a:endParaRPr>
          </a:p>
          <a:p>
            <a:pPr marL="0" indent="0">
              <a:buNone/>
            </a:pPr>
            <a:r>
              <a:rPr lang="en-US" sz="1800" dirty="0">
                <a:solidFill>
                  <a:srgbClr val="000000"/>
                </a:solidFill>
                <a:latin typeface="Arial"/>
                <a:ea typeface="Monaco"/>
              </a:rPr>
              <a:t>  </a:t>
            </a:r>
            <a:r>
              <a:rPr lang="en-US" sz="1800" dirty="0">
                <a:solidFill>
                  <a:srgbClr val="777777"/>
                </a:solidFill>
                <a:latin typeface="Arial"/>
                <a:ea typeface="Monaco"/>
              </a:rPr>
              <a:t>@Test</a:t>
            </a:r>
            <a:endParaRPr lang="en-US" sz="1800" dirty="0">
              <a:solidFill>
                <a:srgbClr val="000000"/>
              </a:solidFill>
              <a:latin typeface="Arial"/>
              <a:ea typeface="Monaco"/>
            </a:endParaRPr>
          </a:p>
          <a:p>
            <a:pPr marL="0" indent="0">
              <a:buNone/>
            </a:pPr>
            <a:r>
              <a:rPr lang="en-US" sz="1800" dirty="0">
                <a:solidFill>
                  <a:srgbClr val="000000"/>
                </a:solidFill>
                <a:latin typeface="Arial"/>
                <a:ea typeface="Monaco"/>
              </a:rPr>
              <a:t>  </a:t>
            </a:r>
            <a:r>
              <a:rPr lang="en-US" sz="1800" dirty="0">
                <a:solidFill>
                  <a:srgbClr val="931968"/>
                </a:solidFill>
                <a:latin typeface="Arial"/>
                <a:ea typeface="Monaco"/>
              </a:rPr>
              <a:t>public</a:t>
            </a:r>
            <a:r>
              <a:rPr lang="en-US" sz="1800" dirty="0">
                <a:solidFill>
                  <a:srgbClr val="000000"/>
                </a:solidFill>
                <a:latin typeface="Arial"/>
                <a:ea typeface="Monaco"/>
              </a:rPr>
              <a:t> </a:t>
            </a:r>
            <a:r>
              <a:rPr lang="en-US" sz="1800" dirty="0">
                <a:solidFill>
                  <a:srgbClr val="931968"/>
                </a:solidFill>
                <a:latin typeface="Arial"/>
                <a:ea typeface="Monaco"/>
              </a:rPr>
              <a:t>void</a:t>
            </a:r>
            <a:r>
              <a:rPr lang="en-US" sz="1800" dirty="0">
                <a:solidFill>
                  <a:srgbClr val="000000"/>
                </a:solidFill>
                <a:latin typeface="Arial"/>
                <a:ea typeface="Monaco"/>
              </a:rPr>
              <a:t> testCheckedSearch1() { … } </a:t>
            </a:r>
          </a:p>
          <a:p>
            <a:pPr marL="0" indent="0">
              <a:buNone/>
            </a:pPr>
            <a:r>
              <a:rPr lang="en-US" sz="1800" dirty="0">
                <a:solidFill>
                  <a:srgbClr val="777777"/>
                </a:solidFill>
                <a:latin typeface="Arial"/>
                <a:ea typeface="Monaco"/>
              </a:rPr>
              <a:t>  @Test</a:t>
            </a:r>
            <a:endParaRPr lang="en-US" sz="1800" dirty="0">
              <a:solidFill>
                <a:srgbClr val="000000"/>
              </a:solidFill>
              <a:latin typeface="Arial"/>
              <a:ea typeface="Monaco"/>
            </a:endParaRPr>
          </a:p>
          <a:p>
            <a:pPr marL="0" indent="0">
              <a:buNone/>
            </a:pPr>
            <a:r>
              <a:rPr lang="en-US" sz="1800" dirty="0">
                <a:solidFill>
                  <a:srgbClr val="000000"/>
                </a:solidFill>
                <a:latin typeface="Arial"/>
                <a:ea typeface="Monaco"/>
              </a:rPr>
              <a:t>  </a:t>
            </a:r>
            <a:r>
              <a:rPr lang="en-US" sz="1800" dirty="0">
                <a:solidFill>
                  <a:srgbClr val="931968"/>
                </a:solidFill>
                <a:latin typeface="Arial"/>
                <a:ea typeface="Monaco"/>
              </a:rPr>
              <a:t>public</a:t>
            </a:r>
            <a:r>
              <a:rPr lang="en-US" sz="1800" dirty="0">
                <a:solidFill>
                  <a:srgbClr val="000000"/>
                </a:solidFill>
                <a:latin typeface="Arial"/>
                <a:ea typeface="Monaco"/>
              </a:rPr>
              <a:t> </a:t>
            </a:r>
            <a:r>
              <a:rPr lang="en-US" sz="1800" dirty="0">
                <a:solidFill>
                  <a:srgbClr val="931968"/>
                </a:solidFill>
                <a:latin typeface="Arial"/>
                <a:ea typeface="Monaco"/>
              </a:rPr>
              <a:t>void</a:t>
            </a:r>
            <a:r>
              <a:rPr lang="en-US" sz="1800" dirty="0">
                <a:solidFill>
                  <a:srgbClr val="000000"/>
                </a:solidFill>
                <a:latin typeface="Arial"/>
                <a:ea typeface="Monaco"/>
              </a:rPr>
              <a:t> testCheckedSearch2() { … }</a:t>
            </a:r>
          </a:p>
          <a:p>
            <a:pPr marL="0" indent="0">
              <a:buNone/>
            </a:pPr>
            <a:r>
              <a:rPr lang="en-US" sz="1800" dirty="0">
                <a:solidFill>
                  <a:srgbClr val="777777"/>
                </a:solidFill>
                <a:latin typeface="Arial"/>
                <a:ea typeface="Monaco"/>
              </a:rPr>
              <a:t>  @Test</a:t>
            </a:r>
            <a:endParaRPr lang="en-US" sz="1800" dirty="0">
              <a:solidFill>
                <a:srgbClr val="000000"/>
              </a:solidFill>
              <a:latin typeface="Arial"/>
              <a:ea typeface="Monaco"/>
            </a:endParaRPr>
          </a:p>
          <a:p>
            <a:pPr marL="0" indent="0">
              <a:buNone/>
            </a:pPr>
            <a:r>
              <a:rPr lang="en-US" sz="1800" dirty="0">
                <a:solidFill>
                  <a:srgbClr val="000000"/>
                </a:solidFill>
                <a:latin typeface="Arial"/>
                <a:ea typeface="Monaco"/>
              </a:rPr>
              <a:t>  </a:t>
            </a:r>
            <a:r>
              <a:rPr lang="en-US" sz="1800" dirty="0">
                <a:solidFill>
                  <a:srgbClr val="931968"/>
                </a:solidFill>
                <a:latin typeface="Arial"/>
                <a:ea typeface="Monaco"/>
              </a:rPr>
              <a:t>public</a:t>
            </a:r>
            <a:r>
              <a:rPr lang="en-US" sz="1800" dirty="0">
                <a:solidFill>
                  <a:srgbClr val="000000"/>
                </a:solidFill>
                <a:latin typeface="Arial"/>
                <a:ea typeface="Monaco"/>
              </a:rPr>
              <a:t> </a:t>
            </a:r>
            <a:r>
              <a:rPr lang="en-US" sz="1800" dirty="0">
                <a:solidFill>
                  <a:srgbClr val="931968"/>
                </a:solidFill>
                <a:latin typeface="Arial"/>
                <a:ea typeface="Monaco"/>
              </a:rPr>
              <a:t>void</a:t>
            </a:r>
            <a:r>
              <a:rPr lang="en-US" sz="1800" dirty="0">
                <a:solidFill>
                  <a:srgbClr val="000000"/>
                </a:solidFill>
                <a:latin typeface="Arial"/>
                <a:ea typeface="Monaco"/>
              </a:rPr>
              <a:t> testCheckedSearch3() { … }</a:t>
            </a:r>
          </a:p>
          <a:p>
            <a:pPr marL="0" indent="0">
              <a:buNone/>
            </a:pPr>
            <a:r>
              <a:rPr lang="en-US" sz="1800" dirty="0">
                <a:solidFill>
                  <a:srgbClr val="000000"/>
                </a:solidFill>
                <a:latin typeface="Arial"/>
                <a:ea typeface="Monaco"/>
              </a:rPr>
              <a:t>}</a:t>
            </a:r>
          </a:p>
          <a:p>
            <a:pPr marL="0" indent="0">
              <a:buNone/>
            </a:pP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38</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1351161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 Build File: </a:t>
            </a:r>
            <a:r>
              <a:rPr lang="en-US" sz="3600" dirty="0" smtClean="0"/>
              <a:t>Set Properties </a:t>
            </a:r>
            <a:endParaRPr lang="en-US" dirty="0"/>
          </a:p>
        </p:txBody>
      </p:sp>
      <p:sp>
        <p:nvSpPr>
          <p:cNvPr id="3" name="Content Placeholder 2"/>
          <p:cNvSpPr>
            <a:spLocks noGrp="1"/>
          </p:cNvSpPr>
          <p:nvPr>
            <p:ph idx="1"/>
          </p:nvPr>
        </p:nvSpPr>
        <p:spPr>
          <a:xfrm>
            <a:off x="381000" y="1143000"/>
            <a:ext cx="8001000" cy="5334000"/>
          </a:xfrm>
        </p:spPr>
        <p:txBody>
          <a:bodyPr/>
          <a:lstStyle/>
          <a:p>
            <a:r>
              <a:rPr lang="en-US" sz="2000" dirty="0" smtClean="0">
                <a:solidFill>
                  <a:srgbClr val="000090"/>
                </a:solidFill>
                <a:latin typeface="+mj-lt"/>
              </a:rPr>
              <a:t>build.xml </a:t>
            </a:r>
          </a:p>
          <a:p>
            <a:pPr marL="349250" lvl="1" indent="0">
              <a:buNone/>
            </a:pPr>
            <a:r>
              <a:rPr lang="en-US" sz="1800" dirty="0">
                <a:solidFill>
                  <a:srgbClr val="BB2CA2"/>
                </a:solidFill>
                <a:latin typeface="+mn-lt"/>
                <a:ea typeface="Menlo"/>
                <a:cs typeface="Menlo"/>
              </a:rPr>
              <a:t>project </a:t>
            </a:r>
            <a:r>
              <a:rPr lang="en-US" sz="1800" dirty="0">
                <a:solidFill>
                  <a:srgbClr val="967E34"/>
                </a:solidFill>
                <a:latin typeface="+mn-lt"/>
                <a:ea typeface="Menlo"/>
                <a:cs typeface="Menlo"/>
              </a:rPr>
              <a:t>name</a:t>
            </a:r>
            <a:r>
              <a:rPr lang="en-US" sz="1800" dirty="0">
                <a:solidFill>
                  <a:srgbClr val="BB2CA2"/>
                </a:solidFill>
                <a:latin typeface="+mn-lt"/>
                <a:ea typeface="Menlo"/>
                <a:cs typeface="Menlo"/>
              </a:rPr>
              <a:t>=</a:t>
            </a:r>
            <a:r>
              <a:rPr lang="en-US" sz="1800" dirty="0">
                <a:solidFill>
                  <a:srgbClr val="D12E1B"/>
                </a:solidFill>
                <a:latin typeface="+mn-lt"/>
                <a:ea typeface="Menlo"/>
                <a:cs typeface="Menlo"/>
              </a:rPr>
              <a:t>"MyProject"</a:t>
            </a:r>
            <a:r>
              <a:rPr lang="en-US" sz="1800" dirty="0">
                <a:solidFill>
                  <a:srgbClr val="BB2CA2"/>
                </a:solidFill>
                <a:latin typeface="+mn-lt"/>
                <a:ea typeface="Menlo"/>
                <a:cs typeface="Menlo"/>
              </a:rPr>
              <a:t> </a:t>
            </a:r>
            <a:r>
              <a:rPr lang="en-US" sz="1800" dirty="0">
                <a:solidFill>
                  <a:srgbClr val="967E34"/>
                </a:solidFill>
                <a:latin typeface="+mn-lt"/>
                <a:ea typeface="Menlo"/>
                <a:cs typeface="Menlo"/>
              </a:rPr>
              <a:t>default</a:t>
            </a:r>
            <a:r>
              <a:rPr lang="en-US" sz="1800" dirty="0">
                <a:solidFill>
                  <a:srgbClr val="BB2CA2"/>
                </a:solidFill>
                <a:latin typeface="+mn-lt"/>
                <a:ea typeface="Menlo"/>
                <a:cs typeface="Menlo"/>
              </a:rPr>
              <a:t>=</a:t>
            </a:r>
            <a:r>
              <a:rPr lang="en-US" sz="1800" dirty="0">
                <a:solidFill>
                  <a:srgbClr val="D12E1B"/>
                </a:solidFill>
                <a:latin typeface="+mn-lt"/>
                <a:ea typeface="Menlo"/>
                <a:cs typeface="Menlo"/>
              </a:rPr>
              <a:t>"coverage"</a:t>
            </a:r>
            <a:r>
              <a:rPr lang="en-US" sz="1800" dirty="0">
                <a:solidFill>
                  <a:srgbClr val="BB2CA2"/>
                </a:solidFill>
                <a:latin typeface="+mn-lt"/>
                <a:ea typeface="Menlo"/>
                <a:cs typeface="Menlo"/>
              </a:rPr>
              <a:t> </a:t>
            </a:r>
            <a:r>
              <a:rPr lang="en-US" sz="1800" dirty="0">
                <a:solidFill>
                  <a:srgbClr val="967E34"/>
                </a:solidFill>
                <a:latin typeface="+mn-lt"/>
                <a:ea typeface="Menlo"/>
                <a:cs typeface="Menlo"/>
              </a:rPr>
              <a:t>basedir</a:t>
            </a:r>
            <a:r>
              <a:rPr lang="en-US" sz="1800" dirty="0">
                <a:solidFill>
                  <a:srgbClr val="BB2CA2"/>
                </a:solidFill>
                <a:latin typeface="+mn-lt"/>
                <a:ea typeface="Menlo"/>
                <a:cs typeface="Menlo"/>
              </a:rPr>
              <a:t>=</a:t>
            </a:r>
            <a:r>
              <a:rPr lang="en-US" sz="1800" dirty="0">
                <a:solidFill>
                  <a:srgbClr val="D12E1B"/>
                </a:solidFill>
                <a:latin typeface="+mn-lt"/>
                <a:ea typeface="Menlo"/>
                <a:cs typeface="Menlo"/>
              </a:rPr>
              <a:t>"."</a:t>
            </a:r>
            <a:r>
              <a:rPr lang="en-US" sz="1800" dirty="0">
                <a:solidFill>
                  <a:srgbClr val="BB2CA2"/>
                </a:solidFill>
                <a:latin typeface="+mn-lt"/>
                <a:ea typeface="Menlo"/>
                <a:cs typeface="Menlo"/>
              </a:rPr>
              <a:t>&gt;</a:t>
            </a:r>
            <a:endParaRPr lang="en-US" sz="1800" dirty="0">
              <a:solidFill>
                <a:srgbClr val="000000"/>
              </a:solidFill>
              <a:latin typeface="+mn-lt"/>
              <a:ea typeface="Menlo"/>
              <a:cs typeface="Menlo"/>
            </a:endParaRPr>
          </a:p>
          <a:p>
            <a:pPr marL="349250" lvl="1" indent="0">
              <a:buNone/>
            </a:pPr>
            <a:r>
              <a:rPr lang="en-US" sz="1800" dirty="0" smtClean="0">
                <a:solidFill>
                  <a:srgbClr val="008400"/>
                </a:solidFill>
                <a:latin typeface="+mn-lt"/>
                <a:ea typeface="Menlo"/>
                <a:cs typeface="Menlo"/>
              </a:rPr>
              <a:t>  &lt;</a:t>
            </a:r>
            <a:r>
              <a:rPr lang="en-US" sz="1800" dirty="0">
                <a:solidFill>
                  <a:srgbClr val="008400"/>
                </a:solidFill>
                <a:latin typeface="+mn-lt"/>
                <a:ea typeface="Menlo"/>
                <a:cs typeface="Menlo"/>
              </a:rPr>
              <a:t>!-- The properties are set in build.properties --&gt;</a:t>
            </a:r>
            <a:endParaRPr lang="en-US" sz="1800" dirty="0">
              <a:solidFill>
                <a:srgbClr val="000000"/>
              </a:solidFill>
              <a:latin typeface="+mn-lt"/>
              <a:ea typeface="Menlo"/>
              <a:cs typeface="Menlo"/>
            </a:endParaRPr>
          </a:p>
          <a:p>
            <a:pPr marL="349250" lvl="1" indent="0">
              <a:buNone/>
            </a:pPr>
            <a:r>
              <a:rPr lang="en-US" sz="1800" dirty="0">
                <a:solidFill>
                  <a:srgbClr val="000000"/>
                </a:solidFill>
                <a:latin typeface="+mn-lt"/>
                <a:ea typeface="Menlo"/>
                <a:cs typeface="Menlo"/>
              </a:rPr>
              <a:t>  </a:t>
            </a:r>
            <a:r>
              <a:rPr lang="en-US" sz="1800" dirty="0">
                <a:solidFill>
                  <a:srgbClr val="BB2CA2"/>
                </a:solidFill>
                <a:latin typeface="+mn-lt"/>
                <a:ea typeface="Menlo"/>
                <a:cs typeface="Menlo"/>
              </a:rPr>
              <a:t>&lt;property </a:t>
            </a:r>
            <a:r>
              <a:rPr lang="en-US" sz="1800" dirty="0">
                <a:solidFill>
                  <a:srgbClr val="967E34"/>
                </a:solidFill>
                <a:latin typeface="+mn-lt"/>
                <a:ea typeface="Menlo"/>
                <a:cs typeface="Menlo"/>
              </a:rPr>
              <a:t>file</a:t>
            </a:r>
            <a:r>
              <a:rPr lang="en-US" sz="1800" dirty="0">
                <a:solidFill>
                  <a:srgbClr val="BB2CA2"/>
                </a:solidFill>
                <a:latin typeface="+mn-lt"/>
                <a:ea typeface="Menlo"/>
                <a:cs typeface="Menlo"/>
              </a:rPr>
              <a:t>=</a:t>
            </a:r>
            <a:r>
              <a:rPr lang="en-US" sz="1800" dirty="0">
                <a:solidFill>
                  <a:srgbClr val="D12E1B"/>
                </a:solidFill>
                <a:latin typeface="+mn-lt"/>
                <a:ea typeface="Menlo"/>
                <a:cs typeface="Menlo"/>
              </a:rPr>
              <a:t>"build.properties"</a:t>
            </a:r>
            <a:r>
              <a:rPr lang="en-US" sz="1800" dirty="0">
                <a:solidFill>
                  <a:srgbClr val="BB2CA2"/>
                </a:solidFill>
                <a:latin typeface="+mn-lt"/>
                <a:ea typeface="Menlo"/>
                <a:cs typeface="Menlo"/>
              </a:rPr>
              <a:t> /</a:t>
            </a:r>
            <a:r>
              <a:rPr lang="en-US" sz="1800" dirty="0" smtClean="0">
                <a:solidFill>
                  <a:srgbClr val="BB2CA2"/>
                </a:solidFill>
                <a:latin typeface="+mn-lt"/>
                <a:ea typeface="Menlo"/>
                <a:cs typeface="Menlo"/>
              </a:rPr>
              <a:t>&gt; ...</a:t>
            </a:r>
          </a:p>
          <a:p>
            <a:pPr marL="285750" indent="-285750"/>
            <a:r>
              <a:rPr lang="en-US" sz="2000" dirty="0">
                <a:solidFill>
                  <a:srgbClr val="000090"/>
                </a:solidFill>
                <a:latin typeface="+mj-lt"/>
                <a:ea typeface="Menlo"/>
              </a:rPr>
              <a:t>b</a:t>
            </a:r>
            <a:r>
              <a:rPr lang="en-US" sz="2000" dirty="0" smtClean="0">
                <a:solidFill>
                  <a:srgbClr val="000090"/>
                </a:solidFill>
                <a:latin typeface="+mj-lt"/>
                <a:ea typeface="Menlo"/>
              </a:rPr>
              <a:t>uild.properties </a:t>
            </a:r>
            <a:endParaRPr lang="en-US" sz="2000" dirty="0">
              <a:solidFill>
                <a:srgbClr val="000090"/>
              </a:solidFill>
              <a:latin typeface="+mj-lt"/>
            </a:endParaRPr>
          </a:p>
          <a:p>
            <a:pPr marL="349250" lvl="1" indent="0">
              <a:buNone/>
            </a:pPr>
            <a:r>
              <a:rPr lang="en-US" sz="1600" dirty="0">
                <a:solidFill>
                  <a:srgbClr val="000090"/>
                </a:solidFill>
                <a:latin typeface="+mn-lt"/>
              </a:rPr>
              <a:t>junit=</a:t>
            </a:r>
            <a:r>
              <a:rPr lang="en-US" sz="1600" u="sng" dirty="0">
                <a:solidFill>
                  <a:srgbClr val="FF0000"/>
                </a:solidFill>
                <a:latin typeface="+mn-lt"/>
              </a:rPr>
              <a:t>/Users/jia/Java/</a:t>
            </a:r>
            <a:r>
              <a:rPr lang="en-US" sz="1600" u="sng" dirty="0" smtClean="0">
                <a:solidFill>
                  <a:srgbClr val="FF0000"/>
                </a:solidFill>
                <a:latin typeface="+mn-lt"/>
              </a:rPr>
              <a:t>Junit/</a:t>
            </a:r>
          </a:p>
          <a:p>
            <a:pPr marL="349250" lvl="1" indent="0">
              <a:buNone/>
            </a:pPr>
            <a:r>
              <a:rPr lang="en-US" sz="1600" dirty="0" smtClean="0">
                <a:solidFill>
                  <a:srgbClr val="000090"/>
                </a:solidFill>
                <a:latin typeface="+mn-lt"/>
              </a:rPr>
              <a:t>cobertura=</a:t>
            </a:r>
            <a:r>
              <a:rPr lang="en-US" sz="1600" u="sng" dirty="0" smtClean="0">
                <a:solidFill>
                  <a:srgbClr val="FF0000"/>
                </a:solidFill>
                <a:latin typeface="+mn-lt"/>
              </a:rPr>
              <a:t>/Users/jia/Java/Cobertura/cobertura-</a:t>
            </a:r>
            <a:r>
              <a:rPr lang="hr-HR" sz="1600" u="sng" dirty="0" smtClean="0">
                <a:solidFill>
                  <a:srgbClr val="FF0000"/>
                </a:solidFill>
                <a:latin typeface="+mn-lt"/>
              </a:rPr>
              <a:t>2.1.1</a:t>
            </a:r>
            <a:endParaRPr lang="en-US" sz="1600" u="sng" dirty="0" smtClean="0">
              <a:solidFill>
                <a:srgbClr val="FF0000"/>
              </a:solidFill>
              <a:latin typeface="+mn-lt"/>
            </a:endParaRPr>
          </a:p>
          <a:p>
            <a:pPr marL="349250" lvl="1" indent="0">
              <a:buNone/>
            </a:pPr>
            <a:r>
              <a:rPr lang="en-US" sz="1600" dirty="0" smtClean="0">
                <a:solidFill>
                  <a:srgbClr val="000090"/>
                </a:solidFill>
                <a:latin typeface="+mn-lt"/>
              </a:rPr>
              <a:t>src</a:t>
            </a:r>
            <a:r>
              <a:rPr lang="en-US" sz="1600" dirty="0">
                <a:solidFill>
                  <a:srgbClr val="000090"/>
                </a:solidFill>
                <a:latin typeface="+mn-lt"/>
              </a:rPr>
              <a:t>=src</a:t>
            </a:r>
          </a:p>
          <a:p>
            <a:pPr marL="349250" lvl="1" indent="0">
              <a:buNone/>
            </a:pPr>
            <a:r>
              <a:rPr lang="en-US" sz="1600" dirty="0" smtClean="0">
                <a:solidFill>
                  <a:srgbClr val="000090"/>
                </a:solidFill>
                <a:latin typeface="+mn-lt"/>
              </a:rPr>
              <a:t>bin</a:t>
            </a:r>
            <a:r>
              <a:rPr lang="en-US" sz="1600" dirty="0">
                <a:solidFill>
                  <a:srgbClr val="000090"/>
                </a:solidFill>
                <a:latin typeface="+mn-lt"/>
              </a:rPr>
              <a:t>=bin</a:t>
            </a:r>
          </a:p>
          <a:p>
            <a:pPr marL="349250" lvl="1" indent="0">
              <a:buNone/>
            </a:pPr>
            <a:r>
              <a:rPr lang="en-US" sz="1600" dirty="0" smtClean="0">
                <a:solidFill>
                  <a:srgbClr val="000090"/>
                </a:solidFill>
                <a:latin typeface="+mn-lt"/>
              </a:rPr>
              <a:t>instrumented</a:t>
            </a:r>
            <a:r>
              <a:rPr lang="en-US" sz="1600" dirty="0">
                <a:solidFill>
                  <a:srgbClr val="000090"/>
                </a:solidFill>
                <a:latin typeface="+mn-lt"/>
              </a:rPr>
              <a:t>=instrumented</a:t>
            </a:r>
          </a:p>
          <a:p>
            <a:pPr marL="349250" lvl="1" indent="0">
              <a:buNone/>
            </a:pPr>
            <a:r>
              <a:rPr lang="en-US" sz="1600" dirty="0" smtClean="0">
                <a:solidFill>
                  <a:srgbClr val="000090"/>
                </a:solidFill>
                <a:latin typeface="+mn-lt"/>
              </a:rPr>
              <a:t>reports</a:t>
            </a:r>
            <a:r>
              <a:rPr lang="en-US" sz="1600" dirty="0">
                <a:solidFill>
                  <a:srgbClr val="000090"/>
                </a:solidFill>
                <a:latin typeface="+mn-lt"/>
              </a:rPr>
              <a:t>=reports</a:t>
            </a:r>
          </a:p>
          <a:p>
            <a:pPr marL="349250" lvl="1" indent="0">
              <a:buNone/>
            </a:pPr>
            <a:r>
              <a:rPr lang="en-US" sz="1600" dirty="0" smtClean="0">
                <a:solidFill>
                  <a:srgbClr val="000090"/>
                </a:solidFill>
                <a:latin typeface="+mn-lt"/>
              </a:rPr>
              <a:t>reports.xml</a:t>
            </a:r>
            <a:r>
              <a:rPr lang="en-US" sz="1600" dirty="0">
                <a:solidFill>
                  <a:srgbClr val="000090"/>
                </a:solidFill>
                <a:latin typeface="+mn-lt"/>
              </a:rPr>
              <a:t>=${reports}/junit-xml</a:t>
            </a:r>
          </a:p>
          <a:p>
            <a:pPr marL="349250" lvl="1" indent="0">
              <a:buNone/>
            </a:pPr>
            <a:r>
              <a:rPr lang="en-US" sz="1600" dirty="0">
                <a:solidFill>
                  <a:srgbClr val="000090"/>
                </a:solidFill>
                <a:latin typeface="+mn-lt"/>
              </a:rPr>
              <a:t>reports.html=${reports}/junit-</a:t>
            </a:r>
            <a:r>
              <a:rPr lang="en-US" sz="1600" dirty="0" smtClean="0">
                <a:solidFill>
                  <a:srgbClr val="000090"/>
                </a:solidFill>
                <a:latin typeface="+mn-lt"/>
              </a:rPr>
              <a:t>html</a:t>
            </a:r>
          </a:p>
          <a:p>
            <a:pPr marL="349250" lvl="1" indent="0">
              <a:buNone/>
            </a:pPr>
            <a:r>
              <a:rPr lang="en-US" sz="1600" dirty="0" err="1" smtClean="0">
                <a:solidFill>
                  <a:srgbClr val="000090"/>
                </a:solidFill>
                <a:latin typeface="+mn-lt"/>
              </a:rPr>
              <a:t>coverage.xml</a:t>
            </a:r>
            <a:r>
              <a:rPr lang="en-US" sz="1600" dirty="0">
                <a:solidFill>
                  <a:srgbClr val="000090"/>
                </a:solidFill>
                <a:latin typeface="+mn-lt"/>
              </a:rPr>
              <a:t>=${reports}/cobertura-xml</a:t>
            </a:r>
          </a:p>
          <a:p>
            <a:pPr marL="349250" lvl="1" indent="0">
              <a:buNone/>
            </a:pPr>
            <a:r>
              <a:rPr lang="en-US" sz="1600" dirty="0">
                <a:solidFill>
                  <a:srgbClr val="000090"/>
                </a:solidFill>
                <a:latin typeface="+mn-lt"/>
              </a:rPr>
              <a:t>coverage.summaryxml=${reports}/cobertura-summary-xml</a:t>
            </a:r>
          </a:p>
          <a:p>
            <a:pPr marL="349250" lvl="1" indent="0">
              <a:buNone/>
            </a:pPr>
            <a:r>
              <a:rPr lang="en-US" sz="1600" dirty="0">
                <a:solidFill>
                  <a:srgbClr val="000090"/>
                </a:solidFill>
                <a:latin typeface="+mn-lt"/>
              </a:rPr>
              <a:t>coverage.html=${reports}/cobertura-html</a:t>
            </a:r>
          </a:p>
        </p:txBody>
      </p:sp>
      <p:sp>
        <p:nvSpPr>
          <p:cNvPr id="6" name="TextBox 5"/>
          <p:cNvSpPr txBox="1"/>
          <p:nvPr/>
        </p:nvSpPr>
        <p:spPr>
          <a:xfrm>
            <a:off x="3540485" y="3581400"/>
            <a:ext cx="5628915" cy="954107"/>
          </a:xfrm>
          <a:prstGeom prst="rect">
            <a:avLst/>
          </a:prstGeom>
          <a:solidFill>
            <a:srgbClr val="FFFF85"/>
          </a:solidFill>
        </p:spPr>
        <p:txBody>
          <a:bodyPr wrap="none" rtlCol="0">
            <a:spAutoFit/>
          </a:bodyPr>
          <a:lstStyle/>
          <a:p>
            <a:pPr algn="l"/>
            <a:r>
              <a:rPr lang="en-US" sz="2400" dirty="0" smtClean="0">
                <a:latin typeface="Garamond"/>
                <a:cs typeface="Garamond"/>
              </a:rPr>
              <a:t>Set to locations on your computer (Windows)</a:t>
            </a:r>
          </a:p>
          <a:p>
            <a:pPr indent="-107950"/>
            <a:r>
              <a:rPr lang="en-US" sz="1600" dirty="0">
                <a:solidFill>
                  <a:srgbClr val="000090"/>
                </a:solidFill>
                <a:latin typeface="+mn-lt"/>
              </a:rPr>
              <a:t>j</a:t>
            </a:r>
            <a:r>
              <a:rPr lang="en-US" sz="1600" dirty="0" smtClean="0">
                <a:solidFill>
                  <a:srgbClr val="000090"/>
                </a:solidFill>
                <a:latin typeface="+mn-lt"/>
              </a:rPr>
              <a:t>unit=</a:t>
            </a:r>
            <a:r>
              <a:rPr lang="en-US" sz="1600" u="sng" dirty="0" smtClean="0">
                <a:solidFill>
                  <a:srgbClr val="FF0000"/>
                </a:solidFill>
                <a:latin typeface="+mn-lt"/>
              </a:rPr>
              <a:t>C:\Users</a:t>
            </a:r>
            <a:r>
              <a:rPr lang="en-US" sz="1600" u="sng" dirty="0">
                <a:solidFill>
                  <a:srgbClr val="FF0000"/>
                </a:solidFill>
                <a:latin typeface="+mn-lt"/>
              </a:rPr>
              <a:t>\</a:t>
            </a:r>
            <a:r>
              <a:rPr lang="en-US" sz="1600" u="sng" dirty="0" smtClean="0">
                <a:solidFill>
                  <a:srgbClr val="FF0000"/>
                </a:solidFill>
                <a:latin typeface="+mn-lt"/>
              </a:rPr>
              <a:t>jia\Java</a:t>
            </a:r>
            <a:r>
              <a:rPr lang="en-US" sz="1600" u="sng" dirty="0">
                <a:solidFill>
                  <a:srgbClr val="FF0000"/>
                </a:solidFill>
                <a:latin typeface="+mn-lt"/>
              </a:rPr>
              <a:t>\</a:t>
            </a:r>
            <a:r>
              <a:rPr lang="en-US" sz="1600" u="sng" dirty="0" smtClean="0">
                <a:solidFill>
                  <a:srgbClr val="FF0000"/>
                </a:solidFill>
                <a:latin typeface="+mn-lt"/>
              </a:rPr>
              <a:t>Junit\</a:t>
            </a:r>
            <a:endParaRPr lang="en-US" sz="1600" u="sng" dirty="0">
              <a:solidFill>
                <a:srgbClr val="FF0000"/>
              </a:solidFill>
              <a:latin typeface="+mn-lt"/>
            </a:endParaRPr>
          </a:p>
          <a:p>
            <a:pPr indent="-107950"/>
            <a:r>
              <a:rPr lang="en-US" sz="1600" dirty="0">
                <a:solidFill>
                  <a:srgbClr val="000090"/>
                </a:solidFill>
                <a:latin typeface="+mn-lt"/>
              </a:rPr>
              <a:t>c</a:t>
            </a:r>
            <a:r>
              <a:rPr lang="en-US" sz="1600" dirty="0" smtClean="0">
                <a:solidFill>
                  <a:srgbClr val="000090"/>
                </a:solidFill>
                <a:latin typeface="+mn-lt"/>
              </a:rPr>
              <a:t>obertura=</a:t>
            </a:r>
            <a:r>
              <a:rPr lang="en-US" sz="1600" u="sng" dirty="0" smtClean="0">
                <a:solidFill>
                  <a:srgbClr val="FF0000"/>
                </a:solidFill>
                <a:latin typeface="+mn-lt"/>
              </a:rPr>
              <a:t>C:\Users</a:t>
            </a:r>
            <a:r>
              <a:rPr lang="en-US" sz="1600" u="sng" dirty="0">
                <a:solidFill>
                  <a:srgbClr val="FF0000"/>
                </a:solidFill>
                <a:latin typeface="+mn-lt"/>
              </a:rPr>
              <a:t>\</a:t>
            </a:r>
            <a:r>
              <a:rPr lang="en-US" sz="1600" u="sng" dirty="0" smtClean="0">
                <a:solidFill>
                  <a:srgbClr val="FF0000"/>
                </a:solidFill>
                <a:latin typeface="+mn-lt"/>
              </a:rPr>
              <a:t>jia</a:t>
            </a:r>
            <a:r>
              <a:rPr lang="en-US" sz="1600" u="sng" dirty="0">
                <a:solidFill>
                  <a:srgbClr val="FF0000"/>
                </a:solidFill>
                <a:latin typeface="+mn-lt"/>
              </a:rPr>
              <a:t>\</a:t>
            </a:r>
            <a:r>
              <a:rPr lang="en-US" sz="1600" u="sng" dirty="0" smtClean="0">
                <a:solidFill>
                  <a:srgbClr val="FF0000"/>
                </a:solidFill>
                <a:latin typeface="+mn-lt"/>
              </a:rPr>
              <a:t>Java</a:t>
            </a:r>
            <a:r>
              <a:rPr lang="en-US" sz="1600" u="sng" dirty="0">
                <a:solidFill>
                  <a:srgbClr val="FF0000"/>
                </a:solidFill>
                <a:latin typeface="+mn-lt"/>
              </a:rPr>
              <a:t>\</a:t>
            </a:r>
            <a:r>
              <a:rPr lang="en-US" sz="1600" u="sng" dirty="0" smtClean="0">
                <a:solidFill>
                  <a:srgbClr val="FF0000"/>
                </a:solidFill>
                <a:latin typeface="+mn-lt"/>
              </a:rPr>
              <a:t>Cobertura</a:t>
            </a:r>
            <a:r>
              <a:rPr lang="en-US" sz="1600" u="sng" dirty="0">
                <a:solidFill>
                  <a:srgbClr val="FF0000"/>
                </a:solidFill>
                <a:latin typeface="+mn-lt"/>
              </a:rPr>
              <a:t>\</a:t>
            </a:r>
            <a:r>
              <a:rPr lang="en-US" sz="1600" u="sng" dirty="0" smtClean="0">
                <a:solidFill>
                  <a:srgbClr val="FF0000"/>
                </a:solidFill>
                <a:latin typeface="+mn-lt"/>
              </a:rPr>
              <a:t>cobertura-</a:t>
            </a:r>
            <a:r>
              <a:rPr lang="hr-HR" sz="1600" u="sng" dirty="0" smtClean="0">
                <a:solidFill>
                  <a:srgbClr val="FF0000"/>
                </a:solidFill>
                <a:latin typeface="+mn-lt"/>
              </a:rPr>
              <a:t>2.1.1</a:t>
            </a:r>
            <a:endParaRPr lang="en-US" sz="1600" u="sng" dirty="0">
              <a:solidFill>
                <a:srgbClr val="FF0000"/>
              </a:solidFill>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231368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9, 2017</a:t>
            </a:r>
            <a:endParaRPr lang="en-US" sz="1400" dirty="0"/>
          </a:p>
        </p:txBody>
      </p:sp>
      <p:sp>
        <p:nvSpPr>
          <p:cNvPr id="1190914"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Exam Results</a:t>
            </a:r>
          </a:p>
        </p:txBody>
      </p:sp>
      <p:graphicFrame>
        <p:nvGraphicFramePr>
          <p:cNvPr id="1191121" name="Group 209"/>
          <p:cNvGraphicFramePr>
            <a:graphicFrameLocks noGrp="1"/>
          </p:cNvGraphicFramePr>
          <p:nvPr>
            <p:extLst>
              <p:ext uri="{D42A27DB-BD31-4B8C-83A1-F6EECF244321}">
                <p14:modId xmlns:p14="http://schemas.microsoft.com/office/powerpoint/2010/main" val="1781985977"/>
              </p:ext>
            </p:extLst>
          </p:nvPr>
        </p:nvGraphicFramePr>
        <p:xfrm>
          <a:off x="457200" y="1752600"/>
          <a:ext cx="4648200" cy="3802748"/>
        </p:xfrm>
        <a:graphic>
          <a:graphicData uri="http://schemas.openxmlformats.org/drawingml/2006/table">
            <a:tbl>
              <a:tblPr firstRow="1"/>
              <a:tblGrid>
                <a:gridCol w="1612604"/>
                <a:gridCol w="921488"/>
                <a:gridCol w="1047308"/>
                <a:gridCol w="1066800"/>
              </a:tblGrid>
              <a:tr h="439139">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Statistics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54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Class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rgbClr val="0000FF"/>
                          </a:solidFill>
                          <a:effectLst/>
                          <a:latin typeface="Verdana" charset="0"/>
                          <a:ea typeface="ＭＳ Ｐゴシック" charset="0"/>
                          <a:cs typeface="ＭＳ Ｐゴシック" charset="0"/>
                        </a:rPr>
                        <a:t>W16</a:t>
                      </a:r>
                      <a:endParaRPr kumimoji="0" lang="en-US" sz="2000" b="0" i="0" u="none" strike="noStrike" cap="none" normalizeH="0" baseline="0" dirty="0">
                        <a:ln>
                          <a:noFill/>
                        </a:ln>
                        <a:solidFill>
                          <a:srgbClr val="0000FF"/>
                        </a:solidFill>
                        <a:effectLst/>
                        <a:latin typeface="Verdana"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rgbClr val="0000FF"/>
                          </a:solidFill>
                          <a:effectLst/>
                          <a:latin typeface="Verdana" charset="0"/>
                          <a:ea typeface="ＭＳ Ｐゴシック" charset="0"/>
                          <a:cs typeface="ＭＳ Ｐゴシック" charset="0"/>
                        </a:rPr>
                        <a:t>S16</a:t>
                      </a:r>
                      <a:endParaRPr kumimoji="0" lang="en-US" sz="2000" b="0" i="0" u="none" strike="noStrike" cap="none" normalizeH="0" baseline="0" dirty="0">
                        <a:ln>
                          <a:noFill/>
                        </a:ln>
                        <a:solidFill>
                          <a:srgbClr val="0000FF"/>
                        </a:solidFill>
                        <a:effectLst/>
                        <a:latin typeface="Verdana"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rgbClr val="0000FF"/>
                          </a:solidFill>
                          <a:effectLst/>
                          <a:latin typeface="Verdana" charset="0"/>
                          <a:ea typeface="ＭＳ Ｐゴシック" charset="0"/>
                          <a:cs typeface="ＭＳ Ｐゴシック" charset="0"/>
                        </a:rPr>
                        <a:t>S17</a:t>
                      </a:r>
                      <a:endParaRPr kumimoji="0" lang="en-US" sz="2000" b="0" i="0" u="none" strike="noStrike" cap="none" normalizeH="0" baseline="0" dirty="0">
                        <a:ln>
                          <a:noFill/>
                        </a:ln>
                        <a:solidFill>
                          <a:srgbClr val="0000FF"/>
                        </a:solidFill>
                        <a:effectLst/>
                        <a:latin typeface="Verdana"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5541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Number of students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rgbClr val="0000FF"/>
                          </a:solidFill>
                          <a:effectLst/>
                          <a:latin typeface="Verdana" charset="0"/>
                          <a:ea typeface="ＭＳ Ｐゴシック" charset="0"/>
                          <a:cs typeface="ＭＳ Ｐゴシック" charset="0"/>
                        </a:rPr>
                        <a:t>52</a:t>
                      </a:r>
                      <a:endParaRPr kumimoji="0" lang="en-US" sz="2000" b="0" i="0" u="none" strike="noStrike" cap="none" normalizeH="0" baseline="0" dirty="0">
                        <a:ln>
                          <a:noFill/>
                        </a:ln>
                        <a:solidFill>
                          <a:srgbClr val="0000FF"/>
                        </a:solidFill>
                        <a:effectLst/>
                        <a:latin typeface="Verdana"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rgbClr val="0000FF"/>
                          </a:solidFill>
                          <a:effectLst/>
                          <a:latin typeface="Verdana" charset="0"/>
                          <a:ea typeface="ＭＳ Ｐゴシック" charset="0"/>
                          <a:cs typeface="ＭＳ Ｐゴシック" charset="0"/>
                        </a:rPr>
                        <a:t>51</a:t>
                      </a:r>
                      <a:endParaRPr kumimoji="0" lang="en-US" sz="2000" b="0" i="0" u="none" strike="noStrike" cap="none" normalizeH="0" baseline="0" dirty="0">
                        <a:ln>
                          <a:noFill/>
                        </a:ln>
                        <a:solidFill>
                          <a:srgbClr val="0000FF"/>
                        </a:solidFill>
                        <a:effectLst/>
                        <a:latin typeface="Verdana"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rgbClr val="0000FF"/>
                          </a:solidFill>
                          <a:effectLst/>
                          <a:latin typeface="Verdana" charset="0"/>
                          <a:ea typeface="ＭＳ Ｐゴシック" charset="0"/>
                          <a:cs typeface="ＭＳ Ｐゴシック" charset="0"/>
                        </a:rPr>
                        <a:t>45</a:t>
                      </a:r>
                      <a:endParaRPr kumimoji="0" lang="en-US" sz="2000" b="0" i="0" u="none" strike="noStrike" cap="none" normalizeH="0" baseline="0" dirty="0">
                        <a:ln>
                          <a:noFill/>
                        </a:ln>
                        <a:solidFill>
                          <a:srgbClr val="0000FF"/>
                        </a:solidFill>
                        <a:effectLst/>
                        <a:latin typeface="Verdana"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91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a:solidFill>
                            <a:srgbClr val="0000FF"/>
                          </a:solidFill>
                          <a:effectLst/>
                          <a:latin typeface="Verdana"/>
                        </a:rPr>
                        <a:t>94.00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96.00</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97.00</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4391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a:solidFill>
                            <a:srgbClr val="0000FF"/>
                          </a:solidFill>
                          <a:effectLst/>
                          <a:latin typeface="Verdana"/>
                        </a:rPr>
                        <a:t>44.00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55.00</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47.00</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84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Mean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r" fontAlgn="b"/>
                      <a:r>
                        <a:rPr lang="nb-NO" sz="2000" b="0" i="0" u="none" strike="noStrike" dirty="0">
                          <a:solidFill>
                            <a:srgbClr val="0000FF"/>
                          </a:solidFill>
                          <a:effectLst/>
                          <a:latin typeface="Verdana"/>
                        </a:rPr>
                        <a:t>80.31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r" fontAlgn="b"/>
                      <a:r>
                        <a:rPr lang="nb-NO" sz="2000" b="0" i="0" u="none" strike="noStrike" dirty="0" smtClean="0">
                          <a:solidFill>
                            <a:srgbClr val="0000FF"/>
                          </a:solidFill>
                          <a:effectLst/>
                          <a:latin typeface="Verdana"/>
                        </a:rPr>
                        <a:t>77.47</a:t>
                      </a:r>
                      <a:endParaRPr lang="nb-NO"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r" fontAlgn="b"/>
                      <a:r>
                        <a:rPr lang="nb-NO" sz="2000" b="0" i="0" u="none" strike="noStrike" dirty="0" smtClean="0">
                          <a:solidFill>
                            <a:srgbClr val="0000FF"/>
                          </a:solidFill>
                          <a:effectLst/>
                          <a:latin typeface="Verdana"/>
                        </a:rPr>
                        <a:t>80.71</a:t>
                      </a:r>
                      <a:endParaRPr lang="nb-NO"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4391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Median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a:solidFill>
                            <a:srgbClr val="0000FF"/>
                          </a:solidFill>
                          <a:effectLst/>
                          <a:latin typeface="Verdana"/>
                        </a:rPr>
                        <a:t>84.00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81.00</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81.00</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44376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Std. Dev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a:solidFill>
                            <a:srgbClr val="0000FF"/>
                          </a:solidFill>
                          <a:effectLst/>
                          <a:latin typeface="Verdana"/>
                        </a:rPr>
                        <a:t>12.22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8.86</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hr-HR" sz="2000" b="0" i="0" u="none" strike="noStrike" dirty="0" smtClean="0">
                          <a:solidFill>
                            <a:srgbClr val="0000FF"/>
                          </a:solidFill>
                          <a:effectLst/>
                          <a:latin typeface="Verdana"/>
                        </a:rPr>
                        <a:t>11.62</a:t>
                      </a:r>
                      <a:endParaRPr lang="hr-HR" sz="2000" b="0" i="0" u="none" strike="noStrike" dirty="0">
                        <a:solidFill>
                          <a:srgbClr val="0000FF"/>
                        </a:solidFill>
                        <a:effectLst/>
                        <a:latin typeface="Verdana"/>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1112" name="Group 200"/>
          <p:cNvGraphicFramePr>
            <a:graphicFrameLocks noGrp="1"/>
          </p:cNvGraphicFramePr>
          <p:nvPr>
            <p:extLst>
              <p:ext uri="{D42A27DB-BD31-4B8C-83A1-F6EECF244321}">
                <p14:modId xmlns:p14="http://schemas.microsoft.com/office/powerpoint/2010/main" val="2910724990"/>
              </p:ext>
            </p:extLst>
          </p:nvPr>
        </p:nvGraphicFramePr>
        <p:xfrm>
          <a:off x="6324600" y="1676400"/>
          <a:ext cx="1905000" cy="2743201"/>
        </p:xfrm>
        <a:graphic>
          <a:graphicData uri="http://schemas.openxmlformats.org/drawingml/2006/table">
            <a:tbl>
              <a:tblPr/>
              <a:tblGrid>
                <a:gridCol w="1295400"/>
                <a:gridCol w="609600"/>
              </a:tblGrid>
              <a:tr h="750887">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Grade distribution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425450">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90-100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chemeClr val="tx1"/>
                          </a:solidFill>
                          <a:effectLst/>
                          <a:latin typeface="Verdana" charset="0"/>
                          <a:ea typeface="ＭＳ Ｐゴシック" charset="0"/>
                          <a:cs typeface="ＭＳ Ｐゴシック" charset="0"/>
                        </a:rPr>
                        <a:t>13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80-89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chemeClr val="tx1"/>
                          </a:solidFill>
                          <a:effectLst/>
                          <a:latin typeface="Verdana" charset="0"/>
                          <a:ea typeface="ＭＳ Ｐゴシック" charset="0"/>
                          <a:cs typeface="ＭＳ Ｐゴシック" charset="0"/>
                        </a:rPr>
                        <a:t>12</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70-79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chemeClr val="tx1"/>
                          </a:solidFill>
                          <a:effectLst/>
                          <a:latin typeface="Verdana" charset="0"/>
                          <a:ea typeface="ＭＳ Ｐゴシック" charset="0"/>
                          <a:cs typeface="ＭＳ Ｐゴシック" charset="0"/>
                        </a:rPr>
                        <a:t>13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rPr>
                        <a:t>00-69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000" b="0" i="0" u="none" strike="noStrike" cap="none" normalizeH="0" baseline="0" dirty="0" smtClean="0">
                          <a:ln>
                            <a:noFill/>
                          </a:ln>
                          <a:solidFill>
                            <a:schemeClr val="tx1"/>
                          </a:solidFill>
                          <a:effectLst/>
                          <a:latin typeface="Verdana" charset="0"/>
                          <a:ea typeface="ＭＳ Ｐゴシック" charset="0"/>
                          <a:cs typeface="ＭＳ Ｐゴシック" charset="0"/>
                        </a:rPr>
                        <a:t>7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43" name="Footer Placeholder 7"/>
          <p:cNvSpPr>
            <a:spLocks noGrp="1"/>
          </p:cNvSpPr>
          <p:nvPr>
            <p:ph type="ftr" sz="quarter" idx="4294967295"/>
          </p:nvPr>
        </p:nvSpPr>
        <p:spPr>
          <a:xfrm>
            <a:off x="1981200" y="6477000"/>
            <a:ext cx="56388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dirty="0" smtClean="0"/>
              <a:t>SE 433: Lecture 7</a:t>
            </a:r>
            <a:endParaRPr lang="en-US" sz="1400" dirty="0"/>
          </a:p>
        </p:txBody>
      </p:sp>
      <p:sp>
        <p:nvSpPr>
          <p:cNvPr id="2" name="Slide Number Placeholder 1"/>
          <p:cNvSpPr>
            <a:spLocks noGrp="1"/>
          </p:cNvSpPr>
          <p:nvPr>
            <p:ph type="sldNum" sz="quarter" idx="12"/>
          </p:nvPr>
        </p:nvSpPr>
        <p:spPr/>
        <p:txBody>
          <a:bodyPr/>
          <a:lstStyle/>
          <a:p>
            <a:fld id="{EF014AFA-ADA2-42F7-9F30-2E8AC3995699}" type="slidenum">
              <a:rPr lang="en-US" altLang="en-US" smtClean="0"/>
              <a:pPr/>
              <a:t>4</a:t>
            </a:fld>
            <a:r>
              <a:rPr lang="en-US" altLang="en-US" dirty="0" smtClean="0"/>
              <a:t> of 103</a:t>
            </a:r>
            <a:endParaRPr lang="en-US" altLang="en-US" dirty="0"/>
          </a:p>
        </p:txBody>
      </p:sp>
    </p:spTree>
    <p:extLst>
      <p:ext uri="{BB962C8B-B14F-4D97-AF65-F5344CB8AC3E}">
        <p14:creationId xmlns:p14="http://schemas.microsoft.com/office/powerpoint/2010/main" val="27726804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Ant Build </a:t>
            </a:r>
            <a:r>
              <a:rPr lang="en-US" sz="4000" dirty="0" smtClean="0"/>
              <a:t>File: </a:t>
            </a:r>
            <a:r>
              <a:rPr lang="en-US" sz="3200" dirty="0" smtClean="0"/>
              <a:t>Defining Classpath</a:t>
            </a:r>
            <a:endParaRPr lang="en-US" sz="3200" dirty="0"/>
          </a:p>
        </p:txBody>
      </p:sp>
      <p:sp>
        <p:nvSpPr>
          <p:cNvPr id="3" name="Content Placeholder 2"/>
          <p:cNvSpPr>
            <a:spLocks noGrp="1"/>
          </p:cNvSpPr>
          <p:nvPr>
            <p:ph idx="1"/>
          </p:nvPr>
        </p:nvSpPr>
        <p:spPr>
          <a:xfrm>
            <a:off x="381000" y="1219200"/>
            <a:ext cx="8229600" cy="4452937"/>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path </a:t>
            </a:r>
            <a:r>
              <a:rPr lang="en-US" sz="2000" dirty="0">
                <a:solidFill>
                  <a:srgbClr val="967E34"/>
                </a:solidFill>
                <a:latin typeface="+mn-lt"/>
                <a:ea typeface="Menlo"/>
                <a:cs typeface="Menlo"/>
              </a:rPr>
              <a:t>id</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"junit.classpath"</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"${junit}"</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"*.jar"</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&lt;/fileset&gt;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&lt;/path&gt;</a:t>
            </a:r>
            <a:endParaRPr lang="en-US" sz="2000" dirty="0">
              <a:solidFill>
                <a:srgbClr val="000000"/>
              </a:solidFill>
              <a:latin typeface="+mn-lt"/>
              <a:ea typeface="Menlo"/>
              <a:cs typeface="Menlo"/>
            </a:endParaRPr>
          </a:p>
          <a:p>
            <a:pPr marL="0" indent="0">
              <a:buNone/>
            </a:pP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&lt;path </a:t>
            </a:r>
            <a:r>
              <a:rPr lang="en-US" sz="2000" dirty="0">
                <a:solidFill>
                  <a:srgbClr val="967E34"/>
                </a:solidFill>
                <a:latin typeface="+mn-lt"/>
                <a:ea typeface="Menlo"/>
                <a:cs typeface="Menlo"/>
              </a:rPr>
              <a:t>id</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"cobertura.classpath"</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a:t>
            </a:r>
            <a:r>
              <a:rPr lang="en-US" sz="2000" dirty="0" smtClean="0">
                <a:solidFill>
                  <a:srgbClr val="D12E1B"/>
                </a:solidFill>
                <a:latin typeface="+mn-lt"/>
                <a:ea typeface="Menlo"/>
                <a:cs typeface="Menlo"/>
              </a:rPr>
              <a:t>-</a:t>
            </a:r>
            <a:r>
              <a:rPr lang="hr-HR" sz="2000" dirty="0" smtClean="0">
                <a:solidFill>
                  <a:srgbClr val="D12E1B"/>
                </a:solidFill>
                <a:latin typeface="+mn-lt"/>
                <a:ea typeface="Menlo"/>
                <a:cs typeface="Menlo"/>
              </a:rPr>
              <a:t>2.1.1</a:t>
            </a:r>
            <a:r>
              <a:rPr lang="en-US" sz="2000" dirty="0" smtClean="0">
                <a:solidFill>
                  <a:srgbClr val="D12E1B"/>
                </a:solidFill>
                <a:latin typeface="+mn-lt"/>
                <a:ea typeface="Menlo"/>
                <a:cs typeface="Menlo"/>
              </a:rPr>
              <a:t>.</a:t>
            </a:r>
            <a:r>
              <a:rPr lang="en-US" sz="2000" dirty="0">
                <a:solidFill>
                  <a:srgbClr val="D12E1B"/>
                </a:solidFill>
                <a:latin typeface="+mn-lt"/>
                <a:ea typeface="Menlo"/>
                <a:cs typeface="Menlo"/>
              </a:rPr>
              <a:t>jar"</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"lib/**/*.jar"</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&lt;/fileset&gt;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&lt;/path&gt;</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40</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63197029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Ant Build </a:t>
            </a:r>
            <a:r>
              <a:rPr lang="en-US" sz="3600" dirty="0" smtClean="0"/>
              <a:t>File: </a:t>
            </a:r>
            <a:r>
              <a:rPr lang="en-US" sz="2800" dirty="0" smtClean="0"/>
              <a:t>Defining Tasks and Initialization</a:t>
            </a:r>
            <a:endParaRPr lang="en-US" sz="2800" dirty="0"/>
          </a:p>
        </p:txBody>
      </p:sp>
      <p:sp>
        <p:nvSpPr>
          <p:cNvPr id="3" name="Content Placeholder 2"/>
          <p:cNvSpPr>
            <a:spLocks noGrp="1"/>
          </p:cNvSpPr>
          <p:nvPr>
            <p:ph idx="1"/>
          </p:nvPr>
        </p:nvSpPr>
        <p:spPr>
          <a:xfrm>
            <a:off x="228600" y="1066800"/>
            <a:ext cx="8686800" cy="5334000"/>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taskdef </a:t>
            </a:r>
            <a:r>
              <a:rPr lang="en-US" sz="2000" dirty="0">
                <a:solidFill>
                  <a:srgbClr val="967E34"/>
                </a:solidFill>
                <a:latin typeface="+mn-lt"/>
                <a:ea typeface="Menlo"/>
                <a:cs typeface="Menlo"/>
              </a:rPr>
              <a:t>classpathref</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"cobertura.classpath"</a:t>
            </a:r>
            <a:r>
              <a:rPr lang="en-US" sz="2000" dirty="0">
                <a:solidFill>
                  <a:srgbClr val="BB2CA2"/>
                </a:solidFill>
                <a:latin typeface="+mn-lt"/>
                <a:ea typeface="Menlo"/>
                <a:cs typeface="Menlo"/>
              </a:rPr>
              <a:t> </a:t>
            </a:r>
            <a:endParaRPr lang="en-US" sz="2000" dirty="0" smtClean="0">
              <a:solidFill>
                <a:srgbClr val="BB2CA2"/>
              </a:solidFill>
              <a:latin typeface="+mn-lt"/>
              <a:ea typeface="Menlo"/>
              <a:cs typeface="Menlo"/>
            </a:endParaRP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resource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"tasks.properties"</a:t>
            </a:r>
            <a:r>
              <a:rPr lang="en-US" sz="2000" dirty="0">
                <a:solidFill>
                  <a:srgbClr val="BB2CA2"/>
                </a:solidFill>
                <a:latin typeface="+mn-lt"/>
                <a:ea typeface="Menlo"/>
                <a:cs typeface="Menlo"/>
              </a:rPr>
              <a:t>/</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a:t>
            </a:r>
            <a:r>
              <a:rPr lang="en-US" sz="2000" dirty="0" smtClean="0">
                <a:solidFill>
                  <a:srgbClr val="D12E1B"/>
                </a:solidFill>
                <a:latin typeface="+mn-lt"/>
                <a:ea typeface="Menlo"/>
                <a:cs typeface="Menlo"/>
              </a:rPr>
              <a:t>init”</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&lt;tstamp/</a:t>
            </a:r>
            <a:r>
              <a:rPr lang="en-US" sz="2000" dirty="0" smtClean="0">
                <a:solidFill>
                  <a:srgbClr val="BB2CA2"/>
                </a:solidFill>
                <a:latin typeface="+mn-lt"/>
                <a:ea typeface="Menlo"/>
                <a:cs typeface="Menlo"/>
              </a:rPr>
              <a:t>&gt;  </a:t>
            </a:r>
            <a:r>
              <a:rPr lang="en-US" sz="2000" dirty="0">
                <a:solidFill>
                  <a:srgbClr val="008400"/>
                </a:solidFill>
                <a:latin typeface="+mn-lt"/>
                <a:ea typeface="Menlo"/>
                <a:cs typeface="Menlo"/>
              </a:rPr>
              <a:t>&lt;!-- Create the time stamp </a:t>
            </a:r>
            <a:r>
              <a:rPr lang="en-US" sz="2000" dirty="0" smtClean="0">
                <a:solidFill>
                  <a:srgbClr val="008400"/>
                </a:solidFill>
                <a:latin typeface="+mn-lt"/>
                <a:ea typeface="Menlo"/>
                <a:cs typeface="Menlo"/>
                <a:sym typeface="Wingdings"/>
              </a:rPr>
              <a: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mkdir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"${bin}"</a:t>
            </a:r>
            <a:r>
              <a:rPr lang="en-US" sz="2000" dirty="0">
                <a:solidFill>
                  <a:srgbClr val="BB2CA2"/>
                </a:solidFill>
                <a:latin typeface="+mn-lt"/>
                <a:ea typeface="Menlo"/>
                <a:cs typeface="Menlo"/>
              </a:rPr>
              <a:t>/</a:t>
            </a:r>
            <a:r>
              <a:rPr lang="en-US" sz="2000" dirty="0" smtClean="0">
                <a:solidFill>
                  <a:srgbClr val="BB2CA2"/>
                </a:solidFill>
                <a:latin typeface="+mn-lt"/>
                <a:ea typeface="Menlo"/>
                <a:cs typeface="Menlo"/>
              </a:rPr>
              <a:t>&gt;</a:t>
            </a:r>
            <a:r>
              <a:rPr lang="en-US" sz="2000" dirty="0">
                <a:solidFill>
                  <a:srgbClr val="008400"/>
                </a:solidFill>
                <a:latin typeface="+mn-lt"/>
                <a:ea typeface="Menlo"/>
                <a:cs typeface="Menlo"/>
              </a:rPr>
              <a:t>&lt;!-- Create the build directory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mkdir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"${instrumented}"</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mkdir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"${reports.xml}"</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mkdir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"${reports.html}"</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mkdir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"${coverage.xml}"</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mkdir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"${coverage.summaryxml}"</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mkdir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"${coverage.html}"</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&lt;/target&gt;</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41</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884792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Ant Build </a:t>
            </a:r>
            <a:r>
              <a:rPr lang="en-US" dirty="0" smtClean="0"/>
              <a:t>File: </a:t>
            </a:r>
            <a:r>
              <a:rPr lang="en-US" sz="3600" dirty="0" smtClean="0"/>
              <a:t>Compilation </a:t>
            </a:r>
            <a:endParaRPr lang="en-US" sz="3600" dirty="0"/>
          </a:p>
        </p:txBody>
      </p:sp>
      <p:sp>
        <p:nvSpPr>
          <p:cNvPr id="3" name="Content Placeholder 2"/>
          <p:cNvSpPr>
            <a:spLocks noGrp="1"/>
          </p:cNvSpPr>
          <p:nvPr>
            <p:ph idx="1"/>
          </p:nvPr>
        </p:nvSpPr>
        <p:spPr>
          <a:xfrm>
            <a:off x="457200" y="1719263"/>
            <a:ext cx="8229600" cy="3767137"/>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a:solidFill>
                  <a:srgbClr val="BB2CA2"/>
                </a:solidFill>
                <a:latin typeface="+mn-lt"/>
                <a:ea typeface="Menlo"/>
                <a:cs typeface="Menlo"/>
              </a:rPr>
              <a:t>&lt;target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"compile"</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depends</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"init"</a:t>
            </a:r>
            <a:endParaRPr lang="en-US" sz="2000" dirty="0">
              <a:solidFill>
                <a:srgbClr val="BB2CA2"/>
              </a:solidFill>
              <a:latin typeface="+mn-lt"/>
              <a:ea typeface="Menlo"/>
              <a:cs typeface="Menlo"/>
            </a:endParaRP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description</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"compile the source "</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008400"/>
                </a:solidFill>
                <a:latin typeface="+mn-lt"/>
                <a:ea typeface="Menlo"/>
                <a:cs typeface="Menlo"/>
              </a:rPr>
              <a:t>&lt;!-- Compile the java code from ${src} into ${bin}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&lt;javac </a:t>
            </a:r>
            <a:r>
              <a:rPr lang="en-US" sz="2000" dirty="0">
                <a:solidFill>
                  <a:srgbClr val="967E34"/>
                </a:solidFill>
                <a:latin typeface="+mn-lt"/>
                <a:ea typeface="Menlo"/>
                <a:cs typeface="Menlo"/>
              </a:rPr>
              <a:t>includeantruntime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"false"</a:t>
            </a:r>
            <a:endParaRPr lang="en-US" sz="2000" dirty="0">
              <a:solidFill>
                <a:srgbClr val="BB2CA2"/>
              </a:solidFill>
              <a:latin typeface="+mn-lt"/>
              <a:ea typeface="Menlo"/>
              <a:cs typeface="Menlo"/>
            </a:endParaRP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srcdir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"${src}"</a:t>
            </a:r>
            <a:r>
              <a:rPr lang="en-US" sz="2000" dirty="0">
                <a:solidFill>
                  <a:srgbClr val="BB2CA2"/>
                </a:solidFill>
                <a:latin typeface="+mn-lt"/>
                <a:ea typeface="Menlo"/>
                <a:cs typeface="Menlo"/>
              </a:rPr>
              <a:t> </a:t>
            </a:r>
          </a:p>
          <a:p>
            <a:pPr marL="0" indent="0">
              <a:buNone/>
            </a:pP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destdir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"${bin}"</a:t>
            </a:r>
            <a:r>
              <a:rPr lang="en-US" sz="2000" dirty="0">
                <a:solidFill>
                  <a:srgbClr val="BB2CA2"/>
                </a:solidFill>
                <a:latin typeface="+mn-lt"/>
                <a:ea typeface="Menlo"/>
                <a:cs typeface="Menlo"/>
              </a:rPr>
              <a:t> </a:t>
            </a: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debug</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"on"</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classpath </a:t>
            </a:r>
            <a:r>
              <a:rPr lang="en-US" sz="2000" dirty="0">
                <a:solidFill>
                  <a:srgbClr val="967E34"/>
                </a:solidFill>
                <a:latin typeface="+mn-lt"/>
                <a:ea typeface="Menlo"/>
                <a:cs typeface="Menlo"/>
              </a:rPr>
              <a:t>refid</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"junit.classpath"</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&lt;/javac&gt;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/target&gt;</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711391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Ant Build </a:t>
            </a:r>
            <a:r>
              <a:rPr lang="en-US" sz="3200" dirty="0" smtClean="0"/>
              <a:t>File: </a:t>
            </a:r>
            <a:r>
              <a:rPr lang="en-US" sz="2400" dirty="0" smtClean="0"/>
              <a:t>Run JUnit Test, No Coverage Data</a:t>
            </a:r>
            <a:endParaRPr lang="en-US" sz="2400" dirty="0"/>
          </a:p>
        </p:txBody>
      </p:sp>
      <p:sp>
        <p:nvSpPr>
          <p:cNvPr id="3" name="Content Placeholder 2"/>
          <p:cNvSpPr>
            <a:spLocks noGrp="1"/>
          </p:cNvSpPr>
          <p:nvPr>
            <p:ph idx="1"/>
          </p:nvPr>
        </p:nvSpPr>
        <p:spPr>
          <a:xfrm>
            <a:off x="457200" y="1719263"/>
            <a:ext cx="8229600" cy="3386137"/>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"test1"</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depends</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"compile"</a:t>
            </a:r>
            <a:r>
              <a:rPr lang="en-US" sz="2000" dirty="0">
                <a:solidFill>
                  <a:srgbClr val="BB2CA2"/>
                </a:solidFill>
                <a:latin typeface="+mn-lt"/>
                <a:ea typeface="Menlo"/>
                <a:cs typeface="Menlo"/>
              </a:rPr>
              <a:t>&gt;</a:t>
            </a:r>
            <a:r>
              <a:rPr lang="en-US" sz="2000" dirty="0">
                <a:solidFill>
                  <a:srgbClr val="000000"/>
                </a:solidFill>
                <a:latin typeface="+mn-lt"/>
                <a:ea typeface="Menlo"/>
                <a:cs typeface="Menlo"/>
              </a:rPr>
              <a:t> </a:t>
            </a:r>
          </a:p>
          <a:p>
            <a:pPr marL="0" indent="0">
              <a:buNone/>
            </a:pPr>
            <a:r>
              <a:rPr lang="en-US" sz="2000" dirty="0">
                <a:solidFill>
                  <a:srgbClr val="000000"/>
                </a:solidFill>
                <a:latin typeface="+mn-lt"/>
                <a:ea typeface="Menlo"/>
                <a:cs typeface="Menlo"/>
              </a:rPr>
              <a:t>    </a:t>
            </a:r>
            <a:r>
              <a:rPr lang="en-US" sz="2000" dirty="0">
                <a:solidFill>
                  <a:srgbClr val="008400"/>
                </a:solidFill>
                <a:latin typeface="+mn-lt"/>
                <a:ea typeface="Menlo"/>
                <a:cs typeface="Menlo"/>
              </a:rPr>
              <a:t>&lt;!-- Run junit tests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&lt;junit </a:t>
            </a:r>
            <a:r>
              <a:rPr lang="en-US" sz="2000" dirty="0">
                <a:solidFill>
                  <a:srgbClr val="967E34"/>
                </a:solidFill>
                <a:latin typeface="+mn-lt"/>
                <a:ea typeface="Menlo"/>
                <a:cs typeface="Menlo"/>
              </a:rPr>
              <a:t>printsummary</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"yes"</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fork</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"yes"</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haltonfailure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"off"</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classpath </a:t>
            </a:r>
            <a:r>
              <a:rPr lang="en-US" sz="2000" dirty="0">
                <a:solidFill>
                  <a:srgbClr val="967E34"/>
                </a:solidFill>
                <a:latin typeface="+mn-lt"/>
                <a:ea typeface="Menlo"/>
                <a:cs typeface="Menlo"/>
              </a:rPr>
              <a:t>location</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"${bin}"</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classpath </a:t>
            </a:r>
            <a:r>
              <a:rPr lang="en-US" sz="2000" dirty="0">
                <a:solidFill>
                  <a:srgbClr val="967E34"/>
                </a:solidFill>
                <a:latin typeface="+mn-lt"/>
                <a:ea typeface="Menlo"/>
                <a:cs typeface="Menlo"/>
              </a:rPr>
              <a:t>refid</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"junit.classpath"</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formatter </a:t>
            </a:r>
            <a:r>
              <a:rPr lang="en-US" sz="2000" dirty="0">
                <a:solidFill>
                  <a:srgbClr val="967E34"/>
                </a:solidFill>
                <a:latin typeface="+mn-lt"/>
                <a:ea typeface="Menlo"/>
                <a:cs typeface="Menlo"/>
              </a:rPr>
              <a:t>type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"plain"</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test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"edu.depaul.se433.BinarySearchTest"</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&lt;/junit&gt;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/target&gt;</a:t>
            </a:r>
            <a:r>
              <a:rPr lang="en-US" sz="2000" dirty="0">
                <a:solidFill>
                  <a:srgbClr val="000000"/>
                </a:solidFill>
                <a:latin typeface="+mn-lt"/>
                <a:ea typeface="Menlo"/>
                <a:cs typeface="Menlo"/>
              </a:rPr>
              <a:t> </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22103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Ant Build </a:t>
            </a:r>
            <a:r>
              <a:rPr lang="en-US" sz="3600" dirty="0" smtClean="0"/>
              <a:t>File: </a:t>
            </a:r>
            <a:r>
              <a:rPr lang="en-US" sz="2800" dirty="0" smtClean="0"/>
              <a:t>Instrumentation of Bytecode</a:t>
            </a:r>
            <a:endParaRPr lang="en-US" sz="2800" dirty="0"/>
          </a:p>
        </p:txBody>
      </p:sp>
      <p:sp>
        <p:nvSpPr>
          <p:cNvPr id="3" name="Content Placeholder 2"/>
          <p:cNvSpPr>
            <a:spLocks noGrp="1"/>
          </p:cNvSpPr>
          <p:nvPr>
            <p:ph idx="1"/>
          </p:nvPr>
        </p:nvSpPr>
        <p:spPr>
          <a:xfrm>
            <a:off x="457200" y="1719263"/>
            <a:ext cx="8229600" cy="4148137"/>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a:solidFill>
                  <a:srgbClr val="BB2CA2"/>
                </a:solidFill>
                <a:latin typeface="+mn-lt"/>
                <a:ea typeface="Menlo"/>
                <a:cs typeface="Menlo"/>
              </a:rPr>
              <a:t>&lt;target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"instrument"</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depends</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"init,compile"</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delete </a:t>
            </a:r>
            <a:r>
              <a:rPr lang="en-US" sz="2000" dirty="0">
                <a:solidFill>
                  <a:srgbClr val="967E34"/>
                </a:solidFill>
                <a:latin typeface="+mn-lt"/>
                <a:ea typeface="Menlo"/>
                <a:cs typeface="Menlo"/>
              </a:rPr>
              <a:t>file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"cobertura.ser"</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delete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"${instrumented}"</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cobertura-instrument </a:t>
            </a:r>
            <a:r>
              <a:rPr lang="en-US" sz="2000" dirty="0">
                <a:solidFill>
                  <a:srgbClr val="967E34"/>
                </a:solidFill>
                <a:latin typeface="+mn-lt"/>
                <a:ea typeface="Menlo"/>
                <a:cs typeface="Menlo"/>
              </a:rPr>
              <a:t>todir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"${instrumented}"</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ignore </a:t>
            </a:r>
            <a:r>
              <a:rPr lang="en-US" sz="2000" dirty="0">
                <a:solidFill>
                  <a:srgbClr val="967E34"/>
                </a:solidFill>
                <a:latin typeface="+mn-lt"/>
                <a:ea typeface="Menlo"/>
                <a:cs typeface="Menlo"/>
              </a:rPr>
              <a:t>regex</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"org.apache.log4j.*"</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"${bin}"</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"**/*.class"</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exclude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"**/*Test.class"</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/fileset&gt;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/cobertura-instrument</a:t>
            </a:r>
            <a:r>
              <a:rPr lang="en-US" sz="2000" dirty="0" smtClean="0">
                <a:solidFill>
                  <a:srgbClr val="BB2CA2"/>
                </a:solidFill>
                <a:latin typeface="+mn-lt"/>
                <a:ea typeface="Menlo"/>
                <a:cs typeface="Menlo"/>
              </a:rPr>
              <a:t>&gt;</a:t>
            </a:r>
            <a:endParaRPr lang="en-US" sz="2000" dirty="0" smtClean="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/target&gt;</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44</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350489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Ant Build </a:t>
            </a:r>
            <a:r>
              <a:rPr lang="en-US" sz="3200" dirty="0" smtClean="0"/>
              <a:t>File: </a:t>
            </a:r>
            <a:r>
              <a:rPr lang="en-US" sz="2400" dirty="0" smtClean="0"/>
              <a:t>Run JUnit Test, With Coverage Data</a:t>
            </a:r>
            <a:endParaRPr lang="en-US" sz="2400" dirty="0"/>
          </a:p>
        </p:txBody>
      </p:sp>
      <p:sp>
        <p:nvSpPr>
          <p:cNvPr id="3" name="Content Placeholder 2"/>
          <p:cNvSpPr>
            <a:spLocks noGrp="1"/>
          </p:cNvSpPr>
          <p:nvPr>
            <p:ph idx="1"/>
          </p:nvPr>
        </p:nvSpPr>
        <p:spPr>
          <a:xfrm>
            <a:off x="228600" y="1600200"/>
            <a:ext cx="8686800" cy="4800600"/>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property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"testcase"</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value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"edu.depaul.se433.BinarySearchTest"</a:t>
            </a: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"test2"</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depends</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"init,compile"</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&lt;junit </a:t>
            </a:r>
            <a:r>
              <a:rPr lang="en-US" sz="2000" dirty="0">
                <a:solidFill>
                  <a:srgbClr val="967E34"/>
                </a:solidFill>
                <a:latin typeface="+mn-lt"/>
                <a:ea typeface="Menlo"/>
                <a:cs typeface="Menlo"/>
              </a:rPr>
              <a:t>fork</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"yes"</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classpath </a:t>
            </a:r>
            <a:r>
              <a:rPr lang="en-US" sz="2000" dirty="0">
                <a:solidFill>
                  <a:srgbClr val="967E34"/>
                </a:solidFill>
                <a:latin typeface="+mn-lt"/>
                <a:ea typeface="Menlo"/>
                <a:cs typeface="Menlo"/>
              </a:rPr>
              <a:t>location</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"${instrumented}"</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&lt;classpath </a:t>
            </a:r>
            <a:r>
              <a:rPr lang="en-US" sz="2000" dirty="0">
                <a:solidFill>
                  <a:srgbClr val="967E34"/>
                </a:solidFill>
                <a:latin typeface="+mn-lt"/>
                <a:ea typeface="Menlo"/>
                <a:cs typeface="Menlo"/>
              </a:rPr>
              <a:t>location</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"${bin}"</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&lt;classpath </a:t>
            </a:r>
            <a:r>
              <a:rPr lang="en-US" sz="2000" dirty="0">
                <a:solidFill>
                  <a:srgbClr val="967E34"/>
                </a:solidFill>
                <a:latin typeface="+mn-lt"/>
                <a:ea typeface="Menlo"/>
                <a:cs typeface="Menlo"/>
              </a:rPr>
              <a:t>refid</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"junit.classpath"</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classpath </a:t>
            </a:r>
            <a:r>
              <a:rPr lang="en-US" sz="2000" dirty="0">
                <a:solidFill>
                  <a:srgbClr val="967E34"/>
                </a:solidFill>
                <a:latin typeface="+mn-lt"/>
                <a:ea typeface="Menlo"/>
                <a:cs typeface="Menlo"/>
              </a:rPr>
              <a:t>refid</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"cobertura.classpath"</a:t>
            </a: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&lt;formatter </a:t>
            </a:r>
            <a:r>
              <a:rPr lang="en-US" sz="2000" dirty="0">
                <a:solidFill>
                  <a:srgbClr val="967E34"/>
                </a:solidFill>
                <a:latin typeface="+mn-lt"/>
                <a:ea typeface="Menlo"/>
                <a:cs typeface="Menlo"/>
              </a:rPr>
              <a:t>type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"xml"</a:t>
            </a: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test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"${testcase}"</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todir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"${reports.xml}"</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if</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"testcase"</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batchtest </a:t>
            </a:r>
            <a:r>
              <a:rPr lang="en-US" sz="2000" dirty="0">
                <a:solidFill>
                  <a:srgbClr val="967E34"/>
                </a:solidFill>
                <a:latin typeface="+mn-lt"/>
                <a:ea typeface="Menlo"/>
                <a:cs typeface="Menlo"/>
              </a:rPr>
              <a:t>todir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"${reports.xml}"</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unless</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"testcase"</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"${src</a:t>
            </a:r>
            <a:r>
              <a:rPr lang="en-US" sz="2000" dirty="0" smtClean="0">
                <a:solidFill>
                  <a:srgbClr val="D12E1B"/>
                </a:solidFill>
                <a:latin typeface="+mn-lt"/>
                <a:ea typeface="Menlo"/>
                <a:cs typeface="Menlo"/>
              </a:rPr>
              <a:t>}”</a:t>
            </a:r>
            <a:r>
              <a:rPr lang="en-US" sz="2000" dirty="0" smtClean="0">
                <a:solidFill>
                  <a:srgbClr val="BB2CA2"/>
                </a:solidFill>
                <a:latin typeface="+mn-lt"/>
                <a:ea typeface="Menlo"/>
                <a:cs typeface="Menlo"/>
              </a:rPr>
              <a:t>&gt;&lt;</a:t>
            </a:r>
            <a:r>
              <a:rPr lang="en-US" sz="2000" dirty="0">
                <a:solidFill>
                  <a:srgbClr val="BB2CA2"/>
                </a:solidFill>
                <a:latin typeface="+mn-lt"/>
                <a:ea typeface="Menlo"/>
                <a:cs typeface="Menlo"/>
              </a:rPr>
              <a: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"**/*Test.java"</a:t>
            </a: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&gt;&lt;</a:t>
            </a:r>
            <a:r>
              <a:rPr lang="en-US" sz="2000" dirty="0">
                <a:solidFill>
                  <a:srgbClr val="BB2CA2"/>
                </a:solidFill>
                <a:latin typeface="+mn-lt"/>
                <a:ea typeface="Menlo"/>
                <a:cs typeface="Menlo"/>
              </a:rPr>
              <a:t>/fileset&gt;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/batchtest&gt;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/junit</a:t>
            </a:r>
            <a:r>
              <a:rPr lang="en-US" sz="2000" dirty="0" smtClean="0">
                <a:solidFill>
                  <a:srgbClr val="BB2CA2"/>
                </a:solidFill>
                <a:latin typeface="+mn-lt"/>
                <a:ea typeface="Menlo"/>
                <a:cs typeface="Menlo"/>
              </a:rPr>
              <a:t>&gt; …</a:t>
            </a:r>
          </a:p>
          <a:p>
            <a:pPr marL="0" indent="0">
              <a:buNone/>
            </a:pPr>
            <a:r>
              <a:rPr lang="en-US" sz="2000" dirty="0" smtClean="0">
                <a:solidFill>
                  <a:srgbClr val="000000"/>
                </a:solidFill>
                <a:latin typeface="+mn-lt"/>
                <a:ea typeface="Menlo"/>
                <a:cs typeface="Menlo"/>
              </a:rPr>
              <a:t>		</a:t>
            </a:r>
          </a:p>
          <a:p>
            <a:pPr marL="0" indent="0">
              <a:buNone/>
            </a:pPr>
            <a:r>
              <a:rPr lang="en-US" sz="2000" dirty="0" smtClean="0">
                <a:solidFill>
                  <a:srgbClr val="000000"/>
                </a:solidFill>
                <a:latin typeface="+mn-lt"/>
                <a:ea typeface="Menlo"/>
                <a:cs typeface="Menlo"/>
              </a:rPr>
              <a:t>		</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470521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Ant Build </a:t>
            </a:r>
            <a:r>
              <a:rPr lang="en-US" sz="3200" dirty="0" smtClean="0"/>
              <a:t>File: </a:t>
            </a:r>
            <a:r>
              <a:rPr lang="en-US" sz="2400" dirty="0" smtClean="0"/>
              <a:t>Run JUnit Test, With Coverage Data</a:t>
            </a:r>
            <a:endParaRPr lang="en-US" sz="2400" dirty="0"/>
          </a:p>
        </p:txBody>
      </p:sp>
      <p:sp>
        <p:nvSpPr>
          <p:cNvPr id="3" name="Content Placeholder 2"/>
          <p:cNvSpPr>
            <a:spLocks noGrp="1"/>
          </p:cNvSpPr>
          <p:nvPr>
            <p:ph idx="1"/>
          </p:nvPr>
        </p:nvSpPr>
        <p:spPr>
          <a:xfrm>
            <a:off x="228600" y="1600200"/>
            <a:ext cx="8686800" cy="4530725"/>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property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"testcase"</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value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"edu.depaul.se433.BinarySearchTest"</a:t>
            </a: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"test2"</a:t>
            </a:r>
            <a:r>
              <a:rPr lang="en-US" sz="2000" dirty="0">
                <a:solidFill>
                  <a:srgbClr val="BB2CA2"/>
                </a:solidFill>
                <a:latin typeface="+mn-lt"/>
                <a:ea typeface="Menlo"/>
                <a:cs typeface="Menlo"/>
              </a:rPr>
              <a:t> </a:t>
            </a:r>
            <a:r>
              <a:rPr lang="en-US" sz="2000" dirty="0">
                <a:solidFill>
                  <a:srgbClr val="967E34"/>
                </a:solidFill>
                <a:latin typeface="+mn-lt"/>
                <a:ea typeface="Menlo"/>
                <a:cs typeface="Menlo"/>
              </a:rPr>
              <a:t>depends</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"init,compile"</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a:solidFill>
                  <a:srgbClr val="BB2CA2"/>
                </a:solidFill>
                <a:latin typeface="+mn-lt"/>
                <a:ea typeface="Menlo"/>
                <a:cs typeface="Menlo"/>
              </a:rPr>
              <a:t>&lt;junit </a:t>
            </a:r>
            <a:r>
              <a:rPr lang="en-US" sz="2000" dirty="0">
                <a:solidFill>
                  <a:srgbClr val="967E34"/>
                </a:solidFill>
                <a:latin typeface="+mn-lt"/>
                <a:ea typeface="Menlo"/>
                <a:cs typeface="Menlo"/>
              </a:rPr>
              <a:t>fork</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"yes"</a:t>
            </a:r>
            <a:r>
              <a:rPr lang="en-US" sz="2000" dirty="0" smtClean="0">
                <a:solidFill>
                  <a:srgbClr val="BB2CA2"/>
                </a:solidFill>
                <a:latin typeface="+mn-lt"/>
                <a:ea typeface="Menlo"/>
                <a:cs typeface="Menlo"/>
              </a:rPr>
              <a:t>&gt; …</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/junit</a:t>
            </a:r>
            <a:r>
              <a:rPr lang="en-US" sz="2000" dirty="0" smtClean="0">
                <a:solidFill>
                  <a:srgbClr val="BB2CA2"/>
                </a:solidFill>
                <a:latin typeface="+mn-lt"/>
                <a:ea typeface="Menlo"/>
                <a:cs typeface="Menlo"/>
              </a:rPr>
              <a:t>&gt;</a:t>
            </a:r>
          </a:p>
          <a:p>
            <a:pPr marL="0" indent="0">
              <a:buNone/>
            </a:pPr>
            <a:r>
              <a:rPr lang="en-US" sz="2000" dirty="0" smtClean="0">
                <a:solidFill>
                  <a:srgbClr val="000000"/>
                </a:solidFill>
                <a:latin typeface="+mn-lt"/>
                <a:ea typeface="Menlo"/>
                <a:cs typeface="Menlo"/>
              </a:rPr>
              <a:t>		</a:t>
            </a: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&lt;junitreport </a:t>
            </a:r>
            <a:r>
              <a:rPr lang="en-US" sz="2000" dirty="0" smtClean="0">
                <a:solidFill>
                  <a:srgbClr val="967E34"/>
                </a:solidFill>
                <a:latin typeface="+mn-lt"/>
                <a:ea typeface="Menlo"/>
                <a:cs typeface="Menlo"/>
              </a:rPr>
              <a:t>todir</a:t>
            </a:r>
            <a:r>
              <a:rPr lang="en-US" sz="2000" dirty="0" smtClean="0">
                <a:solidFill>
                  <a:srgbClr val="BB2CA2"/>
                </a:solidFill>
                <a:latin typeface="+mn-lt"/>
                <a:ea typeface="Menlo"/>
                <a:cs typeface="Menlo"/>
              </a:rPr>
              <a:t>=</a:t>
            </a:r>
            <a:r>
              <a:rPr lang="en-US" sz="2000" dirty="0" smtClean="0">
                <a:solidFill>
                  <a:srgbClr val="D12E1B"/>
                </a:solidFill>
                <a:latin typeface="+mn-lt"/>
                <a:ea typeface="Menlo"/>
                <a:cs typeface="Menlo"/>
              </a:rPr>
              <a:t>"${reports.xml}"</a:t>
            </a:r>
            <a:r>
              <a:rPr lang="en-US" sz="2000" dirty="0" smtClean="0">
                <a:solidFill>
                  <a:srgbClr val="BB2CA2"/>
                </a:solidFill>
                <a:latin typeface="+mn-lt"/>
                <a:ea typeface="Menlo"/>
                <a:cs typeface="Menlo"/>
              </a:rPr>
              <a:t>&gt;</a:t>
            </a:r>
            <a:endParaRPr lang="en-US" sz="2000" dirty="0" smtClean="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&lt;fileset </a:t>
            </a:r>
            <a:r>
              <a:rPr lang="en-US" sz="2000" dirty="0" smtClean="0">
                <a:solidFill>
                  <a:srgbClr val="967E34"/>
                </a:solidFill>
                <a:latin typeface="+mn-lt"/>
                <a:ea typeface="Menlo"/>
                <a:cs typeface="Menlo"/>
              </a:rPr>
              <a:t>dir</a:t>
            </a:r>
            <a:r>
              <a:rPr lang="en-US" sz="2000" dirty="0" smtClean="0">
                <a:solidFill>
                  <a:srgbClr val="BB2CA2"/>
                </a:solidFill>
                <a:latin typeface="+mn-lt"/>
                <a:ea typeface="Menlo"/>
                <a:cs typeface="Menlo"/>
              </a:rPr>
              <a:t>=</a:t>
            </a:r>
            <a:r>
              <a:rPr lang="en-US" sz="2000" dirty="0" smtClean="0">
                <a:solidFill>
                  <a:srgbClr val="D12E1B"/>
                </a:solidFill>
                <a:latin typeface="+mn-lt"/>
                <a:ea typeface="Menlo"/>
                <a:cs typeface="Menlo"/>
              </a:rPr>
              <a:t>"${reports.xml}"</a:t>
            </a:r>
            <a:r>
              <a:rPr lang="en-US" sz="2000" dirty="0" smtClean="0">
                <a:solidFill>
                  <a:srgbClr val="BB2CA2"/>
                </a:solidFill>
                <a:latin typeface="+mn-lt"/>
                <a:ea typeface="Menlo"/>
                <a:cs typeface="Menlo"/>
              </a:rPr>
              <a:t>&gt;</a:t>
            </a:r>
            <a:endParaRPr lang="en-US" sz="2000" dirty="0" smtClean="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&lt;include </a:t>
            </a:r>
            <a:r>
              <a:rPr lang="en-US" sz="2000" dirty="0" smtClean="0">
                <a:solidFill>
                  <a:srgbClr val="967E34"/>
                </a:solidFill>
                <a:latin typeface="+mn-lt"/>
                <a:ea typeface="Menlo"/>
                <a:cs typeface="Menlo"/>
              </a:rPr>
              <a:t>name</a:t>
            </a:r>
            <a:r>
              <a:rPr lang="en-US" sz="2000" dirty="0" smtClean="0">
                <a:solidFill>
                  <a:srgbClr val="BB2CA2"/>
                </a:solidFill>
                <a:latin typeface="+mn-lt"/>
                <a:ea typeface="Menlo"/>
                <a:cs typeface="Menlo"/>
              </a:rPr>
              <a:t>=</a:t>
            </a:r>
            <a:r>
              <a:rPr lang="en-US" sz="2000" dirty="0" smtClean="0">
                <a:solidFill>
                  <a:srgbClr val="D12E1B"/>
                </a:solidFill>
                <a:latin typeface="+mn-lt"/>
                <a:ea typeface="Menlo"/>
                <a:cs typeface="Menlo"/>
              </a:rPr>
              <a:t>"TEST-*.xml"</a:t>
            </a:r>
            <a:r>
              <a:rPr lang="en-US" sz="2000" dirty="0" smtClean="0">
                <a:solidFill>
                  <a:srgbClr val="BB2CA2"/>
                </a:solidFill>
                <a:latin typeface="+mn-lt"/>
                <a:ea typeface="Menlo"/>
                <a:cs typeface="Menlo"/>
              </a:rPr>
              <a:t> /&gt;</a:t>
            </a:r>
            <a:endParaRPr lang="en-US" sz="2000" dirty="0" smtClean="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&lt;/fileset&gt;</a:t>
            </a:r>
            <a:endParaRPr lang="en-US" sz="2000" dirty="0" smtClean="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&lt;report </a:t>
            </a:r>
            <a:r>
              <a:rPr lang="en-US" sz="2000" dirty="0" smtClean="0">
                <a:solidFill>
                  <a:srgbClr val="967E34"/>
                </a:solidFill>
                <a:latin typeface="+mn-lt"/>
                <a:ea typeface="Menlo"/>
                <a:cs typeface="Menlo"/>
              </a:rPr>
              <a:t>format</a:t>
            </a:r>
            <a:r>
              <a:rPr lang="en-US" sz="2000" dirty="0" smtClean="0">
                <a:solidFill>
                  <a:srgbClr val="BB2CA2"/>
                </a:solidFill>
                <a:latin typeface="+mn-lt"/>
                <a:ea typeface="Menlo"/>
                <a:cs typeface="Menlo"/>
              </a:rPr>
              <a:t>=</a:t>
            </a:r>
            <a:r>
              <a:rPr lang="en-US" sz="2000" dirty="0" smtClean="0">
                <a:solidFill>
                  <a:srgbClr val="D12E1B"/>
                </a:solidFill>
                <a:latin typeface="+mn-lt"/>
                <a:ea typeface="Menlo"/>
                <a:cs typeface="Menlo"/>
              </a:rPr>
              <a:t>"frames"</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todir</a:t>
            </a:r>
            <a:r>
              <a:rPr lang="en-US" sz="2000" dirty="0" smtClean="0">
                <a:solidFill>
                  <a:srgbClr val="BB2CA2"/>
                </a:solidFill>
                <a:latin typeface="+mn-lt"/>
                <a:ea typeface="Menlo"/>
                <a:cs typeface="Menlo"/>
              </a:rPr>
              <a:t>=</a:t>
            </a:r>
            <a:r>
              <a:rPr lang="en-US" sz="2000" dirty="0" smtClean="0">
                <a:solidFill>
                  <a:srgbClr val="D12E1B"/>
                </a:solidFill>
                <a:latin typeface="+mn-lt"/>
                <a:ea typeface="Menlo"/>
                <a:cs typeface="Menlo"/>
              </a:rPr>
              <a:t>"${reports.html}"</a:t>
            </a:r>
            <a:r>
              <a:rPr lang="en-US" sz="2000" dirty="0" smtClean="0">
                <a:solidFill>
                  <a:srgbClr val="BB2CA2"/>
                </a:solidFill>
                <a:latin typeface="+mn-lt"/>
                <a:ea typeface="Menlo"/>
                <a:cs typeface="Menlo"/>
              </a:rPr>
              <a:t> /&gt;</a:t>
            </a:r>
            <a:endParaRPr lang="en-US" sz="2000" dirty="0" smtClean="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&lt;/junitreport&gt;</a:t>
            </a:r>
            <a:endParaRPr lang="en-US" sz="2000" dirty="0" smtClean="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&lt;/target&gt;</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432416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Ant Build </a:t>
            </a:r>
            <a:r>
              <a:rPr lang="en-US" sz="3200" dirty="0" smtClean="0"/>
              <a:t>File: </a:t>
            </a:r>
            <a:r>
              <a:rPr lang="en-US" sz="2400" dirty="0" smtClean="0"/>
              <a:t>Generate Coverage Report (XML)</a:t>
            </a:r>
            <a:endParaRPr lang="en-US" sz="2400" dirty="0"/>
          </a:p>
        </p:txBody>
      </p:sp>
      <p:sp>
        <p:nvSpPr>
          <p:cNvPr id="3" name="Content Placeholder 2"/>
          <p:cNvSpPr>
            <a:spLocks noGrp="1"/>
          </p:cNvSpPr>
          <p:nvPr>
            <p:ph idx="1"/>
          </p:nvPr>
        </p:nvSpPr>
        <p:spPr>
          <a:xfrm>
            <a:off x="457200" y="1719263"/>
            <a:ext cx="8229600" cy="3767137"/>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a:solidFill>
                  <a:srgbClr val="BB2CA2"/>
                </a:solidFill>
                <a:latin typeface="+mn-lt"/>
                <a:ea typeface="Menlo"/>
                <a:cs typeface="Menlo"/>
              </a:rPr>
              <a:t>&lt;target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"coverage-report-xml"</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cobertura-report </a:t>
            </a:r>
            <a:r>
              <a:rPr lang="en-US" sz="2000" dirty="0">
                <a:solidFill>
                  <a:srgbClr val="967E34"/>
                </a:solidFill>
                <a:latin typeface="+mn-lt"/>
                <a:ea typeface="Menlo"/>
                <a:cs typeface="Menlo"/>
              </a:rPr>
              <a:t>srcdir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"${src}"</a:t>
            </a:r>
            <a:r>
              <a:rPr lang="en-US" sz="2000" dirty="0">
                <a:solidFill>
                  <a:srgbClr val="BB2CA2"/>
                </a:solidFill>
                <a:latin typeface="+mn-lt"/>
                <a:ea typeface="Menlo"/>
                <a:cs typeface="Menlo"/>
              </a:rPr>
              <a:t> </a:t>
            </a:r>
            <a:endParaRPr lang="en-US" sz="2000" dirty="0" smtClean="0">
              <a:solidFill>
                <a:srgbClr val="BB2CA2"/>
              </a:solidFill>
              <a:latin typeface="+mn-lt"/>
              <a:ea typeface="Menlo"/>
              <a:cs typeface="Menlo"/>
            </a:endParaRP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destdir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"${coverage.xml}"</a:t>
            </a:r>
            <a:r>
              <a:rPr lang="en-US" sz="2000" dirty="0">
                <a:solidFill>
                  <a:srgbClr val="BB2CA2"/>
                </a:solidFill>
                <a:latin typeface="+mn-lt"/>
                <a:ea typeface="Menlo"/>
                <a:cs typeface="Menlo"/>
              </a:rPr>
              <a:t> </a:t>
            </a:r>
            <a:endParaRPr lang="en-US" sz="2000" dirty="0" smtClean="0">
              <a:solidFill>
                <a:srgbClr val="BB2CA2"/>
              </a:solidFill>
              <a:latin typeface="+mn-lt"/>
              <a:ea typeface="Menlo"/>
              <a:cs typeface="Menlo"/>
            </a:endParaRP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format</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"xml"</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"summary-coverage-report"</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cobertura-report </a:t>
            </a:r>
            <a:r>
              <a:rPr lang="en-US" sz="2000" dirty="0">
                <a:solidFill>
                  <a:srgbClr val="967E34"/>
                </a:solidFill>
                <a:latin typeface="+mn-lt"/>
                <a:ea typeface="Menlo"/>
                <a:cs typeface="Menlo"/>
              </a:rPr>
              <a:t>srcdir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"${src}"</a:t>
            </a:r>
            <a:r>
              <a:rPr lang="en-US" sz="2000" dirty="0">
                <a:solidFill>
                  <a:srgbClr val="BB2CA2"/>
                </a:solidFill>
                <a:latin typeface="+mn-lt"/>
                <a:ea typeface="Menlo"/>
                <a:cs typeface="Menlo"/>
              </a:rPr>
              <a:t> </a:t>
            </a:r>
            <a:endParaRPr lang="en-US" sz="2000" dirty="0" smtClean="0">
              <a:solidFill>
                <a:srgbClr val="BB2CA2"/>
              </a:solidFill>
              <a:latin typeface="+mn-lt"/>
              <a:ea typeface="Menlo"/>
              <a:cs typeface="Menlo"/>
            </a:endParaRP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destdir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"${coverage.summaryxml}"</a:t>
            </a:r>
            <a:r>
              <a:rPr lang="en-US" sz="2000" dirty="0">
                <a:solidFill>
                  <a:srgbClr val="BB2CA2"/>
                </a:solidFill>
                <a:latin typeface="+mn-lt"/>
                <a:ea typeface="Menlo"/>
                <a:cs typeface="Menlo"/>
              </a:rPr>
              <a:t> </a:t>
            </a:r>
            <a:endParaRPr lang="en-US" sz="2000" dirty="0" smtClean="0">
              <a:solidFill>
                <a:srgbClr val="BB2CA2"/>
              </a:solidFill>
              <a:latin typeface="+mn-lt"/>
              <a:ea typeface="Menlo"/>
              <a:cs typeface="Menlo"/>
            </a:endParaRP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a:t>
            </a:r>
            <a:r>
              <a:rPr lang="en-US" sz="2000" dirty="0" smtClean="0">
                <a:solidFill>
                  <a:srgbClr val="967E34"/>
                </a:solidFill>
                <a:latin typeface="+mn-lt"/>
                <a:ea typeface="Menlo"/>
                <a:cs typeface="Menlo"/>
              </a:rPr>
              <a:t>format</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"summaryXml"</a:t>
            </a:r>
            <a:r>
              <a:rPr lang="en-US" sz="2000" dirty="0">
                <a:solidFill>
                  <a:srgbClr val="BB2CA2"/>
                </a:solidFill>
                <a:latin typeface="+mn-lt"/>
                <a:ea typeface="Menlo"/>
                <a:cs typeface="Menlo"/>
              </a:rPr>
              <a:t> /&gt;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a:t>
            </a:r>
            <a:r>
              <a:rPr lang="en-US" sz="2000" dirty="0" smtClean="0">
                <a:solidFill>
                  <a:srgbClr val="BB2CA2"/>
                </a:solidFill>
                <a:latin typeface="+mn-lt"/>
                <a:ea typeface="Menlo"/>
                <a:cs typeface="Menlo"/>
              </a:rPr>
              <a:t>&gt;</a:t>
            </a:r>
            <a:endParaRPr lang="en-US" sz="2000" dirty="0">
              <a:solidFill>
                <a:srgbClr val="000000"/>
              </a:solidFill>
              <a:latin typeface="+mn-lt"/>
              <a:ea typeface="Menlo"/>
              <a:cs typeface="Menlo"/>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47</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726266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Ant Build </a:t>
            </a:r>
            <a:r>
              <a:rPr lang="en-US" sz="3200" dirty="0" smtClean="0"/>
              <a:t>File: </a:t>
            </a:r>
            <a:r>
              <a:rPr lang="en-US" sz="2400" dirty="0" smtClean="0"/>
              <a:t>Generate </a:t>
            </a:r>
            <a:r>
              <a:rPr lang="en-US" sz="2400" dirty="0"/>
              <a:t>Coverage </a:t>
            </a:r>
            <a:r>
              <a:rPr lang="en-US" sz="2400" dirty="0" smtClean="0"/>
              <a:t>Report (HTML)</a:t>
            </a:r>
            <a:endParaRPr lang="en-US" sz="2400" dirty="0"/>
          </a:p>
        </p:txBody>
      </p:sp>
      <p:sp>
        <p:nvSpPr>
          <p:cNvPr id="3" name="Content Placeholder 2"/>
          <p:cNvSpPr>
            <a:spLocks noGrp="1"/>
          </p:cNvSpPr>
          <p:nvPr>
            <p:ph idx="1"/>
          </p:nvPr>
        </p:nvSpPr>
        <p:spPr>
          <a:xfrm>
            <a:off x="457200" y="1719263"/>
            <a:ext cx="8229600" cy="3081337"/>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"coverage-report-html"</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cobertura-report </a:t>
            </a:r>
            <a:r>
              <a:rPr lang="en-US" sz="2000" dirty="0">
                <a:solidFill>
                  <a:srgbClr val="967E34"/>
                </a:solidFill>
                <a:latin typeface="+mn-lt"/>
                <a:ea typeface="Menlo"/>
                <a:cs typeface="Menlo"/>
              </a:rPr>
              <a:t>destdir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"${coverage.html}"</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fileset </a:t>
            </a:r>
            <a:r>
              <a:rPr lang="en-US" sz="2000" dirty="0">
                <a:solidFill>
                  <a:srgbClr val="967E34"/>
                </a:solidFill>
                <a:latin typeface="+mn-lt"/>
                <a:ea typeface="Menlo"/>
                <a:cs typeface="Menlo"/>
              </a:rPr>
              <a:t>dir</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"${src</a:t>
            </a:r>
            <a:r>
              <a:rPr lang="en-US" sz="2000" dirty="0" smtClean="0">
                <a:solidFill>
                  <a:srgbClr val="D12E1B"/>
                </a:solidFill>
                <a:latin typeface="+mn-lt"/>
                <a:ea typeface="Menlo"/>
                <a:cs typeface="Menlo"/>
              </a:rPr>
              <a:t>}”</a:t>
            </a:r>
            <a:r>
              <a:rPr lang="en-US" sz="2000" dirty="0" smtClean="0">
                <a:solidFill>
                  <a:srgbClr val="BB2CA2"/>
                </a:solidFill>
                <a:latin typeface="+mn-lt"/>
                <a:ea typeface="Menlo"/>
                <a:cs typeface="Menlo"/>
              </a:rPr>
              <a:t>&gt;</a:t>
            </a:r>
          </a:p>
          <a:p>
            <a:pPr marL="0" indent="0">
              <a:buNone/>
            </a:pPr>
            <a:r>
              <a:rPr lang="en-US" sz="2000" dirty="0">
                <a:solidFill>
                  <a:srgbClr val="BB2CA2"/>
                </a:solidFill>
                <a:latin typeface="+mn-lt"/>
                <a:ea typeface="Menlo"/>
                <a:cs typeface="Menlo"/>
              </a:rPr>
              <a:t>	</a:t>
            </a: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include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"**/*.java"</a:t>
            </a:r>
            <a:r>
              <a:rPr lang="en-US" sz="2000" dirty="0">
                <a:solidFill>
                  <a:srgbClr val="BB2CA2"/>
                </a:solidFill>
                <a:latin typeface="+mn-lt"/>
                <a:ea typeface="Menlo"/>
                <a:cs typeface="Menlo"/>
              </a:rPr>
              <a:t>/&gt;</a:t>
            </a:r>
            <a:endParaRPr lang="en-US" sz="2000" dirty="0">
              <a:solidFill>
                <a:srgbClr val="000000"/>
              </a:solidFill>
              <a:latin typeface="+mn-lt"/>
              <a:ea typeface="Menlo"/>
              <a:cs typeface="Menlo"/>
            </a:endParaRPr>
          </a:p>
          <a:p>
            <a:pPr marL="0" indent="0">
              <a:buNone/>
            </a:pPr>
            <a:r>
              <a:rPr lang="en-US" sz="2000" dirty="0">
                <a:solidFill>
                  <a:srgbClr val="000000"/>
                </a:solidFill>
                <a:latin typeface="+mn-lt"/>
                <a:ea typeface="Menlo"/>
                <a:cs typeface="Menlo"/>
              </a:rPr>
              <a:t>	</a:t>
            </a: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exclude </a:t>
            </a:r>
            <a:r>
              <a:rPr lang="en-US" sz="2000" dirty="0">
                <a:solidFill>
                  <a:srgbClr val="967E34"/>
                </a:solidFill>
                <a:latin typeface="+mn-lt"/>
                <a:ea typeface="Menlo"/>
                <a:cs typeface="Menlo"/>
              </a:rPr>
              <a:t>name</a:t>
            </a:r>
            <a:r>
              <a:rPr lang="en-US" sz="2000" dirty="0">
                <a:solidFill>
                  <a:srgbClr val="BB2CA2"/>
                </a:solidFill>
                <a:latin typeface="+mn-lt"/>
                <a:ea typeface="Menlo"/>
                <a:cs typeface="Menlo"/>
              </a:rPr>
              <a:t>=</a:t>
            </a:r>
            <a:r>
              <a:rPr lang="en-US" sz="2000" dirty="0">
                <a:solidFill>
                  <a:srgbClr val="D12E1B"/>
                </a:solidFill>
                <a:latin typeface="+mn-lt"/>
                <a:ea typeface="Menlo"/>
                <a:cs typeface="Menlo"/>
              </a:rPr>
              <a:t>"**/*Test.java"</a:t>
            </a:r>
            <a:r>
              <a:rPr lang="en-US" sz="2000" dirty="0">
                <a:solidFill>
                  <a:srgbClr val="BB2CA2"/>
                </a:solidFill>
                <a:latin typeface="+mn-lt"/>
                <a:ea typeface="Menlo"/>
                <a:cs typeface="Menlo"/>
              </a:rPr>
              <a:t>/</a:t>
            </a:r>
            <a:r>
              <a:rPr lang="en-US" sz="2000" dirty="0" smtClean="0">
                <a:solidFill>
                  <a:srgbClr val="BB2CA2"/>
                </a:solidFill>
                <a:latin typeface="+mn-lt"/>
                <a:ea typeface="Menlo"/>
                <a:cs typeface="Menlo"/>
              </a:rPr>
              <a:t>&gt;</a:t>
            </a:r>
          </a:p>
          <a:p>
            <a:pPr marL="0" indent="0">
              <a:buNone/>
            </a:pPr>
            <a:r>
              <a:rPr lang="en-US" sz="2000" dirty="0" smtClean="0">
                <a:solidFill>
                  <a:srgbClr val="BB2CA2"/>
                </a:solidFill>
                <a:latin typeface="+mn-lt"/>
                <a:ea typeface="Menlo"/>
                <a:cs typeface="Menlo"/>
              </a:rPr>
              <a:t>          &lt;</a:t>
            </a:r>
            <a:r>
              <a:rPr lang="en-US" sz="2000" dirty="0">
                <a:solidFill>
                  <a:srgbClr val="BB2CA2"/>
                </a:solidFill>
                <a:latin typeface="+mn-lt"/>
                <a:ea typeface="Menlo"/>
                <a:cs typeface="Menlo"/>
              </a:rPr>
              <a:t>/fileset&gt;</a:t>
            </a:r>
            <a:endParaRPr lang="en-US" sz="2000" dirty="0">
              <a:solidFill>
                <a:srgbClr val="000000"/>
              </a:solidFill>
              <a:latin typeface="+mn-lt"/>
              <a:ea typeface="Menlo"/>
              <a:cs typeface="Menlo"/>
            </a:endParaRPr>
          </a:p>
          <a:p>
            <a:pPr marL="0" indent="0">
              <a:buNone/>
            </a:pPr>
            <a:r>
              <a:rPr lang="en-US" sz="2000" dirty="0" smtClean="0">
                <a:solidFill>
                  <a:srgbClr val="000000"/>
                </a:solidFill>
                <a:latin typeface="+mn-lt"/>
                <a:ea typeface="Menlo"/>
                <a:cs typeface="Menlo"/>
              </a:rPr>
              <a:t>    </a:t>
            </a: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/cobertura-report&gt;</a:t>
            </a:r>
            <a:endParaRPr lang="en-US" sz="2000" dirty="0">
              <a:solidFill>
                <a:srgbClr val="000000"/>
              </a:solidFill>
              <a:latin typeface="+mn-lt"/>
              <a:ea typeface="Menlo"/>
              <a:cs typeface="Menlo"/>
            </a:endParaRPr>
          </a:p>
          <a:p>
            <a:pPr marL="0" indent="0">
              <a:buNone/>
            </a:pPr>
            <a:r>
              <a:rPr lang="en-US" sz="2000" dirty="0" smtClean="0">
                <a:solidFill>
                  <a:srgbClr val="BB2CA2"/>
                </a:solidFill>
                <a:latin typeface="+mn-lt"/>
                <a:ea typeface="Menlo"/>
                <a:cs typeface="Menlo"/>
              </a:rPr>
              <a:t>&lt;</a:t>
            </a:r>
            <a:r>
              <a:rPr lang="en-US" sz="2000" dirty="0">
                <a:solidFill>
                  <a:srgbClr val="BB2CA2"/>
                </a:solidFill>
                <a:latin typeface="+mn-lt"/>
                <a:ea typeface="Menlo"/>
                <a:cs typeface="Menlo"/>
              </a:rPr>
              <a:t>/target&gt;</a:t>
            </a:r>
            <a:endParaRPr lang="en-US" sz="20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48</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473718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Ant Build </a:t>
            </a:r>
            <a:r>
              <a:rPr lang="en-US" sz="3600" dirty="0" smtClean="0"/>
              <a:t>File: </a:t>
            </a:r>
            <a:r>
              <a:rPr lang="en-US" sz="2800" dirty="0" smtClean="0"/>
              <a:t>Run </a:t>
            </a:r>
            <a:r>
              <a:rPr lang="en-US" sz="2800" dirty="0"/>
              <a:t>All Targets (Default Target)</a:t>
            </a:r>
          </a:p>
        </p:txBody>
      </p:sp>
      <p:sp>
        <p:nvSpPr>
          <p:cNvPr id="3" name="Content Placeholder 2"/>
          <p:cNvSpPr>
            <a:spLocks noGrp="1"/>
          </p:cNvSpPr>
          <p:nvPr>
            <p:ph idx="1"/>
          </p:nvPr>
        </p:nvSpPr>
        <p:spPr>
          <a:xfrm>
            <a:off x="457200" y="1719263"/>
            <a:ext cx="8229600" cy="3614737"/>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400" dirty="0" smtClean="0">
                <a:solidFill>
                  <a:srgbClr val="BB2CA2"/>
                </a:solidFill>
                <a:latin typeface="+mn-lt"/>
                <a:ea typeface="Menlo"/>
                <a:cs typeface="Menlo"/>
              </a:rPr>
              <a:t>&lt;</a:t>
            </a:r>
            <a:r>
              <a:rPr lang="en-US" sz="2400" dirty="0">
                <a:solidFill>
                  <a:srgbClr val="BB2CA2"/>
                </a:solidFill>
                <a:latin typeface="+mn-lt"/>
                <a:ea typeface="Menlo"/>
                <a:cs typeface="Menlo"/>
              </a:rPr>
              <a:t>target </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a:t>
            </a:r>
            <a:r>
              <a:rPr lang="en-US" sz="2400" dirty="0" smtClean="0">
                <a:solidFill>
                  <a:srgbClr val="D12E1B"/>
                </a:solidFill>
                <a:latin typeface="+mn-lt"/>
                <a:ea typeface="Menlo"/>
                <a:cs typeface="Menlo"/>
              </a:rPr>
              <a:t>coverage”</a:t>
            </a:r>
            <a:r>
              <a:rPr lang="en-US" sz="2400" dirty="0" smtClean="0">
                <a:solidFill>
                  <a:srgbClr val="BB2CA2"/>
                </a:solidFill>
                <a:latin typeface="+mn-lt"/>
                <a:ea typeface="Menlo"/>
                <a:cs typeface="Menlo"/>
              </a:rPr>
              <a:t>    </a:t>
            </a:r>
          </a:p>
          <a:p>
            <a:pPr marL="0" indent="0">
              <a:buNone/>
            </a:pPr>
            <a:r>
              <a:rPr lang="en-US" sz="2400" dirty="0">
                <a:solidFill>
                  <a:srgbClr val="BB2CA2"/>
                </a:solidFill>
                <a:latin typeface="+mn-lt"/>
                <a:ea typeface="Menlo"/>
                <a:cs typeface="Menlo"/>
              </a:rPr>
              <a:t> </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depends</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"compile,instrument,test2</a:t>
            </a:r>
            <a:r>
              <a:rPr lang="en-US" sz="2400" dirty="0" smtClean="0">
                <a:solidFill>
                  <a:srgbClr val="D12E1B"/>
                </a:solidFill>
                <a:latin typeface="+mn-lt"/>
                <a:ea typeface="Menlo"/>
                <a:cs typeface="Menlo"/>
              </a:rPr>
              <a:t>,</a:t>
            </a:r>
          </a:p>
          <a:p>
            <a:pPr marL="0" indent="0">
              <a:buNone/>
            </a:pPr>
            <a:r>
              <a:rPr lang="en-US" sz="2400" dirty="0">
                <a:solidFill>
                  <a:srgbClr val="D12E1B"/>
                </a:solidFill>
                <a:latin typeface="+mn-lt"/>
                <a:ea typeface="Menlo"/>
                <a:cs typeface="Menlo"/>
              </a:rPr>
              <a:t> </a:t>
            </a:r>
            <a:r>
              <a:rPr lang="en-US" sz="2400" dirty="0" smtClean="0">
                <a:solidFill>
                  <a:srgbClr val="D12E1B"/>
                </a:solidFill>
                <a:latin typeface="+mn-lt"/>
                <a:ea typeface="Menlo"/>
                <a:cs typeface="Menlo"/>
              </a:rPr>
              <a:t>                              coverage</a:t>
            </a:r>
            <a:r>
              <a:rPr lang="en-US" sz="2400" dirty="0">
                <a:solidFill>
                  <a:srgbClr val="D12E1B"/>
                </a:solidFill>
                <a:latin typeface="+mn-lt"/>
                <a:ea typeface="Menlo"/>
                <a:cs typeface="Menlo"/>
              </a:rPr>
              <a:t>-report-xml</a:t>
            </a:r>
            <a:r>
              <a:rPr lang="en-US" sz="2400" dirty="0" smtClean="0">
                <a:solidFill>
                  <a:srgbClr val="D12E1B"/>
                </a:solidFill>
                <a:latin typeface="+mn-lt"/>
                <a:ea typeface="Menlo"/>
                <a:cs typeface="Menlo"/>
              </a:rPr>
              <a:t>,</a:t>
            </a:r>
          </a:p>
          <a:p>
            <a:pPr marL="0" indent="0">
              <a:buNone/>
            </a:pPr>
            <a:r>
              <a:rPr lang="en-US" sz="2400" dirty="0">
                <a:solidFill>
                  <a:srgbClr val="D12E1B"/>
                </a:solidFill>
                <a:latin typeface="+mn-lt"/>
                <a:ea typeface="Menlo"/>
                <a:cs typeface="Menlo"/>
              </a:rPr>
              <a:t> </a:t>
            </a:r>
            <a:r>
              <a:rPr lang="en-US" sz="2400" dirty="0" smtClean="0">
                <a:solidFill>
                  <a:srgbClr val="D12E1B"/>
                </a:solidFill>
                <a:latin typeface="+mn-lt"/>
                <a:ea typeface="Menlo"/>
                <a:cs typeface="Menlo"/>
              </a:rPr>
              <a:t>                              summary</a:t>
            </a:r>
            <a:r>
              <a:rPr lang="en-US" sz="2400" dirty="0">
                <a:solidFill>
                  <a:srgbClr val="D12E1B"/>
                </a:solidFill>
                <a:latin typeface="+mn-lt"/>
                <a:ea typeface="Menlo"/>
                <a:cs typeface="Menlo"/>
              </a:rPr>
              <a:t>-coverage-report</a:t>
            </a:r>
            <a:r>
              <a:rPr lang="en-US" sz="2400" dirty="0" smtClean="0">
                <a:solidFill>
                  <a:srgbClr val="D12E1B"/>
                </a:solidFill>
                <a:latin typeface="+mn-lt"/>
                <a:ea typeface="Menlo"/>
                <a:cs typeface="Menlo"/>
              </a:rPr>
              <a:t>,</a:t>
            </a:r>
          </a:p>
          <a:p>
            <a:pPr marL="0" indent="0">
              <a:buNone/>
            </a:pPr>
            <a:r>
              <a:rPr lang="en-US" sz="2400" dirty="0">
                <a:solidFill>
                  <a:srgbClr val="D12E1B"/>
                </a:solidFill>
                <a:latin typeface="+mn-lt"/>
                <a:ea typeface="Menlo"/>
                <a:cs typeface="Menlo"/>
              </a:rPr>
              <a:t> </a:t>
            </a:r>
            <a:r>
              <a:rPr lang="en-US" sz="2400" dirty="0" smtClean="0">
                <a:solidFill>
                  <a:srgbClr val="D12E1B"/>
                </a:solidFill>
                <a:latin typeface="+mn-lt"/>
                <a:ea typeface="Menlo"/>
                <a:cs typeface="Menlo"/>
              </a:rPr>
              <a:t>                              coverage</a:t>
            </a:r>
            <a:r>
              <a:rPr lang="en-US" sz="2400" dirty="0">
                <a:solidFill>
                  <a:srgbClr val="D12E1B"/>
                </a:solidFill>
                <a:latin typeface="+mn-lt"/>
                <a:ea typeface="Menlo"/>
                <a:cs typeface="Menlo"/>
              </a:rPr>
              <a:t>-report-html"</a:t>
            </a:r>
            <a:r>
              <a:rPr lang="en-US" sz="2400" dirty="0">
                <a:solidFill>
                  <a:srgbClr val="BB2CA2"/>
                </a:solidFill>
                <a:latin typeface="+mn-lt"/>
                <a:ea typeface="Menlo"/>
                <a:cs typeface="Menlo"/>
              </a:rPr>
              <a:t> </a:t>
            </a:r>
          </a:p>
          <a:p>
            <a:pPr marL="0" indent="0">
              <a:buNone/>
            </a:pPr>
            <a:r>
              <a:rPr lang="en-US" sz="2400" dirty="0">
                <a:solidFill>
                  <a:srgbClr val="BB2CA2"/>
                </a:solidFill>
                <a:latin typeface="+mn-lt"/>
                <a:ea typeface="Menlo"/>
                <a:cs typeface="Menlo"/>
              </a:rPr>
              <a:t>	</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description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"Compile, instrument ourself, run the </a:t>
            </a:r>
            <a:endParaRPr lang="en-US" sz="2400" dirty="0" smtClean="0">
              <a:solidFill>
                <a:srgbClr val="D12E1B"/>
              </a:solidFill>
              <a:latin typeface="+mn-lt"/>
              <a:ea typeface="Menlo"/>
              <a:cs typeface="Menlo"/>
            </a:endParaRPr>
          </a:p>
          <a:p>
            <a:pPr marL="0" indent="0">
              <a:buNone/>
            </a:pPr>
            <a:r>
              <a:rPr lang="en-US" sz="2400" dirty="0">
                <a:solidFill>
                  <a:srgbClr val="D12E1B"/>
                </a:solidFill>
                <a:latin typeface="+mn-lt"/>
                <a:ea typeface="Menlo"/>
                <a:cs typeface="Menlo"/>
              </a:rPr>
              <a:t> </a:t>
            </a:r>
            <a:r>
              <a:rPr lang="en-US" sz="2400" dirty="0" smtClean="0">
                <a:solidFill>
                  <a:srgbClr val="D12E1B"/>
                </a:solidFill>
                <a:latin typeface="+mn-lt"/>
                <a:ea typeface="Menlo"/>
                <a:cs typeface="Menlo"/>
              </a:rPr>
              <a:t>                                tests </a:t>
            </a:r>
            <a:r>
              <a:rPr lang="en-US" sz="2400" dirty="0">
                <a:solidFill>
                  <a:srgbClr val="D12E1B"/>
                </a:solidFill>
                <a:latin typeface="+mn-lt"/>
                <a:ea typeface="Menlo"/>
                <a:cs typeface="Menlo"/>
              </a:rPr>
              <a:t>and generate JUnit and </a:t>
            </a:r>
            <a:endParaRPr lang="en-US" sz="2400" dirty="0" smtClean="0">
              <a:solidFill>
                <a:srgbClr val="D12E1B"/>
              </a:solidFill>
              <a:latin typeface="+mn-lt"/>
              <a:ea typeface="Menlo"/>
              <a:cs typeface="Menlo"/>
            </a:endParaRPr>
          </a:p>
          <a:p>
            <a:pPr marL="0" indent="0">
              <a:buNone/>
            </a:pPr>
            <a:r>
              <a:rPr lang="en-US" sz="2400" dirty="0">
                <a:solidFill>
                  <a:srgbClr val="D12E1B"/>
                </a:solidFill>
                <a:latin typeface="+mn-lt"/>
                <a:ea typeface="Menlo"/>
                <a:cs typeface="Menlo"/>
              </a:rPr>
              <a:t> </a:t>
            </a:r>
            <a:r>
              <a:rPr lang="en-US" sz="2400" dirty="0" smtClean="0">
                <a:solidFill>
                  <a:srgbClr val="D12E1B"/>
                </a:solidFill>
                <a:latin typeface="+mn-lt"/>
                <a:ea typeface="Menlo"/>
                <a:cs typeface="Menlo"/>
              </a:rPr>
              <a:t>                                coverage </a:t>
            </a:r>
            <a:r>
              <a:rPr lang="en-US" sz="2400" dirty="0">
                <a:solidFill>
                  <a:srgbClr val="D12E1B"/>
                </a:solidFill>
                <a:latin typeface="+mn-lt"/>
                <a:ea typeface="Menlo"/>
                <a:cs typeface="Menlo"/>
              </a:rPr>
              <a:t>reports."</a:t>
            </a:r>
            <a:r>
              <a:rPr lang="en-US" sz="2400" dirty="0">
                <a:solidFill>
                  <a:srgbClr val="BB2CA2"/>
                </a:solidFill>
                <a:latin typeface="+mn-lt"/>
                <a:ea typeface="Menlo"/>
                <a:cs typeface="Menlo"/>
              </a:rPr>
              <a:t>/&gt;</a:t>
            </a:r>
            <a:endParaRPr lang="en-US" sz="2400" dirty="0">
              <a:latin typeface="+mn-lt"/>
            </a:endParaRP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3812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Exam </a:t>
            </a:r>
            <a:r>
              <a:rPr lang="en-US" dirty="0" smtClean="0">
                <a:latin typeface="Arial" charset="0"/>
                <a:ea typeface="ＭＳ Ｐゴシック" charset="0"/>
                <a:cs typeface="ＭＳ Ｐゴシック" charset="0"/>
              </a:rPr>
              <a:t>Comments</a:t>
            </a:r>
            <a:endParaRPr lang="en-US" dirty="0">
              <a:latin typeface="Arial" charset="0"/>
              <a:ea typeface="ＭＳ Ｐゴシック" charset="0"/>
              <a:cs typeface="ＭＳ Ｐゴシック" charset="0"/>
            </a:endParaRPr>
          </a:p>
        </p:txBody>
      </p:sp>
      <p:sp>
        <p:nvSpPr>
          <p:cNvPr id="2" name="Content Placeholder 1"/>
          <p:cNvSpPr>
            <a:spLocks noGrp="1"/>
          </p:cNvSpPr>
          <p:nvPr>
            <p:ph idx="1"/>
          </p:nvPr>
        </p:nvSpPr>
        <p:spPr/>
        <p:txBody>
          <a:bodyPr/>
          <a:lstStyle/>
          <a:p>
            <a:r>
              <a:rPr lang="en-US" dirty="0" smtClean="0"/>
              <a:t>Some need to read questions carefully.</a:t>
            </a:r>
          </a:p>
          <a:p>
            <a:r>
              <a:rPr lang="en-US" dirty="0" smtClean="0"/>
              <a:t>Test cases</a:t>
            </a:r>
          </a:p>
          <a:p>
            <a:pPr lvl="1"/>
            <a:r>
              <a:rPr lang="en-US" dirty="0" smtClean="0"/>
              <a:t>Spent time on illegal input rather than numeric values of the classes.</a:t>
            </a:r>
          </a:p>
          <a:p>
            <a:pPr lvl="1"/>
            <a:r>
              <a:rPr lang="en-US" dirty="0" smtClean="0"/>
              <a:t>Functions expecting numbers will not accept text; compiler will complain.</a:t>
            </a:r>
          </a:p>
          <a:p>
            <a:r>
              <a:rPr lang="en-US" dirty="0" smtClean="0">
                <a:latin typeface="Arial" charset="0"/>
                <a:ea typeface="ＭＳ Ｐゴシック" charset="0"/>
                <a:cs typeface="ＭＳ Ｐゴシック" charset="0"/>
              </a:rPr>
              <a:t>Equivalence</a:t>
            </a:r>
            <a:endParaRPr lang="en-US" dirty="0">
              <a:latin typeface="Arial" charset="0"/>
              <a:ea typeface="ＭＳ Ｐゴシック" charset="0"/>
              <a:cs typeface="ＭＳ Ｐゴシック" charset="0"/>
            </a:endParaRPr>
          </a:p>
          <a:p>
            <a:pPr lvl="1"/>
            <a:r>
              <a:rPr lang="en-US" dirty="0">
                <a:latin typeface="Arial" charset="0"/>
                <a:ea typeface="ＭＳ Ｐゴシック" charset="0"/>
                <a:cs typeface="ＭＳ Ｐゴシック" charset="0"/>
              </a:rPr>
              <a:t>Problems with understanding the equivalence classes, weak/strong normal, etc.</a:t>
            </a:r>
          </a:p>
          <a:p>
            <a:r>
              <a:rPr lang="en-US" dirty="0">
                <a:latin typeface="Arial" charset="0"/>
                <a:ea typeface="ＭＳ Ｐゴシック" charset="0"/>
                <a:cs typeface="ＭＳ Ｐゴシック" charset="0"/>
              </a:rPr>
              <a:t>Errors, failures, defects</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15361" name="Date Placeholder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9, 2017</a:t>
            </a:r>
            <a:endParaRPr lang="en-US" sz="1400" dirty="0"/>
          </a:p>
        </p:txBody>
      </p:sp>
      <p:sp>
        <p:nvSpPr>
          <p:cNvPr id="15443" name="Footer Placeholder 7"/>
          <p:cNvSpPr>
            <a:spLocks noGrp="1"/>
          </p:cNvSpPr>
          <p:nvPr>
            <p:ph type="ftr"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7</a:t>
            </a:r>
            <a:endParaRPr lang="en-US" sz="1400"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2941434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le 1"/>
          <p:cNvSpPr>
            <a:spLocks noGrp="1"/>
          </p:cNvSpPr>
          <p:nvPr>
            <p:ph type="title"/>
          </p:nvPr>
        </p:nvSpPr>
        <p:spPr/>
        <p:txBody>
          <a:bodyPr anchor="b" anchorCtr="0"/>
          <a:lstStyle/>
          <a:p>
            <a:r>
              <a:rPr lang="en-US" dirty="0"/>
              <a:t>Run Tests with Cobertura</a:t>
            </a:r>
          </a:p>
        </p:txBody>
      </p:sp>
      <p:sp>
        <p:nvSpPr>
          <p:cNvPr id="34821" name="Content Placeholder 2"/>
          <p:cNvSpPr>
            <a:spLocks noGrp="1"/>
          </p:cNvSpPr>
          <p:nvPr>
            <p:ph idx="1"/>
          </p:nvPr>
        </p:nvSpPr>
        <p:spPr/>
        <p:txBody>
          <a:bodyPr/>
          <a:lstStyle/>
          <a:p>
            <a:r>
              <a:rPr lang="en-US" sz="3200" dirty="0"/>
              <a:t>At the command line</a:t>
            </a:r>
          </a:p>
          <a:p>
            <a:pPr lvl="1">
              <a:buFont typeface="Wingdings 3" charset="0"/>
              <a:buNone/>
            </a:pPr>
            <a:r>
              <a:rPr lang="en-US" sz="3200" dirty="0">
                <a:solidFill>
                  <a:srgbClr val="C00000"/>
                </a:solidFill>
                <a:latin typeface="+mn-lt"/>
              </a:rPr>
              <a:t>a</a:t>
            </a:r>
            <a:r>
              <a:rPr lang="en-US" sz="3200" dirty="0" smtClean="0">
                <a:solidFill>
                  <a:srgbClr val="C00000"/>
                </a:solidFill>
                <a:latin typeface="+mn-lt"/>
              </a:rPr>
              <a:t>nt</a:t>
            </a:r>
            <a:endParaRPr lang="en-US" sz="3200" dirty="0">
              <a:solidFill>
                <a:srgbClr val="C00000"/>
              </a:solidFill>
              <a:latin typeface="+mn-lt"/>
            </a:endParaRPr>
          </a:p>
        </p:txBody>
      </p:sp>
      <p:pic>
        <p:nvPicPr>
          <p:cNvPr id="5" name="Picture 4" descr="Cobertura.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600200"/>
            <a:ext cx="3921916" cy="4761505"/>
          </a:xfrm>
          <a:prstGeom prst="rect">
            <a:avLst/>
          </a:prstGeom>
        </p:spPr>
      </p:pic>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50</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0782331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Autofit/>
          </a:bodyPr>
          <a:lstStyle/>
          <a:p>
            <a:pPr>
              <a:defRPr/>
            </a:pPr>
            <a:r>
              <a:rPr lang="en-US" dirty="0"/>
              <a:t>The </a:t>
            </a:r>
            <a:r>
              <a:rPr lang="en-US" dirty="0" smtClean="0"/>
              <a:t>JUnit Report </a:t>
            </a:r>
            <a:r>
              <a:rPr lang="en-US" dirty="0"/>
              <a:t>(HTML)</a:t>
            </a:r>
          </a:p>
        </p:txBody>
      </p:sp>
      <p:pic>
        <p:nvPicPr>
          <p:cNvPr id="8" name="Picture 7" descr="junit-html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5410200" cy="2722688"/>
          </a:xfrm>
          <a:prstGeom prst="rect">
            <a:avLst/>
          </a:prstGeom>
        </p:spPr>
      </p:pic>
      <p:pic>
        <p:nvPicPr>
          <p:cNvPr id="9" name="Picture 8" descr="junit-html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057400"/>
            <a:ext cx="7261703" cy="4136176"/>
          </a:xfrm>
          <a:prstGeom prst="rect">
            <a:avLst/>
          </a:prstGeom>
        </p:spPr>
      </p:pic>
      <p:sp>
        <p:nvSpPr>
          <p:cNvPr id="4" name="Date Placeholder 3"/>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51</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484290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Autofit/>
          </a:bodyPr>
          <a:lstStyle/>
          <a:p>
            <a:pPr>
              <a:defRPr/>
            </a:pPr>
            <a:r>
              <a:rPr lang="en-US" dirty="0"/>
              <a:t>The Coverage </a:t>
            </a:r>
            <a:r>
              <a:rPr lang="en-US" dirty="0" smtClean="0"/>
              <a:t>Report </a:t>
            </a:r>
            <a:r>
              <a:rPr lang="en-US" dirty="0"/>
              <a:t>(HTML)</a:t>
            </a:r>
          </a:p>
        </p:txBody>
      </p:sp>
      <p:pic>
        <p:nvPicPr>
          <p:cNvPr id="6" name="Picture 5" descr="cobertura-html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057400"/>
            <a:ext cx="5543884" cy="2943151"/>
          </a:xfrm>
          <a:prstGeom prst="rect">
            <a:avLst/>
          </a:prstGeom>
        </p:spPr>
      </p:pic>
      <p:pic>
        <p:nvPicPr>
          <p:cNvPr id="7" name="Picture 6" descr="cobertura-html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5969183" cy="4887103"/>
          </a:xfrm>
          <a:prstGeom prst="rect">
            <a:avLst/>
          </a:prstGeom>
        </p:spPr>
      </p:pic>
      <p:sp>
        <p:nvSpPr>
          <p:cNvPr id="4" name="Date Placeholder 3"/>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4216226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Cobertura in Eclipse  </a:t>
            </a:r>
            <a:endParaRPr lang="en-US" dirty="0"/>
          </a:p>
        </p:txBody>
      </p:sp>
      <p:sp>
        <p:nvSpPr>
          <p:cNvPr id="3" name="Content Placeholder 2"/>
          <p:cNvSpPr>
            <a:spLocks noGrp="1"/>
          </p:cNvSpPr>
          <p:nvPr>
            <p:ph idx="1"/>
          </p:nvPr>
        </p:nvSpPr>
        <p:spPr>
          <a:xfrm>
            <a:off x="533400" y="990600"/>
            <a:ext cx="8229600" cy="5486400"/>
          </a:xfrm>
        </p:spPr>
        <p:txBody>
          <a:bodyPr/>
          <a:lstStyle/>
          <a:p>
            <a:r>
              <a:rPr lang="en-US" sz="2800" dirty="0" smtClean="0"/>
              <a:t>Unzip </a:t>
            </a:r>
            <a:r>
              <a:rPr lang="en-US" sz="2800" b="1" dirty="0" smtClean="0">
                <a:solidFill>
                  <a:srgbClr val="000090"/>
                </a:solidFill>
                <a:latin typeface="+mj-lt"/>
              </a:rPr>
              <a:t>Coverage1.zip</a:t>
            </a:r>
            <a:r>
              <a:rPr lang="en-US" sz="3600" b="1" dirty="0" smtClean="0"/>
              <a:t> </a:t>
            </a:r>
            <a:r>
              <a:rPr lang="en-US" sz="2800" dirty="0" smtClean="0"/>
              <a:t>in Eclipse workspace </a:t>
            </a:r>
          </a:p>
          <a:p>
            <a:r>
              <a:rPr lang="en-US" sz="2800" dirty="0" smtClean="0"/>
              <a:t>New Java Project: </a:t>
            </a:r>
          </a:p>
          <a:p>
            <a:pPr lvl="1"/>
            <a:r>
              <a:rPr lang="en-US" sz="2400" dirty="0" smtClean="0"/>
              <a:t>JRE: JavaSE-1.7   		</a:t>
            </a:r>
            <a:r>
              <a:rPr lang="en-US" sz="2400" b="1" dirty="0" smtClean="0">
                <a:solidFill>
                  <a:srgbClr val="FF0000"/>
                </a:solidFill>
                <a:latin typeface="+mj-lt"/>
              </a:rPr>
              <a:t>!</a:t>
            </a:r>
          </a:p>
          <a:p>
            <a:pPr lvl="1"/>
            <a:r>
              <a:rPr lang="en-US" sz="2400" dirty="0" smtClean="0"/>
              <a:t>Project name: Coverage1 </a:t>
            </a:r>
          </a:p>
          <a:p>
            <a:r>
              <a:rPr lang="en-US" sz="2800" dirty="0" smtClean="0"/>
              <a:t>Add Library: </a:t>
            </a:r>
          </a:p>
          <a:p>
            <a:pPr lvl="1"/>
            <a:r>
              <a:rPr lang="en-US" sz="2400" dirty="0" smtClean="0"/>
              <a:t>JRE System Library: Java SE 7</a:t>
            </a:r>
            <a:endParaRPr lang="en-US" sz="2400" dirty="0"/>
          </a:p>
          <a:p>
            <a:pPr lvl="1"/>
            <a:r>
              <a:rPr lang="en-US" sz="2400" dirty="0" smtClean="0"/>
              <a:t>JUnit 4 </a:t>
            </a:r>
          </a:p>
          <a:p>
            <a:r>
              <a:rPr lang="en-US" sz="2800" dirty="0" smtClean="0"/>
              <a:t>Select build.xml</a:t>
            </a:r>
            <a:endParaRPr lang="en-US" sz="2800" dirty="0"/>
          </a:p>
          <a:p>
            <a:pPr lvl="1"/>
            <a:r>
              <a:rPr lang="en-US" sz="2400" dirty="0" smtClean="0"/>
              <a:t>In Outline, right click target </a:t>
            </a:r>
            <a:r>
              <a:rPr lang="en-US" sz="2800" b="1" dirty="0" smtClean="0">
                <a:solidFill>
                  <a:srgbClr val="FF0000"/>
                </a:solidFill>
                <a:latin typeface="+mj-lt"/>
              </a:rPr>
              <a:t>coverage</a:t>
            </a:r>
          </a:p>
          <a:p>
            <a:pPr marL="344487" lvl="1" indent="0">
              <a:buNone/>
            </a:pPr>
            <a:r>
              <a:rPr lang="en-US" dirty="0" smtClean="0"/>
              <a:t>	</a:t>
            </a:r>
            <a:r>
              <a:rPr lang="en-US" sz="2400" dirty="0" smtClean="0"/>
              <a:t>Run as: Ant Build  </a:t>
            </a:r>
            <a:endParaRPr lang="en-US" sz="2400" dirty="0"/>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53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53702393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Cobertura in Eclipse </a:t>
            </a:r>
          </a:p>
        </p:txBody>
      </p:sp>
      <p:sp>
        <p:nvSpPr>
          <p:cNvPr id="3" name="Content Placeholder 2"/>
          <p:cNvSpPr>
            <a:spLocks noGrp="1"/>
          </p:cNvSpPr>
          <p:nvPr>
            <p:ph idx="1"/>
          </p:nvPr>
        </p:nvSpPr>
        <p:spPr/>
        <p:txBody>
          <a:bodyPr/>
          <a:lstStyle/>
          <a:p>
            <a:endParaRPr lang="en-US" dirty="0"/>
          </a:p>
        </p:txBody>
      </p:sp>
      <p:pic>
        <p:nvPicPr>
          <p:cNvPr id="4" name="Picture 3" descr="Coverage 0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00200"/>
            <a:ext cx="6553200" cy="4783264"/>
          </a:xfrm>
          <a:prstGeom prst="rect">
            <a:avLst/>
          </a:prstGeom>
        </p:spPr>
      </p:pic>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54</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380222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References</a:t>
            </a:r>
            <a:endParaRPr lang="en-US" dirty="0"/>
          </a:p>
        </p:txBody>
      </p:sp>
      <p:sp>
        <p:nvSpPr>
          <p:cNvPr id="3" name="Content Placeholder 2"/>
          <p:cNvSpPr>
            <a:spLocks noGrp="1"/>
          </p:cNvSpPr>
          <p:nvPr>
            <p:ph sz="quarter" idx="1"/>
          </p:nvPr>
        </p:nvSpPr>
        <p:spPr/>
        <p:txBody>
          <a:bodyPr/>
          <a:lstStyle/>
          <a:p>
            <a:r>
              <a:rPr lang="en-US" sz="3200" dirty="0" smtClean="0"/>
              <a:t>Cobertura </a:t>
            </a:r>
            <a:r>
              <a:rPr lang="en-US" sz="3200" dirty="0"/>
              <a:t>d</a:t>
            </a:r>
            <a:r>
              <a:rPr lang="en-US" sz="3200" dirty="0" smtClean="0"/>
              <a:t>ocumentation</a:t>
            </a:r>
            <a:endParaRPr lang="en-US" sz="3200" dirty="0" smtClean="0">
              <a:hlinkClick r:id="rId2"/>
            </a:endParaRPr>
          </a:p>
          <a:p>
            <a:pPr lvl="1"/>
            <a:r>
              <a:rPr lang="en-US" sz="2800" dirty="0">
                <a:hlinkClick r:id="rId3"/>
              </a:rPr>
              <a:t>http://cobertura.github.io/cobertura</a:t>
            </a:r>
            <a:r>
              <a:rPr lang="en-US" sz="2800" dirty="0" smtClean="0">
                <a:hlinkClick r:id="rId3"/>
              </a:rPr>
              <a:t>/</a:t>
            </a:r>
            <a:endParaRPr lang="en-US" sz="2800" dirty="0" smtClean="0"/>
          </a:p>
          <a:p>
            <a:r>
              <a:rPr lang="en-US" sz="3200" dirty="0" smtClean="0"/>
              <a:t>An example </a:t>
            </a:r>
            <a:r>
              <a:rPr lang="en-US" sz="3200" dirty="0"/>
              <a:t>of </a:t>
            </a:r>
            <a:r>
              <a:rPr lang="en-US" sz="3200" dirty="0" smtClean="0"/>
              <a:t>using Cobertura and JUnit</a:t>
            </a:r>
          </a:p>
          <a:p>
            <a:pPr lvl="1"/>
            <a:r>
              <a:rPr lang="en-US" sz="2800" b="1" dirty="0" smtClean="0">
                <a:solidFill>
                  <a:srgbClr val="000090"/>
                </a:solidFill>
                <a:latin typeface="+mj-lt"/>
              </a:rPr>
              <a:t>Coverage1.zip</a:t>
            </a:r>
            <a:r>
              <a:rPr lang="en-US" sz="3200" b="1" dirty="0" smtClean="0"/>
              <a:t> </a:t>
            </a:r>
            <a:r>
              <a:rPr lang="en-US" sz="2800" dirty="0"/>
              <a:t>in </a:t>
            </a:r>
            <a:r>
              <a:rPr lang="en-US" sz="2800" dirty="0" smtClean="0"/>
              <a:t>D2L</a:t>
            </a:r>
            <a:endParaRPr lang="en-US" sz="2800" dirty="0"/>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55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37666715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ctrTitle"/>
          </p:nvPr>
        </p:nvSpPr>
        <p:spPr/>
        <p:txBody>
          <a:bodyPr rIns="132080"/>
          <a:lstStyle/>
          <a:p>
            <a:pPr algn="ctr"/>
            <a:r>
              <a:rPr lang="en-US" sz="4400" dirty="0"/>
              <a:t>White </a:t>
            </a:r>
            <a:r>
              <a:rPr lang="en-US" sz="4400" dirty="0" smtClean="0"/>
              <a:t>Box Testing</a:t>
            </a:r>
            <a:br>
              <a:rPr lang="en-US" sz="4400" dirty="0" smtClean="0"/>
            </a:br>
            <a:r>
              <a:rPr lang="en-US" sz="4400" dirty="0" smtClean="0"/>
              <a:t>a.k.a. Structural Testing </a:t>
            </a:r>
            <a:endParaRPr lang="en-US" sz="4800" dirty="0"/>
          </a:p>
        </p:txBody>
      </p:sp>
      <p:sp>
        <p:nvSpPr>
          <p:cNvPr id="4" name="Subtitle 3"/>
          <p:cNvSpPr>
            <a:spLocks noGrp="1"/>
          </p:cNvSpPr>
          <p:nvPr>
            <p:ph type="subTitle" idx="1"/>
          </p:nvPr>
        </p:nvSpPr>
        <p:spPr/>
        <p:txBody>
          <a:bodyPr/>
          <a:lstStyle/>
          <a:p>
            <a:r>
              <a:rPr lang="en-US" sz="3200" dirty="0"/>
              <a:t>Path Testing</a:t>
            </a:r>
          </a:p>
        </p:txBody>
      </p:sp>
      <p:sp>
        <p:nvSpPr>
          <p:cNvPr id="5" name="Date Placeholder 4"/>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56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585374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p:cNvSpPr>
            <a:spLocks noGrp="1"/>
          </p:cNvSpPr>
          <p:nvPr>
            <p:ph type="ctrTitle"/>
          </p:nvPr>
        </p:nvSpPr>
        <p:spPr/>
        <p:txBody>
          <a:bodyPr/>
          <a:lstStyle/>
          <a:p>
            <a:pPr algn="ctr"/>
            <a:r>
              <a:rPr lang="en-US" sz="4400" dirty="0"/>
              <a:t>Path Testing</a:t>
            </a:r>
            <a:endParaRPr lang="en-US" sz="3200" dirty="0">
              <a:solidFill>
                <a:srgbClr val="FFFFFF"/>
              </a:solidFill>
            </a:endParaRPr>
          </a:p>
        </p:txBody>
      </p:sp>
      <p:sp>
        <p:nvSpPr>
          <p:cNvPr id="5" name="Subtitle 4"/>
          <p:cNvSpPr>
            <a:spLocks noGrp="1"/>
          </p:cNvSpPr>
          <p:nvPr>
            <p:ph type="subTitle" idx="1"/>
          </p:nvPr>
        </p:nvSpPr>
        <p:spPr/>
        <p:txBody>
          <a:bodyPr/>
          <a:lstStyle/>
          <a:p>
            <a:endParaRPr lang="en-US" dirty="0"/>
          </a:p>
        </p:txBody>
      </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57</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99005183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p:cNvSpPr>
          <p:nvPr>
            <p:ph type="title"/>
          </p:nvPr>
        </p:nvSpPr>
        <p:spPr/>
        <p:txBody>
          <a:bodyPr/>
          <a:lstStyle/>
          <a:p>
            <a:r>
              <a:rPr lang="en-US" dirty="0" smtClean="0"/>
              <a:t>Paths Testing</a:t>
            </a:r>
            <a:endParaRPr lang="en-US" dirty="0"/>
          </a:p>
        </p:txBody>
      </p:sp>
      <p:sp>
        <p:nvSpPr>
          <p:cNvPr id="4" name="Content Placeholder 3"/>
          <p:cNvSpPr>
            <a:spLocks noGrp="1"/>
          </p:cNvSpPr>
          <p:nvPr>
            <p:ph sz="half" idx="2"/>
          </p:nvPr>
        </p:nvSpPr>
        <p:spPr>
          <a:xfrm>
            <a:off x="3886200" y="1143000"/>
            <a:ext cx="4800600" cy="5105400"/>
          </a:xfrm>
        </p:spPr>
        <p:txBody>
          <a:bodyPr/>
          <a:lstStyle/>
          <a:p>
            <a:r>
              <a:rPr lang="en-US" dirty="0"/>
              <a:t>Beyond individual branches. </a:t>
            </a:r>
          </a:p>
          <a:p>
            <a:r>
              <a:rPr lang="en-US" dirty="0"/>
              <a:t>Should we explore sequences of branches (paths) in the control flow?</a:t>
            </a:r>
          </a:p>
          <a:p>
            <a:r>
              <a:rPr lang="en-US" dirty="0"/>
              <a:t>Many more paths than branches</a:t>
            </a:r>
          </a:p>
          <a:p>
            <a:pPr lvl="1"/>
            <a:r>
              <a:rPr lang="en-US" sz="2800" dirty="0"/>
              <a:t>A pragmatic compromise will be needed</a:t>
            </a:r>
          </a:p>
          <a:p>
            <a:endParaRPr lang="en-US" dirty="0"/>
          </a:p>
        </p:txBody>
      </p:sp>
      <p:pic>
        <p:nvPicPr>
          <p:cNvPr id="93190" name="Picture 5" descr="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2565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altLang="en-US" dirty="0" smtClean="0"/>
              <a:t>May 9, 2017</a:t>
            </a:r>
            <a:endParaRPr lang="en-US" altLang="en-US" dirty="0"/>
          </a:p>
        </p:txBody>
      </p:sp>
      <p:sp>
        <p:nvSpPr>
          <p:cNvPr id="5" name="Footer Placeholder 4"/>
          <p:cNvSpPr>
            <a:spLocks noGrp="1"/>
          </p:cNvSpPr>
          <p:nvPr>
            <p:ph type="ftr" sz="quarter" idx="3"/>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F014AFA-ADA2-42F7-9F30-2E8AC3995699}" type="slidenum">
              <a:rPr lang="en-US" altLang="en-US" smtClean="0"/>
              <a:pPr/>
              <a:t>58</a:t>
            </a:fld>
            <a:r>
              <a:rPr lang="en-US" altLang="en-US" dirty="0" smtClean="0"/>
              <a:t> of 103</a:t>
            </a:r>
            <a:endParaRPr lang="en-US" altLang="en-US" dirty="0"/>
          </a:p>
        </p:txBody>
      </p:sp>
    </p:spTree>
    <p:extLst>
      <p:ext uri="{BB962C8B-B14F-4D97-AF65-F5344CB8AC3E}">
        <p14:creationId xmlns:p14="http://schemas.microsoft.com/office/powerpoint/2010/main" val="210471236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p:cNvSpPr>
          <p:nvPr>
            <p:ph type="title"/>
          </p:nvPr>
        </p:nvSpPr>
        <p:spPr/>
        <p:txBody>
          <a:bodyPr rIns="132080" anchor="b" anchorCtr="0"/>
          <a:lstStyle/>
          <a:p>
            <a:r>
              <a:rPr lang="en-US" dirty="0"/>
              <a:t>Path Adequacy</a:t>
            </a:r>
          </a:p>
        </p:txBody>
      </p:sp>
      <p:sp>
        <p:nvSpPr>
          <p:cNvPr id="95237" name="Rectangle 3"/>
          <p:cNvSpPr>
            <a:spLocks noGrp="1"/>
          </p:cNvSpPr>
          <p:nvPr>
            <p:ph idx="1"/>
          </p:nvPr>
        </p:nvSpPr>
        <p:spPr/>
        <p:txBody>
          <a:bodyPr/>
          <a:lstStyle/>
          <a:p>
            <a:r>
              <a:rPr lang="en-US" sz="2800" dirty="0"/>
              <a:t>Decision and condition adequacy</a:t>
            </a:r>
          </a:p>
          <a:p>
            <a:pPr lvl="1"/>
            <a:r>
              <a:rPr lang="en-US" sz="2400" dirty="0" smtClean="0"/>
              <a:t>Test individual </a:t>
            </a:r>
            <a:r>
              <a:rPr lang="en-US" sz="2400" dirty="0"/>
              <a:t>program decisions</a:t>
            </a:r>
          </a:p>
          <a:p>
            <a:r>
              <a:rPr lang="en-US" sz="2800" dirty="0" smtClean="0"/>
              <a:t>Paths </a:t>
            </a:r>
            <a:r>
              <a:rPr lang="en-US" sz="2800" dirty="0"/>
              <a:t>testing </a:t>
            </a:r>
          </a:p>
          <a:p>
            <a:pPr lvl="1"/>
            <a:r>
              <a:rPr lang="en-US" sz="2400" dirty="0" smtClean="0"/>
              <a:t>Test combinations </a:t>
            </a:r>
            <a:r>
              <a:rPr lang="en-US" sz="2400" dirty="0"/>
              <a:t>of decisions along paths</a:t>
            </a:r>
          </a:p>
          <a:p>
            <a:r>
              <a:rPr lang="en-US" sz="2800" dirty="0"/>
              <a:t>Adequacy criterion: </a:t>
            </a:r>
          </a:p>
          <a:p>
            <a:pPr lvl="1"/>
            <a:r>
              <a:rPr lang="en-US" sz="2400" dirty="0"/>
              <a:t>E</a:t>
            </a:r>
            <a:r>
              <a:rPr lang="en-US" sz="2400" dirty="0" smtClean="0"/>
              <a:t>ach </a:t>
            </a:r>
            <a:r>
              <a:rPr lang="en-US" sz="2400" dirty="0"/>
              <a:t>path must be executed at least once </a:t>
            </a:r>
          </a:p>
          <a:p>
            <a:r>
              <a:rPr lang="en-US" sz="2800" dirty="0"/>
              <a:t>Coverage:</a:t>
            </a:r>
          </a:p>
          <a:p>
            <a:pPr>
              <a:buFont typeface="Wingdings 3" charset="0"/>
              <a:buNone/>
            </a:pPr>
            <a:r>
              <a:rPr lang="en-US" sz="2800" dirty="0"/>
              <a:t>		# executed paths</a:t>
            </a:r>
          </a:p>
          <a:p>
            <a:pPr>
              <a:buFont typeface="Wingdings 3" charset="0"/>
              <a:buNone/>
            </a:pPr>
            <a:r>
              <a:rPr lang="en-US" sz="2800" dirty="0"/>
              <a:t>		    # total paths</a:t>
            </a:r>
          </a:p>
          <a:p>
            <a:pPr lvl="1">
              <a:buFont typeface="Wingdings 3" charset="0"/>
              <a:buNone/>
            </a:pPr>
            <a:endParaRPr lang="it-IT" dirty="0"/>
          </a:p>
        </p:txBody>
      </p:sp>
      <p:cxnSp>
        <p:nvCxnSpPr>
          <p:cNvPr id="5" name="Straight Connector 4"/>
          <p:cNvCxnSpPr/>
          <p:nvPr/>
        </p:nvCxnSpPr>
        <p:spPr bwMode="auto">
          <a:xfrm>
            <a:off x="1143000" y="4953000"/>
            <a:ext cx="2971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59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131561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Assignment </a:t>
            </a:r>
            <a:r>
              <a:rPr lang="en-US" dirty="0" smtClean="0">
                <a:latin typeface="Arial" charset="0"/>
                <a:ea typeface="ＭＳ Ｐゴシック" charset="0"/>
                <a:cs typeface="ＭＳ Ｐゴシック" charset="0"/>
              </a:rPr>
              <a:t>8</a:t>
            </a:r>
            <a:endParaRPr lang="en-US" dirty="0">
              <a:latin typeface="Arial" charset="0"/>
              <a:ea typeface="ＭＳ Ｐゴシック" charset="0"/>
              <a:cs typeface="ＭＳ Ｐゴシック" charset="0"/>
            </a:endParaRPr>
          </a:p>
        </p:txBody>
      </p:sp>
      <p:sp>
        <p:nvSpPr>
          <p:cNvPr id="17412" name="Rectangle 3"/>
          <p:cNvSpPr>
            <a:spLocks noGrp="1" noChangeArrowheads="1"/>
          </p:cNvSpPr>
          <p:nvPr>
            <p:ph type="body" idx="1"/>
          </p:nvPr>
        </p:nvSpPr>
        <p:spPr>
          <a:xfrm>
            <a:off x="331788" y="990600"/>
            <a:ext cx="8431212" cy="5486400"/>
          </a:xfrm>
        </p:spPr>
        <p:txBody>
          <a:bodyPr/>
          <a:lstStyle/>
          <a:p>
            <a:pPr marL="0" indent="0">
              <a:buNone/>
            </a:pPr>
            <a:r>
              <a:rPr lang="en-US" sz="2000" b="1" dirty="0"/>
              <a:t>Assignment 8: White Box </a:t>
            </a:r>
            <a:r>
              <a:rPr lang="en-US" sz="2000" b="1" dirty="0" smtClean="0"/>
              <a:t>Testing</a:t>
            </a:r>
            <a:r>
              <a:rPr lang="en-US" sz="2000" dirty="0"/>
              <a:t> </a:t>
            </a:r>
            <a:r>
              <a:rPr lang="en-US" sz="2000" dirty="0" smtClean="0"/>
              <a:t>Due </a:t>
            </a:r>
            <a:r>
              <a:rPr lang="en-US" sz="2000" dirty="0"/>
              <a:t>date:  </a:t>
            </a:r>
            <a:r>
              <a:rPr lang="en-US" sz="2000" b="1" dirty="0" smtClean="0"/>
              <a:t>May 16, 2016</a:t>
            </a:r>
          </a:p>
          <a:p>
            <a:pPr marL="914400" lvl="1" indent="-457200">
              <a:buSzPct val="102000"/>
              <a:buFont typeface="+mj-lt"/>
              <a:buAutoNum type="arabicPeriod"/>
            </a:pPr>
            <a:r>
              <a:rPr lang="en-US" dirty="0"/>
              <a:t>Given the following method in Java, which finds the maximum value in an array of integers. </a:t>
            </a:r>
          </a:p>
          <a:p>
            <a:pPr lvl="2"/>
            <a:r>
              <a:rPr lang="en-US" dirty="0"/>
              <a:t>Design a test suite with the </a:t>
            </a:r>
            <a:r>
              <a:rPr lang="en-US" b="1" u="sng" dirty="0"/>
              <a:t>fewest number</a:t>
            </a:r>
            <a:r>
              <a:rPr lang="en-US" dirty="0"/>
              <a:t> of test cases that satisfies the statement test criterion. </a:t>
            </a:r>
          </a:p>
          <a:p>
            <a:pPr lvl="2">
              <a:buSzPct val="102000"/>
            </a:pPr>
            <a:r>
              <a:rPr lang="en-US" dirty="0"/>
              <a:t>Design a test suite with the </a:t>
            </a:r>
            <a:r>
              <a:rPr lang="en-US" b="1" u="sng" dirty="0"/>
              <a:t>fewest number</a:t>
            </a:r>
            <a:r>
              <a:rPr lang="en-US" dirty="0"/>
              <a:t> of test cases that satisfies the branch-condition test criterion.</a:t>
            </a:r>
          </a:p>
          <a:p>
            <a:pPr marL="914400" lvl="1" indent="-457200">
              <a:buSzPct val="102000"/>
              <a:buFont typeface="+mj-lt"/>
              <a:buAutoNum type="arabicPeriod"/>
            </a:pPr>
            <a:r>
              <a:rPr lang="en-US" dirty="0" smtClean="0"/>
              <a:t>Let </a:t>
            </a:r>
            <a:r>
              <a:rPr lang="en-US" dirty="0"/>
              <a:t>us consider the following loop statement in C</a:t>
            </a:r>
            <a:r>
              <a:rPr lang="en-US" dirty="0" smtClean="0"/>
              <a:t>:</a:t>
            </a:r>
            <a:r>
              <a:rPr lang="en-US" b="1" dirty="0"/>
              <a:t> </a:t>
            </a:r>
            <a:endParaRPr lang="en-US" dirty="0"/>
          </a:p>
          <a:p>
            <a:pPr lvl="2">
              <a:buSzPct val="102000"/>
            </a:pPr>
            <a:r>
              <a:rPr lang="en-US" dirty="0"/>
              <a:t>Derive a set of test cases that satisfy the compound condition adequacy criterion with respect to the loop.</a:t>
            </a:r>
          </a:p>
          <a:p>
            <a:pPr lvl="2">
              <a:buSzPct val="102000"/>
            </a:pPr>
            <a:r>
              <a:rPr lang="en-US" dirty="0" smtClean="0"/>
              <a:t>Derive </a:t>
            </a:r>
            <a:r>
              <a:rPr lang="en-US" dirty="0"/>
              <a:t>a set of test cases that satisfy the modified condition (MC/DC) adequacy criterion with respect to the loop</a:t>
            </a:r>
            <a:r>
              <a:rPr lang="en-US" dirty="0" smtClean="0"/>
              <a:t>.</a:t>
            </a:r>
            <a:endParaRPr lang="en-US" dirty="0"/>
          </a:p>
          <a:p>
            <a:pPr marL="914400" lvl="1" indent="-457200">
              <a:buSzPct val="102000"/>
              <a:buFont typeface="+mj-lt"/>
              <a:buAutoNum type="arabicPeriod"/>
            </a:pPr>
            <a:r>
              <a:rPr lang="en-US" dirty="0"/>
              <a:t>Let us consider the following if statement in Java</a:t>
            </a:r>
          </a:p>
          <a:p>
            <a:pPr lvl="2">
              <a:buSzPct val="102000"/>
            </a:pPr>
            <a:r>
              <a:rPr lang="en-US" dirty="0"/>
              <a:t> </a:t>
            </a:r>
            <a:r>
              <a:rPr lang="en-US" dirty="0" smtClean="0"/>
              <a:t>Derive </a:t>
            </a:r>
            <a:r>
              <a:rPr lang="en-US" dirty="0"/>
              <a:t>a set of test cases and show that it satisfies the modified condition (MC/DC) adequacy criterion for this statement. </a:t>
            </a:r>
          </a:p>
          <a:p>
            <a:endParaRPr lang="en-US" dirty="0"/>
          </a:p>
          <a:p>
            <a:endParaRPr lang="en-US"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1451209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p:cNvSpPr>
          <p:nvPr>
            <p:ph type="title"/>
          </p:nvPr>
        </p:nvSpPr>
        <p:spPr/>
        <p:txBody>
          <a:bodyPr/>
          <a:lstStyle/>
          <a:p>
            <a:r>
              <a:rPr lang="en-US" dirty="0"/>
              <a:t>Practical Path Coverage Criteria</a:t>
            </a:r>
          </a:p>
        </p:txBody>
      </p:sp>
      <p:sp>
        <p:nvSpPr>
          <p:cNvPr id="97285" name="Rectangle 3"/>
          <p:cNvSpPr>
            <a:spLocks noGrp="1"/>
          </p:cNvSpPr>
          <p:nvPr>
            <p:ph idx="1"/>
          </p:nvPr>
        </p:nvSpPr>
        <p:spPr>
          <a:xfrm>
            <a:off x="457200" y="990600"/>
            <a:ext cx="8229600" cy="5486400"/>
          </a:xfrm>
        </p:spPr>
        <p:txBody>
          <a:bodyPr/>
          <a:lstStyle/>
          <a:p>
            <a:r>
              <a:rPr lang="en-US" dirty="0"/>
              <a:t>The number of paths in a program with loops is unbounded </a:t>
            </a:r>
          </a:p>
          <a:p>
            <a:pPr lvl="1"/>
            <a:r>
              <a:rPr lang="en-US" dirty="0"/>
              <a:t>the simple criterion </a:t>
            </a:r>
            <a:r>
              <a:rPr lang="en-US" dirty="0" smtClean="0"/>
              <a:t>is </a:t>
            </a:r>
            <a:r>
              <a:rPr lang="en-US" dirty="0"/>
              <a:t>impossible to satisfy</a:t>
            </a:r>
          </a:p>
          <a:p>
            <a:r>
              <a:rPr lang="en-US" dirty="0"/>
              <a:t>For a feasible criterion:  </a:t>
            </a:r>
          </a:p>
          <a:p>
            <a:pPr lvl="1"/>
            <a:r>
              <a:rPr lang="en-US" dirty="0"/>
              <a:t>Partition infinite set of paths into a finite number of classes</a:t>
            </a:r>
          </a:p>
          <a:p>
            <a:r>
              <a:rPr lang="en-US" dirty="0"/>
              <a:t>Useful criteria can be obtained by limiting </a:t>
            </a:r>
          </a:p>
          <a:p>
            <a:pPr lvl="1"/>
            <a:r>
              <a:rPr lang="en-US" dirty="0"/>
              <a:t>the number of traversals of loops</a:t>
            </a:r>
          </a:p>
          <a:p>
            <a:pPr lvl="1"/>
            <a:r>
              <a:rPr lang="en-US" dirty="0"/>
              <a:t>the length of the paths to be traversed</a:t>
            </a:r>
          </a:p>
          <a:p>
            <a:pPr lvl="1"/>
            <a:r>
              <a:rPr lang="en-US" dirty="0"/>
              <a:t>the dependencies among selected paths</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60</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83783038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p:cNvSpPr>
          <p:nvPr>
            <p:ph type="title"/>
          </p:nvPr>
        </p:nvSpPr>
        <p:spPr/>
        <p:txBody>
          <a:bodyPr/>
          <a:lstStyle/>
          <a:p>
            <a:r>
              <a:rPr lang="en-US" dirty="0"/>
              <a:t>Boundary Interior Path Testing</a:t>
            </a:r>
            <a:endParaRPr lang="it-IT" dirty="0"/>
          </a:p>
        </p:txBody>
      </p:sp>
      <p:sp>
        <p:nvSpPr>
          <p:cNvPr id="99333" name="Rectangle 3"/>
          <p:cNvSpPr>
            <a:spLocks noGrp="1"/>
          </p:cNvSpPr>
          <p:nvPr>
            <p:ph idx="1"/>
          </p:nvPr>
        </p:nvSpPr>
        <p:spPr/>
        <p:txBody>
          <a:bodyPr/>
          <a:lstStyle/>
          <a:p>
            <a:r>
              <a:rPr lang="en-US" dirty="0"/>
              <a:t>Group together paths that differ only in the sub-path they follow when repeating the body of a loop</a:t>
            </a:r>
          </a:p>
          <a:p>
            <a:r>
              <a:rPr lang="en-US" dirty="0"/>
              <a:t>Follow each path in the control flow graph up to the first repeated node</a:t>
            </a:r>
          </a:p>
          <a:p>
            <a:r>
              <a:rPr lang="en-US" dirty="0"/>
              <a:t>The set of paths from the root of the tree to each leaf is the required set of sub-paths for boundary/interior coverage</a:t>
            </a:r>
            <a:endParaRPr lang="it-IT"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61</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84109310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p:cNvSpPr>
          <p:nvPr>
            <p:ph type="title"/>
          </p:nvPr>
        </p:nvSpPr>
        <p:spPr/>
        <p:txBody>
          <a:bodyPr rIns="132080" anchor="ctr"/>
          <a:lstStyle/>
          <a:p>
            <a:r>
              <a:rPr lang="en-US" sz="3200" dirty="0"/>
              <a:t>Boundary Interior Adequacy </a:t>
            </a:r>
            <a:r>
              <a:rPr lang="en-US" sz="3200" dirty="0" smtClean="0"/>
              <a:t>for </a:t>
            </a:r>
            <a:r>
              <a:rPr lang="en-US" sz="3200" dirty="0"/>
              <a:t>cgi-decode</a:t>
            </a:r>
            <a:endParaRPr lang="en-US" sz="1800" dirty="0"/>
          </a:p>
        </p:txBody>
      </p:sp>
      <p:sp>
        <p:nvSpPr>
          <p:cNvPr id="4" name="Content Placeholder 3"/>
          <p:cNvSpPr>
            <a:spLocks noGrp="1"/>
          </p:cNvSpPr>
          <p:nvPr>
            <p:ph idx="1"/>
          </p:nvPr>
        </p:nvSpPr>
        <p:spPr/>
        <p:txBody>
          <a:bodyPr/>
          <a:lstStyle/>
          <a:p>
            <a:endParaRPr lang="en-US" dirty="0"/>
          </a:p>
        </p:txBody>
      </p:sp>
      <p:pic>
        <p:nvPicPr>
          <p:cNvPr id="10138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59594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198255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p:cNvSpPr>
          <p:nvPr>
            <p:ph type="title"/>
          </p:nvPr>
        </p:nvSpPr>
        <p:spPr/>
        <p:txBody>
          <a:bodyPr/>
          <a:lstStyle/>
          <a:p>
            <a:r>
              <a:rPr lang="en-US" sz="3600" dirty="0"/>
              <a:t>Limitations of </a:t>
            </a:r>
            <a:r>
              <a:rPr lang="en-US" sz="3600" dirty="0" smtClean="0"/>
              <a:t>Boundary </a:t>
            </a:r>
            <a:r>
              <a:rPr lang="en-US" sz="3600" dirty="0"/>
              <a:t>Interior Adequacy</a:t>
            </a:r>
            <a:r>
              <a:rPr lang="en-US" sz="2000" dirty="0"/>
              <a:t> </a:t>
            </a:r>
          </a:p>
        </p:txBody>
      </p:sp>
      <p:sp>
        <p:nvSpPr>
          <p:cNvPr id="103429" name="Rectangle 3"/>
          <p:cNvSpPr>
            <a:spLocks noGrp="1"/>
          </p:cNvSpPr>
          <p:nvPr>
            <p:ph idx="1"/>
          </p:nvPr>
        </p:nvSpPr>
        <p:spPr/>
        <p:txBody>
          <a:bodyPr/>
          <a:lstStyle/>
          <a:p>
            <a:pPr marL="342900" indent="-342900"/>
            <a:r>
              <a:rPr lang="en-US" sz="2800" dirty="0"/>
              <a:t>The number of paths can still grow exponentially</a:t>
            </a:r>
          </a:p>
        </p:txBody>
      </p:sp>
      <p:sp>
        <p:nvSpPr>
          <p:cNvPr id="103430" name="Rectangle 4"/>
          <p:cNvSpPr>
            <a:spLocks/>
          </p:cNvSpPr>
          <p:nvPr/>
        </p:nvSpPr>
        <p:spPr bwMode="auto">
          <a:xfrm>
            <a:off x="838200" y="1752600"/>
            <a:ext cx="1933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anchor="b" anchorCtr="1">
            <a:spAutoFit/>
          </a:bodyPr>
          <a:lstStyle/>
          <a:p>
            <a:pPr algn="l"/>
            <a:r>
              <a:rPr lang="en-US" sz="2000" b="1" dirty="0">
                <a:solidFill>
                  <a:srgbClr val="000090"/>
                </a:solidFill>
                <a:latin typeface="Courier New" charset="0"/>
              </a:rPr>
              <a:t>if (a) {</a:t>
            </a:r>
          </a:p>
          <a:p>
            <a:pPr algn="l"/>
            <a:r>
              <a:rPr lang="en-US" sz="2000" b="1" dirty="0">
                <a:solidFill>
                  <a:srgbClr val="000090"/>
                </a:solidFill>
                <a:latin typeface="Courier New" charset="0"/>
              </a:rPr>
              <a:t>   S1;</a:t>
            </a:r>
          </a:p>
          <a:p>
            <a:pPr algn="l"/>
            <a:r>
              <a:rPr lang="en-US" sz="2000" b="1" dirty="0">
                <a:solidFill>
                  <a:srgbClr val="000090"/>
                </a:solidFill>
                <a:latin typeface="Courier New" charset="0"/>
              </a:rPr>
              <a:t>}</a:t>
            </a:r>
          </a:p>
          <a:p>
            <a:pPr algn="l"/>
            <a:r>
              <a:rPr lang="en-US" sz="2000" b="1" dirty="0">
                <a:solidFill>
                  <a:srgbClr val="000090"/>
                </a:solidFill>
                <a:latin typeface="Courier New" charset="0"/>
              </a:rPr>
              <a:t>if (b) {</a:t>
            </a:r>
          </a:p>
          <a:p>
            <a:pPr algn="l"/>
            <a:r>
              <a:rPr lang="en-US" sz="2000" b="1" dirty="0">
                <a:solidFill>
                  <a:srgbClr val="000090"/>
                </a:solidFill>
                <a:latin typeface="Courier New" charset="0"/>
              </a:rPr>
              <a:t>   S2;</a:t>
            </a:r>
          </a:p>
          <a:p>
            <a:pPr algn="l"/>
            <a:r>
              <a:rPr lang="en-US" sz="2000" b="1" dirty="0">
                <a:solidFill>
                  <a:srgbClr val="000090"/>
                </a:solidFill>
                <a:latin typeface="Courier New" charset="0"/>
              </a:rPr>
              <a:t>}</a:t>
            </a:r>
          </a:p>
          <a:p>
            <a:pPr algn="l"/>
            <a:r>
              <a:rPr lang="en-US" sz="2000" b="1" dirty="0">
                <a:solidFill>
                  <a:srgbClr val="000090"/>
                </a:solidFill>
                <a:latin typeface="Courier New" charset="0"/>
              </a:rPr>
              <a:t>if (c) {</a:t>
            </a:r>
          </a:p>
          <a:p>
            <a:pPr algn="l"/>
            <a:r>
              <a:rPr lang="en-US" sz="2000" b="1" dirty="0">
                <a:solidFill>
                  <a:srgbClr val="000090"/>
                </a:solidFill>
                <a:latin typeface="Courier New" charset="0"/>
              </a:rPr>
              <a:t>   S3;</a:t>
            </a:r>
          </a:p>
          <a:p>
            <a:pPr algn="l"/>
            <a:r>
              <a:rPr lang="en-US" sz="2000" b="1" dirty="0">
                <a:solidFill>
                  <a:srgbClr val="000090"/>
                </a:solidFill>
                <a:latin typeface="Courier New" charset="0"/>
              </a:rPr>
              <a:t>}</a:t>
            </a:r>
          </a:p>
          <a:p>
            <a:pPr algn="l"/>
            <a:r>
              <a:rPr lang="en-US" sz="2000" b="1" dirty="0">
                <a:solidFill>
                  <a:srgbClr val="000090"/>
                </a:solidFill>
                <a:latin typeface="Courier New" charset="0"/>
              </a:rPr>
              <a:t>...</a:t>
            </a:r>
          </a:p>
          <a:p>
            <a:pPr algn="l"/>
            <a:r>
              <a:rPr lang="en-US" sz="2000" b="1" dirty="0">
                <a:solidFill>
                  <a:srgbClr val="000090"/>
                </a:solidFill>
                <a:latin typeface="Courier New" charset="0"/>
              </a:rPr>
              <a:t>if (x) {</a:t>
            </a:r>
          </a:p>
          <a:p>
            <a:pPr algn="l"/>
            <a:r>
              <a:rPr lang="en-US" sz="2000" b="1" dirty="0">
                <a:solidFill>
                  <a:srgbClr val="000090"/>
                </a:solidFill>
                <a:latin typeface="Courier New" charset="0"/>
              </a:rPr>
              <a:t>   Sn;</a:t>
            </a:r>
          </a:p>
          <a:p>
            <a:pPr algn="l"/>
            <a:r>
              <a:rPr lang="en-US" sz="2000" b="1" dirty="0">
                <a:solidFill>
                  <a:srgbClr val="000090"/>
                </a:solidFill>
                <a:latin typeface="Courier New" charset="0"/>
              </a:rPr>
              <a:t>}</a:t>
            </a:r>
            <a:endParaRPr lang="it-IT" sz="2000" b="1" dirty="0">
              <a:solidFill>
                <a:srgbClr val="000090"/>
              </a:solidFill>
              <a:latin typeface="Courier New" charset="0"/>
            </a:endParaRPr>
          </a:p>
        </p:txBody>
      </p:sp>
      <p:sp>
        <p:nvSpPr>
          <p:cNvPr id="103431" name="Rectangle 5"/>
          <p:cNvSpPr>
            <a:spLocks noChangeArrowheads="1"/>
          </p:cNvSpPr>
          <p:nvPr/>
        </p:nvSpPr>
        <p:spPr bwMode="auto">
          <a:xfrm>
            <a:off x="3124200" y="1676400"/>
            <a:ext cx="5638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eaLnBrk="0" hangingPunct="0">
              <a:spcBef>
                <a:spcPts val="600"/>
              </a:spcBef>
              <a:buClr>
                <a:schemeClr val="accent1"/>
              </a:buClr>
              <a:buSzPct val="76000"/>
              <a:buFont typeface="Wingdings 3" charset="0"/>
              <a:buChar char=""/>
            </a:pPr>
            <a:r>
              <a:rPr lang="en-US" sz="2600" dirty="0">
                <a:latin typeface="Garamond"/>
                <a:cs typeface="Garamond"/>
              </a:rPr>
              <a:t>The sub-paths through this control flow can include or exclude each of the statements Si </a:t>
            </a:r>
          </a:p>
          <a:p>
            <a:pPr marL="273050" indent="-273050" algn="l" eaLnBrk="0" hangingPunct="0">
              <a:spcBef>
                <a:spcPts val="600"/>
              </a:spcBef>
              <a:buClr>
                <a:schemeClr val="accent1"/>
              </a:buClr>
              <a:buSzPct val="76000"/>
              <a:buFont typeface="Wingdings 3" charset="0"/>
              <a:buChar char=""/>
            </a:pPr>
            <a:r>
              <a:rPr lang="en-US" sz="2600" dirty="0">
                <a:latin typeface="Garamond"/>
                <a:cs typeface="Garamond"/>
              </a:rPr>
              <a:t>Total N branches result in 2</a:t>
            </a:r>
            <a:r>
              <a:rPr lang="en-US" sz="2600" baseline="30000" dirty="0">
                <a:latin typeface="Garamond"/>
                <a:cs typeface="Garamond"/>
              </a:rPr>
              <a:t>N</a:t>
            </a:r>
            <a:r>
              <a:rPr lang="en-US" sz="2600" dirty="0">
                <a:latin typeface="Garamond"/>
                <a:cs typeface="Garamond"/>
              </a:rPr>
              <a:t> paths that must be traversed</a:t>
            </a:r>
          </a:p>
          <a:p>
            <a:pPr marL="273050" indent="-273050" algn="l" eaLnBrk="0" hangingPunct="0">
              <a:spcBef>
                <a:spcPts val="600"/>
              </a:spcBef>
              <a:buClr>
                <a:schemeClr val="accent1"/>
              </a:buClr>
              <a:buSzPct val="76000"/>
              <a:buFont typeface="Wingdings 3" charset="0"/>
              <a:buChar char=""/>
            </a:pPr>
            <a:r>
              <a:rPr lang="en-US" sz="2600" dirty="0">
                <a:latin typeface="Garamond"/>
                <a:cs typeface="Garamond"/>
              </a:rPr>
              <a:t>Choosing input data to force execution of one particular path may be very difficult</a:t>
            </a:r>
          </a:p>
          <a:p>
            <a:pPr marL="742950" lvl="1" indent="-285750" algn="l" eaLnBrk="0" hangingPunct="0">
              <a:spcBef>
                <a:spcPts val="600"/>
              </a:spcBef>
              <a:buClr>
                <a:schemeClr val="accent1"/>
              </a:buClr>
              <a:buSzPct val="76000"/>
              <a:buFont typeface="Wingdings 3" charset="0"/>
              <a:buChar char=""/>
            </a:pPr>
            <a:r>
              <a:rPr lang="en-US" sz="2600" dirty="0">
                <a:latin typeface="Garamond"/>
                <a:cs typeface="Garamond"/>
              </a:rPr>
              <a:t>even impossible if the conditions are not independent</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80669932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p:cNvSpPr>
          <p:nvPr>
            <p:ph type="title"/>
          </p:nvPr>
        </p:nvSpPr>
        <p:spPr/>
        <p:txBody>
          <a:bodyPr rIns="132080" anchor="b" anchorCtr="0"/>
          <a:lstStyle/>
          <a:p>
            <a:r>
              <a:rPr lang="en-US" dirty="0"/>
              <a:t>Loop Boundary Adequacy</a:t>
            </a:r>
          </a:p>
        </p:txBody>
      </p:sp>
      <p:sp>
        <p:nvSpPr>
          <p:cNvPr id="105477" name="Rectangle 3"/>
          <p:cNvSpPr>
            <a:spLocks noGrp="1"/>
          </p:cNvSpPr>
          <p:nvPr>
            <p:ph idx="1"/>
          </p:nvPr>
        </p:nvSpPr>
        <p:spPr/>
        <p:txBody>
          <a:bodyPr rIns="132080"/>
          <a:lstStyle/>
          <a:p>
            <a:pPr marL="433388" indent="-285750"/>
            <a:r>
              <a:rPr lang="en-US" sz="3200" dirty="0" smtClean="0"/>
              <a:t>A </a:t>
            </a:r>
            <a:r>
              <a:rPr lang="en-US" sz="3200" dirty="0"/>
              <a:t>test suite satisfies the loop boundary adequacy criterion </a:t>
            </a:r>
            <a:r>
              <a:rPr lang="en-US" sz="3200" b="1" dirty="0"/>
              <a:t>iff</a:t>
            </a:r>
            <a:r>
              <a:rPr lang="en-US" sz="3200" dirty="0"/>
              <a:t> for every loop:</a:t>
            </a:r>
          </a:p>
          <a:p>
            <a:pPr marL="847725" lvl="1"/>
            <a:r>
              <a:rPr lang="en-US" sz="3100" dirty="0"/>
              <a:t>A</a:t>
            </a:r>
            <a:r>
              <a:rPr lang="en-US" sz="3100" dirty="0" smtClean="0"/>
              <a:t>t </a:t>
            </a:r>
            <a:r>
              <a:rPr lang="en-US" sz="3100" dirty="0"/>
              <a:t>least one test </a:t>
            </a:r>
            <a:r>
              <a:rPr lang="en-US" sz="3100" dirty="0" smtClean="0"/>
              <a:t>case: </a:t>
            </a:r>
            <a:r>
              <a:rPr lang="en-US" sz="3100" dirty="0"/>
              <a:t>the loop body is iterated zero times</a:t>
            </a:r>
          </a:p>
          <a:p>
            <a:pPr marL="847725" lvl="1"/>
            <a:r>
              <a:rPr lang="en-US" sz="3100" dirty="0"/>
              <a:t>A</a:t>
            </a:r>
            <a:r>
              <a:rPr lang="en-US" sz="3100" dirty="0" smtClean="0"/>
              <a:t>t </a:t>
            </a:r>
            <a:r>
              <a:rPr lang="en-US" sz="3100" dirty="0"/>
              <a:t>least one test </a:t>
            </a:r>
            <a:r>
              <a:rPr lang="en-US" sz="3100" dirty="0" smtClean="0"/>
              <a:t>case: </a:t>
            </a:r>
            <a:r>
              <a:rPr lang="en-US" sz="3100" dirty="0"/>
              <a:t>the loop body is iterated once</a:t>
            </a:r>
          </a:p>
          <a:p>
            <a:pPr marL="847725" lvl="1"/>
            <a:r>
              <a:rPr lang="en-US" sz="3100" dirty="0"/>
              <a:t>A</a:t>
            </a:r>
            <a:r>
              <a:rPr lang="en-US" sz="3100" dirty="0" smtClean="0"/>
              <a:t>t </a:t>
            </a:r>
            <a:r>
              <a:rPr lang="en-US" sz="3100" dirty="0"/>
              <a:t>least one test </a:t>
            </a:r>
            <a:r>
              <a:rPr lang="en-US" sz="3100" dirty="0" smtClean="0"/>
              <a:t>case: </a:t>
            </a:r>
            <a:r>
              <a:rPr lang="en-US" sz="3100" dirty="0"/>
              <a:t>the  loop body is iterated more than </a:t>
            </a:r>
            <a:r>
              <a:rPr lang="en-US" sz="3100" dirty="0" smtClean="0"/>
              <a:t>once</a:t>
            </a:r>
            <a:endParaRPr lang="en-US" sz="3100"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64</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687467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LCSAJ Testing </a:t>
            </a:r>
            <a:r>
              <a:rPr lang="en-US" dirty="0" smtClean="0"/>
              <a:t>?</a:t>
            </a:r>
            <a:endParaRPr lang="en-US" dirty="0"/>
          </a:p>
        </p:txBody>
      </p:sp>
      <p:sp>
        <p:nvSpPr>
          <p:cNvPr id="3" name="Content Placeholder 2"/>
          <p:cNvSpPr>
            <a:spLocks noGrp="1"/>
          </p:cNvSpPr>
          <p:nvPr>
            <p:ph idx="1"/>
          </p:nvPr>
        </p:nvSpPr>
        <p:spPr/>
        <p:txBody>
          <a:bodyPr/>
          <a:lstStyle/>
          <a:p>
            <a:r>
              <a:rPr lang="en-US" dirty="0" smtClean="0"/>
              <a:t>LCSAJ </a:t>
            </a:r>
            <a:r>
              <a:rPr lang="en-US" dirty="0"/>
              <a:t>stands for Linear Code Sequence and Jump, a white box testing technique to identify the code coverage, which begins at the start of the program or branch and ends at the end of the program or the branch.</a:t>
            </a:r>
          </a:p>
          <a:p>
            <a:r>
              <a:rPr lang="en-US" dirty="0"/>
              <a:t>LCSAJ consists of testing and is equivalent to statement coverage.</a:t>
            </a:r>
          </a:p>
          <a:p>
            <a:r>
              <a:rPr lang="en-US" dirty="0"/>
              <a:t>LCSAJ Characteristics:</a:t>
            </a:r>
          </a:p>
          <a:p>
            <a:pPr lvl="1"/>
            <a:r>
              <a:rPr lang="en-US" dirty="0"/>
              <a:t>100% LCSAJ means 100% Statement Coverage</a:t>
            </a:r>
          </a:p>
          <a:p>
            <a:pPr lvl="1"/>
            <a:r>
              <a:rPr lang="en-US" dirty="0"/>
              <a:t>100% LCSAJ means 100% Branch Coverage</a:t>
            </a:r>
          </a:p>
          <a:p>
            <a:pPr lvl="1"/>
            <a:r>
              <a:rPr lang="en-US" dirty="0"/>
              <a:t>100% procedure or Function call Coverage</a:t>
            </a:r>
          </a:p>
          <a:p>
            <a:pPr lvl="1"/>
            <a:r>
              <a:rPr lang="en-US" dirty="0"/>
              <a:t>100% Multiple condition Coverage</a:t>
            </a:r>
          </a:p>
        </p:txBody>
      </p:sp>
      <p:sp>
        <p:nvSpPr>
          <p:cNvPr id="4" name="Date Placeholder 3"/>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65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351098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p:cNvSpPr>
            <a:spLocks noGrp="1" noChangeArrowheads="1"/>
          </p:cNvSpPr>
          <p:nvPr>
            <p:ph type="title"/>
          </p:nvPr>
        </p:nvSpPr>
        <p:spPr/>
        <p:txBody>
          <a:bodyPr/>
          <a:lstStyle/>
          <a:p>
            <a:r>
              <a:rPr lang="en-US" sz="3600" dirty="0"/>
              <a:t>Linear Code Sequence and Jump (LCSAJ)</a:t>
            </a:r>
            <a:endParaRPr lang="en-US" sz="6000" dirty="0"/>
          </a:p>
        </p:txBody>
      </p:sp>
      <p:sp>
        <p:nvSpPr>
          <p:cNvPr id="2" name="Content Placeholder 1"/>
          <p:cNvSpPr>
            <a:spLocks noGrp="1"/>
          </p:cNvSpPr>
          <p:nvPr>
            <p:ph idx="1"/>
          </p:nvPr>
        </p:nvSpPr>
        <p:spPr/>
        <p:txBody>
          <a:bodyPr/>
          <a:lstStyle/>
          <a:p>
            <a:r>
              <a:rPr lang="en-US" dirty="0"/>
              <a:t>Execution of sequential  programs that contain at least one condition, proceeds in pairs  where the first element of the pair is a  sequence of  statements, executed one after the other, and  terminated by a jump to the next such pair. </a:t>
            </a:r>
          </a:p>
          <a:p>
            <a:r>
              <a:rPr lang="en-US" dirty="0"/>
              <a:t>A </a:t>
            </a:r>
            <a:r>
              <a:rPr lang="en-US" dirty="0">
                <a:solidFill>
                  <a:schemeClr val="hlink"/>
                </a:solidFill>
              </a:rPr>
              <a:t>Linear Code Sequence and Jump</a:t>
            </a:r>
            <a:r>
              <a:rPr lang="en-US" dirty="0"/>
              <a:t> is a  program unit comprised of a textual code sequence that terminates in  a jump to the beginning of another  code sequence and jump. </a:t>
            </a:r>
          </a:p>
          <a:p>
            <a:r>
              <a:rPr lang="en-US" dirty="0"/>
              <a:t>An LCSAJ is represented as a triple (X, Y, Z) where X  and Y are, respectively,  locations of the first  and the last statements and Z is the location to which the statement at Y jumps.</a:t>
            </a:r>
          </a:p>
          <a:p>
            <a:endParaRPr lang="en-US" dirty="0"/>
          </a:p>
        </p:txBody>
      </p:sp>
      <p:sp>
        <p:nvSpPr>
          <p:cNvPr id="6" name="Footer Placeholder 3"/>
          <p:cNvSpPr>
            <a:spLocks noGrp="1"/>
          </p:cNvSpPr>
          <p:nvPr>
            <p:ph type="ftr" sz="quarter" idx="11"/>
          </p:nvPr>
        </p:nvSpPr>
        <p:spPr/>
        <p:txBody>
          <a:bodyPr/>
          <a:lstStyle/>
          <a:p>
            <a:r>
              <a:rPr lang="en-US" dirty="0" smtClean="0"/>
              <a:t>SE 433: Lecture 7</a:t>
            </a:r>
            <a:endParaRPr lang="en-US"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66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67692401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p:txBody>
          <a:bodyPr/>
          <a:lstStyle/>
          <a:p>
            <a:r>
              <a:rPr lang="en-US" sz="3600" dirty="0"/>
              <a:t>Linear Code Sequence and Jump (LCSAJ)</a:t>
            </a:r>
            <a:endParaRPr lang="en-US" sz="6000" dirty="0"/>
          </a:p>
        </p:txBody>
      </p:sp>
      <p:sp>
        <p:nvSpPr>
          <p:cNvPr id="3" name="Content Placeholder 2"/>
          <p:cNvSpPr>
            <a:spLocks noGrp="1"/>
          </p:cNvSpPr>
          <p:nvPr>
            <p:ph sz="half" idx="1"/>
          </p:nvPr>
        </p:nvSpPr>
        <p:spPr>
          <a:xfrm>
            <a:off x="152400" y="1066800"/>
            <a:ext cx="4038600" cy="4411662"/>
          </a:xfrm>
        </p:spPr>
        <p:txBody>
          <a:bodyPr/>
          <a:lstStyle/>
          <a:p>
            <a:r>
              <a:rPr lang="en-US" sz="2400" dirty="0"/>
              <a:t>Consider this program.</a:t>
            </a:r>
          </a:p>
          <a:p>
            <a:endParaRPr lang="en-US" dirty="0"/>
          </a:p>
        </p:txBody>
      </p:sp>
      <p:sp>
        <p:nvSpPr>
          <p:cNvPr id="9" name="Footer Placeholder 3"/>
          <p:cNvSpPr>
            <a:spLocks noGrp="1"/>
          </p:cNvSpPr>
          <p:nvPr>
            <p:ph type="ftr" sz="quarter" idx="3"/>
          </p:nvPr>
        </p:nvSpPr>
        <p:spPr/>
        <p:txBody>
          <a:bodyPr/>
          <a:lstStyle/>
          <a:p>
            <a:r>
              <a:rPr lang="en-US" dirty="0" smtClean="0"/>
              <a:t>SE 433: Lecture 7</a:t>
            </a:r>
            <a:endParaRPr lang="en-US" dirty="0"/>
          </a:p>
        </p:txBody>
      </p:sp>
      <p:pic>
        <p:nvPicPr>
          <p:cNvPr id="1382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26162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824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43000"/>
            <a:ext cx="5003800"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82410" name="Text Box 10"/>
          <p:cNvSpPr txBox="1">
            <a:spLocks noChangeArrowheads="1"/>
          </p:cNvSpPr>
          <p:nvPr/>
        </p:nvSpPr>
        <p:spPr bwMode="auto">
          <a:xfrm>
            <a:off x="3810000" y="2895600"/>
            <a:ext cx="51276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latin typeface="Times New Roman" charset="0"/>
              </a:rPr>
              <a:t>The last statement in an LCSAJ  (X, Y, Z) is a jump and Z may be program exit. When control arrives at statement X, follows through to statement Y, and then jumps to statement Z, we say that the LCSAJ (X, Y, Z) is  </a:t>
            </a:r>
            <a:r>
              <a:rPr lang="en-US" sz="2400" dirty="0">
                <a:solidFill>
                  <a:schemeClr val="hlink"/>
                </a:solidFill>
                <a:latin typeface="Times New Roman" charset="0"/>
              </a:rPr>
              <a:t>traversed</a:t>
            </a:r>
            <a:r>
              <a:rPr lang="en-US" sz="2400" dirty="0">
                <a:latin typeface="Times New Roman" charset="0"/>
              </a:rPr>
              <a:t> or </a:t>
            </a:r>
            <a:r>
              <a:rPr lang="en-US" sz="2400" dirty="0">
                <a:solidFill>
                  <a:schemeClr val="hlink"/>
                </a:solidFill>
                <a:latin typeface="Times New Roman" charset="0"/>
              </a:rPr>
              <a:t>covered </a:t>
            </a:r>
            <a:r>
              <a:rPr lang="en-US" sz="2400" dirty="0">
                <a:latin typeface="Times New Roman" charset="0"/>
              </a:rPr>
              <a:t>or  </a:t>
            </a:r>
            <a:r>
              <a:rPr lang="en-US" sz="2400" dirty="0">
                <a:solidFill>
                  <a:schemeClr val="hlink"/>
                </a:solidFill>
                <a:latin typeface="Times New Roman" charset="0"/>
              </a:rPr>
              <a:t>exercised.</a:t>
            </a:r>
            <a:endParaRPr lang="en-US" sz="2400" dirty="0">
              <a:latin typeface="Times New Roman" charset="0"/>
            </a:endParaRPr>
          </a:p>
        </p:txBody>
      </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1447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Date Placeholder 4"/>
          <p:cNvSpPr>
            <a:spLocks noGrp="1"/>
          </p:cNvSpPr>
          <p:nvPr>
            <p:ph type="dt" sz="half" idx="10"/>
          </p:nvPr>
        </p:nvSpPr>
        <p:spPr/>
        <p:txBody>
          <a:bodyPr/>
          <a:lstStyle/>
          <a:p>
            <a:r>
              <a:rPr lang="en-US" altLang="en-US" dirty="0" smtClean="0"/>
              <a:t>May 9, 2017</a:t>
            </a:r>
            <a:endParaRPr lang="en-US" altLang="en-US" dirty="0"/>
          </a:p>
        </p:txBody>
      </p:sp>
      <p:sp>
        <p:nvSpPr>
          <p:cNvPr id="2" name="Slide Number Placeholder 1"/>
          <p:cNvSpPr>
            <a:spLocks noGrp="1"/>
          </p:cNvSpPr>
          <p:nvPr>
            <p:ph type="sldNum" sz="quarter" idx="12"/>
          </p:nvPr>
        </p:nvSpPr>
        <p:spPr/>
        <p:txBody>
          <a:bodyPr/>
          <a:lstStyle/>
          <a:p>
            <a:fld id="{EF014AFA-ADA2-42F7-9F30-2E8AC3995699}" type="slidenum">
              <a:rPr lang="en-US" altLang="en-US" smtClean="0"/>
              <a:pPr/>
              <a:t>67</a:t>
            </a:fld>
            <a:r>
              <a:rPr lang="en-US" altLang="en-US" dirty="0" smtClean="0"/>
              <a:t> of 103</a:t>
            </a:r>
            <a:endParaRPr lang="en-US" altLang="en-US" dirty="0"/>
          </a:p>
        </p:txBody>
      </p:sp>
    </p:spTree>
    <p:extLst>
      <p:ext uri="{BB962C8B-B14F-4D97-AF65-F5344CB8AC3E}">
        <p14:creationId xmlns:p14="http://schemas.microsoft.com/office/powerpoint/2010/main" val="2674141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ChangeArrowheads="1"/>
          </p:cNvSpPr>
          <p:nvPr>
            <p:ph type="title"/>
          </p:nvPr>
        </p:nvSpPr>
        <p:spPr/>
        <p:txBody>
          <a:bodyPr/>
          <a:lstStyle/>
          <a:p>
            <a:r>
              <a:rPr lang="en-US" sz="2800" dirty="0"/>
              <a:t>LCSAJ coverage: Example 1</a:t>
            </a:r>
            <a:endParaRPr lang="en-US" sz="4800" dirty="0"/>
          </a:p>
        </p:txBody>
      </p:sp>
      <p:sp>
        <p:nvSpPr>
          <p:cNvPr id="8" name="Footer Placeholder 3"/>
          <p:cNvSpPr>
            <a:spLocks noGrp="1"/>
          </p:cNvSpPr>
          <p:nvPr>
            <p:ph type="ftr" sz="quarter" idx="3"/>
          </p:nvPr>
        </p:nvSpPr>
        <p:spPr/>
        <p:txBody>
          <a:bodyPr/>
          <a:lstStyle/>
          <a:p>
            <a:r>
              <a:rPr lang="en-US" dirty="0" smtClean="0"/>
              <a:t>SE 433: Lecture 7</a:t>
            </a:r>
            <a:endParaRPr lang="en-US" dirty="0"/>
          </a:p>
        </p:txBody>
      </p:sp>
      <p:sp>
        <p:nvSpPr>
          <p:cNvPr id="1384451" name="Text Box 3"/>
          <p:cNvSpPr txBox="1">
            <a:spLocks noChangeArrowheads="1"/>
          </p:cNvSpPr>
          <p:nvPr/>
        </p:nvSpPr>
        <p:spPr bwMode="auto">
          <a:xfrm>
            <a:off x="4191000" y="3703638"/>
            <a:ext cx="46482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smtClean="0">
                <a:latin typeface="Times New Roman" charset="0"/>
              </a:rPr>
              <a:t>t2 </a:t>
            </a:r>
            <a:r>
              <a:rPr lang="en-US" sz="2400" dirty="0">
                <a:latin typeface="Times New Roman" charset="0"/>
              </a:rPr>
              <a:t>covers (1,4,7) and (7, 8, exit). </a:t>
            </a:r>
            <a:endParaRPr lang="en-US" sz="2400" dirty="0" smtClean="0">
              <a:latin typeface="Times New Roman" charset="0"/>
            </a:endParaRPr>
          </a:p>
          <a:p>
            <a:r>
              <a:rPr lang="en-US" sz="2400" dirty="0" smtClean="0">
                <a:latin typeface="Times New Roman" charset="0"/>
              </a:rPr>
              <a:t>t1 covers </a:t>
            </a:r>
            <a:r>
              <a:rPr lang="en-US" sz="2400" dirty="0">
                <a:latin typeface="Times New Roman" charset="0"/>
              </a:rPr>
              <a:t>(1, 6, exit</a:t>
            </a:r>
            <a:r>
              <a:rPr lang="en-US" sz="2400" dirty="0" smtClean="0">
                <a:latin typeface="Times New Roman" charset="0"/>
              </a:rPr>
              <a:t>). </a:t>
            </a:r>
          </a:p>
          <a:p>
            <a:r>
              <a:rPr lang="en-US" sz="2400" dirty="0" smtClean="0">
                <a:latin typeface="Times New Roman" charset="0"/>
              </a:rPr>
              <a:t>T  </a:t>
            </a:r>
            <a:r>
              <a:rPr lang="en-US" sz="2400" dirty="0">
                <a:latin typeface="Times New Roman" charset="0"/>
              </a:rPr>
              <a:t>covers all three LCSAJs.</a:t>
            </a:r>
          </a:p>
        </p:txBody>
      </p:sp>
      <p:pic>
        <p:nvPicPr>
          <p:cNvPr id="13844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44239"/>
            <a:ext cx="2590800" cy="333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844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55" y="1066800"/>
            <a:ext cx="1521781" cy="47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844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133600"/>
            <a:ext cx="5257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Date Placeholder 3"/>
          <p:cNvSpPr>
            <a:spLocks noGrp="1"/>
          </p:cNvSpPr>
          <p:nvPr>
            <p:ph type="dt" sz="half" idx="10"/>
          </p:nvPr>
        </p:nvSpPr>
        <p:spPr/>
        <p:txBody>
          <a:bodyPr/>
          <a:lstStyle/>
          <a:p>
            <a:r>
              <a:rPr lang="en-US" altLang="en-US" dirty="0" smtClean="0"/>
              <a:t>May 9, 2017</a:t>
            </a:r>
            <a:endParaRPr lang="en-US" altLang="en-US" dirty="0"/>
          </a:p>
        </p:txBody>
      </p:sp>
      <p:sp>
        <p:nvSpPr>
          <p:cNvPr id="2" name="Slide Number Placeholder 1"/>
          <p:cNvSpPr>
            <a:spLocks noGrp="1"/>
          </p:cNvSpPr>
          <p:nvPr>
            <p:ph type="sldNum" sz="quarter" idx="12"/>
          </p:nvPr>
        </p:nvSpPr>
        <p:spPr/>
        <p:txBody>
          <a:bodyPr/>
          <a:lstStyle/>
          <a:p>
            <a:fld id="{EF014AFA-ADA2-42F7-9F30-2E8AC3995699}" type="slidenum">
              <a:rPr lang="en-US" altLang="en-US" smtClean="0"/>
              <a:pPr/>
              <a:t>68</a:t>
            </a:fld>
            <a:r>
              <a:rPr lang="en-US" altLang="en-US" dirty="0" smtClean="0"/>
              <a:t> of 103</a:t>
            </a:r>
            <a:endParaRPr lang="en-US" altLang="en-US" dirty="0"/>
          </a:p>
        </p:txBody>
      </p:sp>
    </p:spTree>
    <p:extLst>
      <p:ext uri="{BB962C8B-B14F-4D97-AF65-F5344CB8AC3E}">
        <p14:creationId xmlns:p14="http://schemas.microsoft.com/office/powerpoint/2010/main" val="3982422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r>
              <a:rPr lang="en-US" dirty="0">
                <a:effectLst>
                  <a:outerShdw blurRad="38100" dist="38100" dir="2700000" algn="tl">
                    <a:srgbClr val="DDDDDD"/>
                  </a:outerShdw>
                </a:effectLst>
                <a:latin typeface="Arial" charset="0"/>
                <a:ea typeface="ＭＳ Ｐゴシック" charset="0"/>
                <a:cs typeface="ＭＳ Ｐゴシック" charset="0"/>
              </a:rPr>
              <a:t>Call Tree</a:t>
            </a:r>
          </a:p>
        </p:txBody>
      </p:sp>
      <p:sp>
        <p:nvSpPr>
          <p:cNvPr id="125957" name="Rectangle 4"/>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Look at the flow of control in a system</a:t>
            </a:r>
          </a:p>
          <a:p>
            <a:pPr eaLnBrk="1" hangingPunct="1"/>
            <a:r>
              <a:rPr lang="en-US" dirty="0">
                <a:latin typeface="Arial" charset="0"/>
                <a:ea typeface="ＭＳ Ｐゴシック" charset="0"/>
                <a:cs typeface="ＭＳ Ｐゴシック" charset="0"/>
              </a:rPr>
              <a:t>Compute function (method) calls and derive a tree of calls</a:t>
            </a:r>
          </a:p>
          <a:p>
            <a:pPr lvl="1" eaLnBrk="1" hangingPunct="1">
              <a:buFont typeface="Wingdings" charset="0"/>
              <a:buNone/>
            </a:pPr>
            <a:r>
              <a:rPr lang="en-US" dirty="0">
                <a:latin typeface="Arial" charset="0"/>
                <a:ea typeface="ＭＳ Ｐゴシック" charset="0"/>
              </a:rPr>
              <a:t>A -&gt; B -&gt; C -&gt; D</a:t>
            </a:r>
          </a:p>
          <a:p>
            <a:pPr lvl="1" eaLnBrk="1" hangingPunct="1">
              <a:buFont typeface="Wingdings" charset="0"/>
              <a:buNone/>
            </a:pPr>
            <a:r>
              <a:rPr lang="en-US" dirty="0">
                <a:latin typeface="Arial" charset="0"/>
                <a:ea typeface="ＭＳ Ｐゴシック" charset="0"/>
              </a:rPr>
              <a:t>etc</a:t>
            </a:r>
            <a:r>
              <a:rPr lang="en-US" dirty="0" smtClean="0">
                <a:latin typeface="Arial" charset="0"/>
                <a:ea typeface="ＭＳ Ｐゴシック" charset="0"/>
              </a:rPr>
              <a:t>.</a:t>
            </a:r>
            <a:endParaRPr lang="en-US" dirty="0">
              <a:latin typeface="Arial" charset="0"/>
              <a:ea typeface="ＭＳ Ｐゴシック" charset="0"/>
            </a:endParaRPr>
          </a:p>
          <a:p>
            <a:pPr eaLnBrk="1" hangingPunct="1"/>
            <a:r>
              <a:rPr lang="en-US" dirty="0">
                <a:latin typeface="Arial" charset="0"/>
                <a:ea typeface="ＭＳ Ｐゴシック" charset="0"/>
                <a:cs typeface="ＭＳ Ｐゴシック" charset="0"/>
              </a:rPr>
              <a:t>Depth of function call trees are a measure.</a:t>
            </a:r>
          </a:p>
          <a:p>
            <a:pPr eaLnBrk="1" hangingPunct="1"/>
            <a:r>
              <a:rPr lang="en-US" dirty="0">
                <a:latin typeface="Arial" charset="0"/>
                <a:ea typeface="ＭＳ Ｐゴシック" charset="0"/>
                <a:cs typeface="ＭＳ Ｐゴシック" charset="0"/>
              </a:rPr>
              <a:t>Good systems have a flat structure</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6735725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ctrTitle"/>
          </p:nvPr>
        </p:nvSpPr>
        <p:spPr/>
        <p:txBody>
          <a:bodyPr/>
          <a:lstStyle/>
          <a:p>
            <a:pPr>
              <a:defRPr/>
            </a:pPr>
            <a:r>
              <a:rPr lang="en-US" dirty="0">
                <a:latin typeface="Arial" charset="0"/>
                <a:ea typeface="ＭＳ Ｐゴシック" charset="0"/>
                <a:cs typeface="ＭＳ Ｐゴシック" charset="0"/>
              </a:rPr>
              <a:t>Thought for the Day</a:t>
            </a:r>
          </a:p>
        </p:txBody>
      </p:sp>
      <p:sp>
        <p:nvSpPr>
          <p:cNvPr id="19458" name="Rectangle 3"/>
          <p:cNvSpPr>
            <a:spLocks noGrp="1" noChangeArrowheads="1"/>
          </p:cNvSpPr>
          <p:nvPr>
            <p:ph type="subTitle" idx="1"/>
          </p:nvPr>
        </p:nvSpPr>
        <p:spPr>
          <a:xfrm>
            <a:off x="457200" y="3429000"/>
            <a:ext cx="8153400" cy="2743200"/>
          </a:xfrm>
        </p:spPr>
        <p:txBody>
          <a:bodyPr/>
          <a:lstStyle/>
          <a:p>
            <a:r>
              <a:rPr lang="en-US" dirty="0"/>
              <a:t>“Just because </a:t>
            </a:r>
            <a:r>
              <a:rPr lang="en-US" dirty="0" smtClean="0"/>
              <a:t>you</a:t>
            </a:r>
            <a:r>
              <a:rPr lang="uk-UA" dirty="0" smtClean="0"/>
              <a:t>'</a:t>
            </a:r>
            <a:r>
              <a:rPr lang="en-US" dirty="0" smtClean="0"/>
              <a:t>ve </a:t>
            </a:r>
            <a:r>
              <a:rPr lang="en-US" dirty="0"/>
              <a:t>counted all the trees </a:t>
            </a:r>
            <a:r>
              <a:rPr lang="en-US" dirty="0" smtClean="0"/>
              <a:t>doesn</a:t>
            </a:r>
            <a:r>
              <a:rPr lang="uk-UA" dirty="0" smtClean="0"/>
              <a:t>'</a:t>
            </a:r>
            <a:r>
              <a:rPr lang="en-US" dirty="0" smtClean="0"/>
              <a:t>t </a:t>
            </a:r>
            <a:r>
              <a:rPr lang="en-US" dirty="0"/>
              <a:t>mean </a:t>
            </a:r>
            <a:r>
              <a:rPr lang="en-US" dirty="0" smtClean="0"/>
              <a:t>you</a:t>
            </a:r>
            <a:r>
              <a:rPr lang="uk-UA" dirty="0" smtClean="0"/>
              <a:t>'</a:t>
            </a:r>
            <a:r>
              <a:rPr lang="en-US" dirty="0" smtClean="0"/>
              <a:t>ve </a:t>
            </a:r>
            <a:r>
              <a:rPr lang="en-US" dirty="0"/>
              <a:t>seen the forest.” – Anonymous</a:t>
            </a:r>
            <a:endParaRPr lang="en-US"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7</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148451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Basis Path Testing</a:t>
            </a:r>
          </a:p>
        </p:txBody>
      </p:sp>
      <p:sp>
        <p:nvSpPr>
          <p:cNvPr id="158723" name="Rectangle 3"/>
          <p:cNvSpPr>
            <a:spLocks noGrp="1" noChangeArrowheads="1"/>
          </p:cNvSpPr>
          <p:nvPr>
            <p:ph type="body" idx="4294967295"/>
          </p:nvPr>
        </p:nvSpPr>
        <p:spPr/>
        <p:txBody>
          <a:bodyPr/>
          <a:lstStyle/>
          <a:p>
            <a:r>
              <a:rPr lang="en-US" dirty="0">
                <a:latin typeface="Arial" charset="0"/>
                <a:ea typeface="ＭＳ Ｐゴシック" charset="0"/>
                <a:cs typeface="ＭＳ Ｐゴシック" charset="0"/>
              </a:rPr>
              <a:t>First proposed by Tom McCabe in 1976</a:t>
            </a:r>
            <a:r>
              <a:rPr lang="en-US" dirty="0" smtClean="0">
                <a:latin typeface="Arial" charset="0"/>
                <a:ea typeface="ＭＳ Ｐゴシック" charset="0"/>
                <a:cs typeface="ＭＳ Ｐゴシック" charset="0"/>
              </a:rPr>
              <a:t>. Later expanded it into </a:t>
            </a:r>
            <a:r>
              <a:rPr lang="en-US" dirty="0">
                <a:effectLst>
                  <a:outerShdw blurRad="38100" dist="38100" dir="2700000" algn="tl">
                    <a:srgbClr val="DDDDDD"/>
                  </a:outerShdw>
                </a:effectLst>
                <a:latin typeface="Arial" charset="0"/>
                <a:ea typeface="ＭＳ Ｐゴシック" charset="0"/>
                <a:cs typeface="ＭＳ Ｐゴシック" charset="0"/>
              </a:rPr>
              <a:t>Cyclomatic</a:t>
            </a:r>
            <a:r>
              <a:rPr lang="en-US" dirty="0" smtClean="0">
                <a:latin typeface="Arial" charset="0"/>
                <a:ea typeface="ＭＳ Ｐゴシック" charset="0"/>
                <a:cs typeface="ＭＳ Ｐゴシック" charset="0"/>
              </a:rPr>
              <a:t> Complexity.</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Enables the test case designer to derive a logical complexity measure of the procedural design.</a:t>
            </a:r>
          </a:p>
          <a:p>
            <a:r>
              <a:rPr lang="en-US" dirty="0">
                <a:latin typeface="Arial" charset="0"/>
                <a:ea typeface="ＭＳ Ｐゴシック" charset="0"/>
                <a:cs typeface="ＭＳ Ｐゴシック" charset="0"/>
              </a:rPr>
              <a:t>Uses this measure as the basis for defining an upper bound on the number of execution paths needed to guarantee that every statement in the program </a:t>
            </a:r>
            <a:r>
              <a:rPr lang="en-US" dirty="0" smtClean="0">
                <a:latin typeface="Arial" charset="0"/>
                <a:ea typeface="ＭＳ Ｐゴシック" charset="0"/>
                <a:cs typeface="ＭＳ Ｐゴシック" charset="0"/>
              </a:rPr>
              <a:t>is </a:t>
            </a:r>
            <a:r>
              <a:rPr lang="en-US" dirty="0">
                <a:latin typeface="Arial" charset="0"/>
                <a:ea typeface="ＭＳ Ｐゴシック" charset="0"/>
                <a:cs typeface="ＭＳ Ｐゴシック" charset="0"/>
              </a:rPr>
              <a:t>executed at least once.</a:t>
            </a:r>
          </a:p>
          <a:p>
            <a:r>
              <a:rPr lang="en-US" dirty="0">
                <a:latin typeface="Arial" charset="0"/>
                <a:ea typeface="ＭＳ Ｐゴシック" charset="0"/>
                <a:cs typeface="ＭＳ Ｐゴシック" charset="0"/>
              </a:rPr>
              <a:t>Uses a notation known as a flow graph.</a:t>
            </a:r>
          </a:p>
          <a:p>
            <a:pPr lvl="1"/>
            <a:r>
              <a:rPr lang="en-US" dirty="0">
                <a:latin typeface="Arial" charset="0"/>
                <a:ea typeface="ＭＳ Ｐゴシック" charset="0"/>
              </a:rPr>
              <a:t>Each structured notation has a corresponding flow graph symbol.</a:t>
            </a: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70</a:t>
            </a:fld>
            <a:r>
              <a:rPr lang="en-US" dirty="0" smtClean="0"/>
              <a:t> of 103</a:t>
            </a:r>
            <a:endParaRPr lang="en-US" dirty="0"/>
          </a:p>
        </p:txBody>
      </p:sp>
    </p:spTree>
    <p:extLst>
      <p:ext uri="{BB962C8B-B14F-4D97-AF65-F5344CB8AC3E}">
        <p14:creationId xmlns:p14="http://schemas.microsoft.com/office/powerpoint/2010/main" val="1256845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Flow Graph Notation</a:t>
            </a:r>
          </a:p>
        </p:txBody>
      </p:sp>
      <p:grpSp>
        <p:nvGrpSpPr>
          <p:cNvPr id="160771" name="Group 51"/>
          <p:cNvGrpSpPr>
            <a:grpSpLocks noChangeAspect="1"/>
          </p:cNvGrpSpPr>
          <p:nvPr/>
        </p:nvGrpSpPr>
        <p:grpSpPr bwMode="auto">
          <a:xfrm>
            <a:off x="457200" y="1447800"/>
            <a:ext cx="3409950" cy="546100"/>
            <a:chOff x="685800" y="1371600"/>
            <a:chExt cx="3810000" cy="609600"/>
          </a:xfrm>
        </p:grpSpPr>
        <p:grpSp>
          <p:nvGrpSpPr>
            <p:cNvPr id="160820" name="Group 50"/>
            <p:cNvGrpSpPr>
              <a:grpSpLocks/>
            </p:cNvGrpSpPr>
            <p:nvPr/>
          </p:nvGrpSpPr>
          <p:grpSpPr bwMode="auto">
            <a:xfrm>
              <a:off x="685800" y="1371600"/>
              <a:ext cx="2133600" cy="609600"/>
              <a:chOff x="685800" y="1447800"/>
              <a:chExt cx="2133600" cy="609600"/>
            </a:xfrm>
          </p:grpSpPr>
          <p:sp>
            <p:nvSpPr>
              <p:cNvPr id="160822" name="Oval 3"/>
              <p:cNvSpPr>
                <a:spLocks noChangeArrowheads="1"/>
              </p:cNvSpPr>
              <p:nvPr/>
            </p:nvSpPr>
            <p:spPr bwMode="auto">
              <a:xfrm>
                <a:off x="1143000" y="14478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823" name="Oval 4"/>
              <p:cNvSpPr>
                <a:spLocks noChangeArrowheads="1"/>
              </p:cNvSpPr>
              <p:nvPr/>
            </p:nvSpPr>
            <p:spPr bwMode="auto">
              <a:xfrm>
                <a:off x="2209800" y="14478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824" name="Line 5"/>
              <p:cNvSpPr>
                <a:spLocks noChangeShapeType="1"/>
              </p:cNvSpPr>
              <p:nvPr/>
            </p:nvSpPr>
            <p:spPr bwMode="auto">
              <a:xfrm>
                <a:off x="685800" y="1752600"/>
                <a:ext cx="457200" cy="0"/>
              </a:xfrm>
              <a:prstGeom prst="line">
                <a:avLst/>
              </a:prstGeom>
              <a:noFill/>
              <a:ln w="9525">
                <a:solidFill>
                  <a:schemeClr val="folHlink"/>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25" name="Line 6"/>
              <p:cNvSpPr>
                <a:spLocks noChangeShapeType="1"/>
              </p:cNvSpPr>
              <p:nvPr/>
            </p:nvSpPr>
            <p:spPr bwMode="auto">
              <a:xfrm>
                <a:off x="1752600" y="1752600"/>
                <a:ext cx="4572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grpSp>
        <p:sp>
          <p:nvSpPr>
            <p:cNvPr id="160821" name="Text Box 7"/>
            <p:cNvSpPr txBox="1">
              <a:spLocks noChangeArrowheads="1"/>
            </p:cNvSpPr>
            <p:nvPr/>
          </p:nvSpPr>
          <p:spPr bwMode="auto">
            <a:xfrm>
              <a:off x="2899431" y="1371600"/>
              <a:ext cx="1596369" cy="44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Times" charset="0"/>
                </a:rPr>
                <a:t>Sequence</a:t>
              </a:r>
            </a:p>
          </p:txBody>
        </p:sp>
      </p:grpSp>
      <p:grpSp>
        <p:nvGrpSpPr>
          <p:cNvPr id="160772" name="Group 53"/>
          <p:cNvGrpSpPr>
            <a:grpSpLocks noChangeAspect="1"/>
          </p:cNvGrpSpPr>
          <p:nvPr/>
        </p:nvGrpSpPr>
        <p:grpSpPr bwMode="auto">
          <a:xfrm>
            <a:off x="457200" y="2286000"/>
            <a:ext cx="4067175" cy="1600200"/>
            <a:chOff x="762000" y="2514600"/>
            <a:chExt cx="4648200" cy="1828800"/>
          </a:xfrm>
        </p:grpSpPr>
        <p:sp>
          <p:nvSpPr>
            <p:cNvPr id="160809" name="Text Box 11"/>
            <p:cNvSpPr txBox="1">
              <a:spLocks noChangeArrowheads="1"/>
            </p:cNvSpPr>
            <p:nvPr/>
          </p:nvSpPr>
          <p:spPr bwMode="auto">
            <a:xfrm>
              <a:off x="3886200" y="3124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Times" charset="0"/>
                </a:rPr>
                <a:t>if</a:t>
              </a:r>
            </a:p>
          </p:txBody>
        </p:sp>
        <p:grpSp>
          <p:nvGrpSpPr>
            <p:cNvPr id="160810" name="Group 52"/>
            <p:cNvGrpSpPr>
              <a:grpSpLocks/>
            </p:cNvGrpSpPr>
            <p:nvPr/>
          </p:nvGrpSpPr>
          <p:grpSpPr bwMode="auto">
            <a:xfrm>
              <a:off x="762000" y="2514600"/>
              <a:ext cx="3048000" cy="1828800"/>
              <a:chOff x="762000" y="2514600"/>
              <a:chExt cx="3048000" cy="1828800"/>
            </a:xfrm>
          </p:grpSpPr>
          <p:sp>
            <p:nvSpPr>
              <p:cNvPr id="160811" name="Oval 8"/>
              <p:cNvSpPr>
                <a:spLocks noChangeArrowheads="1"/>
              </p:cNvSpPr>
              <p:nvPr/>
            </p:nvSpPr>
            <p:spPr bwMode="auto">
              <a:xfrm>
                <a:off x="3200400" y="31242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812" name="Line 9"/>
              <p:cNvSpPr>
                <a:spLocks noChangeShapeType="1"/>
              </p:cNvSpPr>
              <p:nvPr/>
            </p:nvSpPr>
            <p:spPr bwMode="auto">
              <a:xfrm>
                <a:off x="762000" y="3429000"/>
                <a:ext cx="457200" cy="0"/>
              </a:xfrm>
              <a:prstGeom prst="line">
                <a:avLst/>
              </a:prstGeom>
              <a:noFill/>
              <a:ln w="9525">
                <a:solidFill>
                  <a:schemeClr val="folHlink"/>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13" name="Line 10"/>
              <p:cNvSpPr>
                <a:spLocks noChangeShapeType="1"/>
              </p:cNvSpPr>
              <p:nvPr/>
            </p:nvSpPr>
            <p:spPr bwMode="auto">
              <a:xfrm flipV="1">
                <a:off x="1752600" y="2819400"/>
                <a:ext cx="53340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14" name="Oval 12"/>
              <p:cNvSpPr>
                <a:spLocks noChangeArrowheads="1"/>
              </p:cNvSpPr>
              <p:nvPr/>
            </p:nvSpPr>
            <p:spPr bwMode="auto">
              <a:xfrm>
                <a:off x="2286000" y="25146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815" name="Oval 13"/>
              <p:cNvSpPr>
                <a:spLocks noChangeArrowheads="1"/>
              </p:cNvSpPr>
              <p:nvPr/>
            </p:nvSpPr>
            <p:spPr bwMode="auto">
              <a:xfrm>
                <a:off x="2286000" y="37338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816" name="Line 14"/>
              <p:cNvSpPr>
                <a:spLocks noChangeShapeType="1"/>
              </p:cNvSpPr>
              <p:nvPr/>
            </p:nvSpPr>
            <p:spPr bwMode="auto">
              <a:xfrm>
                <a:off x="1752600" y="3581400"/>
                <a:ext cx="53340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17" name="Line 15"/>
              <p:cNvSpPr>
                <a:spLocks noChangeShapeType="1"/>
              </p:cNvSpPr>
              <p:nvPr/>
            </p:nvSpPr>
            <p:spPr bwMode="auto">
              <a:xfrm flipV="1">
                <a:off x="2895600" y="3657600"/>
                <a:ext cx="38100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18" name="Line 16"/>
              <p:cNvSpPr>
                <a:spLocks noChangeShapeType="1"/>
              </p:cNvSpPr>
              <p:nvPr/>
            </p:nvSpPr>
            <p:spPr bwMode="auto">
              <a:xfrm>
                <a:off x="2895600" y="2819400"/>
                <a:ext cx="38100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19" name="Oval 17"/>
              <p:cNvSpPr>
                <a:spLocks noChangeArrowheads="1"/>
              </p:cNvSpPr>
              <p:nvPr/>
            </p:nvSpPr>
            <p:spPr bwMode="auto">
              <a:xfrm>
                <a:off x="1219200" y="3124200"/>
                <a:ext cx="609600" cy="609600"/>
              </a:xfrm>
              <a:prstGeom prst="ellipse">
                <a:avLst/>
              </a:prstGeom>
              <a:solidFill>
                <a:schemeClr val="bg1"/>
              </a:solidFill>
              <a:ln w="9525">
                <a:solidFill>
                  <a:schemeClr val="tx1"/>
                </a:solidFill>
                <a:round/>
                <a:headEnd/>
                <a:tailEnd type="none" w="lg" len="lg"/>
              </a:ln>
            </p:spPr>
            <p:txBody>
              <a:bodyPr wrap="none" anchor="ctr"/>
              <a:lstStyle/>
              <a:p>
                <a:endParaRPr lang="en-US" dirty="0"/>
              </a:p>
            </p:txBody>
          </p:sp>
        </p:grpSp>
      </p:grpSp>
      <p:grpSp>
        <p:nvGrpSpPr>
          <p:cNvPr id="160773" name="Group 54"/>
          <p:cNvGrpSpPr>
            <a:grpSpLocks noChangeAspect="1"/>
          </p:cNvGrpSpPr>
          <p:nvPr/>
        </p:nvGrpSpPr>
        <p:grpSpPr bwMode="auto">
          <a:xfrm>
            <a:off x="5257800" y="1295400"/>
            <a:ext cx="2933700" cy="2514600"/>
            <a:chOff x="5334000" y="685800"/>
            <a:chExt cx="3200400" cy="2743200"/>
          </a:xfrm>
        </p:grpSpPr>
        <p:sp>
          <p:nvSpPr>
            <p:cNvPr id="160796" name="Oval 18"/>
            <p:cNvSpPr>
              <a:spLocks noChangeArrowheads="1"/>
            </p:cNvSpPr>
            <p:nvPr/>
          </p:nvSpPr>
          <p:spPr bwMode="auto">
            <a:xfrm>
              <a:off x="6858000" y="6858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97" name="Oval 19"/>
            <p:cNvSpPr>
              <a:spLocks noChangeArrowheads="1"/>
            </p:cNvSpPr>
            <p:nvPr/>
          </p:nvSpPr>
          <p:spPr bwMode="auto">
            <a:xfrm>
              <a:off x="7772400" y="22098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98" name="Line 20"/>
            <p:cNvSpPr>
              <a:spLocks noChangeShapeType="1"/>
            </p:cNvSpPr>
            <p:nvPr/>
          </p:nvSpPr>
          <p:spPr bwMode="auto">
            <a:xfrm>
              <a:off x="5334000" y="2514600"/>
              <a:ext cx="457200" cy="0"/>
            </a:xfrm>
            <a:prstGeom prst="line">
              <a:avLst/>
            </a:prstGeom>
            <a:noFill/>
            <a:ln w="9525">
              <a:solidFill>
                <a:schemeClr val="folHlink"/>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799" name="Line 21"/>
            <p:cNvSpPr>
              <a:spLocks noChangeShapeType="1"/>
            </p:cNvSpPr>
            <p:nvPr/>
          </p:nvSpPr>
          <p:spPr bwMode="auto">
            <a:xfrm flipV="1">
              <a:off x="6324600" y="1905000"/>
              <a:ext cx="53340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00" name="Oval 22"/>
            <p:cNvSpPr>
              <a:spLocks noChangeArrowheads="1"/>
            </p:cNvSpPr>
            <p:nvPr/>
          </p:nvSpPr>
          <p:spPr bwMode="auto">
            <a:xfrm>
              <a:off x="6858000" y="16002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801" name="Oval 23"/>
            <p:cNvSpPr>
              <a:spLocks noChangeArrowheads="1"/>
            </p:cNvSpPr>
            <p:nvPr/>
          </p:nvSpPr>
          <p:spPr bwMode="auto">
            <a:xfrm>
              <a:off x="6858000" y="28194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802" name="Line 24"/>
            <p:cNvSpPr>
              <a:spLocks noChangeShapeType="1"/>
            </p:cNvSpPr>
            <p:nvPr/>
          </p:nvSpPr>
          <p:spPr bwMode="auto">
            <a:xfrm>
              <a:off x="6324600" y="2667000"/>
              <a:ext cx="53340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03" name="Line 25"/>
            <p:cNvSpPr>
              <a:spLocks noChangeShapeType="1"/>
            </p:cNvSpPr>
            <p:nvPr/>
          </p:nvSpPr>
          <p:spPr bwMode="auto">
            <a:xfrm flipV="1">
              <a:off x="7467600" y="2743200"/>
              <a:ext cx="38100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04" name="Line 26"/>
            <p:cNvSpPr>
              <a:spLocks noChangeShapeType="1"/>
            </p:cNvSpPr>
            <p:nvPr/>
          </p:nvSpPr>
          <p:spPr bwMode="auto">
            <a:xfrm>
              <a:off x="7467600" y="1905000"/>
              <a:ext cx="38100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05" name="Oval 27"/>
            <p:cNvSpPr>
              <a:spLocks noChangeArrowheads="1"/>
            </p:cNvSpPr>
            <p:nvPr/>
          </p:nvSpPr>
          <p:spPr bwMode="auto">
            <a:xfrm>
              <a:off x="5791200" y="2209800"/>
              <a:ext cx="609600" cy="609600"/>
            </a:xfrm>
            <a:prstGeom prst="ellipse">
              <a:avLst/>
            </a:prstGeom>
            <a:solidFill>
              <a:schemeClr val="bg1"/>
            </a:solidFill>
            <a:ln w="9525">
              <a:solidFill>
                <a:schemeClr val="tx1"/>
              </a:solidFill>
              <a:round/>
              <a:headEnd/>
              <a:tailEnd type="none" w="lg" len="lg"/>
            </a:ln>
          </p:spPr>
          <p:txBody>
            <a:bodyPr wrap="none" anchor="ctr"/>
            <a:lstStyle/>
            <a:p>
              <a:endParaRPr lang="en-US" dirty="0"/>
            </a:p>
          </p:txBody>
        </p:sp>
        <p:sp>
          <p:nvSpPr>
            <p:cNvPr id="160806" name="Line 28"/>
            <p:cNvSpPr>
              <a:spLocks noChangeShapeType="1"/>
            </p:cNvSpPr>
            <p:nvPr/>
          </p:nvSpPr>
          <p:spPr bwMode="auto">
            <a:xfrm flipV="1">
              <a:off x="6172200" y="1143000"/>
              <a:ext cx="762000" cy="1066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07" name="Line 29"/>
            <p:cNvSpPr>
              <a:spLocks noChangeShapeType="1"/>
            </p:cNvSpPr>
            <p:nvPr/>
          </p:nvSpPr>
          <p:spPr bwMode="auto">
            <a:xfrm>
              <a:off x="7391400" y="1143000"/>
              <a:ext cx="685800" cy="1066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808" name="Text Box 30"/>
            <p:cNvSpPr txBox="1">
              <a:spLocks noChangeArrowheads="1"/>
            </p:cNvSpPr>
            <p:nvPr/>
          </p:nvSpPr>
          <p:spPr bwMode="auto">
            <a:xfrm>
              <a:off x="7543800" y="2971800"/>
              <a:ext cx="990600" cy="43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Times" charset="0"/>
                </a:rPr>
                <a:t>Case</a:t>
              </a:r>
            </a:p>
          </p:txBody>
        </p:sp>
      </p:grpSp>
      <p:grpSp>
        <p:nvGrpSpPr>
          <p:cNvPr id="160774" name="Group 56"/>
          <p:cNvGrpSpPr>
            <a:grpSpLocks noChangeAspect="1"/>
          </p:cNvGrpSpPr>
          <p:nvPr/>
        </p:nvGrpSpPr>
        <p:grpSpPr bwMode="auto">
          <a:xfrm>
            <a:off x="381000" y="4343400"/>
            <a:ext cx="3792538" cy="1198563"/>
            <a:chOff x="685800" y="4648200"/>
            <a:chExt cx="4343400" cy="1371600"/>
          </a:xfrm>
        </p:grpSpPr>
        <p:sp>
          <p:nvSpPr>
            <p:cNvPr id="160788" name="Oval 31"/>
            <p:cNvSpPr>
              <a:spLocks noChangeArrowheads="1"/>
            </p:cNvSpPr>
            <p:nvPr/>
          </p:nvSpPr>
          <p:spPr bwMode="auto">
            <a:xfrm>
              <a:off x="1143000" y="49530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89" name="Oval 32"/>
            <p:cNvSpPr>
              <a:spLocks noChangeArrowheads="1"/>
            </p:cNvSpPr>
            <p:nvPr/>
          </p:nvSpPr>
          <p:spPr bwMode="auto">
            <a:xfrm>
              <a:off x="2209800" y="49530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90" name="Line 33"/>
            <p:cNvSpPr>
              <a:spLocks noChangeShapeType="1"/>
            </p:cNvSpPr>
            <p:nvPr/>
          </p:nvSpPr>
          <p:spPr bwMode="auto">
            <a:xfrm>
              <a:off x="685800" y="5257800"/>
              <a:ext cx="457200" cy="0"/>
            </a:xfrm>
            <a:prstGeom prst="line">
              <a:avLst/>
            </a:prstGeom>
            <a:noFill/>
            <a:ln w="9525">
              <a:solidFill>
                <a:schemeClr val="folHlink"/>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791" name="Line 34"/>
            <p:cNvSpPr>
              <a:spLocks noChangeShapeType="1"/>
            </p:cNvSpPr>
            <p:nvPr/>
          </p:nvSpPr>
          <p:spPr bwMode="auto">
            <a:xfrm>
              <a:off x="1752600" y="5257800"/>
              <a:ext cx="4572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792" name="Oval 35"/>
            <p:cNvSpPr>
              <a:spLocks noChangeArrowheads="1"/>
            </p:cNvSpPr>
            <p:nvPr/>
          </p:nvSpPr>
          <p:spPr bwMode="auto">
            <a:xfrm>
              <a:off x="3276600" y="49530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93" name="Freeform 36"/>
            <p:cNvSpPr>
              <a:spLocks/>
            </p:cNvSpPr>
            <p:nvPr/>
          </p:nvSpPr>
          <p:spPr bwMode="auto">
            <a:xfrm>
              <a:off x="1447800" y="4648200"/>
              <a:ext cx="1066800" cy="304800"/>
            </a:xfrm>
            <a:custGeom>
              <a:avLst/>
              <a:gdLst>
                <a:gd name="T0" fmla="*/ 2147483647 w 576"/>
                <a:gd name="T1" fmla="*/ 2147483647 h 192"/>
                <a:gd name="T2" fmla="*/ 2147483647 w 576"/>
                <a:gd name="T3" fmla="*/ 0 h 192"/>
                <a:gd name="T4" fmla="*/ 0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192"/>
                  </a:moveTo>
                  <a:cubicBezTo>
                    <a:pt x="480" y="96"/>
                    <a:pt x="384" y="0"/>
                    <a:pt x="288" y="0"/>
                  </a:cubicBezTo>
                  <a:cubicBezTo>
                    <a:pt x="192" y="0"/>
                    <a:pt x="96" y="96"/>
                    <a:pt x="0" y="192"/>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0794" name="Freeform 37"/>
            <p:cNvSpPr>
              <a:spLocks/>
            </p:cNvSpPr>
            <p:nvPr/>
          </p:nvSpPr>
          <p:spPr bwMode="auto">
            <a:xfrm>
              <a:off x="1447800" y="5562600"/>
              <a:ext cx="2057400" cy="431800"/>
            </a:xfrm>
            <a:custGeom>
              <a:avLst/>
              <a:gdLst>
                <a:gd name="T0" fmla="*/ 0 w 1296"/>
                <a:gd name="T1" fmla="*/ 0 h 272"/>
                <a:gd name="T2" fmla="*/ 2147483647 w 1296"/>
                <a:gd name="T3" fmla="*/ 2147483647 h 272"/>
                <a:gd name="T4" fmla="*/ 2147483647 w 1296"/>
                <a:gd name="T5" fmla="*/ 2147483647 h 272"/>
                <a:gd name="T6" fmla="*/ 2147483647 w 1296"/>
                <a:gd name="T7" fmla="*/ 0 h 272"/>
                <a:gd name="T8" fmla="*/ 0 60000 65536"/>
                <a:gd name="T9" fmla="*/ 0 60000 65536"/>
                <a:gd name="T10" fmla="*/ 0 60000 65536"/>
                <a:gd name="T11" fmla="*/ 0 60000 65536"/>
                <a:gd name="T12" fmla="*/ 0 w 1296"/>
                <a:gd name="T13" fmla="*/ 0 h 272"/>
                <a:gd name="T14" fmla="*/ 1296 w 1296"/>
                <a:gd name="T15" fmla="*/ 272 h 272"/>
              </a:gdLst>
              <a:ahLst/>
              <a:cxnLst>
                <a:cxn ang="T8">
                  <a:pos x="T0" y="T1"/>
                </a:cxn>
                <a:cxn ang="T9">
                  <a:pos x="T2" y="T3"/>
                </a:cxn>
                <a:cxn ang="T10">
                  <a:pos x="T4" y="T5"/>
                </a:cxn>
                <a:cxn ang="T11">
                  <a:pos x="T6" y="T7"/>
                </a:cxn>
              </a:cxnLst>
              <a:rect l="T12" t="T13" r="T14" b="T15"/>
              <a:pathLst>
                <a:path w="1296" h="272">
                  <a:moveTo>
                    <a:pt x="0" y="0"/>
                  </a:moveTo>
                  <a:cubicBezTo>
                    <a:pt x="60" y="76"/>
                    <a:pt x="120" y="152"/>
                    <a:pt x="240" y="192"/>
                  </a:cubicBezTo>
                  <a:cubicBezTo>
                    <a:pt x="360" y="232"/>
                    <a:pt x="544" y="272"/>
                    <a:pt x="720" y="240"/>
                  </a:cubicBezTo>
                  <a:cubicBezTo>
                    <a:pt x="896" y="208"/>
                    <a:pt x="1096" y="104"/>
                    <a:pt x="1296"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0795" name="Text Box 45"/>
            <p:cNvSpPr txBox="1">
              <a:spLocks noChangeArrowheads="1"/>
            </p:cNvSpPr>
            <p:nvPr/>
          </p:nvSpPr>
          <p:spPr bwMode="auto">
            <a:xfrm>
              <a:off x="3505200" y="5562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Times" charset="0"/>
                </a:rPr>
                <a:t>while</a:t>
              </a:r>
            </a:p>
          </p:txBody>
        </p:sp>
      </p:grpSp>
      <p:grpSp>
        <p:nvGrpSpPr>
          <p:cNvPr id="160775" name="Group 55"/>
          <p:cNvGrpSpPr>
            <a:grpSpLocks noChangeAspect="1"/>
          </p:cNvGrpSpPr>
          <p:nvPr/>
        </p:nvGrpSpPr>
        <p:grpSpPr bwMode="auto">
          <a:xfrm>
            <a:off x="5410200" y="4191000"/>
            <a:ext cx="3060700" cy="1198563"/>
            <a:chOff x="5334000" y="4648200"/>
            <a:chExt cx="3505200" cy="1371600"/>
          </a:xfrm>
        </p:grpSpPr>
        <p:sp>
          <p:nvSpPr>
            <p:cNvPr id="160780" name="Oval 38"/>
            <p:cNvSpPr>
              <a:spLocks noChangeArrowheads="1"/>
            </p:cNvSpPr>
            <p:nvPr/>
          </p:nvSpPr>
          <p:spPr bwMode="auto">
            <a:xfrm>
              <a:off x="5791200" y="49530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81" name="Oval 39"/>
            <p:cNvSpPr>
              <a:spLocks noChangeArrowheads="1"/>
            </p:cNvSpPr>
            <p:nvPr/>
          </p:nvSpPr>
          <p:spPr bwMode="auto">
            <a:xfrm>
              <a:off x="6858000" y="49530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82" name="Line 40"/>
            <p:cNvSpPr>
              <a:spLocks noChangeShapeType="1"/>
            </p:cNvSpPr>
            <p:nvPr/>
          </p:nvSpPr>
          <p:spPr bwMode="auto">
            <a:xfrm>
              <a:off x="5334000" y="5257800"/>
              <a:ext cx="457200" cy="0"/>
            </a:xfrm>
            <a:prstGeom prst="line">
              <a:avLst/>
            </a:prstGeom>
            <a:noFill/>
            <a:ln w="9525">
              <a:solidFill>
                <a:schemeClr val="folHlink"/>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783" name="Line 41"/>
            <p:cNvSpPr>
              <a:spLocks noChangeShapeType="1"/>
            </p:cNvSpPr>
            <p:nvPr/>
          </p:nvSpPr>
          <p:spPr bwMode="auto">
            <a:xfrm>
              <a:off x="6400800" y="5257800"/>
              <a:ext cx="4572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784" name="Oval 42"/>
            <p:cNvSpPr>
              <a:spLocks noChangeArrowheads="1"/>
            </p:cNvSpPr>
            <p:nvPr/>
          </p:nvSpPr>
          <p:spPr bwMode="auto">
            <a:xfrm>
              <a:off x="7924800" y="4953000"/>
              <a:ext cx="609600" cy="6096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0785" name="Line 43"/>
            <p:cNvSpPr>
              <a:spLocks noChangeShapeType="1"/>
            </p:cNvSpPr>
            <p:nvPr/>
          </p:nvSpPr>
          <p:spPr bwMode="auto">
            <a:xfrm>
              <a:off x="7467600" y="5257800"/>
              <a:ext cx="4572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0786" name="Freeform 44"/>
            <p:cNvSpPr>
              <a:spLocks/>
            </p:cNvSpPr>
            <p:nvPr/>
          </p:nvSpPr>
          <p:spPr bwMode="auto">
            <a:xfrm>
              <a:off x="6096000" y="4648200"/>
              <a:ext cx="1066800" cy="304800"/>
            </a:xfrm>
            <a:custGeom>
              <a:avLst/>
              <a:gdLst>
                <a:gd name="T0" fmla="*/ 2147483647 w 576"/>
                <a:gd name="T1" fmla="*/ 2147483647 h 192"/>
                <a:gd name="T2" fmla="*/ 2147483647 w 576"/>
                <a:gd name="T3" fmla="*/ 0 h 192"/>
                <a:gd name="T4" fmla="*/ 0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192"/>
                  </a:moveTo>
                  <a:cubicBezTo>
                    <a:pt x="480" y="96"/>
                    <a:pt x="384" y="0"/>
                    <a:pt x="288" y="0"/>
                  </a:cubicBezTo>
                  <a:cubicBezTo>
                    <a:pt x="192" y="0"/>
                    <a:pt x="96" y="96"/>
                    <a:pt x="0" y="192"/>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0787" name="Text Box 46"/>
            <p:cNvSpPr txBox="1">
              <a:spLocks noChangeArrowheads="1"/>
            </p:cNvSpPr>
            <p:nvPr/>
          </p:nvSpPr>
          <p:spPr bwMode="auto">
            <a:xfrm>
              <a:off x="7315200" y="5562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Times" charset="0"/>
                </a:rPr>
                <a:t>until</a:t>
              </a:r>
            </a:p>
          </p:txBody>
        </p:sp>
      </p:grpSp>
      <p:sp>
        <p:nvSpPr>
          <p:cNvPr id="160776" name="Text Box 47"/>
          <p:cNvSpPr txBox="1">
            <a:spLocks noChangeArrowheads="1"/>
          </p:cNvSpPr>
          <p:nvPr/>
        </p:nvSpPr>
        <p:spPr bwMode="auto">
          <a:xfrm>
            <a:off x="457200" y="57912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Times" charset="0"/>
              </a:rPr>
              <a:t>Where each circle represents </a:t>
            </a:r>
            <a:r>
              <a:rPr lang="en-US" sz="2000" b="1" dirty="0">
                <a:latin typeface="Times" charset="0"/>
              </a:rPr>
              <a:t>one or more </a:t>
            </a:r>
            <a:r>
              <a:rPr lang="en-US" sz="2000" dirty="0">
                <a:latin typeface="Times" charset="0"/>
              </a:rPr>
              <a:t>nonbranching set of source code statements.</a:t>
            </a: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71</a:t>
            </a:fld>
            <a:r>
              <a:rPr lang="en-US" dirty="0" smtClean="0"/>
              <a:t> of 103</a:t>
            </a:r>
            <a:endParaRPr lang="en-US" dirty="0"/>
          </a:p>
        </p:txBody>
      </p:sp>
    </p:spTree>
    <p:extLst>
      <p:ext uri="{BB962C8B-B14F-4D97-AF65-F5344CB8AC3E}">
        <p14:creationId xmlns:p14="http://schemas.microsoft.com/office/powerpoint/2010/main" val="684869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p:txBody>
          <a:bodyPr/>
          <a:lstStyle/>
          <a:p>
            <a:r>
              <a:rPr lang="en-US" sz="3600" dirty="0">
                <a:effectLst>
                  <a:outerShdw blurRad="38100" dist="38100" dir="2700000" algn="tl">
                    <a:srgbClr val="DDDDDD"/>
                  </a:outerShdw>
                </a:effectLst>
                <a:latin typeface="Arial" charset="0"/>
                <a:ea typeface="ＭＳ Ｐゴシック" charset="0"/>
                <a:cs typeface="ＭＳ Ｐゴシック" charset="0"/>
              </a:rPr>
              <a:t>Flow chart and corresponding flow graph</a:t>
            </a:r>
          </a:p>
        </p:txBody>
      </p:sp>
      <p:sp>
        <p:nvSpPr>
          <p:cNvPr id="162819" name="Oval 38"/>
          <p:cNvSpPr>
            <a:spLocks noChangeArrowheads="1"/>
          </p:cNvSpPr>
          <p:nvPr/>
        </p:nvSpPr>
        <p:spPr bwMode="auto">
          <a:xfrm>
            <a:off x="152400" y="6019800"/>
            <a:ext cx="115888" cy="152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62820" name="Group 68"/>
          <p:cNvGrpSpPr>
            <a:grpSpLocks/>
          </p:cNvGrpSpPr>
          <p:nvPr/>
        </p:nvGrpSpPr>
        <p:grpSpPr bwMode="auto">
          <a:xfrm>
            <a:off x="228600" y="1371600"/>
            <a:ext cx="3295650" cy="4862513"/>
            <a:chOff x="209550" y="1066800"/>
            <a:chExt cx="3295650" cy="4862513"/>
          </a:xfrm>
        </p:grpSpPr>
        <p:sp>
          <p:nvSpPr>
            <p:cNvPr id="162850" name="AutoShape 3"/>
            <p:cNvSpPr>
              <a:spLocks noChangeArrowheads="1"/>
            </p:cNvSpPr>
            <p:nvPr/>
          </p:nvSpPr>
          <p:spPr bwMode="auto">
            <a:xfrm>
              <a:off x="1771650" y="1676400"/>
              <a:ext cx="808038" cy="457200"/>
            </a:xfrm>
            <a:prstGeom prst="diamond">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1</a:t>
              </a:r>
            </a:p>
          </p:txBody>
        </p:sp>
        <p:sp>
          <p:nvSpPr>
            <p:cNvPr id="162851" name="Oval 4"/>
            <p:cNvSpPr>
              <a:spLocks noChangeArrowheads="1"/>
            </p:cNvSpPr>
            <p:nvPr/>
          </p:nvSpPr>
          <p:spPr bwMode="auto">
            <a:xfrm>
              <a:off x="2060575" y="1066800"/>
              <a:ext cx="225425" cy="228600"/>
            </a:xfrm>
            <a:prstGeom prst="ellipse">
              <a:avLst/>
            </a:prstGeom>
            <a:solidFill>
              <a:schemeClr val="bg1"/>
            </a:solidFill>
            <a:ln w="9525">
              <a:solidFill>
                <a:schemeClr val="tx1"/>
              </a:solidFill>
              <a:round/>
              <a:headEnd/>
              <a:tailEnd type="none" w="lg" len="lg"/>
            </a:ln>
          </p:spPr>
          <p:txBody>
            <a:bodyPr wrap="none" anchor="ctr"/>
            <a:lstStyle/>
            <a:p>
              <a:endParaRPr lang="en-US" dirty="0"/>
            </a:p>
          </p:txBody>
        </p:sp>
        <p:sp>
          <p:nvSpPr>
            <p:cNvPr id="162852" name="Rectangle 5"/>
            <p:cNvSpPr>
              <a:spLocks noChangeArrowheads="1"/>
            </p:cNvSpPr>
            <p:nvPr/>
          </p:nvSpPr>
          <p:spPr bwMode="auto">
            <a:xfrm>
              <a:off x="1828800" y="2438400"/>
              <a:ext cx="750888"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2</a:t>
              </a:r>
            </a:p>
          </p:txBody>
        </p:sp>
        <p:sp>
          <p:nvSpPr>
            <p:cNvPr id="162853" name="AutoShape 6"/>
            <p:cNvSpPr>
              <a:spLocks noChangeArrowheads="1"/>
            </p:cNvSpPr>
            <p:nvPr/>
          </p:nvSpPr>
          <p:spPr bwMode="auto">
            <a:xfrm>
              <a:off x="1771650" y="3200400"/>
              <a:ext cx="808038" cy="457200"/>
            </a:xfrm>
            <a:prstGeom prst="diamond">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3</a:t>
              </a:r>
            </a:p>
          </p:txBody>
        </p:sp>
        <p:sp>
          <p:nvSpPr>
            <p:cNvPr id="162854" name="AutoShape 7"/>
            <p:cNvSpPr>
              <a:spLocks noChangeArrowheads="1"/>
            </p:cNvSpPr>
            <p:nvPr/>
          </p:nvSpPr>
          <p:spPr bwMode="auto">
            <a:xfrm>
              <a:off x="846138" y="3886200"/>
              <a:ext cx="809625" cy="457200"/>
            </a:xfrm>
            <a:prstGeom prst="diamond">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6</a:t>
              </a:r>
            </a:p>
          </p:txBody>
        </p:sp>
        <p:sp>
          <p:nvSpPr>
            <p:cNvPr id="162855" name="Rectangle 8"/>
            <p:cNvSpPr>
              <a:spLocks noChangeArrowheads="1"/>
            </p:cNvSpPr>
            <p:nvPr/>
          </p:nvSpPr>
          <p:spPr bwMode="auto">
            <a:xfrm>
              <a:off x="2522538" y="3886200"/>
              <a:ext cx="750887"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4</a:t>
              </a:r>
            </a:p>
          </p:txBody>
        </p:sp>
        <p:sp>
          <p:nvSpPr>
            <p:cNvPr id="162856" name="Rectangle 9"/>
            <p:cNvSpPr>
              <a:spLocks noChangeArrowheads="1"/>
            </p:cNvSpPr>
            <p:nvPr/>
          </p:nvSpPr>
          <p:spPr bwMode="auto">
            <a:xfrm>
              <a:off x="2522538" y="4495800"/>
              <a:ext cx="750887"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5</a:t>
              </a:r>
            </a:p>
          </p:txBody>
        </p:sp>
        <p:sp>
          <p:nvSpPr>
            <p:cNvPr id="162857" name="Rectangle 10"/>
            <p:cNvSpPr>
              <a:spLocks noChangeArrowheads="1"/>
            </p:cNvSpPr>
            <p:nvPr/>
          </p:nvSpPr>
          <p:spPr bwMode="auto">
            <a:xfrm>
              <a:off x="325438" y="4495800"/>
              <a:ext cx="752475"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7</a:t>
              </a:r>
            </a:p>
          </p:txBody>
        </p:sp>
        <p:sp>
          <p:nvSpPr>
            <p:cNvPr id="162858" name="Rectangle 11"/>
            <p:cNvSpPr>
              <a:spLocks noChangeArrowheads="1"/>
            </p:cNvSpPr>
            <p:nvPr/>
          </p:nvSpPr>
          <p:spPr bwMode="auto">
            <a:xfrm>
              <a:off x="1482725" y="4495800"/>
              <a:ext cx="750888"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sz="1800" dirty="0">
                  <a:latin typeface="Times" charset="0"/>
                </a:rPr>
                <a:t>8</a:t>
              </a:r>
            </a:p>
          </p:txBody>
        </p:sp>
        <p:sp>
          <p:nvSpPr>
            <p:cNvPr id="162859" name="Line 12"/>
            <p:cNvSpPr>
              <a:spLocks noChangeShapeType="1"/>
            </p:cNvSpPr>
            <p:nvPr/>
          </p:nvSpPr>
          <p:spPr bwMode="auto">
            <a:xfrm>
              <a:off x="673100" y="4876800"/>
              <a:ext cx="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60" name="Line 13"/>
            <p:cNvSpPr>
              <a:spLocks noChangeShapeType="1"/>
            </p:cNvSpPr>
            <p:nvPr/>
          </p:nvSpPr>
          <p:spPr bwMode="auto">
            <a:xfrm>
              <a:off x="1885950" y="4876800"/>
              <a:ext cx="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61" name="Line 14"/>
            <p:cNvSpPr>
              <a:spLocks noChangeShapeType="1"/>
            </p:cNvSpPr>
            <p:nvPr/>
          </p:nvSpPr>
          <p:spPr bwMode="auto">
            <a:xfrm>
              <a:off x="2927350" y="4876800"/>
              <a:ext cx="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62" name="Line 15"/>
            <p:cNvSpPr>
              <a:spLocks noChangeShapeType="1"/>
            </p:cNvSpPr>
            <p:nvPr/>
          </p:nvSpPr>
          <p:spPr bwMode="auto">
            <a:xfrm>
              <a:off x="673100" y="5181600"/>
              <a:ext cx="635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63" name="Line 16"/>
            <p:cNvSpPr>
              <a:spLocks noChangeShapeType="1"/>
            </p:cNvSpPr>
            <p:nvPr/>
          </p:nvSpPr>
          <p:spPr bwMode="auto">
            <a:xfrm flipH="1">
              <a:off x="1308100" y="5181600"/>
              <a:ext cx="57785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64" name="Line 17"/>
            <p:cNvSpPr>
              <a:spLocks noChangeShapeType="1"/>
            </p:cNvSpPr>
            <p:nvPr/>
          </p:nvSpPr>
          <p:spPr bwMode="auto">
            <a:xfrm>
              <a:off x="1308100" y="5181600"/>
              <a:ext cx="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65" name="Line 18"/>
            <p:cNvSpPr>
              <a:spLocks noChangeShapeType="1"/>
            </p:cNvSpPr>
            <p:nvPr/>
          </p:nvSpPr>
          <p:spPr bwMode="auto">
            <a:xfrm>
              <a:off x="1308100" y="5486400"/>
              <a:ext cx="866775"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66" name="Line 19"/>
            <p:cNvSpPr>
              <a:spLocks noChangeShapeType="1"/>
            </p:cNvSpPr>
            <p:nvPr/>
          </p:nvSpPr>
          <p:spPr bwMode="auto">
            <a:xfrm flipH="1">
              <a:off x="2174875" y="5486400"/>
              <a:ext cx="752475"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67" name="Line 20"/>
            <p:cNvSpPr>
              <a:spLocks noChangeShapeType="1"/>
            </p:cNvSpPr>
            <p:nvPr/>
          </p:nvSpPr>
          <p:spPr bwMode="auto">
            <a:xfrm>
              <a:off x="2174875" y="1295400"/>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68" name="Line 21"/>
            <p:cNvSpPr>
              <a:spLocks noChangeShapeType="1"/>
            </p:cNvSpPr>
            <p:nvPr/>
          </p:nvSpPr>
          <p:spPr bwMode="auto">
            <a:xfrm>
              <a:off x="2174875" y="2133600"/>
              <a:ext cx="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69" name="Line 22"/>
            <p:cNvSpPr>
              <a:spLocks noChangeShapeType="1"/>
            </p:cNvSpPr>
            <p:nvPr/>
          </p:nvSpPr>
          <p:spPr bwMode="auto">
            <a:xfrm>
              <a:off x="2174875" y="2819400"/>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70" name="Line 23"/>
            <p:cNvSpPr>
              <a:spLocks noChangeShapeType="1"/>
            </p:cNvSpPr>
            <p:nvPr/>
          </p:nvSpPr>
          <p:spPr bwMode="auto">
            <a:xfrm flipH="1">
              <a:off x="1250950" y="3429000"/>
              <a:ext cx="5207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71" name="Line 24"/>
            <p:cNvSpPr>
              <a:spLocks noChangeShapeType="1"/>
            </p:cNvSpPr>
            <p:nvPr/>
          </p:nvSpPr>
          <p:spPr bwMode="auto">
            <a:xfrm>
              <a:off x="1250950" y="3429000"/>
              <a:ext cx="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72" name="Line 25"/>
            <p:cNvSpPr>
              <a:spLocks noChangeShapeType="1"/>
            </p:cNvSpPr>
            <p:nvPr/>
          </p:nvSpPr>
          <p:spPr bwMode="auto">
            <a:xfrm>
              <a:off x="2579688" y="3429000"/>
              <a:ext cx="347662"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73" name="Line 26"/>
            <p:cNvSpPr>
              <a:spLocks noChangeShapeType="1"/>
            </p:cNvSpPr>
            <p:nvPr/>
          </p:nvSpPr>
          <p:spPr bwMode="auto">
            <a:xfrm>
              <a:off x="2927350" y="3429000"/>
              <a:ext cx="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74" name="Line 27"/>
            <p:cNvSpPr>
              <a:spLocks noChangeShapeType="1"/>
            </p:cNvSpPr>
            <p:nvPr/>
          </p:nvSpPr>
          <p:spPr bwMode="auto">
            <a:xfrm>
              <a:off x="2927350" y="4267200"/>
              <a:ext cx="0" cy="228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75" name="Line 28"/>
            <p:cNvSpPr>
              <a:spLocks noChangeShapeType="1"/>
            </p:cNvSpPr>
            <p:nvPr/>
          </p:nvSpPr>
          <p:spPr bwMode="auto">
            <a:xfrm>
              <a:off x="673100" y="4114800"/>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76" name="Line 29"/>
            <p:cNvSpPr>
              <a:spLocks noChangeShapeType="1"/>
            </p:cNvSpPr>
            <p:nvPr/>
          </p:nvSpPr>
          <p:spPr bwMode="auto">
            <a:xfrm>
              <a:off x="1885950" y="4114800"/>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77" name="Line 30"/>
            <p:cNvSpPr>
              <a:spLocks noChangeShapeType="1"/>
            </p:cNvSpPr>
            <p:nvPr/>
          </p:nvSpPr>
          <p:spPr bwMode="auto">
            <a:xfrm flipH="1">
              <a:off x="1655763" y="4114800"/>
              <a:ext cx="230187"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78" name="Line 31"/>
            <p:cNvSpPr>
              <a:spLocks noChangeShapeType="1"/>
            </p:cNvSpPr>
            <p:nvPr/>
          </p:nvSpPr>
          <p:spPr bwMode="auto">
            <a:xfrm flipH="1">
              <a:off x="673100" y="4114800"/>
              <a:ext cx="173038"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79" name="Line 32"/>
            <p:cNvSpPr>
              <a:spLocks noChangeShapeType="1"/>
            </p:cNvSpPr>
            <p:nvPr/>
          </p:nvSpPr>
          <p:spPr bwMode="auto">
            <a:xfrm>
              <a:off x="2174875" y="5486400"/>
              <a:ext cx="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80" name="Line 33"/>
            <p:cNvSpPr>
              <a:spLocks noChangeShapeType="1"/>
            </p:cNvSpPr>
            <p:nvPr/>
          </p:nvSpPr>
          <p:spPr bwMode="auto">
            <a:xfrm>
              <a:off x="2174875" y="5791200"/>
              <a:ext cx="1330325"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81" name="Line 34"/>
            <p:cNvSpPr>
              <a:spLocks noChangeShapeType="1"/>
            </p:cNvSpPr>
            <p:nvPr/>
          </p:nvSpPr>
          <p:spPr bwMode="auto">
            <a:xfrm flipV="1">
              <a:off x="3505200" y="1371600"/>
              <a:ext cx="0" cy="441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82" name="Line 35"/>
            <p:cNvSpPr>
              <a:spLocks noChangeShapeType="1"/>
            </p:cNvSpPr>
            <p:nvPr/>
          </p:nvSpPr>
          <p:spPr bwMode="auto">
            <a:xfrm flipH="1">
              <a:off x="2174875" y="1371600"/>
              <a:ext cx="1330325"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83" name="Line 36"/>
            <p:cNvSpPr>
              <a:spLocks noChangeShapeType="1"/>
            </p:cNvSpPr>
            <p:nvPr/>
          </p:nvSpPr>
          <p:spPr bwMode="auto">
            <a:xfrm flipH="1">
              <a:off x="209550" y="1905000"/>
              <a:ext cx="15621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162884" name="Line 37"/>
            <p:cNvSpPr>
              <a:spLocks noChangeShapeType="1"/>
            </p:cNvSpPr>
            <p:nvPr/>
          </p:nvSpPr>
          <p:spPr bwMode="auto">
            <a:xfrm>
              <a:off x="209550" y="1905000"/>
              <a:ext cx="0" cy="3810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85" name="Text Box 39"/>
            <p:cNvSpPr txBox="1">
              <a:spLocks noChangeArrowheads="1"/>
            </p:cNvSpPr>
            <p:nvPr/>
          </p:nvSpPr>
          <p:spPr bwMode="auto">
            <a:xfrm>
              <a:off x="1192213" y="4876800"/>
              <a:ext cx="231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latin typeface="Times" charset="0"/>
                </a:rPr>
                <a:t>9</a:t>
              </a:r>
            </a:p>
          </p:txBody>
        </p:sp>
        <p:sp>
          <p:nvSpPr>
            <p:cNvPr id="162886" name="Text Box 40"/>
            <p:cNvSpPr txBox="1">
              <a:spLocks noChangeArrowheads="1"/>
            </p:cNvSpPr>
            <p:nvPr/>
          </p:nvSpPr>
          <p:spPr bwMode="auto">
            <a:xfrm>
              <a:off x="2001838" y="5105400"/>
              <a:ext cx="588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latin typeface="Times" charset="0"/>
                </a:rPr>
                <a:t>10</a:t>
              </a:r>
            </a:p>
          </p:txBody>
        </p:sp>
        <p:sp>
          <p:nvSpPr>
            <p:cNvPr id="162887" name="Text Box 41"/>
            <p:cNvSpPr txBox="1">
              <a:spLocks noChangeArrowheads="1"/>
            </p:cNvSpPr>
            <p:nvPr/>
          </p:nvSpPr>
          <p:spPr bwMode="auto">
            <a:xfrm>
              <a:off x="325438" y="5562600"/>
              <a:ext cx="588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latin typeface="Times" charset="0"/>
                </a:rPr>
                <a:t>11</a:t>
              </a:r>
            </a:p>
          </p:txBody>
        </p:sp>
      </p:grpSp>
      <p:grpSp>
        <p:nvGrpSpPr>
          <p:cNvPr id="162821" name="Group 70"/>
          <p:cNvGrpSpPr>
            <a:grpSpLocks/>
          </p:cNvGrpSpPr>
          <p:nvPr/>
        </p:nvGrpSpPr>
        <p:grpSpPr bwMode="auto">
          <a:xfrm>
            <a:off x="3886200" y="1524000"/>
            <a:ext cx="5067300" cy="4495800"/>
            <a:chOff x="3581400" y="1371600"/>
            <a:chExt cx="5067300" cy="4495800"/>
          </a:xfrm>
        </p:grpSpPr>
        <p:sp>
          <p:nvSpPr>
            <p:cNvPr id="162825" name="Freeform 60"/>
            <p:cNvSpPr>
              <a:spLocks/>
            </p:cNvSpPr>
            <p:nvPr/>
          </p:nvSpPr>
          <p:spPr bwMode="auto">
            <a:xfrm>
              <a:off x="3581400" y="1600200"/>
              <a:ext cx="2438400" cy="4038600"/>
            </a:xfrm>
            <a:custGeom>
              <a:avLst/>
              <a:gdLst>
                <a:gd name="T0" fmla="*/ 2147483647 w 1536"/>
                <a:gd name="T1" fmla="*/ 0 h 2544"/>
                <a:gd name="T2" fmla="*/ 2147483647 w 1536"/>
                <a:gd name="T3" fmla="*/ 2147483647 h 2544"/>
                <a:gd name="T4" fmla="*/ 2147483647 w 1536"/>
                <a:gd name="T5" fmla="*/ 2147483647 h 2544"/>
                <a:gd name="T6" fmla="*/ 2147483647 w 1536"/>
                <a:gd name="T7" fmla="*/ 2147483647 h 2544"/>
                <a:gd name="T8" fmla="*/ 2147483647 w 1536"/>
                <a:gd name="T9" fmla="*/ 2147483647 h 2544"/>
                <a:gd name="T10" fmla="*/ 2147483647 w 1536"/>
                <a:gd name="T11" fmla="*/ 2147483647 h 2544"/>
                <a:gd name="T12" fmla="*/ 2147483647 w 1536"/>
                <a:gd name="T13" fmla="*/ 2147483647 h 2544"/>
                <a:gd name="T14" fmla="*/ 0 60000 65536"/>
                <a:gd name="T15" fmla="*/ 0 60000 65536"/>
                <a:gd name="T16" fmla="*/ 0 60000 65536"/>
                <a:gd name="T17" fmla="*/ 0 60000 65536"/>
                <a:gd name="T18" fmla="*/ 0 60000 65536"/>
                <a:gd name="T19" fmla="*/ 0 60000 65536"/>
                <a:gd name="T20" fmla="*/ 0 60000 65536"/>
                <a:gd name="T21" fmla="*/ 0 w 1536"/>
                <a:gd name="T22" fmla="*/ 0 h 2544"/>
                <a:gd name="T23" fmla="*/ 1536 w 1536"/>
                <a:gd name="T24" fmla="*/ 2544 h 2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 h="2544">
                  <a:moveTo>
                    <a:pt x="1536" y="0"/>
                  </a:moveTo>
                  <a:cubicBezTo>
                    <a:pt x="1360" y="32"/>
                    <a:pt x="1184" y="64"/>
                    <a:pt x="960" y="192"/>
                  </a:cubicBezTo>
                  <a:cubicBezTo>
                    <a:pt x="736" y="320"/>
                    <a:pt x="344" y="600"/>
                    <a:pt x="192" y="768"/>
                  </a:cubicBezTo>
                  <a:cubicBezTo>
                    <a:pt x="40" y="936"/>
                    <a:pt x="0" y="1000"/>
                    <a:pt x="48" y="1200"/>
                  </a:cubicBezTo>
                  <a:cubicBezTo>
                    <a:pt x="96" y="1400"/>
                    <a:pt x="320" y="1768"/>
                    <a:pt x="480" y="1968"/>
                  </a:cubicBezTo>
                  <a:cubicBezTo>
                    <a:pt x="640" y="2168"/>
                    <a:pt x="832" y="2304"/>
                    <a:pt x="1008" y="2400"/>
                  </a:cubicBezTo>
                  <a:cubicBezTo>
                    <a:pt x="1184" y="2496"/>
                    <a:pt x="1360" y="2520"/>
                    <a:pt x="1536" y="2544"/>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162826" name="Group 69"/>
            <p:cNvGrpSpPr>
              <a:grpSpLocks/>
            </p:cNvGrpSpPr>
            <p:nvPr/>
          </p:nvGrpSpPr>
          <p:grpSpPr bwMode="auto">
            <a:xfrm>
              <a:off x="3886200" y="1371600"/>
              <a:ext cx="4762500" cy="4495800"/>
              <a:chOff x="3886200" y="1371600"/>
              <a:chExt cx="4762500" cy="4495800"/>
            </a:xfrm>
          </p:grpSpPr>
          <p:sp>
            <p:nvSpPr>
              <p:cNvPr id="162827" name="Oval 42"/>
              <p:cNvSpPr>
                <a:spLocks noChangeArrowheads="1"/>
              </p:cNvSpPr>
              <p:nvPr/>
            </p:nvSpPr>
            <p:spPr bwMode="auto">
              <a:xfrm>
                <a:off x="6019800" y="13716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1</a:t>
                </a:r>
              </a:p>
            </p:txBody>
          </p:sp>
          <p:sp>
            <p:nvSpPr>
              <p:cNvPr id="162828" name="Oval 43"/>
              <p:cNvSpPr>
                <a:spLocks noChangeArrowheads="1"/>
              </p:cNvSpPr>
              <p:nvPr/>
            </p:nvSpPr>
            <p:spPr bwMode="auto">
              <a:xfrm>
                <a:off x="6019800" y="21336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2,3</a:t>
                </a:r>
              </a:p>
            </p:txBody>
          </p:sp>
          <p:sp>
            <p:nvSpPr>
              <p:cNvPr id="162829" name="Oval 44"/>
              <p:cNvSpPr>
                <a:spLocks noChangeArrowheads="1"/>
              </p:cNvSpPr>
              <p:nvPr/>
            </p:nvSpPr>
            <p:spPr bwMode="auto">
              <a:xfrm>
                <a:off x="6019800" y="46482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10</a:t>
                </a:r>
              </a:p>
            </p:txBody>
          </p:sp>
          <p:sp>
            <p:nvSpPr>
              <p:cNvPr id="162830" name="Oval 45"/>
              <p:cNvSpPr>
                <a:spLocks noChangeArrowheads="1"/>
              </p:cNvSpPr>
              <p:nvPr/>
            </p:nvSpPr>
            <p:spPr bwMode="auto">
              <a:xfrm>
                <a:off x="6019800" y="54102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11</a:t>
                </a:r>
              </a:p>
            </p:txBody>
          </p:sp>
          <p:sp>
            <p:nvSpPr>
              <p:cNvPr id="162831" name="Oval 46"/>
              <p:cNvSpPr>
                <a:spLocks noChangeArrowheads="1"/>
              </p:cNvSpPr>
              <p:nvPr/>
            </p:nvSpPr>
            <p:spPr bwMode="auto">
              <a:xfrm>
                <a:off x="4572000" y="28194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6</a:t>
                </a:r>
              </a:p>
            </p:txBody>
          </p:sp>
          <p:sp>
            <p:nvSpPr>
              <p:cNvPr id="162832" name="Oval 47"/>
              <p:cNvSpPr>
                <a:spLocks noChangeArrowheads="1"/>
              </p:cNvSpPr>
              <p:nvPr/>
            </p:nvSpPr>
            <p:spPr bwMode="auto">
              <a:xfrm>
                <a:off x="4572000" y="38862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9</a:t>
                </a:r>
              </a:p>
            </p:txBody>
          </p:sp>
          <p:sp>
            <p:nvSpPr>
              <p:cNvPr id="162833" name="Oval 48"/>
              <p:cNvSpPr>
                <a:spLocks noChangeArrowheads="1"/>
              </p:cNvSpPr>
              <p:nvPr/>
            </p:nvSpPr>
            <p:spPr bwMode="auto">
              <a:xfrm>
                <a:off x="5181600" y="33528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8</a:t>
                </a:r>
              </a:p>
            </p:txBody>
          </p:sp>
          <p:sp>
            <p:nvSpPr>
              <p:cNvPr id="162834" name="Oval 49"/>
              <p:cNvSpPr>
                <a:spLocks noChangeArrowheads="1"/>
              </p:cNvSpPr>
              <p:nvPr/>
            </p:nvSpPr>
            <p:spPr bwMode="auto">
              <a:xfrm>
                <a:off x="7315200" y="33528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4,5</a:t>
                </a:r>
              </a:p>
            </p:txBody>
          </p:sp>
          <p:sp>
            <p:nvSpPr>
              <p:cNvPr id="162835" name="Line 50"/>
              <p:cNvSpPr>
                <a:spLocks noChangeShapeType="1"/>
              </p:cNvSpPr>
              <p:nvPr/>
            </p:nvSpPr>
            <p:spPr bwMode="auto">
              <a:xfrm>
                <a:off x="6248400" y="1828800"/>
                <a:ext cx="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36" name="Line 51"/>
              <p:cNvSpPr>
                <a:spLocks noChangeShapeType="1"/>
              </p:cNvSpPr>
              <p:nvPr/>
            </p:nvSpPr>
            <p:spPr bwMode="auto">
              <a:xfrm>
                <a:off x="6400800" y="2590800"/>
                <a:ext cx="990600" cy="838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37" name="Line 52"/>
              <p:cNvSpPr>
                <a:spLocks noChangeShapeType="1"/>
              </p:cNvSpPr>
              <p:nvPr/>
            </p:nvSpPr>
            <p:spPr bwMode="auto">
              <a:xfrm flipH="1">
                <a:off x="4876800" y="2590800"/>
                <a:ext cx="1219200" cy="228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38" name="Line 53"/>
              <p:cNvSpPr>
                <a:spLocks noChangeShapeType="1"/>
              </p:cNvSpPr>
              <p:nvPr/>
            </p:nvSpPr>
            <p:spPr bwMode="auto">
              <a:xfrm flipH="1">
                <a:off x="4267200" y="3124200"/>
                <a:ext cx="30480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39" name="Line 54"/>
              <p:cNvSpPr>
                <a:spLocks noChangeShapeType="1"/>
              </p:cNvSpPr>
              <p:nvPr/>
            </p:nvSpPr>
            <p:spPr bwMode="auto">
              <a:xfrm>
                <a:off x="5029200" y="3124200"/>
                <a:ext cx="22860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40" name="Line 55"/>
              <p:cNvSpPr>
                <a:spLocks noChangeShapeType="1"/>
              </p:cNvSpPr>
              <p:nvPr/>
            </p:nvSpPr>
            <p:spPr bwMode="auto">
              <a:xfrm>
                <a:off x="4191000" y="3733800"/>
                <a:ext cx="38100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41" name="Line 56"/>
              <p:cNvSpPr>
                <a:spLocks noChangeShapeType="1"/>
              </p:cNvSpPr>
              <p:nvPr/>
            </p:nvSpPr>
            <p:spPr bwMode="auto">
              <a:xfrm flipH="1">
                <a:off x="5029200" y="3810000"/>
                <a:ext cx="304800" cy="228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42" name="Oval 57"/>
              <p:cNvSpPr>
                <a:spLocks noChangeArrowheads="1"/>
              </p:cNvSpPr>
              <p:nvPr/>
            </p:nvSpPr>
            <p:spPr bwMode="auto">
              <a:xfrm>
                <a:off x="3886200" y="33528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Times" charset="0"/>
                  </a:rPr>
                  <a:t>7</a:t>
                </a:r>
              </a:p>
            </p:txBody>
          </p:sp>
          <p:sp>
            <p:nvSpPr>
              <p:cNvPr id="162843" name="Line 58"/>
              <p:cNvSpPr>
                <a:spLocks noChangeShapeType="1"/>
              </p:cNvSpPr>
              <p:nvPr/>
            </p:nvSpPr>
            <p:spPr bwMode="auto">
              <a:xfrm>
                <a:off x="4953000" y="4267200"/>
                <a:ext cx="1066800" cy="533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44" name="Line 59"/>
              <p:cNvSpPr>
                <a:spLocks noChangeShapeType="1"/>
              </p:cNvSpPr>
              <p:nvPr/>
            </p:nvSpPr>
            <p:spPr bwMode="auto">
              <a:xfrm flipH="1">
                <a:off x="6400800" y="3810000"/>
                <a:ext cx="114300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2845" name="Freeform 61"/>
              <p:cNvSpPr>
                <a:spLocks/>
              </p:cNvSpPr>
              <p:nvPr/>
            </p:nvSpPr>
            <p:spPr bwMode="auto">
              <a:xfrm>
                <a:off x="6477000" y="1600200"/>
                <a:ext cx="2171700" cy="3441700"/>
              </a:xfrm>
              <a:custGeom>
                <a:avLst/>
                <a:gdLst>
                  <a:gd name="T0" fmla="*/ 0 w 1368"/>
                  <a:gd name="T1" fmla="*/ 2147483647 h 2168"/>
                  <a:gd name="T2" fmla="*/ 2147483647 w 1368"/>
                  <a:gd name="T3" fmla="*/ 2147483647 h 2168"/>
                  <a:gd name="T4" fmla="*/ 2147483647 w 1368"/>
                  <a:gd name="T5" fmla="*/ 2147483647 h 2168"/>
                  <a:gd name="T6" fmla="*/ 2147483647 w 1368"/>
                  <a:gd name="T7" fmla="*/ 2147483647 h 2168"/>
                  <a:gd name="T8" fmla="*/ 0 w 1368"/>
                  <a:gd name="T9" fmla="*/ 0 h 2168"/>
                  <a:gd name="T10" fmla="*/ 0 60000 65536"/>
                  <a:gd name="T11" fmla="*/ 0 60000 65536"/>
                  <a:gd name="T12" fmla="*/ 0 60000 65536"/>
                  <a:gd name="T13" fmla="*/ 0 60000 65536"/>
                  <a:gd name="T14" fmla="*/ 0 60000 65536"/>
                  <a:gd name="T15" fmla="*/ 0 w 1368"/>
                  <a:gd name="T16" fmla="*/ 0 h 2168"/>
                  <a:gd name="T17" fmla="*/ 1368 w 1368"/>
                  <a:gd name="T18" fmla="*/ 2168 h 2168"/>
                </a:gdLst>
                <a:ahLst/>
                <a:cxnLst>
                  <a:cxn ang="T10">
                    <a:pos x="T0" y="T1"/>
                  </a:cxn>
                  <a:cxn ang="T11">
                    <a:pos x="T2" y="T3"/>
                  </a:cxn>
                  <a:cxn ang="T12">
                    <a:pos x="T4" y="T5"/>
                  </a:cxn>
                  <a:cxn ang="T13">
                    <a:pos x="T6" y="T7"/>
                  </a:cxn>
                  <a:cxn ang="T14">
                    <a:pos x="T8" y="T9"/>
                  </a:cxn>
                </a:cxnLst>
                <a:rect l="T15" t="T16" r="T17" b="T18"/>
                <a:pathLst>
                  <a:path w="1368" h="2168">
                    <a:moveTo>
                      <a:pt x="0" y="2064"/>
                    </a:moveTo>
                    <a:cubicBezTo>
                      <a:pt x="204" y="2116"/>
                      <a:pt x="408" y="2168"/>
                      <a:pt x="624" y="2064"/>
                    </a:cubicBezTo>
                    <a:cubicBezTo>
                      <a:pt x="840" y="1960"/>
                      <a:pt x="1224" y="1704"/>
                      <a:pt x="1296" y="1440"/>
                    </a:cubicBezTo>
                    <a:cubicBezTo>
                      <a:pt x="1368" y="1176"/>
                      <a:pt x="1272" y="720"/>
                      <a:pt x="1056" y="480"/>
                    </a:cubicBezTo>
                    <a:cubicBezTo>
                      <a:pt x="840" y="240"/>
                      <a:pt x="420" y="120"/>
                      <a:pt x="0"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2846" name="Text Box 62"/>
              <p:cNvSpPr txBox="1">
                <a:spLocks noChangeArrowheads="1"/>
              </p:cNvSpPr>
              <p:nvPr/>
            </p:nvSpPr>
            <p:spPr bwMode="auto">
              <a:xfrm>
                <a:off x="7162800" y="2362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Times" charset="0"/>
                  </a:rPr>
                  <a:t>R</a:t>
                </a:r>
                <a:r>
                  <a:rPr lang="en-US" b="1" baseline="-25000" dirty="0">
                    <a:solidFill>
                      <a:srgbClr val="CC0000"/>
                    </a:solidFill>
                    <a:latin typeface="Times" charset="0"/>
                  </a:rPr>
                  <a:t>1</a:t>
                </a:r>
              </a:p>
            </p:txBody>
          </p:sp>
          <p:sp>
            <p:nvSpPr>
              <p:cNvPr id="162847" name="Text Box 63"/>
              <p:cNvSpPr txBox="1">
                <a:spLocks noChangeArrowheads="1"/>
              </p:cNvSpPr>
              <p:nvPr/>
            </p:nvSpPr>
            <p:spPr bwMode="auto">
              <a:xfrm>
                <a:off x="6019800" y="3124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Times" charset="0"/>
                  </a:rPr>
                  <a:t>R</a:t>
                </a:r>
                <a:r>
                  <a:rPr lang="en-US" b="1" baseline="-25000" dirty="0">
                    <a:solidFill>
                      <a:srgbClr val="CC0000"/>
                    </a:solidFill>
                    <a:latin typeface="Times" charset="0"/>
                  </a:rPr>
                  <a:t>2</a:t>
                </a:r>
              </a:p>
            </p:txBody>
          </p:sp>
          <p:sp>
            <p:nvSpPr>
              <p:cNvPr id="162848" name="Text Box 64"/>
              <p:cNvSpPr txBox="1">
                <a:spLocks noChangeArrowheads="1"/>
              </p:cNvSpPr>
              <p:nvPr/>
            </p:nvSpPr>
            <p:spPr bwMode="auto">
              <a:xfrm>
                <a:off x="5181600" y="4724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Times" charset="0"/>
                  </a:rPr>
                  <a:t>R</a:t>
                </a:r>
                <a:r>
                  <a:rPr lang="en-US" b="1" baseline="-25000" dirty="0">
                    <a:solidFill>
                      <a:srgbClr val="CC0000"/>
                    </a:solidFill>
                    <a:latin typeface="Times" charset="0"/>
                  </a:rPr>
                  <a:t>3</a:t>
                </a:r>
              </a:p>
            </p:txBody>
          </p:sp>
          <p:sp>
            <p:nvSpPr>
              <p:cNvPr id="162849" name="Text Box 65"/>
              <p:cNvSpPr txBox="1">
                <a:spLocks noChangeArrowheads="1"/>
              </p:cNvSpPr>
              <p:nvPr/>
            </p:nvSpPr>
            <p:spPr bwMode="auto">
              <a:xfrm>
                <a:off x="4419600" y="3352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Times" charset="0"/>
                  </a:rPr>
                  <a:t>R</a:t>
                </a:r>
                <a:r>
                  <a:rPr lang="en-US" b="1" baseline="-25000" dirty="0">
                    <a:solidFill>
                      <a:srgbClr val="CC0000"/>
                    </a:solidFill>
                    <a:latin typeface="Times" charset="0"/>
                  </a:rPr>
                  <a:t>4</a:t>
                </a:r>
              </a:p>
            </p:txBody>
          </p:sp>
        </p:grpSp>
      </p:grpSp>
      <p:sp>
        <p:nvSpPr>
          <p:cNvPr id="2" name="TextBox 1"/>
          <p:cNvSpPr txBox="1"/>
          <p:nvPr/>
        </p:nvSpPr>
        <p:spPr>
          <a:xfrm>
            <a:off x="7086600" y="5715000"/>
            <a:ext cx="1603198" cy="400110"/>
          </a:xfrm>
          <a:prstGeom prst="rect">
            <a:avLst/>
          </a:prstGeom>
          <a:noFill/>
        </p:spPr>
        <p:txBody>
          <a:bodyPr wrap="none" rtlCol="0">
            <a:spAutoFit/>
          </a:bodyPr>
          <a:lstStyle/>
          <a:p>
            <a:r>
              <a:rPr lang="en-US" sz="2000" dirty="0" smtClean="0"/>
              <a:t>R = Regions</a:t>
            </a:r>
            <a:endParaRPr lang="en-US" sz="2000" dirty="0"/>
          </a:p>
        </p:txBody>
      </p:sp>
      <p:sp>
        <p:nvSpPr>
          <p:cNvPr id="4" name="Date Placeholder 3"/>
          <p:cNvSpPr>
            <a:spLocks noGrp="1"/>
          </p:cNvSpPr>
          <p:nvPr>
            <p:ph type="dt" sz="half" idx="10"/>
          </p:nvPr>
        </p:nvSpPr>
        <p:spPr/>
        <p:txBody>
          <a:bodyPr/>
          <a:lstStyle/>
          <a:p>
            <a:r>
              <a:rPr lang="en-US" dirty="0" smtClean="0"/>
              <a:t>May 9, 2017</a:t>
            </a:r>
            <a:endParaRPr lang="en-US" dirty="0"/>
          </a:p>
        </p:txBody>
      </p:sp>
      <p:sp>
        <p:nvSpPr>
          <p:cNvPr id="5" name="Footer Placeholder 4"/>
          <p:cNvSpPr>
            <a:spLocks noGrp="1"/>
          </p:cNvSpPr>
          <p:nvPr>
            <p:ph type="ftr" sz="quarter" idx="11"/>
          </p:nvPr>
        </p:nvSpPr>
        <p:spPr/>
        <p:txBody>
          <a:bodyPr/>
          <a:lstStyle/>
          <a:p>
            <a:r>
              <a:rPr lang="en-US" dirty="0" smtClean="0"/>
              <a:t>SE 433: Lecture 7</a:t>
            </a:r>
            <a:endParaRPr lang="en-US" dirty="0"/>
          </a:p>
        </p:txBody>
      </p:sp>
      <p:sp>
        <p:nvSpPr>
          <p:cNvPr id="3" name="Slide Number Placeholder 2"/>
          <p:cNvSpPr>
            <a:spLocks noGrp="1"/>
          </p:cNvSpPr>
          <p:nvPr>
            <p:ph type="sldNum" sz="quarter" idx="12"/>
          </p:nvPr>
        </p:nvSpPr>
        <p:spPr/>
        <p:txBody>
          <a:bodyPr/>
          <a:lstStyle/>
          <a:p>
            <a:fld id="{E33F7537-FEB8-9741-A2F9-B5A5A52C7CA4}" type="slidenum">
              <a:rPr lang="en-US" smtClean="0"/>
              <a:pPr/>
              <a:t>72</a:t>
            </a:fld>
            <a:r>
              <a:rPr lang="en-US" dirty="0" smtClean="0"/>
              <a:t> of 103</a:t>
            </a:r>
            <a:endParaRPr lang="en-US" dirty="0"/>
          </a:p>
        </p:txBody>
      </p:sp>
    </p:spTree>
    <p:extLst>
      <p:ext uri="{BB962C8B-B14F-4D97-AF65-F5344CB8AC3E}">
        <p14:creationId xmlns:p14="http://schemas.microsoft.com/office/powerpoint/2010/main" val="321391080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743200" y="2743200"/>
            <a:ext cx="2895600" cy="2895600"/>
          </a:xfrm>
          <a:prstGeom prst="rect">
            <a:avLst/>
          </a:prstGeom>
          <a:solidFill>
            <a:srgbClr val="EAEAEA"/>
          </a:solidFill>
          <a:ln w="9525">
            <a:solidFill>
              <a:schemeClr val="tx1"/>
            </a:solidFill>
            <a:miter lim="800000"/>
            <a:headEnd/>
            <a:tailEnd/>
          </a:ln>
        </p:spPr>
        <p:txBody>
          <a:bodyPr wrap="none" anchor="ctr"/>
          <a:lstStyle/>
          <a:p>
            <a:endParaRPr lang="en-US" dirty="0"/>
          </a:p>
        </p:txBody>
      </p:sp>
      <p:sp>
        <p:nvSpPr>
          <p:cNvPr id="229379" name="Rectangle 3"/>
          <p:cNvSpPr>
            <a:spLocks noGrp="1" noChangeArrowheads="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Compound logic</a:t>
            </a:r>
          </a:p>
        </p:txBody>
      </p:sp>
      <p:sp>
        <p:nvSpPr>
          <p:cNvPr id="164868" name="Rectangle 4"/>
          <p:cNvSpPr>
            <a:spLocks noGrp="1" noChangeArrowheads="1"/>
          </p:cNvSpPr>
          <p:nvPr>
            <p:ph type="body" idx="4294967295"/>
          </p:nvPr>
        </p:nvSpPr>
        <p:spPr>
          <a:xfrm>
            <a:off x="457200" y="1219200"/>
            <a:ext cx="7924800" cy="4343400"/>
          </a:xfrm>
          <a:noFill/>
        </p:spPr>
        <p:txBody>
          <a:bodyPr/>
          <a:lstStyle/>
          <a:p>
            <a:pPr marL="393700" indent="-393700"/>
            <a:r>
              <a:rPr lang="en-US" sz="1900" dirty="0">
                <a:latin typeface="Arial" charset="0"/>
                <a:ea typeface="ＭＳ Ｐゴシック" charset="0"/>
                <a:cs typeface="ＭＳ Ｐゴシック" charset="0"/>
              </a:rPr>
              <a:t>A compound condition occurs when one or more Boolean operators (logical OR, AND, NAND, NOR) is present in a conditional statement.</a:t>
            </a:r>
          </a:p>
          <a:p>
            <a:pPr marL="393700" indent="-393700"/>
            <a:r>
              <a:rPr lang="en-US" sz="1900" dirty="0">
                <a:latin typeface="Arial" charset="0"/>
                <a:ea typeface="ＭＳ Ｐゴシック" charset="0"/>
                <a:cs typeface="ＭＳ Ｐゴシック" charset="0"/>
              </a:rPr>
              <a:t>Example:</a:t>
            </a:r>
          </a:p>
          <a:p>
            <a:pPr marL="393700" indent="-393700">
              <a:buFont typeface="Wingdings" charset="0"/>
              <a:buNone/>
            </a:pPr>
            <a:r>
              <a:rPr lang="en-US" sz="2200" dirty="0">
                <a:latin typeface="Arial" charset="0"/>
                <a:ea typeface="ＭＳ Ｐゴシック" charset="0"/>
                <a:cs typeface="ＭＳ Ｐゴシック" charset="0"/>
              </a:rPr>
              <a:t>	</a:t>
            </a:r>
            <a:r>
              <a:rPr lang="en-US" sz="2200" dirty="0">
                <a:solidFill>
                  <a:srgbClr val="CC0000"/>
                </a:solidFill>
                <a:latin typeface="Arial" charset="0"/>
                <a:ea typeface="ＭＳ Ｐゴシック" charset="0"/>
                <a:cs typeface="ＭＳ Ｐゴシック" charset="0"/>
              </a:rPr>
              <a:t>if a OR b</a:t>
            </a:r>
            <a:br>
              <a:rPr lang="en-US" sz="2200" dirty="0">
                <a:solidFill>
                  <a:srgbClr val="CC0000"/>
                </a:solidFill>
                <a:latin typeface="Arial" charset="0"/>
                <a:ea typeface="ＭＳ Ｐゴシック" charset="0"/>
                <a:cs typeface="ＭＳ Ｐゴシック" charset="0"/>
              </a:rPr>
            </a:br>
            <a:r>
              <a:rPr lang="en-US" sz="2200" dirty="0">
                <a:solidFill>
                  <a:srgbClr val="CC0000"/>
                </a:solidFill>
                <a:latin typeface="Arial" charset="0"/>
                <a:ea typeface="ＭＳ Ｐゴシック" charset="0"/>
                <a:cs typeface="ＭＳ Ｐゴシック" charset="0"/>
              </a:rPr>
              <a:t>then do X</a:t>
            </a:r>
            <a:br>
              <a:rPr lang="en-US" sz="2200" dirty="0">
                <a:solidFill>
                  <a:srgbClr val="CC0000"/>
                </a:solidFill>
                <a:latin typeface="Arial" charset="0"/>
                <a:ea typeface="ＭＳ Ｐゴシック" charset="0"/>
                <a:cs typeface="ＭＳ Ｐゴシック" charset="0"/>
              </a:rPr>
            </a:br>
            <a:r>
              <a:rPr lang="en-US" sz="2200" dirty="0">
                <a:solidFill>
                  <a:srgbClr val="CC0000"/>
                </a:solidFill>
                <a:latin typeface="Arial" charset="0"/>
                <a:ea typeface="ＭＳ Ｐゴシック" charset="0"/>
                <a:cs typeface="ＭＳ Ｐゴシック" charset="0"/>
              </a:rPr>
              <a:t>else do Y</a:t>
            </a:r>
            <a:br>
              <a:rPr lang="en-US" sz="2200" dirty="0">
                <a:solidFill>
                  <a:srgbClr val="CC0000"/>
                </a:solidFill>
                <a:latin typeface="Arial" charset="0"/>
                <a:ea typeface="ＭＳ Ｐゴシック" charset="0"/>
                <a:cs typeface="ＭＳ Ｐゴシック" charset="0"/>
              </a:rPr>
            </a:br>
            <a:r>
              <a:rPr lang="en-US" sz="2200" dirty="0">
                <a:solidFill>
                  <a:srgbClr val="CC0000"/>
                </a:solidFill>
                <a:latin typeface="Arial" charset="0"/>
                <a:ea typeface="ＭＳ Ｐゴシック" charset="0"/>
                <a:cs typeface="ＭＳ Ｐゴシック" charset="0"/>
              </a:rPr>
              <a:t>endif</a:t>
            </a:r>
          </a:p>
        </p:txBody>
      </p:sp>
      <p:grpSp>
        <p:nvGrpSpPr>
          <p:cNvPr id="164869" name="Group 5"/>
          <p:cNvGrpSpPr>
            <a:grpSpLocks/>
          </p:cNvGrpSpPr>
          <p:nvPr/>
        </p:nvGrpSpPr>
        <p:grpSpPr bwMode="auto">
          <a:xfrm>
            <a:off x="2971800" y="2895600"/>
            <a:ext cx="2514600" cy="2590800"/>
            <a:chOff x="1536" y="1584"/>
            <a:chExt cx="2176" cy="2400"/>
          </a:xfrm>
        </p:grpSpPr>
        <p:sp>
          <p:nvSpPr>
            <p:cNvPr id="164885" name="Oval 6"/>
            <p:cNvSpPr>
              <a:spLocks noChangeArrowheads="1"/>
            </p:cNvSpPr>
            <p:nvPr/>
          </p:nvSpPr>
          <p:spPr bwMode="auto">
            <a:xfrm>
              <a:off x="2688" y="1584"/>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a</a:t>
              </a:r>
            </a:p>
          </p:txBody>
        </p:sp>
        <p:sp>
          <p:nvSpPr>
            <p:cNvPr id="164886" name="Oval 7"/>
            <p:cNvSpPr>
              <a:spLocks noChangeArrowheads="1"/>
            </p:cNvSpPr>
            <p:nvPr/>
          </p:nvSpPr>
          <p:spPr bwMode="auto">
            <a:xfrm>
              <a:off x="1968" y="2208"/>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b</a:t>
              </a:r>
            </a:p>
          </p:txBody>
        </p:sp>
        <p:sp>
          <p:nvSpPr>
            <p:cNvPr id="164887" name="Oval 8"/>
            <p:cNvSpPr>
              <a:spLocks noChangeArrowheads="1"/>
            </p:cNvSpPr>
            <p:nvPr/>
          </p:nvSpPr>
          <p:spPr bwMode="auto">
            <a:xfrm>
              <a:off x="2400" y="2784"/>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x</a:t>
              </a:r>
            </a:p>
          </p:txBody>
        </p:sp>
        <p:sp>
          <p:nvSpPr>
            <p:cNvPr id="164888" name="Oval 9"/>
            <p:cNvSpPr>
              <a:spLocks noChangeArrowheads="1"/>
            </p:cNvSpPr>
            <p:nvPr/>
          </p:nvSpPr>
          <p:spPr bwMode="auto">
            <a:xfrm>
              <a:off x="1536" y="2784"/>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y</a:t>
              </a:r>
            </a:p>
          </p:txBody>
        </p:sp>
        <p:sp>
          <p:nvSpPr>
            <p:cNvPr id="164889" name="Oval 10"/>
            <p:cNvSpPr>
              <a:spLocks noChangeArrowheads="1"/>
            </p:cNvSpPr>
            <p:nvPr/>
          </p:nvSpPr>
          <p:spPr bwMode="auto">
            <a:xfrm>
              <a:off x="1968" y="3456"/>
              <a:ext cx="288" cy="288"/>
            </a:xfrm>
            <a:prstGeom prst="ellipse">
              <a:avLst/>
            </a:prstGeom>
            <a:solidFill>
              <a:schemeClr val="bg1"/>
            </a:solidFill>
            <a:ln w="9525">
              <a:solidFill>
                <a:schemeClr val="tx1"/>
              </a:solidFill>
              <a:round/>
              <a:headEnd/>
              <a:tailEnd type="none" w="lg" len="lg"/>
            </a:ln>
          </p:spPr>
          <p:txBody>
            <a:bodyPr wrap="none" anchor="ctr"/>
            <a:lstStyle/>
            <a:p>
              <a:pPr algn="ctr"/>
              <a:endParaRPr lang="en-US" sz="2000" dirty="0">
                <a:latin typeface="Times" charset="0"/>
              </a:endParaRPr>
            </a:p>
          </p:txBody>
        </p:sp>
        <p:sp>
          <p:nvSpPr>
            <p:cNvPr id="164890" name="Line 11"/>
            <p:cNvSpPr>
              <a:spLocks noChangeShapeType="1"/>
            </p:cNvSpPr>
            <p:nvPr/>
          </p:nvSpPr>
          <p:spPr bwMode="auto">
            <a:xfrm flipH="1">
              <a:off x="2208" y="1824"/>
              <a:ext cx="480"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91" name="Line 12"/>
            <p:cNvSpPr>
              <a:spLocks noChangeShapeType="1"/>
            </p:cNvSpPr>
            <p:nvPr/>
          </p:nvSpPr>
          <p:spPr bwMode="auto">
            <a:xfrm flipH="1">
              <a:off x="1728" y="2448"/>
              <a:ext cx="288" cy="33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92" name="Line 13"/>
            <p:cNvSpPr>
              <a:spLocks noChangeShapeType="1"/>
            </p:cNvSpPr>
            <p:nvPr/>
          </p:nvSpPr>
          <p:spPr bwMode="auto">
            <a:xfrm>
              <a:off x="2208" y="2448"/>
              <a:ext cx="288" cy="33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93" name="Line 14"/>
            <p:cNvSpPr>
              <a:spLocks noChangeShapeType="1"/>
            </p:cNvSpPr>
            <p:nvPr/>
          </p:nvSpPr>
          <p:spPr bwMode="auto">
            <a:xfrm>
              <a:off x="1728" y="3072"/>
              <a:ext cx="288"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94" name="Line 15"/>
            <p:cNvSpPr>
              <a:spLocks noChangeShapeType="1"/>
            </p:cNvSpPr>
            <p:nvPr/>
          </p:nvSpPr>
          <p:spPr bwMode="auto">
            <a:xfrm flipH="1">
              <a:off x="2208" y="3072"/>
              <a:ext cx="336"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95" name="Oval 16"/>
            <p:cNvSpPr>
              <a:spLocks noChangeArrowheads="1"/>
            </p:cNvSpPr>
            <p:nvPr/>
          </p:nvSpPr>
          <p:spPr bwMode="auto">
            <a:xfrm>
              <a:off x="3312" y="2208"/>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x</a:t>
              </a:r>
            </a:p>
          </p:txBody>
        </p:sp>
        <p:sp>
          <p:nvSpPr>
            <p:cNvPr id="164896" name="Line 17"/>
            <p:cNvSpPr>
              <a:spLocks noChangeShapeType="1"/>
            </p:cNvSpPr>
            <p:nvPr/>
          </p:nvSpPr>
          <p:spPr bwMode="auto">
            <a:xfrm>
              <a:off x="2928" y="1824"/>
              <a:ext cx="432" cy="384"/>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97" name="Freeform 18"/>
            <p:cNvSpPr>
              <a:spLocks/>
            </p:cNvSpPr>
            <p:nvPr/>
          </p:nvSpPr>
          <p:spPr bwMode="auto">
            <a:xfrm>
              <a:off x="2256" y="2496"/>
              <a:ext cx="1456" cy="1104"/>
            </a:xfrm>
            <a:custGeom>
              <a:avLst/>
              <a:gdLst>
                <a:gd name="T0" fmla="*/ 1248 w 1456"/>
                <a:gd name="T1" fmla="*/ 0 h 1104"/>
                <a:gd name="T2" fmla="*/ 1248 w 1456"/>
                <a:gd name="T3" fmla="*/ 576 h 1104"/>
                <a:gd name="T4" fmla="*/ 0 w 1456"/>
                <a:gd name="T5" fmla="*/ 1104 h 1104"/>
                <a:gd name="T6" fmla="*/ 0 60000 65536"/>
                <a:gd name="T7" fmla="*/ 0 60000 65536"/>
                <a:gd name="T8" fmla="*/ 0 60000 65536"/>
                <a:gd name="T9" fmla="*/ 0 w 1456"/>
                <a:gd name="T10" fmla="*/ 0 h 1104"/>
                <a:gd name="T11" fmla="*/ 1456 w 1456"/>
                <a:gd name="T12" fmla="*/ 1104 h 1104"/>
              </a:gdLst>
              <a:ahLst/>
              <a:cxnLst>
                <a:cxn ang="T6">
                  <a:pos x="T0" y="T1"/>
                </a:cxn>
                <a:cxn ang="T7">
                  <a:pos x="T2" y="T3"/>
                </a:cxn>
                <a:cxn ang="T8">
                  <a:pos x="T4" y="T5"/>
                </a:cxn>
              </a:cxnLst>
              <a:rect l="T9" t="T10" r="T11" b="T12"/>
              <a:pathLst>
                <a:path w="1456" h="1104">
                  <a:moveTo>
                    <a:pt x="1248" y="0"/>
                  </a:moveTo>
                  <a:cubicBezTo>
                    <a:pt x="1352" y="196"/>
                    <a:pt x="1456" y="392"/>
                    <a:pt x="1248" y="576"/>
                  </a:cubicBezTo>
                  <a:cubicBezTo>
                    <a:pt x="1040" y="760"/>
                    <a:pt x="520" y="932"/>
                    <a:pt x="0" y="1104"/>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98" name="Line 19"/>
            <p:cNvSpPr>
              <a:spLocks noChangeShapeType="1"/>
            </p:cNvSpPr>
            <p:nvPr/>
          </p:nvSpPr>
          <p:spPr bwMode="auto">
            <a:xfrm>
              <a:off x="2112" y="3744"/>
              <a:ext cx="0" cy="24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grpSp>
      <p:sp>
        <p:nvSpPr>
          <p:cNvPr id="164870" name="Oval 20"/>
          <p:cNvSpPr>
            <a:spLocks noChangeArrowheads="1"/>
          </p:cNvSpPr>
          <p:nvPr/>
        </p:nvSpPr>
        <p:spPr bwMode="auto">
          <a:xfrm>
            <a:off x="7580313" y="2895600"/>
            <a:ext cx="331787"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a</a:t>
            </a:r>
          </a:p>
        </p:txBody>
      </p:sp>
      <p:sp>
        <p:nvSpPr>
          <p:cNvPr id="164871" name="Oval 21"/>
          <p:cNvSpPr>
            <a:spLocks noChangeArrowheads="1"/>
          </p:cNvSpPr>
          <p:nvPr/>
        </p:nvSpPr>
        <p:spPr bwMode="auto">
          <a:xfrm>
            <a:off x="6746875" y="3568700"/>
            <a:ext cx="333375"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b</a:t>
            </a:r>
          </a:p>
        </p:txBody>
      </p:sp>
      <p:sp>
        <p:nvSpPr>
          <p:cNvPr id="164872" name="Oval 22"/>
          <p:cNvSpPr>
            <a:spLocks noChangeArrowheads="1"/>
          </p:cNvSpPr>
          <p:nvPr/>
        </p:nvSpPr>
        <p:spPr bwMode="auto">
          <a:xfrm>
            <a:off x="7246938" y="4191000"/>
            <a:ext cx="333375"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x</a:t>
            </a:r>
          </a:p>
        </p:txBody>
      </p:sp>
      <p:sp>
        <p:nvSpPr>
          <p:cNvPr id="164873" name="Oval 23"/>
          <p:cNvSpPr>
            <a:spLocks noChangeArrowheads="1"/>
          </p:cNvSpPr>
          <p:nvPr/>
        </p:nvSpPr>
        <p:spPr bwMode="auto">
          <a:xfrm>
            <a:off x="6248400" y="4191000"/>
            <a:ext cx="333375"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Times" charset="0"/>
              </a:rPr>
              <a:t>y</a:t>
            </a:r>
          </a:p>
        </p:txBody>
      </p:sp>
      <p:sp>
        <p:nvSpPr>
          <p:cNvPr id="164874" name="Oval 24"/>
          <p:cNvSpPr>
            <a:spLocks noChangeArrowheads="1"/>
          </p:cNvSpPr>
          <p:nvPr/>
        </p:nvSpPr>
        <p:spPr bwMode="auto">
          <a:xfrm>
            <a:off x="6746875" y="4916488"/>
            <a:ext cx="333375" cy="311150"/>
          </a:xfrm>
          <a:prstGeom prst="ellipse">
            <a:avLst/>
          </a:prstGeom>
          <a:solidFill>
            <a:schemeClr val="bg1"/>
          </a:solidFill>
          <a:ln w="9525">
            <a:solidFill>
              <a:schemeClr val="tx1"/>
            </a:solidFill>
            <a:round/>
            <a:headEnd/>
            <a:tailEnd type="none" w="lg" len="lg"/>
          </a:ln>
        </p:spPr>
        <p:txBody>
          <a:bodyPr wrap="none" anchor="ctr"/>
          <a:lstStyle/>
          <a:p>
            <a:pPr algn="ctr"/>
            <a:endParaRPr lang="en-US" sz="2000" dirty="0">
              <a:latin typeface="Times" charset="0"/>
            </a:endParaRPr>
          </a:p>
        </p:txBody>
      </p:sp>
      <p:sp>
        <p:nvSpPr>
          <p:cNvPr id="164875" name="Line 25"/>
          <p:cNvSpPr>
            <a:spLocks noChangeShapeType="1"/>
          </p:cNvSpPr>
          <p:nvPr/>
        </p:nvSpPr>
        <p:spPr bwMode="auto">
          <a:xfrm flipH="1">
            <a:off x="7024688" y="3154363"/>
            <a:ext cx="555625" cy="4667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76" name="Line 26"/>
          <p:cNvSpPr>
            <a:spLocks noChangeShapeType="1"/>
          </p:cNvSpPr>
          <p:nvPr/>
        </p:nvSpPr>
        <p:spPr bwMode="auto">
          <a:xfrm flipH="1">
            <a:off x="6470650" y="3829050"/>
            <a:ext cx="331788" cy="36195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77" name="Line 27"/>
          <p:cNvSpPr>
            <a:spLocks noChangeShapeType="1"/>
          </p:cNvSpPr>
          <p:nvPr/>
        </p:nvSpPr>
        <p:spPr bwMode="auto">
          <a:xfrm>
            <a:off x="7024688" y="3829050"/>
            <a:ext cx="333375" cy="36195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78" name="Line 28"/>
          <p:cNvSpPr>
            <a:spLocks noChangeShapeType="1"/>
          </p:cNvSpPr>
          <p:nvPr/>
        </p:nvSpPr>
        <p:spPr bwMode="auto">
          <a:xfrm>
            <a:off x="6470650" y="4502150"/>
            <a:ext cx="331788" cy="4667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79" name="Line 29"/>
          <p:cNvSpPr>
            <a:spLocks noChangeShapeType="1"/>
          </p:cNvSpPr>
          <p:nvPr/>
        </p:nvSpPr>
        <p:spPr bwMode="auto">
          <a:xfrm flipH="1">
            <a:off x="7024688" y="4502150"/>
            <a:ext cx="388937" cy="4667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80" name="Line 30"/>
          <p:cNvSpPr>
            <a:spLocks noChangeShapeType="1"/>
          </p:cNvSpPr>
          <p:nvPr/>
        </p:nvSpPr>
        <p:spPr bwMode="auto">
          <a:xfrm flipH="1">
            <a:off x="7543800" y="3154363"/>
            <a:ext cx="312738" cy="1036637"/>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64881" name="Line 31"/>
          <p:cNvSpPr>
            <a:spLocks noChangeShapeType="1"/>
          </p:cNvSpPr>
          <p:nvPr/>
        </p:nvSpPr>
        <p:spPr bwMode="auto">
          <a:xfrm>
            <a:off x="6913563" y="5227638"/>
            <a:ext cx="0" cy="25876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73</a:t>
            </a:fld>
            <a:r>
              <a:rPr lang="en-US" dirty="0" smtClean="0"/>
              <a:t> of 103</a:t>
            </a:r>
            <a:endParaRPr lang="en-US" dirty="0"/>
          </a:p>
        </p:txBody>
      </p:sp>
    </p:spTree>
    <p:extLst>
      <p:ext uri="{BB962C8B-B14F-4D97-AF65-F5344CB8AC3E}">
        <p14:creationId xmlns:p14="http://schemas.microsoft.com/office/powerpoint/2010/main" val="320972202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Independent Program Paths</a:t>
            </a:r>
          </a:p>
        </p:txBody>
      </p:sp>
      <p:sp>
        <p:nvSpPr>
          <p:cNvPr id="166915" name="Rectangle 3"/>
          <p:cNvSpPr>
            <a:spLocks noGrp="1" noChangeArrowheads="1"/>
          </p:cNvSpPr>
          <p:nvPr>
            <p:ph type="body" idx="4294967295"/>
          </p:nvPr>
        </p:nvSpPr>
        <p:spPr>
          <a:xfrm>
            <a:off x="457200" y="990600"/>
            <a:ext cx="8382000" cy="5562600"/>
          </a:xfrm>
        </p:spPr>
        <p:txBody>
          <a:bodyPr/>
          <a:lstStyle/>
          <a:p>
            <a:pPr marL="393700" indent="-393700">
              <a:spcBef>
                <a:spcPct val="50000"/>
              </a:spcBef>
            </a:pPr>
            <a:r>
              <a:rPr lang="en-US" sz="2000" dirty="0">
                <a:latin typeface="Arial" charset="0"/>
                <a:ea typeface="ＭＳ Ｐゴシック" charset="0"/>
                <a:cs typeface="ＭＳ Ｐゴシック" charset="0"/>
              </a:rPr>
              <a:t>Any path through the program that introduces at least one new set of processing statements or a new condition.</a:t>
            </a:r>
          </a:p>
          <a:p>
            <a:pPr marL="393700" indent="-393700">
              <a:spcBef>
                <a:spcPct val="50000"/>
              </a:spcBef>
            </a:pPr>
            <a:r>
              <a:rPr lang="en-US" sz="2000" dirty="0">
                <a:latin typeface="Arial" charset="0"/>
                <a:ea typeface="ＭＳ Ｐゴシック" charset="0"/>
                <a:cs typeface="ＭＳ Ｐゴシック" charset="0"/>
              </a:rPr>
              <a:t>In terms of a flow graph, an independent path must move along at least one edge that has not previously been traversed</a:t>
            </a:r>
            <a:r>
              <a:rPr lang="en-US" sz="2000" dirty="0" smtClean="0">
                <a:latin typeface="Arial" charset="0"/>
                <a:ea typeface="ＭＳ Ｐゴシック" charset="0"/>
                <a:cs typeface="ＭＳ Ｐゴシック" charset="0"/>
              </a:rPr>
              <a:t>.</a:t>
            </a:r>
            <a:endParaRPr lang="en-US" sz="2000" dirty="0">
              <a:latin typeface="Arial" charset="0"/>
              <a:ea typeface="ＭＳ Ｐゴシック" charset="0"/>
              <a:cs typeface="ＭＳ Ｐゴシック" charset="0"/>
            </a:endParaRP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74</a:t>
            </a:fld>
            <a:r>
              <a:rPr lang="en-US" dirty="0" smtClean="0"/>
              <a:t> of 103</a:t>
            </a:r>
            <a:endParaRPr lang="en-US" dirty="0"/>
          </a:p>
        </p:txBody>
      </p:sp>
    </p:spTree>
    <p:extLst>
      <p:ext uri="{BB962C8B-B14F-4D97-AF65-F5344CB8AC3E}">
        <p14:creationId xmlns:p14="http://schemas.microsoft.com/office/powerpoint/2010/main" val="22173942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Paths Example</a:t>
            </a:r>
            <a:endParaRPr lang="en-US" dirty="0"/>
          </a:p>
        </p:txBody>
      </p:sp>
      <p:sp>
        <p:nvSpPr>
          <p:cNvPr id="3" name="Content Placeholder 2"/>
          <p:cNvSpPr>
            <a:spLocks noGrp="1"/>
          </p:cNvSpPr>
          <p:nvPr>
            <p:ph sz="quarter" idx="1"/>
          </p:nvPr>
        </p:nvSpPr>
        <p:spPr>
          <a:xfrm>
            <a:off x="3962400" y="1066800"/>
            <a:ext cx="4876800" cy="5410200"/>
          </a:xfrm>
        </p:spPr>
        <p:txBody>
          <a:bodyPr/>
          <a:lstStyle/>
          <a:p>
            <a:pPr marL="393700" indent="-393700">
              <a:lnSpc>
                <a:spcPct val="110000"/>
              </a:lnSpc>
              <a:spcBef>
                <a:spcPct val="50000"/>
              </a:spcBef>
              <a:spcAft>
                <a:spcPts val="1200"/>
              </a:spcAft>
            </a:pPr>
            <a:r>
              <a:rPr lang="en-US" dirty="0" smtClean="0"/>
              <a:t>Basis paths:</a:t>
            </a:r>
            <a:r>
              <a:rPr lang="en-US" dirty="0"/>
              <a:t/>
            </a:r>
            <a:br>
              <a:rPr lang="en-US" dirty="0"/>
            </a:br>
            <a:r>
              <a:rPr lang="en-US" dirty="0" smtClean="0"/>
              <a:t>Path </a:t>
            </a:r>
            <a:r>
              <a:rPr lang="en-US" dirty="0"/>
              <a:t>1: </a:t>
            </a:r>
            <a:r>
              <a:rPr lang="en-US" dirty="0">
                <a:solidFill>
                  <a:srgbClr val="CC0000"/>
                </a:solidFill>
              </a:rPr>
              <a:t>1-11</a:t>
            </a:r>
            <a:br>
              <a:rPr lang="en-US" dirty="0">
                <a:solidFill>
                  <a:srgbClr val="CC0000"/>
                </a:solidFill>
              </a:rPr>
            </a:br>
            <a:r>
              <a:rPr lang="en-US" dirty="0" smtClean="0"/>
              <a:t>Path </a:t>
            </a:r>
            <a:r>
              <a:rPr lang="en-US" dirty="0"/>
              <a:t>2: </a:t>
            </a:r>
            <a:r>
              <a:rPr lang="en-US" dirty="0">
                <a:solidFill>
                  <a:srgbClr val="CC0000"/>
                </a:solidFill>
              </a:rPr>
              <a:t>1-2-3-4-5-10-1-11</a:t>
            </a:r>
            <a:br>
              <a:rPr lang="en-US" dirty="0">
                <a:solidFill>
                  <a:srgbClr val="CC0000"/>
                </a:solidFill>
              </a:rPr>
            </a:br>
            <a:r>
              <a:rPr lang="en-US" dirty="0"/>
              <a:t>P</a:t>
            </a:r>
            <a:r>
              <a:rPr lang="en-US" dirty="0" smtClean="0"/>
              <a:t>ath </a:t>
            </a:r>
            <a:r>
              <a:rPr lang="en-US" dirty="0"/>
              <a:t>3: </a:t>
            </a:r>
            <a:r>
              <a:rPr lang="en-US" dirty="0">
                <a:solidFill>
                  <a:srgbClr val="CC0000"/>
                </a:solidFill>
              </a:rPr>
              <a:t>1-2-3-6-8-9-10-1-11</a:t>
            </a:r>
            <a:br>
              <a:rPr lang="en-US" dirty="0">
                <a:solidFill>
                  <a:srgbClr val="CC0000"/>
                </a:solidFill>
              </a:rPr>
            </a:br>
            <a:r>
              <a:rPr lang="en-US" dirty="0" smtClean="0"/>
              <a:t>Path </a:t>
            </a:r>
            <a:r>
              <a:rPr lang="en-US" dirty="0"/>
              <a:t>4: </a:t>
            </a:r>
            <a:r>
              <a:rPr lang="en-US" dirty="0">
                <a:solidFill>
                  <a:srgbClr val="CC0000"/>
                </a:solidFill>
              </a:rPr>
              <a:t>1-2-3-6-7-9-10-1-11</a:t>
            </a:r>
          </a:p>
          <a:p>
            <a:pPr marL="393700" indent="-393700">
              <a:lnSpc>
                <a:spcPct val="90000"/>
              </a:lnSpc>
              <a:spcBef>
                <a:spcPct val="50000"/>
              </a:spcBef>
              <a:spcAft>
                <a:spcPts val="1200"/>
              </a:spcAft>
            </a:pPr>
            <a:r>
              <a:rPr lang="en-US" dirty="0"/>
              <a:t>The </a:t>
            </a:r>
            <a:r>
              <a:rPr lang="en-US" dirty="0" smtClean="0"/>
              <a:t>path below is </a:t>
            </a:r>
            <a:r>
              <a:rPr lang="en-US" b="1" dirty="0" smtClean="0"/>
              <a:t>NOT</a:t>
            </a:r>
            <a:r>
              <a:rPr lang="en-US" dirty="0" smtClean="0"/>
              <a:t> a basis path </a:t>
            </a:r>
            <a:r>
              <a:rPr lang="en-US" dirty="0">
                <a:solidFill>
                  <a:srgbClr val="CC0000"/>
                </a:solidFill>
              </a:rPr>
              <a:t>1-2-3-4-5-10-1-2-3-6-8-9-10-1-11</a:t>
            </a:r>
            <a:r>
              <a:rPr lang="en-US" dirty="0"/>
              <a:t>  </a:t>
            </a:r>
            <a:r>
              <a:rPr lang="en-US" dirty="0" smtClean="0"/>
              <a:t>because </a:t>
            </a:r>
            <a:r>
              <a:rPr lang="en-US" sz="2400" dirty="0" smtClean="0"/>
              <a:t>it </a:t>
            </a:r>
            <a:r>
              <a:rPr lang="en-US" sz="2400" dirty="0"/>
              <a:t>does not traverse any new edges</a:t>
            </a:r>
            <a:r>
              <a:rPr lang="en-US" sz="2400" dirty="0" smtClean="0"/>
              <a:t>.</a:t>
            </a:r>
            <a:endParaRPr lang="en-US" sz="2400" dirty="0"/>
          </a:p>
        </p:txBody>
      </p:sp>
      <p:grpSp>
        <p:nvGrpSpPr>
          <p:cNvPr id="7" name="Group 6"/>
          <p:cNvGrpSpPr/>
          <p:nvPr/>
        </p:nvGrpSpPr>
        <p:grpSpPr>
          <a:xfrm>
            <a:off x="381000" y="1524000"/>
            <a:ext cx="3352800" cy="4862513"/>
            <a:chOff x="152400" y="1066800"/>
            <a:chExt cx="3352800" cy="4862513"/>
          </a:xfrm>
        </p:grpSpPr>
        <p:sp>
          <p:nvSpPr>
            <p:cNvPr id="8" name="AutoShape 3"/>
            <p:cNvSpPr>
              <a:spLocks noChangeArrowheads="1"/>
            </p:cNvSpPr>
            <p:nvPr/>
          </p:nvSpPr>
          <p:spPr bwMode="auto">
            <a:xfrm>
              <a:off x="1771650" y="1676400"/>
              <a:ext cx="808038" cy="457200"/>
            </a:xfrm>
            <a:prstGeom prst="diamond">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1</a:t>
              </a:r>
            </a:p>
          </p:txBody>
        </p:sp>
        <p:sp>
          <p:nvSpPr>
            <p:cNvPr id="9" name="Oval 4"/>
            <p:cNvSpPr>
              <a:spLocks noChangeArrowheads="1"/>
            </p:cNvSpPr>
            <p:nvPr/>
          </p:nvSpPr>
          <p:spPr bwMode="auto">
            <a:xfrm>
              <a:off x="2060575" y="1066800"/>
              <a:ext cx="225425" cy="228600"/>
            </a:xfrm>
            <a:prstGeom prst="ellipse">
              <a:avLst/>
            </a:prstGeom>
            <a:solidFill>
              <a:schemeClr val="bg1"/>
            </a:solidFill>
            <a:ln w="9525">
              <a:solidFill>
                <a:schemeClr val="tx1"/>
              </a:solidFill>
              <a:round/>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10" name="Rectangle 5"/>
            <p:cNvSpPr>
              <a:spLocks noChangeArrowheads="1"/>
            </p:cNvSpPr>
            <p:nvPr/>
          </p:nvSpPr>
          <p:spPr bwMode="auto">
            <a:xfrm>
              <a:off x="1828800" y="2438400"/>
              <a:ext cx="750888"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2</a:t>
              </a:r>
            </a:p>
          </p:txBody>
        </p:sp>
        <p:sp>
          <p:nvSpPr>
            <p:cNvPr id="11" name="AutoShape 6"/>
            <p:cNvSpPr>
              <a:spLocks noChangeArrowheads="1"/>
            </p:cNvSpPr>
            <p:nvPr/>
          </p:nvSpPr>
          <p:spPr bwMode="auto">
            <a:xfrm>
              <a:off x="1771650" y="3200400"/>
              <a:ext cx="808038" cy="457200"/>
            </a:xfrm>
            <a:prstGeom prst="diamond">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3</a:t>
              </a:r>
            </a:p>
          </p:txBody>
        </p:sp>
        <p:sp>
          <p:nvSpPr>
            <p:cNvPr id="12" name="AutoShape 7"/>
            <p:cNvSpPr>
              <a:spLocks noChangeArrowheads="1"/>
            </p:cNvSpPr>
            <p:nvPr/>
          </p:nvSpPr>
          <p:spPr bwMode="auto">
            <a:xfrm>
              <a:off x="846138" y="3886200"/>
              <a:ext cx="809625" cy="457200"/>
            </a:xfrm>
            <a:prstGeom prst="diamond">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6</a:t>
              </a:r>
            </a:p>
          </p:txBody>
        </p:sp>
        <p:sp>
          <p:nvSpPr>
            <p:cNvPr id="13" name="Rectangle 8"/>
            <p:cNvSpPr>
              <a:spLocks noChangeArrowheads="1"/>
            </p:cNvSpPr>
            <p:nvPr/>
          </p:nvSpPr>
          <p:spPr bwMode="auto">
            <a:xfrm>
              <a:off x="2522538" y="3886200"/>
              <a:ext cx="750887"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4</a:t>
              </a:r>
            </a:p>
          </p:txBody>
        </p:sp>
        <p:sp>
          <p:nvSpPr>
            <p:cNvPr id="14" name="Rectangle 9"/>
            <p:cNvSpPr>
              <a:spLocks noChangeArrowheads="1"/>
            </p:cNvSpPr>
            <p:nvPr/>
          </p:nvSpPr>
          <p:spPr bwMode="auto">
            <a:xfrm>
              <a:off x="2522538" y="4495800"/>
              <a:ext cx="750887"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5</a:t>
              </a:r>
            </a:p>
          </p:txBody>
        </p:sp>
        <p:sp>
          <p:nvSpPr>
            <p:cNvPr id="15" name="Rectangle 10"/>
            <p:cNvSpPr>
              <a:spLocks noChangeArrowheads="1"/>
            </p:cNvSpPr>
            <p:nvPr/>
          </p:nvSpPr>
          <p:spPr bwMode="auto">
            <a:xfrm>
              <a:off x="325438" y="4495800"/>
              <a:ext cx="752475"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7</a:t>
              </a:r>
            </a:p>
          </p:txBody>
        </p:sp>
        <p:sp>
          <p:nvSpPr>
            <p:cNvPr id="16" name="Rectangle 11"/>
            <p:cNvSpPr>
              <a:spLocks noChangeArrowheads="1"/>
            </p:cNvSpPr>
            <p:nvPr/>
          </p:nvSpPr>
          <p:spPr bwMode="auto">
            <a:xfrm>
              <a:off x="1482725" y="4495800"/>
              <a:ext cx="750888"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Arial" charset="0"/>
                </a:rPr>
                <a:t>8</a:t>
              </a:r>
            </a:p>
          </p:txBody>
        </p:sp>
        <p:sp>
          <p:nvSpPr>
            <p:cNvPr id="17" name="Line 12"/>
            <p:cNvSpPr>
              <a:spLocks noChangeShapeType="1"/>
            </p:cNvSpPr>
            <p:nvPr/>
          </p:nvSpPr>
          <p:spPr bwMode="auto">
            <a:xfrm>
              <a:off x="673100" y="48768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18" name="Line 13"/>
            <p:cNvSpPr>
              <a:spLocks noChangeShapeType="1"/>
            </p:cNvSpPr>
            <p:nvPr/>
          </p:nvSpPr>
          <p:spPr bwMode="auto">
            <a:xfrm>
              <a:off x="1885950" y="48768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19" name="Line 14"/>
            <p:cNvSpPr>
              <a:spLocks noChangeShapeType="1"/>
            </p:cNvSpPr>
            <p:nvPr/>
          </p:nvSpPr>
          <p:spPr bwMode="auto">
            <a:xfrm>
              <a:off x="2927350" y="4876800"/>
              <a:ext cx="0" cy="6096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0" name="Line 15"/>
            <p:cNvSpPr>
              <a:spLocks noChangeShapeType="1"/>
            </p:cNvSpPr>
            <p:nvPr/>
          </p:nvSpPr>
          <p:spPr bwMode="auto">
            <a:xfrm>
              <a:off x="673100" y="5181600"/>
              <a:ext cx="6350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1" name="Line 16"/>
            <p:cNvSpPr>
              <a:spLocks noChangeShapeType="1"/>
            </p:cNvSpPr>
            <p:nvPr/>
          </p:nvSpPr>
          <p:spPr bwMode="auto">
            <a:xfrm flipH="1">
              <a:off x="1308100" y="5181600"/>
              <a:ext cx="5778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2" name="Line 17"/>
            <p:cNvSpPr>
              <a:spLocks noChangeShapeType="1"/>
            </p:cNvSpPr>
            <p:nvPr/>
          </p:nvSpPr>
          <p:spPr bwMode="auto">
            <a:xfrm>
              <a:off x="1308100" y="51816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3" name="Line 18"/>
            <p:cNvSpPr>
              <a:spLocks noChangeShapeType="1"/>
            </p:cNvSpPr>
            <p:nvPr/>
          </p:nvSpPr>
          <p:spPr bwMode="auto">
            <a:xfrm>
              <a:off x="1308100" y="5486400"/>
              <a:ext cx="8667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4" name="Line 19"/>
            <p:cNvSpPr>
              <a:spLocks noChangeShapeType="1"/>
            </p:cNvSpPr>
            <p:nvPr/>
          </p:nvSpPr>
          <p:spPr bwMode="auto">
            <a:xfrm flipH="1">
              <a:off x="2174875" y="5486400"/>
              <a:ext cx="7524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5" name="Line 20"/>
            <p:cNvSpPr>
              <a:spLocks noChangeShapeType="1"/>
            </p:cNvSpPr>
            <p:nvPr/>
          </p:nvSpPr>
          <p:spPr bwMode="auto">
            <a:xfrm>
              <a:off x="2174875" y="1295400"/>
              <a:ext cx="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6" name="Line 21"/>
            <p:cNvSpPr>
              <a:spLocks noChangeShapeType="1"/>
            </p:cNvSpPr>
            <p:nvPr/>
          </p:nvSpPr>
          <p:spPr bwMode="auto">
            <a:xfrm>
              <a:off x="2174875" y="2133600"/>
              <a:ext cx="0" cy="304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7" name="Line 22"/>
            <p:cNvSpPr>
              <a:spLocks noChangeShapeType="1"/>
            </p:cNvSpPr>
            <p:nvPr/>
          </p:nvSpPr>
          <p:spPr bwMode="auto">
            <a:xfrm>
              <a:off x="2174875" y="2819400"/>
              <a:ext cx="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8" name="Line 23"/>
            <p:cNvSpPr>
              <a:spLocks noChangeShapeType="1"/>
            </p:cNvSpPr>
            <p:nvPr/>
          </p:nvSpPr>
          <p:spPr bwMode="auto">
            <a:xfrm flipH="1">
              <a:off x="1250950" y="3429000"/>
              <a:ext cx="520700"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29" name="Line 24"/>
            <p:cNvSpPr>
              <a:spLocks noChangeShapeType="1"/>
            </p:cNvSpPr>
            <p:nvPr/>
          </p:nvSpPr>
          <p:spPr bwMode="auto">
            <a:xfrm>
              <a:off x="1250950" y="3429000"/>
              <a:ext cx="0" cy="4572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0" name="Line 25"/>
            <p:cNvSpPr>
              <a:spLocks noChangeShapeType="1"/>
            </p:cNvSpPr>
            <p:nvPr/>
          </p:nvSpPr>
          <p:spPr bwMode="auto">
            <a:xfrm>
              <a:off x="2579688" y="3429000"/>
              <a:ext cx="347662"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1" name="Line 26"/>
            <p:cNvSpPr>
              <a:spLocks noChangeShapeType="1"/>
            </p:cNvSpPr>
            <p:nvPr/>
          </p:nvSpPr>
          <p:spPr bwMode="auto">
            <a:xfrm>
              <a:off x="2927350" y="3429000"/>
              <a:ext cx="0" cy="4572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2" name="Line 27"/>
            <p:cNvSpPr>
              <a:spLocks noChangeShapeType="1"/>
            </p:cNvSpPr>
            <p:nvPr/>
          </p:nvSpPr>
          <p:spPr bwMode="auto">
            <a:xfrm>
              <a:off x="2927350" y="4267200"/>
              <a:ext cx="0" cy="228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3" name="Line 28"/>
            <p:cNvSpPr>
              <a:spLocks noChangeShapeType="1"/>
            </p:cNvSpPr>
            <p:nvPr/>
          </p:nvSpPr>
          <p:spPr bwMode="auto">
            <a:xfrm>
              <a:off x="673100" y="4114800"/>
              <a:ext cx="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4" name="Line 29"/>
            <p:cNvSpPr>
              <a:spLocks noChangeShapeType="1"/>
            </p:cNvSpPr>
            <p:nvPr/>
          </p:nvSpPr>
          <p:spPr bwMode="auto">
            <a:xfrm>
              <a:off x="1885950" y="4114800"/>
              <a:ext cx="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5" name="Line 30"/>
            <p:cNvSpPr>
              <a:spLocks noChangeShapeType="1"/>
            </p:cNvSpPr>
            <p:nvPr/>
          </p:nvSpPr>
          <p:spPr bwMode="auto">
            <a:xfrm flipH="1">
              <a:off x="1655763" y="4114800"/>
              <a:ext cx="230187"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6" name="Line 31"/>
            <p:cNvSpPr>
              <a:spLocks noChangeShapeType="1"/>
            </p:cNvSpPr>
            <p:nvPr/>
          </p:nvSpPr>
          <p:spPr bwMode="auto">
            <a:xfrm flipH="1">
              <a:off x="673100" y="4114800"/>
              <a:ext cx="173038"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7" name="Line 32"/>
            <p:cNvSpPr>
              <a:spLocks noChangeShapeType="1"/>
            </p:cNvSpPr>
            <p:nvPr/>
          </p:nvSpPr>
          <p:spPr bwMode="auto">
            <a:xfrm>
              <a:off x="2174875" y="54864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8" name="Line 33"/>
            <p:cNvSpPr>
              <a:spLocks noChangeShapeType="1"/>
            </p:cNvSpPr>
            <p:nvPr/>
          </p:nvSpPr>
          <p:spPr bwMode="auto">
            <a:xfrm>
              <a:off x="2174875" y="5791200"/>
              <a:ext cx="1330325"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39" name="Line 34"/>
            <p:cNvSpPr>
              <a:spLocks noChangeShapeType="1"/>
            </p:cNvSpPr>
            <p:nvPr/>
          </p:nvSpPr>
          <p:spPr bwMode="auto">
            <a:xfrm flipV="1">
              <a:off x="3505200" y="1371600"/>
              <a:ext cx="0" cy="44196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40" name="Line 35"/>
            <p:cNvSpPr>
              <a:spLocks noChangeShapeType="1"/>
            </p:cNvSpPr>
            <p:nvPr/>
          </p:nvSpPr>
          <p:spPr bwMode="auto">
            <a:xfrm flipH="1">
              <a:off x="2174875" y="1371600"/>
              <a:ext cx="13303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41" name="Line 36"/>
            <p:cNvSpPr>
              <a:spLocks noChangeShapeType="1"/>
            </p:cNvSpPr>
            <p:nvPr/>
          </p:nvSpPr>
          <p:spPr bwMode="auto">
            <a:xfrm flipH="1">
              <a:off x="209550" y="1905000"/>
              <a:ext cx="1562100"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42" name="Line 37"/>
            <p:cNvSpPr>
              <a:spLocks noChangeShapeType="1"/>
            </p:cNvSpPr>
            <p:nvPr/>
          </p:nvSpPr>
          <p:spPr bwMode="auto">
            <a:xfrm>
              <a:off x="209550" y="1905000"/>
              <a:ext cx="0" cy="3810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Arial" charset="0"/>
              </a:endParaRPr>
            </a:p>
          </p:txBody>
        </p:sp>
        <p:sp>
          <p:nvSpPr>
            <p:cNvPr id="43" name="Oval 38"/>
            <p:cNvSpPr>
              <a:spLocks noChangeArrowheads="1"/>
            </p:cNvSpPr>
            <p:nvPr/>
          </p:nvSpPr>
          <p:spPr bwMode="auto">
            <a:xfrm>
              <a:off x="152400" y="5715000"/>
              <a:ext cx="115888" cy="152400"/>
            </a:xfrm>
            <a:prstGeom prst="ellipse">
              <a:avLst/>
            </a:prstGeom>
            <a:noFill/>
            <a:ln w="952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44" name="Text Box 39"/>
            <p:cNvSpPr txBox="1">
              <a:spLocks noChangeArrowheads="1"/>
            </p:cNvSpPr>
            <p:nvPr/>
          </p:nvSpPr>
          <p:spPr bwMode="auto">
            <a:xfrm>
              <a:off x="1192213" y="4876800"/>
              <a:ext cx="23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dirty="0">
                  <a:latin typeface="Times New Roman" charset="0"/>
                  <a:cs typeface="Arial" charset="0"/>
                </a:rPr>
                <a:t>9</a:t>
              </a:r>
            </a:p>
          </p:txBody>
        </p:sp>
        <p:sp>
          <p:nvSpPr>
            <p:cNvPr id="45" name="Text Box 40"/>
            <p:cNvSpPr txBox="1">
              <a:spLocks noChangeArrowheads="1"/>
            </p:cNvSpPr>
            <p:nvPr/>
          </p:nvSpPr>
          <p:spPr bwMode="auto">
            <a:xfrm>
              <a:off x="2001838" y="5105400"/>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dirty="0">
                  <a:latin typeface="Times New Roman" charset="0"/>
                  <a:cs typeface="Arial" charset="0"/>
                </a:rPr>
                <a:t>10</a:t>
              </a:r>
            </a:p>
          </p:txBody>
        </p:sp>
        <p:sp>
          <p:nvSpPr>
            <p:cNvPr id="46" name="Text Box 41"/>
            <p:cNvSpPr txBox="1">
              <a:spLocks noChangeArrowheads="1"/>
            </p:cNvSpPr>
            <p:nvPr/>
          </p:nvSpPr>
          <p:spPr bwMode="auto">
            <a:xfrm>
              <a:off x="325438" y="5562600"/>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dirty="0">
                  <a:latin typeface="Times New Roman" charset="0"/>
                  <a:cs typeface="Arial" charset="0"/>
                </a:rPr>
                <a:t>11</a:t>
              </a:r>
            </a:p>
          </p:txBody>
        </p:sp>
      </p:gr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48" name="Footer Placeholder 47"/>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70724475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Choose a Set of Basis Paths</a:t>
            </a:r>
            <a:endParaRPr lang="en-US" dirty="0"/>
          </a:p>
        </p:txBody>
      </p:sp>
      <p:sp>
        <p:nvSpPr>
          <p:cNvPr id="9" name="Content Placeholder 8"/>
          <p:cNvSpPr>
            <a:spLocks noGrp="1"/>
          </p:cNvSpPr>
          <p:nvPr>
            <p:ph sz="quarter" idx="1"/>
          </p:nvPr>
        </p:nvSpPr>
        <p:spPr/>
        <p:txBody>
          <a:bodyPr/>
          <a:lstStyle/>
          <a:p>
            <a:r>
              <a:rPr lang="en-US" sz="2800" dirty="0" smtClean="0"/>
              <a:t>Traverse the CFG to identify basis paths</a:t>
            </a:r>
          </a:p>
          <a:p>
            <a:pPr lvl="1"/>
            <a:r>
              <a:rPr lang="en-US" sz="2800" dirty="0" smtClean="0"/>
              <a:t>Each </a:t>
            </a:r>
            <a:r>
              <a:rPr lang="en-US" sz="2800" dirty="0"/>
              <a:t>path contains at least one edge that is not in other </a:t>
            </a:r>
            <a:r>
              <a:rPr lang="en-US" sz="2800" dirty="0" smtClean="0"/>
              <a:t>paths.</a:t>
            </a:r>
          </a:p>
          <a:p>
            <a:pPr lvl="1"/>
            <a:r>
              <a:rPr lang="en-US" sz="2800" dirty="0" smtClean="0"/>
              <a:t>No </a:t>
            </a:r>
            <a:r>
              <a:rPr lang="en-US" sz="2800" dirty="0"/>
              <a:t>iteration of sub-</a:t>
            </a:r>
            <a:r>
              <a:rPr lang="en-US" sz="2800" dirty="0" smtClean="0"/>
              <a:t>paths</a:t>
            </a:r>
          </a:p>
          <a:p>
            <a:r>
              <a:rPr lang="en-US" sz="2800" dirty="0" smtClean="0"/>
              <a:t>There </a:t>
            </a:r>
            <a:r>
              <a:rPr lang="en-US" sz="2800" dirty="0"/>
              <a:t>is more than </a:t>
            </a:r>
            <a:r>
              <a:rPr lang="en-US" sz="2800" dirty="0" smtClean="0"/>
              <a:t>one </a:t>
            </a:r>
            <a:r>
              <a:rPr lang="en-US" sz="2800" dirty="0"/>
              <a:t>set of basis paths for a given </a:t>
            </a:r>
            <a:r>
              <a:rPr lang="en-US" sz="2800" dirty="0" smtClean="0"/>
              <a:t>CFG</a:t>
            </a:r>
            <a:r>
              <a:rPr lang="en-US" dirty="0" smtClean="0"/>
              <a:t>.</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64927490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Basis Paths</a:t>
            </a:r>
          </a:p>
        </p:txBody>
      </p:sp>
      <p:sp>
        <p:nvSpPr>
          <p:cNvPr id="168963" name="Rectangle 3"/>
          <p:cNvSpPr>
            <a:spLocks noGrp="1" noChangeArrowheads="1"/>
          </p:cNvSpPr>
          <p:nvPr>
            <p:ph type="body" idx="4294967295"/>
          </p:nvPr>
        </p:nvSpPr>
        <p:spPr>
          <a:xfrm>
            <a:off x="457200" y="1066800"/>
            <a:ext cx="8458200" cy="5410200"/>
          </a:xfrm>
        </p:spPr>
        <p:txBody>
          <a:bodyPr/>
          <a:lstStyle/>
          <a:p>
            <a:pPr marL="393700" indent="-393700">
              <a:spcBef>
                <a:spcPct val="35000"/>
              </a:spcBef>
            </a:pPr>
            <a:r>
              <a:rPr lang="en-US" sz="2000" dirty="0">
                <a:latin typeface="Arial" charset="0"/>
                <a:ea typeface="ＭＳ Ｐゴシック" charset="0"/>
                <a:cs typeface="ＭＳ Ｐゴシック" charset="0"/>
              </a:rPr>
              <a:t>These paths constitute a basis set for the flow graph.</a:t>
            </a:r>
          </a:p>
          <a:p>
            <a:pPr marL="393700" indent="-393700">
              <a:spcBef>
                <a:spcPct val="35000"/>
              </a:spcBef>
            </a:pPr>
            <a:r>
              <a:rPr lang="en-US" sz="2000" dirty="0">
                <a:latin typeface="Arial" charset="0"/>
                <a:ea typeface="ＭＳ Ｐゴシック" charset="0"/>
                <a:cs typeface="ＭＳ Ｐゴシック" charset="0"/>
              </a:rPr>
              <a:t>Design tests to execute these paths.</a:t>
            </a:r>
          </a:p>
          <a:p>
            <a:pPr marL="393700" indent="-393700">
              <a:spcBef>
                <a:spcPct val="35000"/>
              </a:spcBef>
            </a:pPr>
            <a:r>
              <a:rPr lang="en-US" sz="2000" dirty="0">
                <a:latin typeface="Arial" charset="0"/>
                <a:ea typeface="ＭＳ Ｐゴシック" charset="0"/>
                <a:cs typeface="ＭＳ Ｐゴシック" charset="0"/>
              </a:rPr>
              <a:t>Guarantees:</a:t>
            </a:r>
          </a:p>
          <a:p>
            <a:pPr marL="803275" lvl="1" indent="-295275">
              <a:spcBef>
                <a:spcPct val="0"/>
              </a:spcBef>
              <a:spcAft>
                <a:spcPts val="600"/>
              </a:spcAft>
            </a:pPr>
            <a:r>
              <a:rPr lang="en-US" sz="2000" dirty="0">
                <a:latin typeface="Arial" charset="0"/>
                <a:ea typeface="ＭＳ Ｐゴシック" charset="0"/>
              </a:rPr>
              <a:t>Every statement has been executed at least once.</a:t>
            </a:r>
          </a:p>
          <a:p>
            <a:pPr marL="803275" lvl="1" indent="-295275">
              <a:spcBef>
                <a:spcPct val="0"/>
              </a:spcBef>
              <a:spcAft>
                <a:spcPts val="600"/>
              </a:spcAft>
            </a:pPr>
            <a:r>
              <a:rPr lang="en-US" sz="2000" dirty="0">
                <a:latin typeface="Arial" charset="0"/>
                <a:ea typeface="ＭＳ Ｐゴシック" charset="0"/>
              </a:rPr>
              <a:t>Every condition has been executed on both its true and false sides.</a:t>
            </a:r>
          </a:p>
          <a:p>
            <a:pPr marL="393700" indent="-393700">
              <a:spcBef>
                <a:spcPct val="35000"/>
              </a:spcBef>
            </a:pPr>
            <a:r>
              <a:rPr lang="en-US" sz="2000" b="1" u="sng" dirty="0">
                <a:latin typeface="Arial" charset="0"/>
                <a:ea typeface="ＭＳ Ｐゴシック" charset="0"/>
                <a:cs typeface="ＭＳ Ｐゴシック" charset="0"/>
              </a:rPr>
              <a:t>There is more than ONE correct set of basis paths for a given problem.</a:t>
            </a:r>
          </a:p>
          <a:p>
            <a:pPr marL="393700" indent="-393700">
              <a:spcBef>
                <a:spcPct val="35000"/>
              </a:spcBef>
            </a:pPr>
            <a:r>
              <a:rPr lang="en-US" sz="2000" dirty="0">
                <a:latin typeface="Arial" charset="0"/>
                <a:ea typeface="ＭＳ Ｐゴシック" charset="0"/>
                <a:cs typeface="ＭＳ Ｐゴシック" charset="0"/>
              </a:rPr>
              <a:t>How many paths should we look for?</a:t>
            </a:r>
          </a:p>
          <a:p>
            <a:pPr marL="803275" lvl="1" indent="-295275">
              <a:spcBef>
                <a:spcPct val="0"/>
              </a:spcBef>
            </a:pPr>
            <a:r>
              <a:rPr lang="en-US" sz="2000" dirty="0">
                <a:latin typeface="Arial" charset="0"/>
                <a:ea typeface="ＭＳ Ｐゴシック" charset="0"/>
              </a:rPr>
              <a:t>Calculate </a:t>
            </a:r>
            <a:r>
              <a:rPr lang="en-US" sz="2000" b="1" u="sng" dirty="0">
                <a:latin typeface="Arial" charset="0"/>
                <a:ea typeface="ＭＳ Ｐゴシック" charset="0"/>
              </a:rPr>
              <a:t>Cyclomatic complexity</a:t>
            </a:r>
            <a:r>
              <a:rPr lang="en-US" sz="2000" dirty="0">
                <a:latin typeface="Arial" charset="0"/>
                <a:ea typeface="ＭＳ Ｐゴシック" charset="0"/>
              </a:rPr>
              <a:t>    V(G)</a:t>
            </a:r>
          </a:p>
          <a:p>
            <a:pPr marL="1203325" lvl="2" indent="-295275">
              <a:spcBef>
                <a:spcPct val="0"/>
              </a:spcBef>
            </a:pPr>
            <a:r>
              <a:rPr lang="en-US" dirty="0">
                <a:latin typeface="Arial" charset="0"/>
                <a:ea typeface="ＭＳ Ｐゴシック" charset="0"/>
              </a:rPr>
              <a:t>V(G) = E-N+2</a:t>
            </a:r>
          </a:p>
          <a:p>
            <a:pPr marL="1203325" lvl="2" indent="-295275">
              <a:spcBef>
                <a:spcPct val="0"/>
              </a:spcBef>
            </a:pPr>
            <a:r>
              <a:rPr lang="en-US" dirty="0">
                <a:latin typeface="Arial" charset="0"/>
                <a:ea typeface="ＭＳ Ｐゴシック" charset="0"/>
              </a:rPr>
              <a:t>V(G) = P + 1 (Where P = number of predicate nodes)</a:t>
            </a:r>
          </a:p>
          <a:p>
            <a:pPr marL="1203325" lvl="2" indent="-295275">
              <a:spcBef>
                <a:spcPct val="0"/>
              </a:spcBef>
            </a:pPr>
            <a:r>
              <a:rPr lang="en-US" dirty="0">
                <a:latin typeface="Arial" charset="0"/>
                <a:ea typeface="ＭＳ Ｐゴシック" charset="0"/>
              </a:rPr>
              <a:t>V(G) = R (Where R = number of regions</a:t>
            </a:r>
            <a:r>
              <a:rPr lang="en-US" dirty="0" smtClean="0">
                <a:latin typeface="Arial" charset="0"/>
                <a:ea typeface="ＭＳ Ｐゴシック" charset="0"/>
              </a:rPr>
              <a:t>) [slide </a:t>
            </a:r>
            <a:r>
              <a:rPr lang="en-US" dirty="0" smtClean="0">
                <a:latin typeface="Arial" charset="0"/>
                <a:ea typeface="ＭＳ Ｐゴシック" charset="0"/>
              </a:rPr>
              <a:t>72]</a:t>
            </a:r>
            <a:endParaRPr lang="en-US" b="1" u="sng" dirty="0">
              <a:latin typeface="Arial" charset="0"/>
              <a:ea typeface="ＭＳ Ｐゴシック" charset="0"/>
            </a:endParaRP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77</a:t>
            </a:fld>
            <a:r>
              <a:rPr lang="en-US" dirty="0" smtClean="0"/>
              <a:t> of 103</a:t>
            </a:r>
            <a:endParaRPr lang="en-US" dirty="0"/>
          </a:p>
        </p:txBody>
      </p:sp>
    </p:spTree>
    <p:extLst>
      <p:ext uri="{BB962C8B-B14F-4D97-AF65-F5344CB8AC3E}">
        <p14:creationId xmlns:p14="http://schemas.microsoft.com/office/powerpoint/2010/main" val="639158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1928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p>
            <a:endParaRPr lang="en-US" dirty="0"/>
          </a:p>
        </p:txBody>
      </p:sp>
      <p:sp>
        <p:nvSpPr>
          <p:cNvPr id="171011" name="Rectangle 3"/>
          <p:cNvSpPr>
            <a:spLocks noChangeArrowheads="1"/>
          </p:cNvSpPr>
          <p:nvPr/>
        </p:nvSpPr>
        <p:spPr bwMode="auto">
          <a:xfrm>
            <a:off x="4479925" y="4167188"/>
            <a:ext cx="184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p>
            <a:pPr algn="ctr"/>
            <a:endParaRPr lang="en-US" sz="1100" dirty="0"/>
          </a:p>
          <a:p>
            <a:pPr algn="ctr" eaLnBrk="0" hangingPunct="0"/>
            <a:endParaRPr lang="en-US" sz="1800" dirty="0"/>
          </a:p>
        </p:txBody>
      </p:sp>
      <p:sp>
        <p:nvSpPr>
          <p:cNvPr id="171012" name="Rectangle 6"/>
          <p:cNvSpPr>
            <a:spLocks noChangeArrowheads="1"/>
          </p:cNvSpPr>
          <p:nvPr/>
        </p:nvSpPr>
        <p:spPr bwMode="auto">
          <a:xfrm>
            <a:off x="8997950" y="657225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p>
            <a:pPr algn="r"/>
            <a:endParaRPr lang="en-US" sz="1200" dirty="0"/>
          </a:p>
        </p:txBody>
      </p:sp>
      <p:sp>
        <p:nvSpPr>
          <p:cNvPr id="265231" name="Rectangle 15"/>
          <p:cNvSpPr>
            <a:spLocks noGrp="1" noChangeArrowheads="1"/>
          </p:cNvSpPr>
          <p:nvPr>
            <p:ph type="title"/>
          </p:nvPr>
        </p:nvSpPr>
        <p:spPr/>
        <p:txBody>
          <a:bodyPr/>
          <a:lstStyle/>
          <a:p>
            <a:pPr eaLnBrk="1" hangingPunct="1"/>
            <a:r>
              <a:rPr lang="en-US" dirty="0">
                <a:effectLst>
                  <a:outerShdw blurRad="38100" dist="38100" dir="2700000" algn="tl">
                    <a:srgbClr val="DDDDDD"/>
                  </a:outerShdw>
                </a:effectLst>
                <a:latin typeface="Arial" charset="0"/>
                <a:ea typeface="ＭＳ Ｐゴシック" charset="0"/>
                <a:cs typeface="ＭＳ Ｐゴシック" charset="0"/>
              </a:rPr>
              <a:t>Cyclomatic Complexity (CC)</a:t>
            </a:r>
          </a:p>
        </p:txBody>
      </p:sp>
      <p:sp>
        <p:nvSpPr>
          <p:cNvPr id="171014" name="Rectangle 17"/>
          <p:cNvSpPr>
            <a:spLocks noGrp="1" noChangeArrowheads="1"/>
          </p:cNvSpPr>
          <p:nvPr>
            <p:ph type="body" idx="1"/>
          </p:nvPr>
        </p:nvSpPr>
        <p:spPr>
          <a:xfrm>
            <a:off x="304800" y="1066800"/>
            <a:ext cx="8458200" cy="5029200"/>
          </a:xfrm>
        </p:spPr>
        <p:txBody>
          <a:bodyPr/>
          <a:lstStyle/>
          <a:p>
            <a:pPr eaLnBrk="1" hangingPunct="1"/>
            <a:r>
              <a:rPr lang="en-US" dirty="0">
                <a:latin typeface="Arial" charset="0"/>
                <a:ea typeface="ＭＳ Ｐゴシック" charset="0"/>
                <a:cs typeface="ＭＳ Ｐゴシック" charset="0"/>
              </a:rPr>
              <a:t>Evaluates the complexity of an algorithm in a method. It measures the number of linearly independent paths through a </a:t>
            </a:r>
            <a:r>
              <a:rPr lang="en-US" dirty="0" smtClean="0">
                <a:latin typeface="Arial" charset="0"/>
                <a:ea typeface="ＭＳ Ｐゴシック" charset="0"/>
                <a:cs typeface="ＭＳ Ｐゴシック" charset="0"/>
              </a:rPr>
              <a:t>program</a:t>
            </a:r>
            <a:r>
              <a:rPr lang="uk-UA"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s </a:t>
            </a:r>
            <a:r>
              <a:rPr lang="en-US" dirty="0">
                <a:solidFill>
                  <a:srgbClr val="000000"/>
                </a:solidFill>
                <a:latin typeface="Arial" charset="0"/>
                <a:ea typeface="ＭＳ Ｐゴシック" charset="0"/>
                <a:cs typeface="ＭＳ Ｐゴシック" charset="0"/>
              </a:rPr>
              <a:t>source code</a:t>
            </a:r>
          </a:p>
          <a:p>
            <a:pPr>
              <a:spcBef>
                <a:spcPct val="0"/>
              </a:spcBef>
            </a:pPr>
            <a:r>
              <a:rPr lang="en-US" dirty="0">
                <a:latin typeface="Arial" charset="0"/>
                <a:ea typeface="ＭＳ Ｐゴシック" charset="0"/>
                <a:cs typeface="ＭＳ Ｐゴシック" charset="0"/>
              </a:rPr>
              <a:t>Three equivalent definitions</a:t>
            </a:r>
          </a:p>
          <a:p>
            <a:pPr marL="803275" lvl="1" indent="-295275">
              <a:spcBef>
                <a:spcPct val="0"/>
              </a:spcBef>
            </a:pPr>
            <a:r>
              <a:rPr lang="en-US" dirty="0">
                <a:latin typeface="Arial" charset="0"/>
                <a:ea typeface="ＭＳ Ｐゴシック" charset="0"/>
              </a:rPr>
              <a:t>V(G) = E-N+</a:t>
            </a:r>
            <a:r>
              <a:rPr lang="en-US" dirty="0" smtClean="0">
                <a:latin typeface="Arial" charset="0"/>
                <a:ea typeface="ＭＳ Ｐゴシック" charset="0"/>
              </a:rPr>
              <a:t>2</a:t>
            </a:r>
          </a:p>
          <a:p>
            <a:pPr lvl="2" eaLnBrk="1" hangingPunct="1"/>
            <a:r>
              <a:rPr lang="en-US" dirty="0" smtClean="0">
                <a:latin typeface="Arial" charset="0"/>
                <a:ea typeface="ＭＳ Ｐゴシック" charset="0"/>
              </a:rPr>
              <a:t>Or given a flow graph: = edges – nodes + 2</a:t>
            </a:r>
          </a:p>
          <a:p>
            <a:pPr marL="803275" lvl="1" indent="-295275">
              <a:spcBef>
                <a:spcPct val="0"/>
              </a:spcBef>
            </a:pPr>
            <a:r>
              <a:rPr lang="en-US" dirty="0" smtClean="0">
                <a:latin typeface="Arial" charset="0"/>
                <a:ea typeface="ＭＳ Ｐゴシック" charset="0"/>
              </a:rPr>
              <a:t>V</a:t>
            </a:r>
            <a:r>
              <a:rPr lang="en-US" dirty="0">
                <a:latin typeface="Arial" charset="0"/>
                <a:ea typeface="ＭＳ Ｐゴシック" charset="0"/>
              </a:rPr>
              <a:t>(G) = P + 1 (Where P = number of predicate nodes)</a:t>
            </a:r>
          </a:p>
          <a:p>
            <a:pPr lvl="2" eaLnBrk="1" hangingPunct="1"/>
            <a:r>
              <a:rPr lang="en-US" dirty="0">
                <a:latin typeface="Arial" charset="0"/>
                <a:ea typeface="ＭＳ Ｐゴシック" charset="0"/>
              </a:rPr>
              <a:t>Defined to be one larger than the number of decision points (if/case-statements, while-statements, </a:t>
            </a:r>
            <a:r>
              <a:rPr lang="en-US" dirty="0" smtClean="0">
                <a:latin typeface="Arial" charset="0"/>
                <a:ea typeface="ＭＳ Ｐゴシック" charset="0"/>
              </a:rPr>
              <a:t>etc.) </a:t>
            </a:r>
            <a:r>
              <a:rPr lang="en-US" dirty="0">
                <a:latin typeface="Arial" charset="0"/>
                <a:ea typeface="ＭＳ Ｐゴシック" charset="0"/>
              </a:rPr>
              <a:t>in a module (function, procedure, chart node, etc.).</a:t>
            </a:r>
          </a:p>
          <a:p>
            <a:pPr lvl="3" eaLnBrk="1" hangingPunct="1"/>
            <a:r>
              <a:rPr lang="en-US" dirty="0">
                <a:latin typeface="Arial" charset="0"/>
                <a:ea typeface="ＭＳ Ｐゴシック" charset="0"/>
              </a:rPr>
              <a:t>Note that in an </a:t>
            </a:r>
            <a:r>
              <a:rPr lang="en-US" b="1" dirty="0">
                <a:latin typeface="Courier" charset="0"/>
                <a:ea typeface="ＭＳ Ｐゴシック" charset="0"/>
                <a:cs typeface="Courier" charset="0"/>
              </a:rPr>
              <a:t>if</a:t>
            </a:r>
            <a:r>
              <a:rPr lang="en-US" dirty="0">
                <a:latin typeface="Arial" charset="0"/>
                <a:ea typeface="ＭＳ Ｐゴシック" charset="0"/>
              </a:rPr>
              <a:t> or </a:t>
            </a:r>
            <a:r>
              <a:rPr lang="en-US" b="1" dirty="0">
                <a:latin typeface="Courier" charset="0"/>
                <a:ea typeface="ＭＳ Ｐゴシック" charset="0"/>
                <a:cs typeface="Courier" charset="0"/>
              </a:rPr>
              <a:t>while</a:t>
            </a:r>
            <a:r>
              <a:rPr lang="en-US" dirty="0">
                <a:latin typeface="Arial" charset="0"/>
                <a:ea typeface="ＭＳ Ｐゴシック" charset="0"/>
              </a:rPr>
              <a:t> statement, a complex boolean counts each part, (e.g.  </a:t>
            </a:r>
            <a:r>
              <a:rPr lang="en-US" b="1" dirty="0">
                <a:latin typeface="Courier" charset="0"/>
                <a:ea typeface="ＭＳ Ｐゴシック" charset="0"/>
                <a:cs typeface="Courier" charset="0"/>
              </a:rPr>
              <a:t>if( a&lt;b and c&gt;0) </a:t>
            </a:r>
            <a:r>
              <a:rPr lang="en-US" dirty="0">
                <a:latin typeface="Arial" charset="0"/>
                <a:ea typeface="ＭＳ Ｐゴシック" charset="0"/>
              </a:rPr>
              <a:t>counts as two decision points. </a:t>
            </a:r>
          </a:p>
          <a:p>
            <a:pPr marL="803275" lvl="1" indent="-295275">
              <a:spcBef>
                <a:spcPct val="0"/>
              </a:spcBef>
            </a:pPr>
            <a:r>
              <a:rPr lang="en-US" dirty="0">
                <a:latin typeface="Arial" charset="0"/>
                <a:ea typeface="ＭＳ Ｐゴシック" charset="0"/>
              </a:rPr>
              <a:t>V(G) = R (Where R = number of regions)</a:t>
            </a:r>
            <a:endParaRPr lang="en-US" b="1" u="sng" dirty="0">
              <a:latin typeface="Arial" charset="0"/>
              <a:ea typeface="ＭＳ Ｐゴシック" charset="0"/>
            </a:endParaRP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78</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47793311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2"/>
          <p:cNvSpPr>
            <a:spLocks noChangeArrowheads="1"/>
          </p:cNvSpPr>
          <p:nvPr/>
        </p:nvSpPr>
        <p:spPr bwMode="auto">
          <a:xfrm>
            <a:off x="0" y="1928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p>
            <a:endParaRPr lang="en-US" dirty="0"/>
          </a:p>
        </p:txBody>
      </p:sp>
      <p:sp>
        <p:nvSpPr>
          <p:cNvPr id="121861" name="Rectangle 3"/>
          <p:cNvSpPr>
            <a:spLocks noChangeArrowheads="1"/>
          </p:cNvSpPr>
          <p:nvPr/>
        </p:nvSpPr>
        <p:spPr bwMode="auto">
          <a:xfrm>
            <a:off x="4479925" y="4167188"/>
            <a:ext cx="184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p>
            <a:pPr algn="ctr"/>
            <a:endParaRPr lang="en-US" sz="1100" dirty="0"/>
          </a:p>
          <a:p>
            <a:pPr algn="ctr" eaLnBrk="0" hangingPunct="0"/>
            <a:endParaRPr lang="en-US" sz="1800" dirty="0"/>
          </a:p>
        </p:txBody>
      </p:sp>
      <p:sp>
        <p:nvSpPr>
          <p:cNvPr id="121862" name="Rectangle 6"/>
          <p:cNvSpPr>
            <a:spLocks noChangeArrowheads="1"/>
          </p:cNvSpPr>
          <p:nvPr/>
        </p:nvSpPr>
        <p:spPr bwMode="auto">
          <a:xfrm>
            <a:off x="8997950" y="657225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p>
            <a:pPr algn="r"/>
            <a:endParaRPr lang="en-US" sz="1200" dirty="0"/>
          </a:p>
        </p:txBody>
      </p:sp>
      <p:sp>
        <p:nvSpPr>
          <p:cNvPr id="265231" name="Rectangle 15"/>
          <p:cNvSpPr>
            <a:spLocks noGrp="1" noChangeArrowheads="1"/>
          </p:cNvSpPr>
          <p:nvPr>
            <p:ph type="title"/>
          </p:nvPr>
        </p:nvSpPr>
        <p:spPr/>
        <p:txBody>
          <a:bodyPr/>
          <a:lstStyle/>
          <a:p>
            <a:pPr eaLnBrk="1" hangingPunct="1"/>
            <a:r>
              <a:rPr lang="en-US" dirty="0">
                <a:effectLst>
                  <a:outerShdw blurRad="38100" dist="38100" dir="2700000" algn="tl">
                    <a:srgbClr val="DDDDDD"/>
                  </a:outerShdw>
                </a:effectLst>
                <a:latin typeface="Arial" charset="0"/>
                <a:ea typeface="ＭＳ Ｐゴシック" charset="0"/>
                <a:cs typeface="ＭＳ Ｐゴシック" charset="0"/>
              </a:rPr>
              <a:t>Cyclomatic Complexity (CC)</a:t>
            </a:r>
          </a:p>
        </p:txBody>
      </p:sp>
      <p:sp>
        <p:nvSpPr>
          <p:cNvPr id="121864" name="Rectangle 17"/>
          <p:cNvSpPr>
            <a:spLocks noGrp="1" noChangeArrowheads="1"/>
          </p:cNvSpPr>
          <p:nvPr>
            <p:ph type="body" idx="1"/>
          </p:nvPr>
        </p:nvSpPr>
        <p:spPr/>
        <p:txBody>
          <a:bodyPr/>
          <a:lstStyle/>
          <a:p>
            <a:pPr eaLnBrk="1" hangingPunct="1"/>
            <a:r>
              <a:rPr lang="en-US" sz="2800" dirty="0">
                <a:latin typeface="Arial" charset="0"/>
                <a:ea typeface="ＭＳ Ｐゴシック" charset="0"/>
                <a:cs typeface="ＭＳ Ｐゴシック" charset="0"/>
              </a:rPr>
              <a:t>Evaluates the complexity of an algorithm in a method. </a:t>
            </a:r>
          </a:p>
          <a:p>
            <a:pPr eaLnBrk="1" hangingPunct="1"/>
            <a:r>
              <a:rPr lang="en-US" sz="2800" dirty="0">
                <a:latin typeface="Arial" charset="0"/>
                <a:ea typeface="ＭＳ Ｐゴシック" charset="0"/>
                <a:cs typeface="ＭＳ Ｐゴシック" charset="0"/>
              </a:rPr>
              <a:t>Calculate the cyclomatic complexity. </a:t>
            </a:r>
          </a:p>
          <a:p>
            <a:pPr eaLnBrk="1" hangingPunct="1"/>
            <a:r>
              <a:rPr lang="en-US" sz="2800" dirty="0">
                <a:latin typeface="Arial" charset="0"/>
                <a:ea typeface="ＭＳ Ｐゴシック" charset="0"/>
                <a:cs typeface="ＭＳ Ｐゴシック" charset="0"/>
              </a:rPr>
              <a:t>A method with a low cyclomatic complexity is generally better. This may imply decreased testing and increased understandability or that decisions are deferred through message passing, not that the method is not complex</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951057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Review</a:t>
            </a:r>
            <a:endParaRPr lang="en-US" dirty="0"/>
          </a:p>
        </p:txBody>
      </p:sp>
      <p:sp>
        <p:nvSpPr>
          <p:cNvPr id="8" name="Subtitle 7"/>
          <p:cNvSpPr>
            <a:spLocks noGrp="1"/>
          </p:cNvSpPr>
          <p:nvPr>
            <p:ph type="subTitle" idx="1"/>
          </p:nvPr>
        </p:nvSpPr>
        <p:spPr/>
        <p:txBody>
          <a:bodyPr/>
          <a:lstStyle/>
          <a:p>
            <a:endParaRPr lang="en-US" dirty="0"/>
          </a:p>
        </p:txBody>
      </p:sp>
      <p:sp>
        <p:nvSpPr>
          <p:cNvPr id="9" name="Date Placeholder 8"/>
          <p:cNvSpPr>
            <a:spLocks noGrp="1"/>
          </p:cNvSpPr>
          <p:nvPr>
            <p:ph type="dt" sz="half" idx="10"/>
          </p:nvPr>
        </p:nvSpPr>
        <p:spPr/>
        <p:txBody>
          <a:bodyPr/>
          <a:lstStyle/>
          <a:p>
            <a:pPr>
              <a:defRPr/>
            </a:pPr>
            <a:r>
              <a:rPr lang="en-US" dirty="0" smtClean="0"/>
              <a:t>May 9, 2017</a:t>
            </a:r>
            <a:endParaRPr lang="en-US" dirty="0"/>
          </a:p>
        </p:txBody>
      </p:sp>
      <p:sp>
        <p:nvSpPr>
          <p:cNvPr id="10" name="Footer Placeholder 9"/>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8</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594309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ChangeArrowheads="1"/>
          </p:cNvSpPr>
          <p:nvPr/>
        </p:nvSpPr>
        <p:spPr bwMode="auto">
          <a:xfrm>
            <a:off x="0" y="1928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p>
            <a:endParaRPr lang="en-US" dirty="0"/>
          </a:p>
        </p:txBody>
      </p:sp>
      <p:sp>
        <p:nvSpPr>
          <p:cNvPr id="123909" name="Rectangle 3"/>
          <p:cNvSpPr>
            <a:spLocks noChangeArrowheads="1"/>
          </p:cNvSpPr>
          <p:nvPr/>
        </p:nvSpPr>
        <p:spPr bwMode="auto">
          <a:xfrm>
            <a:off x="4479925" y="4167188"/>
            <a:ext cx="184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p>
            <a:pPr algn="ctr"/>
            <a:endParaRPr lang="en-US" sz="1100" dirty="0"/>
          </a:p>
          <a:p>
            <a:pPr algn="ctr" eaLnBrk="0" hangingPunct="0"/>
            <a:endParaRPr lang="en-US" sz="1800" dirty="0"/>
          </a:p>
        </p:txBody>
      </p:sp>
      <p:pic>
        <p:nvPicPr>
          <p:cNvPr id="123910" name="Picture 4" descr="Figure 3: Example Calculations Cyclomatic Complex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696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23911" name="Rectangle 6"/>
          <p:cNvSpPr>
            <a:spLocks noChangeArrowheads="1"/>
          </p:cNvSpPr>
          <p:nvPr/>
        </p:nvSpPr>
        <p:spPr bwMode="auto">
          <a:xfrm>
            <a:off x="8997950" y="657225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p>
            <a:pPr algn="r"/>
            <a:endParaRPr lang="en-US" sz="1200" dirty="0"/>
          </a:p>
        </p:txBody>
      </p:sp>
      <p:sp>
        <p:nvSpPr>
          <p:cNvPr id="123912" name="Text Box 7"/>
          <p:cNvSpPr txBox="1">
            <a:spLocks noChangeArrowheads="1"/>
          </p:cNvSpPr>
          <p:nvPr/>
        </p:nvSpPr>
        <p:spPr bwMode="auto">
          <a:xfrm>
            <a:off x="2286000" y="58674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t>CC = edges – nodes + 2</a:t>
            </a:r>
          </a:p>
        </p:txBody>
      </p:sp>
      <p:sp>
        <p:nvSpPr>
          <p:cNvPr id="430088" name="Rectangle 8"/>
          <p:cNvSpPr>
            <a:spLocks noGrp="1" noChangeArrowheads="1"/>
          </p:cNvSpPr>
          <p:nvPr>
            <p:ph type="title"/>
          </p:nvPr>
        </p:nvSpPr>
        <p:spPr/>
        <p:txBody>
          <a:bodyPr/>
          <a:lstStyle/>
          <a:p>
            <a:pPr eaLnBrk="1" hangingPunct="1"/>
            <a:r>
              <a:rPr lang="en-US" dirty="0">
                <a:effectLst>
                  <a:outerShdw blurRad="38100" dist="38100" dir="2700000" algn="tl">
                    <a:srgbClr val="DDDDDD"/>
                  </a:outerShdw>
                </a:effectLst>
                <a:latin typeface="Arial" charset="0"/>
                <a:ea typeface="ＭＳ Ｐゴシック" charset="0"/>
                <a:cs typeface="ＭＳ Ｐゴシック" charset="0"/>
              </a:rPr>
              <a:t>Cyclomatic Complexity (CC)</a:t>
            </a: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B02A0768-703A-774C-B1AC-1F087F62C775}" type="slidenum">
              <a:rPr lang="en-US" smtClean="0"/>
              <a:pPr/>
              <a:t>80</a:t>
            </a:fld>
            <a:r>
              <a:rPr lang="en-US" dirty="0" smtClean="0"/>
              <a:t> of 103</a:t>
            </a:r>
            <a:endParaRPr lang="en-US" dirty="0"/>
          </a:p>
        </p:txBody>
      </p:sp>
    </p:spTree>
    <p:extLst>
      <p:ext uri="{BB962C8B-B14F-4D97-AF65-F5344CB8AC3E}">
        <p14:creationId xmlns:p14="http://schemas.microsoft.com/office/powerpoint/2010/main" val="404836245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Grp="1"/>
          </p:cNvSpPr>
          <p:nvPr>
            <p:ph type="title"/>
          </p:nvPr>
        </p:nvSpPr>
        <p:spPr/>
        <p:txBody>
          <a:bodyPr/>
          <a:lstStyle/>
          <a:p>
            <a:r>
              <a:rPr lang="en-US" dirty="0" smtClean="0"/>
              <a:t>Cyclomatic Testing</a:t>
            </a:r>
            <a:endParaRPr lang="en-US" sz="4400" dirty="0"/>
          </a:p>
        </p:txBody>
      </p:sp>
      <p:sp>
        <p:nvSpPr>
          <p:cNvPr id="123909" name="Rectangle 3"/>
          <p:cNvSpPr>
            <a:spLocks noGrp="1"/>
          </p:cNvSpPr>
          <p:nvPr>
            <p:ph sz="quarter" idx="1"/>
          </p:nvPr>
        </p:nvSpPr>
        <p:spPr/>
        <p:txBody>
          <a:bodyPr/>
          <a:lstStyle/>
          <a:p>
            <a:pPr marL="393700" indent="-393700">
              <a:lnSpc>
                <a:spcPct val="90000"/>
              </a:lnSpc>
              <a:spcBef>
                <a:spcPct val="35000"/>
              </a:spcBef>
            </a:pPr>
            <a:r>
              <a:rPr lang="en-US" sz="2800" dirty="0"/>
              <a:t>A</a:t>
            </a:r>
            <a:r>
              <a:rPr lang="en-US" sz="2800" dirty="0" smtClean="0"/>
              <a:t> compromise between </a:t>
            </a:r>
            <a:r>
              <a:rPr lang="en-US" sz="2800" dirty="0"/>
              <a:t>path testing and </a:t>
            </a:r>
            <a:r>
              <a:rPr lang="en-US" sz="2800" dirty="0" smtClean="0"/>
              <a:t>branch-condition testing</a:t>
            </a:r>
            <a:endParaRPr lang="en-US" sz="2800" dirty="0"/>
          </a:p>
          <a:p>
            <a:pPr marL="393700" indent="-393700">
              <a:lnSpc>
                <a:spcPct val="90000"/>
              </a:lnSpc>
              <a:spcBef>
                <a:spcPct val="35000"/>
              </a:spcBef>
            </a:pPr>
            <a:r>
              <a:rPr lang="en-US" sz="2800" dirty="0" smtClean="0"/>
              <a:t>Cyclomatic testing, a.k.a., basis path testing</a:t>
            </a:r>
          </a:p>
          <a:p>
            <a:pPr marL="274638" lvl="1" indent="0">
              <a:lnSpc>
                <a:spcPct val="90000"/>
              </a:lnSpc>
              <a:spcBef>
                <a:spcPct val="35000"/>
              </a:spcBef>
              <a:buNone/>
            </a:pPr>
            <a:r>
              <a:rPr lang="en-US" sz="2800" dirty="0" smtClean="0"/>
              <a:t>Test </a:t>
            </a:r>
            <a:r>
              <a:rPr lang="en-US" sz="2800" dirty="0"/>
              <a:t>all of the independent paths that could be used to construct any arbitrary path through the computer program </a:t>
            </a:r>
            <a:endParaRPr lang="en-US" sz="2800" dirty="0" smtClean="0"/>
          </a:p>
          <a:p>
            <a:pPr marL="393700" indent="-393700">
              <a:lnSpc>
                <a:spcPct val="90000"/>
              </a:lnSpc>
              <a:spcBef>
                <a:spcPct val="35000"/>
              </a:spcBef>
            </a:pPr>
            <a:r>
              <a:rPr lang="en-US" sz="2800" dirty="0" smtClean="0"/>
              <a:t>Steps:</a:t>
            </a:r>
          </a:p>
          <a:p>
            <a:pPr marL="274638" lvl="1" indent="0">
              <a:lnSpc>
                <a:spcPct val="110000"/>
              </a:lnSpc>
              <a:spcBef>
                <a:spcPct val="35000"/>
              </a:spcBef>
              <a:spcAft>
                <a:spcPts val="1800"/>
              </a:spcAft>
              <a:buNone/>
            </a:pPr>
            <a:r>
              <a:rPr lang="en-US" sz="2400" dirty="0" smtClean="0"/>
              <a:t>	1. Calculate </a:t>
            </a:r>
            <a:r>
              <a:rPr lang="en-US" sz="2400" dirty="0"/>
              <a:t>Cyclomatic complexity</a:t>
            </a:r>
            <a:br>
              <a:rPr lang="en-US" sz="2400" dirty="0"/>
            </a:br>
            <a:r>
              <a:rPr lang="en-US" sz="2400" dirty="0" smtClean="0"/>
              <a:t>	2. </a:t>
            </a:r>
            <a:r>
              <a:rPr lang="en-US" sz="2400" dirty="0"/>
              <a:t>Choose </a:t>
            </a:r>
            <a:r>
              <a:rPr lang="en-US" sz="2400" dirty="0" smtClean="0"/>
              <a:t>a set </a:t>
            </a:r>
            <a:r>
              <a:rPr lang="en-US" sz="2400" dirty="0"/>
              <a:t>of </a:t>
            </a:r>
            <a:r>
              <a:rPr lang="en-US" sz="2400" dirty="0" smtClean="0"/>
              <a:t>basis paths</a:t>
            </a:r>
            <a:r>
              <a:rPr lang="en-US" sz="2400" dirty="0"/>
              <a:t/>
            </a:r>
            <a:br>
              <a:rPr lang="en-US" sz="2400" dirty="0"/>
            </a:br>
            <a:r>
              <a:rPr lang="en-US" sz="2400" dirty="0" smtClean="0"/>
              <a:t>	3. Design </a:t>
            </a:r>
            <a:r>
              <a:rPr lang="en-US" sz="2400" dirty="0"/>
              <a:t>test cases to exercise each </a:t>
            </a:r>
            <a:r>
              <a:rPr lang="en-US" sz="2400" dirty="0" smtClean="0"/>
              <a:t>basis path </a:t>
            </a:r>
            <a:endParaRPr lang="en-US" sz="2400" dirty="0"/>
          </a:p>
          <a:p>
            <a:pPr marL="731838" lvl="1" indent="-457200">
              <a:lnSpc>
                <a:spcPct val="90000"/>
              </a:lnSpc>
              <a:spcBef>
                <a:spcPct val="35000"/>
              </a:spcBef>
              <a:buFont typeface="+mj-lt"/>
              <a:buAutoNum type="arabicPeriod"/>
            </a:pPr>
            <a:endParaRPr lang="en-US" dirty="0"/>
          </a:p>
          <a:p>
            <a:pPr marL="393700" indent="-393700">
              <a:lnSpc>
                <a:spcPct val="90000"/>
              </a:lnSpc>
              <a:spcBef>
                <a:spcPct val="35000"/>
              </a:spcBef>
            </a:pPr>
            <a:endParaRPr lang="en-US"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81</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79208251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(McCabe)</a:t>
            </a:r>
          </a:p>
        </p:txBody>
      </p:sp>
      <p:sp>
        <p:nvSpPr>
          <p:cNvPr id="3" name="Content Placeholder 2"/>
          <p:cNvSpPr>
            <a:spLocks noGrp="1"/>
          </p:cNvSpPr>
          <p:nvPr>
            <p:ph sz="quarter" idx="1"/>
          </p:nvPr>
        </p:nvSpPr>
        <p:spPr>
          <a:xfrm>
            <a:off x="457200" y="1066800"/>
            <a:ext cx="8229600" cy="5410200"/>
          </a:xfrm>
        </p:spPr>
        <p:txBody>
          <a:bodyPr/>
          <a:lstStyle/>
          <a:p>
            <a:pPr marL="342900" lvl="1" indent="-342900">
              <a:buClr>
                <a:schemeClr val="tx2"/>
              </a:buClr>
            </a:pPr>
            <a:r>
              <a:rPr lang="en-US" sz="2800" dirty="0" smtClean="0"/>
              <a:t>A </a:t>
            </a:r>
            <a:r>
              <a:rPr lang="en-US" sz="2800" dirty="0"/>
              <a:t>set of</a:t>
            </a:r>
            <a:r>
              <a:rPr lang="en-US" sz="2800" i="1" dirty="0"/>
              <a:t> basis paths </a:t>
            </a:r>
            <a:r>
              <a:rPr lang="en-US" sz="2800" dirty="0"/>
              <a:t>in a CFG</a:t>
            </a:r>
          </a:p>
          <a:p>
            <a:pPr lvl="1" indent="-342900"/>
            <a:r>
              <a:rPr lang="en-US" sz="2400" dirty="0"/>
              <a:t>Each path contains at least one edge that is not in other </a:t>
            </a:r>
            <a:r>
              <a:rPr lang="en-US" sz="2400" dirty="0" smtClean="0"/>
              <a:t>paths</a:t>
            </a:r>
          </a:p>
          <a:p>
            <a:pPr lvl="1" indent="-342900"/>
            <a:r>
              <a:rPr lang="en-US" sz="2400" dirty="0"/>
              <a:t>No iteration of sub-</a:t>
            </a:r>
            <a:r>
              <a:rPr lang="en-US" sz="2400" dirty="0" smtClean="0"/>
              <a:t>paths</a:t>
            </a:r>
          </a:p>
          <a:p>
            <a:pPr marL="342900" indent="-342900"/>
            <a:r>
              <a:rPr lang="en-US" sz="2800" dirty="0" smtClean="0"/>
              <a:t>The </a:t>
            </a:r>
            <a:r>
              <a:rPr lang="en-US" sz="2800" dirty="0"/>
              <a:t>number of </a:t>
            </a:r>
            <a:r>
              <a:rPr lang="en-US" sz="2800" dirty="0" smtClean="0"/>
              <a:t>basis </a:t>
            </a:r>
            <a:r>
              <a:rPr lang="en-US" sz="2800" dirty="0"/>
              <a:t>paths in a</a:t>
            </a:r>
            <a:r>
              <a:rPr lang="en-US" sz="2800" dirty="0" smtClean="0"/>
              <a:t> CFG is known as the </a:t>
            </a:r>
            <a:r>
              <a:rPr lang="en-US" sz="2800" i="1" dirty="0" smtClean="0"/>
              <a:t>Cyclomatic Complexity </a:t>
            </a:r>
            <a:r>
              <a:rPr lang="en-US" sz="2800" dirty="0" smtClean="0"/>
              <a:t>of the CFG</a:t>
            </a:r>
            <a:endParaRPr lang="en-US" sz="2800" dirty="0"/>
          </a:p>
          <a:p>
            <a:pPr marL="342900" indent="-342900"/>
            <a:r>
              <a:rPr lang="en-US" sz="2800" dirty="0" smtClean="0"/>
              <a:t>Calculate Cyclomatic</a:t>
            </a:r>
            <a:r>
              <a:rPr lang="en-US" sz="2800" dirty="0"/>
              <a:t> </a:t>
            </a:r>
            <a:r>
              <a:rPr lang="en-US" sz="2800" dirty="0" smtClean="0"/>
              <a:t>complexity of </a:t>
            </a:r>
            <a:r>
              <a:rPr lang="en-US" sz="2800" dirty="0"/>
              <a:t>CFG </a:t>
            </a:r>
            <a:r>
              <a:rPr lang="en-US" sz="2800" i="1" dirty="0" smtClean="0"/>
              <a:t>G</a:t>
            </a:r>
            <a:endParaRPr lang="en-US" sz="2800" i="1" dirty="0"/>
          </a:p>
          <a:p>
            <a:pPr marL="617538" lvl="1" indent="-342900"/>
            <a:r>
              <a:rPr lang="en-US" sz="2500" dirty="0"/>
              <a:t>e = #</a:t>
            </a:r>
            <a:r>
              <a:rPr lang="en-US" sz="2500" dirty="0" smtClean="0"/>
              <a:t>edges in </a:t>
            </a:r>
            <a:r>
              <a:rPr lang="en-US" sz="2500" i="1" dirty="0" smtClean="0"/>
              <a:t>G</a:t>
            </a:r>
            <a:endParaRPr lang="en-US" sz="2500" i="1" dirty="0"/>
          </a:p>
          <a:p>
            <a:pPr marL="617538" lvl="1" indent="-342900"/>
            <a:r>
              <a:rPr lang="en-US" sz="2500" dirty="0"/>
              <a:t>n = #</a:t>
            </a:r>
            <a:r>
              <a:rPr lang="en-US" sz="2500" dirty="0" smtClean="0"/>
              <a:t>nodes in </a:t>
            </a:r>
            <a:r>
              <a:rPr lang="en-US" sz="2500" i="1" dirty="0" smtClean="0"/>
              <a:t>G</a:t>
            </a:r>
            <a:endParaRPr lang="en-US" sz="2500" i="1" dirty="0"/>
          </a:p>
          <a:p>
            <a:pPr marL="342900" indent="-342900"/>
            <a:r>
              <a:rPr lang="en-US" sz="2800" dirty="0"/>
              <a:t>The cyclomatic complexity </a:t>
            </a:r>
            <a:r>
              <a:rPr lang="en-US" sz="2800" dirty="0" smtClean="0"/>
              <a:t>of </a:t>
            </a:r>
            <a:r>
              <a:rPr lang="en-US" sz="2800" i="1" dirty="0" smtClean="0"/>
              <a:t>G</a:t>
            </a:r>
            <a:r>
              <a:rPr lang="en-US" sz="2800" dirty="0" smtClean="0"/>
              <a:t> </a:t>
            </a:r>
          </a:p>
          <a:p>
            <a:pPr marL="274638" lvl="1" indent="0">
              <a:buNone/>
            </a:pPr>
            <a:r>
              <a:rPr lang="en-US" sz="2500" dirty="0" smtClean="0"/>
              <a:t>	</a:t>
            </a:r>
            <a:r>
              <a:rPr lang="en-US" sz="2500" dirty="0" smtClean="0">
                <a:solidFill>
                  <a:srgbClr val="000000"/>
                </a:solidFill>
              </a:rPr>
              <a:t>V</a:t>
            </a:r>
            <a:r>
              <a:rPr lang="en-US" sz="2500" dirty="0">
                <a:solidFill>
                  <a:srgbClr val="000000"/>
                </a:solidFill>
              </a:rPr>
              <a:t>(</a:t>
            </a:r>
            <a:r>
              <a:rPr lang="en-US" sz="2500" i="1" dirty="0">
                <a:solidFill>
                  <a:srgbClr val="000000"/>
                </a:solidFill>
              </a:rPr>
              <a:t>G</a:t>
            </a:r>
            <a:r>
              <a:rPr lang="en-US" sz="2500" dirty="0">
                <a:solidFill>
                  <a:srgbClr val="000000"/>
                </a:solidFill>
              </a:rPr>
              <a:t>) </a:t>
            </a:r>
            <a:r>
              <a:rPr lang="en-US" sz="2100" dirty="0" smtClean="0">
                <a:solidFill>
                  <a:srgbClr val="000000"/>
                </a:solidFill>
              </a:rPr>
              <a:t>= </a:t>
            </a:r>
            <a:r>
              <a:rPr lang="en-US" sz="2800" dirty="0" smtClean="0">
                <a:solidFill>
                  <a:srgbClr val="000000"/>
                </a:solidFill>
              </a:rPr>
              <a:t>e </a:t>
            </a:r>
            <a:r>
              <a:rPr lang="en-US" sz="2800" dirty="0">
                <a:solidFill>
                  <a:srgbClr val="000000"/>
                </a:solidFill>
              </a:rPr>
              <a:t>- n + 2 </a:t>
            </a:r>
          </a:p>
        </p:txBody>
      </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82</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47970930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(McCabe)</a:t>
            </a:r>
            <a:endParaRPr lang="en-US" dirty="0"/>
          </a:p>
        </p:txBody>
      </p:sp>
      <p:sp>
        <p:nvSpPr>
          <p:cNvPr id="3" name="Content Placeholder 2"/>
          <p:cNvSpPr>
            <a:spLocks noGrp="1"/>
          </p:cNvSpPr>
          <p:nvPr>
            <p:ph sz="quarter" idx="1"/>
          </p:nvPr>
        </p:nvSpPr>
        <p:spPr>
          <a:xfrm>
            <a:off x="457200" y="990600"/>
            <a:ext cx="8229600" cy="5486400"/>
          </a:xfrm>
        </p:spPr>
        <p:txBody>
          <a:bodyPr/>
          <a:lstStyle/>
          <a:p>
            <a:r>
              <a:rPr lang="en-US" sz="2800" dirty="0"/>
              <a:t>If a</a:t>
            </a:r>
            <a:r>
              <a:rPr lang="en-US" sz="2800" dirty="0" smtClean="0"/>
              <a:t> </a:t>
            </a:r>
            <a:r>
              <a:rPr lang="en-US" sz="2800" dirty="0"/>
              <a:t>CFG has a single entry and single exit </a:t>
            </a:r>
            <a:r>
              <a:rPr lang="en-US" sz="2800" dirty="0" smtClean="0"/>
              <a:t>point, </a:t>
            </a:r>
          </a:p>
          <a:p>
            <a:pPr marL="274638" lvl="1" indent="0">
              <a:buNone/>
            </a:pPr>
            <a:r>
              <a:rPr lang="en-US" sz="2800" dirty="0" smtClean="0">
                <a:solidFill>
                  <a:schemeClr val="tx1"/>
                </a:solidFill>
              </a:rPr>
              <a:t>the calculation of the cyclomatic complexity can be simplified</a:t>
            </a:r>
          </a:p>
          <a:p>
            <a:pPr lvl="1"/>
            <a:endParaRPr lang="en-US" sz="1200" dirty="0" smtClean="0"/>
          </a:p>
          <a:p>
            <a:pPr marL="0" indent="0">
              <a:buNone/>
            </a:pPr>
            <a:r>
              <a:rPr lang="en-US" dirty="0" smtClean="0"/>
              <a:t>	V(</a:t>
            </a:r>
            <a:r>
              <a:rPr lang="en-US" i="1" dirty="0" smtClean="0"/>
              <a:t>G</a:t>
            </a:r>
            <a:r>
              <a:rPr lang="en-US" dirty="0" smtClean="0"/>
              <a:t>) = #predicates  + 1</a:t>
            </a:r>
          </a:p>
          <a:p>
            <a:endParaRPr lang="en-US" sz="600" dirty="0" smtClean="0"/>
          </a:p>
          <a:p>
            <a:r>
              <a:rPr lang="en-US" dirty="0" smtClean="0"/>
              <a:t>Rules for counting predicates in CFG</a:t>
            </a:r>
          </a:p>
          <a:p>
            <a:pPr lvl="1"/>
            <a:r>
              <a:rPr lang="en-US" dirty="0" smtClean="0"/>
              <a:t>Condition in a if-statement: count each predicate </a:t>
            </a:r>
          </a:p>
          <a:p>
            <a:pPr lvl="1"/>
            <a:r>
              <a:rPr lang="en-US" dirty="0" smtClean="0"/>
              <a:t>Condition in a loop statement count as 1, even if it</a:t>
            </a:r>
            <a:r>
              <a:rPr lang="uk-UA" dirty="0" smtClean="0"/>
              <a:t>'</a:t>
            </a:r>
            <a:r>
              <a:rPr lang="en-US" dirty="0" smtClean="0"/>
              <a:t>s a compound condition</a:t>
            </a:r>
          </a:p>
          <a:p>
            <a:pPr lvl="1"/>
            <a:r>
              <a:rPr lang="en-US" dirty="0" smtClean="0"/>
              <a:t>Switch statement: </a:t>
            </a:r>
            <a:r>
              <a:rPr lang="en-US" i="1" dirty="0" smtClean="0"/>
              <a:t>n</a:t>
            </a:r>
            <a:r>
              <a:rPr lang="en-US" dirty="0" smtClean="0"/>
              <a:t>-way choice count as (n -1)    </a:t>
            </a:r>
            <a:endParaRPr lang="en-US" dirty="0"/>
          </a:p>
        </p:txBody>
      </p:sp>
      <p:sp>
        <p:nvSpPr>
          <p:cNvPr id="6" name="Date Placeholder 5"/>
          <p:cNvSpPr>
            <a:spLocks noGrp="1"/>
          </p:cNvSpPr>
          <p:nvPr>
            <p:ph type="dt" sz="half" idx="10"/>
          </p:nvPr>
        </p:nvSpPr>
        <p:spPr/>
        <p:txBody>
          <a:bodyPr/>
          <a:lstStyle/>
          <a:p>
            <a:pPr>
              <a:defRPr/>
            </a:pPr>
            <a:r>
              <a:rPr lang="en-US" dirty="0" smtClean="0"/>
              <a:t>May 9,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83</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238585544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Examples</a:t>
            </a:r>
          </a:p>
        </p:txBody>
      </p:sp>
      <p:sp>
        <p:nvSpPr>
          <p:cNvPr id="3" name="Content Placeholder 2"/>
          <p:cNvSpPr>
            <a:spLocks noGrp="1"/>
          </p:cNvSpPr>
          <p:nvPr>
            <p:ph sz="quarter" idx="1"/>
          </p:nvPr>
        </p:nvSpPr>
        <p:spPr/>
        <p:txBody>
          <a:bodyPr/>
          <a:lstStyle/>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1</a:t>
            </a:r>
          </a:p>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2</a:t>
            </a:r>
            <a:endParaRPr lang="en-US" dirty="0">
              <a:solidFill>
                <a:srgbClr val="000090"/>
              </a:solidFill>
              <a:latin typeface="+mn-lt"/>
              <a:cs typeface="American Typewriter"/>
            </a:endParaRPr>
          </a:p>
          <a:p>
            <a:pPr marL="0" indent="0">
              <a:buNone/>
            </a:pPr>
            <a:r>
              <a:rPr lang="en-US" dirty="0" smtClean="0">
                <a:solidFill>
                  <a:srgbClr val="000090"/>
                </a:solidFill>
                <a:latin typeface="+mn-lt"/>
                <a:cs typeface="American Typewriter"/>
              </a:rPr>
              <a:t>…</a:t>
            </a:r>
          </a:p>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n</a:t>
            </a:r>
            <a:endParaRPr lang="en-US" dirty="0">
              <a:solidFill>
                <a:srgbClr val="000090"/>
              </a:solidFill>
              <a:latin typeface="+mn-lt"/>
              <a:cs typeface="American Typewriter"/>
            </a:endParaRPr>
          </a:p>
          <a:p>
            <a:pPr marL="0" indent="0">
              <a:buNone/>
            </a:pPr>
            <a:endParaRPr lang="en-US" dirty="0">
              <a:solidFill>
                <a:srgbClr val="000090"/>
              </a:solidFill>
              <a:latin typeface="+mn-lt"/>
              <a:cs typeface="American Typewriter"/>
            </a:endParaRPr>
          </a:p>
        </p:txBody>
      </p:sp>
      <p:sp>
        <p:nvSpPr>
          <p:cNvPr id="7" name="Content Placeholder 6"/>
          <p:cNvSpPr>
            <a:spLocks noGrp="1"/>
          </p:cNvSpPr>
          <p:nvPr>
            <p:ph sz="quarter" idx="2"/>
          </p:nvPr>
        </p:nvSpPr>
        <p:spPr/>
        <p:txBody>
          <a:bodyPr/>
          <a:lstStyle/>
          <a:p>
            <a:pPr marL="0" indent="0">
              <a:buNone/>
            </a:pPr>
            <a:r>
              <a:rPr lang="en-US" dirty="0">
                <a:solidFill>
                  <a:srgbClr val="000090"/>
                </a:solidFill>
                <a:latin typeface="+mn-lt"/>
                <a:cs typeface="American Typewriter"/>
              </a:rPr>
              <a:t>i</a:t>
            </a:r>
            <a:r>
              <a:rPr lang="en-US" dirty="0" smtClean="0">
                <a:solidFill>
                  <a:srgbClr val="000090"/>
                </a:solidFill>
                <a:latin typeface="+mn-lt"/>
                <a:cs typeface="American Typewriter"/>
              </a:rPr>
              <a:t>f (x &gt; 5) {</a:t>
            </a:r>
          </a:p>
          <a:p>
            <a:pPr marL="0" indent="0">
              <a:buNone/>
            </a:pPr>
            <a:r>
              <a:rPr lang="en-US" dirty="0" smtClean="0">
                <a:solidFill>
                  <a:srgbClr val="000090"/>
                </a:solidFill>
                <a:latin typeface="+mn-lt"/>
                <a:cs typeface="American Typewriter"/>
              </a:rPr>
              <a:t>  statement</a:t>
            </a:r>
            <a:r>
              <a:rPr lang="en-US" baseline="-25000" dirty="0" smtClean="0">
                <a:solidFill>
                  <a:srgbClr val="000090"/>
                </a:solidFill>
                <a:latin typeface="+mn-lt"/>
                <a:cs typeface="American Typewriter"/>
              </a:rPr>
              <a:t>1</a:t>
            </a:r>
            <a:endParaRPr lang="en-US" baseline="-25000" dirty="0">
              <a:solidFill>
                <a:srgbClr val="000090"/>
              </a:solidFill>
              <a:latin typeface="+mn-lt"/>
              <a:cs typeface="American Typewriter"/>
            </a:endParaRPr>
          </a:p>
          <a:p>
            <a:pPr marL="0" indent="0">
              <a:buNone/>
            </a:pPr>
            <a:r>
              <a:rPr lang="en-US" dirty="0" smtClean="0">
                <a:solidFill>
                  <a:srgbClr val="000090"/>
                </a:solidFill>
                <a:latin typeface="+mn-lt"/>
                <a:cs typeface="American Typewriter"/>
              </a:rPr>
              <a:t>} </a:t>
            </a:r>
          </a:p>
          <a:p>
            <a:pPr marL="0" indent="0">
              <a:buNone/>
            </a:pPr>
            <a:endParaRPr lang="en-US" dirty="0">
              <a:solidFill>
                <a:srgbClr val="000090"/>
              </a:solidFill>
              <a:latin typeface="+mn-lt"/>
              <a:cs typeface="American Typewriter"/>
            </a:endParaRPr>
          </a:p>
          <a:p>
            <a:pPr marL="0" indent="0">
              <a:buNone/>
            </a:pPr>
            <a:r>
              <a:rPr lang="en-US" dirty="0">
                <a:solidFill>
                  <a:srgbClr val="000090"/>
                </a:solidFill>
                <a:latin typeface="+mn-lt"/>
                <a:cs typeface="American Typewriter"/>
              </a:rPr>
              <a:t>if (x &gt; 5) {</a:t>
            </a:r>
          </a:p>
          <a:p>
            <a:pPr marL="0" indent="0">
              <a:buNone/>
            </a:pPr>
            <a:r>
              <a:rPr lang="en-US" dirty="0">
                <a:solidFill>
                  <a:srgbClr val="000090"/>
                </a:solidFill>
                <a:latin typeface="+mn-lt"/>
                <a:cs typeface="American Typewriter"/>
              </a:rPr>
              <a:t>  statement</a:t>
            </a:r>
            <a:r>
              <a:rPr lang="en-US" baseline="-25000" dirty="0">
                <a:solidFill>
                  <a:srgbClr val="000090"/>
                </a:solidFill>
                <a:latin typeface="+mn-lt"/>
                <a:cs typeface="American Typewriter"/>
              </a:rPr>
              <a:t>1</a:t>
            </a:r>
          </a:p>
          <a:p>
            <a:pPr marL="0" indent="0">
              <a:buNone/>
            </a:pPr>
            <a:r>
              <a:rPr lang="en-US" dirty="0">
                <a:solidFill>
                  <a:srgbClr val="000090"/>
                </a:solidFill>
                <a:latin typeface="+mn-lt"/>
                <a:cs typeface="American Typewriter"/>
              </a:rPr>
              <a:t>} else {</a:t>
            </a:r>
          </a:p>
          <a:p>
            <a:pPr marL="0" indent="0">
              <a:buNone/>
            </a:pPr>
            <a:r>
              <a:rPr lang="en-US" dirty="0">
                <a:solidFill>
                  <a:srgbClr val="000090"/>
                </a:solidFill>
                <a:latin typeface="+mn-lt"/>
                <a:cs typeface="American Typewriter"/>
              </a:rPr>
              <a:t>  statement</a:t>
            </a:r>
            <a:r>
              <a:rPr lang="en-US" baseline="-25000" dirty="0">
                <a:solidFill>
                  <a:srgbClr val="000090"/>
                </a:solidFill>
                <a:latin typeface="+mn-lt"/>
                <a:cs typeface="American Typewriter"/>
              </a:rPr>
              <a:t>2</a:t>
            </a:r>
            <a:endParaRPr lang="en-US" dirty="0">
              <a:solidFill>
                <a:srgbClr val="000090"/>
              </a:solidFill>
              <a:latin typeface="+mn-lt"/>
              <a:cs typeface="American Typewriter"/>
            </a:endParaRPr>
          </a:p>
          <a:p>
            <a:pPr marL="0" indent="0">
              <a:buNone/>
            </a:pPr>
            <a:r>
              <a:rPr lang="en-US" dirty="0">
                <a:solidFill>
                  <a:srgbClr val="000090"/>
                </a:solidFill>
                <a:latin typeface="+mn-lt"/>
                <a:cs typeface="American Typewriter"/>
              </a:rPr>
              <a:t>} </a:t>
            </a:r>
          </a:p>
        </p:txBody>
      </p:sp>
      <p:sp>
        <p:nvSpPr>
          <p:cNvPr id="5" name="Date Placeholder 4"/>
          <p:cNvSpPr>
            <a:spLocks noGrp="1"/>
          </p:cNvSpPr>
          <p:nvPr>
            <p:ph type="dt" sz="half" idx="10"/>
          </p:nvPr>
        </p:nvSpPr>
        <p:spPr/>
        <p:txBody>
          <a:bodyPr/>
          <a:lstStyle/>
          <a:p>
            <a:r>
              <a:rPr lang="en-US" altLang="en-US" dirty="0" smtClean="0"/>
              <a:t>May 9, 2017</a:t>
            </a:r>
            <a:endParaRPr lang="en-US" altLang="en-US" dirty="0"/>
          </a:p>
        </p:txBody>
      </p:sp>
      <p:sp>
        <p:nvSpPr>
          <p:cNvPr id="9" name="Footer Placeholder 8"/>
          <p:cNvSpPr>
            <a:spLocks noGrp="1"/>
          </p:cNvSpPr>
          <p:nvPr>
            <p:ph type="ftr" sz="quarter" idx="3"/>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fld id="{EF014AFA-ADA2-42F7-9F30-2E8AC3995699}" type="slidenum">
              <a:rPr lang="en-US" altLang="en-US" smtClean="0"/>
              <a:pPr/>
              <a:t>84</a:t>
            </a:fld>
            <a:r>
              <a:rPr lang="en-US" altLang="en-US" dirty="0" smtClean="0"/>
              <a:t> of 103</a:t>
            </a:r>
            <a:endParaRPr lang="en-US" altLang="en-US" dirty="0"/>
          </a:p>
        </p:txBody>
      </p:sp>
    </p:spTree>
    <p:extLst>
      <p:ext uri="{BB962C8B-B14F-4D97-AF65-F5344CB8AC3E}">
        <p14:creationId xmlns:p14="http://schemas.microsoft.com/office/powerpoint/2010/main" val="510103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Examples</a:t>
            </a:r>
          </a:p>
        </p:txBody>
      </p:sp>
      <p:sp>
        <p:nvSpPr>
          <p:cNvPr id="3" name="Content Placeholder 2"/>
          <p:cNvSpPr>
            <a:spLocks noGrp="1"/>
          </p:cNvSpPr>
          <p:nvPr>
            <p:ph sz="quarter" idx="1"/>
          </p:nvPr>
        </p:nvSpPr>
        <p:spPr/>
        <p:txBody>
          <a:bodyPr/>
          <a:lstStyle/>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1</a:t>
            </a:r>
          </a:p>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2</a:t>
            </a:r>
            <a:endParaRPr lang="en-US" dirty="0">
              <a:solidFill>
                <a:srgbClr val="000090"/>
              </a:solidFill>
              <a:latin typeface="+mn-lt"/>
              <a:cs typeface="American Typewriter"/>
            </a:endParaRPr>
          </a:p>
          <a:p>
            <a:pPr marL="0" indent="0">
              <a:buNone/>
            </a:pPr>
            <a:r>
              <a:rPr lang="en-US" dirty="0" smtClean="0">
                <a:solidFill>
                  <a:srgbClr val="000090"/>
                </a:solidFill>
                <a:latin typeface="+mn-lt"/>
                <a:cs typeface="American Typewriter"/>
              </a:rPr>
              <a:t>…</a:t>
            </a:r>
          </a:p>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n</a:t>
            </a:r>
            <a:endParaRPr lang="en-US" dirty="0">
              <a:solidFill>
                <a:srgbClr val="000090"/>
              </a:solidFill>
              <a:latin typeface="+mn-lt"/>
              <a:cs typeface="American Typewriter"/>
            </a:endParaRPr>
          </a:p>
          <a:p>
            <a:pPr marL="0" indent="0">
              <a:buNone/>
            </a:pPr>
            <a:endParaRPr lang="en-US" dirty="0">
              <a:solidFill>
                <a:srgbClr val="000090"/>
              </a:solidFill>
              <a:latin typeface="+mn-lt"/>
              <a:cs typeface="American Typewriter"/>
            </a:endParaRPr>
          </a:p>
        </p:txBody>
      </p:sp>
      <p:sp>
        <p:nvSpPr>
          <p:cNvPr id="7" name="Content Placeholder 6"/>
          <p:cNvSpPr>
            <a:spLocks noGrp="1"/>
          </p:cNvSpPr>
          <p:nvPr>
            <p:ph sz="quarter" idx="2"/>
          </p:nvPr>
        </p:nvSpPr>
        <p:spPr/>
        <p:txBody>
          <a:bodyPr/>
          <a:lstStyle/>
          <a:p>
            <a:pPr marL="0" indent="0">
              <a:buNone/>
            </a:pPr>
            <a:r>
              <a:rPr lang="en-US" dirty="0">
                <a:solidFill>
                  <a:srgbClr val="000090"/>
                </a:solidFill>
                <a:latin typeface="+mn-lt"/>
                <a:cs typeface="American Typewriter"/>
              </a:rPr>
              <a:t>i</a:t>
            </a:r>
            <a:r>
              <a:rPr lang="en-US" dirty="0" smtClean="0">
                <a:solidFill>
                  <a:srgbClr val="000090"/>
                </a:solidFill>
                <a:latin typeface="+mn-lt"/>
                <a:cs typeface="American Typewriter"/>
              </a:rPr>
              <a:t>f (x &gt; 5) {</a:t>
            </a:r>
          </a:p>
          <a:p>
            <a:pPr marL="0" indent="0">
              <a:buNone/>
            </a:pPr>
            <a:r>
              <a:rPr lang="en-US" dirty="0" smtClean="0">
                <a:solidFill>
                  <a:srgbClr val="000090"/>
                </a:solidFill>
                <a:latin typeface="+mn-lt"/>
                <a:cs typeface="American Typewriter"/>
              </a:rPr>
              <a:t>  statement</a:t>
            </a:r>
            <a:r>
              <a:rPr lang="en-US" baseline="-25000" dirty="0" smtClean="0">
                <a:solidFill>
                  <a:srgbClr val="000090"/>
                </a:solidFill>
                <a:latin typeface="+mn-lt"/>
                <a:cs typeface="American Typewriter"/>
              </a:rPr>
              <a:t>1</a:t>
            </a:r>
            <a:endParaRPr lang="en-US" baseline="-25000" dirty="0">
              <a:solidFill>
                <a:srgbClr val="000090"/>
              </a:solidFill>
              <a:latin typeface="+mn-lt"/>
              <a:cs typeface="American Typewriter"/>
            </a:endParaRPr>
          </a:p>
          <a:p>
            <a:pPr marL="0" indent="0">
              <a:buNone/>
            </a:pPr>
            <a:r>
              <a:rPr lang="en-US" dirty="0" smtClean="0">
                <a:solidFill>
                  <a:srgbClr val="000090"/>
                </a:solidFill>
                <a:latin typeface="+mn-lt"/>
                <a:cs typeface="American Typewriter"/>
              </a:rPr>
              <a:t>} </a:t>
            </a:r>
          </a:p>
          <a:p>
            <a:pPr marL="0" indent="0">
              <a:buNone/>
            </a:pPr>
            <a:endParaRPr lang="en-US" dirty="0">
              <a:solidFill>
                <a:srgbClr val="000090"/>
              </a:solidFill>
              <a:latin typeface="+mn-lt"/>
              <a:cs typeface="American Typewriter"/>
            </a:endParaRPr>
          </a:p>
          <a:p>
            <a:pPr marL="0" indent="0">
              <a:buNone/>
            </a:pPr>
            <a:r>
              <a:rPr lang="en-US" dirty="0">
                <a:solidFill>
                  <a:srgbClr val="000090"/>
                </a:solidFill>
                <a:latin typeface="+mn-lt"/>
                <a:cs typeface="American Typewriter"/>
              </a:rPr>
              <a:t>if (x &gt; 5) {</a:t>
            </a:r>
          </a:p>
          <a:p>
            <a:pPr marL="0" indent="0">
              <a:buNone/>
            </a:pPr>
            <a:r>
              <a:rPr lang="en-US" dirty="0">
                <a:solidFill>
                  <a:srgbClr val="000090"/>
                </a:solidFill>
                <a:latin typeface="+mn-lt"/>
                <a:cs typeface="American Typewriter"/>
              </a:rPr>
              <a:t>  statement</a:t>
            </a:r>
            <a:r>
              <a:rPr lang="en-US" baseline="-25000" dirty="0">
                <a:solidFill>
                  <a:srgbClr val="000090"/>
                </a:solidFill>
                <a:latin typeface="+mn-lt"/>
                <a:cs typeface="American Typewriter"/>
              </a:rPr>
              <a:t>1</a:t>
            </a:r>
          </a:p>
          <a:p>
            <a:pPr marL="0" indent="0">
              <a:buNone/>
            </a:pPr>
            <a:r>
              <a:rPr lang="en-US" dirty="0">
                <a:solidFill>
                  <a:srgbClr val="000090"/>
                </a:solidFill>
                <a:latin typeface="+mn-lt"/>
                <a:cs typeface="American Typewriter"/>
              </a:rPr>
              <a:t>} else {</a:t>
            </a:r>
          </a:p>
          <a:p>
            <a:pPr marL="0" indent="0">
              <a:buNone/>
            </a:pPr>
            <a:r>
              <a:rPr lang="en-US" dirty="0">
                <a:solidFill>
                  <a:srgbClr val="000090"/>
                </a:solidFill>
                <a:latin typeface="+mn-lt"/>
                <a:cs typeface="American Typewriter"/>
              </a:rPr>
              <a:t>  statement</a:t>
            </a:r>
            <a:r>
              <a:rPr lang="en-US" baseline="-25000" dirty="0">
                <a:solidFill>
                  <a:srgbClr val="000090"/>
                </a:solidFill>
                <a:latin typeface="+mn-lt"/>
                <a:cs typeface="American Typewriter"/>
              </a:rPr>
              <a:t>2</a:t>
            </a:r>
            <a:endParaRPr lang="en-US" dirty="0">
              <a:solidFill>
                <a:srgbClr val="000090"/>
              </a:solidFill>
              <a:latin typeface="+mn-lt"/>
              <a:cs typeface="American Typewriter"/>
            </a:endParaRPr>
          </a:p>
          <a:p>
            <a:pPr marL="0" indent="0">
              <a:buNone/>
            </a:pPr>
            <a:r>
              <a:rPr lang="en-US" dirty="0">
                <a:solidFill>
                  <a:srgbClr val="000090"/>
                </a:solidFill>
                <a:latin typeface="+mn-lt"/>
                <a:cs typeface="American Typewriter"/>
              </a:rPr>
              <a:t>} </a:t>
            </a:r>
          </a:p>
        </p:txBody>
      </p:sp>
      <p:sp>
        <p:nvSpPr>
          <p:cNvPr id="8" name="TextBox 7"/>
          <p:cNvSpPr txBox="1"/>
          <p:nvPr/>
        </p:nvSpPr>
        <p:spPr>
          <a:xfrm>
            <a:off x="1524000" y="4038600"/>
            <a:ext cx="1746792"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1</a:t>
            </a:r>
            <a:endParaRPr lang="en-US" sz="3200" dirty="0">
              <a:latin typeface="Garamond"/>
              <a:cs typeface="Garamond"/>
            </a:endParaRPr>
          </a:p>
        </p:txBody>
      </p:sp>
      <p:sp>
        <p:nvSpPr>
          <p:cNvPr id="13" name="TextBox 12"/>
          <p:cNvSpPr txBox="1"/>
          <p:nvPr/>
        </p:nvSpPr>
        <p:spPr>
          <a:xfrm>
            <a:off x="7086600" y="4343400"/>
            <a:ext cx="1746792"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2</a:t>
            </a:r>
            <a:endParaRPr lang="en-US" sz="3200" dirty="0">
              <a:latin typeface="Garamond"/>
              <a:cs typeface="Garamond"/>
            </a:endParaRPr>
          </a:p>
        </p:txBody>
      </p:sp>
      <p:sp>
        <p:nvSpPr>
          <p:cNvPr id="14" name="TextBox 13"/>
          <p:cNvSpPr txBox="1"/>
          <p:nvPr/>
        </p:nvSpPr>
        <p:spPr>
          <a:xfrm>
            <a:off x="7025882" y="1905000"/>
            <a:ext cx="1746792"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2</a:t>
            </a:r>
            <a:endParaRPr lang="en-US" sz="3200" dirty="0">
              <a:latin typeface="Garamond"/>
              <a:cs typeface="Garamond"/>
            </a:endParaRPr>
          </a:p>
        </p:txBody>
      </p:sp>
      <p:sp>
        <p:nvSpPr>
          <p:cNvPr id="5" name="Date Placeholder 4"/>
          <p:cNvSpPr>
            <a:spLocks noGrp="1"/>
          </p:cNvSpPr>
          <p:nvPr>
            <p:ph type="dt" sz="half" idx="10"/>
          </p:nvPr>
        </p:nvSpPr>
        <p:spPr/>
        <p:txBody>
          <a:bodyPr/>
          <a:lstStyle/>
          <a:p>
            <a:r>
              <a:rPr lang="en-US" altLang="en-US" dirty="0" smtClean="0"/>
              <a:t>May 9, 2017</a:t>
            </a:r>
            <a:endParaRPr lang="en-US" altLang="en-US" dirty="0"/>
          </a:p>
        </p:txBody>
      </p:sp>
      <p:sp>
        <p:nvSpPr>
          <p:cNvPr id="10" name="Footer Placeholder 9"/>
          <p:cNvSpPr>
            <a:spLocks noGrp="1"/>
          </p:cNvSpPr>
          <p:nvPr>
            <p:ph type="ftr" sz="quarter" idx="3"/>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fld id="{EF014AFA-ADA2-42F7-9F30-2E8AC3995699}" type="slidenum">
              <a:rPr lang="en-US" altLang="en-US" smtClean="0"/>
              <a:pPr/>
              <a:t>85</a:t>
            </a:fld>
            <a:r>
              <a:rPr lang="en-US" altLang="en-US" dirty="0" smtClean="0"/>
              <a:t> of 103</a:t>
            </a:r>
            <a:endParaRPr lang="en-US" altLang="en-US" dirty="0"/>
          </a:p>
        </p:txBody>
      </p:sp>
    </p:spTree>
    <p:extLst>
      <p:ext uri="{BB962C8B-B14F-4D97-AF65-F5344CB8AC3E}">
        <p14:creationId xmlns:p14="http://schemas.microsoft.com/office/powerpoint/2010/main" val="334516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sz="quarter" idx="1"/>
          </p:nvPr>
        </p:nvSpPr>
        <p:spPr>
          <a:xfrm>
            <a:off x="457200" y="1524000"/>
            <a:ext cx="4495800" cy="4937760"/>
          </a:xfrm>
        </p:spPr>
        <p:txBody>
          <a:bodyPr/>
          <a:lstStyle/>
          <a:p>
            <a:pPr marL="0" indent="0">
              <a:buNone/>
            </a:pPr>
            <a:r>
              <a:rPr lang="en-US" sz="2400" dirty="0">
                <a:solidFill>
                  <a:srgbClr val="000090"/>
                </a:solidFill>
                <a:latin typeface="+mn-lt"/>
                <a:cs typeface="American Typewriter"/>
              </a:rPr>
              <a:t>s</a:t>
            </a:r>
            <a:r>
              <a:rPr lang="en-US" sz="2400" dirty="0" smtClean="0">
                <a:solidFill>
                  <a:srgbClr val="000090"/>
                </a:solidFill>
                <a:latin typeface="+mn-lt"/>
                <a:cs typeface="American Typewriter"/>
              </a:rPr>
              <a:t>witch (exp) {</a:t>
            </a:r>
          </a:p>
          <a:p>
            <a:pPr marL="0" indent="0">
              <a:buNone/>
            </a:pPr>
            <a:r>
              <a:rPr lang="en-US" sz="2400" dirty="0" smtClean="0">
                <a:solidFill>
                  <a:srgbClr val="000090"/>
                </a:solidFill>
                <a:latin typeface="+mn-lt"/>
                <a:cs typeface="American Typewriter"/>
              </a:rPr>
              <a:t>case v</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 break;</a:t>
            </a:r>
            <a:endParaRPr lang="en-US" sz="2400" baseline="-25000" dirty="0" smtClean="0">
              <a:solidFill>
                <a:srgbClr val="000090"/>
              </a:solidFill>
              <a:latin typeface="+mn-lt"/>
              <a:cs typeface="American Typewriter"/>
            </a:endParaRPr>
          </a:p>
          <a:p>
            <a:pPr marL="0" indent="0">
              <a:buNone/>
            </a:pPr>
            <a:r>
              <a:rPr lang="en-US" sz="2400" dirty="0">
                <a:solidFill>
                  <a:srgbClr val="000090"/>
                </a:solidFill>
                <a:latin typeface="+mn-lt"/>
                <a:cs typeface="American Typewriter"/>
              </a:rPr>
              <a:t>case </a:t>
            </a:r>
            <a:r>
              <a:rPr lang="en-US" sz="2400" dirty="0" smtClean="0">
                <a:solidFill>
                  <a:srgbClr val="000090"/>
                </a:solidFill>
                <a:latin typeface="+mn-lt"/>
                <a:cs typeface="American Typewriter"/>
              </a:rPr>
              <a:t>v</a:t>
            </a:r>
            <a:r>
              <a:rPr lang="en-US" sz="2400" baseline="-25000" dirty="0" smtClean="0">
                <a:solidFill>
                  <a:srgbClr val="000090"/>
                </a:solidFill>
                <a:latin typeface="+mn-lt"/>
                <a:cs typeface="American Typewriter"/>
              </a:rPr>
              <a:t>2</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2</a:t>
            </a:r>
            <a:r>
              <a:rPr lang="en-US" sz="2400" dirty="0" smtClean="0">
                <a:solidFill>
                  <a:srgbClr val="000090"/>
                </a:solidFill>
                <a:latin typeface="+mn-lt"/>
                <a:cs typeface="American Typewriter"/>
              </a:rPr>
              <a:t>; </a:t>
            </a:r>
            <a:r>
              <a:rPr lang="en-US" sz="2400" dirty="0">
                <a:solidFill>
                  <a:srgbClr val="000090"/>
                </a:solidFill>
                <a:latin typeface="+mn-lt"/>
                <a:cs typeface="American Typewriter"/>
              </a:rPr>
              <a:t>break;</a:t>
            </a:r>
            <a:endParaRPr lang="en-US" sz="2400" baseline="-250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a:t>
            </a:r>
          </a:p>
          <a:p>
            <a:pPr marL="0" indent="0">
              <a:buNone/>
            </a:pPr>
            <a:r>
              <a:rPr lang="en-US" sz="2400" dirty="0">
                <a:solidFill>
                  <a:srgbClr val="000090"/>
                </a:solidFill>
                <a:latin typeface="+mn-lt"/>
                <a:cs typeface="American Typewriter"/>
              </a:rPr>
              <a:t>case </a:t>
            </a:r>
            <a:r>
              <a:rPr lang="en-US" sz="2400" dirty="0" smtClean="0">
                <a:solidFill>
                  <a:srgbClr val="000090"/>
                </a:solidFill>
                <a:latin typeface="+mn-lt"/>
                <a:cs typeface="American Typewriter"/>
              </a:rPr>
              <a:t>v</a:t>
            </a:r>
            <a:r>
              <a:rPr lang="en-US" sz="2400" baseline="-25000" dirty="0" smtClean="0">
                <a:solidFill>
                  <a:srgbClr val="000090"/>
                </a:solidFill>
                <a:latin typeface="+mn-lt"/>
                <a:cs typeface="American Typewriter"/>
              </a:rPr>
              <a:t>n</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n</a:t>
            </a:r>
            <a:r>
              <a:rPr lang="en-US" sz="2400" dirty="0" smtClean="0">
                <a:solidFill>
                  <a:srgbClr val="000090"/>
                </a:solidFill>
                <a:latin typeface="+mn-lt"/>
                <a:cs typeface="American Typewriter"/>
              </a:rPr>
              <a:t>; </a:t>
            </a:r>
            <a:r>
              <a:rPr lang="en-US" sz="2400" dirty="0">
                <a:solidFill>
                  <a:srgbClr val="000090"/>
                </a:solidFill>
                <a:latin typeface="+mn-lt"/>
                <a:cs typeface="American Typewriter"/>
              </a:rPr>
              <a:t>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d</a:t>
            </a:r>
            <a:r>
              <a:rPr lang="en-US" sz="2400" dirty="0" smtClean="0">
                <a:solidFill>
                  <a:srgbClr val="000090"/>
                </a:solidFill>
                <a:latin typeface="+mn-lt"/>
                <a:cs typeface="American Typewriter"/>
              </a:rPr>
              <a:t>efault: statement</a:t>
            </a:r>
            <a:r>
              <a:rPr lang="en-US" sz="2400" baseline="-25000" dirty="0" smtClean="0">
                <a:solidFill>
                  <a:srgbClr val="000090"/>
                </a:solidFill>
                <a:latin typeface="+mn-lt"/>
                <a:cs typeface="American Typewriter"/>
              </a:rPr>
              <a:t>n+1</a:t>
            </a:r>
            <a:r>
              <a:rPr lang="en-US" sz="2400" dirty="0" smtClean="0">
                <a:solidFill>
                  <a:srgbClr val="000090"/>
                </a:solidFill>
                <a:latin typeface="+mn-lt"/>
                <a:cs typeface="American Typewriter"/>
              </a:rPr>
              <a:t>;</a:t>
            </a:r>
            <a:endParaRPr lang="en-US" sz="24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7" name="Content Placeholder 6"/>
          <p:cNvSpPr>
            <a:spLocks noGrp="1"/>
          </p:cNvSpPr>
          <p:nvPr>
            <p:ph sz="quarter" idx="2"/>
          </p:nvPr>
        </p:nvSpPr>
        <p:spPr>
          <a:xfrm>
            <a:off x="4800600" y="1524000"/>
            <a:ext cx="3873246" cy="4937760"/>
          </a:xfrm>
        </p:spPr>
        <p:txBody>
          <a:bodyPr/>
          <a:lstStyle/>
          <a:p>
            <a:pPr marL="0" indent="0">
              <a:buNone/>
            </a:pPr>
            <a:r>
              <a:rPr lang="en-US" sz="2400" dirty="0">
                <a:solidFill>
                  <a:srgbClr val="000090"/>
                </a:solidFill>
                <a:latin typeface="+mn-lt"/>
                <a:cs typeface="American Typewriter"/>
              </a:rPr>
              <a:t>i</a:t>
            </a:r>
            <a:r>
              <a:rPr lang="en-US" sz="2400" dirty="0" smtClean="0">
                <a:solidFill>
                  <a:srgbClr val="000090"/>
                </a:solidFill>
                <a:latin typeface="+mn-lt"/>
                <a:cs typeface="American Typewriter"/>
              </a:rPr>
              <a:t>f (x &gt; 5 || x &lt;= 10) {</a:t>
            </a:r>
          </a:p>
          <a:p>
            <a:pPr marL="0" indent="0">
              <a:buNone/>
            </a:pP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endParaRPr lang="en-US" sz="2400" baseline="-250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if (x </a:t>
            </a:r>
            <a:r>
              <a:rPr lang="en-US" sz="2400" dirty="0" smtClean="0">
                <a:solidFill>
                  <a:srgbClr val="000090"/>
                </a:solidFill>
                <a:latin typeface="+mn-lt"/>
                <a:cs typeface="American Typewriter"/>
              </a:rPr>
              <a:t>&gt;= 0 &amp;&amp; x &lt;= 100) </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smtClean="0">
                <a:solidFill>
                  <a:srgbClr val="000090"/>
                </a:solidFill>
                <a:latin typeface="+mn-lt"/>
                <a:cs typeface="American Typewriter"/>
              </a:rPr>
              <a:t>} else if (x </a:t>
            </a:r>
            <a:r>
              <a:rPr lang="en-US" sz="2400" dirty="0">
                <a:solidFill>
                  <a:srgbClr val="000090"/>
                </a:solidFill>
                <a:latin typeface="+mn-lt"/>
                <a:cs typeface="American Typewriter"/>
              </a:rPr>
              <a:t>&lt;= 3</a:t>
            </a:r>
            <a:r>
              <a:rPr lang="en-US" sz="2400" dirty="0" smtClean="0">
                <a:solidFill>
                  <a:srgbClr val="000090"/>
                </a:solidFill>
                <a:latin typeface="+mn-lt"/>
                <a:cs typeface="American Typewriter"/>
              </a:rPr>
              <a:t>0</a:t>
            </a:r>
            <a:r>
              <a:rPr lang="en-US" sz="2400" dirty="0">
                <a:solidFill>
                  <a:srgbClr val="000090"/>
                </a:solidFill>
                <a:latin typeface="+mn-lt"/>
                <a:cs typeface="American Typewriter"/>
              </a:rPr>
              <a:t>)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statement</a:t>
            </a:r>
            <a:r>
              <a:rPr lang="en-US" sz="2400" baseline="-25000" dirty="0" smtClean="0">
                <a:solidFill>
                  <a:srgbClr val="000090"/>
                </a:solidFill>
                <a:latin typeface="+mn-lt"/>
                <a:cs typeface="American Typewriter"/>
              </a:rPr>
              <a:t>1</a:t>
            </a:r>
            <a:endParaRPr lang="en-US" sz="2400" dirty="0" smtClean="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 </a:t>
            </a:r>
            <a:r>
              <a:rPr lang="en-US" sz="2400" dirty="0">
                <a:solidFill>
                  <a:srgbClr val="000090"/>
                </a:solidFill>
                <a:latin typeface="+mn-lt"/>
                <a:cs typeface="American Typewriter"/>
              </a:rPr>
              <a:t>else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p:txBody>
      </p:sp>
      <p:sp>
        <p:nvSpPr>
          <p:cNvPr id="5" name="Date Placeholder 4"/>
          <p:cNvSpPr>
            <a:spLocks noGrp="1"/>
          </p:cNvSpPr>
          <p:nvPr>
            <p:ph type="dt" sz="half" idx="10"/>
          </p:nvPr>
        </p:nvSpPr>
        <p:spPr/>
        <p:txBody>
          <a:bodyPr/>
          <a:lstStyle/>
          <a:p>
            <a:r>
              <a:rPr lang="en-US" altLang="en-US" dirty="0" smtClean="0"/>
              <a:t>May 9, 2017</a:t>
            </a:r>
            <a:endParaRPr lang="en-US" altLang="en-US" dirty="0"/>
          </a:p>
        </p:txBody>
      </p:sp>
      <p:sp>
        <p:nvSpPr>
          <p:cNvPr id="9" name="Footer Placeholder 8"/>
          <p:cNvSpPr>
            <a:spLocks noGrp="1"/>
          </p:cNvSpPr>
          <p:nvPr>
            <p:ph type="ftr" sz="quarter" idx="3"/>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fld id="{EF014AFA-ADA2-42F7-9F30-2E8AC3995699}" type="slidenum">
              <a:rPr lang="en-US" altLang="en-US" smtClean="0"/>
              <a:pPr/>
              <a:t>86</a:t>
            </a:fld>
            <a:r>
              <a:rPr lang="en-US" altLang="en-US" dirty="0" smtClean="0"/>
              <a:t> of 103</a:t>
            </a:r>
            <a:endParaRPr lang="en-US" altLang="en-US" dirty="0"/>
          </a:p>
        </p:txBody>
      </p:sp>
    </p:spTree>
    <p:extLst>
      <p:ext uri="{BB962C8B-B14F-4D97-AF65-F5344CB8AC3E}">
        <p14:creationId xmlns:p14="http://schemas.microsoft.com/office/powerpoint/2010/main" val="3159049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sz="quarter" idx="1"/>
          </p:nvPr>
        </p:nvSpPr>
        <p:spPr>
          <a:xfrm>
            <a:off x="457200" y="1524000"/>
            <a:ext cx="4495800" cy="4937760"/>
          </a:xfrm>
        </p:spPr>
        <p:txBody>
          <a:bodyPr/>
          <a:lstStyle/>
          <a:p>
            <a:pPr marL="0" indent="0">
              <a:buNone/>
            </a:pPr>
            <a:r>
              <a:rPr lang="en-US" sz="2400" dirty="0">
                <a:solidFill>
                  <a:srgbClr val="000090"/>
                </a:solidFill>
                <a:latin typeface="+mn-lt"/>
                <a:cs typeface="American Typewriter"/>
              </a:rPr>
              <a:t>s</a:t>
            </a:r>
            <a:r>
              <a:rPr lang="en-US" sz="2400" dirty="0" smtClean="0">
                <a:solidFill>
                  <a:srgbClr val="000090"/>
                </a:solidFill>
                <a:latin typeface="+mn-lt"/>
                <a:cs typeface="American Typewriter"/>
              </a:rPr>
              <a:t>witch (exp) {</a:t>
            </a:r>
          </a:p>
          <a:p>
            <a:pPr marL="0" indent="0">
              <a:buNone/>
            </a:pPr>
            <a:r>
              <a:rPr lang="en-US" sz="2400" dirty="0" smtClean="0">
                <a:solidFill>
                  <a:srgbClr val="000090"/>
                </a:solidFill>
                <a:latin typeface="+mn-lt"/>
                <a:cs typeface="American Typewriter"/>
              </a:rPr>
              <a:t>case v</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 break;</a:t>
            </a:r>
            <a:endParaRPr lang="en-US" sz="2400" baseline="-25000" dirty="0" smtClean="0">
              <a:solidFill>
                <a:srgbClr val="000090"/>
              </a:solidFill>
              <a:latin typeface="+mn-lt"/>
              <a:cs typeface="American Typewriter"/>
            </a:endParaRPr>
          </a:p>
          <a:p>
            <a:pPr marL="0" indent="0">
              <a:buNone/>
            </a:pPr>
            <a:r>
              <a:rPr lang="en-US" sz="2400" dirty="0">
                <a:solidFill>
                  <a:srgbClr val="000090"/>
                </a:solidFill>
                <a:latin typeface="+mn-lt"/>
                <a:cs typeface="American Typewriter"/>
              </a:rPr>
              <a:t>case </a:t>
            </a:r>
            <a:r>
              <a:rPr lang="en-US" sz="2400" dirty="0" smtClean="0">
                <a:solidFill>
                  <a:srgbClr val="000090"/>
                </a:solidFill>
                <a:latin typeface="+mn-lt"/>
                <a:cs typeface="American Typewriter"/>
              </a:rPr>
              <a:t>v</a:t>
            </a:r>
            <a:r>
              <a:rPr lang="en-US" sz="2400" baseline="-25000" dirty="0" smtClean="0">
                <a:solidFill>
                  <a:srgbClr val="000090"/>
                </a:solidFill>
                <a:latin typeface="+mn-lt"/>
                <a:cs typeface="American Typewriter"/>
              </a:rPr>
              <a:t>2</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2</a:t>
            </a:r>
            <a:r>
              <a:rPr lang="en-US" sz="2400" dirty="0" smtClean="0">
                <a:solidFill>
                  <a:srgbClr val="000090"/>
                </a:solidFill>
                <a:latin typeface="+mn-lt"/>
                <a:cs typeface="American Typewriter"/>
              </a:rPr>
              <a:t>; </a:t>
            </a:r>
            <a:r>
              <a:rPr lang="en-US" sz="2400" dirty="0">
                <a:solidFill>
                  <a:srgbClr val="000090"/>
                </a:solidFill>
                <a:latin typeface="+mn-lt"/>
                <a:cs typeface="American Typewriter"/>
              </a:rPr>
              <a:t>break;</a:t>
            </a:r>
            <a:endParaRPr lang="en-US" sz="2400" baseline="-250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a:t>
            </a:r>
          </a:p>
          <a:p>
            <a:pPr marL="0" indent="0">
              <a:buNone/>
            </a:pPr>
            <a:r>
              <a:rPr lang="en-US" sz="2400" dirty="0">
                <a:solidFill>
                  <a:srgbClr val="000090"/>
                </a:solidFill>
                <a:latin typeface="+mn-lt"/>
                <a:cs typeface="American Typewriter"/>
              </a:rPr>
              <a:t>case </a:t>
            </a:r>
            <a:r>
              <a:rPr lang="en-US" sz="2400" dirty="0" smtClean="0">
                <a:solidFill>
                  <a:srgbClr val="000090"/>
                </a:solidFill>
                <a:latin typeface="+mn-lt"/>
                <a:cs typeface="American Typewriter"/>
              </a:rPr>
              <a:t>v</a:t>
            </a:r>
            <a:r>
              <a:rPr lang="en-US" sz="2400" baseline="-25000" dirty="0" smtClean="0">
                <a:solidFill>
                  <a:srgbClr val="000090"/>
                </a:solidFill>
                <a:latin typeface="+mn-lt"/>
                <a:cs typeface="American Typewriter"/>
              </a:rPr>
              <a:t>n</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n</a:t>
            </a:r>
            <a:r>
              <a:rPr lang="en-US" sz="2400" dirty="0" smtClean="0">
                <a:solidFill>
                  <a:srgbClr val="000090"/>
                </a:solidFill>
                <a:latin typeface="+mn-lt"/>
                <a:cs typeface="American Typewriter"/>
              </a:rPr>
              <a:t>; </a:t>
            </a:r>
            <a:r>
              <a:rPr lang="en-US" sz="2400" dirty="0">
                <a:solidFill>
                  <a:srgbClr val="000090"/>
                </a:solidFill>
                <a:latin typeface="+mn-lt"/>
                <a:cs typeface="American Typewriter"/>
              </a:rPr>
              <a:t>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d</a:t>
            </a:r>
            <a:r>
              <a:rPr lang="en-US" sz="2400" dirty="0" smtClean="0">
                <a:solidFill>
                  <a:srgbClr val="000090"/>
                </a:solidFill>
                <a:latin typeface="+mn-lt"/>
                <a:cs typeface="American Typewriter"/>
              </a:rPr>
              <a:t>efault: statement</a:t>
            </a:r>
            <a:r>
              <a:rPr lang="en-US" sz="2400" baseline="-25000" dirty="0" smtClean="0">
                <a:solidFill>
                  <a:srgbClr val="000090"/>
                </a:solidFill>
                <a:latin typeface="+mn-lt"/>
                <a:cs typeface="American Typewriter"/>
              </a:rPr>
              <a:t>n+1</a:t>
            </a:r>
            <a:r>
              <a:rPr lang="en-US" sz="2400" dirty="0" smtClean="0">
                <a:solidFill>
                  <a:srgbClr val="000090"/>
                </a:solidFill>
                <a:latin typeface="+mn-lt"/>
                <a:cs typeface="American Typewriter"/>
              </a:rPr>
              <a:t>;</a:t>
            </a:r>
            <a:endParaRPr lang="en-US" sz="24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7" name="Content Placeholder 6"/>
          <p:cNvSpPr>
            <a:spLocks noGrp="1"/>
          </p:cNvSpPr>
          <p:nvPr>
            <p:ph sz="quarter" idx="2"/>
          </p:nvPr>
        </p:nvSpPr>
        <p:spPr>
          <a:xfrm>
            <a:off x="4800600" y="1524000"/>
            <a:ext cx="3873246" cy="4937760"/>
          </a:xfrm>
        </p:spPr>
        <p:txBody>
          <a:bodyPr/>
          <a:lstStyle/>
          <a:p>
            <a:pPr marL="0" indent="0">
              <a:buNone/>
            </a:pPr>
            <a:r>
              <a:rPr lang="en-US" sz="2400" dirty="0">
                <a:solidFill>
                  <a:srgbClr val="000090"/>
                </a:solidFill>
                <a:latin typeface="+mn-lt"/>
                <a:cs typeface="American Typewriter"/>
              </a:rPr>
              <a:t>i</a:t>
            </a:r>
            <a:r>
              <a:rPr lang="en-US" sz="2400" dirty="0" smtClean="0">
                <a:solidFill>
                  <a:srgbClr val="000090"/>
                </a:solidFill>
                <a:latin typeface="+mn-lt"/>
                <a:cs typeface="American Typewriter"/>
              </a:rPr>
              <a:t>f (x &gt; 5 || x &lt;= 10) {</a:t>
            </a:r>
          </a:p>
          <a:p>
            <a:pPr marL="0" indent="0">
              <a:buNone/>
            </a:pP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endParaRPr lang="en-US" sz="2400" baseline="-250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if (x </a:t>
            </a:r>
            <a:r>
              <a:rPr lang="en-US" sz="2400" dirty="0" smtClean="0">
                <a:solidFill>
                  <a:srgbClr val="000090"/>
                </a:solidFill>
                <a:latin typeface="+mn-lt"/>
                <a:cs typeface="American Typewriter"/>
              </a:rPr>
              <a:t>&gt;= 0 &amp;&amp; x &lt;= 100) </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smtClean="0">
                <a:solidFill>
                  <a:srgbClr val="000090"/>
                </a:solidFill>
                <a:latin typeface="+mn-lt"/>
                <a:cs typeface="American Typewriter"/>
              </a:rPr>
              <a:t>} else if (x </a:t>
            </a:r>
            <a:r>
              <a:rPr lang="en-US" sz="2400" dirty="0">
                <a:solidFill>
                  <a:srgbClr val="000090"/>
                </a:solidFill>
                <a:latin typeface="+mn-lt"/>
                <a:cs typeface="American Typewriter"/>
              </a:rPr>
              <a:t>&lt;= 3</a:t>
            </a:r>
            <a:r>
              <a:rPr lang="en-US" sz="2400" dirty="0" smtClean="0">
                <a:solidFill>
                  <a:srgbClr val="000090"/>
                </a:solidFill>
                <a:latin typeface="+mn-lt"/>
                <a:cs typeface="American Typewriter"/>
              </a:rPr>
              <a:t>0</a:t>
            </a:r>
            <a:r>
              <a:rPr lang="en-US" sz="2400" dirty="0">
                <a:solidFill>
                  <a:srgbClr val="000090"/>
                </a:solidFill>
                <a:latin typeface="+mn-lt"/>
                <a:cs typeface="American Typewriter"/>
              </a:rPr>
              <a:t>)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statement</a:t>
            </a:r>
            <a:r>
              <a:rPr lang="en-US" sz="2400" baseline="-25000" dirty="0" smtClean="0">
                <a:solidFill>
                  <a:srgbClr val="000090"/>
                </a:solidFill>
                <a:latin typeface="+mn-lt"/>
                <a:cs typeface="American Typewriter"/>
              </a:rPr>
              <a:t>1</a:t>
            </a:r>
            <a:endParaRPr lang="en-US" sz="2400" dirty="0" smtClean="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 </a:t>
            </a:r>
            <a:r>
              <a:rPr lang="en-US" sz="2400" dirty="0">
                <a:solidFill>
                  <a:srgbClr val="000090"/>
                </a:solidFill>
                <a:latin typeface="+mn-lt"/>
                <a:cs typeface="American Typewriter"/>
              </a:rPr>
              <a:t>else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p:txBody>
      </p:sp>
      <p:sp>
        <p:nvSpPr>
          <p:cNvPr id="8" name="TextBox 7"/>
          <p:cNvSpPr txBox="1"/>
          <p:nvPr/>
        </p:nvSpPr>
        <p:spPr>
          <a:xfrm>
            <a:off x="719735" y="4800600"/>
            <a:ext cx="2377374"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n + 1</a:t>
            </a:r>
            <a:endParaRPr lang="en-US" sz="3200" dirty="0">
              <a:latin typeface="Garamond"/>
              <a:cs typeface="Garamond"/>
            </a:endParaRPr>
          </a:p>
        </p:txBody>
      </p:sp>
      <p:sp>
        <p:nvSpPr>
          <p:cNvPr id="13" name="TextBox 12"/>
          <p:cNvSpPr txBox="1"/>
          <p:nvPr/>
        </p:nvSpPr>
        <p:spPr>
          <a:xfrm>
            <a:off x="7248406" y="5029200"/>
            <a:ext cx="1689285"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4</a:t>
            </a:r>
            <a:endParaRPr lang="en-US" sz="3200" dirty="0">
              <a:latin typeface="Garamond"/>
              <a:cs typeface="Garamond"/>
            </a:endParaRPr>
          </a:p>
        </p:txBody>
      </p:sp>
      <p:sp>
        <p:nvSpPr>
          <p:cNvPr id="14" name="TextBox 13"/>
          <p:cNvSpPr txBox="1"/>
          <p:nvPr/>
        </p:nvSpPr>
        <p:spPr>
          <a:xfrm>
            <a:off x="7248406" y="2286000"/>
            <a:ext cx="1689285"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3</a:t>
            </a:r>
            <a:endParaRPr lang="en-US" sz="3200" dirty="0">
              <a:latin typeface="Garamond"/>
              <a:cs typeface="Garamond"/>
            </a:endParaRPr>
          </a:p>
        </p:txBody>
      </p:sp>
      <p:sp>
        <p:nvSpPr>
          <p:cNvPr id="5" name="Date Placeholder 4"/>
          <p:cNvSpPr>
            <a:spLocks noGrp="1"/>
          </p:cNvSpPr>
          <p:nvPr>
            <p:ph type="dt" sz="half" idx="10"/>
          </p:nvPr>
        </p:nvSpPr>
        <p:spPr/>
        <p:txBody>
          <a:bodyPr/>
          <a:lstStyle/>
          <a:p>
            <a:r>
              <a:rPr lang="en-US" altLang="en-US" dirty="0" smtClean="0"/>
              <a:t>May 9, 2017</a:t>
            </a:r>
            <a:endParaRPr lang="en-US" altLang="en-US" dirty="0"/>
          </a:p>
        </p:txBody>
      </p:sp>
      <p:sp>
        <p:nvSpPr>
          <p:cNvPr id="10" name="Footer Placeholder 9"/>
          <p:cNvSpPr>
            <a:spLocks noGrp="1"/>
          </p:cNvSpPr>
          <p:nvPr>
            <p:ph type="ftr" sz="quarter" idx="3"/>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fld id="{EF014AFA-ADA2-42F7-9F30-2E8AC3995699}" type="slidenum">
              <a:rPr lang="en-US" altLang="en-US" smtClean="0"/>
              <a:pPr/>
              <a:t>87</a:t>
            </a:fld>
            <a:r>
              <a:rPr lang="en-US" altLang="en-US" dirty="0" smtClean="0"/>
              <a:t> of 103</a:t>
            </a:r>
            <a:endParaRPr lang="en-US" altLang="en-US" dirty="0"/>
          </a:p>
        </p:txBody>
      </p:sp>
    </p:spTree>
    <p:extLst>
      <p:ext uri="{BB962C8B-B14F-4D97-AF65-F5344CB8AC3E}">
        <p14:creationId xmlns:p14="http://schemas.microsoft.com/office/powerpoint/2010/main" val="394159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sz="quarter" idx="1"/>
          </p:nvPr>
        </p:nvSpPr>
        <p:spPr>
          <a:xfrm>
            <a:off x="381000" y="1600200"/>
            <a:ext cx="4495800" cy="4937760"/>
          </a:xfrm>
        </p:spPr>
        <p:txBody>
          <a:bodyPr/>
          <a:lstStyle/>
          <a:p>
            <a:pPr marL="0" indent="0">
              <a:buNone/>
            </a:pPr>
            <a:r>
              <a:rPr lang="en-US" sz="2400" dirty="0" smtClean="0">
                <a:solidFill>
                  <a:srgbClr val="000090"/>
                </a:solidFill>
                <a:latin typeface="+mn-lt"/>
                <a:cs typeface="American Typewriter"/>
              </a:rPr>
              <a:t>while (i &lt; 100)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a:t>
            </a:r>
          </a:p>
          <a:p>
            <a:pPr marL="0" indent="0">
              <a:buNone/>
            </a:pPr>
            <a:r>
              <a:rPr lang="en-US" sz="2400" dirty="0" smtClean="0">
                <a:solidFill>
                  <a:srgbClr val="000090"/>
                </a:solidFill>
                <a:latin typeface="+mn-lt"/>
                <a:cs typeface="American Typewriter"/>
              </a:rPr>
              <a:t>}</a:t>
            </a:r>
          </a:p>
          <a:p>
            <a:pPr marL="0" indent="0">
              <a:buNone/>
            </a:pPr>
            <a:endParaRPr lang="en-US" dirty="0" smtClean="0">
              <a:solidFill>
                <a:srgbClr val="000090"/>
              </a:solidFill>
              <a:latin typeface="+mn-lt"/>
              <a:cs typeface="American Typewriter"/>
            </a:endParaRPr>
          </a:p>
          <a:p>
            <a:pPr marL="0" indent="0">
              <a:buNone/>
            </a:pPr>
            <a:endParaRPr lang="en-US" dirty="0">
              <a:solidFill>
                <a:srgbClr val="000090"/>
              </a:solidFill>
              <a:latin typeface="+mn-lt"/>
              <a:cs typeface="American Typewriter"/>
            </a:endParaRPr>
          </a:p>
          <a:p>
            <a:pPr marL="0" indent="0">
              <a:buNone/>
            </a:pPr>
            <a:endParaRPr lang="en-US" sz="24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while </a:t>
            </a:r>
            <a:r>
              <a:rPr lang="en-US" sz="2400" dirty="0">
                <a:solidFill>
                  <a:srgbClr val="000090"/>
                </a:solidFill>
                <a:latin typeface="+mn-lt"/>
                <a:cs typeface="American Typewriter"/>
              </a:rPr>
              <a:t>(i &lt; </a:t>
            </a:r>
            <a:r>
              <a:rPr lang="en-US" sz="2400" dirty="0" smtClean="0">
                <a:solidFill>
                  <a:srgbClr val="000090"/>
                </a:solidFill>
                <a:latin typeface="+mn-lt"/>
                <a:cs typeface="American Typewriter"/>
              </a:rPr>
              <a:t>100 &amp;&amp; a != null) </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7" name="Content Placeholder 6"/>
          <p:cNvSpPr>
            <a:spLocks noGrp="1"/>
          </p:cNvSpPr>
          <p:nvPr>
            <p:ph sz="quarter" idx="2"/>
          </p:nvPr>
        </p:nvSpPr>
        <p:spPr>
          <a:xfrm>
            <a:off x="4724400" y="1524000"/>
            <a:ext cx="3873246" cy="4937760"/>
          </a:xfrm>
        </p:spPr>
        <p:txBody>
          <a:bodyPr/>
          <a:lstStyle/>
          <a:p>
            <a:pPr marL="0" indent="0">
              <a:buNone/>
            </a:pPr>
            <a:r>
              <a:rPr lang="en-US" sz="2400" dirty="0">
                <a:solidFill>
                  <a:srgbClr val="000090"/>
                </a:solidFill>
                <a:latin typeface="+mn-lt"/>
                <a:cs typeface="American Typewriter"/>
              </a:rPr>
              <a:t>f</a:t>
            </a:r>
            <a:r>
              <a:rPr lang="en-US" sz="2400" dirty="0" smtClean="0">
                <a:solidFill>
                  <a:srgbClr val="000090"/>
                </a:solidFill>
                <a:latin typeface="+mn-lt"/>
                <a:cs typeface="American Typewriter"/>
              </a:rPr>
              <a:t>or (i = 0; i &lt; 10; i++) {</a:t>
            </a:r>
          </a:p>
          <a:p>
            <a:pPr marL="0" indent="0">
              <a:buNone/>
            </a:pP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endParaRPr lang="en-US" sz="2400" baseline="-250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 </a:t>
            </a:r>
          </a:p>
          <a:p>
            <a:pPr marL="0" indent="0">
              <a:buNone/>
            </a:pPr>
            <a:endParaRPr lang="en-US" sz="2400" dirty="0" smtClean="0">
              <a:solidFill>
                <a:srgbClr val="000090"/>
              </a:solidFill>
              <a:latin typeface="+mn-lt"/>
              <a:cs typeface="American Typewriter"/>
            </a:endParaRPr>
          </a:p>
          <a:p>
            <a:pPr marL="0" indent="0">
              <a:buNone/>
            </a:pPr>
            <a:r>
              <a:rPr lang="en-US" sz="2400" dirty="0">
                <a:solidFill>
                  <a:srgbClr val="000090"/>
                </a:solidFill>
                <a:latin typeface="+mn-lt"/>
                <a:cs typeface="American Typewriter"/>
              </a:rPr>
              <a:t>for (i = 0; i </a:t>
            </a:r>
            <a:r>
              <a:rPr lang="en-US" sz="2400" dirty="0" smtClean="0">
                <a:solidFill>
                  <a:srgbClr val="000090"/>
                </a:solidFill>
                <a:latin typeface="+mn-lt"/>
                <a:cs typeface="American Typewriter"/>
              </a:rPr>
              <a:t>&lt;= 10 || j == 0;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       i</a:t>
            </a:r>
            <a:r>
              <a:rPr lang="en-US" sz="2400" dirty="0">
                <a:solidFill>
                  <a:srgbClr val="000090"/>
                </a:solidFill>
                <a:latin typeface="+mn-lt"/>
                <a:cs typeface="American Typewriter"/>
              </a:rPr>
              <a:t>++)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statement</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a:t>
            </a:r>
          </a:p>
          <a:p>
            <a:pPr marL="0" indent="0">
              <a:buNone/>
            </a:pPr>
            <a:r>
              <a:rPr lang="en-US" sz="2400" dirty="0" smtClean="0">
                <a:solidFill>
                  <a:srgbClr val="000090"/>
                </a:solidFill>
                <a:latin typeface="+mn-lt"/>
                <a:cs typeface="American Typewriter"/>
              </a:rPr>
              <a:t>  if (i </a:t>
            </a:r>
            <a:r>
              <a:rPr lang="en-US" sz="2400" dirty="0">
                <a:solidFill>
                  <a:srgbClr val="000090"/>
                </a:solidFill>
                <a:latin typeface="+mn-lt"/>
                <a:cs typeface="American Typewriter"/>
              </a:rPr>
              <a:t>&gt; 5 || </a:t>
            </a:r>
            <a:r>
              <a:rPr lang="en-US" sz="2400" dirty="0" smtClean="0">
                <a:solidFill>
                  <a:srgbClr val="000090"/>
                </a:solidFill>
                <a:latin typeface="+mn-lt"/>
                <a:cs typeface="American Typewriter"/>
              </a:rPr>
              <a:t>i </a:t>
            </a:r>
            <a:r>
              <a:rPr lang="en-US" sz="2400" dirty="0">
                <a:solidFill>
                  <a:srgbClr val="000090"/>
                </a:solidFill>
                <a:latin typeface="+mn-lt"/>
                <a:cs typeface="American Typewriter"/>
              </a:rPr>
              <a:t>&lt;= 10)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  statement</a:t>
            </a:r>
            <a:r>
              <a:rPr lang="en-US" sz="2400" baseline="-25000" dirty="0">
                <a:solidFill>
                  <a:srgbClr val="000090"/>
                </a:solidFill>
                <a:latin typeface="+mn-lt"/>
                <a:cs typeface="American Typewriter"/>
              </a:rPr>
              <a:t>2</a:t>
            </a:r>
          </a:p>
          <a:p>
            <a:pPr marL="0" indent="0">
              <a:buNone/>
            </a:pPr>
            <a:r>
              <a:rPr lang="en-US" sz="2400" dirty="0" smtClean="0">
                <a:solidFill>
                  <a:srgbClr val="000090"/>
                </a:solidFill>
                <a:latin typeface="+mn-lt"/>
                <a:cs typeface="American Typewriter"/>
              </a:rPr>
              <a:t>  } </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p:txBody>
      </p:sp>
      <p:sp>
        <p:nvSpPr>
          <p:cNvPr id="5" name="Date Placeholder 4"/>
          <p:cNvSpPr>
            <a:spLocks noGrp="1"/>
          </p:cNvSpPr>
          <p:nvPr>
            <p:ph type="dt" sz="half" idx="10"/>
          </p:nvPr>
        </p:nvSpPr>
        <p:spPr/>
        <p:txBody>
          <a:bodyPr/>
          <a:lstStyle/>
          <a:p>
            <a:r>
              <a:rPr lang="en-US" altLang="en-US" dirty="0" smtClean="0"/>
              <a:t>May 9, 2017</a:t>
            </a:r>
            <a:endParaRPr lang="en-US" altLang="en-US" dirty="0"/>
          </a:p>
        </p:txBody>
      </p:sp>
      <p:sp>
        <p:nvSpPr>
          <p:cNvPr id="9" name="Footer Placeholder 8"/>
          <p:cNvSpPr>
            <a:spLocks noGrp="1"/>
          </p:cNvSpPr>
          <p:nvPr>
            <p:ph type="ftr" sz="quarter" idx="3"/>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fld id="{EF014AFA-ADA2-42F7-9F30-2E8AC3995699}" type="slidenum">
              <a:rPr lang="en-US" altLang="en-US" smtClean="0"/>
              <a:pPr/>
              <a:t>88</a:t>
            </a:fld>
            <a:r>
              <a:rPr lang="en-US" altLang="en-US" dirty="0" smtClean="0"/>
              <a:t> of 103</a:t>
            </a:r>
            <a:endParaRPr lang="en-US" altLang="en-US" dirty="0"/>
          </a:p>
        </p:txBody>
      </p:sp>
    </p:spTree>
    <p:extLst>
      <p:ext uri="{BB962C8B-B14F-4D97-AF65-F5344CB8AC3E}">
        <p14:creationId xmlns:p14="http://schemas.microsoft.com/office/powerpoint/2010/main" val="114409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sz="quarter" idx="1"/>
          </p:nvPr>
        </p:nvSpPr>
        <p:spPr>
          <a:xfrm>
            <a:off x="381000" y="1600200"/>
            <a:ext cx="4495800" cy="4937760"/>
          </a:xfrm>
        </p:spPr>
        <p:txBody>
          <a:bodyPr/>
          <a:lstStyle/>
          <a:p>
            <a:pPr marL="0" indent="0">
              <a:buNone/>
            </a:pPr>
            <a:r>
              <a:rPr lang="en-US" sz="2400" dirty="0" smtClean="0">
                <a:solidFill>
                  <a:srgbClr val="000090"/>
                </a:solidFill>
                <a:latin typeface="+mn-lt"/>
                <a:cs typeface="American Typewriter"/>
              </a:rPr>
              <a:t>while (i &lt; 100)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a:t>
            </a:r>
          </a:p>
          <a:p>
            <a:pPr marL="0" indent="0">
              <a:buNone/>
            </a:pPr>
            <a:r>
              <a:rPr lang="en-US" sz="2400" dirty="0" smtClean="0">
                <a:solidFill>
                  <a:srgbClr val="000090"/>
                </a:solidFill>
                <a:latin typeface="+mn-lt"/>
                <a:cs typeface="American Typewriter"/>
              </a:rPr>
              <a:t>}</a:t>
            </a:r>
          </a:p>
          <a:p>
            <a:pPr marL="0" indent="0">
              <a:buNone/>
            </a:pPr>
            <a:endParaRPr lang="en-US" dirty="0" smtClean="0">
              <a:solidFill>
                <a:srgbClr val="000090"/>
              </a:solidFill>
              <a:latin typeface="+mn-lt"/>
              <a:cs typeface="American Typewriter"/>
            </a:endParaRPr>
          </a:p>
          <a:p>
            <a:pPr marL="0" indent="0">
              <a:buNone/>
            </a:pPr>
            <a:endParaRPr lang="en-US" dirty="0">
              <a:solidFill>
                <a:srgbClr val="000090"/>
              </a:solidFill>
              <a:latin typeface="+mn-lt"/>
              <a:cs typeface="American Typewriter"/>
            </a:endParaRPr>
          </a:p>
          <a:p>
            <a:pPr marL="0" indent="0">
              <a:buNone/>
            </a:pPr>
            <a:endParaRPr lang="en-US" sz="24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while </a:t>
            </a:r>
            <a:r>
              <a:rPr lang="en-US" sz="2400" dirty="0">
                <a:solidFill>
                  <a:srgbClr val="000090"/>
                </a:solidFill>
                <a:latin typeface="+mn-lt"/>
                <a:cs typeface="American Typewriter"/>
              </a:rPr>
              <a:t>(i &lt; </a:t>
            </a:r>
            <a:r>
              <a:rPr lang="en-US" sz="2400" dirty="0" smtClean="0">
                <a:solidFill>
                  <a:srgbClr val="000090"/>
                </a:solidFill>
                <a:latin typeface="+mn-lt"/>
                <a:cs typeface="American Typewriter"/>
              </a:rPr>
              <a:t>100 &amp;&amp; a != null) </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7" name="Content Placeholder 6"/>
          <p:cNvSpPr>
            <a:spLocks noGrp="1"/>
          </p:cNvSpPr>
          <p:nvPr>
            <p:ph sz="quarter" idx="2"/>
          </p:nvPr>
        </p:nvSpPr>
        <p:spPr>
          <a:xfrm>
            <a:off x="4724400" y="1524000"/>
            <a:ext cx="3873246" cy="4937760"/>
          </a:xfrm>
        </p:spPr>
        <p:txBody>
          <a:bodyPr/>
          <a:lstStyle/>
          <a:p>
            <a:pPr marL="0" indent="0">
              <a:buNone/>
            </a:pPr>
            <a:r>
              <a:rPr lang="en-US" sz="2400" dirty="0">
                <a:solidFill>
                  <a:srgbClr val="000090"/>
                </a:solidFill>
                <a:latin typeface="+mn-lt"/>
                <a:cs typeface="American Typewriter"/>
              </a:rPr>
              <a:t>f</a:t>
            </a:r>
            <a:r>
              <a:rPr lang="en-US" sz="2400" dirty="0" smtClean="0">
                <a:solidFill>
                  <a:srgbClr val="000090"/>
                </a:solidFill>
                <a:latin typeface="+mn-lt"/>
                <a:cs typeface="American Typewriter"/>
              </a:rPr>
              <a:t>or (i = 0; i &lt; 10; i++) {</a:t>
            </a:r>
          </a:p>
          <a:p>
            <a:pPr marL="0" indent="0">
              <a:buNone/>
            </a:pPr>
            <a:r>
              <a:rPr lang="en-US" sz="2400" dirty="0" smtClean="0">
                <a:solidFill>
                  <a:srgbClr val="000090"/>
                </a:solidFill>
                <a:latin typeface="+mn-lt"/>
                <a:cs typeface="American Typewriter"/>
              </a:rPr>
              <a:t>  statement</a:t>
            </a:r>
            <a:r>
              <a:rPr lang="en-US" sz="2400" baseline="-25000" dirty="0" smtClean="0">
                <a:solidFill>
                  <a:srgbClr val="000090"/>
                </a:solidFill>
                <a:latin typeface="+mn-lt"/>
                <a:cs typeface="American Typewriter"/>
              </a:rPr>
              <a:t>1</a:t>
            </a:r>
            <a:endParaRPr lang="en-US" sz="2400" baseline="-25000" dirty="0">
              <a:solidFill>
                <a:srgbClr val="000090"/>
              </a:solidFill>
              <a:latin typeface="+mn-lt"/>
              <a:cs typeface="American Typewriter"/>
            </a:endParaRPr>
          </a:p>
          <a:p>
            <a:pPr marL="0" indent="0">
              <a:buNone/>
            </a:pPr>
            <a:r>
              <a:rPr lang="en-US" sz="2400" dirty="0" smtClean="0">
                <a:solidFill>
                  <a:srgbClr val="000090"/>
                </a:solidFill>
                <a:latin typeface="+mn-lt"/>
                <a:cs typeface="American Typewriter"/>
              </a:rPr>
              <a:t>} </a:t>
            </a:r>
          </a:p>
          <a:p>
            <a:pPr marL="0" indent="0">
              <a:buNone/>
            </a:pPr>
            <a:endParaRPr lang="en-US" sz="2400" dirty="0" smtClean="0">
              <a:solidFill>
                <a:srgbClr val="000090"/>
              </a:solidFill>
              <a:latin typeface="+mn-lt"/>
              <a:cs typeface="American Typewriter"/>
            </a:endParaRPr>
          </a:p>
          <a:p>
            <a:pPr marL="0" indent="0">
              <a:buNone/>
            </a:pPr>
            <a:r>
              <a:rPr lang="en-US" sz="2400" dirty="0">
                <a:solidFill>
                  <a:srgbClr val="000090"/>
                </a:solidFill>
                <a:latin typeface="+mn-lt"/>
                <a:cs typeface="American Typewriter"/>
              </a:rPr>
              <a:t>for (i = 0; i </a:t>
            </a:r>
            <a:r>
              <a:rPr lang="en-US" sz="2400" dirty="0" smtClean="0">
                <a:solidFill>
                  <a:srgbClr val="000090"/>
                </a:solidFill>
                <a:latin typeface="+mn-lt"/>
                <a:cs typeface="American Typewriter"/>
              </a:rPr>
              <a:t>&lt;= 10 || j == 0;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       i</a:t>
            </a:r>
            <a:r>
              <a:rPr lang="en-US" sz="2400" dirty="0">
                <a:solidFill>
                  <a:srgbClr val="000090"/>
                </a:solidFill>
                <a:latin typeface="+mn-lt"/>
                <a:cs typeface="American Typewriter"/>
              </a:rPr>
              <a:t>++)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statement</a:t>
            </a:r>
            <a:r>
              <a:rPr lang="en-US" sz="2400" baseline="-25000" dirty="0" smtClean="0">
                <a:solidFill>
                  <a:srgbClr val="000090"/>
                </a:solidFill>
                <a:latin typeface="+mn-lt"/>
                <a:cs typeface="American Typewriter"/>
              </a:rPr>
              <a:t>1</a:t>
            </a:r>
            <a:r>
              <a:rPr lang="en-US" sz="2400" dirty="0" smtClean="0">
                <a:solidFill>
                  <a:srgbClr val="000090"/>
                </a:solidFill>
                <a:latin typeface="+mn-lt"/>
                <a:cs typeface="American Typewriter"/>
              </a:rPr>
              <a:t>;</a:t>
            </a:r>
          </a:p>
          <a:p>
            <a:pPr marL="0" indent="0">
              <a:buNone/>
            </a:pPr>
            <a:r>
              <a:rPr lang="en-US" sz="2400" dirty="0" smtClean="0">
                <a:solidFill>
                  <a:srgbClr val="000090"/>
                </a:solidFill>
                <a:latin typeface="+mn-lt"/>
                <a:cs typeface="American Typewriter"/>
              </a:rPr>
              <a:t>  if (i </a:t>
            </a:r>
            <a:r>
              <a:rPr lang="en-US" sz="2400" dirty="0">
                <a:solidFill>
                  <a:srgbClr val="000090"/>
                </a:solidFill>
                <a:latin typeface="+mn-lt"/>
                <a:cs typeface="American Typewriter"/>
              </a:rPr>
              <a:t>&gt; 5 || </a:t>
            </a:r>
            <a:r>
              <a:rPr lang="en-US" sz="2400" dirty="0" smtClean="0">
                <a:solidFill>
                  <a:srgbClr val="000090"/>
                </a:solidFill>
                <a:latin typeface="+mn-lt"/>
                <a:cs typeface="American Typewriter"/>
              </a:rPr>
              <a:t>i </a:t>
            </a:r>
            <a:r>
              <a:rPr lang="en-US" sz="2400" dirty="0">
                <a:solidFill>
                  <a:srgbClr val="000090"/>
                </a:solidFill>
                <a:latin typeface="+mn-lt"/>
                <a:cs typeface="American Typewriter"/>
              </a:rPr>
              <a:t>&lt;= 10) {</a:t>
            </a:r>
          </a:p>
          <a:p>
            <a:pPr marL="0" indent="0">
              <a:buNone/>
            </a:pPr>
            <a:r>
              <a:rPr lang="en-US" sz="2400" dirty="0">
                <a:solidFill>
                  <a:srgbClr val="000090"/>
                </a:solidFill>
                <a:latin typeface="+mn-lt"/>
                <a:cs typeface="American Typewriter"/>
              </a:rPr>
              <a:t>  </a:t>
            </a:r>
            <a:r>
              <a:rPr lang="en-US" sz="2400" dirty="0" smtClean="0">
                <a:solidFill>
                  <a:srgbClr val="000090"/>
                </a:solidFill>
                <a:latin typeface="+mn-lt"/>
                <a:cs typeface="American Typewriter"/>
              </a:rPr>
              <a:t>  statement</a:t>
            </a:r>
            <a:r>
              <a:rPr lang="en-US" sz="2400" baseline="-25000" dirty="0">
                <a:solidFill>
                  <a:srgbClr val="000090"/>
                </a:solidFill>
                <a:latin typeface="+mn-lt"/>
                <a:cs typeface="American Typewriter"/>
              </a:rPr>
              <a:t>2</a:t>
            </a:r>
          </a:p>
          <a:p>
            <a:pPr marL="0" indent="0">
              <a:buNone/>
            </a:pPr>
            <a:r>
              <a:rPr lang="en-US" sz="2400" dirty="0" smtClean="0">
                <a:solidFill>
                  <a:srgbClr val="000090"/>
                </a:solidFill>
                <a:latin typeface="+mn-lt"/>
                <a:cs typeface="American Typewriter"/>
              </a:rPr>
              <a:t>  } </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p:txBody>
      </p:sp>
      <p:sp>
        <p:nvSpPr>
          <p:cNvPr id="8" name="TextBox 7"/>
          <p:cNvSpPr txBox="1"/>
          <p:nvPr/>
        </p:nvSpPr>
        <p:spPr>
          <a:xfrm>
            <a:off x="1381006" y="2667000"/>
            <a:ext cx="1689285"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2</a:t>
            </a:r>
            <a:endParaRPr lang="en-US" sz="3200" dirty="0">
              <a:latin typeface="Garamond"/>
              <a:cs typeface="Garamond"/>
            </a:endParaRPr>
          </a:p>
        </p:txBody>
      </p:sp>
      <p:sp>
        <p:nvSpPr>
          <p:cNvPr id="13" name="TextBox 12"/>
          <p:cNvSpPr txBox="1"/>
          <p:nvPr/>
        </p:nvSpPr>
        <p:spPr>
          <a:xfrm>
            <a:off x="7239000" y="5257800"/>
            <a:ext cx="1689285"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4</a:t>
            </a:r>
            <a:endParaRPr lang="en-US" sz="3200" dirty="0">
              <a:latin typeface="Garamond"/>
              <a:cs typeface="Garamond"/>
            </a:endParaRPr>
          </a:p>
        </p:txBody>
      </p:sp>
      <p:sp>
        <p:nvSpPr>
          <p:cNvPr id="14" name="TextBox 13"/>
          <p:cNvSpPr txBox="1"/>
          <p:nvPr/>
        </p:nvSpPr>
        <p:spPr>
          <a:xfrm>
            <a:off x="7162800" y="2057400"/>
            <a:ext cx="1689285"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2</a:t>
            </a:r>
            <a:endParaRPr lang="en-US" sz="3200" dirty="0">
              <a:latin typeface="Garamond"/>
              <a:cs typeface="Garamond"/>
            </a:endParaRPr>
          </a:p>
        </p:txBody>
      </p:sp>
      <p:sp>
        <p:nvSpPr>
          <p:cNvPr id="11" name="TextBox 10"/>
          <p:cNvSpPr txBox="1"/>
          <p:nvPr/>
        </p:nvSpPr>
        <p:spPr>
          <a:xfrm>
            <a:off x="1524000" y="5486400"/>
            <a:ext cx="1689285" cy="584776"/>
          </a:xfrm>
          <a:prstGeom prst="rect">
            <a:avLst/>
          </a:prstGeom>
          <a:solidFill>
            <a:srgbClr val="CCFFCC"/>
          </a:solidFill>
          <a:ln>
            <a:solidFill>
              <a:schemeClr val="tx1"/>
            </a:solidFill>
          </a:ln>
        </p:spPr>
        <p:txBody>
          <a:bodyPr wrap="none" rtlCol="0">
            <a:spAutoFit/>
          </a:bodyPr>
          <a:lstStyle/>
          <a:p>
            <a:r>
              <a:rPr lang="en-US" sz="3200" dirty="0" smtClean="0">
                <a:latin typeface="Garamond"/>
                <a:cs typeface="Garamond"/>
              </a:rPr>
              <a:t>V(G) = 2</a:t>
            </a:r>
            <a:endParaRPr lang="en-US" sz="3200" dirty="0">
              <a:latin typeface="Garamond"/>
              <a:cs typeface="Garamond"/>
            </a:endParaRPr>
          </a:p>
        </p:txBody>
      </p:sp>
      <p:sp>
        <p:nvSpPr>
          <p:cNvPr id="5" name="Date Placeholder 4"/>
          <p:cNvSpPr>
            <a:spLocks noGrp="1"/>
          </p:cNvSpPr>
          <p:nvPr>
            <p:ph type="dt" sz="half" idx="10"/>
          </p:nvPr>
        </p:nvSpPr>
        <p:spPr/>
        <p:txBody>
          <a:bodyPr/>
          <a:lstStyle/>
          <a:p>
            <a:r>
              <a:rPr lang="en-US" altLang="en-US" dirty="0" smtClean="0"/>
              <a:t>May 9, 2017</a:t>
            </a:r>
            <a:endParaRPr lang="en-US" altLang="en-US" dirty="0"/>
          </a:p>
        </p:txBody>
      </p:sp>
      <p:sp>
        <p:nvSpPr>
          <p:cNvPr id="10" name="Footer Placeholder 9"/>
          <p:cNvSpPr>
            <a:spLocks noGrp="1"/>
          </p:cNvSpPr>
          <p:nvPr>
            <p:ph type="ftr" sz="quarter" idx="3"/>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fld id="{EF014AFA-ADA2-42F7-9F30-2E8AC3995699}" type="slidenum">
              <a:rPr lang="en-US" altLang="en-US" smtClean="0"/>
              <a:pPr/>
              <a:t>89</a:t>
            </a:fld>
            <a:r>
              <a:rPr lang="en-US" altLang="en-US" dirty="0" smtClean="0"/>
              <a:t> of 103</a:t>
            </a:r>
            <a:endParaRPr lang="en-US" altLang="en-US" dirty="0"/>
          </a:p>
        </p:txBody>
      </p:sp>
    </p:spTree>
    <p:extLst>
      <p:ext uri="{BB962C8B-B14F-4D97-AF65-F5344CB8AC3E}">
        <p14:creationId xmlns:p14="http://schemas.microsoft.com/office/powerpoint/2010/main" val="237818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p:cNvSpPr>
            <a:spLocks noGrp="1"/>
          </p:cNvSpPr>
          <p:nvPr>
            <p:ph type="ctrTitle"/>
          </p:nvPr>
        </p:nvSpPr>
        <p:spPr/>
        <p:txBody>
          <a:bodyPr/>
          <a:lstStyle/>
          <a:p>
            <a:pPr algn="ctr"/>
            <a:r>
              <a:rPr lang="en-US" sz="4400" dirty="0" smtClean="0"/>
              <a:t>White-Box </a:t>
            </a:r>
            <a:r>
              <a:rPr lang="en-US" sz="4400" dirty="0"/>
              <a:t>Testing</a:t>
            </a:r>
            <a:endParaRPr lang="en-US" sz="3200" dirty="0">
              <a:solidFill>
                <a:srgbClr val="FFFFFF"/>
              </a:solidFill>
            </a:endParaRPr>
          </a:p>
        </p:txBody>
      </p:sp>
      <p:sp>
        <p:nvSpPr>
          <p:cNvPr id="5" name="Subtitle 4"/>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2474463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p:cNvSpPr>
          <p:nvPr>
            <p:ph type="title" idx="4294967295"/>
          </p:nvPr>
        </p:nvSpPr>
        <p:spPr/>
        <p:txBody>
          <a:bodyPr rIns="132080" anchor="ctr"/>
          <a:lstStyle/>
          <a:p>
            <a:r>
              <a:rPr lang="en-US" sz="4000" dirty="0"/>
              <a:t>Cyclomatic </a:t>
            </a:r>
            <a:r>
              <a:rPr lang="en-US" sz="4000" dirty="0" smtClean="0"/>
              <a:t>Adequacy and Coverage</a:t>
            </a:r>
            <a:endParaRPr lang="en-US" sz="4000" dirty="0"/>
          </a:p>
        </p:txBody>
      </p:sp>
      <p:sp>
        <p:nvSpPr>
          <p:cNvPr id="111621" name="Rectangle 3"/>
          <p:cNvSpPr>
            <a:spLocks noGrp="1"/>
          </p:cNvSpPr>
          <p:nvPr>
            <p:ph type="body" idx="4294967295"/>
          </p:nvPr>
        </p:nvSpPr>
        <p:spPr>
          <a:xfrm>
            <a:off x="457200" y="990600"/>
            <a:ext cx="8229600" cy="5486400"/>
          </a:xfrm>
        </p:spPr>
        <p:txBody>
          <a:bodyPr rIns="132080"/>
          <a:lstStyle/>
          <a:p>
            <a:pPr marL="342900" indent="-342900"/>
            <a:r>
              <a:rPr lang="en-US" sz="2800" dirty="0" smtClean="0"/>
              <a:t>Cyclomatic adequacy criterion</a:t>
            </a:r>
          </a:p>
          <a:p>
            <a:pPr lvl="1"/>
            <a:r>
              <a:rPr lang="en-US" sz="2400" dirty="0" smtClean="0"/>
              <a:t>Each basis path must be executed at least once</a:t>
            </a:r>
          </a:p>
          <a:p>
            <a:pPr lvl="1"/>
            <a:r>
              <a:rPr lang="en-US" sz="2400" dirty="0" smtClean="0"/>
              <a:t>Guarantees:</a:t>
            </a:r>
          </a:p>
          <a:p>
            <a:pPr lvl="2"/>
            <a:r>
              <a:rPr lang="en-US" sz="2100" dirty="0" smtClean="0"/>
              <a:t>Every </a:t>
            </a:r>
            <a:r>
              <a:rPr lang="en-US" sz="2100" dirty="0"/>
              <a:t>statement has been executed at least </a:t>
            </a:r>
            <a:r>
              <a:rPr lang="en-US" sz="2100" dirty="0" smtClean="0"/>
              <a:t>once.</a:t>
            </a:r>
          </a:p>
          <a:p>
            <a:pPr lvl="2"/>
            <a:r>
              <a:rPr lang="en-US" sz="2100" dirty="0" smtClean="0"/>
              <a:t>Every </a:t>
            </a:r>
            <a:r>
              <a:rPr lang="en-US" sz="2100" dirty="0"/>
              <a:t>condition has been executed on both its true and false </a:t>
            </a:r>
            <a:r>
              <a:rPr lang="en-US" sz="2100" dirty="0" smtClean="0"/>
              <a:t>sides.</a:t>
            </a:r>
          </a:p>
          <a:p>
            <a:pPr lvl="1"/>
            <a:r>
              <a:rPr lang="en-US" sz="2400" dirty="0" smtClean="0"/>
              <a:t>Recommended by NIST as a baseline technique </a:t>
            </a:r>
          </a:p>
          <a:p>
            <a:pPr marL="342900" indent="-342900"/>
            <a:r>
              <a:rPr lang="en-US" sz="2800" dirty="0" smtClean="0"/>
              <a:t>Cyclomatic coverage</a:t>
            </a:r>
          </a:p>
          <a:p>
            <a:pPr marL="617538" lvl="1" indent="-342900"/>
            <a:r>
              <a:rPr lang="en-US" sz="2500" dirty="0" smtClean="0"/>
              <a:t>the </a:t>
            </a:r>
            <a:r>
              <a:rPr lang="en-US" sz="2500" dirty="0"/>
              <a:t>number of </a:t>
            </a:r>
            <a:r>
              <a:rPr lang="en-US" sz="2500" dirty="0" smtClean="0"/>
              <a:t>basis </a:t>
            </a:r>
            <a:r>
              <a:rPr lang="en-US" sz="2500" dirty="0"/>
              <a:t>paths that have been </a:t>
            </a:r>
            <a:r>
              <a:rPr lang="en-US" sz="2500" dirty="0" smtClean="0"/>
              <a:t>executed</a:t>
            </a:r>
            <a:r>
              <a:rPr lang="en-US" sz="2500" dirty="0"/>
              <a:t>, relative to cyclomatic </a:t>
            </a:r>
            <a:r>
              <a:rPr lang="en-US" sz="2500" dirty="0" smtClean="0"/>
              <a:t>complexity</a:t>
            </a:r>
          </a:p>
          <a:p>
            <a:pPr>
              <a:buNone/>
            </a:pPr>
            <a:r>
              <a:rPr lang="en-US" sz="2800" dirty="0"/>
              <a:t>	</a:t>
            </a:r>
            <a:r>
              <a:rPr lang="en-US" sz="2800" dirty="0" smtClean="0"/>
              <a:t>	   # executed basis paths</a:t>
            </a:r>
            <a:endParaRPr lang="en-US" sz="2800" dirty="0"/>
          </a:p>
          <a:p>
            <a:pPr>
              <a:buNone/>
            </a:pPr>
            <a:r>
              <a:rPr lang="en-US" sz="2800" dirty="0"/>
              <a:t>		    </a:t>
            </a:r>
            <a:r>
              <a:rPr lang="en-US" sz="2800" dirty="0" smtClean="0"/>
              <a:t>cyclomatic complexity</a:t>
            </a:r>
            <a:endParaRPr lang="en-US" sz="2800" dirty="0"/>
          </a:p>
          <a:p>
            <a:pPr marL="342900" indent="-342900"/>
            <a:endParaRPr lang="en-US" sz="2800" dirty="0"/>
          </a:p>
          <a:p>
            <a:pPr marL="0" indent="0">
              <a:buNone/>
            </a:pPr>
            <a:r>
              <a:rPr lang="en-US" sz="2800" dirty="0" smtClean="0"/>
              <a:t>	</a:t>
            </a:r>
            <a:endParaRPr lang="en-US" sz="2400" dirty="0"/>
          </a:p>
        </p:txBody>
      </p:sp>
      <p:cxnSp>
        <p:nvCxnSpPr>
          <p:cNvPr id="5" name="Straight Connector 4"/>
          <p:cNvCxnSpPr/>
          <p:nvPr/>
        </p:nvCxnSpPr>
        <p:spPr bwMode="auto">
          <a:xfrm>
            <a:off x="1676400" y="57912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90</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164760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An Example:</a:t>
            </a:r>
            <a:endParaRPr lang="en-US" sz="2900" b="1" dirty="0">
              <a:effectLst>
                <a:outerShdw blurRad="38100" dist="38100" dir="2700000" algn="tl">
                  <a:srgbClr val="DDDDDD"/>
                </a:outerShdw>
              </a:effectLst>
              <a:latin typeface="Arial" charset="0"/>
              <a:ea typeface="ＭＳ Ｐゴシック" charset="0"/>
              <a:cs typeface="ＭＳ Ｐゴシック" charset="0"/>
            </a:endParaRPr>
          </a:p>
        </p:txBody>
      </p:sp>
      <p:sp>
        <p:nvSpPr>
          <p:cNvPr id="175107" name="Rectangle 3"/>
          <p:cNvSpPr>
            <a:spLocks noGrp="1" noChangeArrowheads="1"/>
          </p:cNvSpPr>
          <p:nvPr>
            <p:ph sz="half" idx="1"/>
          </p:nvPr>
        </p:nvSpPr>
        <p:spPr>
          <a:xfrm>
            <a:off x="304800" y="1066800"/>
            <a:ext cx="4191000" cy="5410200"/>
          </a:xfrm>
        </p:spPr>
        <p:txBody>
          <a:bodyPr/>
          <a:lstStyle/>
          <a:p>
            <a:pPr>
              <a:spcBef>
                <a:spcPct val="0"/>
              </a:spcBef>
              <a:buFont typeface="Wingdings" charset="0"/>
              <a:buNone/>
            </a:pPr>
            <a:r>
              <a:rPr lang="en-US" sz="1600" b="1" dirty="0">
                <a:latin typeface="Courier" charset="0"/>
                <a:ea typeface="ＭＳ Ｐゴシック" charset="0"/>
                <a:cs typeface="Courier" charset="0"/>
              </a:rPr>
              <a:t>Float Function CalculateFees ( String mgroup, Integer mAge, Float mBaseFees, Integer mFamilyCount, Integer mMinFee)</a:t>
            </a:r>
          </a:p>
          <a:p>
            <a:pPr>
              <a:spcBef>
                <a:spcPct val="0"/>
              </a:spcBef>
              <a:buFont typeface="Wingdings" charset="0"/>
              <a:buNone/>
            </a:pPr>
            <a:r>
              <a:rPr lang="en-US" sz="1600" b="1" dirty="0">
                <a:latin typeface="Courier" charset="0"/>
                <a:ea typeface="ＭＳ Ｐゴシック" charset="0"/>
                <a:cs typeface="Courier" charset="0"/>
              </a:rPr>
              <a:t>/* How many months left in the year */</a:t>
            </a:r>
          </a:p>
          <a:p>
            <a:pPr>
              <a:spcBef>
                <a:spcPct val="0"/>
              </a:spcBef>
              <a:buFont typeface="Wingdings" charset="0"/>
              <a:buNone/>
            </a:pPr>
            <a:r>
              <a:rPr lang="en-US" sz="1600" b="1" dirty="0">
                <a:latin typeface="Courier" charset="0"/>
                <a:ea typeface="ＭＳ Ｐゴシック" charset="0"/>
                <a:cs typeface="Courier" charset="0"/>
              </a:rPr>
              <a:t>1  MonthsLeft = 12 – GetMonth(SystemDate())</a:t>
            </a:r>
          </a:p>
          <a:p>
            <a:pPr>
              <a:spcBef>
                <a:spcPct val="0"/>
              </a:spcBef>
              <a:buFont typeface="Wingdings" charset="0"/>
              <a:buNone/>
            </a:pPr>
            <a:r>
              <a:rPr lang="en-US" sz="1600" b="1" dirty="0">
                <a:latin typeface="Courier" charset="0"/>
                <a:ea typeface="ＭＳ Ｐゴシック" charset="0"/>
                <a:cs typeface="Courier" charset="0"/>
              </a:rPr>
              <a:t>/* Calculate base rate for the group */</a:t>
            </a:r>
          </a:p>
          <a:p>
            <a:pPr>
              <a:spcBef>
                <a:spcPct val="0"/>
              </a:spcBef>
              <a:buFont typeface="Wingdings" charset="0"/>
              <a:buNone/>
            </a:pPr>
            <a:r>
              <a:rPr lang="en-US" sz="1600" b="1" dirty="0">
                <a:latin typeface="Courier" charset="0"/>
                <a:ea typeface="ＭＳ Ｐゴシック" charset="0"/>
                <a:cs typeface="Courier" charset="0"/>
              </a:rPr>
              <a:t>2	if mgroup == 1 then</a:t>
            </a:r>
          </a:p>
          <a:p>
            <a:pPr>
              <a:spcBef>
                <a:spcPct val="0"/>
              </a:spcBef>
              <a:buFont typeface="Wingdings" charset="0"/>
              <a:buNone/>
            </a:pPr>
            <a:r>
              <a:rPr lang="en-US" sz="1600" b="1" dirty="0">
                <a:latin typeface="Courier" charset="0"/>
                <a:ea typeface="ＭＳ Ｐゴシック" charset="0"/>
                <a:cs typeface="Courier" charset="0"/>
              </a:rPr>
              <a:t>3		mRate = mBaseFees</a:t>
            </a:r>
          </a:p>
          <a:p>
            <a:pPr>
              <a:spcBef>
                <a:spcPct val="0"/>
              </a:spcBef>
              <a:buFont typeface="Wingdings" charset="0"/>
              <a:buNone/>
            </a:pPr>
            <a:r>
              <a:rPr lang="en-US" sz="1600" b="1" dirty="0">
                <a:latin typeface="Courier" charset="0"/>
                <a:ea typeface="ＭＳ Ｐゴシック" charset="0"/>
                <a:cs typeface="Courier" charset="0"/>
              </a:rPr>
              <a:t>4	else </a:t>
            </a:r>
          </a:p>
          <a:p>
            <a:pPr>
              <a:spcBef>
                <a:spcPct val="0"/>
              </a:spcBef>
              <a:buFont typeface="Wingdings" charset="0"/>
              <a:buNone/>
            </a:pPr>
            <a:r>
              <a:rPr lang="en-US" sz="1600" b="1" dirty="0">
                <a:latin typeface="Courier" charset="0"/>
                <a:ea typeface="ＭＳ Ｐゴシック" charset="0"/>
                <a:cs typeface="Courier" charset="0"/>
              </a:rPr>
              <a:t>5    if mgroup == 2 then</a:t>
            </a:r>
          </a:p>
          <a:p>
            <a:pPr>
              <a:spcBef>
                <a:spcPct val="0"/>
              </a:spcBef>
              <a:buFont typeface="Wingdings" charset="0"/>
              <a:buNone/>
            </a:pPr>
            <a:r>
              <a:rPr lang="en-US" sz="1600" b="1" dirty="0">
                <a:latin typeface="Courier" charset="0"/>
                <a:ea typeface="ＭＳ Ｐゴシック" charset="0"/>
                <a:cs typeface="Courier" charset="0"/>
              </a:rPr>
              <a:t>6	     mRate = mBaseFees * 0.80</a:t>
            </a:r>
          </a:p>
          <a:p>
            <a:pPr>
              <a:spcBef>
                <a:spcPct val="0"/>
              </a:spcBef>
              <a:buFont typeface="Wingdings" charset="0"/>
              <a:buNone/>
            </a:pPr>
            <a:r>
              <a:rPr lang="en-US" sz="1600" b="1" dirty="0">
                <a:latin typeface="Courier" charset="0"/>
                <a:ea typeface="ＭＳ Ｐゴシック" charset="0"/>
                <a:cs typeface="Courier" charset="0"/>
              </a:rPr>
              <a:t>7	  else </a:t>
            </a:r>
          </a:p>
          <a:p>
            <a:pPr>
              <a:spcBef>
                <a:spcPct val="0"/>
              </a:spcBef>
              <a:buFont typeface="Wingdings" charset="0"/>
              <a:buNone/>
            </a:pPr>
            <a:r>
              <a:rPr lang="en-US" sz="1600" b="1" dirty="0">
                <a:latin typeface="Courier" charset="0"/>
                <a:ea typeface="ＭＳ Ｐゴシック" charset="0"/>
                <a:cs typeface="Courier" charset="0"/>
              </a:rPr>
              <a:t>8	    mRate = mBaseFees * 0.65</a:t>
            </a:r>
          </a:p>
          <a:p>
            <a:pPr>
              <a:spcBef>
                <a:spcPct val="0"/>
              </a:spcBef>
              <a:buFont typeface="Wingdings" charset="0"/>
              <a:buNone/>
            </a:pPr>
            <a:r>
              <a:rPr lang="en-US" sz="1600" b="1" dirty="0">
                <a:latin typeface="Courier" charset="0"/>
                <a:ea typeface="ＭＳ Ｐゴシック" charset="0"/>
                <a:cs typeface="Courier" charset="0"/>
              </a:rPr>
              <a:t>9	  endif</a:t>
            </a:r>
          </a:p>
          <a:p>
            <a:pPr>
              <a:spcBef>
                <a:spcPct val="0"/>
              </a:spcBef>
              <a:buFont typeface="Wingdings" charset="0"/>
              <a:buNone/>
            </a:pPr>
            <a:r>
              <a:rPr lang="en-US" sz="1600" b="1" dirty="0">
                <a:latin typeface="Courier" charset="0"/>
                <a:ea typeface="ＭＳ Ｐゴシック" charset="0"/>
                <a:cs typeface="Courier" charset="0"/>
              </a:rPr>
              <a:t>10	endif</a:t>
            </a:r>
          </a:p>
        </p:txBody>
      </p:sp>
      <p:sp>
        <p:nvSpPr>
          <p:cNvPr id="175108" name="Content Placeholder 3"/>
          <p:cNvSpPr>
            <a:spLocks noGrp="1"/>
          </p:cNvSpPr>
          <p:nvPr>
            <p:ph sz="half" idx="2"/>
          </p:nvPr>
        </p:nvSpPr>
        <p:spPr>
          <a:xfrm>
            <a:off x="4648200" y="990601"/>
            <a:ext cx="4267200" cy="5486400"/>
          </a:xfrm>
        </p:spPr>
        <p:txBody>
          <a:bodyPr/>
          <a:lstStyle/>
          <a:p>
            <a:pPr>
              <a:spcBef>
                <a:spcPct val="0"/>
              </a:spcBef>
              <a:buFont typeface="Wingdings" charset="0"/>
              <a:buNone/>
            </a:pPr>
            <a:r>
              <a:rPr lang="en-US" sz="1600" b="1" dirty="0">
                <a:latin typeface="Courier" charset="0"/>
                <a:ea typeface="ＭＳ Ｐゴシック" charset="0"/>
                <a:cs typeface="Courier" charset="0"/>
              </a:rPr>
              <a:t>11	mBaseFees = mRate * MonthsLeft</a:t>
            </a:r>
          </a:p>
          <a:p>
            <a:pPr>
              <a:spcBef>
                <a:spcPct val="0"/>
              </a:spcBef>
              <a:buFont typeface="Wingdings" charset="0"/>
              <a:buNone/>
            </a:pPr>
            <a:r>
              <a:rPr lang="en-US" sz="1600" b="1" dirty="0">
                <a:latin typeface="Courier" charset="0"/>
                <a:ea typeface="ＭＳ Ｐゴシック" charset="0"/>
                <a:cs typeface="Courier" charset="0"/>
              </a:rPr>
              <a:t>12	while mFamilyCount &gt; 1 and mBaseFees &gt; mMinFee</a:t>
            </a:r>
          </a:p>
          <a:p>
            <a:pPr>
              <a:spcBef>
                <a:spcPct val="0"/>
              </a:spcBef>
              <a:buFont typeface="Wingdings" charset="0"/>
              <a:buNone/>
            </a:pPr>
            <a:r>
              <a:rPr lang="en-US" sz="1600" b="1" dirty="0">
                <a:latin typeface="Courier" charset="0"/>
                <a:ea typeface="ＭＳ Ｐゴシック" charset="0"/>
                <a:cs typeface="Courier" charset="0"/>
              </a:rPr>
              <a:t>13	  if mAge &gt;= 21</a:t>
            </a:r>
          </a:p>
          <a:p>
            <a:pPr>
              <a:spcBef>
                <a:spcPct val="0"/>
              </a:spcBef>
              <a:buFont typeface="Wingdings" charset="0"/>
              <a:buNone/>
            </a:pPr>
            <a:r>
              <a:rPr lang="en-US" sz="1600" b="1" dirty="0">
                <a:latin typeface="Courier" charset="0"/>
                <a:ea typeface="ＭＳ Ｐゴシック" charset="0"/>
                <a:cs typeface="Courier" charset="0"/>
              </a:rPr>
              <a:t>14 	mBaseFees = mBaseFees – 10</a:t>
            </a:r>
          </a:p>
          <a:p>
            <a:pPr>
              <a:spcBef>
                <a:spcPct val="0"/>
              </a:spcBef>
              <a:buFont typeface="Wingdings" charset="0"/>
              <a:buNone/>
            </a:pPr>
            <a:r>
              <a:rPr lang="en-US" sz="1600" b="1" dirty="0">
                <a:latin typeface="Courier" charset="0"/>
                <a:ea typeface="ＭＳ Ｐゴシック" charset="0"/>
                <a:cs typeface="Courier" charset="0"/>
              </a:rPr>
              <a:t>15	  else</a:t>
            </a:r>
          </a:p>
          <a:p>
            <a:pPr>
              <a:spcBef>
                <a:spcPct val="0"/>
              </a:spcBef>
              <a:buFont typeface="Wingdings" charset="0"/>
              <a:buNone/>
            </a:pPr>
            <a:r>
              <a:rPr lang="en-US" sz="1600" b="1" dirty="0">
                <a:latin typeface="Courier" charset="0"/>
                <a:ea typeface="ＭＳ Ｐゴシック" charset="0"/>
                <a:cs typeface="Courier" charset="0"/>
              </a:rPr>
              <a:t>16	    mBaseFees = mBaseFees – 5</a:t>
            </a:r>
          </a:p>
          <a:p>
            <a:pPr>
              <a:spcBef>
                <a:spcPct val="0"/>
              </a:spcBef>
              <a:buFont typeface="Wingdings" charset="0"/>
              <a:buNone/>
            </a:pPr>
            <a:r>
              <a:rPr lang="en-US" sz="1600" b="1" dirty="0">
                <a:latin typeface="Courier" charset="0"/>
                <a:ea typeface="ＭＳ Ｐゴシック" charset="0"/>
                <a:cs typeface="Courier" charset="0"/>
              </a:rPr>
              <a:t>17   endif</a:t>
            </a:r>
          </a:p>
          <a:p>
            <a:pPr>
              <a:spcBef>
                <a:spcPct val="0"/>
              </a:spcBef>
              <a:buFont typeface="Wingdings" charset="0"/>
              <a:buNone/>
            </a:pPr>
            <a:r>
              <a:rPr lang="en-US" sz="1600" b="1" dirty="0">
                <a:latin typeface="Courier" charset="0"/>
                <a:ea typeface="ＭＳ Ｐゴシック" charset="0"/>
                <a:cs typeface="Courier" charset="0"/>
              </a:rPr>
              <a:t>18	  mFamilyCount = mFamilyCount – 1</a:t>
            </a:r>
          </a:p>
          <a:p>
            <a:pPr>
              <a:spcBef>
                <a:spcPct val="0"/>
              </a:spcBef>
              <a:buFont typeface="Wingdings" charset="0"/>
              <a:buNone/>
            </a:pPr>
            <a:r>
              <a:rPr lang="en-US" sz="1600" b="1" dirty="0">
                <a:latin typeface="Courier" charset="0"/>
                <a:ea typeface="ＭＳ Ｐゴシック" charset="0"/>
                <a:cs typeface="Courier" charset="0"/>
              </a:rPr>
              <a:t>19	endwhile</a:t>
            </a:r>
          </a:p>
          <a:p>
            <a:pPr>
              <a:spcBef>
                <a:spcPct val="0"/>
              </a:spcBef>
              <a:buFont typeface="Wingdings" charset="0"/>
              <a:buNone/>
            </a:pPr>
            <a:r>
              <a:rPr lang="en-US" sz="1600" b="1" dirty="0">
                <a:latin typeface="Courier" charset="0"/>
                <a:ea typeface="ＭＳ Ｐゴシック" charset="0"/>
                <a:cs typeface="Courier" charset="0"/>
              </a:rPr>
              <a:t>20	return mBaseFees</a:t>
            </a:r>
          </a:p>
          <a:p>
            <a:endParaRPr lang="en-US" sz="1600" b="1" dirty="0">
              <a:latin typeface="Courier" charset="0"/>
              <a:ea typeface="ＭＳ Ｐゴシック" charset="0"/>
              <a:cs typeface="Courier" charset="0"/>
            </a:endParaRPr>
          </a:p>
        </p:txBody>
      </p:sp>
      <p:sp>
        <p:nvSpPr>
          <p:cNvPr id="3" name="Date Placeholder 2"/>
          <p:cNvSpPr>
            <a:spLocks noGrp="1"/>
          </p:cNvSpPr>
          <p:nvPr>
            <p:ph type="dt" sz="half" idx="10"/>
          </p:nvPr>
        </p:nvSpPr>
        <p:spPr/>
        <p:txBody>
          <a:bodyPr/>
          <a:lstStyle/>
          <a:p>
            <a:r>
              <a:rPr lang="en-US" altLang="en-US" dirty="0" smtClean="0"/>
              <a:t>May 9, 2017</a:t>
            </a:r>
            <a:endParaRPr lang="en-US" altLang="en-US" dirty="0"/>
          </a:p>
        </p:txBody>
      </p:sp>
      <p:sp>
        <p:nvSpPr>
          <p:cNvPr id="4" name="Footer Placeholder 3"/>
          <p:cNvSpPr>
            <a:spLocks noGrp="1"/>
          </p:cNvSpPr>
          <p:nvPr>
            <p:ph type="ftr" sz="quarter" idx="3"/>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F014AFA-ADA2-42F7-9F30-2E8AC3995699}" type="slidenum">
              <a:rPr lang="en-US" altLang="en-US" smtClean="0"/>
              <a:pPr/>
              <a:t>91</a:t>
            </a:fld>
            <a:r>
              <a:rPr lang="en-US" altLang="en-US" dirty="0" smtClean="0"/>
              <a:t> of 103</a:t>
            </a:r>
            <a:endParaRPr lang="en-US" altLang="en-US" dirty="0"/>
          </a:p>
        </p:txBody>
      </p:sp>
    </p:spTree>
    <p:extLst>
      <p:ext uri="{BB962C8B-B14F-4D97-AF65-F5344CB8AC3E}">
        <p14:creationId xmlns:p14="http://schemas.microsoft.com/office/powerpoint/2010/main" val="22960310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Steps for deriving test cases</a:t>
            </a:r>
          </a:p>
        </p:txBody>
      </p:sp>
      <p:sp>
        <p:nvSpPr>
          <p:cNvPr id="177155" name="Rectangle 3"/>
          <p:cNvSpPr>
            <a:spLocks noGrp="1" noChangeArrowheads="1"/>
          </p:cNvSpPr>
          <p:nvPr>
            <p:ph sz="half" idx="1"/>
          </p:nvPr>
        </p:nvSpPr>
        <p:spPr>
          <a:xfrm>
            <a:off x="457200" y="1066800"/>
            <a:ext cx="4038600" cy="5410200"/>
          </a:xfrm>
        </p:spPr>
        <p:txBody>
          <a:bodyPr/>
          <a:lstStyle/>
          <a:p>
            <a:pPr marL="495300" indent="-495300">
              <a:spcBef>
                <a:spcPct val="35000"/>
              </a:spcBef>
              <a:buFont typeface="Wingdings" charset="0"/>
              <a:buChar char="Ø"/>
            </a:pPr>
            <a:r>
              <a:rPr lang="en-US" sz="2000" dirty="0">
                <a:latin typeface="Arial" charset="0"/>
                <a:ea typeface="ＭＳ Ｐゴシック" charset="0"/>
                <a:cs typeface="ＭＳ Ｐゴシック" charset="0"/>
              </a:rPr>
              <a:t>Use the design or code </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as a foundation and </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draw corresponding </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flow graph.</a:t>
            </a:r>
          </a:p>
          <a:p>
            <a:pPr marL="495300" indent="-495300">
              <a:spcBef>
                <a:spcPct val="35000"/>
              </a:spcBef>
              <a:buFont typeface="Wingdings" charset="0"/>
              <a:buChar char="Ø"/>
            </a:pPr>
            <a:r>
              <a:rPr lang="en-US" sz="2000" dirty="0">
                <a:latin typeface="Arial" charset="0"/>
                <a:ea typeface="ＭＳ Ｐゴシック" charset="0"/>
                <a:cs typeface="ＭＳ Ｐゴシック" charset="0"/>
              </a:rPr>
              <a:t>Determine the </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Cyclomatic complexity </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of the resultant flow graph.</a:t>
            </a:r>
            <a:br>
              <a:rPr lang="en-US" sz="2000" dirty="0">
                <a:latin typeface="Arial" charset="0"/>
                <a:ea typeface="ＭＳ Ｐゴシック" charset="0"/>
                <a:cs typeface="ＭＳ Ｐゴシック" charset="0"/>
              </a:rPr>
            </a:br>
            <a:endParaRPr lang="en-US" sz="2000" dirty="0">
              <a:latin typeface="Arial" charset="0"/>
              <a:ea typeface="ＭＳ Ｐゴシック" charset="0"/>
              <a:cs typeface="ＭＳ Ｐゴシック" charset="0"/>
            </a:endParaRPr>
          </a:p>
          <a:p>
            <a:pPr marL="495300" indent="-495300">
              <a:spcBef>
                <a:spcPct val="35000"/>
              </a:spcBef>
              <a:buFont typeface="Wingdings" charset="0"/>
              <a:buChar char="Ø"/>
            </a:pPr>
            <a:r>
              <a:rPr lang="en-US" sz="2000" dirty="0">
                <a:latin typeface="Arial" charset="0"/>
                <a:ea typeface="ＭＳ Ｐゴシック" charset="0"/>
                <a:cs typeface="ＭＳ Ｐゴシック" charset="0"/>
              </a:rPr>
              <a:t>V(G) = 5 predicate nodes + 1 = 6. </a:t>
            </a:r>
            <a:endParaRPr lang="en-US" sz="2000" dirty="0" smtClean="0">
              <a:latin typeface="Arial" charset="0"/>
              <a:ea typeface="ＭＳ Ｐゴシック" charset="0"/>
              <a:cs typeface="ＭＳ Ｐゴシック" charset="0"/>
            </a:endParaRPr>
          </a:p>
          <a:p>
            <a:pPr marL="495300" indent="-495300">
              <a:spcBef>
                <a:spcPct val="35000"/>
              </a:spcBef>
              <a:buFont typeface="Wingdings" charset="0"/>
              <a:buChar char="Ø"/>
            </a:pPr>
            <a:r>
              <a:rPr lang="en-US" sz="2000" dirty="0" smtClean="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Line 12 has two predicates]</a:t>
            </a:r>
            <a:endParaRPr lang="en-US" sz="2000" b="1" u="sng" dirty="0">
              <a:latin typeface="Arial" charset="0"/>
              <a:ea typeface="ＭＳ Ｐゴシック" charset="0"/>
              <a:cs typeface="ＭＳ Ｐゴシック" charset="0"/>
            </a:endParaRPr>
          </a:p>
          <a:p>
            <a:pPr marL="495300" indent="-495300">
              <a:spcBef>
                <a:spcPct val="35000"/>
              </a:spcBef>
              <a:buFont typeface="Wingdings" charset="0"/>
              <a:buAutoNum type="arabicPeriod"/>
            </a:pPr>
            <a:endParaRPr lang="en-US" sz="1900" dirty="0">
              <a:latin typeface="Arial" charset="0"/>
              <a:ea typeface="ＭＳ Ｐゴシック" charset="0"/>
              <a:cs typeface="ＭＳ Ｐゴシック" charset="0"/>
            </a:endParaRPr>
          </a:p>
        </p:txBody>
      </p:sp>
      <p:pic>
        <p:nvPicPr>
          <p:cNvPr id="177159" name="Picture 10" descr="lect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3000"/>
            <a:ext cx="22637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altLang="en-US" dirty="0" smtClean="0"/>
              <a:t>May 9, 2017</a:t>
            </a:r>
            <a:endParaRPr lang="en-US" altLang="en-US" dirty="0"/>
          </a:p>
        </p:txBody>
      </p:sp>
      <p:sp>
        <p:nvSpPr>
          <p:cNvPr id="4" name="Footer Placeholder 3"/>
          <p:cNvSpPr>
            <a:spLocks noGrp="1"/>
          </p:cNvSpPr>
          <p:nvPr>
            <p:ph type="ftr" sz="quarter" idx="3"/>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F014AFA-ADA2-42F7-9F30-2E8AC3995699}" type="slidenum">
              <a:rPr lang="en-US" altLang="en-US" smtClean="0"/>
              <a:pPr/>
              <a:t>92</a:t>
            </a:fld>
            <a:r>
              <a:rPr lang="en-US" altLang="en-US" dirty="0" smtClean="0"/>
              <a:t> of 103</a:t>
            </a:r>
            <a:endParaRPr lang="en-US" altLang="en-US" dirty="0"/>
          </a:p>
        </p:txBody>
      </p:sp>
    </p:spTree>
    <p:extLst>
      <p:ext uri="{BB962C8B-B14F-4D97-AF65-F5344CB8AC3E}">
        <p14:creationId xmlns:p14="http://schemas.microsoft.com/office/powerpoint/2010/main" val="6590969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Steps for deriving test cases</a:t>
            </a:r>
          </a:p>
        </p:txBody>
      </p:sp>
      <p:sp>
        <p:nvSpPr>
          <p:cNvPr id="177155" name="Rectangle 3"/>
          <p:cNvSpPr>
            <a:spLocks noGrp="1" noChangeArrowheads="1"/>
          </p:cNvSpPr>
          <p:nvPr>
            <p:ph sz="half" idx="1"/>
          </p:nvPr>
        </p:nvSpPr>
        <p:spPr>
          <a:xfrm>
            <a:off x="304800" y="1066800"/>
            <a:ext cx="5486400" cy="5410200"/>
          </a:xfrm>
        </p:spPr>
        <p:txBody>
          <a:bodyPr/>
          <a:lstStyle/>
          <a:p>
            <a:pPr marL="495300" indent="-495300">
              <a:lnSpc>
                <a:spcPct val="90000"/>
              </a:lnSpc>
              <a:spcBef>
                <a:spcPct val="0"/>
              </a:spcBef>
            </a:pPr>
            <a:r>
              <a:rPr lang="en-US" sz="2000" dirty="0">
                <a:latin typeface="Arial" charset="0"/>
                <a:ea typeface="ＭＳ Ｐゴシック" charset="0"/>
                <a:cs typeface="ＭＳ Ｐゴシック" charset="0"/>
              </a:rPr>
              <a:t>Determine a basis set of linearly independent paths.</a:t>
            </a:r>
            <a:r>
              <a:rPr lang="en-US" b="1" dirty="0">
                <a:latin typeface="Arial" charset="0"/>
                <a:ea typeface="ＭＳ Ｐゴシック" charset="0"/>
                <a:cs typeface="ＭＳ Ｐゴシック" charset="0"/>
              </a:rPr>
              <a:t> </a:t>
            </a:r>
          </a:p>
          <a:p>
            <a:pPr marL="495300" indent="-495300">
              <a:buFont typeface="Wingdings" charset="0"/>
              <a:buNone/>
            </a:pPr>
            <a:r>
              <a:rPr lang="en-US" sz="2000" b="1" dirty="0">
                <a:latin typeface="Arial" charset="0"/>
                <a:ea typeface="ＭＳ Ｐゴシック" charset="0"/>
                <a:cs typeface="ＭＳ Ｐゴシック" charset="0"/>
              </a:rPr>
              <a:t>     </a:t>
            </a:r>
            <a:r>
              <a:rPr lang="en-US" sz="2000" b="1" dirty="0" smtClean="0">
                <a:latin typeface="Arial" charset="0"/>
                <a:ea typeface="ＭＳ Ｐゴシック" charset="0"/>
                <a:cs typeface="ＭＳ Ｐゴシック" charset="0"/>
              </a:rPr>
              <a:t>  1</a:t>
            </a:r>
            <a:r>
              <a:rPr lang="en-US" sz="2000" b="1" dirty="0">
                <a:latin typeface="Arial" charset="0"/>
                <a:ea typeface="ＭＳ Ｐゴシック" charset="0"/>
                <a:cs typeface="ＭＳ Ｐゴシック" charset="0"/>
              </a:rPr>
              <a:t>-2-3-11-12-20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1-2-5-6-11-12-20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1-2-5-8-11-12-20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1-2-3-11-12-13-14-18-12-20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1-2-5-6-11-12-13-14-18-12-20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1-2-5-8-11-12-13-14-18-12-20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1-2-3-11-12-13-16-18-12-20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1-2-5-6-11-12-13-16-18-12-20</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1-2-5-8-11-12-13-16-18-12-20</a:t>
            </a:r>
          </a:p>
          <a:p>
            <a:pPr marL="495300" indent="-495300">
              <a:spcBef>
                <a:spcPct val="35000"/>
              </a:spcBef>
            </a:pPr>
            <a:r>
              <a:rPr lang="en-US" sz="2000" dirty="0">
                <a:latin typeface="Arial" charset="0"/>
                <a:ea typeface="ＭＳ Ｐゴシック" charset="0"/>
                <a:cs typeface="ＭＳ Ｐゴシック" charset="0"/>
              </a:rPr>
              <a:t>Prepare test cases that will force execution of each path in the basis set.</a:t>
            </a:r>
            <a:endParaRPr lang="en-US" sz="1900" dirty="0">
              <a:latin typeface="Arial" charset="0"/>
              <a:ea typeface="ＭＳ Ｐゴシック" charset="0"/>
              <a:cs typeface="ＭＳ Ｐゴシック" charset="0"/>
            </a:endParaRPr>
          </a:p>
        </p:txBody>
      </p:sp>
      <p:pic>
        <p:nvPicPr>
          <p:cNvPr id="179204" name="Content Placeholder 35" descr="SE435FinalW08-p2.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1219200"/>
            <a:ext cx="2181225" cy="4876800"/>
          </a:xfrm>
        </p:spPr>
      </p:pic>
      <p:sp>
        <p:nvSpPr>
          <p:cNvPr id="3" name="Date Placeholder 2"/>
          <p:cNvSpPr>
            <a:spLocks noGrp="1"/>
          </p:cNvSpPr>
          <p:nvPr>
            <p:ph type="dt" sz="half" idx="10"/>
          </p:nvPr>
        </p:nvSpPr>
        <p:spPr/>
        <p:txBody>
          <a:bodyPr/>
          <a:lstStyle/>
          <a:p>
            <a:r>
              <a:rPr lang="en-US" altLang="en-US" dirty="0" smtClean="0"/>
              <a:t>May 9, 2017</a:t>
            </a:r>
            <a:endParaRPr lang="en-US" altLang="en-US" dirty="0"/>
          </a:p>
        </p:txBody>
      </p:sp>
      <p:sp>
        <p:nvSpPr>
          <p:cNvPr id="4" name="Footer Placeholder 3"/>
          <p:cNvSpPr>
            <a:spLocks noGrp="1"/>
          </p:cNvSpPr>
          <p:nvPr>
            <p:ph type="ftr" sz="quarter" idx="3"/>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F014AFA-ADA2-42F7-9F30-2E8AC3995699}" type="slidenum">
              <a:rPr lang="en-US" altLang="en-US" smtClean="0"/>
              <a:pPr/>
              <a:t>93</a:t>
            </a:fld>
            <a:r>
              <a:rPr lang="en-US" altLang="en-US" dirty="0" smtClean="0"/>
              <a:t> of 103</a:t>
            </a:r>
            <a:endParaRPr lang="en-US" altLang="en-US" dirty="0"/>
          </a:p>
        </p:txBody>
      </p:sp>
    </p:spTree>
    <p:extLst>
      <p:ext uri="{BB962C8B-B14F-4D97-AF65-F5344CB8AC3E}">
        <p14:creationId xmlns:p14="http://schemas.microsoft.com/office/powerpoint/2010/main" val="87020864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026"/>
          <p:cNvSpPr>
            <a:spLocks noGrp="1" noChangeArrowheads="1"/>
          </p:cNvSpPr>
          <p:nvPr>
            <p:ph type="title" idx="4294967295"/>
          </p:nvPr>
        </p:nvSpPr>
        <p:spPr/>
        <p:txBody>
          <a:bodyPr/>
          <a:lstStyle/>
          <a:p>
            <a:r>
              <a:rPr lang="en-US" dirty="0">
                <a:effectLst>
                  <a:outerShdw blurRad="38100" dist="38100" dir="2700000" algn="tl">
                    <a:srgbClr val="DDDDDD"/>
                  </a:outerShdw>
                </a:effectLst>
                <a:latin typeface="Arial" charset="0"/>
                <a:ea typeface="ＭＳ Ｐゴシック" charset="0"/>
                <a:cs typeface="ＭＳ Ｐゴシック" charset="0"/>
              </a:rPr>
              <a:t>Infeasible Paths</a:t>
            </a:r>
          </a:p>
        </p:txBody>
      </p:sp>
      <p:sp>
        <p:nvSpPr>
          <p:cNvPr id="181251" name="Rectangle 1027"/>
          <p:cNvSpPr>
            <a:spLocks noChangeArrowheads="1"/>
          </p:cNvSpPr>
          <p:nvPr/>
        </p:nvSpPr>
        <p:spPr bwMode="auto">
          <a:xfrm>
            <a:off x="457200" y="1143000"/>
            <a:ext cx="4343400" cy="39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0" hangingPunct="0">
              <a:spcBef>
                <a:spcPct val="50000"/>
              </a:spcBef>
              <a:tabLst>
                <a:tab pos="1025525" algn="l"/>
              </a:tabLst>
            </a:pPr>
            <a:r>
              <a:rPr kumimoji="1" lang="en-US" dirty="0">
                <a:latin typeface="+mn-lt"/>
              </a:rPr>
              <a:t>Some paths are infeasible…</a:t>
            </a:r>
          </a:p>
          <a:p>
            <a:pPr marL="457200" indent="-457200" eaLnBrk="0" hangingPunct="0">
              <a:spcBef>
                <a:spcPct val="50000"/>
              </a:spcBef>
              <a:tabLst>
                <a:tab pos="1025525" algn="l"/>
              </a:tabLst>
            </a:pPr>
            <a:endParaRPr kumimoji="1" lang="en-US" sz="900" dirty="0">
              <a:latin typeface="Times" charset="0"/>
            </a:endParaRPr>
          </a:p>
          <a:p>
            <a:pPr marL="457200" indent="-457200" eaLnBrk="0" hangingPunct="0">
              <a:lnSpc>
                <a:spcPct val="80000"/>
              </a:lnSpc>
              <a:tabLst>
                <a:tab pos="1025525" algn="l"/>
              </a:tabLst>
            </a:pPr>
            <a:r>
              <a:rPr kumimoji="1" lang="en-US" dirty="0">
                <a:latin typeface="Times" charset="0"/>
              </a:rPr>
              <a:t>	</a:t>
            </a:r>
            <a:r>
              <a:rPr kumimoji="1" lang="en-US" b="1" dirty="0">
                <a:latin typeface="Courier New"/>
                <a:cs typeface="Courier New"/>
              </a:rPr>
              <a:t>begin</a:t>
            </a:r>
          </a:p>
          <a:p>
            <a:pPr marL="457200" indent="-457200" eaLnBrk="0" hangingPunct="0">
              <a:lnSpc>
                <a:spcPct val="80000"/>
              </a:lnSpc>
              <a:tabLst>
                <a:tab pos="1025525" algn="l"/>
              </a:tabLst>
            </a:pPr>
            <a:r>
              <a:rPr kumimoji="1" lang="en-US" b="1" dirty="0">
                <a:latin typeface="Courier New"/>
                <a:cs typeface="Courier New"/>
              </a:rPr>
              <a:t>1.		readln (a);</a:t>
            </a:r>
          </a:p>
          <a:p>
            <a:pPr marL="457200" indent="-457200" eaLnBrk="0" hangingPunct="0">
              <a:lnSpc>
                <a:spcPct val="80000"/>
              </a:lnSpc>
              <a:tabLst>
                <a:tab pos="1025525" algn="l"/>
              </a:tabLst>
            </a:pPr>
            <a:r>
              <a:rPr kumimoji="1" lang="en-US" b="1" dirty="0">
                <a:latin typeface="Courier New"/>
                <a:cs typeface="Courier New"/>
              </a:rPr>
              <a:t>2.	 	if a &gt; 15</a:t>
            </a:r>
          </a:p>
          <a:p>
            <a:pPr marL="457200" indent="-457200" eaLnBrk="0" hangingPunct="0">
              <a:lnSpc>
                <a:spcPct val="80000"/>
              </a:lnSpc>
              <a:tabLst>
                <a:tab pos="1025525" algn="l"/>
              </a:tabLst>
            </a:pPr>
            <a:r>
              <a:rPr kumimoji="1" lang="en-US" b="1" dirty="0">
                <a:latin typeface="Courier New"/>
                <a:cs typeface="Courier New"/>
              </a:rPr>
              <a:t>	 	then</a:t>
            </a:r>
          </a:p>
          <a:p>
            <a:pPr marL="457200" indent="-457200" eaLnBrk="0" hangingPunct="0">
              <a:lnSpc>
                <a:spcPct val="80000"/>
              </a:lnSpc>
              <a:tabLst>
                <a:tab pos="1025525" algn="l"/>
              </a:tabLst>
            </a:pPr>
            <a:r>
              <a:rPr kumimoji="1" lang="en-US" b="1" dirty="0">
                <a:latin typeface="Courier New"/>
                <a:cs typeface="Courier New"/>
              </a:rPr>
              <a:t>3.	 		b:=b+1;</a:t>
            </a:r>
          </a:p>
          <a:p>
            <a:pPr marL="457200" indent="-457200" eaLnBrk="0" hangingPunct="0">
              <a:lnSpc>
                <a:spcPct val="80000"/>
              </a:lnSpc>
              <a:tabLst>
                <a:tab pos="1025525" algn="l"/>
              </a:tabLst>
            </a:pPr>
            <a:r>
              <a:rPr kumimoji="1" lang="en-US" b="1" dirty="0">
                <a:latin typeface="Courier New"/>
                <a:cs typeface="Courier New"/>
              </a:rPr>
              <a:t>	 	else</a:t>
            </a:r>
          </a:p>
          <a:p>
            <a:pPr marL="457200" indent="-457200" eaLnBrk="0" hangingPunct="0">
              <a:lnSpc>
                <a:spcPct val="80000"/>
              </a:lnSpc>
              <a:buFontTx/>
              <a:buAutoNum type="arabicPeriod" startAt="4"/>
              <a:tabLst>
                <a:tab pos="1025525" algn="l"/>
              </a:tabLst>
            </a:pPr>
            <a:r>
              <a:rPr kumimoji="1" lang="en-US" b="1" dirty="0">
                <a:latin typeface="Courier New"/>
                <a:cs typeface="Courier New"/>
              </a:rPr>
              <a:t> 		c:=c+1;</a:t>
            </a:r>
          </a:p>
          <a:p>
            <a:pPr marL="457200" indent="-457200" eaLnBrk="0" hangingPunct="0">
              <a:lnSpc>
                <a:spcPct val="80000"/>
              </a:lnSpc>
              <a:buFontTx/>
              <a:buAutoNum type="arabicPeriod" startAt="4"/>
              <a:tabLst>
                <a:tab pos="1025525" algn="l"/>
              </a:tabLst>
            </a:pPr>
            <a:r>
              <a:rPr kumimoji="1" lang="en-US" b="1" dirty="0">
                <a:latin typeface="Courier New"/>
                <a:cs typeface="Courier New"/>
              </a:rPr>
              <a:t> 	if a &lt; 10</a:t>
            </a:r>
          </a:p>
          <a:p>
            <a:pPr marL="457200" indent="-457200" eaLnBrk="0" hangingPunct="0">
              <a:lnSpc>
                <a:spcPct val="80000"/>
              </a:lnSpc>
              <a:tabLst>
                <a:tab pos="1025525" algn="l"/>
              </a:tabLst>
            </a:pPr>
            <a:r>
              <a:rPr kumimoji="1" lang="en-US" b="1" dirty="0">
                <a:latin typeface="Courier New"/>
                <a:cs typeface="Courier New"/>
              </a:rPr>
              <a:t>	 	then</a:t>
            </a:r>
          </a:p>
          <a:p>
            <a:pPr marL="457200" indent="-457200" eaLnBrk="0" hangingPunct="0">
              <a:lnSpc>
                <a:spcPct val="80000"/>
              </a:lnSpc>
              <a:tabLst>
                <a:tab pos="1025525" algn="l"/>
              </a:tabLst>
            </a:pPr>
            <a:r>
              <a:rPr kumimoji="1" lang="en-US" b="1" dirty="0">
                <a:latin typeface="Courier New"/>
                <a:cs typeface="Courier New"/>
              </a:rPr>
              <a:t>6.			d:=d+1;</a:t>
            </a:r>
          </a:p>
          <a:p>
            <a:pPr marL="457200" indent="-457200" eaLnBrk="0" hangingPunct="0">
              <a:lnSpc>
                <a:spcPct val="80000"/>
              </a:lnSpc>
              <a:tabLst>
                <a:tab pos="1025525" algn="l"/>
              </a:tabLst>
            </a:pPr>
            <a:r>
              <a:rPr kumimoji="1" lang="en-US" b="1" dirty="0">
                <a:latin typeface="Courier New"/>
                <a:cs typeface="Courier New"/>
              </a:rPr>
              <a:t>7.	</a:t>
            </a:r>
            <a:r>
              <a:rPr kumimoji="1" lang="en-US" b="1" dirty="0" smtClean="0">
                <a:latin typeface="Courier New"/>
                <a:cs typeface="Courier New"/>
              </a:rPr>
              <a:t>end</a:t>
            </a:r>
            <a:endParaRPr kumimoji="1" lang="en-US" b="1" dirty="0">
              <a:latin typeface="Courier New"/>
              <a:cs typeface="Courier New"/>
            </a:endParaRPr>
          </a:p>
        </p:txBody>
      </p:sp>
      <p:sp>
        <p:nvSpPr>
          <p:cNvPr id="181252" name="Text Box 1028"/>
          <p:cNvSpPr txBox="1">
            <a:spLocks noChangeArrowheads="1"/>
          </p:cNvSpPr>
          <p:nvPr/>
        </p:nvSpPr>
        <p:spPr bwMode="auto">
          <a:xfrm>
            <a:off x="5105400" y="1577975"/>
            <a:ext cx="3505200" cy="2835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mn-lt"/>
              </a:rPr>
              <a:t>V(G) = 3:</a:t>
            </a:r>
            <a:br>
              <a:rPr lang="en-US" sz="2000" dirty="0">
                <a:latin typeface="+mn-lt"/>
              </a:rPr>
            </a:br>
            <a:r>
              <a:rPr lang="en-US" sz="2000" dirty="0">
                <a:latin typeface="+mn-lt"/>
              </a:rPr>
              <a:t>There are three basis paths:</a:t>
            </a:r>
          </a:p>
          <a:p>
            <a:pPr eaLnBrk="1" hangingPunct="1">
              <a:spcBef>
                <a:spcPct val="50000"/>
              </a:spcBef>
            </a:pPr>
            <a:r>
              <a:rPr lang="en-US" sz="2000" dirty="0">
                <a:latin typeface="+mn-lt"/>
              </a:rPr>
              <a:t>Path 1: 1,2,3,5,7</a:t>
            </a:r>
            <a:br>
              <a:rPr lang="en-US" sz="2000" dirty="0">
                <a:latin typeface="+mn-lt"/>
              </a:rPr>
            </a:br>
            <a:r>
              <a:rPr lang="en-US" sz="2000" dirty="0">
                <a:latin typeface="+mn-lt"/>
              </a:rPr>
              <a:t>Path 2: 1,2,4,5,7</a:t>
            </a:r>
            <a:br>
              <a:rPr lang="en-US" sz="2000" dirty="0">
                <a:latin typeface="+mn-lt"/>
              </a:rPr>
            </a:br>
            <a:r>
              <a:rPr lang="en-US" sz="2000" dirty="0">
                <a:latin typeface="+mn-lt"/>
              </a:rPr>
              <a:t>Path 3: 1,2,3,5,6,7</a:t>
            </a:r>
            <a:br>
              <a:rPr lang="en-US" sz="2000" dirty="0">
                <a:latin typeface="+mn-lt"/>
              </a:rPr>
            </a:br>
            <a:endParaRPr lang="en-US" sz="2000" dirty="0">
              <a:latin typeface="+mn-lt"/>
            </a:endParaRPr>
          </a:p>
          <a:p>
            <a:pPr eaLnBrk="1" hangingPunct="1">
              <a:spcBef>
                <a:spcPct val="50000"/>
              </a:spcBef>
            </a:pPr>
            <a:r>
              <a:rPr lang="en-US" sz="2000" dirty="0">
                <a:solidFill>
                  <a:srgbClr val="CC0000"/>
                </a:solidFill>
                <a:latin typeface="+mn-lt"/>
              </a:rPr>
              <a:t>Which of these paths is non-executable and why?</a:t>
            </a:r>
          </a:p>
        </p:txBody>
      </p:sp>
      <p:sp>
        <p:nvSpPr>
          <p:cNvPr id="3" name="Date Placeholder 2"/>
          <p:cNvSpPr>
            <a:spLocks noGrp="1"/>
          </p:cNvSpPr>
          <p:nvPr>
            <p:ph type="dt" sz="half" idx="10"/>
          </p:nvPr>
        </p:nvSpPr>
        <p:spPr/>
        <p:txBody>
          <a:bodyPr/>
          <a:lstStyle/>
          <a:p>
            <a:r>
              <a:rPr lang="en-US" dirty="0" smtClean="0"/>
              <a:t>May 9, 2017</a:t>
            </a:r>
            <a:endParaRPr lang="en-US" dirty="0"/>
          </a:p>
        </p:txBody>
      </p:sp>
      <p:sp>
        <p:nvSpPr>
          <p:cNvPr id="4" name="Footer Placeholder 3"/>
          <p:cNvSpPr>
            <a:spLocks noGrp="1"/>
          </p:cNvSpPr>
          <p:nvPr>
            <p:ph type="ftr" sz="quarter" idx="11"/>
          </p:nvPr>
        </p:nvSpPr>
        <p:spPr/>
        <p:txBody>
          <a:bodyPr/>
          <a:lstStyle/>
          <a:p>
            <a:r>
              <a:rPr lang="en-US" dirty="0" smtClean="0"/>
              <a:t>SE 433: Lecture 7</a:t>
            </a:r>
            <a:endParaRPr lang="en-US" dirty="0"/>
          </a:p>
        </p:txBody>
      </p:sp>
      <p:sp>
        <p:nvSpPr>
          <p:cNvPr id="2" name="Slide Number Placeholder 1"/>
          <p:cNvSpPr>
            <a:spLocks noGrp="1"/>
          </p:cNvSpPr>
          <p:nvPr>
            <p:ph type="sldNum" sz="quarter" idx="12"/>
          </p:nvPr>
        </p:nvSpPr>
        <p:spPr/>
        <p:txBody>
          <a:bodyPr/>
          <a:lstStyle/>
          <a:p>
            <a:fld id="{E33F7537-FEB8-9741-A2F9-B5A5A52C7CA4}" type="slidenum">
              <a:rPr lang="en-US" smtClean="0"/>
              <a:pPr/>
              <a:t>94</a:t>
            </a:fld>
            <a:r>
              <a:rPr lang="en-US" dirty="0" smtClean="0"/>
              <a:t> of 103</a:t>
            </a:r>
            <a:endParaRPr lang="en-US" dirty="0"/>
          </a:p>
        </p:txBody>
      </p:sp>
    </p:spTree>
    <p:extLst>
      <p:ext uri="{BB962C8B-B14F-4D97-AF65-F5344CB8AC3E}">
        <p14:creationId xmlns:p14="http://schemas.microsoft.com/office/powerpoint/2010/main" val="84063417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2"/>
          <p:cNvSpPr>
            <a:spLocks noGrp="1" noChangeArrowheads="1"/>
          </p:cNvSpPr>
          <p:nvPr>
            <p:ph type="title"/>
          </p:nvPr>
        </p:nvSpPr>
        <p:spPr/>
        <p:txBody>
          <a:bodyPr/>
          <a:lstStyle/>
          <a:p>
            <a:pPr eaLnBrk="1" hangingPunct="1"/>
            <a:r>
              <a:rPr lang="en-US" dirty="0"/>
              <a:t>Comparing Criteria</a:t>
            </a:r>
          </a:p>
        </p:txBody>
      </p:sp>
      <p:sp>
        <p:nvSpPr>
          <p:cNvPr id="125957" name="Rectangle 3"/>
          <p:cNvSpPr>
            <a:spLocks noGrp="1" noChangeArrowheads="1"/>
          </p:cNvSpPr>
          <p:nvPr>
            <p:ph idx="1"/>
          </p:nvPr>
        </p:nvSpPr>
        <p:spPr/>
        <p:txBody>
          <a:bodyPr/>
          <a:lstStyle/>
          <a:p>
            <a:pPr eaLnBrk="1" hangingPunct="1"/>
            <a:r>
              <a:rPr lang="en-US" sz="2400" dirty="0"/>
              <a:t>Can we distinguish stronger from weaker adequacy criteria? </a:t>
            </a:r>
          </a:p>
          <a:p>
            <a:pPr eaLnBrk="1" hangingPunct="1"/>
            <a:r>
              <a:rPr lang="en-US" sz="2400" dirty="0"/>
              <a:t>Empirical approach:  </a:t>
            </a:r>
            <a:endParaRPr lang="en-US" sz="2400" dirty="0" smtClean="0"/>
          </a:p>
          <a:p>
            <a:pPr lvl="1" eaLnBrk="1" hangingPunct="1"/>
            <a:r>
              <a:rPr lang="en-US" sz="2000" dirty="0" smtClean="0"/>
              <a:t>Study </a:t>
            </a:r>
            <a:r>
              <a:rPr lang="en-US" sz="2000" dirty="0"/>
              <a:t>the effectiveness of different approaches to testing in industrial practice</a:t>
            </a:r>
          </a:p>
          <a:p>
            <a:pPr lvl="1" eaLnBrk="1" hangingPunct="1"/>
            <a:r>
              <a:rPr lang="en-US" sz="2000" dirty="0"/>
              <a:t>What we really care about, but ... </a:t>
            </a:r>
          </a:p>
          <a:p>
            <a:pPr lvl="1" eaLnBrk="1" hangingPunct="1"/>
            <a:r>
              <a:rPr lang="en-US" sz="2000" dirty="0"/>
              <a:t>Depends on the setting; may not generalize from one organization or project to another </a:t>
            </a:r>
          </a:p>
          <a:p>
            <a:pPr eaLnBrk="1" hangingPunct="1"/>
            <a:r>
              <a:rPr lang="en-US" sz="2400" dirty="0"/>
              <a:t>Analytical approach: </a:t>
            </a:r>
            <a:endParaRPr lang="en-US" sz="2400" dirty="0" smtClean="0"/>
          </a:p>
          <a:p>
            <a:pPr lvl="1" eaLnBrk="1" hangingPunct="1"/>
            <a:r>
              <a:rPr lang="en-US" sz="2000" dirty="0" smtClean="0"/>
              <a:t>Describe </a:t>
            </a:r>
            <a:r>
              <a:rPr lang="en-US" sz="2000" dirty="0"/>
              <a:t>conditions under which one adequacy criterion is provably stronger than another</a:t>
            </a:r>
          </a:p>
          <a:p>
            <a:pPr lvl="1" eaLnBrk="1" hangingPunct="1"/>
            <a:r>
              <a:rPr lang="en-US" sz="2000" dirty="0"/>
              <a:t>Stronger = gives stronger guarantees</a:t>
            </a:r>
          </a:p>
          <a:p>
            <a:pPr lvl="1" eaLnBrk="1" hangingPunct="1"/>
            <a:r>
              <a:rPr lang="en-US" sz="2000" dirty="0"/>
              <a:t>One piece of the overall </a:t>
            </a:r>
            <a:r>
              <a:rPr lang="ja-JP" altLang="en-US" sz="2000" dirty="0"/>
              <a:t>“</a:t>
            </a:r>
            <a:r>
              <a:rPr lang="en-US" altLang="ja-JP" sz="2000" dirty="0"/>
              <a:t>effectiveness</a:t>
            </a:r>
            <a:r>
              <a:rPr lang="ja-JP" altLang="en-US" sz="2000" dirty="0"/>
              <a:t>”</a:t>
            </a:r>
            <a:r>
              <a:rPr lang="en-US" altLang="ja-JP" sz="2000" dirty="0"/>
              <a:t> question</a:t>
            </a:r>
            <a:endParaRPr lang="en-US" sz="2000" dirty="0"/>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95</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101732601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The Subsumes Relationship</a:t>
            </a:r>
          </a:p>
        </p:txBody>
      </p:sp>
      <p:sp>
        <p:nvSpPr>
          <p:cNvPr id="41987" name="Rectangle 3"/>
          <p:cNvSpPr>
            <a:spLocks noGrp="1" noChangeArrowheads="1"/>
          </p:cNvSpPr>
          <p:nvPr>
            <p:ph type="body" idx="1"/>
          </p:nvPr>
        </p:nvSpPr>
        <p:spPr/>
        <p:txBody>
          <a:bodyPr/>
          <a:lstStyle/>
          <a:p>
            <a:r>
              <a:rPr lang="en-US" dirty="0"/>
              <a:t>The subsumption relationship means that satisfying one test coverage criterion may implicitly force another test coverage criterion to be satisfied as well</a:t>
            </a:r>
          </a:p>
          <a:p>
            <a:pPr lvl="1"/>
            <a:r>
              <a:rPr lang="en-US" dirty="0" smtClean="0"/>
              <a:t>E.g.: </a:t>
            </a:r>
            <a:r>
              <a:rPr lang="en-US" dirty="0"/>
              <a:t>Branch coverage forces statement coverage to be attained as well (This is strict subsumption)</a:t>
            </a:r>
          </a:p>
          <a:p>
            <a:r>
              <a:rPr lang="ja-JP" altLang="en-US" dirty="0"/>
              <a:t>“</a:t>
            </a:r>
            <a:r>
              <a:rPr lang="en-US" dirty="0"/>
              <a:t>Subsumes</a:t>
            </a:r>
            <a:r>
              <a:rPr lang="ja-JP" altLang="en-US" dirty="0"/>
              <a:t>”</a:t>
            </a:r>
            <a:r>
              <a:rPr lang="en-US" dirty="0"/>
              <a:t> does not necessarily mean </a:t>
            </a:r>
            <a:r>
              <a:rPr lang="ja-JP" altLang="en-US" dirty="0"/>
              <a:t>“</a:t>
            </a:r>
            <a:r>
              <a:rPr lang="en-US" dirty="0"/>
              <a:t>better</a:t>
            </a:r>
            <a:r>
              <a:rPr lang="ja-JP" altLang="en-US" dirty="0"/>
              <a:t>”</a:t>
            </a:r>
            <a:endParaRPr lang="en-US" dirty="0"/>
          </a:p>
        </p:txBody>
      </p:sp>
      <p:sp>
        <p:nvSpPr>
          <p:cNvPr id="2" name="Date Placeholder 1"/>
          <p:cNvSpPr>
            <a:spLocks noGrp="1"/>
          </p:cNvSpPr>
          <p:nvPr>
            <p:ph type="dt" sz="half" idx="10"/>
          </p:nvPr>
        </p:nvSpPr>
        <p:spPr/>
        <p:txBody>
          <a:bodyPr/>
          <a:lstStyle/>
          <a:p>
            <a:pPr>
              <a:defRPr/>
            </a:pPr>
            <a:r>
              <a:rPr lang="en-US" dirty="0" smtClean="0"/>
              <a:t>May 9,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7</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96</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78915280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p:txBody>
          <a:bodyPr/>
          <a:lstStyle/>
          <a:p>
            <a:pPr eaLnBrk="1" hangingPunct="1"/>
            <a:r>
              <a:rPr lang="en-US" dirty="0"/>
              <a:t>The Subsumes Relation</a:t>
            </a:r>
          </a:p>
        </p:txBody>
      </p:sp>
      <p:sp>
        <p:nvSpPr>
          <p:cNvPr id="128005" name="Rectangle 5"/>
          <p:cNvSpPr>
            <a:spLocks noGrp="1" noChangeArrowheads="1"/>
          </p:cNvSpPr>
          <p:nvPr>
            <p:ph idx="1"/>
          </p:nvPr>
        </p:nvSpPr>
        <p:spPr/>
        <p:txBody>
          <a:bodyPr/>
          <a:lstStyle/>
          <a:p>
            <a:pPr eaLnBrk="1" hangingPunct="1">
              <a:lnSpc>
                <a:spcPct val="90000"/>
              </a:lnSpc>
              <a:buFontTx/>
              <a:buNone/>
            </a:pPr>
            <a:r>
              <a:rPr lang="en-US" sz="2800" i="1" dirty="0"/>
              <a:t>Test adequacy criterion A subsumes test adequacy criterion B iff, for every program P, every test suite satisfying A with respect to P also satisfies B with respect to P.</a:t>
            </a:r>
          </a:p>
          <a:p>
            <a:pPr eaLnBrk="1" hangingPunct="1">
              <a:lnSpc>
                <a:spcPct val="90000"/>
              </a:lnSpc>
            </a:pPr>
            <a:r>
              <a:rPr lang="en-US" sz="2800" dirty="0"/>
              <a:t>Example:</a:t>
            </a:r>
          </a:p>
          <a:p>
            <a:pPr lvl="1" eaLnBrk="1" hangingPunct="1">
              <a:lnSpc>
                <a:spcPct val="90000"/>
              </a:lnSpc>
              <a:buFontTx/>
              <a:buNone/>
            </a:pPr>
            <a:r>
              <a:rPr lang="en-US" sz="2400" dirty="0"/>
              <a:t>	Exercising all program branches (branch coverage) </a:t>
            </a:r>
            <a:r>
              <a:rPr lang="en-US" sz="2400" i="1" dirty="0"/>
              <a:t>subsumes</a:t>
            </a:r>
            <a:r>
              <a:rPr lang="en-US" sz="2400" dirty="0"/>
              <a:t> exercising all program statements</a:t>
            </a:r>
          </a:p>
          <a:p>
            <a:pPr eaLnBrk="1" hangingPunct="1">
              <a:lnSpc>
                <a:spcPct val="90000"/>
              </a:lnSpc>
            </a:pPr>
            <a:r>
              <a:rPr lang="en-US" sz="2800" dirty="0"/>
              <a:t>A common analytical comparison of closely related criteria</a:t>
            </a:r>
          </a:p>
          <a:p>
            <a:pPr lvl="1" eaLnBrk="1" hangingPunct="1">
              <a:lnSpc>
                <a:spcPct val="90000"/>
              </a:lnSpc>
            </a:pPr>
            <a:r>
              <a:rPr lang="en-US" sz="2400" dirty="0"/>
              <a:t>Useful for working from easier to harder levels of coverage, but not a direct indication of quality</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97</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405544496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p:cNvSpPr>
          <p:nvPr>
            <p:ph type="title" idx="4294967295"/>
          </p:nvPr>
        </p:nvSpPr>
        <p:spPr/>
        <p:txBody>
          <a:bodyPr rIns="132080" anchor="ctr"/>
          <a:lstStyle/>
          <a:p>
            <a:r>
              <a:rPr lang="en-US" sz="2400" dirty="0"/>
              <a:t>The Subsumes Relation among </a:t>
            </a:r>
            <a:r>
              <a:rPr lang="en-US" sz="2400" dirty="0" smtClean="0"/>
              <a:t>Structural </a:t>
            </a:r>
            <a:r>
              <a:rPr lang="en-US" sz="2400" dirty="0"/>
              <a:t>Testing Criteria</a:t>
            </a:r>
          </a:p>
        </p:txBody>
      </p:sp>
      <p:pic>
        <p:nvPicPr>
          <p:cNvPr id="130053" name="Picture 3" descr="structural-subsume-rev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7724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98</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892790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p:cNvSpPr>
          <p:nvPr>
            <p:ph type="title" idx="4294967295"/>
          </p:nvPr>
        </p:nvSpPr>
        <p:spPr/>
        <p:txBody>
          <a:bodyPr/>
          <a:lstStyle/>
          <a:p>
            <a:r>
              <a:rPr lang="en-US" dirty="0"/>
              <a:t>Satisfying Structural Criteria</a:t>
            </a:r>
          </a:p>
        </p:txBody>
      </p:sp>
      <p:sp>
        <p:nvSpPr>
          <p:cNvPr id="132101" name="Rectangle 3"/>
          <p:cNvSpPr>
            <a:spLocks noGrp="1"/>
          </p:cNvSpPr>
          <p:nvPr>
            <p:ph type="body" idx="4294967295"/>
          </p:nvPr>
        </p:nvSpPr>
        <p:spPr/>
        <p:txBody>
          <a:bodyPr/>
          <a:lstStyle/>
          <a:p>
            <a:r>
              <a:rPr lang="en-US" sz="2400" dirty="0"/>
              <a:t>Sometimes criteria may not be satisfiable</a:t>
            </a:r>
          </a:p>
          <a:p>
            <a:r>
              <a:rPr lang="en-US" sz="2400" dirty="0"/>
              <a:t>The criterion requires execution of </a:t>
            </a:r>
          </a:p>
          <a:p>
            <a:pPr lvl="1"/>
            <a:r>
              <a:rPr lang="en-US" sz="2400" dirty="0">
                <a:solidFill>
                  <a:srgbClr val="0000FF"/>
                </a:solidFill>
              </a:rPr>
              <a:t>statements</a:t>
            </a:r>
            <a:r>
              <a:rPr lang="en-US" sz="2400" dirty="0"/>
              <a:t> that cannot be executed as a result of</a:t>
            </a:r>
          </a:p>
          <a:p>
            <a:pPr lvl="2"/>
            <a:r>
              <a:rPr lang="en-US" sz="2400" dirty="0"/>
              <a:t>defensive programming </a:t>
            </a:r>
          </a:p>
          <a:p>
            <a:pPr lvl="2"/>
            <a:r>
              <a:rPr lang="en-US" sz="2400" dirty="0"/>
              <a:t>code reuse (reusing code that is more general than strictly required for the application)</a:t>
            </a:r>
          </a:p>
          <a:p>
            <a:pPr lvl="1"/>
            <a:r>
              <a:rPr lang="en-US" sz="2400" dirty="0">
                <a:solidFill>
                  <a:srgbClr val="0000FF"/>
                </a:solidFill>
              </a:rPr>
              <a:t>conditions</a:t>
            </a:r>
            <a:r>
              <a:rPr lang="en-US" sz="2400" dirty="0"/>
              <a:t> that cannot be satisfied as a result of</a:t>
            </a:r>
          </a:p>
          <a:p>
            <a:pPr lvl="2"/>
            <a:r>
              <a:rPr lang="en-US" sz="2400" dirty="0"/>
              <a:t>interdependent conditions</a:t>
            </a:r>
          </a:p>
          <a:p>
            <a:pPr lvl="1"/>
            <a:r>
              <a:rPr lang="en-US" sz="2400" dirty="0">
                <a:solidFill>
                  <a:srgbClr val="0000FF"/>
                </a:solidFill>
              </a:rPr>
              <a:t>paths</a:t>
            </a:r>
            <a:r>
              <a:rPr lang="en-US" sz="2400" dirty="0"/>
              <a:t> that cannot be executed as a result of</a:t>
            </a:r>
          </a:p>
          <a:p>
            <a:pPr lvl="2"/>
            <a:r>
              <a:rPr lang="en-US" sz="2400" dirty="0"/>
              <a:t>interdependent decisions</a:t>
            </a:r>
          </a:p>
        </p:txBody>
      </p:sp>
      <p:sp>
        <p:nvSpPr>
          <p:cNvPr id="3" name="Date Placeholder 2"/>
          <p:cNvSpPr>
            <a:spLocks noGrp="1"/>
          </p:cNvSpPr>
          <p:nvPr>
            <p:ph type="dt" sz="half" idx="10"/>
          </p:nvPr>
        </p:nvSpPr>
        <p:spPr/>
        <p:txBody>
          <a:bodyPr/>
          <a:lstStyle/>
          <a:p>
            <a:pPr>
              <a:defRPr/>
            </a:pPr>
            <a:r>
              <a:rPr lang="en-US" dirty="0" smtClean="0"/>
              <a:t>May 9,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99</a:t>
            </a:fld>
            <a:r>
              <a:rPr lang="en-US" dirty="0" smtClean="0"/>
              <a:t> of 103</a:t>
            </a:r>
            <a:endParaRPr lang="en-US" dirty="0">
              <a:solidFill>
                <a:schemeClr val="tx2"/>
              </a:solidFill>
            </a:endParaRPr>
          </a:p>
        </p:txBody>
      </p:sp>
    </p:spTree>
    <p:extLst>
      <p:ext uri="{BB962C8B-B14F-4D97-AF65-F5344CB8AC3E}">
        <p14:creationId xmlns:p14="http://schemas.microsoft.com/office/powerpoint/2010/main" val="32715252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1">
  <a:themeElements>
    <a:clrScheme name="Custom 8">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0000FF"/>
      </a:hlink>
      <a:folHlink>
        <a:srgbClr val="FF00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lnDef>
  </a:objectDefaults>
  <a:extraClrSchemeLst>
    <a:extraClrScheme>
      <a:clrScheme name="Presentation1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3043</TotalTime>
  <Words>7734</Words>
  <Application>Microsoft Macintosh PowerPoint</Application>
  <PresentationFormat>On-screen Show (4:3)</PresentationFormat>
  <Paragraphs>1417</Paragraphs>
  <Slides>103</Slides>
  <Notes>48</Notes>
  <HiddenSlides>3</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Presentation1</vt:lpstr>
      <vt:lpstr>SE 433/333 Software Testing  &amp; Quality Assurance</vt:lpstr>
      <vt:lpstr>Administrivia</vt:lpstr>
      <vt:lpstr>SE 433 – Class 7</vt:lpstr>
      <vt:lpstr>Exam Results</vt:lpstr>
      <vt:lpstr>Exam Comments</vt:lpstr>
      <vt:lpstr>Assignment 8</vt:lpstr>
      <vt:lpstr>Thought for the Day</vt:lpstr>
      <vt:lpstr>Review</vt:lpstr>
      <vt:lpstr>White-Box Testing</vt:lpstr>
      <vt:lpstr>White-Box Testing</vt:lpstr>
      <vt:lpstr>White Box Testing</vt:lpstr>
      <vt:lpstr>Why do we need this coverage?</vt:lpstr>
      <vt:lpstr>Test Coverage</vt:lpstr>
      <vt:lpstr>Test Coverage</vt:lpstr>
      <vt:lpstr>Test Adequacy</vt:lpstr>
      <vt:lpstr>Control Flow Testing</vt:lpstr>
      <vt:lpstr>The Program Flowgraph</vt:lpstr>
      <vt:lpstr>Statement Coverage</vt:lpstr>
      <vt:lpstr>Branch Coverage</vt:lpstr>
      <vt:lpstr>Path Coverage</vt:lpstr>
      <vt:lpstr>What is Code Coverage?</vt:lpstr>
      <vt:lpstr>What is Code Coverage?</vt:lpstr>
      <vt:lpstr>What is Code Coverage?</vt:lpstr>
      <vt:lpstr>Modified condition/decision coverage</vt:lpstr>
      <vt:lpstr>Java Code Coverage Tools</vt:lpstr>
      <vt:lpstr>Test Coverage with Cobertura</vt:lpstr>
      <vt:lpstr>Cobertura</vt:lpstr>
      <vt:lpstr>Test Coverage Tool – Cobertura</vt:lpstr>
      <vt:lpstr>Cobertura Coverage Report – All Packages</vt:lpstr>
      <vt:lpstr>Cobertura Coverage Report – Package Overview</vt:lpstr>
      <vt:lpstr>Cobertura Coverage Report – Class Details  </vt:lpstr>
      <vt:lpstr>Download &amp; Install Cobertura</vt:lpstr>
      <vt:lpstr>Stages of Running Cobertura</vt:lpstr>
      <vt:lpstr>Running Cobertura: Ant Tasks </vt:lpstr>
      <vt:lpstr>Running Cobertura: Ant Tasks </vt:lpstr>
      <vt:lpstr>Using JUnit, Ant, and Cobertura</vt:lpstr>
      <vt:lpstr>The Example Program: The Class Under Test </vt:lpstr>
      <vt:lpstr>The JUnit Test</vt:lpstr>
      <vt:lpstr>The Ant Build File: Set Properties </vt:lpstr>
      <vt:lpstr>The Ant Build File: Defining Classpath</vt:lpstr>
      <vt:lpstr>The Ant Build File: Defining Tasks and Initialization</vt:lpstr>
      <vt:lpstr>The Ant Build File: Compilation </vt:lpstr>
      <vt:lpstr>The Ant Build File: Run JUnit Test, No Coverage Data</vt:lpstr>
      <vt:lpstr>The Ant Build File: Instrumentation of Bytecode</vt:lpstr>
      <vt:lpstr>The Ant Build File: Run JUnit Test, With Coverage Data</vt:lpstr>
      <vt:lpstr>The Ant Build File: Run JUnit Test, With Coverage Data</vt:lpstr>
      <vt:lpstr>The Ant Build File: Generate Coverage Report (XML)</vt:lpstr>
      <vt:lpstr>The Ant Build File: Generate Coverage Report (HTML)</vt:lpstr>
      <vt:lpstr>The Ant Build File: Run All Targets (Default Target)</vt:lpstr>
      <vt:lpstr>Run Tests with Cobertura</vt:lpstr>
      <vt:lpstr>The JUnit Report (HTML)</vt:lpstr>
      <vt:lpstr>The Coverage Report (HTML)</vt:lpstr>
      <vt:lpstr>Running Cobertura in Eclipse  </vt:lpstr>
      <vt:lpstr>Running Cobertura in Eclipse </vt:lpstr>
      <vt:lpstr>Readings and References</vt:lpstr>
      <vt:lpstr>White Box Testing a.k.a. Structural Testing </vt:lpstr>
      <vt:lpstr>Path Testing</vt:lpstr>
      <vt:lpstr>Paths Testing</vt:lpstr>
      <vt:lpstr>Path Adequacy</vt:lpstr>
      <vt:lpstr>Practical Path Coverage Criteria</vt:lpstr>
      <vt:lpstr>Boundary Interior Path Testing</vt:lpstr>
      <vt:lpstr>Boundary Interior Adequacy for cgi-decode</vt:lpstr>
      <vt:lpstr>Limitations of Boundary Interior Adequacy </vt:lpstr>
      <vt:lpstr>Loop Boundary Adequacy</vt:lpstr>
      <vt:lpstr>What is LCSAJ Testing ?</vt:lpstr>
      <vt:lpstr>Linear Code Sequence and Jump (LCSAJ)</vt:lpstr>
      <vt:lpstr>Linear Code Sequence and Jump (LCSAJ)</vt:lpstr>
      <vt:lpstr>LCSAJ coverage: Example 1</vt:lpstr>
      <vt:lpstr>Call Tree</vt:lpstr>
      <vt:lpstr>Basis Path Testing</vt:lpstr>
      <vt:lpstr>Flow Graph Notation</vt:lpstr>
      <vt:lpstr>Flow chart and corresponding flow graph</vt:lpstr>
      <vt:lpstr>Compound logic</vt:lpstr>
      <vt:lpstr>Independent Program Paths</vt:lpstr>
      <vt:lpstr>Basis Paths Example</vt:lpstr>
      <vt:lpstr>Choose a Set of Basis Paths</vt:lpstr>
      <vt:lpstr>Basis Paths</vt:lpstr>
      <vt:lpstr>Cyclomatic Complexity (CC)</vt:lpstr>
      <vt:lpstr>Cyclomatic Complexity (CC)</vt:lpstr>
      <vt:lpstr>Cyclomatic Complexity (CC)</vt:lpstr>
      <vt:lpstr>Cyclomatic Testing</vt:lpstr>
      <vt:lpstr>Cyclomatic Complexity (McCabe)</vt:lpstr>
      <vt:lpstr>Cyclomatic Complexity (McCabe)</vt:lpstr>
      <vt:lpstr>Cyclomatic Complexity Examples</vt:lpstr>
      <vt:lpstr>Cyclomatic Complexity Examples</vt:lpstr>
      <vt:lpstr>Cyclomatic Complexity Examples</vt:lpstr>
      <vt:lpstr>Cyclomatic Complexity Examples</vt:lpstr>
      <vt:lpstr>Cyclomatic Complexity Examples</vt:lpstr>
      <vt:lpstr>Cyclomatic Complexity Examples</vt:lpstr>
      <vt:lpstr>Cyclomatic Adequacy and Coverage</vt:lpstr>
      <vt:lpstr>An Example:</vt:lpstr>
      <vt:lpstr>Steps for deriving test cases</vt:lpstr>
      <vt:lpstr>Steps for deriving test cases</vt:lpstr>
      <vt:lpstr>Infeasible Paths</vt:lpstr>
      <vt:lpstr>Comparing Criteria</vt:lpstr>
      <vt:lpstr>The Subsumes Relationship</vt:lpstr>
      <vt:lpstr>The Subsumes Relation</vt:lpstr>
      <vt:lpstr>The Subsumes Relation among Structural Testing Criteria</vt:lpstr>
      <vt:lpstr>Satisfying Structural Criteria</vt:lpstr>
      <vt:lpstr>Satisfying Structural Criteria</vt:lpstr>
      <vt:lpstr>Summary</vt:lpstr>
      <vt:lpstr>Reading</vt:lpstr>
      <vt:lpstr>Next Class</vt:lpstr>
    </vt:vector>
  </TitlesOfParts>
  <Manager/>
  <Company>DePaul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Object Oriented Modeling</dc:subject>
  <dc:creator>Dennis L. Mumaugh</dc:creator>
  <cp:keywords/>
  <dc:description/>
  <cp:lastModifiedBy>Dennis L. Mumaugh</cp:lastModifiedBy>
  <cp:revision>154</cp:revision>
  <cp:lastPrinted>2017-05-09T03:02:59Z</cp:lastPrinted>
  <dcterms:created xsi:type="dcterms:W3CDTF">2011-01-12T03:59:53Z</dcterms:created>
  <dcterms:modified xsi:type="dcterms:W3CDTF">2017-05-12T03:27:36Z</dcterms:modified>
  <cp:category/>
</cp:coreProperties>
</file>