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.bin" ContentType="application/vnd.openxmlformats-officedocument.oleObject"/>
  <Override PartName="/ppt/notesSlides/notesSlide28.xml" ContentType="application/vnd.openxmlformats-officedocument.presentationml.notesSlide+xml"/>
  <Override PartName="/ppt/embeddings/oleObject2.bin" ContentType="application/vnd.openxmlformats-officedocument.oleObject"/>
  <Override PartName="/ppt/notesSlides/notesSlide29.xml" ContentType="application/vnd.openxmlformats-officedocument.presentationml.notesSlide+xml"/>
  <Override PartName="/ppt/embeddings/oleObject3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4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embeddings/oleObject5.bin" ContentType="application/vnd.openxmlformats-officedocument.oleObject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embeddings/oleObject6.bin" ContentType="application/vnd.openxmlformats-officedocument.oleObject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95"/>
  </p:notesMasterIdLst>
  <p:handoutMasterIdLst>
    <p:handoutMasterId r:id="rId96"/>
  </p:handoutMasterIdLst>
  <p:sldIdLst>
    <p:sldId id="256" r:id="rId2"/>
    <p:sldId id="356" r:id="rId3"/>
    <p:sldId id="257" r:id="rId4"/>
    <p:sldId id="357" r:id="rId5"/>
    <p:sldId id="358" r:id="rId6"/>
    <p:sldId id="258" r:id="rId7"/>
    <p:sldId id="338" r:id="rId8"/>
    <p:sldId id="25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59" r:id="rId32"/>
    <p:sldId id="288" r:id="rId33"/>
    <p:sldId id="289" r:id="rId34"/>
    <p:sldId id="290" r:id="rId35"/>
    <p:sldId id="291" r:id="rId36"/>
    <p:sldId id="26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52" r:id="rId56"/>
    <p:sldId id="353" r:id="rId57"/>
    <p:sldId id="354" r:id="rId58"/>
    <p:sldId id="355" r:id="rId59"/>
    <p:sldId id="312" r:id="rId60"/>
    <p:sldId id="313" r:id="rId61"/>
    <p:sldId id="314" r:id="rId62"/>
    <p:sldId id="336" r:id="rId63"/>
    <p:sldId id="337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26" r:id="rId83"/>
    <p:sldId id="327" r:id="rId84"/>
    <p:sldId id="328" r:id="rId85"/>
    <p:sldId id="329" r:id="rId86"/>
    <p:sldId id="330" r:id="rId87"/>
    <p:sldId id="331" r:id="rId88"/>
    <p:sldId id="332" r:id="rId89"/>
    <p:sldId id="333" r:id="rId90"/>
    <p:sldId id="334" r:id="rId91"/>
    <p:sldId id="335" r:id="rId92"/>
    <p:sldId id="292" r:id="rId93"/>
    <p:sldId id="260" r:id="rId9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 scaleToFitPaper="1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96" autoAdjust="0"/>
  </p:normalViewPr>
  <p:slideViewPr>
    <p:cSldViewPr>
      <p:cViewPr>
        <p:scale>
          <a:sx n="150" d="100"/>
          <a:sy n="150" d="100"/>
        </p:scale>
        <p:origin x="-112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680" y="37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8584"/>
    </p:cViewPr>
  </p:sorterViewPr>
  <p:notesViewPr>
    <p:cSldViewPr>
      <p:cViewPr varScale="1">
        <p:scale>
          <a:sx n="145" d="100"/>
          <a:sy n="145" d="100"/>
        </p:scale>
        <p:origin x="-33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4.xml"/><Relationship Id="rId4" Type="http://schemas.openxmlformats.org/officeDocument/2006/relationships/slide" Target="slides/slide65.xml"/><Relationship Id="rId5" Type="http://schemas.openxmlformats.org/officeDocument/2006/relationships/slide" Target="slides/slide66.xml"/><Relationship Id="rId6" Type="http://schemas.openxmlformats.org/officeDocument/2006/relationships/slide" Target="slides/slide67.xml"/><Relationship Id="rId7" Type="http://schemas.openxmlformats.org/officeDocument/2006/relationships/slide" Target="slides/slide68.xml"/><Relationship Id="rId8" Type="http://schemas.openxmlformats.org/officeDocument/2006/relationships/slide" Target="slides/slide69.xml"/><Relationship Id="rId9" Type="http://schemas.openxmlformats.org/officeDocument/2006/relationships/slide" Target="slides/slide70.xml"/><Relationship Id="rId1" Type="http://schemas.openxmlformats.org/officeDocument/2006/relationships/slide" Target="slides/slide62.xml"/><Relationship Id="rId2" Type="http://schemas.openxmlformats.org/officeDocument/2006/relationships/slide" Target="slides/slide6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SE </a:t>
            </a:r>
            <a:r>
              <a:rPr lang="en-US" dirty="0" smtClean="0"/>
              <a:t>433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8FDA3C-CC5A-1D46-AB49-DBF5E30FB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6432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43434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410F35-0C47-794C-85F9-FC23048F5283}" type="slidenum">
              <a:rPr lang="en-US"/>
              <a:pPr>
                <a:defRPr/>
              </a:pPr>
              <a:t>‹#›</a:t>
            </a:fld>
            <a:r>
              <a:rPr lang="en-US" dirty="0"/>
              <a:t> of </a:t>
            </a:r>
            <a:r>
              <a:rPr lang="en-US" dirty="0" smtClean="0"/>
              <a:t>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61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13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20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21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22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23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66800" y="685800"/>
            <a:ext cx="4570413" cy="3429000"/>
          </a:xfrm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5791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24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25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26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27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29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1"/>
          <p:cNvSpPr>
            <a:spLocks noChangeArrowheads="1"/>
          </p:cNvSpPr>
          <p:nvPr/>
        </p:nvSpPr>
        <p:spPr bwMode="auto">
          <a:xfrm>
            <a:off x="998539" y="627064"/>
            <a:ext cx="4056062" cy="3132137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3" tIns="41027" rIns="82053" bIns="41027" anchor="ctr"/>
          <a:lstStyle/>
          <a:p>
            <a:endParaRPr lang="en-US" sz="1800" dirty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6"/>
            <a:ext cx="4768850" cy="3475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30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1"/>
          <p:cNvSpPr>
            <a:spLocks noChangeArrowheads="1"/>
          </p:cNvSpPr>
          <p:nvPr/>
        </p:nvSpPr>
        <p:spPr bwMode="auto">
          <a:xfrm>
            <a:off x="998539" y="627064"/>
            <a:ext cx="4056062" cy="3132137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3" tIns="41027" rIns="82053" bIns="41027" anchor="ctr"/>
          <a:lstStyle/>
          <a:p>
            <a:endParaRPr lang="en-US" sz="1800" dirty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6"/>
            <a:ext cx="4768850" cy="3475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31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32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33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34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66800" y="685800"/>
            <a:ext cx="4570413" cy="3429000"/>
          </a:xfrm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5791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35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1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CF727A0-318F-3741-90E1-E869B3EF4F49}" type="datetime1">
              <a:rPr lang="en-US" sz="1200">
                <a:latin typeface="Calibri" charset="0"/>
              </a:rPr>
              <a:pPr algn="r" eaLnBrk="1" hangingPunct="1"/>
              <a:t>5/3/17</a:t>
            </a:fld>
            <a:endParaRPr lang="en-US" sz="1200" dirty="0">
              <a:latin typeface="Calibri" charset="0"/>
            </a:endParaRPr>
          </a:p>
        </p:txBody>
      </p:sp>
      <p:sp>
        <p:nvSpPr>
          <p:cNvPr id="46082" name="Rectangle 1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B43653E-0E81-AB49-922B-E0782E5B9249}" type="slidenum">
              <a:rPr lang="en-US" sz="1200">
                <a:latin typeface="Calibri" charset="0"/>
              </a:rPr>
              <a:pPr algn="r" eaLnBrk="1" hangingPunct="1"/>
              <a:t>37</a:t>
            </a:fld>
            <a:endParaRPr lang="en-US" sz="1200" dirty="0">
              <a:latin typeface="Calibri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530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37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1900" dirty="0">
                <a:latin typeface="Helvetica" charset="0"/>
              </a:rPr>
              <a:t>Indian Airlines A320 during final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>
                <a:latin typeface="Helvetica" charset="0"/>
              </a:rPr>
              <a:t>Speed drops to dangerously low level causing rapid descent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>
                <a:latin typeface="Helvetica" charset="0"/>
              </a:rPr>
              <a:t>A320 slams into a golf course just short of runway</a:t>
            </a:r>
          </a:p>
          <a:p>
            <a:pPr lvl="1" eaLnBrk="1" hangingPunct="1">
              <a:lnSpc>
                <a:spcPct val="90000"/>
              </a:lnSpc>
            </a:pPr>
            <a:endParaRPr lang="en-US" sz="1900" dirty="0">
              <a:latin typeface="Helvetic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900" dirty="0">
                <a:latin typeface="Helvetica" charset="0"/>
              </a:rPr>
              <a:t>Airbus A320 plows into pine forest, approach altitude reads 4700 feet on instruments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>
                <a:latin typeface="Helvetica" charset="0"/>
              </a:rPr>
              <a:t>Height at impact: about 2500 feet </a:t>
            </a:r>
          </a:p>
          <a:p>
            <a:pPr lvl="1" eaLnBrk="1" hangingPunct="1">
              <a:lnSpc>
                <a:spcPct val="90000"/>
              </a:lnSpc>
            </a:pPr>
            <a:endParaRPr lang="en-US" sz="1900" dirty="0">
              <a:latin typeface="Helvetica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38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+mn-lt"/>
                <a:ea typeface="+mn-ea"/>
                <a:cs typeface="+mn-cs"/>
              </a:rPr>
              <a:t>In vertical speed mode "-3.3" means a descent rate of 3300 feet/min.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In TRK/FPA (track/flight path angle) mode this would have meant a (correct) -3.3deg descent angle.</a:t>
            </a:r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39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40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3CA47BB-B602-1E4F-ADFF-EA5EC5D7C34C}" type="slidenum">
              <a:rPr lang="en-US" sz="1200"/>
              <a:pPr algn="r" eaLnBrk="1" hangingPunct="1"/>
              <a:t>41</a:t>
            </a:fld>
            <a:endParaRPr lang="en-US" sz="120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41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42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43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44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E1B6D43-014A-1A44-AC97-71ECC9C20A8E}" type="slidenum">
              <a:rPr lang="en-US" sz="1200"/>
              <a:pPr algn="r" eaLnBrk="1" hangingPunct="1"/>
              <a:t>45</a:t>
            </a:fld>
            <a:endParaRPr lang="en-US" sz="1200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45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66800" y="685800"/>
            <a:ext cx="4570413" cy="3429000"/>
          </a:xfrm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5791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46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What do we mean by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structural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testing?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Note that this is only a distinction in how we judge thoroughness. </a:t>
            </a:r>
          </a:p>
          <a:p>
            <a:r>
              <a:rPr lang="en-US" dirty="0">
                <a:latin typeface="Calibri" charset="0"/>
              </a:rPr>
              <a:t>Structural testing, just like functional (spec-based) testing, still </a:t>
            </a:r>
          </a:p>
          <a:p>
            <a:r>
              <a:rPr lang="en-US" dirty="0">
                <a:latin typeface="Calibri" charset="0"/>
              </a:rPr>
              <a:t>requires program specifications of some kind to judge whether </a:t>
            </a:r>
          </a:p>
          <a:p>
            <a:r>
              <a:rPr lang="en-US" dirty="0">
                <a:latin typeface="Calibri" charset="0"/>
              </a:rPr>
              <a:t>a test execution was correct.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47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The fundamental rationale for any systematic (non-random) testing technique is </a:t>
            </a:r>
          </a:p>
          <a:p>
            <a:r>
              <a:rPr lang="en-US" dirty="0">
                <a:latin typeface="Calibri" charset="0"/>
              </a:rPr>
              <a:t>variation:   Testing something different is more valuable than testing the same </a:t>
            </a:r>
          </a:p>
          <a:p>
            <a:r>
              <a:rPr lang="en-US" dirty="0">
                <a:latin typeface="Calibri" charset="0"/>
              </a:rPr>
              <a:t>thing again.   There are many ways to consider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same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and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different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, and we </a:t>
            </a:r>
          </a:p>
          <a:p>
            <a:r>
              <a:rPr lang="en-US" dirty="0">
                <a:latin typeface="Calibri" charset="0"/>
              </a:rPr>
              <a:t>find value in any sense of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different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that might reveal faults that were not </a:t>
            </a:r>
          </a:p>
          <a:p>
            <a:r>
              <a:rPr lang="en-US" dirty="0">
                <a:latin typeface="Calibri" charset="0"/>
              </a:rPr>
              <a:t>revealed by other test cases.  Functional testing uses the program specification </a:t>
            </a:r>
          </a:p>
          <a:p>
            <a:r>
              <a:rPr lang="en-US" dirty="0">
                <a:latin typeface="Calibri" charset="0"/>
              </a:rPr>
              <a:t>to say what is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different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(systematically covering cases that can be identified </a:t>
            </a:r>
          </a:p>
          <a:p>
            <a:r>
              <a:rPr lang="en-US" dirty="0">
                <a:latin typeface="Calibri" charset="0"/>
              </a:rPr>
              <a:t>in the specification).  Structural testing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48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Structural testing provides a basic check:  Did we completely leave miss</a:t>
            </a:r>
          </a:p>
          <a:p>
            <a:r>
              <a:rPr lang="en-US" dirty="0">
                <a:latin typeface="Calibri" charset="0"/>
              </a:rPr>
              <a:t>something that should have been tested?  It </a:t>
            </a:r>
            <a:r>
              <a:rPr lang="en-US" dirty="0" smtClean="0">
                <a:latin typeface="Calibri" charset="0"/>
              </a:rPr>
              <a:t>doesn</a:t>
            </a:r>
            <a:r>
              <a:rPr lang="uk-UA" altLang="ja-JP" dirty="0" smtClean="0">
                <a:latin typeface="Calibri" charset="0"/>
              </a:rPr>
              <a:t>'</a:t>
            </a:r>
            <a:r>
              <a:rPr lang="en-US" altLang="ja-JP" dirty="0" smtClean="0">
                <a:latin typeface="Calibri" charset="0"/>
              </a:rPr>
              <a:t>t </a:t>
            </a:r>
            <a:r>
              <a:rPr lang="en-US" altLang="ja-JP" dirty="0">
                <a:latin typeface="Calibri" charset="0"/>
              </a:rPr>
              <a:t>guarantee that the </a:t>
            </a:r>
          </a:p>
          <a:p>
            <a:r>
              <a:rPr lang="en-US" dirty="0">
                <a:latin typeface="Calibri" charset="0"/>
              </a:rPr>
              <a:t>test cases we chose were good.   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Despite the limitation, </a:t>
            </a:r>
            <a:r>
              <a:rPr lang="en-US" dirty="0" smtClean="0">
                <a:latin typeface="Calibri" charset="0"/>
              </a:rPr>
              <a:t>it</a:t>
            </a:r>
            <a:r>
              <a:rPr lang="uk-UA" dirty="0" smtClean="0">
                <a:latin typeface="Calibri" charset="0"/>
              </a:rPr>
              <a:t>'</a:t>
            </a:r>
            <a:r>
              <a:rPr lang="en-US" altLang="ja-JP" dirty="0" smtClean="0">
                <a:latin typeface="Calibri" charset="0"/>
              </a:rPr>
              <a:t>s </a:t>
            </a:r>
            <a:r>
              <a:rPr lang="en-US" altLang="ja-JP" dirty="0">
                <a:latin typeface="Calibri" charset="0"/>
              </a:rPr>
              <a:t>valuable because a good test designer does not</a:t>
            </a:r>
          </a:p>
          <a:p>
            <a:r>
              <a:rPr lang="en-US" dirty="0">
                <a:latin typeface="Calibri" charset="0"/>
              </a:rPr>
              <a:t>just blindly satisfy  a structural coverage criterion.  Structural criteria serve</a:t>
            </a:r>
          </a:p>
          <a:p>
            <a:r>
              <a:rPr lang="en-US" dirty="0">
                <a:latin typeface="Calibri" charset="0"/>
              </a:rPr>
              <a:t>as reminders to think carefully about what has been missed, and choose </a:t>
            </a:r>
          </a:p>
          <a:p>
            <a:r>
              <a:rPr lang="en-US" dirty="0">
                <a:latin typeface="Calibri" charset="0"/>
              </a:rPr>
              <a:t>good test cases for the underlying difference in treatment by the program. 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49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50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51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52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53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54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55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May 2, 2017</a:t>
            </a:r>
            <a:endParaRPr lang="en-US" sz="1200" dirty="0"/>
          </a:p>
        </p:txBody>
      </p:sp>
      <p:sp>
        <p:nvSpPr>
          <p:cNvPr id="18436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Lecture 5</a:t>
            </a:r>
            <a:endParaRPr lang="en-US" sz="1200" dirty="0"/>
          </a:p>
        </p:txBody>
      </p:sp>
      <p:sp>
        <p:nvSpPr>
          <p:cNvPr id="18438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SE 433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56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57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58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4688"/>
            <a:ext cx="4597400" cy="3448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46575"/>
            <a:ext cx="5070475" cy="4122738"/>
          </a:xfrm>
          <a:noFill/>
          <a:ln w="12699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b="1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59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Calibri" charset="0"/>
              </a:rPr>
              <a:t>12.2 STATEMENT TESTING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60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61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62</a:t>
            </a:fld>
            <a:r>
              <a:rPr lang="en-US" dirty="0" smtClean="0"/>
              <a:t> of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650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list of Pre, post,... Is </a:t>
            </a:r>
            <a:r>
              <a:rPr lang="en-US" dirty="0" smtClean="0"/>
              <a:t>incrementally </a:t>
            </a:r>
            <a:r>
              <a:rPr lang="en-US" dirty="0"/>
              <a:t>enriched with test cases, numbered to help us identifying them quickly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68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T0, T1, T2 are test suites (sets of test cases)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In T0 (2 test cases):  </a:t>
            </a:r>
          </a:p>
          <a:p>
            <a:r>
              <a:rPr lang="en-US" dirty="0">
                <a:latin typeface="Calibri" charset="0"/>
              </a:rPr>
              <a:t>    </a:t>
            </a:r>
            <a:r>
              <a:rPr lang="ja-JP" altLang="en-US" dirty="0">
                <a:latin typeface="Calibri" charset="0"/>
              </a:rPr>
              <a:t>“”</a:t>
            </a:r>
            <a:r>
              <a:rPr lang="en-US" altLang="ja-JP" dirty="0">
                <a:latin typeface="Calibri" charset="0"/>
              </a:rPr>
              <a:t> covers nodes A, B, M</a:t>
            </a:r>
          </a:p>
          <a:p>
            <a:r>
              <a:rPr lang="en-US" dirty="0">
                <a:latin typeface="Calibri" charset="0"/>
              </a:rPr>
              <a:t>   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test+case%1Dadequacy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covers nodes </a:t>
            </a:r>
          </a:p>
          <a:p>
            <a:r>
              <a:rPr lang="en-US" dirty="0">
                <a:latin typeface="Calibri" charset="0"/>
              </a:rPr>
              <a:t>          A, B, C, D, F, L, ... B, C, E, L, ..., B, C, D, G, H, L, ... B, M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In T1 (one test case): </a:t>
            </a:r>
          </a:p>
          <a:p>
            <a:r>
              <a:rPr lang="en-US" dirty="0">
                <a:latin typeface="Calibri" charset="0"/>
              </a:rPr>
              <a:t>   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adequate+test%0Dexecution%7U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covers nodes </a:t>
            </a:r>
          </a:p>
          <a:p>
            <a:r>
              <a:rPr lang="en-US" dirty="0">
                <a:latin typeface="Calibri" charset="0"/>
              </a:rPr>
              <a:t>    A, B, C, D, F, L, ... B, C, E, L, ..., B, C, D, G, H, L, ... B, C, D, G, I, L, ... B, M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In T2 (4 test cases): </a:t>
            </a:r>
          </a:p>
          <a:p>
            <a:r>
              <a:rPr lang="en-US" dirty="0">
                <a:latin typeface="Calibri" charset="0"/>
              </a:rPr>
              <a:t> 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%3D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covers A, B, C, D, G, H, L, B, M</a:t>
            </a:r>
          </a:p>
          <a:p>
            <a:r>
              <a:rPr lang="en-US" dirty="0">
                <a:latin typeface="Calibri" charset="0"/>
              </a:rPr>
              <a:t> 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%A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 covers  A, B, C, D, G, I, L, B, M </a:t>
            </a:r>
          </a:p>
          <a:p>
            <a:r>
              <a:rPr lang="en-US" dirty="0">
                <a:latin typeface="Calibri" charset="0"/>
              </a:rPr>
              <a:t> 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a+b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covers  A, B, C, D, F, L, M, B, C, E, L, ... </a:t>
            </a:r>
          </a:p>
          <a:p>
            <a:r>
              <a:rPr lang="en-US" dirty="0">
                <a:latin typeface="Calibri" charset="0"/>
              </a:rPr>
              <a:t> 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test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covers A, B, C, D, F, L, ..., M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71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72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Calibri" charset="0"/>
              </a:rPr>
              <a:t>12.3 BRANCH TESTING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73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74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The example of two slides ago illustrates this point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75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Recall </a:t>
            </a:r>
            <a:r>
              <a:rPr lang="en-US" dirty="0" smtClean="0">
                <a:latin typeface="Calibri" charset="0"/>
              </a:rPr>
              <a:t>we</a:t>
            </a:r>
            <a:r>
              <a:rPr lang="uk-UA" altLang="ja-JP" dirty="0" smtClean="0">
                <a:latin typeface="Calibri" charset="0"/>
              </a:rPr>
              <a:t>'</a:t>
            </a:r>
            <a:r>
              <a:rPr lang="en-US" altLang="ja-JP" dirty="0" smtClean="0">
                <a:latin typeface="Calibri" charset="0"/>
              </a:rPr>
              <a:t>re </a:t>
            </a:r>
            <a:r>
              <a:rPr lang="en-US" altLang="ja-JP" dirty="0">
                <a:latin typeface="Calibri" charset="0"/>
              </a:rPr>
              <a:t>trying to exercise each of the significant cases in the code.  A single </a:t>
            </a:r>
          </a:p>
          <a:p>
            <a:r>
              <a:rPr lang="en-US" dirty="0">
                <a:latin typeface="Calibri" charset="0"/>
              </a:rPr>
              <a:t>branch statement (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if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while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, etc.) may actually combine different cases in a </a:t>
            </a:r>
          </a:p>
          <a:p>
            <a:r>
              <a:rPr lang="en-US" dirty="0">
                <a:latin typeface="Calibri" charset="0"/>
              </a:rPr>
              <a:t>complex condition, and exercising both outcomes of the branch may not exercise </a:t>
            </a:r>
          </a:p>
          <a:p>
            <a:r>
              <a:rPr lang="en-US" dirty="0">
                <a:latin typeface="Calibri" charset="0"/>
              </a:rPr>
              <a:t>each part of the complex condition.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76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Calibri" charset="0"/>
              </a:rPr>
              <a:t>12.4 CONDITION TESTING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77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the total number of truth values that the  basic conditions can take is twice the number of basic conditions, since each basic condition can assume value </a:t>
            </a:r>
            <a:r>
              <a:rPr lang="en-US" i="1" dirty="0">
                <a:latin typeface="Calibri" charset="0"/>
              </a:rPr>
              <a:t>true</a:t>
            </a:r>
            <a:r>
              <a:rPr lang="en-US" dirty="0">
                <a:latin typeface="Calibri" charset="0"/>
              </a:rPr>
              <a:t> or </a:t>
            </a:r>
            <a:r>
              <a:rPr lang="en-US" i="1" dirty="0">
                <a:latin typeface="Calibri" charset="0"/>
              </a:rPr>
              <a:t>false</a:t>
            </a:r>
            <a:endParaRPr lang="en-US" dirty="0">
              <a:latin typeface="Calibri" charset="0"/>
            </a:endParaRPr>
          </a:p>
          <a:p>
            <a:endParaRPr lang="it-IT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78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Unlike branches and statements (where covering all branches was enough to also cover all statements), </a:t>
            </a:r>
          </a:p>
          <a:p>
            <a:r>
              <a:rPr lang="en-US" dirty="0">
                <a:latin typeface="Calibri" charset="0"/>
              </a:rPr>
              <a:t>covering all basic conditions does not replace covering all branches.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79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 Notice that due to the left-to-right evaluation order and short-circuit evaluation of logical OR expressions in the C language, the value true for the first condition does not need to be combined with both values false and true for the second condition. </a:t>
            </a:r>
            <a:endParaRPr lang="it-IT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80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81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 Notice that due to the left-to-right evaluation order and short-circuit evaluation of logical OR expressions in the C language, the value true for the first condition does not need to be combined with both values false and true for the second condition. </a:t>
            </a:r>
            <a:endParaRPr lang="it-IT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82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609600"/>
            <a:ext cx="4775200" cy="3581400"/>
          </a:xfrm>
          <a:ln/>
        </p:spPr>
      </p:sp>
      <p:sp>
        <p:nvSpPr>
          <p:cNvPr id="20482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Why do we care?  Because even one very complex condition in a program could require </a:t>
            </a:r>
          </a:p>
          <a:p>
            <a:r>
              <a:rPr lang="en-US" dirty="0">
                <a:latin typeface="Calibri" charset="0"/>
              </a:rPr>
              <a:t>an impractical number of test cases.  For example, a condition with 16 basic conditions</a:t>
            </a:r>
          </a:p>
          <a:p>
            <a:r>
              <a:rPr lang="en-US" dirty="0">
                <a:latin typeface="Calibri" charset="0"/>
              </a:rPr>
              <a:t>could require more than 32,000 test cases (although this is unlikely in practice, because </a:t>
            </a:r>
          </a:p>
          <a:p>
            <a:r>
              <a:rPr lang="en-US" dirty="0">
                <a:latin typeface="Calibri" charset="0"/>
              </a:rPr>
              <a:t>very large conditions are more typically just one big disjunction or one big conjunction, </a:t>
            </a:r>
          </a:p>
          <a:p>
            <a:r>
              <a:rPr lang="en-US" dirty="0">
                <a:latin typeface="Calibri" charset="0"/>
              </a:rPr>
              <a:t>which are effectively reduced to a linear number of cases by short-circuit evaluation). 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83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If we </a:t>
            </a:r>
            <a:r>
              <a:rPr lang="en-US" dirty="0" smtClean="0">
                <a:latin typeface="Calibri" charset="0"/>
              </a:rPr>
              <a:t>don</a:t>
            </a:r>
            <a:r>
              <a:rPr lang="uk-UA" altLang="ja-JP" dirty="0" smtClean="0">
                <a:latin typeface="Calibri" charset="0"/>
              </a:rPr>
              <a:t>'</a:t>
            </a:r>
            <a:r>
              <a:rPr lang="en-US" altLang="ja-JP" dirty="0" smtClean="0">
                <a:latin typeface="Calibri" charset="0"/>
              </a:rPr>
              <a:t>t </a:t>
            </a:r>
            <a:r>
              <a:rPr lang="en-US" altLang="ja-JP" dirty="0">
                <a:latin typeface="Calibri" charset="0"/>
              </a:rPr>
              <a:t>want to test all possible combinations, then we have to say which combinations are important.</a:t>
            </a:r>
          </a:p>
          <a:p>
            <a:r>
              <a:rPr lang="en-US" dirty="0">
                <a:latin typeface="Calibri" charset="0"/>
              </a:rPr>
              <a:t>One good choice is to choose combinations that show how each basic condition can affect the outcome, </a:t>
            </a:r>
          </a:p>
          <a:p>
            <a:r>
              <a:rPr lang="en-US" dirty="0">
                <a:latin typeface="Calibri" charset="0"/>
              </a:rPr>
              <a:t>i.e., how changing that one condition can change the value of the whole compound condition.  </a:t>
            </a:r>
            <a:r>
              <a:rPr lang="en-US" dirty="0" smtClean="0">
                <a:latin typeface="Calibri" charset="0"/>
              </a:rPr>
              <a:t>That</a:t>
            </a:r>
            <a:r>
              <a:rPr lang="uk-UA" altLang="ja-JP" dirty="0" smtClean="0">
                <a:latin typeface="Calibri" charset="0"/>
              </a:rPr>
              <a:t>'</a:t>
            </a:r>
            <a:r>
              <a:rPr lang="en-US" altLang="ja-JP" dirty="0" smtClean="0">
                <a:latin typeface="Calibri" charset="0"/>
              </a:rPr>
              <a:t>s </a:t>
            </a:r>
            <a:endParaRPr lang="en-US" altLang="ja-JP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what the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modified condition/decision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criterion requires.  </a:t>
            </a:r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84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85</a:t>
            </a:fld>
            <a:r>
              <a:rPr lang="en-US" smtClean="0"/>
              <a:t> of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674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86</a:t>
            </a:fld>
            <a:r>
              <a:rPr lang="en-US" smtClean="0"/>
              <a:t> of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5885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87</a:t>
            </a:fld>
            <a:r>
              <a:rPr lang="en-US" smtClean="0"/>
              <a:t> of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0892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This is the same table as two slides ago, omitting redundant cases. </a:t>
            </a:r>
          </a:p>
          <a:p>
            <a:r>
              <a:rPr lang="en-US" dirty="0">
                <a:latin typeface="Calibri" charset="0"/>
              </a:rPr>
              <a:t>Cases 4,5, 7-10, and 12 have been omitted. 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In each column we find two rows in which that column is underlined.  For example, the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a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column </a:t>
            </a:r>
            <a:r>
              <a:rPr lang="en-US" dirty="0" smtClean="0">
                <a:latin typeface="Calibri" charset="0"/>
              </a:rPr>
              <a:t>is </a:t>
            </a:r>
            <a:r>
              <a:rPr lang="en-US" dirty="0">
                <a:latin typeface="Calibri" charset="0"/>
              </a:rPr>
              <a:t>underlined in rows (1) and (13).  All the </a:t>
            </a:r>
            <a:r>
              <a:rPr lang="en-US" i="1" u="sng" dirty="0">
                <a:latin typeface="Calibri" charset="0"/>
              </a:rPr>
              <a:t>evaluated</a:t>
            </a:r>
            <a:r>
              <a:rPr lang="en-US" dirty="0">
                <a:latin typeface="Calibri" charset="0"/>
              </a:rPr>
              <a:t> conditions in those two rows are the </a:t>
            </a:r>
            <a:r>
              <a:rPr lang="en-US" dirty="0" smtClean="0">
                <a:latin typeface="Calibri" charset="0"/>
              </a:rPr>
              <a:t>same except </a:t>
            </a:r>
            <a:r>
              <a:rPr lang="en-US" dirty="0">
                <a:latin typeface="Calibri" charset="0"/>
              </a:rPr>
              <a:t>for that column.  For example, to show that changing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a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from true to false in case (1) </a:t>
            </a:r>
            <a:r>
              <a:rPr lang="en-US" altLang="ja-JP" dirty="0" smtClean="0">
                <a:latin typeface="Calibri" charset="0"/>
              </a:rPr>
              <a:t>would </a:t>
            </a:r>
            <a:r>
              <a:rPr lang="en-US" dirty="0" smtClean="0">
                <a:latin typeface="Calibri" charset="0"/>
              </a:rPr>
              <a:t>change </a:t>
            </a:r>
            <a:r>
              <a:rPr lang="en-US" dirty="0">
                <a:latin typeface="Calibri" charset="0"/>
              </a:rPr>
              <a:t>the outcome, we </a:t>
            </a:r>
          </a:p>
          <a:p>
            <a:r>
              <a:rPr lang="en-US" dirty="0">
                <a:latin typeface="Calibri" charset="0"/>
              </a:rPr>
              <a:t>   * Fill in the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 smtClean="0">
                <a:latin typeface="Calibri" charset="0"/>
              </a:rPr>
              <a:t>don</a:t>
            </a:r>
            <a:r>
              <a:rPr lang="uk-UA" altLang="ja-JP" dirty="0" smtClean="0">
                <a:latin typeface="Calibri" charset="0"/>
              </a:rPr>
              <a:t>'</a:t>
            </a:r>
            <a:r>
              <a:rPr lang="en-US" altLang="ja-JP" dirty="0" smtClean="0">
                <a:latin typeface="Calibri" charset="0"/>
              </a:rPr>
              <a:t>t </a:t>
            </a:r>
            <a:r>
              <a:rPr lang="en-US" altLang="ja-JP" dirty="0">
                <a:latin typeface="Calibri" charset="0"/>
              </a:rPr>
              <a:t>care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columns in row 1 with values from row 13  (because this </a:t>
            </a:r>
            <a:r>
              <a:rPr lang="en-US" altLang="ja-JP" dirty="0" smtClean="0">
                <a:latin typeface="Calibri" charset="0"/>
              </a:rPr>
              <a:t>doesn</a:t>
            </a:r>
            <a:r>
              <a:rPr lang="uk-UA" altLang="ja-JP" dirty="0" smtClean="0">
                <a:latin typeface="Calibri" charset="0"/>
              </a:rPr>
              <a:t>'</a:t>
            </a:r>
            <a:r>
              <a:rPr lang="en-US" altLang="ja-JP" dirty="0" smtClean="0">
                <a:latin typeface="Calibri" charset="0"/>
              </a:rPr>
              <a:t>t </a:t>
            </a:r>
            <a:r>
              <a:rPr lang="en-US" altLang="ja-JP" dirty="0">
                <a:latin typeface="Calibri" charset="0"/>
              </a:rPr>
              <a:t>change </a:t>
            </a:r>
            <a:r>
              <a:rPr lang="en-US" dirty="0" smtClean="0">
                <a:latin typeface="Calibri" charset="0"/>
              </a:rPr>
              <a:t>anything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   * Then see that the rows are completely identical except in column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a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and the </a:t>
            </a:r>
            <a:r>
              <a:rPr lang="en-US" altLang="ja-JP" dirty="0" smtClean="0">
                <a:latin typeface="Calibri" charset="0"/>
              </a:rPr>
              <a:t>outcome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so clearly changing the value of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a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changed the outcome. 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number of test cases needed is hardly more than for basic condition coverage, but MC/DC is </a:t>
            </a:r>
            <a:r>
              <a:rPr lang="en-US" dirty="0" smtClean="0">
                <a:latin typeface="Calibri" charset="0"/>
              </a:rPr>
              <a:t>much </a:t>
            </a:r>
            <a:r>
              <a:rPr lang="en-US" dirty="0">
                <a:latin typeface="Calibri" charset="0"/>
              </a:rPr>
              <a:t>better than basic condition coverage at exposing faults in conditional expressions, so it is </a:t>
            </a:r>
            <a:r>
              <a:rPr lang="en-US" dirty="0" smtClean="0">
                <a:latin typeface="Calibri" charset="0"/>
              </a:rPr>
              <a:t>clearly </a:t>
            </a:r>
            <a:r>
              <a:rPr lang="en-US" dirty="0">
                <a:latin typeface="Calibri" charset="0"/>
              </a:rPr>
              <a:t>superior  (and therefore very widely used, and specified in some standards).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88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(This mainly restates comments on the previous slide, and can be used </a:t>
            </a:r>
          </a:p>
          <a:p>
            <a:r>
              <a:rPr lang="en-US" dirty="0">
                <a:latin typeface="Calibri" charset="0"/>
              </a:rPr>
              <a:t>or skipped depending on lecture style)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89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91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93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4404" tIns="42202" rIns="84404" bIns="42202"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 of 93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0" y="2971800"/>
            <a:ext cx="9144000" cy="1588"/>
          </a:xfrm>
          <a:prstGeom prst="line">
            <a:avLst/>
          </a:prstGeom>
          <a:noFill/>
          <a:ln w="57150" cmpd="thickThin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 typeface="Times" pitchFamily="36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1905000" cy="47625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381750"/>
            <a:ext cx="5334000" cy="47625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381750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3B677-C643-1541-A02D-CD84F8996590}" type="slidenum">
              <a:rPr lang="en-US"/>
              <a:pPr>
                <a:defRPr/>
              </a:pPr>
              <a:t>‹#›</a:t>
            </a:fld>
            <a:r>
              <a:rPr lang="en-US" dirty="0"/>
              <a:t> of </a:t>
            </a:r>
            <a:r>
              <a:rPr lang="en-US" dirty="0" smtClean="0"/>
              <a:t>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4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D1F7-51C1-E94D-B9B2-8F7012A744C6}" type="slidenum">
              <a:rPr lang="en-US"/>
              <a:pPr>
                <a:defRPr/>
              </a:pPr>
              <a:t>‹#›</a:t>
            </a:fld>
            <a:r>
              <a:rPr lang="en-US" dirty="0"/>
              <a:t> of </a:t>
            </a:r>
            <a:r>
              <a:rPr lang="en-US" dirty="0" smtClean="0"/>
              <a:t>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6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May 2, 2017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BD1F7-51C1-E94D-B9B2-8F7012A744C6}" type="slidenum">
              <a:rPr lang="en-US" smtClean="0"/>
              <a:pPr/>
              <a:t>‹#›</a:t>
            </a:fld>
            <a:r>
              <a:rPr lang="en-US" dirty="0" smtClean="0"/>
              <a:t> of 93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477000"/>
            <a:ext cx="563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7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May 2, 2017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14AFA-ADA2-42F7-9F30-2E8AC3995699}" type="slidenum">
              <a:rPr lang="en-US" altLang="en-US" smtClean="0"/>
              <a:pPr/>
              <a:t>‹#›</a:t>
            </a:fld>
            <a:r>
              <a:rPr lang="en-US" altLang="en-US" dirty="0" smtClean="0"/>
              <a:t> of 93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477000"/>
            <a:ext cx="563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4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770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AAB5E3-6EDF-6D4C-AA2F-9FDF9B6D0ECF}" type="slidenum">
              <a:rPr lang="en-US"/>
              <a:pPr>
                <a:defRPr/>
              </a:pPr>
              <a:t>‹#›</a:t>
            </a:fld>
            <a:r>
              <a:rPr lang="en-US" dirty="0"/>
              <a:t> of </a:t>
            </a:r>
            <a:r>
              <a:rPr lang="en-US" dirty="0" smtClean="0"/>
              <a:t>93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585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Line 19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57150" cmpd="thickThin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032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4" r:id="rId2"/>
    <p:sldLayoutId id="2147484006" r:id="rId3"/>
    <p:sldLayoutId id="2147484007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17" charset="-128"/>
          <a:cs typeface="ＭＳ Ｐゴシック" pitchFamily="1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  <a:ea typeface="ＭＳ Ｐゴシック" pitchFamily="17" charset="-128"/>
          <a:cs typeface="ＭＳ Ｐゴシック" pitchFamily="1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  <a:ea typeface="ＭＳ Ｐゴシック" pitchFamily="17" charset="-128"/>
          <a:cs typeface="ＭＳ Ｐゴシック" pitchFamily="1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  <a:ea typeface="ＭＳ Ｐゴシック" pitchFamily="17" charset="-128"/>
          <a:cs typeface="ＭＳ Ｐゴシック" pitchFamily="1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  <a:ea typeface="ＭＳ Ｐゴシック" pitchFamily="17" charset="-128"/>
          <a:cs typeface="ＭＳ Ｐゴシック" pitchFamily="1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3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14000"/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pitchFamily="17" charset="-128"/>
          <a:cs typeface="ＭＳ Ｐゴシック" pitchFamily="1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4000"/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pitchFamily="36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Lucida Grande" charset="0"/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36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Lucida Grande" charset="0"/>
        <a:buChar char="–"/>
        <a:defRPr sz="2000">
          <a:solidFill>
            <a:schemeClr val="tx1"/>
          </a:solidFill>
          <a:latin typeface="+mn-lt"/>
          <a:ea typeface="ＭＳ Ｐゴシック" pitchFamily="36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36" charset="2"/>
        <a:buChar char="§"/>
        <a:defRPr sz="2000">
          <a:solidFill>
            <a:schemeClr val="tx1"/>
          </a:solidFill>
          <a:latin typeface="+mn-lt"/>
          <a:ea typeface="ＭＳ Ｐゴシック" pitchFamily="36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36" charset="2"/>
        <a:buChar char="§"/>
        <a:defRPr sz="2000">
          <a:solidFill>
            <a:schemeClr val="tx1"/>
          </a:solidFill>
          <a:latin typeface="+mn-lt"/>
          <a:ea typeface="ＭＳ Ｐゴシック" pitchFamily="36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36" charset="2"/>
        <a:buChar char="§"/>
        <a:defRPr sz="2000">
          <a:solidFill>
            <a:schemeClr val="tx1"/>
          </a:solidFill>
          <a:latin typeface="+mn-lt"/>
          <a:ea typeface="ＭＳ Ｐゴシック" pitchFamily="36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36" charset="2"/>
        <a:buChar char="§"/>
        <a:defRPr sz="2000"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EM0hDchVlY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hyperlink" Target="http://cobertura.github.io/cobertur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 433/</a:t>
            </a:r>
            <a:r>
              <a:rPr lang="en-US" dirty="0" smtClean="0"/>
              <a:t>333 Software </a:t>
            </a:r>
            <a:r>
              <a:rPr lang="en-US" dirty="0"/>
              <a:t>Testing </a:t>
            </a:r>
            <a:br>
              <a:rPr lang="en-US" dirty="0"/>
            </a:br>
            <a:r>
              <a:rPr lang="en-US" dirty="0"/>
              <a:t>&amp; Quality Assurance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Dennis Mumaugh, Instructor</a:t>
            </a:r>
          </a:p>
          <a:p>
            <a:pPr algn="l"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dmumaugh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@depaul.edu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Office: CDM, Room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428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Office Hours: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Tuesday,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4:00 – 5:30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US" sz="3600" dirty="0"/>
          </a:p>
        </p:txBody>
      </p:sp>
      <p:sp>
        <p:nvSpPr>
          <p:cNvPr id="2150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Provide a rationale </a:t>
            </a:r>
            <a:r>
              <a:rPr lang="en-US" sz="3000" dirty="0"/>
              <a:t>for systematic combinatorial testing</a:t>
            </a:r>
          </a:p>
          <a:p>
            <a:r>
              <a:rPr lang="en-US" sz="3000" dirty="0"/>
              <a:t>Combinatorial approaches</a:t>
            </a:r>
          </a:p>
          <a:p>
            <a:pPr lvl="1"/>
            <a:r>
              <a:rPr lang="en-US" sz="2800" dirty="0" smtClean="0">
                <a:ea typeface="ＭＳ Ｐゴシック" charset="0"/>
              </a:rPr>
              <a:t>pair</a:t>
            </a:r>
            <a:r>
              <a:rPr lang="en-US" sz="2800" dirty="0">
                <a:ea typeface="ＭＳ Ｐゴシック" charset="0"/>
              </a:rPr>
              <a:t>-wise combination testing</a:t>
            </a:r>
          </a:p>
          <a:p>
            <a:pPr lvl="1"/>
            <a:r>
              <a:rPr lang="en-US" sz="2800" dirty="0">
                <a:ea typeface="ＭＳ Ｐゴシック" charset="0"/>
              </a:rPr>
              <a:t>n-way combination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70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Finding 90% of </a:t>
            </a:r>
            <a:r>
              <a:rPr lang="en-US" sz="3200" dirty="0" smtClean="0"/>
              <a:t>Defects </a:t>
            </a:r>
            <a:r>
              <a:rPr lang="en-US" sz="3200" dirty="0"/>
              <a:t>are Pretty Good, Right?</a:t>
            </a:r>
          </a:p>
        </p:txBody>
      </p:sp>
      <p:sp>
        <p:nvSpPr>
          <p:cNvPr id="2355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90800" y="5486400"/>
            <a:ext cx="6096000" cy="822325"/>
          </a:xfrm>
        </p:spPr>
        <p:txBody>
          <a:bodyPr/>
          <a:lstStyle/>
          <a:p>
            <a:pPr>
              <a:buFont typeface="Wingdings 3" charset="0"/>
              <a:buNone/>
            </a:pPr>
            <a:r>
              <a:rPr lang="en-GB" sz="2800" dirty="0">
                <a:solidFill>
                  <a:srgbClr val="000000"/>
                </a:solidFill>
                <a:latin typeface="Comic Sans MS" charset="0"/>
              </a:rPr>
              <a:t>“Relax, our engineers found </a:t>
            </a:r>
            <a:r>
              <a:rPr lang="en-GB" sz="2800" dirty="0" smtClean="0">
                <a:solidFill>
                  <a:srgbClr val="000000"/>
                </a:solidFill>
                <a:latin typeface="Comic Sans MS" charset="0"/>
              </a:rPr>
              <a:t>90% </a:t>
            </a:r>
            <a:r>
              <a:rPr lang="en-GB" sz="2800" dirty="0">
                <a:solidFill>
                  <a:srgbClr val="000000"/>
                </a:solidFill>
                <a:latin typeface="Comic Sans MS" charset="0"/>
              </a:rPr>
              <a:t>of the </a:t>
            </a:r>
            <a:r>
              <a:rPr lang="en-GB" sz="2800" dirty="0" smtClean="0">
                <a:solidFill>
                  <a:srgbClr val="000000"/>
                </a:solidFill>
                <a:latin typeface="Comic Sans MS" charset="0"/>
              </a:rPr>
              <a:t>defects</a:t>
            </a:r>
            <a:r>
              <a:rPr lang="en-GB" sz="2800" dirty="0">
                <a:solidFill>
                  <a:srgbClr val="000000"/>
                </a:solidFill>
                <a:latin typeface="Comic Sans MS" charset="0"/>
              </a:rPr>
              <a:t>.”</a:t>
            </a:r>
          </a:p>
          <a:p>
            <a:endParaRPr lang="en-US" dirty="0">
              <a:latin typeface="Gill Sans MT" charset="0"/>
            </a:endParaRP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5737225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9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Defects Involving Multiple Vars</a:t>
            </a:r>
            <a:r>
              <a:rPr lang="en-US" sz="2800" dirty="0"/>
              <a:t> </a:t>
            </a:r>
            <a:r>
              <a:rPr lang="en-US" sz="2800" dirty="0" smtClean="0"/>
              <a:t>– Interaction Defects </a:t>
            </a:r>
            <a:endParaRPr lang="en-US" sz="2800" dirty="0"/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Number of variables involved in triggering software </a:t>
            </a:r>
            <a:r>
              <a:rPr lang="en-US" sz="2800" dirty="0" smtClean="0"/>
              <a:t>failures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- NIST </a:t>
            </a:r>
            <a:endParaRPr lang="en-US" sz="3200" dirty="0"/>
          </a:p>
        </p:txBody>
      </p:sp>
      <p:pic>
        <p:nvPicPr>
          <p:cNvPr id="25606" name="Picture 6" descr="G:\SE433\Kuh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92" y="2286000"/>
            <a:ext cx="646420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3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Defects </a:t>
            </a:r>
            <a:r>
              <a:rPr lang="en-US" sz="3200" dirty="0"/>
              <a:t>Involving Multiple </a:t>
            </a:r>
            <a:r>
              <a:rPr lang="en-US" sz="3200" dirty="0" smtClean="0"/>
              <a:t>Vars – </a:t>
            </a:r>
            <a:r>
              <a:rPr lang="en-US" sz="2800" dirty="0" smtClean="0"/>
              <a:t>Interaction Defects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2487221"/>
              </p:ext>
            </p:extLst>
          </p:nvPr>
        </p:nvGraphicFramePr>
        <p:xfrm>
          <a:off x="457200" y="1600200"/>
          <a:ext cx="8305800" cy="3887790"/>
        </p:xfrm>
        <a:graphic>
          <a:graphicData uri="http://schemas.openxmlformats.org/drawingml/2006/table">
            <a:tbl>
              <a:tblPr/>
              <a:tblGrid>
                <a:gridCol w="1185863"/>
                <a:gridCol w="1187450"/>
                <a:gridCol w="1185862"/>
                <a:gridCol w="1187450"/>
                <a:gridCol w="1185863"/>
                <a:gridCol w="1187450"/>
                <a:gridCol w="1185862"/>
              </a:tblGrid>
              <a:tr h="868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Vars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Medical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Devices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Browser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Server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NASA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GSFC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Network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Security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TCAS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13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2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/>
              <a:t>Combinatorial Testing</a:t>
            </a:r>
            <a:endParaRPr lang="en-US" dirty="0"/>
          </a:p>
        </p:txBody>
      </p:sp>
      <p:sp>
        <p:nvSpPr>
          <p:cNvPr id="2970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dirty="0"/>
              <a:t>Testing combinations of input conditions</a:t>
            </a:r>
          </a:p>
          <a:p>
            <a:r>
              <a:rPr lang="en-US" sz="2800" dirty="0" smtClean="0"/>
              <a:t>Identify </a:t>
            </a:r>
            <a:r>
              <a:rPr lang="en-US" sz="2800" dirty="0"/>
              <a:t>distinct attributes that can be varied </a:t>
            </a:r>
          </a:p>
          <a:p>
            <a:pPr lvl="1"/>
            <a:r>
              <a:rPr lang="en-US" sz="2400" dirty="0">
                <a:ea typeface="ＭＳ Ｐゴシック" charset="0"/>
              </a:rPr>
              <a:t>Data, environment, or configuration</a:t>
            </a:r>
          </a:p>
          <a:p>
            <a:pPr lvl="1"/>
            <a:r>
              <a:rPr lang="en-US" sz="2400" dirty="0">
                <a:ea typeface="ＭＳ Ｐゴシック" charset="0"/>
              </a:rPr>
              <a:t>Example:  </a:t>
            </a:r>
          </a:p>
          <a:p>
            <a:pPr marL="693737" lvl="2" indent="0">
              <a:buNone/>
            </a:pPr>
            <a:r>
              <a:rPr lang="en-US" sz="2400" dirty="0">
                <a:ea typeface="ＭＳ Ｐゴシック" charset="0"/>
              </a:rPr>
              <a:t>Browser: </a:t>
            </a:r>
            <a:r>
              <a:rPr lang="ja-JP" altLang="en-US" sz="2400" dirty="0" smtClean="0">
                <a:ea typeface="ＭＳ Ｐゴシック" charset="0"/>
              </a:rPr>
              <a:t>“</a:t>
            </a:r>
            <a:r>
              <a:rPr lang="en-US" altLang="ja-JP" sz="2400" dirty="0" smtClean="0">
                <a:ea typeface="ＭＳ Ｐゴシック" charset="0"/>
              </a:rPr>
              <a:t>Chrome</a:t>
            </a:r>
            <a:r>
              <a:rPr lang="ja-JP" altLang="en-US" sz="2400" dirty="0" smtClean="0">
                <a:ea typeface="ＭＳ Ｐゴシック" charset="0"/>
              </a:rPr>
              <a:t>”</a:t>
            </a:r>
            <a:r>
              <a:rPr lang="en-US" altLang="ja-JP" sz="2400" dirty="0" smtClean="0">
                <a:ea typeface="ＭＳ Ｐゴシック" charset="0"/>
              </a:rPr>
              <a:t> </a:t>
            </a:r>
            <a:r>
              <a:rPr lang="en-US" altLang="ja-JP" sz="2400" dirty="0">
                <a:ea typeface="ＭＳ Ｐゴシック" charset="0"/>
              </a:rPr>
              <a:t>or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Firefox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pPr marL="693737" lvl="2" indent="0">
              <a:buNone/>
            </a:pPr>
            <a:r>
              <a:rPr lang="en-US" sz="2400" dirty="0">
                <a:ea typeface="ＭＳ Ｐゴシック" charset="0"/>
              </a:rPr>
              <a:t>OS: </a:t>
            </a:r>
            <a:r>
              <a:rPr lang="ja-JP" altLang="en-US" sz="2400" dirty="0" smtClean="0">
                <a:ea typeface="ＭＳ Ｐゴシック" charset="0"/>
              </a:rPr>
              <a:t>“</a:t>
            </a:r>
            <a:r>
              <a:rPr lang="en-US" altLang="ja-JP" sz="2400" dirty="0" smtClean="0">
                <a:ea typeface="ＭＳ Ｐゴシック" charset="0"/>
              </a:rPr>
              <a:t>Windows</a:t>
            </a:r>
            <a:r>
              <a:rPr lang="ja-JP" altLang="en-US" sz="2400" dirty="0" smtClean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, </a:t>
            </a:r>
            <a:r>
              <a:rPr lang="ja-JP" altLang="en-US" sz="2400" dirty="0" smtClean="0">
                <a:ea typeface="ＭＳ Ｐゴシック" charset="0"/>
              </a:rPr>
              <a:t>“</a:t>
            </a:r>
            <a:r>
              <a:rPr lang="en-US" altLang="ja-JP" sz="2400" dirty="0" smtClean="0">
                <a:ea typeface="ＭＳ Ｐゴシック" charset="0"/>
              </a:rPr>
              <a:t>Linux</a:t>
            </a:r>
            <a:r>
              <a:rPr lang="ja-JP" altLang="en-US" sz="2400" dirty="0" smtClean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, or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 smtClean="0">
                <a:ea typeface="ＭＳ Ｐゴシック" charset="0"/>
              </a:rPr>
              <a:t>OS X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r>
              <a:rPr lang="en-US" sz="2800" dirty="0"/>
              <a:t>Systematically generate combinations to be tested</a:t>
            </a:r>
          </a:p>
          <a:p>
            <a:pPr lvl="1"/>
            <a:r>
              <a:rPr lang="en-US" sz="2400" dirty="0">
                <a:ea typeface="ＭＳ Ｐゴシック" charset="0"/>
              </a:rPr>
              <a:t>Example: </a:t>
            </a:r>
            <a:endParaRPr lang="en-US" sz="2400" dirty="0" smtClean="0">
              <a:ea typeface="ＭＳ Ｐゴシック" charset="0"/>
            </a:endParaRPr>
          </a:p>
          <a:p>
            <a:pPr lvl="2"/>
            <a:r>
              <a:rPr lang="en-US" sz="2100" dirty="0" smtClean="0">
                <a:ea typeface="ＭＳ Ｐゴシック" charset="0"/>
              </a:rPr>
              <a:t>Chrome </a:t>
            </a:r>
            <a:r>
              <a:rPr lang="en-US" sz="2100" dirty="0">
                <a:ea typeface="ＭＳ Ｐゴシック" charset="0"/>
              </a:rPr>
              <a:t>on </a:t>
            </a:r>
            <a:r>
              <a:rPr lang="en-US" sz="2100" dirty="0" smtClean="0">
                <a:ea typeface="ＭＳ Ｐゴシック" charset="0"/>
              </a:rPr>
              <a:t>Windows, Chrome </a:t>
            </a:r>
            <a:r>
              <a:rPr lang="en-US" sz="2100" dirty="0">
                <a:ea typeface="ＭＳ Ｐゴシック" charset="0"/>
              </a:rPr>
              <a:t>on </a:t>
            </a:r>
            <a:r>
              <a:rPr lang="en-US" sz="2100" dirty="0" smtClean="0">
                <a:ea typeface="ＭＳ Ｐゴシック" charset="0"/>
              </a:rPr>
              <a:t>Linux</a:t>
            </a:r>
            <a:r>
              <a:rPr lang="en-US" sz="2100" dirty="0">
                <a:ea typeface="ＭＳ Ｐゴシック" charset="0"/>
              </a:rPr>
              <a:t>, Chrome on </a:t>
            </a:r>
            <a:r>
              <a:rPr lang="en-US" sz="2100" dirty="0" smtClean="0">
                <a:ea typeface="ＭＳ Ｐゴシック" charset="0"/>
              </a:rPr>
              <a:t>OS X, </a:t>
            </a:r>
          </a:p>
          <a:p>
            <a:pPr lvl="2"/>
            <a:r>
              <a:rPr lang="en-US" sz="2100" dirty="0" smtClean="0">
                <a:ea typeface="ＭＳ Ｐゴシック" charset="0"/>
              </a:rPr>
              <a:t>Firefox </a:t>
            </a:r>
            <a:r>
              <a:rPr lang="en-US" sz="2100" dirty="0">
                <a:ea typeface="ＭＳ Ｐゴシック" charset="0"/>
              </a:rPr>
              <a:t>on </a:t>
            </a:r>
            <a:r>
              <a:rPr lang="en-US" sz="2100" dirty="0" smtClean="0">
                <a:ea typeface="ＭＳ Ｐゴシック" charset="0"/>
              </a:rPr>
              <a:t>Windows, </a:t>
            </a:r>
            <a:r>
              <a:rPr lang="en-US" sz="2100" dirty="0">
                <a:ea typeface="ＭＳ Ｐゴシック" charset="0"/>
              </a:rPr>
              <a:t>Firefox </a:t>
            </a:r>
            <a:r>
              <a:rPr lang="en-US" sz="2100" dirty="0" smtClean="0">
                <a:ea typeface="ＭＳ Ｐゴシック" charset="0"/>
              </a:rPr>
              <a:t>on Linux, </a:t>
            </a:r>
            <a:r>
              <a:rPr lang="en-US" sz="2100" dirty="0">
                <a:ea typeface="ＭＳ Ｐゴシック" charset="0"/>
              </a:rPr>
              <a:t>Firefox on OS X </a:t>
            </a:r>
            <a:endParaRPr lang="en-US" sz="2100" dirty="0" smtClean="0">
              <a:ea typeface="ＭＳ Ｐゴシック" charset="0"/>
            </a:endParaRPr>
          </a:p>
          <a:p>
            <a:r>
              <a:rPr lang="en-US" sz="2800" dirty="0"/>
              <a:t>Rationale:  Test cases should be varied and include possible </a:t>
            </a:r>
            <a:r>
              <a:rPr lang="ja-JP" altLang="en-US" sz="2800" dirty="0"/>
              <a:t>“</a:t>
            </a:r>
            <a:r>
              <a:rPr lang="en-US" sz="2800" dirty="0"/>
              <a:t>corner cases</a:t>
            </a:r>
            <a:r>
              <a:rPr lang="ja-JP" altLang="en-US" sz="2800" dirty="0"/>
              <a:t>”</a:t>
            </a:r>
            <a:endParaRPr lang="en-US" sz="2800" dirty="0"/>
          </a:p>
          <a:p>
            <a:pPr lvl="2"/>
            <a:endParaRPr lang="en-US" sz="2100" dirty="0">
              <a:ea typeface="ＭＳ Ｐゴシック" charset="0"/>
            </a:endParaRPr>
          </a:p>
          <a:p>
            <a:pPr lvl="2"/>
            <a:endParaRPr lang="en-US" sz="2100" dirty="0"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84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Combinatorial Approaches</a:t>
            </a:r>
            <a:endParaRPr lang="en-US" dirty="0"/>
          </a:p>
        </p:txBody>
      </p:sp>
      <p:sp>
        <p:nvSpPr>
          <p:cNvPr id="3174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3200" dirty="0" smtClean="0"/>
              <a:t>Pair</a:t>
            </a:r>
            <a:r>
              <a:rPr lang="en-US" sz="3200" dirty="0"/>
              <a:t>-wise combinatorial testing </a:t>
            </a:r>
          </a:p>
          <a:p>
            <a:pPr marL="742950" lvl="1" indent="-285750"/>
            <a:r>
              <a:rPr lang="en-US" sz="2800" dirty="0">
                <a:ea typeface="ＭＳ Ｐゴシック" charset="0"/>
              </a:rPr>
              <a:t>systematically test interactions among values/attributes in the input space </a:t>
            </a:r>
          </a:p>
          <a:p>
            <a:pPr marL="742950" lvl="1" indent="-285750"/>
            <a:r>
              <a:rPr lang="en-US" sz="2800" dirty="0">
                <a:ea typeface="ＭＳ Ｐゴシック" charset="0"/>
              </a:rPr>
              <a:t>using a relatively small number of test cases</a:t>
            </a:r>
          </a:p>
          <a:p>
            <a:pPr marL="342900" indent="-342900"/>
            <a:r>
              <a:rPr lang="en-US" sz="3200" dirty="0"/>
              <a:t>N-way combinatorial testing</a:t>
            </a:r>
          </a:p>
          <a:p>
            <a:pPr marL="742950" lvl="1" indent="-285750"/>
            <a:r>
              <a:rPr lang="en-US" sz="2800" dirty="0">
                <a:ea typeface="ＭＳ Ｐゴシック" charset="0"/>
              </a:rPr>
              <a:t>systematically test more than two-way interactions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0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</a:t>
            </a:r>
            <a:r>
              <a:rPr lang="en-US" dirty="0" smtClean="0"/>
              <a:t>-Wise </a:t>
            </a:r>
            <a:r>
              <a:rPr lang="en-US" dirty="0"/>
              <a:t>Combinatorial Testing</a:t>
            </a:r>
          </a:p>
        </p:txBody>
      </p:sp>
      <p:sp>
        <p:nvSpPr>
          <p:cNvPr id="7475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8312" indent="-285750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Without </a:t>
            </a:r>
            <a:r>
              <a:rPr lang="en-US" dirty="0">
                <a:ea typeface="ＭＳ Ｐゴシック" charset="0"/>
              </a:rPr>
              <a:t>constraints, the number of combinations may be unmanageable</a:t>
            </a:r>
          </a:p>
          <a:p>
            <a:pPr marL="468312" indent="-285750">
              <a:lnSpc>
                <a:spcPct val="90000"/>
              </a:lnSpc>
            </a:pPr>
            <a:r>
              <a:rPr lang="en-US" dirty="0">
                <a:solidFill>
                  <a:srgbClr val="000080"/>
                </a:solidFill>
                <a:ea typeface="ＭＳ Ｐゴシック" charset="0"/>
              </a:rPr>
              <a:t>Pair-wise combination </a:t>
            </a:r>
            <a:r>
              <a:rPr lang="en-US" dirty="0">
                <a:ea typeface="ＭＳ Ｐゴシック" charset="0"/>
              </a:rPr>
              <a:t>(instead of exhaustive)</a:t>
            </a:r>
          </a:p>
          <a:p>
            <a:pPr marL="468312" indent="-28575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Generate combinations that efficiently cover all pairs of value classes</a:t>
            </a:r>
          </a:p>
          <a:p>
            <a:pPr marL="468312" indent="-28575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Rationale: </a:t>
            </a:r>
          </a:p>
          <a:p>
            <a:pPr marL="868363"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most failures are triggered by single values or combinations of a few values. </a:t>
            </a:r>
          </a:p>
          <a:p>
            <a:pPr marL="868363"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covering pairs reduces the number of test cases, but reveals most </a:t>
            </a:r>
            <a:r>
              <a:rPr lang="en-US" dirty="0" smtClean="0">
                <a:ea typeface="ＭＳ Ｐゴシック" charset="0"/>
              </a:rPr>
              <a:t>faults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96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</a:t>
            </a:r>
            <a:r>
              <a:rPr lang="en-US" dirty="0" smtClean="0"/>
              <a:t>-Wise </a:t>
            </a:r>
            <a:r>
              <a:rPr lang="en-US" dirty="0"/>
              <a:t>vs. All Combinations</a:t>
            </a:r>
          </a:p>
        </p:txBody>
      </p:sp>
      <p:sp>
        <p:nvSpPr>
          <p:cNvPr id="76805" name="Rectangle 4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1662"/>
          </a:xfrm>
        </p:spPr>
        <p:txBody>
          <a:bodyPr/>
          <a:lstStyle/>
          <a:p>
            <a:r>
              <a:rPr lang="en-US" sz="3200" dirty="0"/>
              <a:t>Consider the following example </a:t>
            </a:r>
          </a:p>
        </p:txBody>
      </p:sp>
      <p:graphicFrame>
        <p:nvGraphicFramePr>
          <p:cNvPr id="216267" name="Group 2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264610"/>
              </p:ext>
            </p:extLst>
          </p:nvPr>
        </p:nvGraphicFramePr>
        <p:xfrm>
          <a:off x="685800" y="2819400"/>
          <a:ext cx="7391400" cy="2133600"/>
        </p:xfrm>
        <a:graphic>
          <a:graphicData uri="http://schemas.openxmlformats.org/drawingml/2006/table">
            <a:tbl>
              <a:tblPr/>
              <a:tblGrid>
                <a:gridCol w="2732088"/>
                <a:gridCol w="2001837"/>
                <a:gridCol w="2657475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52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Display Mode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52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Screen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52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Document-loaded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17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0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</a:t>
            </a:r>
            <a:r>
              <a:rPr lang="en-US" dirty="0" smtClean="0"/>
              <a:t>-Wise </a:t>
            </a:r>
            <a:r>
              <a:rPr lang="en-US" dirty="0"/>
              <a:t>vs. All Combinations</a:t>
            </a:r>
            <a:endParaRPr lang="en-US" sz="3600" dirty="0"/>
          </a:p>
        </p:txBody>
      </p:sp>
      <p:sp>
        <p:nvSpPr>
          <p:cNvPr id="7782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combination of </a:t>
            </a:r>
            <a:r>
              <a:rPr lang="en-US" dirty="0" smtClean="0">
                <a:solidFill>
                  <a:srgbClr val="72252B"/>
                </a:solidFill>
                <a:cs typeface="Arial" charset="0"/>
              </a:rPr>
              <a:t>Display </a:t>
            </a:r>
            <a:r>
              <a:rPr lang="en-US" dirty="0">
                <a:solidFill>
                  <a:srgbClr val="72252B"/>
                </a:solidFill>
                <a:cs typeface="Arial" charset="0"/>
              </a:rPr>
              <a:t>Mode </a:t>
            </a:r>
            <a:r>
              <a:rPr lang="en-US" dirty="0">
                <a:cs typeface="Arial" charset="0"/>
              </a:rPr>
              <a:t>x </a:t>
            </a:r>
            <a:r>
              <a:rPr lang="en-US" dirty="0">
                <a:solidFill>
                  <a:srgbClr val="72252B"/>
                </a:solidFill>
                <a:cs typeface="Arial" charset="0"/>
              </a:rPr>
              <a:t>Screen size</a:t>
            </a:r>
            <a:endParaRPr lang="en-US" dirty="0"/>
          </a:p>
        </p:txBody>
      </p:sp>
      <p:graphicFrame>
        <p:nvGraphicFramePr>
          <p:cNvPr id="21815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040049"/>
              </p:ext>
            </p:extLst>
          </p:nvPr>
        </p:nvGraphicFramePr>
        <p:xfrm>
          <a:off x="2743200" y="2057400"/>
          <a:ext cx="4495800" cy="3962400"/>
        </p:xfrm>
        <a:graphic>
          <a:graphicData uri="http://schemas.openxmlformats.org/drawingml/2006/table">
            <a:tbl>
              <a:tblPr/>
              <a:tblGrid>
                <a:gridCol w="2514600"/>
                <a:gridCol w="1981200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52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Display Mode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52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Screen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18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32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102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Pair</a:t>
            </a:r>
            <a:r>
              <a:rPr lang="en-US" dirty="0" smtClean="0"/>
              <a:t>-Wise </a:t>
            </a:r>
            <a:r>
              <a:rPr lang="en-US" dirty="0"/>
              <a:t>vs. All Combinations</a:t>
            </a:r>
            <a:endParaRPr lang="en-US" sz="3600" dirty="0"/>
          </a:p>
        </p:txBody>
      </p:sp>
      <p:sp>
        <p:nvSpPr>
          <p:cNvPr id="78853" name="Rectangle 1027"/>
          <p:cNvSpPr>
            <a:spLocks noGrp="1"/>
          </p:cNvSpPr>
          <p:nvPr>
            <p:ph type="body" idx="4294967295"/>
          </p:nvPr>
        </p:nvSpPr>
        <p:spPr>
          <a:xfrm>
            <a:off x="381000" y="1066800"/>
            <a:ext cx="8458200" cy="5410200"/>
          </a:xfrm>
        </p:spPr>
        <p:txBody>
          <a:bodyPr/>
          <a:lstStyle/>
          <a:p>
            <a:r>
              <a:rPr lang="en-US" dirty="0"/>
              <a:t>Pair-wise combination of </a:t>
            </a:r>
            <a:r>
              <a:rPr lang="en-US" dirty="0" smtClean="0">
                <a:solidFill>
                  <a:srgbClr val="72252B"/>
                </a:solidFill>
                <a:cs typeface="Arial" charset="0"/>
              </a:rPr>
              <a:t>Display </a:t>
            </a:r>
            <a:r>
              <a:rPr lang="en-US" dirty="0">
                <a:solidFill>
                  <a:srgbClr val="72252B"/>
                </a:solidFill>
                <a:cs typeface="Arial" charset="0"/>
              </a:rPr>
              <a:t>Mode </a:t>
            </a:r>
            <a:r>
              <a:rPr lang="en-US" dirty="0">
                <a:cs typeface="Arial" charset="0"/>
              </a:rPr>
              <a:t>x </a:t>
            </a:r>
            <a:r>
              <a:rPr lang="en-US" dirty="0">
                <a:solidFill>
                  <a:srgbClr val="72252B"/>
                </a:solidFill>
                <a:cs typeface="Arial" charset="0"/>
              </a:rPr>
              <a:t>Screen size </a:t>
            </a:r>
            <a:r>
              <a:rPr lang="en-US" dirty="0">
                <a:cs typeface="Arial" charset="0"/>
              </a:rPr>
              <a:t>x</a:t>
            </a:r>
            <a:r>
              <a:rPr lang="en-US" dirty="0">
                <a:solidFill>
                  <a:srgbClr val="72252B"/>
                </a:solidFill>
                <a:cs typeface="Arial" charset="0"/>
              </a:rPr>
              <a:t> Fonts</a:t>
            </a:r>
          </a:p>
          <a:p>
            <a:endParaRPr lang="en-US" dirty="0">
              <a:latin typeface="Gill Sans MT" charset="0"/>
            </a:endParaRPr>
          </a:p>
        </p:txBody>
      </p:sp>
      <p:graphicFrame>
        <p:nvGraphicFramePr>
          <p:cNvPr id="219226" name="Group 1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727649"/>
              </p:ext>
            </p:extLst>
          </p:nvPr>
        </p:nvGraphicFramePr>
        <p:xfrm>
          <a:off x="1066800" y="2209800"/>
          <a:ext cx="7086600" cy="4002317"/>
        </p:xfrm>
        <a:graphic>
          <a:graphicData uri="http://schemas.openxmlformats.org/drawingml/2006/table">
            <a:tbl>
              <a:tblPr/>
              <a:tblGrid>
                <a:gridCol w="2654300"/>
                <a:gridCol w="2090738"/>
                <a:gridCol w="2341562"/>
              </a:tblGrid>
              <a:tr h="38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52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Display Mode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52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Screen size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52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Minimal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Laptop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Standard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Document-loaded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Standard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Laptop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Document-loaded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Minimal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Document-loaded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Laptop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Minimal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Standard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19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6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Administrivia</a:t>
            </a:r>
          </a:p>
        </p:txBody>
      </p:sp>
      <p:sp>
        <p:nvSpPr>
          <p:cNvPr id="122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Comments 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feedback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Assignment discussion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Ant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Has command line option (-l &lt;file&gt;) for logging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Pluralize 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Some words are irregular, others have special rules, some have same plural as singular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Assignments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Assignment 5 Due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2 (Today)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Assignment 6 Due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4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Assignment </a:t>
            </a:r>
            <a:r>
              <a:rPr lang="en-US" dirty="0" smtClean="0">
                <a:latin typeface="Arial" charset="0"/>
                <a:ea typeface="ＭＳ Ｐゴシック" charset="0"/>
              </a:rPr>
              <a:t>7 </a:t>
            </a:r>
            <a:r>
              <a:rPr lang="en-US" dirty="0">
                <a:latin typeface="Arial" charset="0"/>
                <a:ea typeface="ＭＳ Ｐゴシック" charset="0"/>
              </a:rPr>
              <a:t>Due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11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5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Larger Example: </a:t>
            </a:r>
            <a:r>
              <a:rPr lang="en-US" sz="4000" dirty="0" smtClean="0"/>
              <a:t>Display </a:t>
            </a:r>
            <a:r>
              <a:rPr lang="en-US" sz="4000" dirty="0"/>
              <a:t>Control</a:t>
            </a:r>
          </a:p>
        </p:txBody>
      </p:sp>
      <p:graphicFrame>
        <p:nvGraphicFramePr>
          <p:cNvPr id="220163" name="Group 3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2576514"/>
        </p:xfrm>
        <a:graphic>
          <a:graphicData uri="http://schemas.openxmlformats.org/drawingml/2006/table">
            <a:tbl>
              <a:tblPr/>
              <a:tblGrid>
                <a:gridCol w="1833563"/>
                <a:gridCol w="1598612"/>
                <a:gridCol w="1600200"/>
                <a:gridCol w="1673225"/>
                <a:gridCol w="152400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52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Display Mode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52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Language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52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52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52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Screen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English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Monochrome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French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Color-map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Spanish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Document-loaded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Portuguese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True-color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15" name="Rectangle 41"/>
          <p:cNvSpPr>
            <a:spLocks noGrp="1"/>
          </p:cNvSpPr>
          <p:nvPr>
            <p:ph type="body" sz="half" idx="4294967295"/>
          </p:nvPr>
        </p:nvSpPr>
        <p:spPr>
          <a:xfrm>
            <a:off x="914400" y="4648200"/>
            <a:ext cx="8001000" cy="1600200"/>
          </a:xfrm>
        </p:spPr>
        <p:txBody>
          <a:bodyPr/>
          <a:lstStyle/>
          <a:p>
            <a:pPr>
              <a:lnSpc>
                <a:spcPct val="90000"/>
              </a:lnSpc>
              <a:buFont typeface="Wingdings 3" charset="0"/>
              <a:buNone/>
            </a:pPr>
            <a:r>
              <a:rPr lang="en-US" sz="2800" dirty="0"/>
              <a:t>T</a:t>
            </a:r>
            <a:r>
              <a:rPr lang="en-US" sz="2800" dirty="0" smtClean="0"/>
              <a:t>otal </a:t>
            </a:r>
            <a:r>
              <a:rPr lang="en-US" sz="2800" dirty="0"/>
              <a:t>number of combination</a:t>
            </a:r>
          </a:p>
          <a:p>
            <a:pPr>
              <a:lnSpc>
                <a:spcPct val="90000"/>
              </a:lnSpc>
              <a:buFont typeface="Wingdings 3" charset="0"/>
              <a:buNone/>
            </a:pPr>
            <a:r>
              <a:rPr lang="en-US" sz="2800" dirty="0"/>
              <a:t>	432 (3x4x3x4x3) test cases </a:t>
            </a:r>
            <a:br>
              <a:rPr lang="en-US" sz="2800" dirty="0"/>
            </a:br>
            <a:r>
              <a:rPr lang="en-US" sz="2800" dirty="0"/>
              <a:t>if we consider all combinations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20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3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z="3600" dirty="0"/>
              <a:t>Pair</a:t>
            </a:r>
            <a:r>
              <a:rPr lang="en-US" sz="3600" dirty="0" smtClean="0"/>
              <a:t>-Wise Combinations: 17 </a:t>
            </a:r>
            <a:r>
              <a:rPr lang="en-US" sz="3600" dirty="0"/>
              <a:t>Test Cases</a:t>
            </a:r>
          </a:p>
        </p:txBody>
      </p:sp>
      <p:graphicFrame>
        <p:nvGraphicFramePr>
          <p:cNvPr id="221309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92029"/>
              </p:ext>
            </p:extLst>
          </p:nvPr>
        </p:nvGraphicFramePr>
        <p:xfrm>
          <a:off x="304800" y="1143000"/>
          <a:ext cx="8458200" cy="5232392"/>
        </p:xfrm>
        <a:graphic>
          <a:graphicData uri="http://schemas.openxmlformats.org/drawingml/2006/table">
            <a:tbl>
              <a:tblPr/>
              <a:tblGrid>
                <a:gridCol w="1327150"/>
                <a:gridCol w="1492250"/>
                <a:gridCol w="2238375"/>
                <a:gridCol w="1709738"/>
                <a:gridCol w="1690687"/>
              </a:tblGrid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Language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Display Mode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Screen Size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English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Monochrome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Minimal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English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Color-map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Standard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English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16-bit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English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True-color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Document-loaded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Laptop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French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Monochrome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Standard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Laptop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French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Color-map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Document-loaded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French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16-bit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Minimal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French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True-color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Spanish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Monochrome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Document-loaded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Spanish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Color-map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Minimal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Spanish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16-bit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Standard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Laptop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97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Spanish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True-color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Portuguese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Monochrome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Portuguese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Color-map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Minimal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Laptop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Portuguese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16-bit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Document-loaded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Portuguese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True-color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Minimal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Portuguese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True-color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Standard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21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98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Adding Constraints</a:t>
            </a:r>
            <a:endParaRPr lang="en-US" sz="4400" dirty="0"/>
          </a:p>
        </p:txBody>
      </p:sp>
      <p:sp>
        <p:nvSpPr>
          <p:cNvPr id="8397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200" dirty="0"/>
              <a:t>Simple constraints</a:t>
            </a:r>
          </a:p>
          <a:p>
            <a:pPr>
              <a:buFont typeface="Wingdings 3" charset="0"/>
              <a:buNone/>
            </a:pPr>
            <a:r>
              <a:rPr lang="en-US" sz="3200" dirty="0"/>
              <a:t>	</a:t>
            </a:r>
            <a:r>
              <a:rPr lang="en-US" sz="3200" i="1" dirty="0"/>
              <a:t>Example: </a:t>
            </a:r>
          </a:p>
          <a:p>
            <a:pPr lvl="1"/>
            <a:r>
              <a:rPr lang="en-US" sz="2800" i="1" dirty="0">
                <a:ea typeface="ＭＳ Ｐゴシック" charset="0"/>
              </a:rPr>
              <a:t>color monochrome not compatible with screen laptop and full size</a:t>
            </a:r>
            <a:endParaRPr lang="en-US" sz="2800" dirty="0">
              <a:ea typeface="ＭＳ Ｐゴシック" charset="0"/>
            </a:endParaRPr>
          </a:p>
          <a:p>
            <a:r>
              <a:rPr lang="en-US" sz="3200" dirty="0"/>
              <a:t>Can be handled by considering the case in separate tables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22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44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</a:t>
            </a:r>
            <a:r>
              <a:rPr lang="en-US" sz="3600" dirty="0" smtClean="0"/>
              <a:t>: Consider Constraints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/>
              <a:t>Monochrome Only With Hand-Held</a:t>
            </a:r>
          </a:p>
        </p:txBody>
      </p:sp>
      <p:graphicFrame>
        <p:nvGraphicFramePr>
          <p:cNvPr id="2232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352754"/>
              </p:ext>
            </p:extLst>
          </p:nvPr>
        </p:nvGraphicFramePr>
        <p:xfrm>
          <a:off x="228600" y="4114800"/>
          <a:ext cx="8686800" cy="2286000"/>
        </p:xfrm>
        <a:graphic>
          <a:graphicData uri="http://schemas.openxmlformats.org/drawingml/2006/table">
            <a:tbl>
              <a:tblPr/>
              <a:tblGrid>
                <a:gridCol w="1934560"/>
                <a:gridCol w="1688060"/>
                <a:gridCol w="1689621"/>
                <a:gridCol w="1686499"/>
                <a:gridCol w="1688060"/>
              </a:tblGrid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Display Mode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Language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Screen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English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French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Color-map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Spanish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Document-loaded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Full-size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Portuguese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True-color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327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43272"/>
              </p:ext>
            </p:extLst>
          </p:nvPr>
        </p:nvGraphicFramePr>
        <p:xfrm>
          <a:off x="152400" y="1676400"/>
          <a:ext cx="8778875" cy="2286000"/>
        </p:xfrm>
        <a:graphic>
          <a:graphicData uri="http://schemas.openxmlformats.org/drawingml/2006/table">
            <a:tbl>
              <a:tblPr/>
              <a:tblGrid>
                <a:gridCol w="1956028"/>
                <a:gridCol w="1704937"/>
                <a:gridCol w="1706487"/>
                <a:gridCol w="1706486"/>
                <a:gridCol w="1704937"/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Display Mode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Language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Screen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full-graphics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English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Monochrome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Hand-held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text-only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French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Color-map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limited-bandwidth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Spanish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Document-loaded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Portuguese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True-color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23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3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Pair-wise Testing</a:t>
            </a:r>
          </a:p>
        </p:txBody>
      </p:sp>
      <p:sp>
        <p:nvSpPr>
          <p:cNvPr id="880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Pair-wise testing commonly applied to software testing</a:t>
            </a:r>
          </a:p>
          <a:p>
            <a:r>
              <a:rPr lang="en-US" sz="3200" dirty="0"/>
              <a:t>Pair-wise testing finds about 50% to 90% of defects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24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77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</a:t>
            </a:r>
            <a:r>
              <a:rPr lang="en-US" dirty="0" smtClean="0"/>
              <a:t>Defects</a:t>
            </a:r>
            <a:endParaRPr lang="en-US" sz="4400" dirty="0"/>
          </a:p>
        </p:txBody>
      </p:sp>
      <p:sp>
        <p:nvSpPr>
          <p:cNvPr id="901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How many </a:t>
            </a:r>
            <a:r>
              <a:rPr lang="en-US" sz="3200" dirty="0" smtClean="0"/>
              <a:t>variables </a:t>
            </a:r>
            <a:r>
              <a:rPr lang="en-US" sz="3200" dirty="0"/>
              <a:t>are involved in really tricky faults?</a:t>
            </a:r>
          </a:p>
          <a:p>
            <a:pPr lvl="1"/>
            <a:r>
              <a:rPr lang="en-US" sz="2800" i="1" dirty="0">
                <a:ea typeface="ＭＳ Ｐゴシック" charset="0"/>
              </a:rPr>
              <a:t>Maximum interactions </a:t>
            </a:r>
            <a:r>
              <a:rPr lang="en-US" sz="2800" dirty="0" smtClean="0">
                <a:ea typeface="ＭＳ Ｐゴシック" charset="0"/>
              </a:rPr>
              <a:t>for triggering defects in </a:t>
            </a:r>
            <a:r>
              <a:rPr lang="en-US" sz="2800" dirty="0">
                <a:ea typeface="ＭＳ Ｐゴシック" charset="0"/>
              </a:rPr>
              <a:t>these </a:t>
            </a:r>
            <a:r>
              <a:rPr lang="en-US" sz="2800" dirty="0" smtClean="0">
                <a:ea typeface="ＭＳ Ｐゴシック" charset="0"/>
              </a:rPr>
              <a:t>applications: </a:t>
            </a:r>
            <a:r>
              <a:rPr lang="en-US" sz="2800" dirty="0">
                <a:ea typeface="ＭＳ Ｐゴシック" charset="0"/>
              </a:rPr>
              <a:t>6</a:t>
            </a:r>
          </a:p>
          <a:p>
            <a:pPr lvl="1"/>
            <a:r>
              <a:rPr lang="en-US" sz="2800" dirty="0">
                <a:ea typeface="ＭＳ Ｐゴシック" charset="0"/>
              </a:rPr>
              <a:t>n-way </a:t>
            </a:r>
            <a:r>
              <a:rPr lang="en-US" sz="2800" dirty="0" smtClean="0">
                <a:ea typeface="ＭＳ Ｐゴシック" charset="0"/>
              </a:rPr>
              <a:t>combinatorial</a:t>
            </a:r>
          </a:p>
          <a:p>
            <a:pPr marL="344487" lvl="1" indent="0">
              <a:buNone/>
            </a:pP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smtClean="0">
                <a:ea typeface="ＭＳ Ｐゴシック" charset="0"/>
              </a:rPr>
              <a:t>   </a:t>
            </a:r>
            <a:r>
              <a:rPr lang="en-US" sz="2800" dirty="0">
                <a:ea typeface="ＭＳ Ｐゴシック" charset="0"/>
              </a:rPr>
              <a:t>test, </a:t>
            </a:r>
            <a:r>
              <a:rPr lang="en-US" sz="2800" dirty="0" smtClean="0">
                <a:ea typeface="ＭＳ Ｐゴシック" charset="0"/>
              </a:rPr>
              <a:t>where </a:t>
            </a:r>
            <a:r>
              <a:rPr lang="en-US" sz="2800" dirty="0">
                <a:ea typeface="ＭＳ Ｐゴシック" charset="0"/>
              </a:rPr>
              <a:t>2 ≤ n ≤ 6, </a:t>
            </a:r>
          </a:p>
          <a:p>
            <a:pPr lvl="1">
              <a:buFont typeface="Wingdings 3" charset="0"/>
              <a:buNone/>
            </a:pPr>
            <a:r>
              <a:rPr lang="en-US" sz="2800" dirty="0">
                <a:ea typeface="ＭＳ Ｐゴシック" charset="0"/>
              </a:rPr>
              <a:t>	appears to be </a:t>
            </a:r>
          </a:p>
          <a:p>
            <a:pPr lvl="1">
              <a:buFont typeface="Wingdings 3" charset="0"/>
              <a:buNone/>
            </a:pPr>
            <a:r>
              <a:rPr lang="en-US" sz="2800" dirty="0">
                <a:ea typeface="ＭＳ Ｐゴシック" charset="0"/>
              </a:rPr>
              <a:t>	adequate in practice</a:t>
            </a:r>
          </a:p>
        </p:txBody>
      </p:sp>
      <p:pic>
        <p:nvPicPr>
          <p:cNvPr id="90118" name="Picture 6" descr="G:\SE433\Kuh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3429000"/>
            <a:ext cx="47244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25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13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N-way Combinatorial Testing:  </a:t>
            </a:r>
            <a:r>
              <a:rPr lang="en-US" sz="2800" dirty="0" smtClean="0"/>
              <a:t>A </a:t>
            </a:r>
            <a:r>
              <a:rPr lang="en-US" sz="2800" dirty="0"/>
              <a:t>Simple Example</a:t>
            </a:r>
            <a:endParaRPr lang="en-US" sz="3600" dirty="0"/>
          </a:p>
        </p:txBody>
      </p:sp>
      <p:sp>
        <p:nvSpPr>
          <p:cNvPr id="921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GUI dialog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32" y="1524000"/>
            <a:ext cx="5132806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26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99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Tests Would it Take?</a:t>
            </a:r>
          </a:p>
        </p:txBody>
      </p:sp>
      <p:sp>
        <p:nvSpPr>
          <p:cNvPr id="942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There are 10 effects, each can be on or off </a:t>
            </a:r>
          </a:p>
          <a:p>
            <a:r>
              <a:rPr lang="en-US" sz="3200" dirty="0"/>
              <a:t>All combinations is 2</a:t>
            </a:r>
            <a:r>
              <a:rPr lang="en-US" sz="3200" baseline="30000" dirty="0"/>
              <a:t>10</a:t>
            </a:r>
            <a:r>
              <a:rPr lang="en-US" sz="3200" dirty="0"/>
              <a:t> = 1,024 tests </a:t>
            </a:r>
          </a:p>
          <a:p>
            <a:r>
              <a:rPr lang="en-US" sz="3200" dirty="0"/>
              <a:t>What if our budget is too limited for these tests?</a:t>
            </a:r>
          </a:p>
          <a:p>
            <a:r>
              <a:rPr lang="en-US" sz="3200" dirty="0"/>
              <a:t>Instead, </a:t>
            </a:r>
            <a:r>
              <a:rPr lang="en-US" sz="3200" dirty="0" smtClean="0"/>
              <a:t>let</a:t>
            </a:r>
            <a:r>
              <a:rPr lang="uk-UA" sz="3200" dirty="0" smtClean="0"/>
              <a:t>'</a:t>
            </a:r>
            <a:r>
              <a:rPr lang="en-US" altLang="ja-JP" sz="3200" dirty="0" smtClean="0"/>
              <a:t>s </a:t>
            </a:r>
            <a:r>
              <a:rPr lang="en-US" altLang="ja-JP" sz="3200" dirty="0"/>
              <a:t>look at all 3-way interactions.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27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4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Tests Would it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 are </a:t>
            </a:r>
            <a:r>
              <a:rPr lang="en-US" sz="3600" dirty="0"/>
              <a:t> </a:t>
            </a:r>
            <a:r>
              <a:rPr lang="en-US" sz="2800" dirty="0" smtClean="0"/>
              <a:t>        </a:t>
            </a:r>
            <a:r>
              <a:rPr lang="en-US" sz="2800" dirty="0"/>
              <a:t>= 120 3-way interactions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Naively 120 x 2</a:t>
            </a:r>
            <a:r>
              <a:rPr lang="en-US" sz="2800" baseline="30000" dirty="0"/>
              <a:t>3</a:t>
            </a:r>
            <a:r>
              <a:rPr lang="en-US" sz="2800" dirty="0"/>
              <a:t> = 960 tests.</a:t>
            </a:r>
          </a:p>
          <a:p>
            <a:r>
              <a:rPr lang="en-US" sz="2800" dirty="0"/>
              <a:t>Since we can pack 3 triples into each test, we need no more than 320 tests.</a:t>
            </a:r>
          </a:p>
          <a:p>
            <a:r>
              <a:rPr lang="en-US" sz="2800" dirty="0"/>
              <a:t>Each test exercises many triples: 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438400" y="1066800"/>
            <a:ext cx="588124" cy="935455"/>
            <a:chOff x="2122" y="973"/>
            <a:chExt cx="409" cy="650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2157" y="989"/>
              <a:ext cx="344" cy="573"/>
            </a:xfrm>
            <a:prstGeom prst="bracketPair">
              <a:avLst>
                <a:gd name="adj" fmla="val 17130"/>
              </a:avLst>
            </a:prstGeom>
            <a:noFill/>
            <a:ln w="316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Garamond"/>
                <a:cs typeface="Garamond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122" y="973"/>
              <a:ext cx="409" cy="650"/>
              <a:chOff x="2122" y="973"/>
              <a:chExt cx="409" cy="650"/>
            </a:xfrm>
          </p:grpSpPr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2122" y="973"/>
                <a:ext cx="409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0800" tIns="50400" rIns="100800" bIns="50400" anchor="ctr">
                <a:spAutoFit/>
              </a:bodyPr>
              <a:lstStyle>
                <a:lvl1pPr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ts val="1763"/>
                  </a:spcBef>
                </a:pPr>
                <a:r>
                  <a:rPr lang="en-US" sz="3200" dirty="0">
                    <a:solidFill>
                      <a:srgbClr val="000000"/>
                    </a:solidFill>
                    <a:latin typeface="Garamond"/>
                    <a:cs typeface="Garamond"/>
                  </a:rPr>
                  <a:t>10</a:t>
                </a: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2206" y="1210"/>
                <a:ext cx="275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0800" tIns="50400" rIns="100800" bIns="50400" anchor="ctr">
                <a:spAutoFit/>
              </a:bodyPr>
              <a:lstStyle>
                <a:lvl1pPr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ts val="1763"/>
                  </a:spcBef>
                </a:pPr>
                <a:r>
                  <a:rPr lang="en-US" sz="3200" dirty="0">
                    <a:solidFill>
                      <a:srgbClr val="000000"/>
                    </a:solidFill>
                    <a:latin typeface="Garamond"/>
                    <a:cs typeface="Garamond"/>
                  </a:rPr>
                  <a:t>3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47800" y="3962400"/>
            <a:ext cx="4148137" cy="827088"/>
            <a:chOff x="1447800" y="3962400"/>
            <a:chExt cx="4148137" cy="827088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447800" y="4170363"/>
              <a:ext cx="41481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0820" rIns="81639" bIns="40820"/>
            <a:lstStyle>
              <a:lvl1pPr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00"/>
                  </a:solidFill>
                </a:rPr>
                <a:t>0   1   1   0   0   0   0   1   1   0</a:t>
              </a:r>
            </a:p>
          </p:txBody>
        </p:sp>
        <p:sp>
          <p:nvSpPr>
            <p:cNvPr id="21" name="AutoShape 13"/>
            <p:cNvSpPr>
              <a:spLocks/>
            </p:cNvSpPr>
            <p:nvPr/>
          </p:nvSpPr>
          <p:spPr bwMode="auto">
            <a:xfrm rot="16200000" flipV="1">
              <a:off x="3108325" y="4165600"/>
              <a:ext cx="207962" cy="1036638"/>
            </a:xfrm>
            <a:prstGeom prst="leftBrace">
              <a:avLst>
                <a:gd name="adj1" fmla="val 29816"/>
                <a:gd name="adj2" fmla="val 5141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945" tIns="41473" rIns="82945" bIns="41473" anchor="ctr"/>
            <a:lstStyle/>
            <a:p>
              <a:endParaRPr lang="en-US" sz="1800" dirty="0"/>
            </a:p>
          </p:txBody>
        </p:sp>
        <p:sp>
          <p:nvSpPr>
            <p:cNvPr id="22" name="AutoShape 14"/>
            <p:cNvSpPr>
              <a:spLocks/>
            </p:cNvSpPr>
            <p:nvPr/>
          </p:nvSpPr>
          <p:spPr bwMode="auto">
            <a:xfrm rot="16200000" flipV="1">
              <a:off x="1863724" y="4167188"/>
              <a:ext cx="207963" cy="1036638"/>
            </a:xfrm>
            <a:prstGeom prst="leftBrace">
              <a:avLst>
                <a:gd name="adj1" fmla="val 29816"/>
                <a:gd name="adj2" fmla="val 5141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945" tIns="41473" rIns="82945" bIns="41473" anchor="ctr"/>
            <a:lstStyle/>
            <a:p>
              <a:endParaRPr lang="en-US" sz="1800" dirty="0"/>
            </a:p>
          </p:txBody>
        </p:sp>
        <p:sp>
          <p:nvSpPr>
            <p:cNvPr id="23" name="AutoShape 15"/>
            <p:cNvSpPr>
              <a:spLocks/>
            </p:cNvSpPr>
            <p:nvPr/>
          </p:nvSpPr>
          <p:spPr bwMode="auto">
            <a:xfrm rot="16200000" flipV="1">
              <a:off x="4910137" y="4081463"/>
              <a:ext cx="207963" cy="1036637"/>
            </a:xfrm>
            <a:prstGeom prst="leftBrace">
              <a:avLst>
                <a:gd name="adj1" fmla="val 90884"/>
                <a:gd name="adj2" fmla="val 5712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945" tIns="41473" rIns="82945" bIns="41473" anchor="ctr"/>
            <a:lstStyle/>
            <a:p>
              <a:endParaRPr lang="en-US" sz="1800" dirty="0"/>
            </a:p>
          </p:txBody>
        </p:sp>
        <p:sp>
          <p:nvSpPr>
            <p:cNvPr id="24" name="AutoShape 16"/>
            <p:cNvSpPr>
              <a:spLocks/>
            </p:cNvSpPr>
            <p:nvPr/>
          </p:nvSpPr>
          <p:spPr bwMode="auto">
            <a:xfrm rot="5400000">
              <a:off x="4144962" y="3548063"/>
              <a:ext cx="207963" cy="1036637"/>
            </a:xfrm>
            <a:prstGeom prst="leftBrace">
              <a:avLst>
                <a:gd name="adj1" fmla="val 29816"/>
                <a:gd name="adj2" fmla="val 5141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945" tIns="41473" rIns="82945" bIns="41473" anchor="ctr"/>
            <a:lstStyle/>
            <a:p>
              <a:endParaRPr lang="en-US" sz="1800" dirty="0"/>
            </a:p>
          </p:txBody>
        </p:sp>
      </p:grp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04800" y="5105400"/>
            <a:ext cx="8375651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GB" sz="2800" dirty="0">
                <a:solidFill>
                  <a:srgbClr val="000000"/>
                </a:solidFill>
                <a:latin typeface="Garamond"/>
                <a:cs typeface="Garamond"/>
              </a:rPr>
              <a:t>We can pack a lot into one test, so </a:t>
            </a:r>
            <a:r>
              <a:rPr lang="en-GB" sz="2800" dirty="0" smtClean="0">
                <a:solidFill>
                  <a:srgbClr val="000000"/>
                </a:solidFill>
                <a:latin typeface="Garamond"/>
                <a:cs typeface="Garamond"/>
              </a:rPr>
              <a:t>what</a:t>
            </a:r>
            <a:r>
              <a:rPr lang="uk-UA" sz="2800" dirty="0" smtClean="0">
                <a:solidFill>
                  <a:srgbClr val="000000"/>
                </a:solidFill>
                <a:latin typeface="Garamond"/>
                <a:cs typeface="Garamond"/>
              </a:rPr>
              <a:t>'</a:t>
            </a:r>
            <a:r>
              <a:rPr lang="en-GB" sz="2800" dirty="0" smtClean="0">
                <a:solidFill>
                  <a:srgbClr val="000000"/>
                </a:solidFill>
                <a:latin typeface="Garamond"/>
                <a:cs typeface="Garamond"/>
              </a:rPr>
              <a:t>s </a:t>
            </a:r>
            <a:r>
              <a:rPr lang="en-GB" sz="2800" dirty="0">
                <a:solidFill>
                  <a:srgbClr val="000000"/>
                </a:solidFill>
                <a:latin typeface="Garamond"/>
                <a:cs typeface="Garamond"/>
              </a:rPr>
              <a:t>the </a:t>
            </a:r>
            <a:r>
              <a:rPr lang="en-GB" sz="2800" i="1" dirty="0">
                <a:solidFill>
                  <a:srgbClr val="0000FF"/>
                </a:solidFill>
                <a:latin typeface="Garamond"/>
                <a:cs typeface="Garamond"/>
              </a:rPr>
              <a:t>smallest</a:t>
            </a:r>
            <a:r>
              <a:rPr lang="en-GB" sz="2800" i="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Garamond"/>
                <a:cs typeface="Garamond"/>
              </a:rPr>
              <a:t>number of tests we need?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28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1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A Covering Array</a:t>
            </a:r>
          </a:p>
        </p:txBody>
      </p:sp>
      <p:pic>
        <p:nvPicPr>
          <p:cNvPr id="983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717675"/>
            <a:ext cx="42735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83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2590800"/>
            <a:ext cx="26463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667000" y="1581150"/>
            <a:ext cx="1204913" cy="2962275"/>
            <a:chOff x="1696" y="1238"/>
            <a:chExt cx="836" cy="2057"/>
          </a:xfrm>
        </p:grpSpPr>
        <p:sp>
          <p:nvSpPr>
            <p:cNvPr id="98364" name="Freeform 5"/>
            <p:cNvSpPr>
              <a:spLocks noChangeArrowheads="1"/>
            </p:cNvSpPr>
            <p:nvPr/>
          </p:nvSpPr>
          <p:spPr bwMode="auto">
            <a:xfrm>
              <a:off x="1711" y="1238"/>
              <a:ext cx="819" cy="93"/>
            </a:xfrm>
            <a:custGeom>
              <a:avLst/>
              <a:gdLst>
                <a:gd name="T0" fmla="*/ 186 w 3613"/>
                <a:gd name="T1" fmla="*/ 24 h 368"/>
                <a:gd name="T2" fmla="*/ 170 w 3613"/>
                <a:gd name="T3" fmla="*/ 12 h 368"/>
                <a:gd name="T4" fmla="*/ 108 w 3613"/>
                <a:gd name="T5" fmla="*/ 12 h 368"/>
                <a:gd name="T6" fmla="*/ 93 w 3613"/>
                <a:gd name="T7" fmla="*/ 0 h 368"/>
                <a:gd name="T8" fmla="*/ 77 w 3613"/>
                <a:gd name="T9" fmla="*/ 12 h 368"/>
                <a:gd name="T10" fmla="*/ 15 w 3613"/>
                <a:gd name="T11" fmla="*/ 12 h 368"/>
                <a:gd name="T12" fmla="*/ 0 w 3613"/>
                <a:gd name="T13" fmla="*/ 24 h 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3"/>
                <a:gd name="T22" fmla="*/ 0 h 368"/>
                <a:gd name="T23" fmla="*/ 3613 w 3613"/>
                <a:gd name="T24" fmla="*/ 368 h 3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3" h="368">
                  <a:moveTo>
                    <a:pt x="3612" y="367"/>
                  </a:moveTo>
                  <a:cubicBezTo>
                    <a:pt x="3612" y="275"/>
                    <a:pt x="3462" y="183"/>
                    <a:pt x="3311" y="183"/>
                  </a:cubicBezTo>
                  <a:lnTo>
                    <a:pt x="2107" y="183"/>
                  </a:lnTo>
                  <a:cubicBezTo>
                    <a:pt x="1957" y="183"/>
                    <a:pt x="1806" y="92"/>
                    <a:pt x="1806" y="0"/>
                  </a:cubicBezTo>
                  <a:cubicBezTo>
                    <a:pt x="1806" y="92"/>
                    <a:pt x="1656" y="183"/>
                    <a:pt x="1506" y="183"/>
                  </a:cubicBezTo>
                  <a:lnTo>
                    <a:pt x="302" y="183"/>
                  </a:lnTo>
                  <a:cubicBezTo>
                    <a:pt x="151" y="183"/>
                    <a:pt x="0" y="275"/>
                    <a:pt x="0" y="367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65" name="Oval 6"/>
            <p:cNvSpPr>
              <a:spLocks noChangeArrowheads="1"/>
            </p:cNvSpPr>
            <p:nvPr/>
          </p:nvSpPr>
          <p:spPr bwMode="auto">
            <a:xfrm>
              <a:off x="1696" y="1394"/>
              <a:ext cx="837" cy="187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66" name="Oval 7"/>
            <p:cNvSpPr>
              <a:spLocks noChangeArrowheads="1"/>
            </p:cNvSpPr>
            <p:nvPr/>
          </p:nvSpPr>
          <p:spPr bwMode="auto">
            <a:xfrm>
              <a:off x="1696" y="1564"/>
              <a:ext cx="837" cy="187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67" name="Oval 8"/>
            <p:cNvSpPr>
              <a:spLocks noChangeArrowheads="1"/>
            </p:cNvSpPr>
            <p:nvPr/>
          </p:nvSpPr>
          <p:spPr bwMode="auto">
            <a:xfrm>
              <a:off x="1696" y="2601"/>
              <a:ext cx="837" cy="187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68" name="Oval 9"/>
            <p:cNvSpPr>
              <a:spLocks noChangeArrowheads="1"/>
            </p:cNvSpPr>
            <p:nvPr/>
          </p:nvSpPr>
          <p:spPr bwMode="auto">
            <a:xfrm>
              <a:off x="1696" y="1912"/>
              <a:ext cx="837" cy="187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69" name="Oval 10"/>
            <p:cNvSpPr>
              <a:spLocks noChangeArrowheads="1"/>
            </p:cNvSpPr>
            <p:nvPr/>
          </p:nvSpPr>
          <p:spPr bwMode="auto">
            <a:xfrm>
              <a:off x="1696" y="2082"/>
              <a:ext cx="837" cy="187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70" name="Oval 11"/>
            <p:cNvSpPr>
              <a:spLocks noChangeArrowheads="1"/>
            </p:cNvSpPr>
            <p:nvPr/>
          </p:nvSpPr>
          <p:spPr bwMode="auto">
            <a:xfrm>
              <a:off x="1696" y="2252"/>
              <a:ext cx="837" cy="187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71" name="Oval 12"/>
            <p:cNvSpPr>
              <a:spLocks noChangeArrowheads="1"/>
            </p:cNvSpPr>
            <p:nvPr/>
          </p:nvSpPr>
          <p:spPr bwMode="auto">
            <a:xfrm>
              <a:off x="1696" y="2422"/>
              <a:ext cx="837" cy="186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72" name="Oval 13"/>
            <p:cNvSpPr>
              <a:spLocks noChangeArrowheads="1"/>
            </p:cNvSpPr>
            <p:nvPr/>
          </p:nvSpPr>
          <p:spPr bwMode="auto">
            <a:xfrm>
              <a:off x="1696" y="3110"/>
              <a:ext cx="837" cy="187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410200" y="1600200"/>
            <a:ext cx="1203325" cy="2954337"/>
            <a:chOff x="3600" y="1251"/>
            <a:chExt cx="836" cy="2052"/>
          </a:xfrm>
        </p:grpSpPr>
        <p:sp>
          <p:nvSpPr>
            <p:cNvPr id="98355" name="Freeform 15"/>
            <p:cNvSpPr>
              <a:spLocks noChangeArrowheads="1"/>
            </p:cNvSpPr>
            <p:nvPr/>
          </p:nvSpPr>
          <p:spPr bwMode="auto">
            <a:xfrm>
              <a:off x="3605" y="1251"/>
              <a:ext cx="819" cy="93"/>
            </a:xfrm>
            <a:custGeom>
              <a:avLst/>
              <a:gdLst>
                <a:gd name="T0" fmla="*/ 186 w 3613"/>
                <a:gd name="T1" fmla="*/ 24 h 368"/>
                <a:gd name="T2" fmla="*/ 170 w 3613"/>
                <a:gd name="T3" fmla="*/ 12 h 368"/>
                <a:gd name="T4" fmla="*/ 108 w 3613"/>
                <a:gd name="T5" fmla="*/ 12 h 368"/>
                <a:gd name="T6" fmla="*/ 93 w 3613"/>
                <a:gd name="T7" fmla="*/ 0 h 368"/>
                <a:gd name="T8" fmla="*/ 77 w 3613"/>
                <a:gd name="T9" fmla="*/ 12 h 368"/>
                <a:gd name="T10" fmla="*/ 15 w 3613"/>
                <a:gd name="T11" fmla="*/ 12 h 368"/>
                <a:gd name="T12" fmla="*/ 0 w 3613"/>
                <a:gd name="T13" fmla="*/ 24 h 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3"/>
                <a:gd name="T22" fmla="*/ 0 h 368"/>
                <a:gd name="T23" fmla="*/ 3613 w 3613"/>
                <a:gd name="T24" fmla="*/ 368 h 3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3" h="368">
                  <a:moveTo>
                    <a:pt x="3612" y="367"/>
                  </a:moveTo>
                  <a:cubicBezTo>
                    <a:pt x="3612" y="275"/>
                    <a:pt x="3462" y="183"/>
                    <a:pt x="3311" y="183"/>
                  </a:cubicBezTo>
                  <a:lnTo>
                    <a:pt x="2107" y="183"/>
                  </a:lnTo>
                  <a:cubicBezTo>
                    <a:pt x="1957" y="183"/>
                    <a:pt x="1807" y="92"/>
                    <a:pt x="1807" y="0"/>
                  </a:cubicBezTo>
                  <a:cubicBezTo>
                    <a:pt x="1807" y="92"/>
                    <a:pt x="1656" y="183"/>
                    <a:pt x="1506" y="183"/>
                  </a:cubicBezTo>
                  <a:lnTo>
                    <a:pt x="302" y="183"/>
                  </a:lnTo>
                  <a:cubicBezTo>
                    <a:pt x="151" y="183"/>
                    <a:pt x="0" y="275"/>
                    <a:pt x="0" y="367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56" name="Oval 16"/>
            <p:cNvSpPr>
              <a:spLocks noChangeArrowheads="1"/>
            </p:cNvSpPr>
            <p:nvPr/>
          </p:nvSpPr>
          <p:spPr bwMode="auto">
            <a:xfrm>
              <a:off x="3600" y="1406"/>
              <a:ext cx="837" cy="185"/>
            </a:xfrm>
            <a:prstGeom prst="ellipse">
              <a:avLst/>
            </a:prstGeom>
            <a:noFill/>
            <a:ln w="2556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57" name="Oval 17"/>
            <p:cNvSpPr>
              <a:spLocks noChangeArrowheads="1"/>
            </p:cNvSpPr>
            <p:nvPr/>
          </p:nvSpPr>
          <p:spPr bwMode="auto">
            <a:xfrm>
              <a:off x="3600" y="1575"/>
              <a:ext cx="837" cy="186"/>
            </a:xfrm>
            <a:prstGeom prst="ellipse">
              <a:avLst/>
            </a:prstGeom>
            <a:noFill/>
            <a:ln w="2556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58" name="Oval 18"/>
            <p:cNvSpPr>
              <a:spLocks noChangeArrowheads="1"/>
            </p:cNvSpPr>
            <p:nvPr/>
          </p:nvSpPr>
          <p:spPr bwMode="auto">
            <a:xfrm>
              <a:off x="3600" y="2781"/>
              <a:ext cx="837" cy="186"/>
            </a:xfrm>
            <a:prstGeom prst="ellipse">
              <a:avLst/>
            </a:prstGeom>
            <a:noFill/>
            <a:ln w="2556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59" name="Oval 19"/>
            <p:cNvSpPr>
              <a:spLocks noChangeArrowheads="1"/>
            </p:cNvSpPr>
            <p:nvPr/>
          </p:nvSpPr>
          <p:spPr bwMode="auto">
            <a:xfrm>
              <a:off x="3600" y="1921"/>
              <a:ext cx="837" cy="186"/>
            </a:xfrm>
            <a:prstGeom prst="ellipse">
              <a:avLst/>
            </a:prstGeom>
            <a:noFill/>
            <a:ln w="2556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60" name="Oval 20"/>
            <p:cNvSpPr>
              <a:spLocks noChangeArrowheads="1"/>
            </p:cNvSpPr>
            <p:nvPr/>
          </p:nvSpPr>
          <p:spPr bwMode="auto">
            <a:xfrm>
              <a:off x="3600" y="1752"/>
              <a:ext cx="837" cy="185"/>
            </a:xfrm>
            <a:prstGeom prst="ellipse">
              <a:avLst/>
            </a:prstGeom>
            <a:noFill/>
            <a:ln w="2556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61" name="Oval 21"/>
            <p:cNvSpPr>
              <a:spLocks noChangeArrowheads="1"/>
            </p:cNvSpPr>
            <p:nvPr/>
          </p:nvSpPr>
          <p:spPr bwMode="auto">
            <a:xfrm>
              <a:off x="3600" y="2258"/>
              <a:ext cx="837" cy="185"/>
            </a:xfrm>
            <a:prstGeom prst="ellipse">
              <a:avLst/>
            </a:prstGeom>
            <a:noFill/>
            <a:ln w="2556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62" name="Oval 22"/>
            <p:cNvSpPr>
              <a:spLocks noChangeArrowheads="1"/>
            </p:cNvSpPr>
            <p:nvPr/>
          </p:nvSpPr>
          <p:spPr bwMode="auto">
            <a:xfrm>
              <a:off x="3600" y="2426"/>
              <a:ext cx="837" cy="185"/>
            </a:xfrm>
            <a:prstGeom prst="ellipse">
              <a:avLst/>
            </a:prstGeom>
            <a:noFill/>
            <a:ln w="2556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98363" name="Oval 23"/>
            <p:cNvSpPr>
              <a:spLocks noChangeArrowheads="1"/>
            </p:cNvSpPr>
            <p:nvPr/>
          </p:nvSpPr>
          <p:spPr bwMode="auto">
            <a:xfrm>
              <a:off x="3600" y="3118"/>
              <a:ext cx="837" cy="185"/>
            </a:xfrm>
            <a:prstGeom prst="ellipse">
              <a:avLst/>
            </a:prstGeom>
            <a:noFill/>
            <a:ln w="2556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3898900" y="1506537"/>
            <a:ext cx="1487488" cy="3603625"/>
            <a:chOff x="2551" y="1186"/>
            <a:chExt cx="1033" cy="2502"/>
          </a:xfrm>
        </p:grpSpPr>
        <p:sp>
          <p:nvSpPr>
            <p:cNvPr id="98328" name="Line 25"/>
            <p:cNvSpPr>
              <a:spLocks noChangeShapeType="1"/>
            </p:cNvSpPr>
            <p:nvPr/>
          </p:nvSpPr>
          <p:spPr bwMode="auto">
            <a:xfrm>
              <a:off x="2657" y="1186"/>
              <a:ext cx="1" cy="11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9" name="Line 26"/>
            <p:cNvSpPr>
              <a:spLocks noChangeShapeType="1"/>
            </p:cNvSpPr>
            <p:nvPr/>
          </p:nvSpPr>
          <p:spPr bwMode="auto">
            <a:xfrm>
              <a:off x="3472" y="1186"/>
              <a:ext cx="1" cy="11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30" name="Line 27"/>
            <p:cNvSpPr>
              <a:spLocks noChangeShapeType="1"/>
            </p:cNvSpPr>
            <p:nvPr/>
          </p:nvSpPr>
          <p:spPr bwMode="auto">
            <a:xfrm>
              <a:off x="2917" y="1186"/>
              <a:ext cx="1" cy="11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8331" name="Group 28"/>
            <p:cNvGrpSpPr>
              <a:grpSpLocks/>
            </p:cNvGrpSpPr>
            <p:nvPr/>
          </p:nvGrpSpPr>
          <p:grpSpPr bwMode="auto">
            <a:xfrm>
              <a:off x="2551" y="1371"/>
              <a:ext cx="1034" cy="193"/>
              <a:chOff x="2551" y="1371"/>
              <a:chExt cx="1034" cy="193"/>
            </a:xfrm>
          </p:grpSpPr>
          <p:sp>
            <p:nvSpPr>
              <p:cNvPr id="98353" name="Oval 29"/>
              <p:cNvSpPr>
                <a:spLocks noChangeArrowheads="1"/>
              </p:cNvSpPr>
              <p:nvPr/>
            </p:nvSpPr>
            <p:spPr bwMode="auto">
              <a:xfrm>
                <a:off x="2551" y="1371"/>
                <a:ext cx="54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  <p:sp>
            <p:nvSpPr>
              <p:cNvPr id="98354" name="Oval 30"/>
              <p:cNvSpPr>
                <a:spLocks noChangeArrowheads="1"/>
              </p:cNvSpPr>
              <p:nvPr/>
            </p:nvSpPr>
            <p:spPr bwMode="auto">
              <a:xfrm>
                <a:off x="3388" y="1371"/>
                <a:ext cx="19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</p:grpSp>
        <p:grpSp>
          <p:nvGrpSpPr>
            <p:cNvPr id="98332" name="Group 31"/>
            <p:cNvGrpSpPr>
              <a:grpSpLocks/>
            </p:cNvGrpSpPr>
            <p:nvPr/>
          </p:nvGrpSpPr>
          <p:grpSpPr bwMode="auto">
            <a:xfrm>
              <a:off x="2551" y="1539"/>
              <a:ext cx="1034" cy="193"/>
              <a:chOff x="2551" y="1539"/>
              <a:chExt cx="1034" cy="193"/>
            </a:xfrm>
          </p:grpSpPr>
          <p:sp>
            <p:nvSpPr>
              <p:cNvPr id="98351" name="Oval 32"/>
              <p:cNvSpPr>
                <a:spLocks noChangeArrowheads="1"/>
              </p:cNvSpPr>
              <p:nvPr/>
            </p:nvSpPr>
            <p:spPr bwMode="auto">
              <a:xfrm>
                <a:off x="2551" y="1539"/>
                <a:ext cx="54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  <p:sp>
            <p:nvSpPr>
              <p:cNvPr id="98352" name="Oval 33"/>
              <p:cNvSpPr>
                <a:spLocks noChangeArrowheads="1"/>
              </p:cNvSpPr>
              <p:nvPr/>
            </p:nvSpPr>
            <p:spPr bwMode="auto">
              <a:xfrm>
                <a:off x="3388" y="1539"/>
                <a:ext cx="19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</p:grpSp>
        <p:grpSp>
          <p:nvGrpSpPr>
            <p:cNvPr id="98333" name="Group 34"/>
            <p:cNvGrpSpPr>
              <a:grpSpLocks/>
            </p:cNvGrpSpPr>
            <p:nvPr/>
          </p:nvGrpSpPr>
          <p:grpSpPr bwMode="auto">
            <a:xfrm>
              <a:off x="2551" y="1724"/>
              <a:ext cx="1034" cy="193"/>
              <a:chOff x="2551" y="1724"/>
              <a:chExt cx="1034" cy="193"/>
            </a:xfrm>
          </p:grpSpPr>
          <p:sp>
            <p:nvSpPr>
              <p:cNvPr id="98349" name="Oval 35"/>
              <p:cNvSpPr>
                <a:spLocks noChangeArrowheads="1"/>
              </p:cNvSpPr>
              <p:nvPr/>
            </p:nvSpPr>
            <p:spPr bwMode="auto">
              <a:xfrm>
                <a:off x="2551" y="1724"/>
                <a:ext cx="54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  <p:sp>
            <p:nvSpPr>
              <p:cNvPr id="98350" name="Oval 36"/>
              <p:cNvSpPr>
                <a:spLocks noChangeArrowheads="1"/>
              </p:cNvSpPr>
              <p:nvPr/>
            </p:nvSpPr>
            <p:spPr bwMode="auto">
              <a:xfrm>
                <a:off x="3388" y="1724"/>
                <a:ext cx="19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</p:grpSp>
        <p:grpSp>
          <p:nvGrpSpPr>
            <p:cNvPr id="98334" name="Group 37"/>
            <p:cNvGrpSpPr>
              <a:grpSpLocks/>
            </p:cNvGrpSpPr>
            <p:nvPr/>
          </p:nvGrpSpPr>
          <p:grpSpPr bwMode="auto">
            <a:xfrm>
              <a:off x="2551" y="2791"/>
              <a:ext cx="1034" cy="193"/>
              <a:chOff x="2551" y="2791"/>
              <a:chExt cx="1034" cy="193"/>
            </a:xfrm>
          </p:grpSpPr>
          <p:sp>
            <p:nvSpPr>
              <p:cNvPr id="98347" name="Oval 38"/>
              <p:cNvSpPr>
                <a:spLocks noChangeArrowheads="1"/>
              </p:cNvSpPr>
              <p:nvPr/>
            </p:nvSpPr>
            <p:spPr bwMode="auto">
              <a:xfrm>
                <a:off x="2551" y="2791"/>
                <a:ext cx="54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  <p:sp>
            <p:nvSpPr>
              <p:cNvPr id="98348" name="Oval 39"/>
              <p:cNvSpPr>
                <a:spLocks noChangeArrowheads="1"/>
              </p:cNvSpPr>
              <p:nvPr/>
            </p:nvSpPr>
            <p:spPr bwMode="auto">
              <a:xfrm>
                <a:off x="3388" y="2791"/>
                <a:ext cx="19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</p:grpSp>
        <p:grpSp>
          <p:nvGrpSpPr>
            <p:cNvPr id="98335" name="Group 40"/>
            <p:cNvGrpSpPr>
              <a:grpSpLocks/>
            </p:cNvGrpSpPr>
            <p:nvPr/>
          </p:nvGrpSpPr>
          <p:grpSpPr bwMode="auto">
            <a:xfrm>
              <a:off x="2551" y="2606"/>
              <a:ext cx="1034" cy="193"/>
              <a:chOff x="2551" y="2606"/>
              <a:chExt cx="1034" cy="193"/>
            </a:xfrm>
          </p:grpSpPr>
          <p:sp>
            <p:nvSpPr>
              <p:cNvPr id="98345" name="Oval 41"/>
              <p:cNvSpPr>
                <a:spLocks noChangeArrowheads="1"/>
              </p:cNvSpPr>
              <p:nvPr/>
            </p:nvSpPr>
            <p:spPr bwMode="auto">
              <a:xfrm>
                <a:off x="2551" y="2606"/>
                <a:ext cx="54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  <p:sp>
            <p:nvSpPr>
              <p:cNvPr id="98346" name="Oval 42"/>
              <p:cNvSpPr>
                <a:spLocks noChangeArrowheads="1"/>
              </p:cNvSpPr>
              <p:nvPr/>
            </p:nvSpPr>
            <p:spPr bwMode="auto">
              <a:xfrm>
                <a:off x="3388" y="2606"/>
                <a:ext cx="19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</p:grpSp>
        <p:grpSp>
          <p:nvGrpSpPr>
            <p:cNvPr id="98336" name="Group 43"/>
            <p:cNvGrpSpPr>
              <a:grpSpLocks/>
            </p:cNvGrpSpPr>
            <p:nvPr/>
          </p:nvGrpSpPr>
          <p:grpSpPr bwMode="auto">
            <a:xfrm>
              <a:off x="2551" y="2077"/>
              <a:ext cx="1034" cy="193"/>
              <a:chOff x="2551" y="2077"/>
              <a:chExt cx="1034" cy="193"/>
            </a:xfrm>
          </p:grpSpPr>
          <p:sp>
            <p:nvSpPr>
              <p:cNvPr id="98343" name="Oval 44"/>
              <p:cNvSpPr>
                <a:spLocks noChangeArrowheads="1"/>
              </p:cNvSpPr>
              <p:nvPr/>
            </p:nvSpPr>
            <p:spPr bwMode="auto">
              <a:xfrm>
                <a:off x="2551" y="2077"/>
                <a:ext cx="54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  <p:sp>
            <p:nvSpPr>
              <p:cNvPr id="98344" name="Oval 45"/>
              <p:cNvSpPr>
                <a:spLocks noChangeArrowheads="1"/>
              </p:cNvSpPr>
              <p:nvPr/>
            </p:nvSpPr>
            <p:spPr bwMode="auto">
              <a:xfrm>
                <a:off x="3388" y="2077"/>
                <a:ext cx="19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</p:grpSp>
        <p:grpSp>
          <p:nvGrpSpPr>
            <p:cNvPr id="98337" name="Group 46"/>
            <p:cNvGrpSpPr>
              <a:grpSpLocks/>
            </p:cNvGrpSpPr>
            <p:nvPr/>
          </p:nvGrpSpPr>
          <p:grpSpPr bwMode="auto">
            <a:xfrm>
              <a:off x="2551" y="3496"/>
              <a:ext cx="1034" cy="193"/>
              <a:chOff x="2551" y="3496"/>
              <a:chExt cx="1034" cy="193"/>
            </a:xfrm>
          </p:grpSpPr>
          <p:sp>
            <p:nvSpPr>
              <p:cNvPr id="98341" name="Oval 47"/>
              <p:cNvSpPr>
                <a:spLocks noChangeArrowheads="1"/>
              </p:cNvSpPr>
              <p:nvPr/>
            </p:nvSpPr>
            <p:spPr bwMode="auto">
              <a:xfrm>
                <a:off x="2551" y="3496"/>
                <a:ext cx="54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  <p:sp>
            <p:nvSpPr>
              <p:cNvPr id="98342" name="Oval 48"/>
              <p:cNvSpPr>
                <a:spLocks noChangeArrowheads="1"/>
              </p:cNvSpPr>
              <p:nvPr/>
            </p:nvSpPr>
            <p:spPr bwMode="auto">
              <a:xfrm>
                <a:off x="3388" y="3496"/>
                <a:ext cx="19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</p:grpSp>
        <p:grpSp>
          <p:nvGrpSpPr>
            <p:cNvPr id="98338" name="Group 49"/>
            <p:cNvGrpSpPr>
              <a:grpSpLocks/>
            </p:cNvGrpSpPr>
            <p:nvPr/>
          </p:nvGrpSpPr>
          <p:grpSpPr bwMode="auto">
            <a:xfrm>
              <a:off x="2551" y="1892"/>
              <a:ext cx="1034" cy="193"/>
              <a:chOff x="2551" y="1892"/>
              <a:chExt cx="1034" cy="193"/>
            </a:xfrm>
          </p:grpSpPr>
          <p:sp>
            <p:nvSpPr>
              <p:cNvPr id="98339" name="Oval 50"/>
              <p:cNvSpPr>
                <a:spLocks noChangeArrowheads="1"/>
              </p:cNvSpPr>
              <p:nvPr/>
            </p:nvSpPr>
            <p:spPr bwMode="auto">
              <a:xfrm>
                <a:off x="2551" y="1892"/>
                <a:ext cx="54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  <p:sp>
            <p:nvSpPr>
              <p:cNvPr id="98340" name="Oval 51"/>
              <p:cNvSpPr>
                <a:spLocks noChangeArrowheads="1"/>
              </p:cNvSpPr>
              <p:nvPr/>
            </p:nvSpPr>
            <p:spPr bwMode="auto">
              <a:xfrm>
                <a:off x="3388" y="1892"/>
                <a:ext cx="197" cy="193"/>
              </a:xfrm>
              <a:prstGeom prst="ellipse">
                <a:avLst/>
              </a:prstGeom>
              <a:noFill/>
              <a:ln w="25560">
                <a:solidFill>
                  <a:srgbClr val="FAD10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</p:grpSp>
      </p:grpSp>
      <p:sp>
        <p:nvSpPr>
          <p:cNvPr id="98314" name="Text Box 53"/>
          <p:cNvSpPr txBox="1">
            <a:spLocks noChangeArrowheads="1"/>
          </p:cNvSpPr>
          <p:nvPr/>
        </p:nvSpPr>
        <p:spPr bwMode="auto">
          <a:xfrm>
            <a:off x="138113" y="1935163"/>
            <a:ext cx="2349500" cy="43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138"/>
              </a:spcBef>
            </a:pPr>
            <a:r>
              <a:rPr lang="en-GB" dirty="0">
                <a:solidFill>
                  <a:srgbClr val="000000"/>
                </a:solidFill>
                <a:latin typeface="Garamond"/>
                <a:cs typeface="Garamond"/>
              </a:rPr>
              <a:t>Each row is a test:</a:t>
            </a:r>
          </a:p>
        </p:txBody>
      </p:sp>
      <p:sp>
        <p:nvSpPr>
          <p:cNvPr id="98315" name="Text Box 54"/>
          <p:cNvSpPr txBox="1">
            <a:spLocks noChangeArrowheads="1"/>
          </p:cNvSpPr>
          <p:nvPr/>
        </p:nvSpPr>
        <p:spPr bwMode="auto">
          <a:xfrm>
            <a:off x="7015163" y="1752600"/>
            <a:ext cx="2093912" cy="7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138"/>
              </a:spcBef>
            </a:pPr>
            <a:r>
              <a:rPr lang="en-GB" dirty="0">
                <a:solidFill>
                  <a:srgbClr val="000000"/>
                </a:solidFill>
                <a:latin typeface="Garamond"/>
                <a:cs typeface="Garamond"/>
              </a:rPr>
              <a:t>Each column is </a:t>
            </a:r>
            <a:br>
              <a:rPr lang="en-GB" dirty="0">
                <a:solidFill>
                  <a:srgbClr val="000000"/>
                </a:solidFill>
                <a:latin typeface="Garamond"/>
                <a:cs typeface="Garamond"/>
              </a:rPr>
            </a:br>
            <a:r>
              <a:rPr lang="en-GB" dirty="0">
                <a:solidFill>
                  <a:srgbClr val="000000"/>
                </a:solidFill>
                <a:latin typeface="Garamond"/>
                <a:cs typeface="Garamond"/>
              </a:rPr>
              <a:t>a parameter:</a:t>
            </a:r>
          </a:p>
        </p:txBody>
      </p:sp>
      <p:sp>
        <p:nvSpPr>
          <p:cNvPr id="98316" name="Text Box 55"/>
          <p:cNvSpPr txBox="1">
            <a:spLocks noChangeArrowheads="1"/>
          </p:cNvSpPr>
          <p:nvPr/>
        </p:nvSpPr>
        <p:spPr bwMode="auto">
          <a:xfrm>
            <a:off x="228600" y="4953000"/>
            <a:ext cx="7162800" cy="134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endParaRPr lang="en-GB" dirty="0">
              <a:solidFill>
                <a:srgbClr val="000000"/>
              </a:solidFill>
              <a:latin typeface="Garamond"/>
              <a:cs typeface="Garamond"/>
            </a:endParaRPr>
          </a:p>
          <a:p>
            <a:pPr eaLnBrk="1" hangingPunct="1">
              <a:lnSpc>
                <a:spcPct val="93000"/>
              </a:lnSpc>
            </a:pPr>
            <a:r>
              <a:rPr lang="en-GB" dirty="0">
                <a:solidFill>
                  <a:srgbClr val="000000"/>
                </a:solidFill>
                <a:latin typeface="Garamond"/>
                <a:cs typeface="Garamond"/>
              </a:rPr>
              <a:t>Each test covers       = 120 3-way combinations</a:t>
            </a:r>
          </a:p>
          <a:p>
            <a:pPr eaLnBrk="1" hangingPunct="1">
              <a:lnSpc>
                <a:spcPct val="93000"/>
              </a:lnSpc>
            </a:pPr>
            <a:endParaRPr lang="en-GB" sz="1600" dirty="0">
              <a:solidFill>
                <a:srgbClr val="000000"/>
              </a:solidFill>
              <a:latin typeface="Garamond"/>
              <a:cs typeface="Garamond"/>
            </a:endParaRPr>
          </a:p>
          <a:p>
            <a:pPr eaLnBrk="1" hangingPunct="1">
              <a:lnSpc>
                <a:spcPct val="93000"/>
              </a:lnSpc>
            </a:pPr>
            <a:r>
              <a:rPr lang="en-GB" u="sng" dirty="0">
                <a:solidFill>
                  <a:srgbClr val="000000"/>
                </a:solidFill>
                <a:latin typeface="Garamond"/>
                <a:cs typeface="Garamond"/>
              </a:rPr>
              <a:t>Finding covering arrays is NP hard</a:t>
            </a:r>
          </a:p>
        </p:txBody>
      </p:sp>
      <p:sp>
        <p:nvSpPr>
          <p:cNvPr id="98317" name="Text Box 56"/>
          <p:cNvSpPr txBox="1">
            <a:spLocks noChangeArrowheads="1"/>
          </p:cNvSpPr>
          <p:nvPr/>
        </p:nvSpPr>
        <p:spPr bwMode="auto">
          <a:xfrm>
            <a:off x="228600" y="1066800"/>
            <a:ext cx="79327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dirty="0">
                <a:solidFill>
                  <a:srgbClr val="000000"/>
                </a:solidFill>
                <a:latin typeface="Garamond"/>
                <a:cs typeface="Garamond"/>
              </a:rPr>
              <a:t>All triples in only </a:t>
            </a:r>
            <a:r>
              <a:rPr lang="en-GB" dirty="0">
                <a:solidFill>
                  <a:srgbClr val="0000FF"/>
                </a:solidFill>
                <a:latin typeface="Garamond"/>
                <a:cs typeface="Garamond"/>
              </a:rPr>
              <a:t>13</a:t>
            </a:r>
            <a:r>
              <a:rPr lang="en-GB" dirty="0">
                <a:solidFill>
                  <a:srgbClr val="000000"/>
                </a:solidFill>
                <a:latin typeface="Garamond"/>
                <a:cs typeface="Garamond"/>
              </a:rPr>
              <a:t> tests, covering      </a:t>
            </a:r>
            <a:r>
              <a:rPr lang="en-GB" dirty="0" smtClean="0">
                <a:solidFill>
                  <a:srgbClr val="000000"/>
                </a:solidFill>
                <a:latin typeface="Garamond"/>
                <a:cs typeface="Garamond"/>
              </a:rPr>
              <a:t> 2</a:t>
            </a:r>
            <a:r>
              <a:rPr lang="en-GB" baseline="33000" dirty="0" smtClean="0">
                <a:solidFill>
                  <a:srgbClr val="000000"/>
                </a:solidFill>
                <a:latin typeface="Garamond"/>
                <a:cs typeface="Garamond"/>
              </a:rPr>
              <a:t>3</a:t>
            </a:r>
            <a:r>
              <a:rPr lang="en-GB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GB" dirty="0">
                <a:solidFill>
                  <a:srgbClr val="000000"/>
                </a:solidFill>
                <a:latin typeface="Garamond"/>
                <a:cs typeface="Garamond"/>
              </a:rPr>
              <a:t>= 960 combinations </a:t>
            </a:r>
          </a:p>
        </p:txBody>
      </p:sp>
      <p:grpSp>
        <p:nvGrpSpPr>
          <p:cNvPr id="98318" name="Group 57"/>
          <p:cNvGrpSpPr>
            <a:grpSpLocks/>
          </p:cNvGrpSpPr>
          <p:nvPr/>
        </p:nvGrpSpPr>
        <p:grpSpPr bwMode="auto">
          <a:xfrm>
            <a:off x="2286000" y="5181600"/>
            <a:ext cx="492818" cy="703105"/>
            <a:chOff x="1777" y="3817"/>
            <a:chExt cx="343" cy="488"/>
          </a:xfrm>
        </p:grpSpPr>
        <p:sp>
          <p:nvSpPr>
            <p:cNvPr id="98324" name="AutoShape 58"/>
            <p:cNvSpPr>
              <a:spLocks noChangeArrowheads="1"/>
            </p:cNvSpPr>
            <p:nvPr/>
          </p:nvSpPr>
          <p:spPr bwMode="auto">
            <a:xfrm>
              <a:off x="1821" y="3851"/>
              <a:ext cx="252" cy="390"/>
            </a:xfrm>
            <a:prstGeom prst="bracketPair">
              <a:avLst>
                <a:gd name="adj" fmla="val 17130"/>
              </a:avLst>
            </a:prstGeom>
            <a:noFill/>
            <a:ln w="316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Garamond"/>
                <a:cs typeface="Garamond"/>
              </a:endParaRPr>
            </a:p>
          </p:txBody>
        </p:sp>
        <p:grpSp>
          <p:nvGrpSpPr>
            <p:cNvPr id="98325" name="Group 59"/>
            <p:cNvGrpSpPr>
              <a:grpSpLocks/>
            </p:cNvGrpSpPr>
            <p:nvPr/>
          </p:nvGrpSpPr>
          <p:grpSpPr bwMode="auto">
            <a:xfrm>
              <a:off x="1777" y="3817"/>
              <a:ext cx="343" cy="488"/>
              <a:chOff x="1777" y="3817"/>
              <a:chExt cx="343" cy="488"/>
            </a:xfrm>
          </p:grpSpPr>
          <p:sp>
            <p:nvSpPr>
              <p:cNvPr id="98326" name="Text Box 60"/>
              <p:cNvSpPr txBox="1">
                <a:spLocks noChangeArrowheads="1"/>
              </p:cNvSpPr>
              <p:nvPr/>
            </p:nvSpPr>
            <p:spPr bwMode="auto">
              <a:xfrm>
                <a:off x="1777" y="3817"/>
                <a:ext cx="3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0800" tIns="50400" rIns="100800" bIns="50400" anchor="ctr">
                <a:spAutoFit/>
              </a:bodyPr>
              <a:lstStyle>
                <a:lvl1pPr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ts val="1763"/>
                  </a:spcBef>
                </a:pPr>
                <a:r>
                  <a:rPr lang="en-US" dirty="0">
                    <a:solidFill>
                      <a:srgbClr val="000000"/>
                    </a:solidFill>
                    <a:latin typeface="Garamond"/>
                    <a:cs typeface="Garamond"/>
                  </a:rPr>
                  <a:t>10</a:t>
                </a:r>
              </a:p>
            </p:txBody>
          </p:sp>
          <p:sp>
            <p:nvSpPr>
              <p:cNvPr id="98327" name="Text Box 61"/>
              <p:cNvSpPr txBox="1">
                <a:spLocks noChangeArrowheads="1"/>
              </p:cNvSpPr>
              <p:nvPr/>
            </p:nvSpPr>
            <p:spPr bwMode="auto">
              <a:xfrm>
                <a:off x="1841" y="3978"/>
                <a:ext cx="24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0800" tIns="50400" rIns="100800" bIns="50400" anchor="ctr">
                <a:spAutoFit/>
              </a:bodyPr>
              <a:lstStyle>
                <a:lvl1pPr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ts val="1763"/>
                  </a:spcBef>
                </a:pPr>
                <a:r>
                  <a:rPr lang="en-US" dirty="0">
                    <a:solidFill>
                      <a:srgbClr val="000000"/>
                    </a:solidFill>
                    <a:latin typeface="Garamond"/>
                    <a:cs typeface="Garamond"/>
                  </a:rPr>
                  <a:t>3</a:t>
                </a:r>
              </a:p>
            </p:txBody>
          </p:sp>
        </p:grpSp>
      </p:grpSp>
      <p:grpSp>
        <p:nvGrpSpPr>
          <p:cNvPr id="98319" name="Group 62"/>
          <p:cNvGrpSpPr>
            <a:grpSpLocks/>
          </p:cNvGrpSpPr>
          <p:nvPr/>
        </p:nvGrpSpPr>
        <p:grpSpPr bwMode="auto">
          <a:xfrm>
            <a:off x="4495800" y="990600"/>
            <a:ext cx="443967" cy="641151"/>
            <a:chOff x="3466" y="587"/>
            <a:chExt cx="309" cy="445"/>
          </a:xfrm>
        </p:grpSpPr>
        <p:sp>
          <p:nvSpPr>
            <p:cNvPr id="98320" name="AutoShape 63"/>
            <p:cNvSpPr>
              <a:spLocks noChangeArrowheads="1"/>
            </p:cNvSpPr>
            <p:nvPr/>
          </p:nvSpPr>
          <p:spPr bwMode="auto">
            <a:xfrm>
              <a:off x="3492" y="600"/>
              <a:ext cx="252" cy="390"/>
            </a:xfrm>
            <a:prstGeom prst="bracketPair">
              <a:avLst>
                <a:gd name="adj" fmla="val 17130"/>
              </a:avLst>
            </a:prstGeom>
            <a:noFill/>
            <a:ln w="316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Garamond"/>
                <a:cs typeface="Garamond"/>
              </a:endParaRPr>
            </a:p>
          </p:txBody>
        </p:sp>
        <p:grpSp>
          <p:nvGrpSpPr>
            <p:cNvPr id="98321" name="Group 64"/>
            <p:cNvGrpSpPr>
              <a:grpSpLocks/>
            </p:cNvGrpSpPr>
            <p:nvPr/>
          </p:nvGrpSpPr>
          <p:grpSpPr bwMode="auto">
            <a:xfrm>
              <a:off x="3466" y="587"/>
              <a:ext cx="309" cy="445"/>
              <a:chOff x="3466" y="587"/>
              <a:chExt cx="309" cy="445"/>
            </a:xfrm>
          </p:grpSpPr>
          <p:sp>
            <p:nvSpPr>
              <p:cNvPr id="98322" name="Text Box 65"/>
              <p:cNvSpPr txBox="1">
                <a:spLocks noChangeArrowheads="1"/>
              </p:cNvSpPr>
              <p:nvPr/>
            </p:nvSpPr>
            <p:spPr bwMode="auto">
              <a:xfrm>
                <a:off x="3466" y="587"/>
                <a:ext cx="309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0800" tIns="50400" rIns="100800" bIns="50400" anchor="ctr">
                <a:spAutoFit/>
              </a:bodyPr>
              <a:lstStyle>
                <a:lvl1pPr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ts val="1763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Garamond"/>
                    <a:cs typeface="Garamond"/>
                  </a:rPr>
                  <a:t>10</a:t>
                </a:r>
              </a:p>
            </p:txBody>
          </p:sp>
          <p:sp>
            <p:nvSpPr>
              <p:cNvPr id="98323" name="Text Box 66"/>
              <p:cNvSpPr txBox="1">
                <a:spLocks noChangeArrowheads="1"/>
              </p:cNvSpPr>
              <p:nvPr/>
            </p:nvSpPr>
            <p:spPr bwMode="auto">
              <a:xfrm>
                <a:off x="3519" y="748"/>
                <a:ext cx="225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0800" tIns="50400" rIns="100800" bIns="50400" anchor="ctr">
                <a:spAutoFit/>
              </a:bodyPr>
              <a:lstStyle>
                <a:lvl1pPr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ts val="1763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Garamond"/>
                    <a:cs typeface="Garamond"/>
                  </a:rPr>
                  <a:t>3</a:t>
                </a: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29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1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Assignments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Assignment discussion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 student writes: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/>
              <a:t>And assignment </a:t>
            </a:r>
            <a:r>
              <a:rPr lang="en-US" dirty="0" smtClean="0"/>
              <a:t>## </a:t>
            </a:r>
            <a:r>
              <a:rPr lang="en-US" dirty="0"/>
              <a:t>I was also deducted </a:t>
            </a:r>
            <a:r>
              <a:rPr lang="is-IS" dirty="0" smtClean="0"/>
              <a:t>… </a:t>
            </a:r>
            <a:r>
              <a:rPr lang="en-US" dirty="0" smtClean="0"/>
              <a:t>for </a:t>
            </a:r>
            <a:r>
              <a:rPr lang="en-US" dirty="0"/>
              <a:t>not enough tests when there was again, nothing mentioned about being a minimum amount of tests. I figured since it wasn't stated that we only needed to include as many as we think are needed.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 many test cases?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Enough to test thoroughly the software! This  includes more than just a couple of numbers.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For assignment 1: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Need a set for each kind of triangle, each needs to be permuted in order e.g. ( {3,4,5}, {3,5,4}, {4,5,3},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{4,3,5},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{5,3,4}, {5,4,3}</a:t>
            </a:r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</a:p>
          <a:p>
            <a:pPr lvl="2"/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Illegal numbers (negative, floating)</a:t>
            </a:r>
          </a:p>
          <a:p>
            <a:pPr lvl="2"/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Special cases: 0, not a triangle (two kinds), maximum size numbers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2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1"/>
          <p:cNvSpPr txBox="1">
            <a:spLocks noChangeArrowheads="1"/>
          </p:cNvSpPr>
          <p:nvPr/>
        </p:nvSpPr>
        <p:spPr bwMode="auto">
          <a:xfrm>
            <a:off x="1106488" y="315913"/>
            <a:ext cx="698023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 anchor="b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GB" sz="4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03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81000"/>
            <a:ext cx="52038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03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908050"/>
            <a:ext cx="3875087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0359" name="Text Box 5"/>
          <p:cNvSpPr txBox="1">
            <a:spLocks noChangeArrowheads="1"/>
          </p:cNvSpPr>
          <p:nvPr/>
        </p:nvSpPr>
        <p:spPr bwMode="auto">
          <a:xfrm>
            <a:off x="990600" y="4419600"/>
            <a:ext cx="2068512" cy="7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363"/>
              </a:spcBef>
            </a:pPr>
            <a:r>
              <a:rPr lang="en-GB" dirty="0">
                <a:solidFill>
                  <a:srgbClr val="000000"/>
                </a:solidFill>
              </a:rPr>
              <a:t>0 = effect off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1 = effect on</a:t>
            </a:r>
          </a:p>
        </p:txBody>
      </p:sp>
      <p:sp>
        <p:nvSpPr>
          <p:cNvPr id="100360" name="Line 6"/>
          <p:cNvSpPr>
            <a:spLocks noChangeShapeType="1"/>
          </p:cNvSpPr>
          <p:nvPr/>
        </p:nvSpPr>
        <p:spPr bwMode="auto">
          <a:xfrm flipV="1">
            <a:off x="3109913" y="4137025"/>
            <a:ext cx="1244600" cy="642938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00361" name="Text Box 7"/>
          <p:cNvSpPr txBox="1">
            <a:spLocks noChangeArrowheads="1"/>
          </p:cNvSpPr>
          <p:nvPr/>
        </p:nvSpPr>
        <p:spPr bwMode="auto">
          <a:xfrm>
            <a:off x="0" y="5334000"/>
            <a:ext cx="6248400" cy="107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1639" tIns="40820" rIns="81639" bIns="40820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363"/>
              </a:spcBef>
            </a:pPr>
            <a:r>
              <a:rPr lang="en-GB" sz="2800" b="1" dirty="0">
                <a:solidFill>
                  <a:srgbClr val="000000"/>
                </a:solidFill>
                <a:latin typeface="Garamond"/>
                <a:cs typeface="Garamond"/>
              </a:rPr>
              <a:t>13</a:t>
            </a:r>
            <a:r>
              <a:rPr lang="en-GB" sz="2800" dirty="0">
                <a:solidFill>
                  <a:srgbClr val="000000"/>
                </a:solidFill>
                <a:latin typeface="Garamond"/>
                <a:cs typeface="Garamond"/>
              </a:rPr>
              <a:t> tests for </a:t>
            </a:r>
            <a:r>
              <a:rPr lang="en-GB" sz="2800" b="1" dirty="0">
                <a:solidFill>
                  <a:srgbClr val="000000"/>
                </a:solidFill>
                <a:latin typeface="Garamond"/>
                <a:cs typeface="Garamond"/>
              </a:rPr>
              <a:t>all 3-way combinations</a:t>
            </a:r>
          </a:p>
          <a:p>
            <a:pPr eaLnBrk="1" hangingPunct="1">
              <a:lnSpc>
                <a:spcPct val="97000"/>
              </a:lnSpc>
              <a:spcBef>
                <a:spcPts val="1363"/>
              </a:spcBef>
            </a:pPr>
            <a:r>
              <a:rPr lang="en-GB" sz="28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GB" sz="2800" baseline="30000" dirty="0">
                <a:solidFill>
                  <a:srgbClr val="000000"/>
                </a:solidFill>
                <a:latin typeface="Garamond"/>
                <a:cs typeface="Garamond"/>
              </a:rPr>
              <a:t>10</a:t>
            </a:r>
            <a:r>
              <a:rPr lang="en-GB" sz="2800" dirty="0">
                <a:solidFill>
                  <a:srgbClr val="000000"/>
                </a:solidFill>
                <a:latin typeface="Garamond"/>
                <a:cs typeface="Garamond"/>
              </a:rPr>
              <a:t> = </a:t>
            </a:r>
            <a:r>
              <a:rPr lang="en-GB" sz="2800" b="1" dirty="0">
                <a:solidFill>
                  <a:srgbClr val="000000"/>
                </a:solidFill>
                <a:latin typeface="Garamond"/>
                <a:cs typeface="Garamond"/>
              </a:rPr>
              <a:t>1,024</a:t>
            </a:r>
            <a:r>
              <a:rPr lang="en-GB" sz="2800" dirty="0">
                <a:solidFill>
                  <a:srgbClr val="000000"/>
                </a:solidFill>
                <a:latin typeface="Garamond"/>
                <a:cs typeface="Garamond"/>
              </a:rPr>
              <a:t> tests for </a:t>
            </a:r>
            <a:r>
              <a:rPr lang="en-GB" sz="2800" b="1" dirty="0">
                <a:solidFill>
                  <a:srgbClr val="000000"/>
                </a:solidFill>
                <a:latin typeface="Garamond"/>
                <a:cs typeface="Garamond"/>
              </a:rPr>
              <a:t>all combinations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D1F7-51C1-E94D-B9B2-8F7012A744C6}" type="slidenum">
              <a:rPr lang="en-US" smtClean="0"/>
              <a:pPr/>
              <a:t>30</a:t>
            </a:fld>
            <a:r>
              <a:rPr lang="en-US" dirty="0" smtClean="0"/>
              <a:t> of 93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9781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81000"/>
            <a:ext cx="52038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0359" name="Text Box 5"/>
          <p:cNvSpPr txBox="1">
            <a:spLocks noChangeArrowheads="1"/>
          </p:cNvSpPr>
          <p:nvPr/>
        </p:nvSpPr>
        <p:spPr bwMode="auto">
          <a:xfrm>
            <a:off x="990600" y="4419600"/>
            <a:ext cx="2068512" cy="7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363"/>
              </a:spcBef>
            </a:pPr>
            <a:r>
              <a:rPr lang="en-GB" dirty="0">
                <a:solidFill>
                  <a:srgbClr val="000000"/>
                </a:solidFill>
              </a:rPr>
              <a:t>0 = effect off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1 = effect on</a:t>
            </a:r>
          </a:p>
        </p:txBody>
      </p:sp>
      <p:sp>
        <p:nvSpPr>
          <p:cNvPr id="100360" name="Line 6"/>
          <p:cNvSpPr>
            <a:spLocks noChangeShapeType="1"/>
          </p:cNvSpPr>
          <p:nvPr/>
        </p:nvSpPr>
        <p:spPr bwMode="auto">
          <a:xfrm flipV="1">
            <a:off x="3109913" y="4137025"/>
            <a:ext cx="1244600" cy="642938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00361" name="Text Box 7"/>
          <p:cNvSpPr txBox="1">
            <a:spLocks noChangeArrowheads="1"/>
          </p:cNvSpPr>
          <p:nvPr/>
        </p:nvSpPr>
        <p:spPr bwMode="auto">
          <a:xfrm>
            <a:off x="0" y="5334000"/>
            <a:ext cx="6248400" cy="107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1639" tIns="40820" rIns="81639" bIns="40820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363"/>
              </a:spcBef>
            </a:pPr>
            <a:r>
              <a:rPr lang="en-GB" sz="2800" b="1" dirty="0">
                <a:solidFill>
                  <a:srgbClr val="000000"/>
                </a:solidFill>
                <a:latin typeface="Garamond"/>
                <a:cs typeface="Garamond"/>
              </a:rPr>
              <a:t>13</a:t>
            </a:r>
            <a:r>
              <a:rPr lang="en-GB" sz="2800" dirty="0">
                <a:solidFill>
                  <a:srgbClr val="000000"/>
                </a:solidFill>
                <a:latin typeface="Garamond"/>
                <a:cs typeface="Garamond"/>
              </a:rPr>
              <a:t> tests for </a:t>
            </a:r>
            <a:r>
              <a:rPr lang="en-GB" sz="2800" b="1" dirty="0">
                <a:solidFill>
                  <a:srgbClr val="000000"/>
                </a:solidFill>
                <a:latin typeface="Garamond"/>
                <a:cs typeface="Garamond"/>
              </a:rPr>
              <a:t>all 3-way combinations</a:t>
            </a:r>
          </a:p>
          <a:p>
            <a:pPr eaLnBrk="1" hangingPunct="1">
              <a:lnSpc>
                <a:spcPct val="97000"/>
              </a:lnSpc>
              <a:spcBef>
                <a:spcPts val="1363"/>
              </a:spcBef>
            </a:pPr>
            <a:r>
              <a:rPr lang="en-GB" sz="28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GB" sz="2800" baseline="30000" dirty="0">
                <a:solidFill>
                  <a:srgbClr val="000000"/>
                </a:solidFill>
                <a:latin typeface="Garamond"/>
                <a:cs typeface="Garamond"/>
              </a:rPr>
              <a:t>10</a:t>
            </a:r>
            <a:r>
              <a:rPr lang="en-GB" sz="2800" dirty="0">
                <a:solidFill>
                  <a:srgbClr val="000000"/>
                </a:solidFill>
                <a:latin typeface="Garamond"/>
                <a:cs typeface="Garamond"/>
              </a:rPr>
              <a:t> = </a:t>
            </a:r>
            <a:r>
              <a:rPr lang="en-GB" sz="2800" b="1" dirty="0">
                <a:solidFill>
                  <a:srgbClr val="000000"/>
                </a:solidFill>
                <a:latin typeface="Garamond"/>
                <a:cs typeface="Garamond"/>
              </a:rPr>
              <a:t>1,024</a:t>
            </a:r>
            <a:r>
              <a:rPr lang="en-GB" sz="2800" dirty="0">
                <a:solidFill>
                  <a:srgbClr val="000000"/>
                </a:solidFill>
                <a:latin typeface="Garamond"/>
                <a:cs typeface="Garamond"/>
              </a:rPr>
              <a:t> tests for </a:t>
            </a:r>
            <a:r>
              <a:rPr lang="en-GB" sz="2800" b="1" dirty="0">
                <a:solidFill>
                  <a:srgbClr val="000000"/>
                </a:solidFill>
                <a:latin typeface="Garamond"/>
                <a:cs typeface="Garamond"/>
              </a:rPr>
              <a:t>all combinations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43845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reality you need only one </a:t>
            </a:r>
          </a:p>
          <a:p>
            <a:r>
              <a:rPr lang="en-US" dirty="0" smtClean="0"/>
              <a:t>choice in each column.</a:t>
            </a:r>
          </a:p>
          <a:p>
            <a:r>
              <a:rPr lang="en-US" dirty="0" smtClean="0"/>
              <a:t>This gives 3x3x4 = 36 choices.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D1F7-51C1-E94D-B9B2-8F7012A744C6}" type="slidenum">
              <a:rPr lang="en-US" smtClean="0"/>
              <a:pPr/>
              <a:t>31</a:t>
            </a:fld>
            <a:r>
              <a:rPr lang="en-US" dirty="0" smtClean="0"/>
              <a:t> of 93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66948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Larger Example</a:t>
            </a:r>
          </a:p>
        </p:txBody>
      </p:sp>
      <p:sp>
        <p:nvSpPr>
          <p:cNvPr id="1024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 system with on-off switches</a:t>
            </a:r>
          </a:p>
        </p:txBody>
      </p:sp>
      <p:graphicFrame>
        <p:nvGraphicFramePr>
          <p:cNvPr id="1024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213594"/>
              </p:ext>
            </p:extLst>
          </p:nvPr>
        </p:nvGraphicFramePr>
        <p:xfrm>
          <a:off x="1600200" y="2362200"/>
          <a:ext cx="5788511" cy="3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r:id="rId4" imgW="9269841" imgH="6158730" progId="">
                  <p:embed/>
                </p:oleObj>
              </mc:Choice>
              <mc:Fallback>
                <p:oleObj r:id="rId4" imgW="9269841" imgH="61587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5788511" cy="3843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32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Combinatorial Test</a:t>
            </a:r>
          </a:p>
        </p:txBody>
      </p:sp>
      <p:sp>
        <p:nvSpPr>
          <p:cNvPr id="1044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</a:rPr>
              <a:t>34 switches = 2</a:t>
            </a:r>
            <a:r>
              <a:rPr lang="en-GB" sz="3200" baseline="30000" dirty="0">
                <a:solidFill>
                  <a:srgbClr val="000000"/>
                </a:solidFill>
              </a:rPr>
              <a:t>34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</a:p>
          <a:p>
            <a:pPr>
              <a:buFont typeface="Wingdings 3" charset="0"/>
              <a:buNone/>
            </a:pPr>
            <a:r>
              <a:rPr lang="en-GB" sz="3200" dirty="0">
                <a:solidFill>
                  <a:srgbClr val="000000"/>
                </a:solidFill>
              </a:rPr>
              <a:t>	= 1.7 x 10</a:t>
            </a:r>
            <a:r>
              <a:rPr lang="en-GB" sz="3200" baseline="30000" dirty="0">
                <a:solidFill>
                  <a:srgbClr val="000000"/>
                </a:solidFill>
              </a:rPr>
              <a:t>10</a:t>
            </a:r>
            <a:r>
              <a:rPr lang="en-GB" sz="3200" dirty="0">
                <a:solidFill>
                  <a:srgbClr val="000000"/>
                </a:solidFill>
              </a:rPr>
              <a:t> possible inputs </a:t>
            </a:r>
          </a:p>
          <a:p>
            <a:pPr>
              <a:buFont typeface="Wingdings 3" charset="0"/>
              <a:buNone/>
            </a:pPr>
            <a:r>
              <a:rPr lang="en-GB" sz="3200" dirty="0">
                <a:solidFill>
                  <a:srgbClr val="000000"/>
                </a:solidFill>
              </a:rPr>
              <a:t>	= 1.7 x 10</a:t>
            </a:r>
            <a:r>
              <a:rPr lang="en-GB" sz="3200" baseline="30000" dirty="0">
                <a:solidFill>
                  <a:srgbClr val="000000"/>
                </a:solidFill>
              </a:rPr>
              <a:t>10</a:t>
            </a:r>
            <a:r>
              <a:rPr lang="en-GB" sz="3200" dirty="0">
                <a:solidFill>
                  <a:srgbClr val="000000"/>
                </a:solidFill>
              </a:rPr>
              <a:t> tests</a:t>
            </a:r>
            <a:endParaRPr lang="en-US" sz="3200" dirty="0"/>
          </a:p>
        </p:txBody>
      </p:sp>
      <p:graphicFrame>
        <p:nvGraphicFramePr>
          <p:cNvPr id="1044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801238"/>
              </p:ext>
            </p:extLst>
          </p:nvPr>
        </p:nvGraphicFramePr>
        <p:xfrm>
          <a:off x="4343400" y="3200400"/>
          <a:ext cx="466068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r:id="rId4" imgW="9269841" imgH="6158730" progId="">
                  <p:embed/>
                </p:oleObj>
              </mc:Choice>
              <mc:Fallback>
                <p:oleObj r:id="rId4" imgW="9269841" imgH="61587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00400"/>
                        <a:ext cx="4660680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33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40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</a:t>
            </a:r>
            <a:r>
              <a:rPr lang="en-US" dirty="0"/>
              <a:t>-Way Combinatorial Test</a:t>
            </a:r>
          </a:p>
        </p:txBody>
      </p:sp>
      <p:sp>
        <p:nvSpPr>
          <p:cNvPr id="1065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know no failure involves more than 3 switch </a:t>
            </a:r>
            <a:r>
              <a:rPr lang="en-US" dirty="0" smtClean="0"/>
              <a:t>settings </a:t>
            </a:r>
            <a:r>
              <a:rPr lang="en-US" dirty="0"/>
              <a:t>interacting?</a:t>
            </a:r>
          </a:p>
          <a:p>
            <a:r>
              <a:rPr lang="en-US" dirty="0"/>
              <a:t>For </a:t>
            </a:r>
            <a:r>
              <a:rPr lang="en-US" i="1" dirty="0"/>
              <a:t>3-way </a:t>
            </a:r>
            <a:r>
              <a:rPr lang="en-US" dirty="0"/>
              <a:t>interactions, only 33 tests cases needed </a:t>
            </a:r>
          </a:p>
          <a:p>
            <a:r>
              <a:rPr lang="en-US" dirty="0"/>
              <a:t>Or for </a:t>
            </a:r>
            <a:r>
              <a:rPr lang="en-US" i="1" dirty="0"/>
              <a:t>4-way </a:t>
            </a:r>
            <a:r>
              <a:rPr lang="en-US" dirty="0"/>
              <a:t>interactions, only 85 test cases needed </a:t>
            </a:r>
          </a:p>
          <a:p>
            <a:r>
              <a:rPr lang="en-US" dirty="0"/>
              <a:t>Or for </a:t>
            </a:r>
            <a:r>
              <a:rPr lang="en-US" i="1" dirty="0"/>
              <a:t>2-way </a:t>
            </a:r>
            <a:r>
              <a:rPr lang="en-US" dirty="0"/>
              <a:t>interactions,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only </a:t>
            </a:r>
            <a:r>
              <a:rPr lang="en-US" dirty="0"/>
              <a:t>8 test cases needed</a:t>
            </a:r>
          </a:p>
        </p:txBody>
      </p:sp>
      <p:graphicFrame>
        <p:nvGraphicFramePr>
          <p:cNvPr id="1065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78777"/>
              </p:ext>
            </p:extLst>
          </p:nvPr>
        </p:nvGraphicFramePr>
        <p:xfrm>
          <a:off x="5225867" y="4038600"/>
          <a:ext cx="3911783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r:id="rId4" imgW="9269841" imgH="6158730" progId="">
                  <p:embed/>
                </p:oleObj>
              </mc:Choice>
              <mc:Fallback>
                <p:oleObj r:id="rId4" imgW="9269841" imgH="61587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867" y="4038600"/>
                        <a:ext cx="3911783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34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75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Combinatorial Testing</a:t>
            </a:r>
          </a:p>
        </p:txBody>
      </p:sp>
      <p:sp>
        <p:nvSpPr>
          <p:cNvPr id="10854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r>
              <a:rPr lang="en-US" dirty="0"/>
              <a:t>Advanced Combinatorial Testing Suite (ACTS) </a:t>
            </a:r>
          </a:p>
          <a:p>
            <a:pPr lvl="1"/>
            <a:r>
              <a:rPr lang="en-US" dirty="0">
                <a:ea typeface="ＭＳ Ｐゴシック" charset="0"/>
              </a:rPr>
              <a:t>Available from NIST (nist.gov) </a:t>
            </a:r>
          </a:p>
          <a:p>
            <a:pPr lvl="1"/>
            <a:r>
              <a:rPr lang="en-US" dirty="0">
                <a:ea typeface="ＭＳ Ｐゴシック" charset="0"/>
              </a:rPr>
              <a:t>compute tests for 2-way through 6-way interactions </a:t>
            </a:r>
          </a:p>
          <a:p>
            <a:pPr lvl="1"/>
            <a:r>
              <a:rPr lang="en-US" dirty="0">
                <a:ea typeface="ＭＳ Ｐゴシック" charset="0"/>
              </a:rPr>
              <a:t>Variety of output format</a:t>
            </a:r>
          </a:p>
          <a:p>
            <a:pPr lvl="2"/>
            <a:r>
              <a:rPr lang="en-US" dirty="0">
                <a:ea typeface="ＭＳ Ｐゴシック" charset="0"/>
              </a:rPr>
              <a:t>XML </a:t>
            </a:r>
          </a:p>
          <a:p>
            <a:pPr lvl="2"/>
            <a:r>
              <a:rPr lang="en-US" dirty="0">
                <a:ea typeface="ＭＳ Ｐゴシック" charset="0"/>
              </a:rPr>
              <a:t>CSV </a:t>
            </a:r>
          </a:p>
          <a:p>
            <a:pPr lvl="2"/>
            <a:r>
              <a:rPr lang="en-US" dirty="0">
                <a:ea typeface="ＭＳ Ｐゴシック" charset="0"/>
              </a:rPr>
              <a:t>Excel</a:t>
            </a:r>
          </a:p>
          <a:p>
            <a:pPr lvl="1"/>
            <a:r>
              <a:rPr lang="en-US" dirty="0">
                <a:ea typeface="ＭＳ Ｐゴシック" charset="0"/>
              </a:rPr>
              <a:t>Eclipse plug-in</a:t>
            </a:r>
          </a:p>
        </p:txBody>
      </p:sp>
      <p:pic>
        <p:nvPicPr>
          <p:cNvPr id="1085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10363"/>
            <a:ext cx="4191000" cy="30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35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69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 </a:t>
            </a:r>
            <a:r>
              <a:rPr lang="en-US" dirty="0">
                <a:sym typeface="Symbol" charset="0"/>
              </a:rPr>
              <a:t></a:t>
            </a:r>
            <a:r>
              <a:rPr lang="en-US" dirty="0"/>
              <a:t> Airbus A320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36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03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Case Study </a:t>
            </a:r>
            <a:r>
              <a:rPr lang="en-US" dirty="0">
                <a:sym typeface="Symbol" charset="0"/>
              </a:rPr>
              <a:t></a:t>
            </a:r>
            <a:r>
              <a:rPr lang="en-US" dirty="0"/>
              <a:t> Airbus A320 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1"/>
            <a:ext cx="5715000" cy="2819400"/>
          </a:xfrm>
          <a:noFill/>
        </p:spPr>
        <p:txBody>
          <a:bodyPr lIns="92075" tIns="46038" rIns="92075" bIns="46038"/>
          <a:lstStyle/>
          <a:p>
            <a:pPr marL="342900" indent="-342900" eaLnBrk="1" hangingPunct="1"/>
            <a:r>
              <a:rPr lang="en-US" sz="2800" dirty="0"/>
              <a:t>Launched in 1984</a:t>
            </a:r>
          </a:p>
          <a:p>
            <a:pPr marL="342900" indent="-342900" eaLnBrk="1" hangingPunct="1"/>
            <a:r>
              <a:rPr lang="en-US" sz="2800" dirty="0"/>
              <a:t>First civilian fly-by-wire computer system so advanced </a:t>
            </a:r>
            <a:r>
              <a:rPr lang="en-US" sz="2800" dirty="0" smtClean="0"/>
              <a:t>it can </a:t>
            </a:r>
            <a:r>
              <a:rPr lang="en-US" sz="2800" dirty="0"/>
              <a:t>land plane virtually unassisted</a:t>
            </a:r>
          </a:p>
          <a:p>
            <a:pPr marL="342900" indent="-342900"/>
            <a:r>
              <a:rPr lang="en-US" sz="2800" dirty="0"/>
              <a:t>No instrument dials – 6 CRTs</a:t>
            </a: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56" y="1676400"/>
            <a:ext cx="321164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9" descr="A320_flightd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37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6110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Case Study </a:t>
            </a:r>
            <a:r>
              <a:rPr lang="en-US" sz="3600" dirty="0">
                <a:sym typeface="Symbol" charset="0"/>
              </a:rPr>
              <a:t></a:t>
            </a:r>
            <a:r>
              <a:rPr lang="en-US" sz="3600" dirty="0"/>
              <a:t> Airbus </a:t>
            </a:r>
            <a:r>
              <a:rPr lang="en-US" sz="3600" dirty="0" smtClean="0"/>
              <a:t>A320 – Fatal </a:t>
            </a:r>
            <a:r>
              <a:rPr lang="en-US" sz="3600" dirty="0"/>
              <a:t>Accidents</a:t>
            </a:r>
            <a:endParaRPr lang="en-US" sz="2800" dirty="0"/>
          </a:p>
        </p:txBody>
      </p:sp>
      <p:sp>
        <p:nvSpPr>
          <p:cNvPr id="47106" name="Rectangle 3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Air France Flight 296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Alsace</a:t>
            </a:r>
            <a:r>
              <a:rPr lang="en-US" sz="2400" dirty="0"/>
              <a:t>, France, June 26, 1988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 airplane software interpreted the low altitude/downed gear as "</a:t>
            </a:r>
            <a:r>
              <a:rPr lang="en-US" sz="2000" dirty="0" smtClean="0"/>
              <a:t>We</a:t>
            </a:r>
            <a:r>
              <a:rPr lang="uk-UA" sz="2000" dirty="0" smtClean="0"/>
              <a:t>'</a:t>
            </a:r>
            <a:r>
              <a:rPr lang="en-US" sz="2000" dirty="0" smtClean="0"/>
              <a:t>re </a:t>
            </a:r>
            <a:r>
              <a:rPr lang="en-US" sz="2000" dirty="0"/>
              <a:t>about to land</a:t>
            </a:r>
            <a:r>
              <a:rPr lang="en-US" sz="2000" dirty="0">
                <a:ea typeface="ヒラギノ角ゴ Pro W3" charset="0"/>
              </a:rPr>
              <a:t>”</a:t>
            </a:r>
            <a:endParaRPr lang="en-US" altLang="ja-JP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Would not allow the pilot to control the  throttle.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3 people died, 133 survived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Indian Airline Flight 605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Bangalore</a:t>
            </a:r>
            <a:r>
              <a:rPr lang="en-US" sz="2400" dirty="0"/>
              <a:t>, India, </a:t>
            </a:r>
            <a:r>
              <a:rPr lang="en-US" sz="2400" dirty="0" smtClean="0"/>
              <a:t>February 14, </a:t>
            </a:r>
            <a:r>
              <a:rPr lang="en-US" sz="2400" dirty="0"/>
              <a:t>1990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92 </a:t>
            </a:r>
            <a:r>
              <a:rPr lang="en-US" sz="2000" dirty="0"/>
              <a:t>people died, 56 survived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Air Inter Flight 148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Mont </a:t>
            </a:r>
            <a:r>
              <a:rPr lang="en-US" sz="2400" dirty="0"/>
              <a:t>Sainte </a:t>
            </a:r>
            <a:r>
              <a:rPr lang="en-US" sz="2400" dirty="0" smtClean="0"/>
              <a:t>Odil</a:t>
            </a:r>
            <a:r>
              <a:rPr lang="en-US" sz="2400" dirty="0"/>
              <a:t>e</a:t>
            </a:r>
            <a:r>
              <a:rPr lang="en-US" sz="2400" dirty="0" smtClean="0"/>
              <a:t>, January 20, </a:t>
            </a:r>
            <a:r>
              <a:rPr lang="en-US" sz="2400" dirty="0"/>
              <a:t>1992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87 people died, 9 survived </a:t>
            </a:r>
          </a:p>
        </p:txBody>
      </p:sp>
      <p:pic>
        <p:nvPicPr>
          <p:cNvPr id="47107" name="Picture 6" descr="vide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21336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38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/>
              <a:t>Case Study </a:t>
            </a:r>
            <a:r>
              <a:rPr lang="en-US" sz="2800" dirty="0">
                <a:sym typeface="Symbol" charset="0"/>
              </a:rPr>
              <a:t></a:t>
            </a:r>
            <a:r>
              <a:rPr lang="en-US" sz="2800" dirty="0"/>
              <a:t> Airbus </a:t>
            </a:r>
            <a:r>
              <a:rPr lang="en-US" sz="2800" dirty="0" smtClean="0"/>
              <a:t>A320: What </a:t>
            </a:r>
            <a:r>
              <a:rPr lang="en-US" sz="2800" dirty="0"/>
              <a:t>Were the Causes?  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fly-by-wire system could ignore pilot actions. </a:t>
            </a:r>
          </a:p>
          <a:p>
            <a:pPr>
              <a:lnSpc>
                <a:spcPct val="90000"/>
              </a:lnSpc>
            </a:pPr>
            <a:r>
              <a:rPr lang="en-US" dirty="0"/>
              <a:t>Warning system alerts only seconds before </a:t>
            </a:r>
            <a:r>
              <a:rPr lang="en-US" dirty="0" smtClean="0"/>
              <a:t>accident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time to </a:t>
            </a:r>
            <a:r>
              <a:rPr lang="en-US" sz="2400" dirty="0" smtClean="0"/>
              <a:t>react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 smtClean="0"/>
              <a:t>Programmed </a:t>
            </a:r>
            <a:r>
              <a:rPr lang="en-US" dirty="0"/>
              <a:t>landing maneuvers with bug in altitude </a:t>
            </a:r>
            <a:r>
              <a:rPr lang="en-US" dirty="0" smtClean="0"/>
              <a:t>calculation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Altimeter showed the plane was higher than its actual altitude 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 smtClean="0"/>
              <a:t>Flight </a:t>
            </a:r>
            <a:r>
              <a:rPr lang="en-US" dirty="0"/>
              <a:t>path angle and vertical speed indicator have the same display </a:t>
            </a:r>
            <a:r>
              <a:rPr lang="en-US" dirty="0" smtClean="0"/>
              <a:t>format [see note]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confuses </a:t>
            </a:r>
            <a:r>
              <a:rPr lang="en-US" sz="2400" dirty="0" smtClean="0"/>
              <a:t>pilots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39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4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Assignments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Assignment discussion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 student writes: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/>
              <a:t>And assignment </a:t>
            </a:r>
            <a:r>
              <a:rPr lang="en-US" dirty="0" smtClean="0"/>
              <a:t>## </a:t>
            </a:r>
            <a:r>
              <a:rPr lang="en-US" dirty="0"/>
              <a:t>I was also deducted </a:t>
            </a:r>
            <a:r>
              <a:rPr lang="is-IS" dirty="0" smtClean="0"/>
              <a:t>… </a:t>
            </a:r>
            <a:r>
              <a:rPr lang="en-US" dirty="0" smtClean="0"/>
              <a:t>for </a:t>
            </a:r>
            <a:r>
              <a:rPr lang="en-US" dirty="0"/>
              <a:t>not enough tests when there was again, nothing mentioned about being a minimum amount of tests. I figured since it wasn't stated that we only needed to include as many as we think are needed</a:t>
            </a:r>
            <a:r>
              <a:rPr lang="en-US" dirty="0" smtClean="0"/>
              <a:t>.”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 many test cases?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Enough to test thoroughly the software! This  includes more than just a couple of numbers.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For assignments 3 and 4: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Usual numbers, high precision numbers (6-8 digits), large numbers, 0.0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Special cases: 0.0, NaN, Infinity, Max_Num, Min_Num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Testing, don</a:t>
            </a:r>
            <a:r>
              <a:rPr lang="uk-UA" dirty="0" smtClean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 go overboard: minimal to exercise each possibility, but do not have too many. 8-12 tests should be enough (including special cases)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/>
              <a:t>Program Models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and </a:t>
            </a:r>
            <a:r>
              <a:rPr lang="en-US" sz="4400" dirty="0"/>
              <a:t>Graphs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40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6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Properties of Models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Compact: </a:t>
            </a:r>
          </a:p>
          <a:p>
            <a:pPr lvl="1" eaLnBrk="1" hangingPunct="1"/>
            <a:r>
              <a:rPr lang="en-US" sz="2400" dirty="0"/>
              <a:t>representation of a system</a:t>
            </a:r>
          </a:p>
          <a:p>
            <a:pPr eaLnBrk="1" hangingPunct="1"/>
            <a:r>
              <a:rPr lang="en-US" sz="2800" dirty="0"/>
              <a:t>Predictive: </a:t>
            </a:r>
          </a:p>
          <a:p>
            <a:pPr lvl="1" eaLnBrk="1" hangingPunct="1"/>
            <a:r>
              <a:rPr lang="en-US" sz="2400" dirty="0"/>
              <a:t>represent some salient characteristics</a:t>
            </a:r>
          </a:p>
          <a:p>
            <a:pPr lvl="1" eaLnBrk="1" hangingPunct="1"/>
            <a:r>
              <a:rPr lang="en-US" sz="2400" dirty="0"/>
              <a:t>well enough to distinguish between </a:t>
            </a:r>
            <a:r>
              <a:rPr lang="en-US" sz="2400" i="1" dirty="0"/>
              <a:t>good</a:t>
            </a:r>
            <a:r>
              <a:rPr lang="en-US" sz="2400" dirty="0"/>
              <a:t> and </a:t>
            </a:r>
            <a:r>
              <a:rPr lang="en-US" sz="2400" i="1" dirty="0"/>
              <a:t>bad</a:t>
            </a:r>
            <a:r>
              <a:rPr lang="en-US" sz="2400" dirty="0"/>
              <a:t> </a:t>
            </a:r>
          </a:p>
          <a:p>
            <a:pPr lvl="1" eaLnBrk="1" hangingPunct="1"/>
            <a:r>
              <a:rPr lang="en-US" sz="2400" dirty="0"/>
              <a:t>no single model represents all characteristics </a:t>
            </a:r>
          </a:p>
          <a:p>
            <a:pPr eaLnBrk="1" hangingPunct="1"/>
            <a:r>
              <a:rPr lang="en-US" sz="2800" dirty="0"/>
              <a:t>Semantically meaningful: </a:t>
            </a:r>
          </a:p>
          <a:p>
            <a:pPr lvl="1" eaLnBrk="1" hangingPunct="1"/>
            <a:r>
              <a:rPr lang="en-US" sz="2400" dirty="0"/>
              <a:t>permits diagnosis of the causes of failure</a:t>
            </a:r>
          </a:p>
          <a:p>
            <a:pPr eaLnBrk="1" hangingPunct="1"/>
            <a:r>
              <a:rPr lang="en-US" sz="2800" dirty="0"/>
              <a:t>Sufficiently general: </a:t>
            </a:r>
          </a:p>
          <a:p>
            <a:pPr lvl="1" eaLnBrk="1" hangingPunct="1"/>
            <a:r>
              <a:rPr lang="en-US" sz="2400" dirty="0"/>
              <a:t>general enough for practical use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41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4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Flowchart: The Friendship Algorithm </a:t>
            </a:r>
          </a:p>
        </p:txBody>
      </p:sp>
      <p:pic>
        <p:nvPicPr>
          <p:cNvPr id="22534" name="Picture 5" descr="friendship_full_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0822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42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6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Flowchart: The Friendship Algorithm </a:t>
            </a:r>
          </a:p>
        </p:txBody>
      </p:sp>
      <p:pic>
        <p:nvPicPr>
          <p:cNvPr id="22534" name="Picture 5" descr="friendship_full_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8884"/>
            <a:ext cx="5562600" cy="480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5206" name="Picture 6" descr="sheldon-goes-rock-climb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664368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43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5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Control Flow Graph (CFG)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Intra-procedural control flow graph</a:t>
            </a:r>
          </a:p>
          <a:p>
            <a:pPr eaLnBrk="1" hangingPunct="1"/>
            <a:r>
              <a:rPr lang="en-US" sz="3200" dirty="0"/>
              <a:t>Nodes = regions of source </a:t>
            </a:r>
            <a:r>
              <a:rPr lang="en-US" sz="3200" dirty="0" smtClean="0"/>
              <a:t>code, basic blocks</a:t>
            </a:r>
            <a:endParaRPr lang="en-US" sz="3200" dirty="0"/>
          </a:p>
          <a:p>
            <a:pPr lvl="1" eaLnBrk="1" hangingPunct="1"/>
            <a:r>
              <a:rPr lang="en-US" sz="2800" dirty="0" smtClean="0"/>
              <a:t>maximal </a:t>
            </a:r>
            <a:r>
              <a:rPr lang="en-US" sz="2800" dirty="0"/>
              <a:t>program region with a single entry and single </a:t>
            </a:r>
            <a:r>
              <a:rPr lang="en-US" sz="2800" dirty="0" smtClean="0"/>
              <a:t>exit</a:t>
            </a:r>
          </a:p>
          <a:p>
            <a:pPr lvl="2"/>
            <a:r>
              <a:rPr lang="en-US" sz="2400" dirty="0"/>
              <a:t>S</a:t>
            </a:r>
            <a:r>
              <a:rPr lang="en-US" sz="2400" dirty="0" smtClean="0"/>
              <a:t>tatements </a:t>
            </a:r>
            <a:r>
              <a:rPr lang="en-US" sz="2400" dirty="0"/>
              <a:t>are grouped in single </a:t>
            </a:r>
            <a:r>
              <a:rPr lang="en-US" sz="2400" dirty="0" smtClean="0"/>
              <a:t>block</a:t>
            </a:r>
          </a:p>
          <a:p>
            <a:pPr lvl="2"/>
            <a:r>
              <a:rPr lang="en-US" sz="2400" dirty="0" smtClean="0"/>
              <a:t>Single </a:t>
            </a:r>
            <a:r>
              <a:rPr lang="en-US" sz="2400" dirty="0"/>
              <a:t>statement can also be broken into multiple nodes </a:t>
            </a:r>
          </a:p>
          <a:p>
            <a:r>
              <a:rPr lang="en-US" sz="3200" dirty="0"/>
              <a:t>Directed edges </a:t>
            </a:r>
            <a:r>
              <a:rPr lang="en-US" sz="3200" dirty="0" smtClean="0"/>
              <a:t>= control flow</a:t>
            </a:r>
          </a:p>
          <a:p>
            <a:pPr lvl="1" eaLnBrk="1" hangingPunct="1"/>
            <a:r>
              <a:rPr lang="en-US" sz="2800" dirty="0" smtClean="0"/>
              <a:t>program </a:t>
            </a:r>
            <a:r>
              <a:rPr lang="en-US" sz="2800" dirty="0"/>
              <a:t>execution may proceed from one node to another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44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4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144000" cy="990600"/>
          </a:xfrm>
        </p:spPr>
        <p:txBody>
          <a:bodyPr/>
          <a:lstStyle/>
          <a:p>
            <a:r>
              <a:rPr lang="en-US" dirty="0" smtClean="0"/>
              <a:t>Control </a:t>
            </a:r>
            <a:r>
              <a:rPr lang="en-US" dirty="0"/>
              <a:t>Flow </a:t>
            </a:r>
            <a:r>
              <a:rPr lang="en-US" dirty="0" smtClean="0"/>
              <a:t>Graph – </a:t>
            </a:r>
            <a:r>
              <a:rPr lang="en-US" sz="3600" dirty="0" smtClean="0"/>
              <a:t>An Example </a:t>
            </a:r>
            <a:endParaRPr lang="en-US" sz="3600" dirty="0"/>
          </a:p>
        </p:txBody>
      </p:sp>
      <p:graphicFrame>
        <p:nvGraphicFramePr>
          <p:cNvPr id="32773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53822"/>
              </p:ext>
            </p:extLst>
          </p:nvPr>
        </p:nvGraphicFramePr>
        <p:xfrm>
          <a:off x="4038600" y="1524000"/>
          <a:ext cx="5029200" cy="4822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Visio" r:id="rId4" imgW="6553200" imgH="6273800" progId="Visio.Drawing.11">
                  <p:embed/>
                </p:oleObj>
              </mc:Choice>
              <mc:Fallback>
                <p:oleObj name="Visio" r:id="rId4" imgW="6553200" imgH="62738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524000"/>
                        <a:ext cx="5029200" cy="4822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152400" y="1066800"/>
            <a:ext cx="4038600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square" anchor="b" anchorCtr="1">
            <a:spAutoFit/>
          </a:bodyPr>
          <a:lstStyle/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public static String collapseNewlines(String argStr)</a:t>
            </a: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{</a:t>
            </a: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    char last = argStr.charAt(0);</a:t>
            </a: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    StringBuffer argBuf = new StringBuffer();</a:t>
            </a:r>
          </a:p>
          <a:p>
            <a:pPr algn="l"/>
            <a:endParaRPr lang="it-IT" sz="1800" dirty="0">
              <a:solidFill>
                <a:srgbClr val="000090"/>
              </a:solidFill>
              <a:latin typeface="Arial Narrow" charset="0"/>
            </a:endParaRP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    for (int cIdx = 0 ; cIdx &lt; argStr.length()</a:t>
            </a:r>
            <a:r>
              <a:rPr lang="it-IT" sz="1800" dirty="0" smtClean="0">
                <a:solidFill>
                  <a:srgbClr val="000090"/>
                </a:solidFill>
                <a:latin typeface="Arial Narrow" charset="0"/>
              </a:rPr>
              <a:t>;</a:t>
            </a: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</a:t>
            </a:r>
            <a:r>
              <a:rPr lang="it-IT" sz="1800" dirty="0" smtClean="0">
                <a:solidFill>
                  <a:srgbClr val="000090"/>
                </a:solidFill>
                <a:latin typeface="Arial Narrow" charset="0"/>
              </a:rPr>
              <a:t>             </a:t>
            </a:r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cIdx++)</a:t>
            </a: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    {</a:t>
            </a: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        char ch = argStr.charAt(cIdx);</a:t>
            </a: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        if (ch != </a:t>
            </a:r>
            <a:r>
              <a:rPr lang="uk-UA" sz="1800" dirty="0" smtClean="0">
                <a:solidFill>
                  <a:srgbClr val="000090"/>
                </a:solidFill>
                <a:latin typeface="Arial Narrow" charset="0"/>
              </a:rPr>
              <a:t>'</a:t>
            </a:r>
            <a:r>
              <a:rPr lang="it-IT" sz="1800" dirty="0" smtClean="0">
                <a:solidFill>
                  <a:srgbClr val="000090"/>
                </a:solidFill>
                <a:latin typeface="Arial Narrow" charset="0"/>
              </a:rPr>
              <a:t>\n</a:t>
            </a:r>
            <a:r>
              <a:rPr lang="uk-UA" sz="1800" dirty="0" smtClean="0">
                <a:solidFill>
                  <a:srgbClr val="000090"/>
                </a:solidFill>
                <a:latin typeface="Arial Narrow" charset="0"/>
              </a:rPr>
              <a:t>'</a:t>
            </a:r>
            <a:r>
              <a:rPr lang="it-IT" sz="1800" dirty="0" smtClean="0">
                <a:solidFill>
                  <a:srgbClr val="000090"/>
                </a:solidFill>
                <a:latin typeface="Arial Narrow" charset="0"/>
              </a:rPr>
              <a:t> </a:t>
            </a:r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|| last != </a:t>
            </a:r>
            <a:r>
              <a:rPr lang="uk-UA" sz="1800" dirty="0" smtClean="0">
                <a:solidFill>
                  <a:srgbClr val="000090"/>
                </a:solidFill>
                <a:latin typeface="Arial Narrow" charset="0"/>
              </a:rPr>
              <a:t>'</a:t>
            </a:r>
            <a:r>
              <a:rPr lang="it-IT" sz="1800" dirty="0" smtClean="0">
                <a:solidFill>
                  <a:srgbClr val="000090"/>
                </a:solidFill>
                <a:latin typeface="Arial Narrow" charset="0"/>
              </a:rPr>
              <a:t>\n</a:t>
            </a:r>
            <a:r>
              <a:rPr lang="uk-UA" sz="1800" dirty="0" smtClean="0">
                <a:solidFill>
                  <a:srgbClr val="000090"/>
                </a:solidFill>
                <a:latin typeface="Arial Narrow" charset="0"/>
              </a:rPr>
              <a:t>'</a:t>
            </a:r>
            <a:r>
              <a:rPr lang="it-IT" sz="1800" dirty="0" smtClean="0">
                <a:solidFill>
                  <a:srgbClr val="000090"/>
                </a:solidFill>
                <a:latin typeface="Arial Narrow" charset="0"/>
              </a:rPr>
              <a:t>)</a:t>
            </a:r>
            <a:endParaRPr lang="it-IT" sz="1800" dirty="0">
              <a:solidFill>
                <a:srgbClr val="000090"/>
              </a:solidFill>
              <a:latin typeface="Arial Narrow" charset="0"/>
            </a:endParaRP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        {</a:t>
            </a: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            argBuf.append(ch);</a:t>
            </a: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            last = ch;</a:t>
            </a: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        }</a:t>
            </a: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    </a:t>
            </a:r>
            <a:r>
              <a:rPr lang="it-IT" sz="1800" dirty="0" smtClean="0">
                <a:solidFill>
                  <a:srgbClr val="000090"/>
                </a:solidFill>
                <a:latin typeface="Arial Narrow" charset="0"/>
              </a:rPr>
              <a:t>}</a:t>
            </a:r>
            <a:endParaRPr lang="it-IT" sz="1800" dirty="0">
              <a:solidFill>
                <a:srgbClr val="000090"/>
              </a:solidFill>
              <a:latin typeface="Arial Narrow" charset="0"/>
            </a:endParaRP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    return argBuf.toString();</a:t>
            </a:r>
          </a:p>
          <a:p>
            <a:pPr algn="l"/>
            <a:r>
              <a:rPr lang="it-IT" sz="1800" dirty="0">
                <a:solidFill>
                  <a:srgbClr val="000090"/>
                </a:solidFill>
                <a:latin typeface="Arial Narrow" charset="0"/>
              </a:rPr>
              <a:t>   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45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9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ctrTitle"/>
          </p:nvPr>
        </p:nvSpPr>
        <p:spPr/>
        <p:txBody>
          <a:bodyPr rIns="132080"/>
          <a:lstStyle/>
          <a:p>
            <a:pPr algn="ctr"/>
            <a:r>
              <a:rPr lang="en-US" sz="4400" dirty="0"/>
              <a:t>White </a:t>
            </a:r>
            <a:r>
              <a:rPr lang="en-US" sz="4400" dirty="0" smtClean="0"/>
              <a:t>Box Testing</a:t>
            </a:r>
            <a:br>
              <a:rPr lang="en-US" sz="4400" dirty="0" smtClean="0"/>
            </a:br>
            <a:r>
              <a:rPr lang="en-US" sz="4400" dirty="0" smtClean="0"/>
              <a:t>a.k.a. Structural Testing 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46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24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Structural Testing</a:t>
            </a:r>
            <a:endParaRPr lang="en-US" dirty="0"/>
          </a:p>
        </p:txBody>
      </p:sp>
      <p:sp>
        <p:nvSpPr>
          <p:cNvPr id="3891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Judging </a:t>
            </a:r>
            <a:r>
              <a:rPr lang="en-US" sz="3200" dirty="0" smtClean="0"/>
              <a:t>the </a:t>
            </a:r>
            <a:r>
              <a:rPr lang="en-US" sz="3200" i="1" dirty="0" smtClean="0"/>
              <a:t>thoroughness</a:t>
            </a:r>
            <a:r>
              <a:rPr lang="en-US" sz="3200" dirty="0" smtClean="0"/>
              <a:t> of a test </a:t>
            </a:r>
            <a:r>
              <a:rPr lang="en-US" sz="3200" dirty="0"/>
              <a:t>suite based on the </a:t>
            </a:r>
            <a:r>
              <a:rPr lang="en-US" sz="3200" i="1" dirty="0"/>
              <a:t>structure</a:t>
            </a:r>
            <a:r>
              <a:rPr lang="en-US" sz="3200" dirty="0"/>
              <a:t> of the program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Compare to </a:t>
            </a:r>
            <a:r>
              <a:rPr lang="en-US" sz="3200" dirty="0"/>
              <a:t>functional (</a:t>
            </a:r>
            <a:r>
              <a:rPr lang="en-US" sz="3200" dirty="0" smtClean="0"/>
              <a:t>requirements based</a:t>
            </a:r>
            <a:r>
              <a:rPr lang="en-US" sz="3200" dirty="0"/>
              <a:t>, </a:t>
            </a:r>
            <a:r>
              <a:rPr lang="en-US" altLang="ja-JP" sz="3200" dirty="0" smtClean="0"/>
              <a:t>black</a:t>
            </a:r>
            <a:r>
              <a:rPr lang="en-US" altLang="ja-JP" sz="3200" dirty="0"/>
              <a:t>-</a:t>
            </a:r>
            <a:r>
              <a:rPr lang="en-US" altLang="ja-JP" sz="3200" dirty="0" smtClean="0"/>
              <a:t>box) testing</a:t>
            </a:r>
            <a:endParaRPr lang="en-US" altLang="ja-JP" sz="3200" dirty="0"/>
          </a:p>
          <a:p>
            <a:pPr lvl="1">
              <a:lnSpc>
                <a:spcPct val="90000"/>
              </a:lnSpc>
            </a:pPr>
            <a:r>
              <a:rPr lang="en-US" altLang="ja-JP" sz="2800" dirty="0" smtClean="0"/>
              <a:t>Structural </a:t>
            </a:r>
            <a:r>
              <a:rPr lang="en-US" altLang="ja-JP" sz="2800" dirty="0"/>
              <a:t>testing is still testing product functionality against its specification. 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Only the measure of thoroughness has changed.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Usually done by the </a:t>
            </a:r>
            <a:r>
              <a:rPr lang="en-US" sz="3200" dirty="0" smtClean="0"/>
              <a:t>programmers </a:t>
            </a:r>
            <a:r>
              <a:rPr lang="en-US" sz="3200" dirty="0"/>
              <a:t>as part of </a:t>
            </a:r>
            <a:r>
              <a:rPr lang="en-US" sz="3200" i="1" dirty="0"/>
              <a:t>unit </a:t>
            </a:r>
            <a:r>
              <a:rPr lang="en-US" sz="3200" i="1" dirty="0" smtClean="0"/>
              <a:t>testing</a:t>
            </a:r>
          </a:p>
          <a:p>
            <a:pPr eaLnBrk="1" hangingPunct="1">
              <a:lnSpc>
                <a:spcPct val="90000"/>
              </a:lnSpc>
            </a:pPr>
            <a:endParaRPr lang="en-US" sz="3200" i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[See notes]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47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5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Structural </a:t>
            </a:r>
            <a:r>
              <a:rPr lang="en-US" dirty="0" smtClean="0"/>
              <a:t>Testing</a:t>
            </a:r>
            <a:r>
              <a:rPr lang="en-US" dirty="0"/>
              <a:t>?</a:t>
            </a:r>
          </a:p>
        </p:txBody>
      </p:sp>
      <p:sp>
        <p:nvSpPr>
          <p:cNvPr id="4096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/>
              <a:t>“</a:t>
            </a:r>
            <a:r>
              <a:rPr lang="en-US" altLang="ja-JP" sz="2800" dirty="0"/>
              <a:t>W</a:t>
            </a:r>
            <a:r>
              <a:rPr lang="en-US" altLang="ja-JP" sz="2800" dirty="0" smtClean="0"/>
              <a:t>hat </a:t>
            </a:r>
            <a:r>
              <a:rPr lang="en-US" altLang="ja-JP" sz="2800" dirty="0"/>
              <a:t>is </a:t>
            </a:r>
            <a:r>
              <a:rPr lang="en-US" altLang="ja-JP" sz="2800" i="1" dirty="0"/>
              <a:t>missing</a:t>
            </a:r>
            <a:r>
              <a:rPr lang="en-US" altLang="ja-JP" sz="2800" dirty="0"/>
              <a:t> in our test suite?</a:t>
            </a:r>
            <a:r>
              <a:rPr lang="ja-JP" altLang="en-US" sz="2800" dirty="0" smtClean="0"/>
              <a:t>”</a:t>
            </a:r>
            <a:endParaRPr lang="en-US" altLang="ja-JP" sz="2800" dirty="0"/>
          </a:p>
          <a:p>
            <a:r>
              <a:rPr lang="en-US" sz="2800" dirty="0" smtClean="0"/>
              <a:t>If </a:t>
            </a:r>
            <a:r>
              <a:rPr lang="en-US" sz="2800" dirty="0"/>
              <a:t>part of a program is not executed by any test case in the suite, </a:t>
            </a:r>
            <a:r>
              <a:rPr lang="en-US" sz="2800" dirty="0" smtClean="0"/>
              <a:t>defects </a:t>
            </a:r>
            <a:r>
              <a:rPr lang="en-US" sz="2800" dirty="0"/>
              <a:t>in that part cannot be </a:t>
            </a:r>
            <a:r>
              <a:rPr lang="en-US" sz="2800" dirty="0" smtClean="0"/>
              <a:t>exposed.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hat i</a:t>
            </a:r>
            <a:r>
              <a:rPr lang="en-US" altLang="ja-JP" sz="2800" dirty="0" smtClean="0"/>
              <a:t>s </a:t>
            </a:r>
            <a:r>
              <a:rPr lang="en-US" altLang="ja-JP" sz="2800" dirty="0"/>
              <a:t>a </a:t>
            </a:r>
            <a:r>
              <a:rPr lang="ja-JP" altLang="en-US" sz="2800" dirty="0"/>
              <a:t>“</a:t>
            </a:r>
            <a:r>
              <a:rPr lang="en-US" altLang="ja-JP" sz="2800" dirty="0"/>
              <a:t>part</a:t>
            </a:r>
            <a:r>
              <a:rPr lang="ja-JP" altLang="en-US" sz="2800" dirty="0" smtClean="0"/>
              <a:t>”</a:t>
            </a:r>
            <a:r>
              <a:rPr lang="en-US" altLang="ja-JP" sz="2800" dirty="0" smtClean="0"/>
              <a:t>?</a:t>
            </a:r>
          </a:p>
          <a:p>
            <a:pPr marL="742950" lvl="1" indent="-285750"/>
            <a:r>
              <a:rPr lang="en-US" sz="2400" dirty="0" smtClean="0"/>
              <a:t>Typically</a:t>
            </a:r>
            <a:r>
              <a:rPr lang="en-US" sz="2400" dirty="0"/>
              <a:t>, a control flow element or combination: </a:t>
            </a:r>
            <a:endParaRPr lang="en-US" sz="2400" dirty="0" smtClean="0"/>
          </a:p>
          <a:p>
            <a:pPr marL="1017587" lvl="2" indent="-285750"/>
            <a:r>
              <a:rPr lang="en-US" sz="2000" dirty="0" smtClean="0"/>
              <a:t>Statements </a:t>
            </a:r>
            <a:r>
              <a:rPr lang="en-US" sz="2000" dirty="0"/>
              <a:t>(or CFG nodes), branches (or CFG edges</a:t>
            </a:r>
            <a:r>
              <a:rPr lang="en-US" sz="2000" dirty="0" smtClean="0"/>
              <a:t>)</a:t>
            </a:r>
          </a:p>
          <a:p>
            <a:pPr marL="1017587" lvl="2" indent="-285750"/>
            <a:r>
              <a:rPr lang="en-US" sz="2000" dirty="0" smtClean="0"/>
              <a:t>Fragments </a:t>
            </a:r>
            <a:r>
              <a:rPr lang="en-US" sz="2000" dirty="0"/>
              <a:t>and combinations: conditions, paths </a:t>
            </a:r>
          </a:p>
          <a:p>
            <a:pPr marL="342900" indent="-342900"/>
            <a:r>
              <a:rPr lang="en-US" sz="2800" dirty="0"/>
              <a:t>Complements functional testing: </a:t>
            </a:r>
            <a:endParaRPr lang="en-US" sz="2800" dirty="0" smtClean="0"/>
          </a:p>
          <a:p>
            <a:pPr marL="742950" lvl="1" indent="-285750"/>
            <a:r>
              <a:rPr lang="en-US" sz="2400" dirty="0"/>
              <a:t>Another way to recognize cases that are treated </a:t>
            </a:r>
            <a:r>
              <a:rPr lang="en-US" sz="2400" i="1" dirty="0" smtClean="0"/>
              <a:t>differently</a:t>
            </a:r>
          </a:p>
          <a:p>
            <a:pPr indent="-285750"/>
            <a:r>
              <a:rPr lang="en-US" sz="2800" dirty="0" smtClean="0"/>
              <a:t>[See notes]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48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6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/>
              <a:t>No </a:t>
            </a:r>
            <a:r>
              <a:rPr lang="en-US" sz="3600" dirty="0" smtClean="0"/>
              <a:t>Guarantee of Finding All Defects</a:t>
            </a:r>
            <a:endParaRPr lang="en-US" sz="3600" dirty="0"/>
          </a:p>
        </p:txBody>
      </p:sp>
      <p:sp>
        <p:nvSpPr>
          <p:cNvPr id="4301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sz="2800" dirty="0"/>
              <a:t>Executing all control flow elements does not guarantee finding all </a:t>
            </a:r>
            <a:r>
              <a:rPr lang="en-US" sz="2800" dirty="0" smtClean="0"/>
              <a:t>defects</a:t>
            </a:r>
            <a:endParaRPr lang="en-US" sz="2800" dirty="0"/>
          </a:p>
          <a:p>
            <a:pPr lvl="1"/>
            <a:r>
              <a:rPr lang="en-US" sz="2400" dirty="0"/>
              <a:t>Execution of a faulty statement may not always result in a failure</a:t>
            </a:r>
          </a:p>
          <a:p>
            <a:pPr lvl="2"/>
            <a:r>
              <a:rPr lang="en-US" sz="2400" dirty="0"/>
              <a:t>The state may not be corrupted when the statement is executed with some data values</a:t>
            </a:r>
          </a:p>
          <a:p>
            <a:pPr lvl="2"/>
            <a:r>
              <a:rPr lang="en-US" sz="2400" dirty="0"/>
              <a:t>Corrupt state may not propagate through execution to eventually lead to failure</a:t>
            </a:r>
          </a:p>
          <a:p>
            <a:r>
              <a:rPr lang="en-US" sz="2800" dirty="0"/>
              <a:t>What is the value of structural coverage?</a:t>
            </a:r>
          </a:p>
          <a:p>
            <a:pPr lvl="1"/>
            <a:r>
              <a:rPr lang="en-US" sz="2400" dirty="0"/>
              <a:t>Increases confidence in the thoroughness of </a:t>
            </a:r>
            <a:r>
              <a:rPr lang="en-US" sz="2400" dirty="0" smtClean="0"/>
              <a:t>testing</a:t>
            </a:r>
          </a:p>
          <a:p>
            <a:pPr lvl="1"/>
            <a:r>
              <a:rPr lang="en-US" sz="2400" dirty="0" smtClean="0"/>
              <a:t>Removes </a:t>
            </a:r>
            <a:r>
              <a:rPr lang="en-US" sz="2400" dirty="0"/>
              <a:t>some obvious </a:t>
            </a:r>
            <a:r>
              <a:rPr lang="en-US" sz="2400" i="1" dirty="0" smtClean="0"/>
              <a:t>inadequacies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[See notes]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49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May 2, 2017</a:t>
            </a:r>
            <a:endParaRPr lang="en-US" sz="1400" dirty="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SE 433: Lecture 6</a:t>
            </a:r>
            <a:endParaRPr lang="en-US" sz="1400" dirty="0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Assignment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990600"/>
            <a:ext cx="8431212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Part 2: Test Case Implementation 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Due </a:t>
            </a:r>
            <a:r>
              <a:rPr lang="en-US" sz="2000" dirty="0"/>
              <a:t>Date: </a:t>
            </a:r>
            <a:r>
              <a:rPr lang="en-US" sz="2000" b="1" dirty="0" smtClean="0">
                <a:solidFill>
                  <a:srgbClr val="000000"/>
                </a:solidFill>
              </a:rPr>
              <a:t>May 11, 2017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objective of this assignment is to </a:t>
            </a:r>
          </a:p>
          <a:p>
            <a:pPr lvl="1"/>
            <a:r>
              <a:rPr lang="en-US" dirty="0"/>
              <a:t>design unit test suites using black-box techniques,  </a:t>
            </a:r>
          </a:p>
          <a:p>
            <a:pPr lvl="1"/>
            <a:r>
              <a:rPr lang="en-US" dirty="0"/>
              <a:t>implementing the test suites using JUnit, and </a:t>
            </a:r>
          </a:p>
          <a:p>
            <a:pPr lvl="1"/>
            <a:r>
              <a:rPr lang="en-US" dirty="0"/>
              <a:t>run the test suites using Ant.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binary code of both programs under test is provided in a zip file named </a:t>
            </a:r>
            <a:r>
              <a:rPr lang="en-US" sz="2000" b="1" u="sng" dirty="0"/>
              <a:t>classes.zip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Unzip </a:t>
            </a:r>
            <a:r>
              <a:rPr lang="en-US" sz="2000" dirty="0"/>
              <a:t>this file, you will find a directory named classes, that contains the compiled byte code of programs under test.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programs match the descriptions given </a:t>
            </a:r>
            <a:r>
              <a:rPr lang="en-US" sz="2000" dirty="0" smtClean="0"/>
              <a:t>in the assignment. </a:t>
            </a:r>
          </a:p>
          <a:p>
            <a:r>
              <a:rPr lang="en-US" sz="2000" dirty="0" smtClean="0"/>
              <a:t>However</a:t>
            </a:r>
            <a:r>
              <a:rPr lang="en-US" sz="2000" dirty="0"/>
              <a:t>, </a:t>
            </a:r>
            <a:r>
              <a:rPr lang="en-US" sz="2000" b="1" i="1" u="sng" dirty="0">
                <a:solidFill>
                  <a:srgbClr val="FF0000"/>
                </a:solidFill>
              </a:rPr>
              <a:t>the implementations may contain defects</a:t>
            </a:r>
            <a:r>
              <a:rPr lang="en-US" sz="2000" dirty="0"/>
              <a:t>. </a:t>
            </a:r>
            <a:r>
              <a:rPr lang="en-US" sz="2000" dirty="0" smtClean="0"/>
              <a:t>You </a:t>
            </a:r>
            <a:r>
              <a:rPr lang="en-US" sz="2000" dirty="0"/>
              <a:t>must include the classes directory in your </a:t>
            </a:r>
            <a:r>
              <a:rPr lang="en-US" sz="2000" b="1" dirty="0"/>
              <a:t>classpath</a:t>
            </a:r>
            <a:r>
              <a:rPr lang="en-US" sz="2000" dirty="0"/>
              <a:t> to run or test the programs. </a:t>
            </a:r>
          </a:p>
          <a:p>
            <a:pPr marL="0" indent="0"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6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Structural Testing Complements </a:t>
            </a:r>
            <a:r>
              <a:rPr lang="en-US" sz="2800" dirty="0" smtClean="0"/>
              <a:t>Functional </a:t>
            </a:r>
            <a:r>
              <a:rPr lang="en-US" sz="2800" dirty="0"/>
              <a:t>Testing</a:t>
            </a:r>
          </a:p>
        </p:txBody>
      </p:sp>
      <p:sp>
        <p:nvSpPr>
          <p:cNvPr id="4506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200" dirty="0"/>
              <a:t>Include cases that may not be identified from specifications alone </a:t>
            </a:r>
            <a:endParaRPr lang="en-US" sz="3200" dirty="0" smtClean="0"/>
          </a:p>
          <a:p>
            <a:pPr lvl="1"/>
            <a:r>
              <a:rPr lang="en-US" sz="2800" dirty="0" smtClean="0"/>
              <a:t>Implementation of </a:t>
            </a:r>
            <a:r>
              <a:rPr lang="en-US" sz="2800" dirty="0"/>
              <a:t>a single item of the specification by multiple parts of the program</a:t>
            </a:r>
          </a:p>
          <a:p>
            <a:pPr lvl="1"/>
            <a:r>
              <a:rPr lang="en-US" sz="2800" dirty="0"/>
              <a:t>Example: </a:t>
            </a:r>
            <a:r>
              <a:rPr lang="en-US" sz="2800" dirty="0" smtClean="0"/>
              <a:t> hash </a:t>
            </a:r>
            <a:r>
              <a:rPr lang="en-US" sz="2800" dirty="0"/>
              <a:t>table collision  (invisible in interface spec) </a:t>
            </a:r>
          </a:p>
          <a:p>
            <a:r>
              <a:rPr lang="en-US" sz="3200" dirty="0"/>
              <a:t>Satisfying control flow adequacy criteria could still fail </a:t>
            </a:r>
            <a:r>
              <a:rPr lang="en-US" sz="3200" dirty="0" smtClean="0"/>
              <a:t>to reveal defects </a:t>
            </a:r>
            <a:endParaRPr lang="en-US" sz="3200" dirty="0"/>
          </a:p>
          <a:p>
            <a:pPr lvl="1"/>
            <a:r>
              <a:rPr lang="en-US" sz="2800" dirty="0"/>
              <a:t>M</a:t>
            </a:r>
            <a:r>
              <a:rPr lang="en-US" sz="2800" dirty="0" smtClean="0"/>
              <a:t>issing path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50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7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Structural Testing in Practice</a:t>
            </a:r>
          </a:p>
        </p:txBody>
      </p:sp>
      <p:sp>
        <p:nvSpPr>
          <p:cNvPr id="4710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Typical </a:t>
            </a:r>
            <a:r>
              <a:rPr lang="en-US" dirty="0"/>
              <a:t>process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Create functional </a:t>
            </a:r>
            <a:r>
              <a:rPr lang="en-US" sz="2400" dirty="0"/>
              <a:t>test suite first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Measure structural </a:t>
            </a:r>
            <a:r>
              <a:rPr lang="en-US" sz="2400" dirty="0"/>
              <a:t>coverage to identify what is missing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Add additional test </a:t>
            </a:r>
            <a:r>
              <a:rPr lang="en-US" sz="2400" dirty="0"/>
              <a:t>cases </a:t>
            </a:r>
          </a:p>
          <a:p>
            <a:pPr>
              <a:spcAft>
                <a:spcPts val="0"/>
              </a:spcAft>
            </a:pPr>
            <a:r>
              <a:rPr lang="en-US" dirty="0"/>
              <a:t>Interpret unexecuted elements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Natural differences </a:t>
            </a:r>
            <a:r>
              <a:rPr lang="en-US" sz="2400" dirty="0"/>
              <a:t>between specification and implementation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Flaws of </a:t>
            </a:r>
            <a:r>
              <a:rPr lang="en-US" sz="2400" dirty="0"/>
              <a:t>the software or its development process</a:t>
            </a:r>
          </a:p>
          <a:p>
            <a:pPr>
              <a:spcAft>
                <a:spcPts val="0"/>
              </a:spcAft>
            </a:pPr>
            <a:r>
              <a:rPr lang="en-US" dirty="0"/>
              <a:t>Attractive because </a:t>
            </a:r>
            <a:r>
              <a:rPr lang="en-US" dirty="0" smtClean="0"/>
              <a:t>it can be automated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sz="2400" dirty="0" smtClean="0"/>
              <a:t>Coverage measurements </a:t>
            </a:r>
            <a:r>
              <a:rPr lang="en-US" sz="2400" dirty="0"/>
              <a:t>are convenient progress indicators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Sometimes used </a:t>
            </a:r>
            <a:r>
              <a:rPr lang="en-US" sz="2400" dirty="0"/>
              <a:t>as a criterion of completion  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Caution: </a:t>
            </a:r>
            <a:r>
              <a:rPr lang="en-US" dirty="0"/>
              <a:t>does not ensure </a:t>
            </a:r>
            <a:r>
              <a:rPr lang="en-US" i="1" dirty="0"/>
              <a:t>effective</a:t>
            </a:r>
            <a:r>
              <a:rPr lang="en-US" dirty="0"/>
              <a:t> test suites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51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1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/>
              <a:t>Control </a:t>
            </a:r>
            <a:r>
              <a:rPr lang="en-US" sz="4400" dirty="0" smtClean="0"/>
              <a:t>Flow Coverage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52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 Adequacy Criterion</a:t>
            </a:r>
            <a:endParaRPr lang="en-US" dirty="0"/>
          </a:p>
        </p:txBody>
      </p:sp>
      <p:sp>
        <p:nvSpPr>
          <p:cNvPr id="33894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Adequacy criterion of a test suite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marL="349250" lvl="1" indent="0">
              <a:lnSpc>
                <a:spcPct val="90000"/>
              </a:lnSpc>
              <a:buNone/>
            </a:pPr>
            <a:r>
              <a:rPr lang="en-US" sz="2800" dirty="0" smtClean="0"/>
              <a:t>Whether a test suite satisfies some property deemed important to thoroughly test a program  </a:t>
            </a:r>
          </a:p>
          <a:p>
            <a:pPr marL="349250" lvl="1" indent="0"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900" dirty="0" smtClean="0"/>
              <a:t>e.g., 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Cover all statements 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Cover all branches 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53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8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Control Flow Based Adequacy </a:t>
            </a:r>
            <a:r>
              <a:rPr lang="en-US" sz="2800" dirty="0"/>
              <a:t>Criteria </a:t>
            </a:r>
            <a:r>
              <a:rPr lang="en-US" sz="2800" dirty="0" smtClean="0"/>
              <a:t>and Coverage</a:t>
            </a:r>
            <a:endParaRPr lang="en-US" sz="2800" dirty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Statement coverage</a:t>
            </a:r>
          </a:p>
          <a:p>
            <a:pPr marL="742950" lvl="1" indent="-285750" eaLnBrk="1" hangingPunct="1"/>
            <a:r>
              <a:rPr lang="en-US" sz="2000" dirty="0"/>
              <a:t>Cover every statement at least once</a:t>
            </a:r>
          </a:p>
          <a:p>
            <a:pPr eaLnBrk="1" hangingPunct="1"/>
            <a:r>
              <a:rPr lang="en-US" sz="2400" dirty="0"/>
              <a:t>Branch coverage, a.k.a. decision coverage</a:t>
            </a:r>
          </a:p>
          <a:p>
            <a:pPr marL="742950" lvl="1" indent="-285750" eaLnBrk="1" hangingPunct="1"/>
            <a:r>
              <a:rPr lang="en-US" sz="2000" dirty="0"/>
              <a:t>Cover every branch at least once</a:t>
            </a:r>
          </a:p>
          <a:p>
            <a:pPr eaLnBrk="1" hangingPunct="1"/>
            <a:r>
              <a:rPr lang="en-US" sz="2400" dirty="0" smtClean="0"/>
              <a:t>(Basic) Condition </a:t>
            </a:r>
            <a:r>
              <a:rPr lang="en-US" sz="2400" dirty="0"/>
              <a:t>coverage</a:t>
            </a:r>
          </a:p>
          <a:p>
            <a:pPr marL="742950" lvl="1" indent="-285750" eaLnBrk="1" hangingPunct="1"/>
            <a:r>
              <a:rPr lang="en-US" sz="2000" dirty="0"/>
              <a:t>Cover each outcome of every condition</a:t>
            </a:r>
          </a:p>
          <a:p>
            <a:pPr eaLnBrk="1" hangingPunct="1"/>
            <a:r>
              <a:rPr lang="en-US" sz="2400" dirty="0" smtClean="0"/>
              <a:t>Branch-Condition </a:t>
            </a:r>
            <a:r>
              <a:rPr lang="en-US" sz="2400" dirty="0"/>
              <a:t>coverage</a:t>
            </a:r>
          </a:p>
          <a:p>
            <a:pPr marL="742950" lvl="1" indent="-285750" eaLnBrk="1" hangingPunct="1"/>
            <a:r>
              <a:rPr lang="en-US" sz="2000" dirty="0"/>
              <a:t>Cover all conditions and all branches  </a:t>
            </a:r>
          </a:p>
          <a:p>
            <a:pPr eaLnBrk="1" hangingPunct="1"/>
            <a:r>
              <a:rPr lang="en-US" sz="2400" dirty="0" smtClean="0"/>
              <a:t>Modified </a:t>
            </a:r>
            <a:r>
              <a:rPr lang="en-US" sz="2400" dirty="0"/>
              <a:t>condition decision coverage (MC/DC)</a:t>
            </a:r>
          </a:p>
          <a:p>
            <a:pPr eaLnBrk="1" hangingPunct="1"/>
            <a:r>
              <a:rPr lang="en-US" sz="2400" dirty="0" smtClean="0"/>
              <a:t>Compound condition coverage</a:t>
            </a:r>
          </a:p>
          <a:p>
            <a:pPr marL="742950" lvl="1" indent="-285750" eaLnBrk="1" hangingPunct="1"/>
            <a:r>
              <a:rPr lang="en-US" sz="2000" dirty="0" smtClean="0"/>
              <a:t>Cover all possible combinations of every condition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54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1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Arial" charset="0"/>
              </a:rPr>
              <a:t>Condition Coverage</a:t>
            </a:r>
            <a:endParaRPr lang="en-US" sz="800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decision can be composed of a simple condition such as x&lt;0, or of a more complex condition, such as </a:t>
            </a:r>
            <a:r>
              <a:rPr lang="en-US" dirty="0">
                <a:solidFill>
                  <a:srgbClr val="0000FF"/>
                </a:solidFill>
              </a:rPr>
              <a:t>((x&lt;0 AND y&lt;0 ) OR (p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</a:t>
            </a:r>
            <a:r>
              <a:rPr lang="en-US" dirty="0">
                <a:solidFill>
                  <a:srgbClr val="0000FF"/>
                </a:solidFill>
              </a:rPr>
              <a:t>q ))</a:t>
            </a:r>
            <a:r>
              <a:rPr lang="en-US" dirty="0">
                <a:solidFill>
                  <a:srgbClr val="3366FF"/>
                </a:solidFill>
              </a:rPr>
              <a:t>.</a:t>
            </a:r>
          </a:p>
          <a:p>
            <a:r>
              <a:rPr lang="en-US" dirty="0"/>
              <a:t>AND, OR, XOR are the logical operators that connect two or more simple conditions to form a </a:t>
            </a:r>
            <a:r>
              <a:rPr lang="en-US" dirty="0">
                <a:solidFill>
                  <a:schemeClr val="hlink"/>
                </a:solidFill>
              </a:rPr>
              <a:t>compound</a:t>
            </a:r>
            <a:r>
              <a:rPr lang="en-US" dirty="0"/>
              <a:t> condition.</a:t>
            </a:r>
          </a:p>
          <a:p>
            <a:pPr>
              <a:buFont typeface="Arial" charset="0"/>
              <a:buChar char="•"/>
            </a:pPr>
            <a:r>
              <a:rPr lang="en-US" dirty="0"/>
              <a:t>A simple condition is considered covered if it evaluates to </a:t>
            </a:r>
            <a:r>
              <a:rPr lang="en-US" dirty="0">
                <a:solidFill>
                  <a:schemeClr val="hlink"/>
                </a:solidFill>
              </a:rPr>
              <a:t>true </a:t>
            </a:r>
            <a:r>
              <a:rPr lang="en-US" dirty="0"/>
              <a:t>and </a:t>
            </a:r>
            <a:r>
              <a:rPr lang="en-US" dirty="0">
                <a:solidFill>
                  <a:schemeClr val="hlink"/>
                </a:solidFill>
              </a:rPr>
              <a:t>false</a:t>
            </a:r>
            <a:r>
              <a:rPr lang="en-US" dirty="0"/>
              <a:t> in one or more executions of the program in which it occurs.</a:t>
            </a:r>
          </a:p>
          <a:p>
            <a:pPr>
              <a:buFont typeface="Arial" charset="0"/>
              <a:buChar char="•"/>
            </a:pPr>
            <a:r>
              <a:rPr lang="en-US" dirty="0"/>
              <a:t>A compound condition is considered covered if each simple condition it contains is also covered.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55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8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Decision and Condition Coverage</a:t>
            </a:r>
            <a:endParaRPr lang="en-US" sz="6600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coverage is concerned with the coverage of decisions regardless of whether or not a decision corresponds to a simple or a compound condition.  Thus, in the statement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there is only one decision that leads control to line 2 if the compound condition inside the </a:t>
            </a:r>
            <a:r>
              <a:rPr lang="en-US" dirty="0">
                <a:solidFill>
                  <a:schemeClr val="hlink"/>
                </a:solidFill>
              </a:rPr>
              <a:t>if </a:t>
            </a:r>
            <a:r>
              <a:rPr lang="en-US" dirty="0"/>
              <a:t>evaluates to </a:t>
            </a:r>
            <a:r>
              <a:rPr lang="en-US" dirty="0" smtClean="0">
                <a:solidFill>
                  <a:schemeClr val="hlink"/>
                </a:solidFill>
              </a:rPr>
              <a:t>true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However</a:t>
            </a:r>
            <a:r>
              <a:rPr lang="en-US" dirty="0"/>
              <a:t>, a compound condition might evaluate to </a:t>
            </a:r>
            <a:r>
              <a:rPr lang="en-US" dirty="0">
                <a:solidFill>
                  <a:schemeClr val="hlink"/>
                </a:solidFill>
              </a:rPr>
              <a:t>true</a:t>
            </a:r>
            <a:r>
              <a:rPr lang="en-US" dirty="0"/>
              <a:t> or </a:t>
            </a:r>
            <a:r>
              <a:rPr lang="en-US" dirty="0">
                <a:solidFill>
                  <a:schemeClr val="hlink"/>
                </a:solidFill>
              </a:rPr>
              <a:t>false</a:t>
            </a:r>
            <a:r>
              <a:rPr lang="en-US" dirty="0"/>
              <a:t>  in one of several ways. </a:t>
            </a:r>
          </a:p>
          <a:p>
            <a:endParaRPr lang="en-US" dirty="0"/>
          </a:p>
        </p:txBody>
      </p:sp>
      <p:pic>
        <p:nvPicPr>
          <p:cNvPr id="13393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3238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56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3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Arial" charset="0"/>
              </a:rPr>
              <a:t>Decision and condition coverage (contd)</a:t>
            </a:r>
            <a:endParaRPr lang="en-US" sz="6000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572000"/>
          </a:xfrm>
        </p:spPr>
        <p:txBody>
          <a:bodyPr/>
          <a:lstStyle/>
          <a:p>
            <a:r>
              <a:rPr lang="en-US" dirty="0"/>
              <a:t>The condition at line 1 evaluates to </a:t>
            </a:r>
            <a:r>
              <a:rPr lang="en-US" dirty="0">
                <a:solidFill>
                  <a:schemeClr val="hlink"/>
                </a:solidFill>
              </a:rPr>
              <a:t>false</a:t>
            </a:r>
            <a:r>
              <a:rPr lang="en-US" dirty="0"/>
              <a:t> when x</a:t>
            </a:r>
            <a:r>
              <a:rPr lang="en-US" dirty="0">
                <a:sym typeface="Symbol" charset="0"/>
              </a:rPr>
              <a:t></a:t>
            </a:r>
            <a:r>
              <a:rPr lang="en-US" dirty="0"/>
              <a:t>0  regardless of the value of </a:t>
            </a:r>
            <a:r>
              <a:rPr lang="en-US" dirty="0">
                <a:solidFill>
                  <a:schemeClr val="hlink"/>
                </a:solidFill>
              </a:rPr>
              <a:t>y</a:t>
            </a:r>
            <a:r>
              <a:rPr lang="en-US" dirty="0"/>
              <a:t>. Another condition, such as  x&lt;0 OR y&lt;0, evaluates to </a:t>
            </a:r>
            <a:r>
              <a:rPr lang="en-US" dirty="0">
                <a:solidFill>
                  <a:schemeClr val="hlink"/>
                </a:solidFill>
              </a:rPr>
              <a:t>true </a:t>
            </a:r>
            <a:r>
              <a:rPr lang="en-US" dirty="0"/>
              <a:t>regardless of the value of y, when x&lt;0. </a:t>
            </a:r>
            <a:endParaRPr lang="en-US" dirty="0" smtClean="0"/>
          </a:p>
          <a:p>
            <a:r>
              <a:rPr lang="en-US" dirty="0"/>
              <a:t>With this evaluation characteristic in view, compilers often generate code that uses </a:t>
            </a:r>
            <a:r>
              <a:rPr lang="en-US" dirty="0">
                <a:solidFill>
                  <a:schemeClr val="hlink"/>
                </a:solidFill>
              </a:rPr>
              <a:t>short circuit</a:t>
            </a:r>
            <a:r>
              <a:rPr lang="en-US" dirty="0"/>
              <a:t> evaluation of compound conditions. </a:t>
            </a:r>
          </a:p>
          <a:p>
            <a:endParaRPr lang="en-US" dirty="0">
              <a:latin typeface="Times New Roman" charset="0"/>
            </a:endParaRPr>
          </a:p>
          <a:p>
            <a:endParaRPr lang="en-US" dirty="0"/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3238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57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6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Arial" charset="0"/>
              </a:rPr>
              <a:t>Decision and Condition coverage (contd)</a:t>
            </a:r>
            <a:endParaRPr lang="en-US" sz="6000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possible translation: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now see two decisions, one corresponding to each simple condition in the </a:t>
            </a:r>
            <a:r>
              <a:rPr lang="en-US" dirty="0">
                <a:solidFill>
                  <a:schemeClr val="hlink"/>
                </a:solidFill>
              </a:rPr>
              <a:t>if </a:t>
            </a:r>
            <a:r>
              <a:rPr lang="en-US" dirty="0"/>
              <a:t> statement</a:t>
            </a:r>
            <a:r>
              <a:rPr lang="en-US" dirty="0">
                <a:latin typeface="Times New Roman" charset="0"/>
              </a:rPr>
              <a:t>. </a:t>
            </a:r>
          </a:p>
          <a:p>
            <a:endParaRPr lang="en-US" dirty="0"/>
          </a:p>
        </p:txBody>
      </p:sp>
      <p:grpSp>
        <p:nvGrpSpPr>
          <p:cNvPr id="158725" name="Group 8"/>
          <p:cNvGrpSpPr>
            <a:grpSpLocks/>
          </p:cNvGrpSpPr>
          <p:nvPr/>
        </p:nvGrpSpPr>
        <p:grpSpPr bwMode="auto">
          <a:xfrm>
            <a:off x="457200" y="1676400"/>
            <a:ext cx="7400925" cy="1358900"/>
            <a:chOff x="196" y="1273"/>
            <a:chExt cx="4662" cy="856"/>
          </a:xfrm>
        </p:grpSpPr>
        <p:pic>
          <p:nvPicPr>
            <p:cNvPr id="1587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" y="1273"/>
              <a:ext cx="204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5872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" y="1273"/>
              <a:ext cx="1416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58729" name="Line 7"/>
            <p:cNvSpPr>
              <a:spLocks noChangeShapeType="1"/>
            </p:cNvSpPr>
            <p:nvPr/>
          </p:nvSpPr>
          <p:spPr bwMode="auto">
            <a:xfrm>
              <a:off x="2549" y="1589"/>
              <a:ext cx="74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58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6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Simple Example of </a:t>
            </a:r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532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/>
          <a:p>
            <a:pPr lvl="1" eaLnBrk="1" hangingPunct="1">
              <a:buFont typeface="Wingdings" charset="0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if ( a &lt; b </a:t>
            </a:r>
            <a:r>
              <a:rPr lang="en-US" sz="2000" i="1" dirty="0">
                <a:solidFill>
                  <a:srgbClr val="FF0080"/>
                </a:solidFill>
                <a:latin typeface="+mn-lt"/>
              </a:rPr>
              <a:t>and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c == 5) {</a:t>
            </a:r>
          </a:p>
          <a:p>
            <a:pPr marL="1143000" lvl="2" eaLnBrk="1" hangingPunct="1">
              <a:buFont typeface="Wingdings" charset="0"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y++;</a:t>
            </a:r>
          </a:p>
          <a:p>
            <a:pPr lvl="1" eaLnBrk="1" hangingPunct="1">
              <a:buFont typeface="Wingdings" charset="0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} </a:t>
            </a:r>
          </a:p>
          <a:p>
            <a:pPr lvl="1" eaLnBrk="1" hangingPunct="1">
              <a:buFont typeface="Wingdings" charset="0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x = 5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;</a:t>
            </a:r>
            <a:endParaRPr lang="en-US" sz="4000" dirty="0">
              <a:latin typeface="Gill Sans MT" charset="0"/>
            </a:endParaRPr>
          </a:p>
          <a:p>
            <a:pPr lvl="1" eaLnBrk="1" hangingPunct="1">
              <a:buFont typeface="Wingdings" charset="0"/>
              <a:buNone/>
            </a:pPr>
            <a:endParaRPr lang="en-US" sz="2400" dirty="0" smtClean="0"/>
          </a:p>
          <a:p>
            <a:pPr eaLnBrk="1" hangingPunct="1">
              <a:buFont typeface="Wingdings" charset="0"/>
              <a:buNone/>
            </a:pPr>
            <a:endParaRPr lang="en-US" sz="2400" dirty="0"/>
          </a:p>
          <a:p>
            <a:pPr eaLnBrk="1" hangingPunct="1">
              <a:buFont typeface="Wingdings" charset="0"/>
              <a:buNone/>
            </a:pPr>
            <a:r>
              <a:rPr lang="en-US" sz="2400" dirty="0" smtClean="0"/>
              <a:t>Test </a:t>
            </a:r>
            <a:r>
              <a:rPr lang="en-US" sz="2400" dirty="0"/>
              <a:t>cases: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(a)   a &lt; b,  c == 5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(b)   a &lt; b,  c !=</a:t>
            </a:r>
            <a:r>
              <a:rPr lang="en-US" sz="2400" dirty="0">
                <a:sym typeface="Symbol" charset="0"/>
              </a:rPr>
              <a:t> 5</a:t>
            </a:r>
            <a:endParaRPr lang="en-US" sz="2400" dirty="0"/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(c)   a </a:t>
            </a:r>
            <a:r>
              <a:rPr lang="en-US" sz="2400" dirty="0">
                <a:sym typeface="Symbol" charset="0"/>
              </a:rPr>
              <a:t>&gt;= b,  c == 5</a:t>
            </a:r>
            <a:endParaRPr lang="en-US" sz="2400" dirty="0"/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(d)   a </a:t>
            </a:r>
            <a:r>
              <a:rPr lang="en-US" sz="2400" dirty="0">
                <a:sym typeface="Symbol" charset="0"/>
              </a:rPr>
              <a:t>&gt;= b,  c != 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495800" cy="5410200"/>
          </a:xfrm>
        </p:spPr>
        <p:txBody>
          <a:bodyPr/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2000" dirty="0"/>
              <a:t>Statement coverage: </a:t>
            </a:r>
          </a:p>
          <a:p>
            <a:pPr marL="344487" lvl="1" indent="0" eaLnBrk="0" hangingPunct="0">
              <a:spcBef>
                <a:spcPts val="500"/>
              </a:spcBef>
              <a:buClr>
                <a:schemeClr val="accent2"/>
              </a:buClr>
              <a:buSzPct val="76000"/>
              <a:buNone/>
            </a:pPr>
            <a:r>
              <a:rPr lang="en-US" sz="2000" dirty="0">
                <a:solidFill>
                  <a:schemeClr val="tx2"/>
                </a:solidFill>
              </a:rPr>
              <a:t>Test case (a)</a:t>
            </a:r>
            <a:endParaRPr lang="en-US" sz="2000" dirty="0"/>
          </a:p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2000" dirty="0"/>
              <a:t>Branch </a:t>
            </a:r>
            <a:r>
              <a:rPr lang="en-US" sz="2000" dirty="0" smtClean="0"/>
              <a:t>coverage:</a:t>
            </a:r>
          </a:p>
          <a:p>
            <a:pPr marL="344487" lvl="1" indent="0" eaLnBrk="0" hangingPunct="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en-US" sz="2000" dirty="0">
                <a:solidFill>
                  <a:schemeClr val="tx2"/>
                </a:solidFill>
              </a:rPr>
              <a:t>Test cases (a) and (b)</a:t>
            </a:r>
            <a:endParaRPr lang="en-US" sz="2000" dirty="0"/>
          </a:p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2000" dirty="0" smtClean="0"/>
              <a:t>(</a:t>
            </a:r>
            <a:r>
              <a:rPr lang="en-US" sz="2000" dirty="0"/>
              <a:t>Basic) Condition coverage:</a:t>
            </a:r>
          </a:p>
          <a:p>
            <a:pPr marL="344487" lvl="1" indent="0" eaLnBrk="0" hangingPunct="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en-US" sz="2000" dirty="0">
                <a:solidFill>
                  <a:schemeClr val="tx2"/>
                </a:solidFill>
              </a:rPr>
              <a:t>Test case (b) and (c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 marL="344487" lvl="1" indent="0" eaLnBrk="0" hangingPunct="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Problem: and (&amp;&amp;) short circuits! And second half of (c) not executed.</a:t>
            </a:r>
            <a:endParaRPr lang="en-US" sz="2000" b="1" dirty="0">
              <a:solidFill>
                <a:srgbClr val="FF0000"/>
              </a:solidFill>
            </a:endParaRPr>
          </a:p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2000" dirty="0"/>
              <a:t>Branch-Condition coverage:</a:t>
            </a:r>
          </a:p>
          <a:p>
            <a:pPr marL="344487" lvl="1" indent="0" eaLnBrk="0" hangingPunct="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en-US" sz="2000" dirty="0">
                <a:solidFill>
                  <a:schemeClr val="tx2"/>
                </a:solidFill>
              </a:rPr>
              <a:t>Test case (a) (b) and (c)</a:t>
            </a:r>
            <a:endParaRPr lang="en-US" sz="2000" dirty="0"/>
          </a:p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2000" dirty="0"/>
              <a:t>Compound condition coverage:</a:t>
            </a:r>
          </a:p>
          <a:p>
            <a:pPr marL="344487" lvl="1" indent="0" eaLnBrk="0" hangingPunct="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en-US" sz="2000" dirty="0">
                <a:solidFill>
                  <a:schemeClr val="tx2"/>
                </a:solidFill>
              </a:rPr>
              <a:t>Test case (a) (b) (c) and (d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04800" y="2667000"/>
            <a:ext cx="373380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i="1" dirty="0">
                <a:latin typeface="Garamond"/>
                <a:cs typeface="Garamond"/>
              </a:rPr>
              <a:t>* </a:t>
            </a:r>
            <a:r>
              <a:rPr lang="en-US" sz="2100" i="1" dirty="0">
                <a:solidFill>
                  <a:srgbClr val="FF0080"/>
                </a:solidFill>
                <a:latin typeface="Garamond"/>
                <a:cs typeface="Garamond"/>
              </a:rPr>
              <a:t>and </a:t>
            </a:r>
            <a:r>
              <a:rPr lang="en-US" sz="2100" dirty="0">
                <a:latin typeface="Garamond"/>
                <a:cs typeface="Garamond"/>
              </a:rPr>
              <a:t>is interpreted as </a:t>
            </a:r>
            <a:r>
              <a:rPr lang="en-US" sz="2100" dirty="0" smtClean="0">
                <a:latin typeface="Garamond"/>
                <a:cs typeface="Garamond"/>
              </a:rPr>
              <a:t>logical-and</a:t>
            </a:r>
            <a:endParaRPr lang="en-US" sz="27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2, 2017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AFA-ADA2-42F7-9F30-2E8AC3995699}" type="slidenum">
              <a:rPr lang="en-US" altLang="en-US" smtClean="0"/>
              <a:pPr/>
              <a:t>59</a:t>
            </a:fld>
            <a:r>
              <a:rPr lang="en-US" altLang="en-US" dirty="0" smtClean="0"/>
              <a:t> of 93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92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433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– Class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Topic: </a:t>
            </a:r>
            <a:endParaRPr lang="en-US" b="1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/>
              <a:t>Combinatorial </a:t>
            </a:r>
            <a:r>
              <a:rPr lang="en-US" dirty="0" smtClean="0"/>
              <a:t>Testing</a:t>
            </a:r>
          </a:p>
          <a:p>
            <a:pPr lvl="1"/>
            <a:r>
              <a:rPr lang="en-US" dirty="0"/>
              <a:t>Program Models </a:t>
            </a:r>
            <a:r>
              <a:rPr lang="en-US" dirty="0" smtClean="0"/>
              <a:t>and </a:t>
            </a:r>
            <a:r>
              <a:rPr lang="en-US" dirty="0"/>
              <a:t>Graphs</a:t>
            </a:r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/>
              <a:t>White Box </a:t>
            </a:r>
            <a:r>
              <a:rPr lang="en-US" dirty="0" smtClean="0"/>
              <a:t>Testing a.k.a</a:t>
            </a:r>
            <a:r>
              <a:rPr lang="en-US" dirty="0"/>
              <a:t>. Structural Testing </a:t>
            </a:r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Reading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it-IT" dirty="0"/>
              <a:t>Pezze and Young, Chapters 5.1-5.3, 11.1, </a:t>
            </a:r>
            <a:r>
              <a:rPr lang="it-IT" dirty="0" smtClean="0"/>
              <a:t>11.3-4, 12</a:t>
            </a:r>
          </a:p>
          <a:p>
            <a:pPr lvl="2">
              <a:lnSpc>
                <a:spcPct val="90000"/>
              </a:lnSpc>
            </a:pPr>
            <a:r>
              <a:rPr lang="it-IT" dirty="0" smtClean="0"/>
              <a:t>Expands on lectures</a:t>
            </a:r>
            <a:r>
              <a:rPr lang="it-IT" dirty="0"/>
              <a:t> </a:t>
            </a:r>
            <a:endParaRPr lang="it-IT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</a:rPr>
              <a:t>Articles </a:t>
            </a:r>
            <a:r>
              <a:rPr lang="en-US" dirty="0">
                <a:latin typeface="Arial" charset="0"/>
                <a:ea typeface="ＭＳ Ｐゴシック" charset="0"/>
              </a:rPr>
              <a:t>on the Class Page and Reading List</a:t>
            </a:r>
            <a:endParaRPr lang="en-US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785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Statement Testing</a:t>
            </a:r>
          </a:p>
        </p:txBody>
      </p:sp>
      <p:sp>
        <p:nvSpPr>
          <p:cNvPr id="5530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Adequacy criterion: </a:t>
            </a:r>
          </a:p>
          <a:p>
            <a:pPr marL="742950" lvl="1" indent="-285750"/>
            <a:r>
              <a:rPr lang="en-US" dirty="0"/>
              <a:t>each statement (or node in the CFG) must be executed at least once </a:t>
            </a:r>
          </a:p>
          <a:p>
            <a:r>
              <a:rPr lang="en-US" dirty="0"/>
              <a:t>Coverage:</a:t>
            </a:r>
          </a:p>
          <a:p>
            <a:pPr>
              <a:buFont typeface="Wingdings 3" charset="0"/>
              <a:buNone/>
            </a:pPr>
            <a:r>
              <a:rPr lang="en-US" dirty="0"/>
              <a:t>		# executed statements</a:t>
            </a:r>
          </a:p>
          <a:p>
            <a:pPr>
              <a:buFont typeface="Wingdings 3" charset="0"/>
              <a:buNone/>
            </a:pPr>
            <a:r>
              <a:rPr lang="en-US" dirty="0"/>
              <a:t>		     # statements</a:t>
            </a:r>
          </a:p>
          <a:p>
            <a:r>
              <a:rPr lang="en-US" dirty="0"/>
              <a:t>Rationale: </a:t>
            </a:r>
          </a:p>
          <a:p>
            <a:pPr marL="742950" lvl="1" indent="-285750"/>
            <a:r>
              <a:rPr lang="en-US" dirty="0" smtClean="0"/>
              <a:t>A defect </a:t>
            </a:r>
            <a:r>
              <a:rPr lang="en-US" dirty="0"/>
              <a:t>in a statement can only be revealed by executing the faulty </a:t>
            </a:r>
            <a:r>
              <a:rPr lang="en-US" dirty="0" smtClean="0"/>
              <a:t>statement</a:t>
            </a:r>
          </a:p>
          <a:p>
            <a:pPr marL="742950" lvl="1" indent="-285750"/>
            <a:endParaRPr lang="en-US" dirty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/>
          </a:p>
          <a:p>
            <a:pPr marL="57150" indent="0">
              <a:buNone/>
            </a:pPr>
            <a:r>
              <a:rPr lang="en-US" sz="1800" dirty="0" smtClean="0"/>
              <a:t>[Text 12.2 Statement Testing]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14400" y="2667000"/>
            <a:ext cx="3886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60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1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Statements or Blocks?</a:t>
            </a:r>
          </a:p>
        </p:txBody>
      </p:sp>
      <p:sp>
        <p:nvSpPr>
          <p:cNvPr id="5734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Nodes in a CFG often represent basic blocks of multiple statements</a:t>
            </a:r>
          </a:p>
          <a:p>
            <a:pPr lvl="1"/>
            <a:r>
              <a:rPr lang="en-US" i="1" dirty="0"/>
              <a:t>basic block</a:t>
            </a:r>
            <a:r>
              <a:rPr lang="en-US" dirty="0"/>
              <a:t> coverage or </a:t>
            </a:r>
            <a:r>
              <a:rPr lang="en-US" i="1" dirty="0"/>
              <a:t>node coverage</a:t>
            </a:r>
            <a:endParaRPr lang="en-US" dirty="0"/>
          </a:p>
          <a:p>
            <a:pPr lvl="1"/>
            <a:r>
              <a:rPr lang="en-US" dirty="0"/>
              <a:t>difference in granularity, not in concept</a:t>
            </a:r>
          </a:p>
          <a:p>
            <a:r>
              <a:rPr lang="en-US" dirty="0"/>
              <a:t>No essential difference</a:t>
            </a:r>
          </a:p>
          <a:p>
            <a:pPr lvl="1"/>
            <a:r>
              <a:rPr lang="en-US" dirty="0"/>
              <a:t>100% node coverage </a:t>
            </a:r>
            <a:r>
              <a:rPr lang="en-US" dirty="0">
                <a:sym typeface="Symbol" charset="0"/>
              </a:rPr>
              <a:t></a:t>
            </a:r>
            <a:r>
              <a:rPr lang="en-US" dirty="0"/>
              <a:t> 100% statement coverage</a:t>
            </a:r>
          </a:p>
          <a:p>
            <a:pPr lvl="2"/>
            <a:r>
              <a:rPr lang="en-US" dirty="0"/>
              <a:t>but levels will differ below 100%</a:t>
            </a:r>
          </a:p>
          <a:p>
            <a:pPr lvl="1"/>
            <a:r>
              <a:rPr lang="en-US" dirty="0"/>
              <a:t>A test case that improves one </a:t>
            </a:r>
            <a:r>
              <a:rPr lang="en-US" i="1" u="sng" dirty="0"/>
              <a:t>will</a:t>
            </a:r>
            <a:r>
              <a:rPr lang="en-US" dirty="0"/>
              <a:t> improve the other</a:t>
            </a:r>
          </a:p>
          <a:p>
            <a:pPr lvl="2"/>
            <a:r>
              <a:rPr lang="en-US" dirty="0"/>
              <a:t>though not by the same amount, in general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61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9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informal specification: </a:t>
            </a:r>
            <a:r>
              <a:rPr lang="en-US" sz="3200" dirty="0"/>
              <a:t>cgi_decode 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/>
              <a:t>	Function </a:t>
            </a:r>
            <a:r>
              <a:rPr lang="en-US" sz="2400" i="1" dirty="0"/>
              <a:t>cgi_decode</a:t>
            </a:r>
            <a:r>
              <a:rPr lang="en-US" sz="2400" dirty="0"/>
              <a:t> translates a cgi-encoded string to a plain ASCII string, reversing the encoding applied by the common gateway interface (CGI) of most web servers</a:t>
            </a:r>
          </a:p>
          <a:p>
            <a:pPr>
              <a:buFontTx/>
              <a:buNone/>
            </a:pPr>
            <a:r>
              <a:rPr lang="en-US" sz="2400" dirty="0"/>
              <a:t>	CGI translates </a:t>
            </a:r>
            <a:r>
              <a:rPr lang="en-US" sz="2400" dirty="0">
                <a:solidFill>
                  <a:srgbClr val="000080"/>
                </a:solidFill>
                <a:latin typeface="Tahoma" charset="0"/>
              </a:rPr>
              <a:t>spaces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80"/>
                </a:solidFill>
                <a:latin typeface="Tahoma" charset="0"/>
              </a:rPr>
              <a:t>+</a:t>
            </a:r>
            <a:r>
              <a:rPr lang="en-US" sz="2400" dirty="0"/>
              <a:t>, and translates most other </a:t>
            </a:r>
            <a:r>
              <a:rPr lang="en-US" sz="2400" dirty="0">
                <a:solidFill>
                  <a:srgbClr val="000080"/>
                </a:solidFill>
                <a:latin typeface="Tahoma" charset="0"/>
              </a:rPr>
              <a:t>non-alphanumeric</a:t>
            </a:r>
            <a:r>
              <a:rPr lang="en-US" sz="2400" dirty="0"/>
              <a:t> characters to </a:t>
            </a:r>
            <a:r>
              <a:rPr lang="en-US" sz="2400" dirty="0">
                <a:solidFill>
                  <a:srgbClr val="000080"/>
                </a:solidFill>
                <a:latin typeface="Tahoma" charset="0"/>
              </a:rPr>
              <a:t>hexadecimal escape</a:t>
            </a:r>
            <a:r>
              <a:rPr lang="en-US" sz="2400" dirty="0"/>
              <a:t> sequences</a:t>
            </a:r>
          </a:p>
          <a:p>
            <a:pPr>
              <a:buFontTx/>
              <a:buNone/>
            </a:pPr>
            <a:r>
              <a:rPr lang="en-US" sz="2400" dirty="0"/>
              <a:t>	cgi_decode maps </a:t>
            </a:r>
            <a:r>
              <a:rPr lang="en-US" sz="2400" dirty="0">
                <a:solidFill>
                  <a:srgbClr val="000080"/>
                </a:solidFill>
                <a:latin typeface="Tahoma" charset="0"/>
              </a:rPr>
              <a:t>+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80"/>
                </a:solidFill>
                <a:latin typeface="Tahoma" charset="0"/>
              </a:rPr>
              <a:t>spaces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80"/>
                </a:solidFill>
                <a:latin typeface="Tahoma" charset="0"/>
              </a:rPr>
              <a:t>%xy</a:t>
            </a:r>
            <a:r>
              <a:rPr lang="en-US" sz="2400" dirty="0"/>
              <a:t> (where </a:t>
            </a:r>
            <a:r>
              <a:rPr lang="en-US" sz="2400" dirty="0">
                <a:solidFill>
                  <a:srgbClr val="000080"/>
                </a:solidFill>
                <a:latin typeface="Tahoma" charset="0"/>
              </a:rPr>
              <a:t>x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80"/>
                </a:solidFill>
                <a:latin typeface="Tahoma" charset="0"/>
              </a:rPr>
              <a:t>y</a:t>
            </a:r>
            <a:r>
              <a:rPr lang="en-US" sz="2400" dirty="0"/>
              <a:t> are hexadecimal digits) to the corresponding ASCII character, and other alphanumeric characters to themselves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62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38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informal specification: </a:t>
            </a:r>
            <a:r>
              <a:rPr lang="en-US" sz="3200" dirty="0"/>
              <a:t>input/output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80"/>
                </a:solidFill>
                <a:latin typeface="Tahoma" charset="0"/>
              </a:rPr>
              <a:t>[INPUT]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encoded:</a:t>
            </a:r>
            <a:r>
              <a:rPr lang="en-US" sz="2000" dirty="0"/>
              <a:t> string of characters (the input CGI sequence)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can contain: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alphanumeric characters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the character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+</a:t>
            </a:r>
            <a:endParaRPr lang="en-US" sz="2000" dirty="0"/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the substring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%xy</a:t>
            </a:r>
            <a:r>
              <a:rPr lang="en-US" sz="2000" dirty="0"/>
              <a:t>, where x and y are hexadecimal digits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sz="2000" dirty="0"/>
              <a:t>is terminated by a null character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80"/>
                </a:solidFill>
                <a:latin typeface="Tahoma" charset="0"/>
              </a:rPr>
              <a:t>[OUTPUT]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decoded:</a:t>
            </a:r>
            <a:r>
              <a:rPr lang="en-US" sz="2000" dirty="0"/>
              <a:t> string of characters (the plain ASCII characters corresponding to the input CGI sequence)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alphanumeric characters copied into output (in corresponding positions)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blank for each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+ </a:t>
            </a:r>
            <a:r>
              <a:rPr lang="en-US" sz="2000" dirty="0"/>
              <a:t>character in the input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single ASCII character with value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xy</a:t>
            </a:r>
            <a:r>
              <a:rPr lang="en-US" sz="2000" dirty="0"/>
              <a:t> for each substring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%xy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80"/>
                </a:solidFill>
                <a:latin typeface="Tahoma" charset="0"/>
              </a:rPr>
              <a:t>[OUTPUT]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return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value</a:t>
            </a:r>
            <a:r>
              <a:rPr lang="en-US" sz="2000" dirty="0"/>
              <a:t> cgi_decode returns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0 for success 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1 if the input is malformed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63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64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Identify simple elements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0080"/>
                </a:solidFill>
                <a:latin typeface="Tahoma" charset="0"/>
              </a:rPr>
              <a:t>Pre-conditions</a:t>
            </a:r>
            <a:r>
              <a:rPr lang="en-US" dirty="0"/>
              <a:t>: conditions on inputs that must be true before the execution</a:t>
            </a:r>
          </a:p>
          <a:p>
            <a:pPr lvl="1"/>
            <a:r>
              <a:rPr lang="en-US" dirty="0"/>
              <a:t>validated preconditions: checked by the system</a:t>
            </a:r>
          </a:p>
          <a:p>
            <a:pPr lvl="1"/>
            <a:r>
              <a:rPr lang="en-US" dirty="0"/>
              <a:t>assumed preconditions: assumed by the system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80"/>
                </a:solidFill>
                <a:latin typeface="Tahoma" charset="0"/>
              </a:rPr>
              <a:t>Post-conditions</a:t>
            </a:r>
            <a:r>
              <a:rPr lang="en-US" dirty="0"/>
              <a:t>: results of the execution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80"/>
                </a:solidFill>
                <a:latin typeface="Tahoma" charset="0"/>
              </a:rPr>
              <a:t>Variables</a:t>
            </a:r>
            <a:r>
              <a:rPr lang="en-US" dirty="0"/>
              <a:t>: elements used for the computation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80"/>
                </a:solidFill>
                <a:latin typeface="Tahoma" charset="0"/>
              </a:rPr>
              <a:t>Operations</a:t>
            </a:r>
            <a:r>
              <a:rPr lang="en-US" dirty="0"/>
              <a:t>: main operations on variables and inputs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80"/>
                </a:solidFill>
                <a:latin typeface="Tahoma" charset="0"/>
              </a:rPr>
              <a:t>Definitions</a:t>
            </a:r>
            <a:r>
              <a:rPr lang="en-US" dirty="0"/>
              <a:t>: abbreviations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64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12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cgi_decode (pre and post)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PRE 1 (Assumed)</a:t>
            </a:r>
            <a:r>
              <a:rPr lang="en-US" sz="2000" dirty="0"/>
              <a:t> input string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null-terminated string of chars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PRE 2 (Validated)</a:t>
            </a:r>
            <a:r>
              <a:rPr lang="en-US" sz="2000" dirty="0"/>
              <a:t> input string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sequence of CGI items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POST 1</a:t>
            </a:r>
            <a:r>
              <a:rPr lang="en-US" sz="2000" dirty="0"/>
              <a:t> if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contains alphanumeric characters, they are copied to the output string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POST 2</a:t>
            </a:r>
            <a:r>
              <a:rPr lang="en-US" sz="2000" dirty="0"/>
              <a:t> if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contains characters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+</a:t>
            </a:r>
            <a:r>
              <a:rPr lang="en-US" sz="2000" dirty="0"/>
              <a:t>, they are replaced in the output string by ASCII SPACE characters 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POST 3</a:t>
            </a:r>
            <a:r>
              <a:rPr lang="en-US" sz="2000" dirty="0"/>
              <a:t> if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contains CGI hexadecimals, they are replaced by the corresponding ASCII characters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POST 4</a:t>
            </a:r>
            <a:r>
              <a:rPr lang="en-US" sz="2000" dirty="0"/>
              <a:t> if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is processed correctly, it returns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0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POST 5</a:t>
            </a:r>
            <a:r>
              <a:rPr lang="en-US" sz="2000" dirty="0"/>
              <a:t> if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contains a wrong CGI hexadecimal (a substring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xy</a:t>
            </a:r>
            <a:r>
              <a:rPr lang="en-US" sz="2000" dirty="0"/>
              <a:t>, where either x or y are absent or are not hexadecimal digits, cgi_decode returns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1</a:t>
            </a:r>
            <a:r>
              <a:rPr lang="en-US" sz="2000" dirty="0"/>
              <a:t> 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POST 6</a:t>
            </a:r>
            <a:r>
              <a:rPr lang="en-US" sz="2000" dirty="0"/>
              <a:t> if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contains any illegal character, it returns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65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3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cgi_decode (var, def, op.)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VAR 1 encoded</a:t>
            </a:r>
            <a:r>
              <a:rPr lang="en-US" sz="2000" dirty="0"/>
              <a:t>: a string of ASCII characters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VAR 2 decoded</a:t>
            </a:r>
            <a:r>
              <a:rPr lang="en-US" sz="2000" dirty="0"/>
              <a:t>: a string of ASCII characters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VAR 3 return value</a:t>
            </a:r>
            <a:r>
              <a:rPr lang="en-US" sz="2000" dirty="0"/>
              <a:t>: a boolean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DEF 1 hexadecimal characters</a:t>
            </a:r>
            <a:r>
              <a:rPr lang="en-US" sz="2000" dirty="0"/>
              <a:t>, in range  ['0' .. '9', 'A' .. 'F', 'a' .. 'f']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DEF 2 sequences %xy</a:t>
            </a:r>
            <a:r>
              <a:rPr lang="en-US" sz="2000" dirty="0"/>
              <a:t>, where x and y are hexadecimal characters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DEF 3 CGI items</a:t>
            </a:r>
            <a:r>
              <a:rPr lang="en-US" sz="2000" i="1" dirty="0"/>
              <a:t> </a:t>
            </a:r>
            <a:r>
              <a:rPr lang="en-US" sz="2000" dirty="0"/>
              <a:t>as alphanumeric character, or '+', or CGI hexadecimal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OP 1 Scan encoded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66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6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2: Derive initial set of test case specs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Validated preconditions:</a:t>
            </a:r>
          </a:p>
          <a:p>
            <a:pPr lvl="1"/>
            <a:r>
              <a:rPr lang="en-US" sz="2100" dirty="0"/>
              <a:t>simple precondition (expression without operators)</a:t>
            </a:r>
          </a:p>
          <a:p>
            <a:pPr lvl="2"/>
            <a:r>
              <a:rPr lang="en-US" sz="1900" dirty="0"/>
              <a:t>2 classes of inputs: </a:t>
            </a:r>
          </a:p>
          <a:p>
            <a:pPr lvl="3"/>
            <a:r>
              <a:rPr lang="en-US" sz="1600" dirty="0"/>
              <a:t>inputs that satisfy the precondition</a:t>
            </a:r>
          </a:p>
          <a:p>
            <a:pPr lvl="3"/>
            <a:r>
              <a:rPr lang="en-US" sz="1600" dirty="0"/>
              <a:t>inputs that do not satisfy the precondition</a:t>
            </a:r>
          </a:p>
          <a:p>
            <a:pPr lvl="1"/>
            <a:r>
              <a:rPr lang="en-US" sz="2100" dirty="0"/>
              <a:t>compound precondition (with AND or OR):</a:t>
            </a:r>
          </a:p>
          <a:p>
            <a:pPr lvl="2"/>
            <a:r>
              <a:rPr lang="en-US" dirty="0"/>
              <a:t>apply modified condition/decision (MC/DC) criterion</a:t>
            </a:r>
          </a:p>
          <a:p>
            <a:r>
              <a:rPr lang="en-US" sz="2400" dirty="0"/>
              <a:t>Assumed precondition:</a:t>
            </a:r>
          </a:p>
          <a:p>
            <a:pPr lvl="1"/>
            <a:r>
              <a:rPr lang="en-US" sz="2000" dirty="0"/>
              <a:t>apply MC/DC only to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 dirty="0"/>
              <a:t>OR preconditions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 dirty="0"/>
              <a:t>  </a:t>
            </a:r>
          </a:p>
          <a:p>
            <a:r>
              <a:rPr lang="en-US" sz="2400" dirty="0"/>
              <a:t>Postconditions and Definitions : </a:t>
            </a:r>
          </a:p>
          <a:p>
            <a:pPr lvl="1"/>
            <a:r>
              <a:rPr lang="en-US" sz="2000" dirty="0"/>
              <a:t>if given as conditional expressions, consider conditions as if they were validated preconditions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67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63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cgi_decode (tests from Pre)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PRE 2 (Validated)</a:t>
            </a:r>
            <a:r>
              <a:rPr lang="en-US" sz="2000" dirty="0"/>
              <a:t> the input string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is a sequence of CGI items </a:t>
            </a:r>
          </a:p>
          <a:p>
            <a:pPr lvl="1"/>
            <a:r>
              <a:rPr lang="en-US" sz="2000" i="1" dirty="0">
                <a:solidFill>
                  <a:srgbClr val="000080"/>
                </a:solidFill>
                <a:latin typeface="Tahoma" charset="0"/>
              </a:rPr>
              <a:t>TC-PRE2-1: encoded</a:t>
            </a:r>
            <a:r>
              <a:rPr lang="en-US" sz="2000" i="1" dirty="0"/>
              <a:t> is a sequence of CGI items </a:t>
            </a:r>
          </a:p>
          <a:p>
            <a:pPr lvl="1"/>
            <a:r>
              <a:rPr lang="en-US" sz="2000" i="1" dirty="0">
                <a:solidFill>
                  <a:srgbClr val="000080"/>
                </a:solidFill>
                <a:latin typeface="Tahoma" charset="0"/>
              </a:rPr>
              <a:t>TC-PRE2-2: encoded</a:t>
            </a:r>
            <a:r>
              <a:rPr lang="en-US" sz="2000" i="1" dirty="0"/>
              <a:t> is not a sequence of CGI items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POST 1</a:t>
            </a:r>
            <a:r>
              <a:rPr lang="en-US" sz="2000" dirty="0"/>
              <a:t> if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contains alphanumeric characters, they are copied in the output string in the corresponding position</a:t>
            </a:r>
          </a:p>
          <a:p>
            <a:pPr lvl="1"/>
            <a:r>
              <a:rPr lang="en-US" sz="2000" i="1" dirty="0">
                <a:solidFill>
                  <a:srgbClr val="000080"/>
                </a:solidFill>
                <a:latin typeface="Tahoma" charset="0"/>
              </a:rPr>
              <a:t>TC-POST1-1: encoded</a:t>
            </a:r>
            <a:r>
              <a:rPr lang="en-US" sz="2000" i="1" dirty="0"/>
              <a:t> contains alphanumeric characters </a:t>
            </a:r>
          </a:p>
          <a:p>
            <a:pPr lvl="1"/>
            <a:r>
              <a:rPr lang="en-US" sz="2000" i="1" dirty="0">
                <a:solidFill>
                  <a:srgbClr val="000080"/>
                </a:solidFill>
                <a:latin typeface="Tahoma" charset="0"/>
              </a:rPr>
              <a:t>TC-POST1-2: encoded</a:t>
            </a:r>
            <a:r>
              <a:rPr lang="en-US" sz="2000" i="1" dirty="0"/>
              <a:t> does not contain alphanumeric characters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POST 2</a:t>
            </a:r>
            <a:r>
              <a:rPr lang="en-US" sz="2000" dirty="0"/>
              <a:t> if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contains characters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+</a:t>
            </a:r>
            <a:r>
              <a:rPr lang="en-US" sz="2000" dirty="0"/>
              <a:t>, they are replaced in the </a:t>
            </a:r>
            <a:r>
              <a:rPr lang="en-US" sz="2000" dirty="0" smtClean="0"/>
              <a:t>output</a:t>
            </a:r>
            <a:br>
              <a:rPr lang="en-US" sz="2000" dirty="0" smtClean="0"/>
            </a:br>
            <a:r>
              <a:rPr lang="en-US" sz="2000" dirty="0" smtClean="0"/>
              <a:t>     string </a:t>
            </a:r>
            <a:r>
              <a:rPr lang="en-US" sz="2000" dirty="0"/>
              <a:t>by ASCII SPACE characters</a:t>
            </a:r>
          </a:p>
          <a:p>
            <a:pPr lvl="1"/>
            <a:r>
              <a:rPr lang="en-US" sz="2000" i="1" dirty="0">
                <a:solidFill>
                  <a:srgbClr val="000080"/>
                </a:solidFill>
                <a:latin typeface="Tahoma" charset="0"/>
              </a:rPr>
              <a:t>TC-POST2-1: encoded</a:t>
            </a:r>
            <a:r>
              <a:rPr lang="en-US" sz="2000" i="1" dirty="0"/>
              <a:t> contains character </a:t>
            </a:r>
            <a:r>
              <a:rPr lang="en-US" sz="1800" dirty="0">
                <a:solidFill>
                  <a:srgbClr val="000080"/>
                </a:solidFill>
                <a:latin typeface="Tahoma" charset="0"/>
              </a:rPr>
              <a:t>+</a:t>
            </a:r>
            <a:r>
              <a:rPr lang="en-US" sz="2000" i="1" dirty="0"/>
              <a:t> </a:t>
            </a:r>
          </a:p>
          <a:p>
            <a:pPr lvl="1"/>
            <a:r>
              <a:rPr lang="en-US" sz="2000" i="1" dirty="0">
                <a:solidFill>
                  <a:srgbClr val="000080"/>
                </a:solidFill>
                <a:latin typeface="Tahoma" charset="0"/>
              </a:rPr>
              <a:t>TC-POST2-2: encoded</a:t>
            </a:r>
            <a:r>
              <a:rPr lang="en-US" sz="2000" i="1" dirty="0"/>
              <a:t> does not contain character </a:t>
            </a:r>
            <a:r>
              <a:rPr lang="en-US" sz="1800" dirty="0">
                <a:solidFill>
                  <a:srgbClr val="000080"/>
                </a:solidFill>
                <a:latin typeface="Tahoma" charset="0"/>
              </a:rPr>
              <a:t>+</a:t>
            </a:r>
            <a:endParaRPr lang="en-US" sz="20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68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5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Step 2: cgi_decode (tests from Post)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POST 3</a:t>
            </a:r>
            <a:r>
              <a:rPr lang="en-US" sz="2000" dirty="0"/>
              <a:t> if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contains CGI hexadecimals, they are replaced by the corresponding ASCII characters</a:t>
            </a:r>
          </a:p>
          <a:p>
            <a:pPr lvl="1"/>
            <a:r>
              <a:rPr lang="en-US" sz="2000" i="1" dirty="0">
                <a:solidFill>
                  <a:srgbClr val="000080"/>
                </a:solidFill>
                <a:latin typeface="Tahoma" charset="0"/>
              </a:rPr>
              <a:t>TC-POST3-1 Encoded</a:t>
            </a:r>
            <a:r>
              <a:rPr lang="en-US" sz="2000" i="1" dirty="0"/>
              <a:t>: contains CGI hexadecimals </a:t>
            </a:r>
          </a:p>
          <a:p>
            <a:pPr lvl="1"/>
            <a:r>
              <a:rPr lang="en-US" sz="2000" i="1" dirty="0">
                <a:solidFill>
                  <a:srgbClr val="000080"/>
                </a:solidFill>
                <a:latin typeface="Tahoma" charset="0"/>
              </a:rPr>
              <a:t>TC-POST3-2 Encoded</a:t>
            </a:r>
            <a:r>
              <a:rPr lang="en-US" sz="2000" i="1" dirty="0"/>
              <a:t>: does not contain a CGI hexadecimal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POST 4</a:t>
            </a:r>
            <a:r>
              <a:rPr lang="en-US" sz="2000" dirty="0"/>
              <a:t> if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is processed correctly, it returns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0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POST 5</a:t>
            </a:r>
            <a:r>
              <a:rPr lang="en-US" sz="2000" dirty="0"/>
              <a:t> if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contains a wrong CGI hexadecimal (a substring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xy</a:t>
            </a:r>
            <a:r>
              <a:rPr lang="en-US" sz="2000" dirty="0"/>
              <a:t>, where either x or y are absent or are not hexadecimal digits, cgi_decode returns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1</a:t>
            </a:r>
            <a:endParaRPr lang="en-US" sz="2000" dirty="0"/>
          </a:p>
          <a:p>
            <a:pPr lvl="1"/>
            <a:r>
              <a:rPr lang="en-US" sz="2000" i="1" dirty="0">
                <a:solidFill>
                  <a:srgbClr val="000080"/>
                </a:solidFill>
                <a:latin typeface="Tahoma" charset="0"/>
              </a:rPr>
              <a:t>TC-POST5-1 Encoded</a:t>
            </a:r>
            <a:r>
              <a:rPr lang="en-US" sz="2000" i="1" dirty="0"/>
              <a:t>: contains erroneous CGI hexadecimals 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POST 6</a:t>
            </a:r>
            <a:r>
              <a:rPr lang="en-US" sz="2000" dirty="0"/>
              <a:t> if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encoded</a:t>
            </a:r>
            <a:r>
              <a:rPr lang="en-US" sz="2000" dirty="0"/>
              <a:t> contains any illegal character, it returns </a:t>
            </a: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1</a:t>
            </a:r>
            <a:endParaRPr lang="en-US" sz="2000" dirty="0"/>
          </a:p>
          <a:p>
            <a:pPr lvl="1"/>
            <a:r>
              <a:rPr lang="en-US" sz="2000" i="1" dirty="0">
                <a:solidFill>
                  <a:srgbClr val="000080"/>
                </a:solidFill>
                <a:latin typeface="Tahoma" charset="0"/>
              </a:rPr>
              <a:t>TC-POST6-1 Encoded</a:t>
            </a:r>
            <a:r>
              <a:rPr lang="en-US" sz="2000" i="1" dirty="0"/>
              <a:t>: contains illegal characters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69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58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on 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add a new target </a:t>
            </a:r>
            <a:r>
              <a:rPr lang="en-US" b="1" dirty="0" smtClean="0">
                <a:solidFill>
                  <a:srgbClr val="0000FF"/>
                </a:solidFill>
                <a:latin typeface="Courier New"/>
                <a:cs typeface="Courier New"/>
              </a:rPr>
              <a:t>testAll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dirty="0" smtClean="0"/>
              <a:t>Change top of </a:t>
            </a:r>
            <a:r>
              <a:rPr lang="en-US" dirty="0"/>
              <a:t>file from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  <a:latin typeface="Courier New"/>
                <a:cs typeface="Courier New"/>
              </a:rPr>
              <a:t>&lt;project name="MyProject" default="test1" basedir="</a:t>
            </a:r>
            <a:r>
              <a:rPr lang="en-US" b="1" dirty="0" smtClean="0">
                <a:solidFill>
                  <a:srgbClr val="0000FF"/>
                </a:solidFill>
                <a:latin typeface="Courier New"/>
                <a:cs typeface="Courier New"/>
              </a:rPr>
              <a:t>.”&gt;</a:t>
            </a:r>
            <a:br>
              <a:rPr lang="en-US" b="1" dirty="0" smtClean="0">
                <a:solidFill>
                  <a:srgbClr val="0000FF"/>
                </a:solidFill>
                <a:latin typeface="Courier New"/>
                <a:cs typeface="Courier New"/>
              </a:rPr>
            </a:br>
            <a:r>
              <a:rPr lang="en-US" dirty="0">
                <a:cs typeface="Courier New"/>
              </a:rPr>
              <a:t>to</a:t>
            </a:r>
            <a:br>
              <a:rPr lang="en-US" dirty="0">
                <a:cs typeface="Courier New"/>
              </a:rPr>
            </a:br>
            <a:r>
              <a:rPr lang="en-US" b="1" dirty="0">
                <a:solidFill>
                  <a:srgbClr val="0000FF"/>
                </a:solidFill>
                <a:latin typeface="Courier New"/>
                <a:cs typeface="Courier New"/>
              </a:rPr>
              <a:t>&lt;project name="HW6" default="testAll" basedir="."</a:t>
            </a:r>
            <a:r>
              <a:rPr lang="en-US" b="1" dirty="0" smtClean="0">
                <a:solidFill>
                  <a:srgbClr val="0000FF"/>
                </a:solidFill>
                <a:latin typeface="Courier New"/>
                <a:cs typeface="Courier New"/>
              </a:rPr>
              <a:t>&gt;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dirty="0" smtClean="0">
                <a:cs typeface="Courier New"/>
              </a:rPr>
              <a:t>Change </a:t>
            </a:r>
            <a:r>
              <a:rPr lang="en-US" dirty="0">
                <a:cs typeface="Courier New"/>
              </a:rPr>
              <a:t>target from</a:t>
            </a:r>
            <a:br>
              <a:rPr lang="en-US" dirty="0"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/>
                <a:cs typeface="Courier New"/>
              </a:rPr>
              <a:t>&lt;target name="test1" depends="compile"&gt; </a:t>
            </a:r>
            <a:br>
              <a:rPr lang="en-US" b="1" dirty="0">
                <a:solidFill>
                  <a:srgbClr val="0000FF"/>
                </a:solidFill>
                <a:latin typeface="Courier New"/>
                <a:cs typeface="Courier New"/>
              </a:rPr>
            </a:br>
            <a:r>
              <a:rPr lang="en-US" dirty="0">
                <a:cs typeface="Courier New"/>
              </a:rPr>
              <a:t>to</a:t>
            </a:r>
            <a:br>
              <a:rPr lang="en-US" dirty="0"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/>
                <a:cs typeface="Courier New"/>
              </a:rPr>
              <a:t>&lt;target name="testAll" depends="compile"&gt; </a:t>
            </a:r>
            <a:endParaRPr lang="en-US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marL="514350" indent="-457200"/>
            <a:r>
              <a:rPr lang="en-US" sz="2000" dirty="0" smtClean="0">
                <a:cs typeface="Courier New"/>
              </a:rPr>
              <a:t>Note the use of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basedir=“.” </a:t>
            </a:r>
            <a:r>
              <a:rPr lang="en-US" sz="2000" b="1" dirty="0" smtClean="0">
                <a:latin typeface="Courier New"/>
                <a:cs typeface="Courier New"/>
              </a:rPr>
              <a:t/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dirty="0" smtClean="0">
                <a:cs typeface="Courier New"/>
              </a:rPr>
              <a:t>Implies the directory tree starts in current directory.</a:t>
            </a:r>
          </a:p>
          <a:p>
            <a:pPr marL="514350" indent="-457200"/>
            <a:r>
              <a:rPr lang="en-US" sz="2000" dirty="0" smtClean="0">
                <a:cs typeface="Courier New"/>
              </a:rPr>
              <a:t>If the package name is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edu.depaul.se433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dirty="0" smtClean="0">
                <a:cs typeface="Courier New"/>
              </a:rPr>
              <a:t>there must be a directory tree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edu/depaul/se433 </a:t>
            </a:r>
            <a:r>
              <a:rPr lang="en-US" sz="2000" dirty="0" smtClean="0">
                <a:cs typeface="Courier New"/>
              </a:rPr>
              <a:t>under the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src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dirty="0" smtClean="0">
                <a:cs typeface="Courier New"/>
              </a:rPr>
              <a:t>and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bin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dirty="0" smtClean="0">
                <a:cs typeface="Courier New"/>
              </a:rPr>
              <a:t>directories</a:t>
            </a:r>
            <a:endParaRPr lang="en-US" sz="2000" dirty="0">
              <a:cs typeface="Courier New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442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cgi_decode (tests from Var)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VAR 1 encoded</a:t>
            </a:r>
            <a:r>
              <a:rPr lang="en-US" sz="2000" dirty="0"/>
              <a:t>: a string of ASCII characters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VAR 2 decoded</a:t>
            </a:r>
            <a:r>
              <a:rPr lang="en-US" sz="2000" dirty="0"/>
              <a:t>: a string of ASCII characters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VAR 3 return value</a:t>
            </a:r>
            <a:r>
              <a:rPr lang="en-US" sz="2000" dirty="0"/>
              <a:t>: a boolean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DEF 1 hexadecimal characters</a:t>
            </a:r>
            <a:r>
              <a:rPr lang="en-US" sz="2000" dirty="0"/>
              <a:t>, in range  ['0' .. '9', 'A' .. 'F', 'a' .. 'f']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DEF 2 sequences %xy</a:t>
            </a:r>
            <a:r>
              <a:rPr lang="en-US" sz="2000" dirty="0"/>
              <a:t>, where x and y are hexadecimal characters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DEF 3 CGI items</a:t>
            </a:r>
            <a:r>
              <a:rPr lang="en-US" sz="2000" i="1" dirty="0"/>
              <a:t> </a:t>
            </a:r>
            <a:r>
              <a:rPr lang="en-US" sz="2000" dirty="0"/>
              <a:t>as alphanumeric character, or '+', or CGI hexadecimal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80"/>
                </a:solidFill>
                <a:latin typeface="Tahoma" charset="0"/>
              </a:rPr>
              <a:t>OP 1 Scan encoded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70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869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it-IT" dirty="0"/>
          </a:p>
        </p:txBody>
      </p:sp>
      <p:graphicFrame>
        <p:nvGraphicFramePr>
          <p:cNvPr id="5939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373710"/>
              </p:ext>
            </p:extLst>
          </p:nvPr>
        </p:nvGraphicFramePr>
        <p:xfrm>
          <a:off x="3733800" y="1143000"/>
          <a:ext cx="5221879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Visio" r:id="rId4" imgW="4368800" imgH="4292600" progId="Visio.Drawing.11">
                  <p:embed/>
                </p:oleObj>
              </mc:Choice>
              <mc:Fallback>
                <p:oleObj name="Visio" r:id="rId4" imgW="4368800" imgH="4292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143000"/>
                        <a:ext cx="5221879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533400" y="1066800"/>
            <a:ext cx="3733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700" dirty="0">
                <a:latin typeface="+mn-lt"/>
              </a:rPr>
              <a:t>T</a:t>
            </a:r>
            <a:r>
              <a:rPr lang="en-US" sz="1700" baseline="-25000" dirty="0">
                <a:latin typeface="+mn-lt"/>
              </a:rPr>
              <a:t>0</a:t>
            </a:r>
            <a:r>
              <a:rPr lang="en-US" sz="1700" dirty="0">
                <a:latin typeface="+mn-lt"/>
              </a:rPr>
              <a:t> = </a:t>
            </a:r>
            <a:r>
              <a:rPr lang="en-US" sz="1500" dirty="0">
                <a:solidFill>
                  <a:srgbClr val="000080"/>
                </a:solidFill>
                <a:latin typeface="+mn-lt"/>
              </a:rPr>
              <a:t>{</a:t>
            </a: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500" dirty="0">
                <a:solidFill>
                  <a:srgbClr val="000080"/>
                </a:solidFill>
                <a:latin typeface="+mn-lt"/>
              </a:rPr>
              <a:t>  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“”</a:t>
            </a:r>
            <a:r>
              <a:rPr lang="en-US" altLang="ja-JP" sz="1500" dirty="0">
                <a:solidFill>
                  <a:srgbClr val="000080"/>
                </a:solidFill>
                <a:latin typeface="+mn-lt"/>
              </a:rPr>
              <a:t>, </a:t>
            </a:r>
          </a:p>
          <a:p>
            <a:pPr marL="273050" indent="-273050" algn="l" eaLnBrk="0" hangingPunct="0"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500" dirty="0">
                <a:solidFill>
                  <a:srgbClr val="000080"/>
                </a:solidFill>
                <a:latin typeface="+mn-lt"/>
              </a:rPr>
              <a:t>  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“</a:t>
            </a:r>
            <a:r>
              <a:rPr lang="en-US" altLang="ja-JP" sz="1500" dirty="0">
                <a:solidFill>
                  <a:srgbClr val="000080"/>
                </a:solidFill>
                <a:latin typeface="+mn-lt"/>
              </a:rPr>
              <a:t>test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”</a:t>
            </a:r>
            <a:r>
              <a:rPr lang="en-US" altLang="ja-JP" sz="1500" dirty="0">
                <a:solidFill>
                  <a:srgbClr val="000080"/>
                </a:solidFill>
                <a:latin typeface="+mn-lt"/>
              </a:rPr>
              <a:t>,</a:t>
            </a:r>
          </a:p>
          <a:p>
            <a:pPr marL="273050" indent="-273050" algn="l" eaLnBrk="0" hangingPunct="0"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500" dirty="0">
                <a:solidFill>
                  <a:srgbClr val="000080"/>
                </a:solidFill>
                <a:latin typeface="+mn-lt"/>
              </a:rPr>
              <a:t>  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“</a:t>
            </a:r>
            <a:r>
              <a:rPr lang="en-US" altLang="ja-JP" sz="1500" dirty="0">
                <a:solidFill>
                  <a:srgbClr val="000080"/>
                </a:solidFill>
                <a:latin typeface="+mn-lt"/>
              </a:rPr>
              <a:t>test+case%1Dadequacy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”</a:t>
            </a:r>
            <a:r>
              <a:rPr lang="en-US" altLang="ja-JP" sz="1500" dirty="0">
                <a:solidFill>
                  <a:srgbClr val="000080"/>
                </a:solidFill>
                <a:latin typeface="+mn-lt"/>
              </a:rPr>
              <a:t> </a:t>
            </a:r>
          </a:p>
          <a:p>
            <a:pPr marL="273050" indent="-273050" algn="l" eaLnBrk="0" hangingPunct="0"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500" dirty="0" smtClean="0">
                <a:solidFill>
                  <a:srgbClr val="000080"/>
                </a:solidFill>
                <a:latin typeface="+mn-lt"/>
              </a:rPr>
              <a:t>}</a:t>
            </a:r>
            <a:endParaRPr lang="en-US" sz="1700" dirty="0">
              <a:latin typeface="+mn-lt"/>
            </a:endParaRPr>
          </a:p>
          <a:p>
            <a:pPr marL="273050" indent="-273050" algn="l" eaLnBrk="0" hangingPunct="0"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700" dirty="0">
                <a:latin typeface="+mn-lt"/>
              </a:rPr>
              <a:t>17/18 = 94% Stmt Cov</a:t>
            </a:r>
            <a:r>
              <a:rPr lang="en-US" sz="1500" dirty="0">
                <a:latin typeface="+mn-lt"/>
              </a:rPr>
              <a:t>.</a:t>
            </a:r>
          </a:p>
          <a:p>
            <a:pPr marL="273050" indent="-273050" algn="l" eaLnBrk="0" hangingPunct="0">
              <a:buClr>
                <a:schemeClr val="accent1"/>
              </a:buClr>
              <a:buSzPct val="76000"/>
              <a:buFont typeface="Wingdings 3" charset="0"/>
              <a:buNone/>
            </a:pPr>
            <a:endParaRPr lang="en-US" sz="1500" dirty="0">
              <a:latin typeface="+mn-lt"/>
            </a:endParaRP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700" dirty="0">
                <a:latin typeface="+mn-lt"/>
              </a:rPr>
              <a:t>T</a:t>
            </a:r>
            <a:r>
              <a:rPr lang="en-US" sz="1700" baseline="-25000" dirty="0">
                <a:latin typeface="+mn-lt"/>
              </a:rPr>
              <a:t>1</a:t>
            </a:r>
            <a:r>
              <a:rPr lang="en-US" sz="1700" dirty="0">
                <a:latin typeface="+mn-lt"/>
              </a:rPr>
              <a:t> = </a:t>
            </a:r>
            <a:r>
              <a:rPr lang="en-US" sz="1500" dirty="0">
                <a:solidFill>
                  <a:srgbClr val="000080"/>
                </a:solidFill>
                <a:latin typeface="+mn-lt"/>
              </a:rPr>
              <a:t>{ </a:t>
            </a: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500" dirty="0">
                <a:solidFill>
                  <a:srgbClr val="000080"/>
                </a:solidFill>
                <a:latin typeface="+mn-lt"/>
              </a:rPr>
              <a:t>  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“</a:t>
            </a:r>
            <a:r>
              <a:rPr lang="en-US" altLang="ja-JP" sz="1500" dirty="0">
                <a:solidFill>
                  <a:srgbClr val="000080"/>
                </a:solidFill>
                <a:latin typeface="+mn-lt"/>
              </a:rPr>
              <a:t>adequate+test%0Dexecution%7U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”</a:t>
            </a:r>
            <a:endParaRPr lang="en-US" altLang="ja-JP" sz="1500" dirty="0">
              <a:solidFill>
                <a:srgbClr val="000080"/>
              </a:solidFill>
              <a:latin typeface="+mn-lt"/>
            </a:endParaRP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500" dirty="0" smtClean="0">
                <a:solidFill>
                  <a:srgbClr val="000080"/>
                </a:solidFill>
                <a:latin typeface="+mn-lt"/>
              </a:rPr>
              <a:t>}</a:t>
            </a:r>
            <a:endParaRPr lang="en-US" sz="1500" dirty="0">
              <a:solidFill>
                <a:srgbClr val="000080"/>
              </a:solidFill>
              <a:latin typeface="+mn-lt"/>
            </a:endParaRPr>
          </a:p>
          <a:p>
            <a:pPr marL="273050" indent="-273050" algn="l" eaLnBrk="0" hangingPunct="0"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700" dirty="0">
                <a:latin typeface="+mn-lt"/>
              </a:rPr>
              <a:t>18/18 = 100% Stmt Cov</a:t>
            </a:r>
            <a:r>
              <a:rPr lang="en-US" sz="1500" dirty="0">
                <a:latin typeface="+mn-lt"/>
              </a:rPr>
              <a:t>.</a:t>
            </a:r>
          </a:p>
          <a:p>
            <a:pPr marL="273050" indent="-273050" algn="l" eaLnBrk="0" hangingPunct="0">
              <a:buClr>
                <a:schemeClr val="accent1"/>
              </a:buClr>
              <a:buSzPct val="76000"/>
              <a:buFont typeface="Wingdings 3" charset="0"/>
              <a:buNone/>
            </a:pPr>
            <a:endParaRPr lang="en-US" sz="1500" dirty="0">
              <a:latin typeface="+mn-lt"/>
            </a:endParaRP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700" dirty="0">
                <a:latin typeface="+mn-lt"/>
              </a:rPr>
              <a:t>T</a:t>
            </a:r>
            <a:r>
              <a:rPr lang="en-US" sz="1700" baseline="-25000" dirty="0">
                <a:latin typeface="+mn-lt"/>
              </a:rPr>
              <a:t>2</a:t>
            </a:r>
            <a:r>
              <a:rPr lang="en-US" sz="1700" dirty="0">
                <a:latin typeface="+mn-lt"/>
              </a:rPr>
              <a:t> = </a:t>
            </a:r>
            <a:r>
              <a:rPr lang="en-US" sz="1500" dirty="0">
                <a:solidFill>
                  <a:srgbClr val="000080"/>
                </a:solidFill>
                <a:latin typeface="+mn-lt"/>
              </a:rPr>
              <a:t>{</a:t>
            </a: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500" dirty="0">
                <a:solidFill>
                  <a:srgbClr val="000080"/>
                </a:solidFill>
                <a:latin typeface="+mn-lt"/>
              </a:rPr>
              <a:t>  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“</a:t>
            </a:r>
            <a:r>
              <a:rPr lang="en-US" altLang="ja-JP" sz="1500" dirty="0">
                <a:solidFill>
                  <a:srgbClr val="000080"/>
                </a:solidFill>
                <a:latin typeface="+mn-lt"/>
              </a:rPr>
              <a:t>%3D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”</a:t>
            </a:r>
            <a:r>
              <a:rPr lang="en-US" altLang="ja-JP" sz="1500" dirty="0">
                <a:solidFill>
                  <a:srgbClr val="000080"/>
                </a:solidFill>
                <a:latin typeface="+mn-lt"/>
              </a:rPr>
              <a:t>, </a:t>
            </a: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500" dirty="0">
                <a:solidFill>
                  <a:srgbClr val="000080"/>
                </a:solidFill>
                <a:latin typeface="+mn-lt"/>
              </a:rPr>
              <a:t>  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“</a:t>
            </a:r>
            <a:r>
              <a:rPr lang="en-US" altLang="ja-JP" sz="1500" dirty="0">
                <a:solidFill>
                  <a:srgbClr val="000080"/>
                </a:solidFill>
                <a:latin typeface="+mn-lt"/>
              </a:rPr>
              <a:t>%A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”</a:t>
            </a:r>
            <a:r>
              <a:rPr lang="en-US" altLang="ja-JP" sz="1500" dirty="0">
                <a:solidFill>
                  <a:srgbClr val="000080"/>
                </a:solidFill>
                <a:latin typeface="+mn-lt"/>
              </a:rPr>
              <a:t>, </a:t>
            </a: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500" dirty="0">
                <a:solidFill>
                  <a:srgbClr val="000080"/>
                </a:solidFill>
                <a:latin typeface="+mn-lt"/>
              </a:rPr>
              <a:t>  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“</a:t>
            </a:r>
            <a:r>
              <a:rPr lang="en-US" altLang="ja-JP" sz="1500" dirty="0">
                <a:solidFill>
                  <a:srgbClr val="000080"/>
                </a:solidFill>
                <a:latin typeface="+mn-lt"/>
              </a:rPr>
              <a:t>a+b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”</a:t>
            </a:r>
            <a:r>
              <a:rPr lang="en-US" altLang="ja-JP" sz="1500" dirty="0">
                <a:solidFill>
                  <a:srgbClr val="000080"/>
                </a:solidFill>
                <a:latin typeface="+mn-lt"/>
              </a:rPr>
              <a:t>, </a:t>
            </a: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500" dirty="0">
                <a:solidFill>
                  <a:srgbClr val="000080"/>
                </a:solidFill>
                <a:latin typeface="+mn-lt"/>
              </a:rPr>
              <a:t>  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“</a:t>
            </a:r>
            <a:r>
              <a:rPr lang="en-US" altLang="ja-JP" sz="1500" dirty="0">
                <a:solidFill>
                  <a:srgbClr val="000080"/>
                </a:solidFill>
                <a:latin typeface="+mn-lt"/>
              </a:rPr>
              <a:t>test</a:t>
            </a:r>
            <a:r>
              <a:rPr lang="ja-JP" altLang="en-US" sz="1500" dirty="0">
                <a:solidFill>
                  <a:srgbClr val="000080"/>
                </a:solidFill>
                <a:latin typeface="+mn-lt"/>
              </a:rPr>
              <a:t>”</a:t>
            </a:r>
            <a:endParaRPr lang="en-US" altLang="ja-JP" sz="1500" dirty="0">
              <a:solidFill>
                <a:srgbClr val="000080"/>
              </a:solidFill>
              <a:latin typeface="+mn-lt"/>
            </a:endParaRP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500" dirty="0" smtClean="0">
                <a:solidFill>
                  <a:srgbClr val="000080"/>
                </a:solidFill>
                <a:latin typeface="+mn-lt"/>
              </a:rPr>
              <a:t>}</a:t>
            </a:r>
            <a:endParaRPr lang="en-US" sz="1700" dirty="0">
              <a:latin typeface="+mn-lt"/>
            </a:endParaRPr>
          </a:p>
          <a:p>
            <a:pPr marL="273050" indent="-273050" algn="l" eaLnBrk="0" hangingPunct="0"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700" dirty="0">
                <a:latin typeface="+mn-lt"/>
              </a:rPr>
              <a:t>18/18 = 100% Stmt Cov</a:t>
            </a:r>
            <a:r>
              <a:rPr lang="en-US" sz="1500" dirty="0" smtClean="0">
                <a:latin typeface="+mn-lt"/>
              </a:rPr>
              <a:t>.</a:t>
            </a:r>
          </a:p>
          <a:p>
            <a:pPr marL="273050" indent="-273050" algn="l" eaLnBrk="0" hangingPunct="0">
              <a:buClr>
                <a:schemeClr val="accent1"/>
              </a:buClr>
              <a:buSzPct val="76000"/>
              <a:buFont typeface="Wingdings 3" charset="0"/>
              <a:buNone/>
            </a:pPr>
            <a:endParaRPr lang="en-US" sz="1500" dirty="0">
              <a:latin typeface="+mn-lt"/>
            </a:endParaRPr>
          </a:p>
          <a:p>
            <a:pPr marL="273050" indent="-273050" algn="l" eaLnBrk="0" hangingPunct="0"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500" dirty="0" smtClean="0">
                <a:latin typeface="+mn-lt"/>
              </a:rPr>
              <a:t>[See text figs. 12.1-12.3]</a:t>
            </a:r>
            <a:endParaRPr lang="en-US" sz="15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71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0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Coverage is Not Size</a:t>
            </a:r>
          </a:p>
        </p:txBody>
      </p:sp>
      <p:sp>
        <p:nvSpPr>
          <p:cNvPr id="6144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/>
              <a:t>Coverage does not depend on the number of test cases </a:t>
            </a:r>
          </a:p>
          <a:p>
            <a:pPr lvl="1"/>
            <a:r>
              <a:rPr lang="en-US" sz="2400" dirty="0" smtClean="0"/>
              <a:t>Compare T</a:t>
            </a:r>
            <a:r>
              <a:rPr lang="en-US" sz="2400" baseline="-25000" dirty="0" smtClean="0"/>
              <a:t>0 </a:t>
            </a:r>
            <a:r>
              <a:rPr lang="en-US" sz="2400" dirty="0"/>
              <a:t>,</a:t>
            </a:r>
            <a:r>
              <a:rPr lang="en-US" sz="2400" baseline="-25000" dirty="0"/>
              <a:t> </a:t>
            </a:r>
            <a:r>
              <a:rPr lang="en-US" sz="2400" dirty="0"/>
              <a:t>T</a:t>
            </a:r>
            <a:r>
              <a:rPr lang="en-US" sz="2400" baseline="-25000" dirty="0"/>
              <a:t>1 </a:t>
            </a:r>
            <a:r>
              <a:rPr lang="en-US" sz="2400" dirty="0"/>
              <a:t>: </a:t>
            </a:r>
            <a:r>
              <a:rPr lang="en-US" sz="2400" dirty="0" smtClean="0"/>
              <a:t>  T</a:t>
            </a:r>
            <a:r>
              <a:rPr lang="en-US" sz="2400" baseline="-25000" dirty="0" smtClean="0"/>
              <a:t>1 </a:t>
            </a:r>
            <a:r>
              <a:rPr lang="en-US" sz="2400" dirty="0"/>
              <a:t>&gt;</a:t>
            </a:r>
            <a:r>
              <a:rPr lang="en-US" sz="2400" baseline="-25000" dirty="0"/>
              <a:t>coverage</a:t>
            </a:r>
            <a:r>
              <a:rPr lang="en-US" sz="2400" dirty="0"/>
              <a:t> T</a:t>
            </a:r>
            <a:r>
              <a:rPr lang="en-US" sz="2400" baseline="-25000" dirty="0"/>
              <a:t>0 </a:t>
            </a:r>
            <a:r>
              <a:rPr lang="en-US" sz="2400" dirty="0"/>
              <a:t>	</a:t>
            </a:r>
            <a:r>
              <a:rPr lang="en-US" sz="2400" dirty="0" smtClean="0"/>
              <a:t> T</a:t>
            </a:r>
            <a:r>
              <a:rPr lang="en-US" sz="2400" baseline="-25000" dirty="0" smtClean="0"/>
              <a:t>1 </a:t>
            </a:r>
            <a:r>
              <a:rPr lang="en-US" sz="2400" dirty="0"/>
              <a:t>&lt;</a:t>
            </a:r>
            <a:r>
              <a:rPr lang="en-US" sz="2400" baseline="-25000" dirty="0"/>
              <a:t>cardinality</a:t>
            </a:r>
            <a:r>
              <a:rPr lang="en-US" sz="2400" dirty="0"/>
              <a:t> T</a:t>
            </a:r>
            <a:r>
              <a:rPr lang="en-US" sz="2400" baseline="-25000" dirty="0"/>
              <a:t>0 </a:t>
            </a:r>
            <a:endParaRPr lang="en-US" sz="2400" dirty="0"/>
          </a:p>
          <a:p>
            <a:pPr lvl="1">
              <a:spcAft>
                <a:spcPct val="20000"/>
              </a:spcAft>
            </a:pPr>
            <a:r>
              <a:rPr lang="en-US" sz="2400" dirty="0" smtClean="0"/>
              <a:t>Compare T</a:t>
            </a:r>
            <a:r>
              <a:rPr lang="en-US" sz="2400" baseline="-25000" dirty="0" smtClean="0"/>
              <a:t>1 </a:t>
            </a:r>
            <a:r>
              <a:rPr lang="en-US" sz="2400" dirty="0"/>
              <a:t>,</a:t>
            </a:r>
            <a:r>
              <a:rPr lang="en-US" sz="2400" baseline="-25000" dirty="0"/>
              <a:t> </a:t>
            </a:r>
            <a:r>
              <a:rPr lang="en-US" sz="2400" dirty="0"/>
              <a:t>T</a:t>
            </a:r>
            <a:r>
              <a:rPr lang="en-US" sz="2400" baseline="-25000" dirty="0"/>
              <a:t>2</a:t>
            </a:r>
            <a:r>
              <a:rPr lang="en-US" sz="2400" dirty="0"/>
              <a:t> : </a:t>
            </a:r>
            <a:r>
              <a:rPr lang="en-US" sz="2400" dirty="0" smtClean="0"/>
              <a:t>  T</a:t>
            </a:r>
            <a:r>
              <a:rPr lang="en-US" sz="2400" baseline="-25000" dirty="0" smtClean="0"/>
              <a:t>2 </a:t>
            </a:r>
            <a:r>
              <a:rPr lang="en-US" sz="2400" dirty="0"/>
              <a:t>=</a:t>
            </a:r>
            <a:r>
              <a:rPr lang="en-US" sz="2400" baseline="-25000" dirty="0"/>
              <a:t>coverage</a:t>
            </a:r>
            <a:r>
              <a:rPr lang="en-US" sz="2400" dirty="0"/>
              <a:t> T</a:t>
            </a:r>
            <a:r>
              <a:rPr lang="en-US" sz="2400" baseline="-25000" dirty="0"/>
              <a:t>1 	</a:t>
            </a:r>
            <a:r>
              <a:rPr lang="en-US" sz="2400" dirty="0" smtClean="0"/>
              <a:t> T</a:t>
            </a:r>
            <a:r>
              <a:rPr lang="en-US" sz="2400" baseline="-25000" dirty="0" smtClean="0"/>
              <a:t>2 </a:t>
            </a:r>
            <a:r>
              <a:rPr lang="en-US" sz="2400" dirty="0"/>
              <a:t>&gt;</a:t>
            </a:r>
            <a:r>
              <a:rPr lang="en-US" sz="2400" baseline="-25000" dirty="0"/>
              <a:t>cardinality</a:t>
            </a:r>
            <a:r>
              <a:rPr lang="en-US" sz="2400" dirty="0"/>
              <a:t> T</a:t>
            </a:r>
            <a:r>
              <a:rPr lang="en-US" sz="2400" baseline="-25000" dirty="0"/>
              <a:t>1 </a:t>
            </a:r>
            <a:endParaRPr lang="en-US" sz="2400" dirty="0"/>
          </a:p>
          <a:p>
            <a:r>
              <a:rPr lang="en-US" dirty="0"/>
              <a:t>Minimizing test suite size is seldom the goal</a:t>
            </a:r>
          </a:p>
          <a:p>
            <a:pPr lvl="1"/>
            <a:r>
              <a:rPr lang="en-US" sz="2400" dirty="0" smtClean="0"/>
              <a:t>Small test </a:t>
            </a:r>
            <a:r>
              <a:rPr lang="en-US" sz="2400" dirty="0"/>
              <a:t>cases make failure diagnosis easier</a:t>
            </a:r>
          </a:p>
          <a:p>
            <a:pPr lvl="1"/>
            <a:r>
              <a:rPr lang="en-US" sz="2400" dirty="0" smtClean="0"/>
              <a:t>A failing </a:t>
            </a:r>
            <a:r>
              <a:rPr lang="en-US" sz="2400" dirty="0"/>
              <a:t>test case in T</a:t>
            </a:r>
            <a:r>
              <a:rPr lang="en-US" sz="2400" baseline="-25000" dirty="0"/>
              <a:t>2</a:t>
            </a:r>
            <a:r>
              <a:rPr lang="en-US" sz="2400" dirty="0"/>
              <a:t> gives more information than a failing test case in T</a:t>
            </a:r>
            <a:r>
              <a:rPr lang="en-US" sz="2400" baseline="-25000" dirty="0"/>
              <a:t>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72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0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“</a:t>
            </a:r>
            <a:r>
              <a:rPr lang="en-US" altLang="ja-JP" sz="3600" dirty="0">
                <a:latin typeface="+mn-lt"/>
              </a:rPr>
              <a:t>All Statements</a:t>
            </a:r>
            <a:r>
              <a:rPr lang="ja-JP" altLang="en-US" sz="3600" dirty="0">
                <a:latin typeface="+mn-lt"/>
              </a:rPr>
              <a:t>”</a:t>
            </a:r>
            <a:r>
              <a:rPr lang="en-US" altLang="ja-JP" sz="3600" dirty="0">
                <a:latin typeface="+mn-lt"/>
              </a:rPr>
              <a:t> </a:t>
            </a:r>
            <a:r>
              <a:rPr lang="en-US" altLang="ja-JP" sz="3600" dirty="0" smtClean="0">
                <a:latin typeface="+mn-lt"/>
              </a:rPr>
              <a:t>Can </a:t>
            </a:r>
            <a:r>
              <a:rPr lang="en-US" altLang="ja-JP" sz="3600" dirty="0">
                <a:latin typeface="+mn-lt"/>
              </a:rPr>
              <a:t>Miss Some Cases</a:t>
            </a:r>
            <a:endParaRPr lang="en-US" dirty="0">
              <a:latin typeface="+mn-lt"/>
            </a:endParaRPr>
          </a:p>
        </p:txBody>
      </p:sp>
      <p:graphicFrame>
        <p:nvGraphicFramePr>
          <p:cNvPr id="6349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299606"/>
              </p:ext>
            </p:extLst>
          </p:nvPr>
        </p:nvGraphicFramePr>
        <p:xfrm>
          <a:off x="4189382" y="1752600"/>
          <a:ext cx="4954618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Visio" r:id="rId4" imgW="4445000" imgH="3987800" progId="Visio.Drawing.11">
                  <p:embed/>
                </p:oleObj>
              </mc:Choice>
              <mc:Fallback>
                <p:oleObj name="Visio" r:id="rId4" imgW="4445000" imgH="39878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382" y="1752600"/>
                        <a:ext cx="4954618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304800" y="990600"/>
            <a:ext cx="388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2000" dirty="0">
                <a:latin typeface="+mn-lt"/>
                <a:cs typeface="Garamond"/>
              </a:rPr>
              <a:t>Complete statement coverage may not imply executing all </a:t>
            </a:r>
            <a:r>
              <a:rPr lang="en-US" sz="2000" dirty="0" smtClean="0">
                <a:latin typeface="+mn-lt"/>
                <a:cs typeface="Garamond"/>
              </a:rPr>
              <a:t>branches.</a:t>
            </a:r>
            <a:endParaRPr lang="en-US" sz="2000" dirty="0">
              <a:latin typeface="+mn-lt"/>
              <a:cs typeface="Garamond"/>
            </a:endParaRPr>
          </a:p>
          <a:p>
            <a:pPr marL="273050" indent="-273050"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2000" dirty="0">
                <a:latin typeface="+mn-lt"/>
                <a:cs typeface="Garamond"/>
              </a:rPr>
              <a:t>Example: 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000" dirty="0">
                <a:solidFill>
                  <a:schemeClr val="tx2"/>
                </a:solidFill>
                <a:latin typeface="+mn-lt"/>
                <a:cs typeface="Garamond"/>
              </a:rPr>
              <a:t>Suppose block F were missing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000" dirty="0">
                <a:solidFill>
                  <a:schemeClr val="tx2"/>
                </a:solidFill>
                <a:latin typeface="+mn-lt"/>
                <a:cs typeface="Garamond"/>
              </a:rPr>
              <a:t>Statement adequacy would not require </a:t>
            </a:r>
            <a:r>
              <a:rPr lang="en-US" sz="2000" i="1" dirty="0">
                <a:solidFill>
                  <a:schemeClr val="tx2"/>
                </a:solidFill>
                <a:latin typeface="+mn-lt"/>
                <a:cs typeface="Garamond"/>
              </a:rPr>
              <a:t>false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Garamond"/>
              </a:rPr>
              <a:t> branch from D to L</a:t>
            </a: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endParaRPr lang="en-US" sz="1700" dirty="0">
              <a:latin typeface="+mn-lt"/>
            </a:endParaRP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800" dirty="0">
                <a:latin typeface="+mn-lt"/>
              </a:rPr>
              <a:t>T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 =  </a:t>
            </a:r>
            <a:endParaRPr lang="en-US" sz="1800" dirty="0" smtClean="0">
              <a:latin typeface="+mn-lt"/>
            </a:endParaRP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800" dirty="0" smtClean="0">
                <a:solidFill>
                  <a:srgbClr val="000080"/>
                </a:solidFill>
                <a:latin typeface="+mn-lt"/>
              </a:rPr>
              <a:t>{</a:t>
            </a:r>
            <a:endParaRPr lang="en-US" sz="1800" dirty="0">
              <a:solidFill>
                <a:srgbClr val="000080"/>
              </a:solidFill>
              <a:latin typeface="+mn-lt"/>
            </a:endParaRP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800" dirty="0">
                <a:solidFill>
                  <a:srgbClr val="000080"/>
                </a:solidFill>
                <a:latin typeface="+mn-lt"/>
              </a:rPr>
              <a:t>  </a:t>
            </a:r>
            <a:r>
              <a:rPr lang="ja-JP" altLang="en-US" sz="1800" dirty="0">
                <a:solidFill>
                  <a:srgbClr val="000080"/>
                </a:solidFill>
                <a:latin typeface="+mn-lt"/>
              </a:rPr>
              <a:t>“”</a:t>
            </a:r>
            <a:r>
              <a:rPr lang="en-US" altLang="ja-JP" sz="1800" dirty="0">
                <a:solidFill>
                  <a:srgbClr val="000080"/>
                </a:solidFill>
                <a:latin typeface="+mn-lt"/>
              </a:rPr>
              <a:t>, </a:t>
            </a:r>
            <a:r>
              <a:rPr lang="ja-JP" altLang="en-US" sz="1800" dirty="0" smtClean="0">
                <a:solidFill>
                  <a:srgbClr val="000080"/>
                </a:solidFill>
                <a:latin typeface="+mn-lt"/>
              </a:rPr>
              <a:t>“</a:t>
            </a:r>
            <a:r>
              <a:rPr lang="en-US" altLang="ja-JP" sz="1800" dirty="0">
                <a:solidFill>
                  <a:srgbClr val="000080"/>
                </a:solidFill>
                <a:latin typeface="+mn-lt"/>
              </a:rPr>
              <a:t>+%0D+%4J</a:t>
            </a:r>
            <a:r>
              <a:rPr lang="ja-JP" altLang="en-US" sz="1800" dirty="0">
                <a:solidFill>
                  <a:srgbClr val="000080"/>
                </a:solidFill>
                <a:latin typeface="+mn-lt"/>
              </a:rPr>
              <a:t>”</a:t>
            </a:r>
            <a:endParaRPr lang="en-US" altLang="ja-JP" sz="1800" dirty="0">
              <a:solidFill>
                <a:srgbClr val="000080"/>
              </a:solidFill>
              <a:latin typeface="+mn-lt"/>
            </a:endParaRPr>
          </a:p>
          <a:p>
            <a:pPr marL="273050" indent="-273050" algn="l" eaLnBrk="0" hangingPunct="0">
              <a:spcAft>
                <a:spcPct val="10000"/>
              </a:spcAft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800" dirty="0" smtClean="0">
                <a:solidFill>
                  <a:srgbClr val="000080"/>
                </a:solidFill>
                <a:latin typeface="+mn-lt"/>
              </a:rPr>
              <a:t>}</a:t>
            </a:r>
            <a:endParaRPr lang="en-US" sz="1800" dirty="0">
              <a:latin typeface="+mn-lt"/>
            </a:endParaRPr>
          </a:p>
          <a:p>
            <a:pPr marL="273050" indent="-273050" algn="l" eaLnBrk="0" hangingPunct="0"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800" dirty="0">
                <a:latin typeface="+mn-lt"/>
              </a:rPr>
              <a:t>100% Stmt Cov</a:t>
            </a:r>
            <a:r>
              <a:rPr lang="en-US" sz="1600" dirty="0">
                <a:latin typeface="+mn-lt"/>
              </a:rPr>
              <a:t>.</a:t>
            </a:r>
          </a:p>
          <a:p>
            <a:pPr marL="273050" indent="-273050" algn="l" eaLnBrk="0" hangingPunct="0"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sz="1600" dirty="0">
                <a:latin typeface="+mn-lt"/>
              </a:rPr>
              <a:t>No </a:t>
            </a:r>
            <a:r>
              <a:rPr lang="en-US" sz="1600" i="1" dirty="0">
                <a:latin typeface="+mn-lt"/>
              </a:rPr>
              <a:t>false</a:t>
            </a:r>
            <a:r>
              <a:rPr lang="en-US" sz="1600" dirty="0">
                <a:latin typeface="+mn-lt"/>
              </a:rPr>
              <a:t> branch from </a:t>
            </a:r>
            <a:r>
              <a:rPr lang="en-US" sz="1600" dirty="0" smtClean="0">
                <a:latin typeface="+mn-lt"/>
              </a:rPr>
              <a:t>D</a:t>
            </a:r>
          </a:p>
          <a:p>
            <a:pPr marL="273050" indent="-273050" algn="l" eaLnBrk="0" hangingPunct="0">
              <a:buClr>
                <a:schemeClr val="accent1"/>
              </a:buClr>
              <a:buSzPct val="76000"/>
              <a:buFont typeface="Wingdings 3" charset="0"/>
              <a:buNone/>
            </a:pPr>
            <a:endParaRPr lang="en-US" sz="1600" dirty="0">
              <a:latin typeface="+mn-lt"/>
            </a:endParaRPr>
          </a:p>
          <a:p>
            <a:pPr marL="273050" indent="-273050">
              <a:buClr>
                <a:schemeClr val="accent1"/>
              </a:buClr>
              <a:buSzPct val="76000"/>
            </a:pPr>
            <a:r>
              <a:rPr lang="en-US" sz="1600" dirty="0">
                <a:latin typeface="+mn-lt"/>
              </a:rPr>
              <a:t>[See text figs. 12.1-12.3]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73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5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Branch Testing</a:t>
            </a:r>
          </a:p>
        </p:txBody>
      </p:sp>
      <p:sp>
        <p:nvSpPr>
          <p:cNvPr id="6554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Adequacy criterion: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each branch (edge in the CFG) </a:t>
            </a:r>
            <a:r>
              <a:rPr lang="en-US" dirty="0" smtClean="0"/>
              <a:t>of every selection statement (if, switch) must </a:t>
            </a:r>
            <a:r>
              <a:rPr lang="en-US" dirty="0"/>
              <a:t>be executed at least once 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Coverage:</a:t>
            </a:r>
          </a:p>
          <a:p>
            <a:pPr marL="342900" indent="-342900">
              <a:lnSpc>
                <a:spcPct val="90000"/>
              </a:lnSpc>
              <a:buFont typeface="Wingdings 3" charset="0"/>
              <a:buNone/>
            </a:pPr>
            <a:r>
              <a:rPr lang="en-US" dirty="0"/>
              <a:t>		#  executed branches</a:t>
            </a:r>
          </a:p>
          <a:p>
            <a:pPr marL="342900" indent="-342900">
              <a:lnSpc>
                <a:spcPct val="90000"/>
              </a:lnSpc>
              <a:buFont typeface="Wingdings 3" charset="0"/>
              <a:buNone/>
            </a:pPr>
            <a:r>
              <a:rPr lang="en-US" dirty="0"/>
              <a:t>		     # </a:t>
            </a:r>
            <a:r>
              <a:rPr lang="en-US" dirty="0" smtClean="0"/>
              <a:t>branches</a:t>
            </a:r>
            <a:endParaRPr lang="en-US" dirty="0"/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endParaRPr lang="en-US" sz="1200" dirty="0" smtClean="0"/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0080"/>
                </a:solidFill>
              </a:rPr>
              <a:t>{ </a:t>
            </a:r>
            <a:r>
              <a:rPr lang="ja-JP" altLang="en-US" dirty="0">
                <a:solidFill>
                  <a:srgbClr val="000080"/>
                </a:solidFill>
              </a:rPr>
              <a:t>“”</a:t>
            </a:r>
            <a:r>
              <a:rPr lang="en-US" altLang="ja-JP" dirty="0">
                <a:solidFill>
                  <a:srgbClr val="000080"/>
                </a:solidFill>
              </a:rPr>
              <a:t>, </a:t>
            </a:r>
            <a:r>
              <a:rPr lang="ja-JP" altLang="en-US" dirty="0">
                <a:solidFill>
                  <a:srgbClr val="000080"/>
                </a:solidFill>
              </a:rPr>
              <a:t>“</a:t>
            </a:r>
            <a:r>
              <a:rPr lang="en-US" altLang="ja-JP" dirty="0">
                <a:solidFill>
                  <a:srgbClr val="000080"/>
                </a:solidFill>
              </a:rPr>
              <a:t>+%0D+%4J</a:t>
            </a:r>
            <a:r>
              <a:rPr lang="ja-JP" altLang="en-US" dirty="0">
                <a:solidFill>
                  <a:srgbClr val="000080"/>
                </a:solidFill>
              </a:rPr>
              <a:t>”</a:t>
            </a:r>
            <a:r>
              <a:rPr lang="en-US" altLang="ja-JP" dirty="0">
                <a:solidFill>
                  <a:srgbClr val="000080"/>
                </a:solidFill>
              </a:rPr>
              <a:t> } </a:t>
            </a:r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US" dirty="0"/>
              <a:t>100% Stmt Cov.	88% Branch Cov. (7/8 branches</a:t>
            </a:r>
            <a:r>
              <a:rPr lang="en-US" dirty="0" smtClean="0"/>
              <a:t>)</a:t>
            </a:r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US" dirty="0"/>
              <a:t>T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000080"/>
                </a:solidFill>
              </a:rPr>
              <a:t>{ </a:t>
            </a:r>
            <a:r>
              <a:rPr lang="ja-JP" altLang="en-US" dirty="0">
                <a:solidFill>
                  <a:srgbClr val="000080"/>
                </a:solidFill>
              </a:rPr>
              <a:t>“</a:t>
            </a:r>
            <a:r>
              <a:rPr lang="en-US" altLang="ja-JP" dirty="0">
                <a:solidFill>
                  <a:srgbClr val="000080"/>
                </a:solidFill>
              </a:rPr>
              <a:t>%3D</a:t>
            </a:r>
            <a:r>
              <a:rPr lang="ja-JP" altLang="en-US" dirty="0">
                <a:solidFill>
                  <a:srgbClr val="000080"/>
                </a:solidFill>
              </a:rPr>
              <a:t>”</a:t>
            </a:r>
            <a:r>
              <a:rPr lang="en-US" altLang="ja-JP" dirty="0">
                <a:solidFill>
                  <a:srgbClr val="000080"/>
                </a:solidFill>
              </a:rPr>
              <a:t>, </a:t>
            </a:r>
            <a:r>
              <a:rPr lang="ja-JP" altLang="en-US" dirty="0">
                <a:solidFill>
                  <a:srgbClr val="000080"/>
                </a:solidFill>
              </a:rPr>
              <a:t>“</a:t>
            </a:r>
            <a:r>
              <a:rPr lang="en-US" altLang="ja-JP" dirty="0">
                <a:solidFill>
                  <a:srgbClr val="000080"/>
                </a:solidFill>
              </a:rPr>
              <a:t>%A</a:t>
            </a:r>
            <a:r>
              <a:rPr lang="ja-JP" altLang="en-US" dirty="0">
                <a:solidFill>
                  <a:srgbClr val="000080"/>
                </a:solidFill>
              </a:rPr>
              <a:t>”</a:t>
            </a:r>
            <a:r>
              <a:rPr lang="en-US" altLang="ja-JP" dirty="0">
                <a:solidFill>
                  <a:srgbClr val="000080"/>
                </a:solidFill>
              </a:rPr>
              <a:t>, </a:t>
            </a:r>
            <a:r>
              <a:rPr lang="ja-JP" altLang="en-US" dirty="0">
                <a:solidFill>
                  <a:srgbClr val="000080"/>
                </a:solidFill>
              </a:rPr>
              <a:t>“</a:t>
            </a:r>
            <a:r>
              <a:rPr lang="en-US" altLang="ja-JP" dirty="0">
                <a:solidFill>
                  <a:srgbClr val="000080"/>
                </a:solidFill>
              </a:rPr>
              <a:t>a+b</a:t>
            </a:r>
            <a:r>
              <a:rPr lang="ja-JP" altLang="en-US" dirty="0">
                <a:solidFill>
                  <a:srgbClr val="000080"/>
                </a:solidFill>
              </a:rPr>
              <a:t>”</a:t>
            </a:r>
            <a:r>
              <a:rPr lang="en-US" altLang="ja-JP" dirty="0">
                <a:solidFill>
                  <a:srgbClr val="000080"/>
                </a:solidFill>
              </a:rPr>
              <a:t>, </a:t>
            </a:r>
            <a:r>
              <a:rPr lang="ja-JP" altLang="en-US" dirty="0">
                <a:solidFill>
                  <a:srgbClr val="000080"/>
                </a:solidFill>
              </a:rPr>
              <a:t>“</a:t>
            </a:r>
            <a:r>
              <a:rPr lang="en-US" altLang="ja-JP" dirty="0">
                <a:solidFill>
                  <a:srgbClr val="000080"/>
                </a:solidFill>
              </a:rPr>
              <a:t>test</a:t>
            </a:r>
            <a:r>
              <a:rPr lang="ja-JP" altLang="en-US" dirty="0">
                <a:solidFill>
                  <a:srgbClr val="000080"/>
                </a:solidFill>
              </a:rPr>
              <a:t>”</a:t>
            </a:r>
            <a:r>
              <a:rPr lang="en-US" altLang="ja-JP" dirty="0">
                <a:solidFill>
                  <a:srgbClr val="000080"/>
                </a:solidFill>
              </a:rPr>
              <a:t> }</a:t>
            </a:r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US" dirty="0"/>
              <a:t>100% Stmt Cov. 	100% Branch Cov. (8/8 branches)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066800" y="2819400"/>
            <a:ext cx="3886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74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Statements vs. Branches</a:t>
            </a:r>
          </a:p>
        </p:txBody>
      </p:sp>
      <p:sp>
        <p:nvSpPr>
          <p:cNvPr id="6758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Traversing all edges of a graph causes all nodes to be visited</a:t>
            </a:r>
          </a:p>
          <a:p>
            <a:pPr lvl="1"/>
            <a:r>
              <a:rPr lang="en-US" dirty="0"/>
              <a:t>Satisfying branch adequacy implying satisfying the statement adequacy</a:t>
            </a:r>
          </a:p>
          <a:p>
            <a:r>
              <a:rPr lang="en-US" dirty="0"/>
              <a:t>The converse is not true (see T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statement-adequate (or node-adequate) test suite may not be branch-adequate (edge-adequate)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75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2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z="3600" dirty="0"/>
              <a:t>“</a:t>
            </a:r>
            <a:r>
              <a:rPr lang="en-US" altLang="ja-JP" sz="3600" dirty="0"/>
              <a:t>All Branches</a:t>
            </a:r>
            <a:r>
              <a:rPr lang="ja-JP" altLang="en-US" sz="3600" dirty="0"/>
              <a:t>”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Can </a:t>
            </a:r>
            <a:r>
              <a:rPr lang="en-US" altLang="ja-JP" sz="3600" dirty="0"/>
              <a:t>Still Miss Conditions</a:t>
            </a:r>
            <a:endParaRPr lang="it-IT" sz="3600" dirty="0"/>
          </a:p>
        </p:txBody>
      </p:sp>
      <p:sp>
        <p:nvSpPr>
          <p:cNvPr id="6963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Sample fault: missing operator (negation)</a:t>
            </a:r>
          </a:p>
          <a:p>
            <a:pPr>
              <a:buFont typeface="Wingdings 3" charset="0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sz="2800" dirty="0">
                <a:solidFill>
                  <a:srgbClr val="000080"/>
                </a:solidFill>
                <a:latin typeface="+mn-lt"/>
              </a:rPr>
              <a:t>if (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digit_high == 1 </a:t>
            </a:r>
            <a:r>
              <a:rPr lang="en-US" sz="2800" dirty="0">
                <a:solidFill>
                  <a:srgbClr val="000080"/>
                </a:solidFill>
                <a:latin typeface="+mn-lt"/>
              </a:rPr>
              <a:t>|| digit_low == -1)</a:t>
            </a:r>
          </a:p>
          <a:p>
            <a:r>
              <a:rPr lang="en-US" dirty="0"/>
              <a:t>Branch adequacy criterion can be satisfied by varying only </a:t>
            </a:r>
            <a:r>
              <a:rPr lang="en-US" sz="2800" dirty="0">
                <a:solidFill>
                  <a:srgbClr val="000090"/>
                </a:solidFill>
                <a:latin typeface="+mn-lt"/>
              </a:rPr>
              <a:t>digit_low</a:t>
            </a:r>
          </a:p>
          <a:p>
            <a:pPr lvl="1"/>
            <a:r>
              <a:rPr lang="en-US" sz="2400" dirty="0"/>
              <a:t>The faulty sub-expression might never determine the result</a:t>
            </a:r>
          </a:p>
          <a:p>
            <a:pPr lvl="1"/>
            <a:r>
              <a:rPr lang="en-US" sz="2400" dirty="0"/>
              <a:t>We might never really test the faulty condition, even though we tested both outcomes of the branch</a:t>
            </a:r>
            <a:endParaRPr lang="it-IT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76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2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Condition Testing</a:t>
            </a:r>
          </a:p>
        </p:txBody>
      </p:sp>
      <p:sp>
        <p:nvSpPr>
          <p:cNvPr id="7168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Branch coverage exposes faults in how a computation has been decomposed into cases</a:t>
            </a:r>
          </a:p>
          <a:p>
            <a:pPr lvl="1"/>
            <a:r>
              <a:rPr lang="en-US" dirty="0"/>
              <a:t>check the </a:t>
            </a:r>
            <a:r>
              <a:rPr lang="en-US" dirty="0" smtClean="0"/>
              <a:t>programmer</a:t>
            </a:r>
            <a:r>
              <a:rPr lang="uk-UA" altLang="ja-JP" dirty="0" smtClean="0"/>
              <a:t>'</a:t>
            </a:r>
            <a:r>
              <a:rPr lang="en-US" altLang="ja-JP" dirty="0" smtClean="0"/>
              <a:t>s </a:t>
            </a:r>
            <a:r>
              <a:rPr lang="en-US" altLang="ja-JP" dirty="0"/>
              <a:t>case analysis</a:t>
            </a:r>
          </a:p>
          <a:p>
            <a:pPr lvl="1"/>
            <a:r>
              <a:rPr lang="en-US" dirty="0"/>
              <a:t>but only roughly: groups cases with the same outcome </a:t>
            </a:r>
          </a:p>
          <a:p>
            <a:r>
              <a:rPr lang="en-US" dirty="0"/>
              <a:t>Condition coverage considers case analysis in more detail</a:t>
            </a:r>
          </a:p>
          <a:p>
            <a:pPr lvl="1"/>
            <a:r>
              <a:rPr lang="en-US" i="1" dirty="0"/>
              <a:t>individual conditions</a:t>
            </a:r>
            <a:r>
              <a:rPr lang="en-US" dirty="0"/>
              <a:t> </a:t>
            </a:r>
            <a:r>
              <a:rPr lang="en-US" dirty="0" smtClean="0"/>
              <a:t>(predicates) in </a:t>
            </a:r>
            <a:r>
              <a:rPr lang="en-US" dirty="0"/>
              <a:t>a compound condition</a:t>
            </a:r>
          </a:p>
          <a:p>
            <a:pPr lvl="1"/>
            <a:r>
              <a:rPr lang="en-US" dirty="0"/>
              <a:t>e.g., both parts of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digit_high == 1 </a:t>
            </a:r>
            <a:r>
              <a:rPr lang="en-US" sz="2400" dirty="0">
                <a:solidFill>
                  <a:srgbClr val="000080"/>
                </a:solidFill>
                <a:latin typeface="+mn-lt"/>
              </a:rPr>
              <a:t>|| digit_low == -1</a:t>
            </a:r>
            <a:endParaRPr lang="en-US" sz="2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77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/>
              <a:t>(</a:t>
            </a:r>
            <a:r>
              <a:rPr lang="en-US" dirty="0" smtClean="0"/>
              <a:t>Basic) </a:t>
            </a:r>
            <a:r>
              <a:rPr lang="en-US" dirty="0"/>
              <a:t>Condition Testing</a:t>
            </a:r>
          </a:p>
        </p:txBody>
      </p:sp>
      <p:sp>
        <p:nvSpPr>
          <p:cNvPr id="7373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90600"/>
            <a:ext cx="8248650" cy="5486400"/>
          </a:xfrm>
        </p:spPr>
        <p:txBody>
          <a:bodyPr/>
          <a:lstStyle/>
          <a:p>
            <a:r>
              <a:rPr lang="en-US" sz="3200" dirty="0"/>
              <a:t>Adequacy criterion: </a:t>
            </a:r>
          </a:p>
          <a:p>
            <a:pPr marL="742950" lvl="1" indent="-285750"/>
            <a:r>
              <a:rPr lang="en-US" sz="2800" dirty="0"/>
              <a:t>Both outcomes (true and false) of each basic </a:t>
            </a:r>
            <a:r>
              <a:rPr lang="en-US" sz="2800" dirty="0" smtClean="0"/>
              <a:t>condition or predicate, </a:t>
            </a:r>
            <a:r>
              <a:rPr lang="en-US" sz="2800" dirty="0"/>
              <a:t>must be tested at least </a:t>
            </a:r>
            <a:r>
              <a:rPr lang="en-US" sz="2800" dirty="0" smtClean="0"/>
              <a:t>once</a:t>
            </a:r>
          </a:p>
          <a:p>
            <a:pPr marL="742950" lvl="1" indent="-285750"/>
            <a:r>
              <a:rPr lang="en-US" sz="2800" dirty="0" smtClean="0"/>
              <a:t>Basic condition or predicate: a </a:t>
            </a:r>
            <a:r>
              <a:rPr lang="en-US" sz="2800" dirty="0"/>
              <a:t>B</a:t>
            </a:r>
            <a:r>
              <a:rPr lang="en-US" sz="2800" dirty="0" smtClean="0"/>
              <a:t>oolean expression that does not contain other </a:t>
            </a:r>
            <a:r>
              <a:rPr lang="en-US" sz="2800" dirty="0"/>
              <a:t>B</a:t>
            </a:r>
            <a:r>
              <a:rPr lang="en-US" sz="2800" dirty="0" smtClean="0"/>
              <a:t>oolean expression</a:t>
            </a:r>
            <a:endParaRPr lang="en-US" sz="2800" dirty="0"/>
          </a:p>
          <a:p>
            <a:r>
              <a:rPr lang="en-US" sz="3200" dirty="0"/>
              <a:t>Coverage:</a:t>
            </a:r>
          </a:p>
          <a:p>
            <a:pPr>
              <a:buFont typeface="Wingdings 3" charset="0"/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	</a:t>
            </a:r>
            <a:r>
              <a:rPr lang="en-US" sz="2800" dirty="0" smtClean="0"/>
              <a:t># </a:t>
            </a:r>
            <a:r>
              <a:rPr lang="en-US" sz="2800" dirty="0"/>
              <a:t>truth values taken by all basic conditions</a:t>
            </a:r>
          </a:p>
          <a:p>
            <a:pPr>
              <a:buFont typeface="Wingdings 3" charset="0"/>
              <a:buNone/>
            </a:pPr>
            <a:r>
              <a:rPr lang="en-US" sz="2800" dirty="0"/>
              <a:t>		     </a:t>
            </a:r>
            <a:r>
              <a:rPr lang="en-US" sz="2800" dirty="0" smtClean="0"/>
              <a:t>	    2 </a:t>
            </a:r>
            <a:r>
              <a:rPr lang="en-US" sz="2800" dirty="0"/>
              <a:t>* # basic </a:t>
            </a:r>
            <a:r>
              <a:rPr lang="en-US" sz="2800" dirty="0" smtClean="0"/>
              <a:t>conditions</a:t>
            </a:r>
          </a:p>
          <a:p>
            <a:pPr>
              <a:buFont typeface="Wingdings 3" charset="0"/>
              <a:buNone/>
            </a:pPr>
            <a:r>
              <a:rPr lang="en-US" sz="2000" dirty="0" smtClean="0"/>
              <a:t>[See note]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447800" y="5410200"/>
            <a:ext cx="6629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78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6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Basic Conditions vs. Branches</a:t>
            </a:r>
          </a:p>
        </p:txBody>
      </p:sp>
      <p:sp>
        <p:nvSpPr>
          <p:cNvPr id="7578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Basic condition adequacy criterion can be satisfied without satisfying branch </a:t>
            </a:r>
            <a:r>
              <a:rPr lang="en-US" sz="2800" dirty="0" smtClean="0"/>
              <a:t>coverage</a:t>
            </a:r>
            <a:endParaRPr lang="en-US" sz="1200" dirty="0"/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US" sz="2400" dirty="0"/>
              <a:t>T4 = { </a:t>
            </a:r>
            <a:r>
              <a:rPr lang="ja-JP" altLang="en-US" sz="2400" dirty="0">
                <a:solidFill>
                  <a:srgbClr val="0000FF"/>
                </a:solidFill>
              </a:rPr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first+test%9Ktest%K9</a:t>
            </a:r>
            <a:r>
              <a:rPr lang="ja-JP" altLang="en-US" sz="2400" dirty="0">
                <a:solidFill>
                  <a:srgbClr val="0000FF"/>
                </a:solidFill>
              </a:rPr>
              <a:t>”</a:t>
            </a:r>
            <a:r>
              <a:rPr lang="en-US" altLang="ja-JP" sz="2400" dirty="0"/>
              <a:t> }</a:t>
            </a:r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US" sz="2400" dirty="0"/>
              <a:t>	satisfies basic condition adequacy</a:t>
            </a:r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US" sz="2400" dirty="0"/>
              <a:t>	does not satisfy branch condition adequacy</a:t>
            </a:r>
          </a:p>
          <a:p>
            <a:pPr>
              <a:lnSpc>
                <a:spcPct val="90000"/>
              </a:lnSpc>
              <a:buFont typeface="Wingdings 3" charset="0"/>
              <a:buNone/>
            </a:pPr>
            <a:endParaRPr lang="en-US" sz="1200" dirty="0"/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US" sz="2400" dirty="0">
                <a:solidFill>
                  <a:srgbClr val="000080"/>
                </a:solidFill>
              </a:rPr>
              <a:t>			</a:t>
            </a:r>
            <a:r>
              <a:rPr lang="en-US" sz="2400" dirty="0">
                <a:solidFill>
                  <a:srgbClr val="000080"/>
                </a:solidFill>
                <a:latin typeface="+mn-lt"/>
              </a:rPr>
              <a:t>if (digit_high == -1 || digit_low == -1)</a:t>
            </a:r>
            <a:endParaRPr lang="en-US" sz="240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%9K</a:t>
            </a:r>
            <a:r>
              <a:rPr lang="en-US" sz="2400" dirty="0"/>
              <a:t>		false			true</a:t>
            </a:r>
          </a:p>
          <a:p>
            <a:pPr marL="742950" lvl="1" indent="-285750">
              <a:lnSpc>
                <a:spcPct val="90000"/>
              </a:lnSpc>
              <a:buFont typeface="Wingdings 3" charset="0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%K9</a:t>
            </a:r>
            <a:r>
              <a:rPr lang="en-US" sz="2400" dirty="0"/>
              <a:t>		true			</a:t>
            </a:r>
            <a:r>
              <a:rPr lang="en-US" sz="2400" dirty="0" smtClean="0"/>
              <a:t>false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dirty="0"/>
              <a:t>Branch and basic condition are not comparable</a:t>
            </a:r>
          </a:p>
          <a:p>
            <a:pPr>
              <a:lnSpc>
                <a:spcPct val="90000"/>
              </a:lnSpc>
              <a:buFont typeface="Wingdings 3" charset="0"/>
              <a:buNone/>
            </a:pPr>
            <a:r>
              <a:rPr lang="en-US" sz="2800" dirty="0"/>
              <a:t>	(neither implies the other)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79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8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Thought for the Day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429000"/>
            <a:ext cx="8153400" cy="2743200"/>
          </a:xfrm>
        </p:spPr>
        <p:txBody>
          <a:bodyPr/>
          <a:lstStyle/>
          <a:p>
            <a:r>
              <a:rPr lang="en-US" dirty="0"/>
              <a:t>“If you </a:t>
            </a:r>
            <a:r>
              <a:rPr lang="en-US" dirty="0" smtClean="0"/>
              <a:t>don</a:t>
            </a:r>
            <a:r>
              <a:rPr lang="uk-UA" dirty="0" smtClean="0"/>
              <a:t>'</a:t>
            </a:r>
            <a:r>
              <a:rPr lang="en-US" dirty="0" smtClean="0"/>
              <a:t>t </a:t>
            </a:r>
            <a:r>
              <a:rPr lang="en-US" dirty="0"/>
              <a:t>like unit testing your product, most likely your customers </a:t>
            </a:r>
            <a:r>
              <a:rPr lang="en-US" dirty="0" smtClean="0"/>
              <a:t>won</a:t>
            </a:r>
            <a:r>
              <a:rPr lang="uk-UA" dirty="0" smtClean="0"/>
              <a:t>'</a:t>
            </a:r>
            <a:r>
              <a:rPr lang="en-US" dirty="0" smtClean="0"/>
              <a:t>t </a:t>
            </a:r>
            <a:r>
              <a:rPr lang="en-US" dirty="0"/>
              <a:t>like to test it either.” </a:t>
            </a:r>
            <a:endParaRPr lang="en-US" dirty="0" smtClean="0"/>
          </a:p>
          <a:p>
            <a:pPr algn="r"/>
            <a:r>
              <a:rPr lang="en-US" dirty="0" smtClean="0"/>
              <a:t>–</a:t>
            </a:r>
            <a:r>
              <a:rPr lang="en-US" dirty="0"/>
              <a:t>  Anonymous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514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Branch-Condition Testing</a:t>
            </a:r>
            <a:endParaRPr lang="en-US" dirty="0"/>
          </a:p>
        </p:txBody>
      </p:sp>
      <p:sp>
        <p:nvSpPr>
          <p:cNvPr id="77829" name="Rectangle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342900" indent="-342900"/>
            <a:r>
              <a:rPr lang="en-US" sz="3200" dirty="0"/>
              <a:t>Branch and condition </a:t>
            </a:r>
            <a:r>
              <a:rPr lang="en-US" sz="3200" dirty="0" smtClean="0"/>
              <a:t>adequacy </a:t>
            </a:r>
          </a:p>
          <a:p>
            <a:pPr marL="342900" indent="-342900"/>
            <a:r>
              <a:rPr lang="en-US" sz="3200" dirty="0" smtClean="0"/>
              <a:t>Cover </a:t>
            </a:r>
            <a:r>
              <a:rPr lang="en-US" sz="3200" dirty="0"/>
              <a:t>all conditions and all </a:t>
            </a:r>
            <a:r>
              <a:rPr lang="en-US" sz="3200" dirty="0" smtClean="0"/>
              <a:t>branches</a:t>
            </a:r>
          </a:p>
          <a:p>
            <a:pPr marL="617538" lvl="1" indent="-342900"/>
            <a:r>
              <a:rPr lang="en-US" sz="2800" dirty="0"/>
              <a:t>Both outcomes (true and false) of each basic condition must be tested at least </a:t>
            </a:r>
            <a:r>
              <a:rPr lang="en-US" sz="2800" dirty="0" smtClean="0"/>
              <a:t>once.</a:t>
            </a:r>
          </a:p>
          <a:p>
            <a:pPr marL="617538" lvl="1" indent="-342900"/>
            <a:r>
              <a:rPr lang="en-US" sz="2800" dirty="0" smtClean="0"/>
              <a:t>All branches of every selection statement </a:t>
            </a:r>
            <a:r>
              <a:rPr lang="en-US" sz="2800" dirty="0"/>
              <a:t>must be executed at least once </a:t>
            </a:r>
            <a:r>
              <a:rPr lang="en-US" sz="2800" dirty="0" smtClean="0"/>
              <a:t>.</a:t>
            </a:r>
            <a:endParaRPr lang="en-US" sz="2800" dirty="0"/>
          </a:p>
          <a:p>
            <a:pPr marL="617538" lvl="1" indent="-342900"/>
            <a:endParaRPr lang="en-US" sz="2800" dirty="0" smtClean="0"/>
          </a:p>
          <a:p>
            <a:endParaRPr lang="en-US" sz="2800" dirty="0">
              <a:latin typeface="Calibri" charset="0"/>
            </a:endParaRPr>
          </a:p>
          <a:p>
            <a:r>
              <a:rPr lang="en-US" sz="1800" dirty="0" smtClean="0">
                <a:latin typeface="Calibri" charset="0"/>
              </a:rPr>
              <a:t>Notice </a:t>
            </a:r>
            <a:r>
              <a:rPr lang="en-US" sz="1800" dirty="0">
                <a:latin typeface="Calibri" charset="0"/>
              </a:rPr>
              <a:t>that due to the left-to-right evaluation order and short-circuit evaluation of logical OR expressions in the C language, the value true for the first condition does not need to be combined with both values false and true for the second condition. </a:t>
            </a:r>
            <a:endParaRPr lang="it-IT" sz="1800" dirty="0">
              <a:latin typeface="Calibri" charset="0"/>
            </a:endParaRPr>
          </a:p>
          <a:p>
            <a:pPr marL="342900" indent="-342900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80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2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Beyond Branch and Condition Testing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81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7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Condition Testing</a:t>
            </a:r>
            <a:endParaRPr lang="en-US" dirty="0"/>
          </a:p>
        </p:txBody>
      </p:sp>
      <p:sp>
        <p:nvSpPr>
          <p:cNvPr id="7782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Compound </a:t>
            </a:r>
            <a:r>
              <a:rPr lang="en-US" dirty="0"/>
              <a:t>(multiple) condition adequacy:</a:t>
            </a:r>
          </a:p>
          <a:p>
            <a:pPr marL="742950" lvl="1" indent="-285750"/>
            <a:r>
              <a:rPr lang="en-US" sz="2400" dirty="0"/>
              <a:t>Cover all possible combinations of compound conditions and cover all branches of a </a:t>
            </a:r>
            <a:r>
              <a:rPr lang="en-US" sz="2400" dirty="0" smtClean="0"/>
              <a:t>selection statement</a:t>
            </a:r>
            <a:endParaRPr lang="en-US" sz="2400" dirty="0"/>
          </a:p>
          <a:p>
            <a:pPr marL="742950" lvl="1" indent="-285750"/>
            <a:r>
              <a:rPr lang="en-US" sz="2400" dirty="0"/>
              <a:t>For a compound </a:t>
            </a:r>
            <a:r>
              <a:rPr lang="en-US" sz="2400" dirty="0" smtClean="0"/>
              <a:t>condition with </a:t>
            </a:r>
            <a:endParaRPr lang="en-US" sz="2400" dirty="0"/>
          </a:p>
          <a:p>
            <a:pPr marL="742950" lvl="1" indent="-285750">
              <a:buFont typeface="Wingdings 3" charset="0"/>
              <a:buNone/>
            </a:pPr>
            <a:r>
              <a:rPr lang="en-US" sz="2400" dirty="0"/>
              <a:t>	</a:t>
            </a:r>
            <a:r>
              <a:rPr lang="en-US" sz="2400" i="1" dirty="0"/>
              <a:t>n</a:t>
            </a:r>
            <a:r>
              <a:rPr lang="en-US" sz="2400" dirty="0"/>
              <a:t> basic conditions,</a:t>
            </a:r>
          </a:p>
          <a:p>
            <a:pPr marL="742950" lvl="1" indent="-285750">
              <a:buFont typeface="Wingdings 3" charset="0"/>
              <a:buNone/>
            </a:pPr>
            <a:r>
              <a:rPr lang="en-US" sz="2400" baseline="30000" dirty="0"/>
              <a:t>	</a:t>
            </a:r>
            <a:r>
              <a:rPr lang="en-US" sz="2400" i="1" dirty="0"/>
              <a:t>2</a:t>
            </a:r>
            <a:r>
              <a:rPr lang="en-US" sz="2400" i="1" baseline="30000" dirty="0"/>
              <a:t>n</a:t>
            </a:r>
            <a:r>
              <a:rPr lang="en-US" sz="2400" baseline="30000" dirty="0"/>
              <a:t> </a:t>
            </a:r>
            <a:r>
              <a:rPr lang="en-US" sz="2400" dirty="0"/>
              <a:t>test cases </a:t>
            </a:r>
            <a:r>
              <a:rPr lang="en-US" sz="2400" dirty="0" smtClean="0"/>
              <a:t>may be needed.</a:t>
            </a:r>
            <a:endParaRPr lang="en-US" sz="2400" dirty="0"/>
          </a:p>
        </p:txBody>
      </p:sp>
      <p:pic>
        <p:nvPicPr>
          <p:cNvPr id="77830" name="Picture 8" descr="decision_tree_revi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8100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03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99801"/>
              </p:ext>
            </p:extLst>
          </p:nvPr>
        </p:nvGraphicFramePr>
        <p:xfrm>
          <a:off x="2438400" y="4419600"/>
          <a:ext cx="2209800" cy="1828800"/>
        </p:xfrm>
        <a:graphic>
          <a:graphicData uri="http://schemas.openxmlformats.org/drawingml/2006/table">
            <a:tbl>
              <a:tblPr/>
              <a:tblGrid>
                <a:gridCol w="552450"/>
                <a:gridCol w="552450"/>
                <a:gridCol w="552450"/>
                <a:gridCol w="55245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381000" y="4572000"/>
            <a:ext cx="19843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tx2"/>
                </a:solidFill>
                <a:latin typeface="Gill Sans MT" charset="0"/>
                <a:cs typeface="Arial" charset="0"/>
              </a:rPr>
              <a:t>C = C</a:t>
            </a:r>
            <a:r>
              <a:rPr lang="en-US" sz="1800" dirty="0">
                <a:solidFill>
                  <a:schemeClr val="tx2"/>
                </a:solidFill>
                <a:latin typeface="Gill Sans MT" charset="0"/>
                <a:cs typeface="Arial" charset="0"/>
              </a:rPr>
              <a:t>1</a:t>
            </a:r>
            <a:r>
              <a:rPr lang="en-US" sz="2200" dirty="0">
                <a:solidFill>
                  <a:schemeClr val="tx2"/>
                </a:solidFill>
                <a:latin typeface="Gill Sans MT" charset="0"/>
                <a:cs typeface="Arial" charset="0"/>
              </a:rPr>
              <a:t> and C</a:t>
            </a:r>
            <a:r>
              <a:rPr lang="en-US" sz="1800" dirty="0">
                <a:solidFill>
                  <a:schemeClr val="tx2"/>
                </a:solidFill>
                <a:latin typeface="Gill Sans MT" charset="0"/>
                <a:cs typeface="Arial" charset="0"/>
              </a:rPr>
              <a:t>2</a:t>
            </a:r>
            <a:endParaRPr lang="en-US" sz="2200" dirty="0">
              <a:solidFill>
                <a:schemeClr val="tx2"/>
              </a:solidFill>
              <a:latin typeface="Gill Sans MT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82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5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Compound Conditions: </a:t>
            </a:r>
            <a:r>
              <a:rPr lang="en-US" sz="3200" dirty="0" smtClean="0"/>
              <a:t>Exponential </a:t>
            </a:r>
            <a:r>
              <a:rPr lang="en-US" sz="3200" dirty="0"/>
              <a:t>Complexity</a:t>
            </a:r>
          </a:p>
        </p:txBody>
      </p:sp>
      <p:sp>
        <p:nvSpPr>
          <p:cNvPr id="79877" name="Rectangle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48200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 typeface="Wingdings 3" charset="0"/>
              <a:buNone/>
            </a:pPr>
            <a:r>
              <a:rPr lang="en-US" sz="2100" b="1" dirty="0">
                <a:solidFill>
                  <a:srgbClr val="3366FF"/>
                </a:solidFill>
                <a:latin typeface="Courier New" charset="0"/>
              </a:rPr>
              <a:t>(((a || b) &amp;&amp; c) || d) &amp;&amp; e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endParaRPr lang="en-US" sz="900" dirty="0">
              <a:latin typeface="Gill Sans MT" charset="0"/>
            </a:endParaRP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500" dirty="0">
                <a:latin typeface="Gill Sans MT" charset="0"/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Test Case	a 	b 	c 	d	e 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endParaRPr lang="en-US" sz="9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(1)		T	—	T	—	T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(2)		F	T	T	—	T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(3)		T	—	F	T	T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(4)		F	T	F	T	T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(5)		F	F	—	T	T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(6)		T	—	T	—	F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(7)		F	T	T	—	F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(8)		T	—	F	T	F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(9)		F	T	F	T	F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(10)		F	F	—	T	F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(11)		T	—	F	F	—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(12)		F	T	F	F	—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(13)		F	F	—	F	—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79878" name="Rectangle 4"/>
          <p:cNvSpPr>
            <a:spLocks/>
          </p:cNvSpPr>
          <p:nvPr/>
        </p:nvSpPr>
        <p:spPr bwMode="auto">
          <a:xfrm>
            <a:off x="838200" y="5687481"/>
            <a:ext cx="7288213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anchor="b" anchorCtr="1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latin typeface="Garamond"/>
                <a:cs typeface="Garamond"/>
              </a:rPr>
              <a:t>short-circuit evaluation often reduces this to a more manageable number, but not always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83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8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Modified Condition/</a:t>
            </a:r>
            <a:r>
              <a:rPr lang="en-US" sz="3200" dirty="0" smtClean="0"/>
              <a:t>Decision Coverage </a:t>
            </a:r>
            <a:r>
              <a:rPr lang="en-US" sz="3200" dirty="0"/>
              <a:t>(MC/DC)</a:t>
            </a:r>
            <a:endParaRPr lang="it-IT" sz="3200" dirty="0"/>
          </a:p>
        </p:txBody>
      </p:sp>
      <p:sp>
        <p:nvSpPr>
          <p:cNvPr id="81925" name="Rectangle 3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486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Motivation: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Effectively test </a:t>
            </a:r>
            <a:r>
              <a:rPr lang="en-US" sz="2400" i="1" dirty="0"/>
              <a:t>important combinations</a:t>
            </a:r>
            <a:r>
              <a:rPr lang="en-US" sz="2400" dirty="0"/>
              <a:t> of conditions, without exponential blowup in test suite size </a:t>
            </a:r>
          </a:p>
          <a:p>
            <a:pPr marL="742950" lvl="1" indent="-285750">
              <a:lnSpc>
                <a:spcPct val="90000"/>
              </a:lnSpc>
            </a:pPr>
            <a:r>
              <a:rPr lang="ja-JP" altLang="en-US" sz="2400" dirty="0"/>
              <a:t>“</a:t>
            </a:r>
            <a:r>
              <a:rPr lang="en-US" altLang="ja-JP" sz="2400" dirty="0"/>
              <a:t>Important</a:t>
            </a:r>
            <a:r>
              <a:rPr lang="ja-JP" altLang="en-US" sz="2400" dirty="0"/>
              <a:t>”</a:t>
            </a:r>
            <a:r>
              <a:rPr lang="en-US" altLang="ja-JP" sz="2400" dirty="0"/>
              <a:t> combinations means: </a:t>
            </a:r>
          </a:p>
          <a:p>
            <a:pPr marL="1143000" lvl="2">
              <a:lnSpc>
                <a:spcPct val="90000"/>
              </a:lnSpc>
            </a:pPr>
            <a:r>
              <a:rPr lang="en-US" sz="2400" dirty="0"/>
              <a:t>each basic condition shown to independently affect the outcome of each decision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Requires:  </a:t>
            </a:r>
            <a:r>
              <a:rPr lang="en-US" dirty="0" smtClean="0"/>
              <a:t>For </a:t>
            </a:r>
            <a:r>
              <a:rPr lang="en-US" dirty="0"/>
              <a:t>each basic condition C, two test cases,</a:t>
            </a:r>
          </a:p>
          <a:p>
            <a:pPr marL="847725" lvl="1">
              <a:lnSpc>
                <a:spcPct val="90000"/>
              </a:lnSpc>
            </a:pPr>
            <a:r>
              <a:rPr lang="en-US" sz="2400" dirty="0"/>
              <a:t>C evaluates to </a:t>
            </a:r>
            <a:r>
              <a:rPr lang="en-US" sz="2400" i="1" dirty="0"/>
              <a:t>true</a:t>
            </a:r>
            <a:r>
              <a:rPr lang="en-US" sz="2400" dirty="0"/>
              <a:t> for one and </a:t>
            </a:r>
            <a:r>
              <a:rPr lang="en-US" sz="2400" i="1" dirty="0"/>
              <a:t>false</a:t>
            </a:r>
            <a:r>
              <a:rPr lang="en-US" sz="2400" dirty="0"/>
              <a:t> for the other</a:t>
            </a:r>
          </a:p>
          <a:p>
            <a:pPr marL="847725" lvl="1">
              <a:lnSpc>
                <a:spcPct val="90000"/>
              </a:lnSpc>
            </a:pPr>
            <a:r>
              <a:rPr lang="en-US" sz="2400" dirty="0"/>
              <a:t>Values of all other </a:t>
            </a:r>
            <a:r>
              <a:rPr lang="en-US" sz="2400" i="1" dirty="0"/>
              <a:t>evaluated</a:t>
            </a:r>
            <a:r>
              <a:rPr lang="en-US" sz="2400" dirty="0"/>
              <a:t> conditions remain the same</a:t>
            </a:r>
          </a:p>
          <a:p>
            <a:pPr marL="847725" lvl="1">
              <a:lnSpc>
                <a:spcPct val="90000"/>
              </a:lnSpc>
            </a:pPr>
            <a:r>
              <a:rPr lang="en-US" sz="2400" dirty="0"/>
              <a:t>The compound condition as a whole evaluates to </a:t>
            </a:r>
            <a:r>
              <a:rPr lang="en-US" sz="2400" i="1" dirty="0"/>
              <a:t>true</a:t>
            </a:r>
            <a:r>
              <a:rPr lang="en-US" sz="2400" dirty="0"/>
              <a:t> for one and </a:t>
            </a:r>
            <a:r>
              <a:rPr lang="en-US" sz="2400" i="1" dirty="0"/>
              <a:t>false</a:t>
            </a:r>
            <a:r>
              <a:rPr lang="en-US" sz="2400" dirty="0"/>
              <a:t> for the 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84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0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Test Cases for MC/DC </a:t>
            </a:r>
          </a:p>
        </p:txBody>
      </p:sp>
      <p:sp>
        <p:nvSpPr>
          <p:cNvPr id="8397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MC/DC with two basic conditions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 </a:t>
            </a:r>
            <a:r>
              <a:rPr lang="en-US" dirty="0"/>
              <a:t>= C</a:t>
            </a:r>
            <a:r>
              <a:rPr lang="en-US" sz="1900" dirty="0"/>
              <a:t>1</a:t>
            </a:r>
            <a:r>
              <a:rPr lang="en-US" dirty="0"/>
              <a:t> &amp;&amp; C</a:t>
            </a:r>
            <a:r>
              <a:rPr lang="en-US" sz="1900" dirty="0"/>
              <a:t>2</a:t>
            </a:r>
            <a:endParaRPr lang="en-US" dirty="0"/>
          </a:p>
          <a:p>
            <a:pPr lvl="2">
              <a:buFont typeface="Wingdings 3" charset="0"/>
              <a:buNone/>
            </a:pPr>
            <a:endParaRPr lang="en-US" dirty="0"/>
          </a:p>
          <a:p>
            <a:pPr lvl="2">
              <a:buFont typeface="Wingdings 3" charset="0"/>
              <a:buNone/>
            </a:pPr>
            <a:endParaRPr lang="en-US" dirty="0"/>
          </a:p>
          <a:p>
            <a:pPr lvl="2">
              <a:buFont typeface="Wingdings 3" charset="0"/>
              <a:buNone/>
            </a:pPr>
            <a:endParaRPr lang="en-US" dirty="0"/>
          </a:p>
          <a:p>
            <a:pPr lvl="2">
              <a:buFont typeface="Wingdings 3" charset="0"/>
              <a:buNone/>
            </a:pPr>
            <a:endParaRPr lang="en-US" dirty="0"/>
          </a:p>
          <a:p>
            <a:pPr lvl="2">
              <a:buFont typeface="Wingdings 3" charset="0"/>
              <a:buNone/>
            </a:pPr>
            <a:endParaRPr lang="en-US" dirty="0"/>
          </a:p>
          <a:p>
            <a:pPr lvl="2">
              <a:buFont typeface="Wingdings 3" charset="0"/>
              <a:buNone/>
            </a:pPr>
            <a:endParaRPr lang="en-US" dirty="0"/>
          </a:p>
          <a:p>
            <a:pPr lvl="1"/>
            <a:r>
              <a:rPr lang="en-US" dirty="0"/>
              <a:t>C = C</a:t>
            </a:r>
            <a:r>
              <a:rPr lang="en-US" sz="1900" dirty="0"/>
              <a:t>1</a:t>
            </a:r>
            <a:r>
              <a:rPr lang="en-US" dirty="0"/>
              <a:t> || C</a:t>
            </a:r>
            <a:r>
              <a:rPr lang="en-US" sz="1900" dirty="0"/>
              <a:t>2</a:t>
            </a:r>
            <a:endParaRPr lang="en-US" dirty="0"/>
          </a:p>
          <a:p>
            <a:pPr lvl="2">
              <a:buFont typeface="Wingdings 3" charset="0"/>
              <a:buNone/>
            </a:pPr>
            <a:endParaRPr lang="en-US" dirty="0"/>
          </a:p>
          <a:p>
            <a:pPr lvl="2">
              <a:buFont typeface="Wingdings 3" charset="0"/>
              <a:buNone/>
            </a:pPr>
            <a:endParaRPr lang="en-US" dirty="0"/>
          </a:p>
        </p:txBody>
      </p:sp>
      <p:graphicFrame>
        <p:nvGraphicFramePr>
          <p:cNvPr id="440393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7665"/>
              </p:ext>
            </p:extLst>
          </p:nvPr>
        </p:nvGraphicFramePr>
        <p:xfrm>
          <a:off x="3810000" y="1600200"/>
          <a:ext cx="2514600" cy="2133599"/>
        </p:xfrm>
        <a:graphic>
          <a:graphicData uri="http://schemas.openxmlformats.org/drawingml/2006/table">
            <a:tbl>
              <a:tblPr/>
              <a:tblGrid>
                <a:gridCol w="628650"/>
                <a:gridCol w="628650"/>
                <a:gridCol w="628650"/>
                <a:gridCol w="628650"/>
              </a:tblGrid>
              <a:tr h="5613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0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408000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0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0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3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39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41982"/>
              </p:ext>
            </p:extLst>
          </p:nvPr>
        </p:nvGraphicFramePr>
        <p:xfrm>
          <a:off x="3657600" y="4114801"/>
          <a:ext cx="2514600" cy="2087816"/>
        </p:xfrm>
        <a:graphic>
          <a:graphicData uri="http://schemas.openxmlformats.org/drawingml/2006/table">
            <a:tbl>
              <a:tblPr/>
              <a:tblGrid>
                <a:gridCol w="628650"/>
                <a:gridCol w="628650"/>
                <a:gridCol w="628650"/>
                <a:gridCol w="628650"/>
              </a:tblGrid>
              <a:tr h="807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  <a:endParaRPr kumimoji="0" lang="en-US" sz="22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3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85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7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Construct Test Cases for MC/DC</a:t>
            </a:r>
          </a:p>
        </p:txBody>
      </p:sp>
      <p:sp>
        <p:nvSpPr>
          <p:cNvPr id="8499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marL="495300" indent="-495300">
              <a:lnSpc>
                <a:spcPct val="90000"/>
              </a:lnSpc>
            </a:pPr>
            <a:r>
              <a:rPr lang="en-US" sz="2800" dirty="0"/>
              <a:t>MC/DC with three basic conditions</a:t>
            </a:r>
          </a:p>
          <a:p>
            <a:pPr marL="274638" lvl="1" indent="0">
              <a:lnSpc>
                <a:spcPct val="90000"/>
              </a:lnSpc>
              <a:buNone/>
            </a:pPr>
            <a:r>
              <a:rPr lang="en-US" sz="2400" dirty="0"/>
              <a:t>C = (C</a:t>
            </a:r>
            <a:r>
              <a:rPr lang="en-US" sz="1800" dirty="0"/>
              <a:t>1</a:t>
            </a:r>
            <a:r>
              <a:rPr lang="en-US" sz="2400" dirty="0"/>
              <a:t> &amp;&amp; </a:t>
            </a:r>
            <a:r>
              <a:rPr lang="en-US" sz="2400" dirty="0" smtClean="0"/>
              <a:t>C</a:t>
            </a:r>
            <a:r>
              <a:rPr lang="en-US" sz="1800" dirty="0" smtClean="0"/>
              <a:t>2</a:t>
            </a:r>
            <a:r>
              <a:rPr lang="en-US" sz="2400" dirty="0" smtClean="0"/>
              <a:t>)&amp;</a:t>
            </a:r>
            <a:r>
              <a:rPr lang="en-US" sz="2400" dirty="0"/>
              <a:t>&amp;</a:t>
            </a:r>
            <a:r>
              <a:rPr lang="en-US" sz="1800" dirty="0"/>
              <a:t> </a:t>
            </a:r>
            <a:r>
              <a:rPr lang="en-US" sz="2400" dirty="0"/>
              <a:t>C</a:t>
            </a:r>
            <a:r>
              <a:rPr lang="en-US" sz="1800" dirty="0"/>
              <a:t>3</a:t>
            </a:r>
          </a:p>
          <a:p>
            <a:pPr marL="679450" lvl="1" indent="-3810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dirty="0"/>
              <a:t>Copy rows T1, T2, T3 in the (C1 &amp;&amp; C2) table to the table below and </a:t>
            </a:r>
          </a:p>
          <a:p>
            <a:pPr marL="679450" lvl="1" indent="-3810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dirty="0"/>
              <a:t>Fill in true for column C3</a:t>
            </a:r>
          </a:p>
          <a:p>
            <a:pPr marL="712788" lvl="1" indent="-438150">
              <a:lnSpc>
                <a:spcPct val="90000"/>
              </a:lnSpc>
            </a:pPr>
            <a:endParaRPr lang="en-US" sz="2200" dirty="0"/>
          </a:p>
          <a:p>
            <a:pPr marL="712788" lvl="1" indent="-438150">
              <a:lnSpc>
                <a:spcPct val="90000"/>
              </a:lnSpc>
            </a:pPr>
            <a:endParaRPr lang="en-US" sz="2200" dirty="0"/>
          </a:p>
          <a:p>
            <a:pPr marL="712788" lvl="1" indent="-438150">
              <a:lnSpc>
                <a:spcPct val="90000"/>
              </a:lnSpc>
            </a:pPr>
            <a:endParaRPr lang="en-US" sz="2200" dirty="0"/>
          </a:p>
          <a:p>
            <a:pPr marL="712788" lvl="1" indent="-438150">
              <a:lnSpc>
                <a:spcPct val="90000"/>
              </a:lnSpc>
            </a:pPr>
            <a:endParaRPr lang="en-US" sz="2200" dirty="0"/>
          </a:p>
          <a:p>
            <a:pPr marL="712788" lvl="1" indent="-438150">
              <a:lnSpc>
                <a:spcPct val="90000"/>
              </a:lnSpc>
            </a:pPr>
            <a:endParaRPr lang="en-US" sz="2200" dirty="0"/>
          </a:p>
          <a:p>
            <a:pPr marL="274638" lvl="1" indent="0">
              <a:lnSpc>
                <a:spcPct val="90000"/>
              </a:lnSpc>
              <a:buNone/>
            </a:pPr>
            <a:endParaRPr lang="en-US" sz="2200" dirty="0"/>
          </a:p>
          <a:p>
            <a:pPr marL="712788" lvl="1" indent="-438150">
              <a:lnSpc>
                <a:spcPct val="90000"/>
              </a:lnSpc>
            </a:pPr>
            <a:endParaRPr lang="en-US" sz="2400" dirty="0" smtClean="0"/>
          </a:p>
          <a:p>
            <a:pPr marL="712788" lvl="1" indent="-438150">
              <a:lnSpc>
                <a:spcPct val="90000"/>
              </a:lnSpc>
            </a:pPr>
            <a:r>
              <a:rPr lang="en-US" sz="2400" dirty="0" smtClean="0"/>
              <a:t>Operator </a:t>
            </a:r>
            <a:r>
              <a:rPr lang="en-US" sz="2400" dirty="0"/>
              <a:t>|| can be handled similarly (symmetric)</a:t>
            </a:r>
            <a:endParaRPr lang="en-US" sz="2000" dirty="0"/>
          </a:p>
        </p:txBody>
      </p:sp>
      <p:graphicFrame>
        <p:nvGraphicFramePr>
          <p:cNvPr id="441393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385024"/>
              </p:ext>
            </p:extLst>
          </p:nvPr>
        </p:nvGraphicFramePr>
        <p:xfrm>
          <a:off x="1828800" y="3048000"/>
          <a:ext cx="4190999" cy="2180322"/>
        </p:xfrm>
        <a:graphic>
          <a:graphicData uri="http://schemas.openxmlformats.org/drawingml/2006/table">
            <a:tbl>
              <a:tblPr/>
              <a:tblGrid>
                <a:gridCol w="837608"/>
                <a:gridCol w="839088"/>
                <a:gridCol w="837608"/>
                <a:gridCol w="839087"/>
                <a:gridCol w="837608"/>
              </a:tblGrid>
              <a:tr h="4033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5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  <a:endParaRPr kumimoji="0" lang="en-US" sz="22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endParaRPr kumimoji="0" lang="en-US" sz="2200" b="0" i="0" u="sng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5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3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3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endParaRPr kumimoji="0" lang="en-US" sz="2200" b="0" i="0" u="sng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86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5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Construct Test Cases for MC/DC</a:t>
            </a:r>
          </a:p>
        </p:txBody>
      </p:sp>
      <p:sp>
        <p:nvSpPr>
          <p:cNvPr id="86021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066800"/>
            <a:ext cx="8229600" cy="5445125"/>
          </a:xfrm>
        </p:spPr>
        <p:txBody>
          <a:bodyPr/>
          <a:lstStyle/>
          <a:p>
            <a:pPr marL="495300" indent="-495300"/>
            <a:r>
              <a:rPr lang="en-US" dirty="0"/>
              <a:t>MC/DC with three basic conditions</a:t>
            </a:r>
          </a:p>
          <a:p>
            <a:pPr marL="274638" lvl="1" indent="0">
              <a:buNone/>
            </a:pPr>
            <a:r>
              <a:rPr lang="en-US" dirty="0"/>
              <a:t>C = (C</a:t>
            </a:r>
            <a:r>
              <a:rPr lang="en-US" sz="1900" dirty="0"/>
              <a:t>1</a:t>
            </a:r>
            <a:r>
              <a:rPr lang="en-US" dirty="0"/>
              <a:t> &amp;&amp; C</a:t>
            </a:r>
            <a:r>
              <a:rPr lang="en-US" sz="1900" dirty="0"/>
              <a:t>2</a:t>
            </a:r>
            <a:r>
              <a:rPr lang="en-US" dirty="0"/>
              <a:t>)</a:t>
            </a:r>
            <a:r>
              <a:rPr lang="en-US" sz="1900" dirty="0"/>
              <a:t> &amp;&amp; </a:t>
            </a:r>
            <a:r>
              <a:rPr lang="en-US" dirty="0"/>
              <a:t>C</a:t>
            </a:r>
            <a:r>
              <a:rPr lang="en-US" sz="1900" dirty="0"/>
              <a:t>3</a:t>
            </a:r>
          </a:p>
          <a:p>
            <a:pPr marL="679450" lvl="1" indent="-381000">
              <a:buFont typeface="Arial" charset="0"/>
              <a:buAutoNum type="arabicPeriod" startAt="3"/>
            </a:pPr>
            <a:r>
              <a:rPr lang="en-US" sz="2900" dirty="0"/>
              <a:t>Add a new</a:t>
            </a:r>
            <a:r>
              <a:rPr lang="en-US" dirty="0"/>
              <a:t> </a:t>
            </a:r>
            <a:r>
              <a:rPr lang="en-US" sz="2900" dirty="0"/>
              <a:t>row for T4</a:t>
            </a:r>
          </a:p>
          <a:p>
            <a:pPr marL="955675" lvl="2" indent="-381000">
              <a:buFont typeface="Wingdings" charset="0"/>
              <a:buChar char="Ø"/>
            </a:pPr>
            <a:r>
              <a:rPr lang="en-US" sz="2400" dirty="0"/>
              <a:t>Column C</a:t>
            </a:r>
            <a:r>
              <a:rPr lang="en-US" sz="2000" dirty="0"/>
              <a:t>3</a:t>
            </a:r>
            <a:r>
              <a:rPr lang="en-US" sz="2400" dirty="0"/>
              <a:t>: false</a:t>
            </a:r>
          </a:p>
          <a:p>
            <a:pPr marL="955675" lvl="2" indent="-381000">
              <a:buFont typeface="Wingdings" charset="0"/>
              <a:buChar char="Ø"/>
            </a:pPr>
            <a:r>
              <a:rPr lang="en-US" sz="2400" dirty="0"/>
              <a:t>Column C</a:t>
            </a:r>
            <a:r>
              <a:rPr lang="en-US" sz="2000" dirty="0"/>
              <a:t>1</a:t>
            </a:r>
            <a:r>
              <a:rPr lang="en-US" sz="2400" dirty="0"/>
              <a:t> and C</a:t>
            </a:r>
            <a:r>
              <a:rPr lang="en-US" sz="2000" dirty="0"/>
              <a:t>2</a:t>
            </a:r>
            <a:r>
              <a:rPr lang="en-US" sz="2400" dirty="0"/>
              <a:t>: copy the values from one of T1, T2, or T3 with true outcome</a:t>
            </a:r>
            <a:r>
              <a:rPr lang="en-US" sz="2000" dirty="0"/>
              <a:t> </a:t>
            </a:r>
          </a:p>
          <a:p>
            <a:pPr marL="974725" lvl="2" indent="-381000"/>
            <a:endParaRPr lang="en-US" sz="1700" dirty="0"/>
          </a:p>
        </p:txBody>
      </p:sp>
      <p:graphicFrame>
        <p:nvGraphicFramePr>
          <p:cNvPr id="4423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02947"/>
              </p:ext>
            </p:extLst>
          </p:nvPr>
        </p:nvGraphicFramePr>
        <p:xfrm>
          <a:off x="4267200" y="3962400"/>
          <a:ext cx="4495800" cy="2339977"/>
        </p:xfrm>
        <a:graphic>
          <a:graphicData uri="http://schemas.openxmlformats.org/drawingml/2006/table">
            <a:tbl>
              <a:tblPr/>
              <a:tblGrid>
                <a:gridCol w="898525"/>
                <a:gridCol w="900113"/>
                <a:gridCol w="898525"/>
                <a:gridCol w="900112"/>
                <a:gridCol w="898525"/>
              </a:tblGrid>
              <a:tr h="426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9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408000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endParaRPr kumimoji="0" lang="en-US" sz="2200" b="0" i="0" u="sng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3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87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7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MC/DC: Linear Complexity</a:t>
            </a:r>
          </a:p>
        </p:txBody>
      </p:sp>
      <p:sp>
        <p:nvSpPr>
          <p:cNvPr id="87045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066800"/>
            <a:ext cx="8686800" cy="54102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Only n+1 test cases needed for n basic conditions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Adopted by many industry quality standards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endParaRPr lang="en-US" sz="1800" dirty="0"/>
          </a:p>
          <a:p>
            <a:pPr algn="ctr">
              <a:lnSpc>
                <a:spcPct val="80000"/>
              </a:lnSpc>
              <a:buFont typeface="Wingdings 3" charset="0"/>
              <a:buNone/>
            </a:pPr>
            <a:r>
              <a:rPr lang="en-US" sz="2400" b="1" dirty="0">
                <a:solidFill>
                  <a:srgbClr val="000090"/>
                </a:solidFill>
                <a:latin typeface="Courier New"/>
                <a:cs typeface="Courier New"/>
              </a:rPr>
              <a:t>(((a || b) &amp;&amp; c) || d) &amp;&amp; e</a:t>
            </a:r>
            <a:endParaRPr lang="en-US" sz="2000" b="1" dirty="0">
              <a:solidFill>
                <a:srgbClr val="000090"/>
              </a:solidFill>
              <a:latin typeface="Courier New"/>
              <a:cs typeface="Courier New"/>
            </a:endParaRPr>
          </a:p>
          <a:p>
            <a:pPr>
              <a:lnSpc>
                <a:spcPct val="80000"/>
              </a:lnSpc>
              <a:buFont typeface="Wingdings 3" charset="0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700" dirty="0">
                <a:solidFill>
                  <a:schemeClr val="tx2"/>
                </a:solidFill>
              </a:rPr>
              <a:t>	</a:t>
            </a:r>
            <a:r>
              <a:rPr lang="en-US" sz="2000" dirty="0">
                <a:solidFill>
                  <a:schemeClr val="tx2"/>
                </a:solidFill>
              </a:rPr>
              <a:t>Test Case	a 	b 	c 	d	e 	Outcome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1000" dirty="0">
                <a:solidFill>
                  <a:schemeClr val="tx2"/>
                </a:solidFill>
              </a:rPr>
              <a:t>  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	(1)		</a:t>
            </a:r>
            <a:r>
              <a:rPr lang="en-US" sz="2000" u="sng" dirty="0">
                <a:solidFill>
                  <a:srgbClr val="800000"/>
                </a:solidFill>
              </a:rPr>
              <a:t>true</a:t>
            </a:r>
            <a:r>
              <a:rPr lang="en-US" sz="2000" dirty="0">
                <a:solidFill>
                  <a:schemeClr val="tx2"/>
                </a:solidFill>
              </a:rPr>
              <a:t>	--	</a:t>
            </a:r>
            <a:r>
              <a:rPr lang="en-US" sz="2000" u="sng" dirty="0">
                <a:solidFill>
                  <a:srgbClr val="800000"/>
                </a:solidFill>
              </a:rPr>
              <a:t>true</a:t>
            </a:r>
            <a:r>
              <a:rPr lang="en-US" sz="2000" dirty="0">
                <a:solidFill>
                  <a:schemeClr val="tx2"/>
                </a:solidFill>
              </a:rPr>
              <a:t>	--	</a:t>
            </a:r>
            <a:r>
              <a:rPr lang="en-US" sz="2000" u="sng" dirty="0">
                <a:solidFill>
                  <a:srgbClr val="800000"/>
                </a:solidFill>
              </a:rPr>
              <a:t>true</a:t>
            </a:r>
            <a:r>
              <a:rPr lang="en-US" sz="2000" dirty="0">
                <a:solidFill>
                  <a:schemeClr val="tx2"/>
                </a:solidFill>
              </a:rPr>
              <a:t>	true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	(2)		false	</a:t>
            </a:r>
            <a:r>
              <a:rPr lang="en-US" sz="2000" u="sng" dirty="0">
                <a:solidFill>
                  <a:srgbClr val="800000"/>
                </a:solidFill>
              </a:rPr>
              <a:t>true</a:t>
            </a:r>
            <a:r>
              <a:rPr lang="en-US" sz="2000" dirty="0">
                <a:solidFill>
                  <a:schemeClr val="tx2"/>
                </a:solidFill>
              </a:rPr>
              <a:t>	true	--	true	true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	(3)		true	--	false	</a:t>
            </a:r>
            <a:r>
              <a:rPr lang="en-US" sz="2000" u="sng" dirty="0">
                <a:solidFill>
                  <a:srgbClr val="800000"/>
                </a:solidFill>
              </a:rPr>
              <a:t>true</a:t>
            </a:r>
            <a:r>
              <a:rPr lang="en-US" sz="2000" dirty="0">
                <a:solidFill>
                  <a:srgbClr val="800000"/>
                </a:solidFill>
              </a:rPr>
              <a:t>	</a:t>
            </a:r>
            <a:r>
              <a:rPr lang="en-US" sz="2000" dirty="0">
                <a:solidFill>
                  <a:schemeClr val="tx2"/>
                </a:solidFill>
              </a:rPr>
              <a:t>true	true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	(6)		true	--	true	--	</a:t>
            </a:r>
            <a:r>
              <a:rPr lang="en-US" sz="2000" u="sng" dirty="0">
                <a:solidFill>
                  <a:srgbClr val="800000"/>
                </a:solidFill>
              </a:rPr>
              <a:t>false</a:t>
            </a:r>
            <a:r>
              <a:rPr lang="en-US" sz="2000" dirty="0">
                <a:solidFill>
                  <a:schemeClr val="tx2"/>
                </a:solidFill>
              </a:rPr>
              <a:t>	false</a:t>
            </a:r>
            <a:endParaRPr lang="en-US" sz="2000" u="sng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	(11)		true	--	</a:t>
            </a:r>
            <a:r>
              <a:rPr lang="en-US" sz="2000" u="sng" dirty="0">
                <a:solidFill>
                  <a:srgbClr val="800000"/>
                </a:solidFill>
              </a:rPr>
              <a:t>false</a:t>
            </a: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u="sng" dirty="0">
                <a:solidFill>
                  <a:srgbClr val="800000"/>
                </a:solidFill>
              </a:rPr>
              <a:t>false</a:t>
            </a:r>
            <a:r>
              <a:rPr lang="en-US" sz="2000" dirty="0">
                <a:solidFill>
                  <a:schemeClr val="tx2"/>
                </a:solidFill>
              </a:rPr>
              <a:t>	--	false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	(13)		</a:t>
            </a:r>
            <a:r>
              <a:rPr lang="en-US" sz="2000" u="sng" dirty="0">
                <a:solidFill>
                  <a:srgbClr val="800000"/>
                </a:solidFill>
              </a:rPr>
              <a:t>false</a:t>
            </a: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u="sng" dirty="0">
                <a:solidFill>
                  <a:srgbClr val="800000"/>
                </a:solidFill>
              </a:rPr>
              <a:t>false</a:t>
            </a:r>
            <a:r>
              <a:rPr lang="en-US" sz="2000" dirty="0">
                <a:solidFill>
                  <a:schemeClr val="tx2"/>
                </a:solidFill>
              </a:rPr>
              <a:t>	--	false	--	false</a:t>
            </a:r>
          </a:p>
          <a:p>
            <a:pPr>
              <a:lnSpc>
                <a:spcPct val="80000"/>
              </a:lnSpc>
              <a:buFont typeface="Wingdings 3" charset="0"/>
              <a:buNone/>
            </a:pPr>
            <a:endParaRPr lang="en-US" sz="1600" dirty="0"/>
          </a:p>
          <a:p>
            <a:pPr marL="742950" lvl="1" indent="-285750">
              <a:lnSpc>
                <a:spcPct val="80000"/>
              </a:lnSpc>
              <a:buFont typeface="Wingdings 3" charset="0"/>
              <a:buNone/>
            </a:pPr>
            <a:r>
              <a:rPr lang="en-US" sz="2400" dirty="0" smtClean="0"/>
              <a:t>Values in </a:t>
            </a:r>
            <a:r>
              <a:rPr lang="en-US" sz="2400" dirty="0" smtClean="0">
                <a:solidFill>
                  <a:srgbClr val="800000"/>
                </a:solidFill>
              </a:rPr>
              <a:t>red</a:t>
            </a:r>
            <a:r>
              <a:rPr lang="en-US" sz="2400" dirty="0" smtClean="0"/>
              <a:t> </a:t>
            </a:r>
            <a:r>
              <a:rPr lang="en-US" sz="2400" dirty="0"/>
              <a:t>independently affect the output of the decision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88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2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/>
          </p:cNvSpPr>
          <p:nvPr>
            <p:ph type="title"/>
          </p:nvPr>
        </p:nvSpPr>
        <p:spPr/>
        <p:txBody>
          <a:bodyPr rIns="132080" anchor="b" anchorCtr="0"/>
          <a:lstStyle/>
          <a:p>
            <a:r>
              <a:rPr lang="en-US" dirty="0"/>
              <a:t>Analysis of MC/DC</a:t>
            </a:r>
          </a:p>
        </p:txBody>
      </p:sp>
      <p:sp>
        <p:nvSpPr>
          <p:cNvPr id="89093" name="Rectangle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 rIns="132080"/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MC/DC is </a:t>
            </a:r>
          </a:p>
          <a:p>
            <a:pPr marL="782638" lvl="1" indent="-285750">
              <a:lnSpc>
                <a:spcPct val="90000"/>
              </a:lnSpc>
            </a:pPr>
            <a:r>
              <a:rPr lang="en-US" sz="2400" dirty="0"/>
              <a:t>basic condition coverage (C)</a:t>
            </a:r>
          </a:p>
          <a:p>
            <a:pPr marL="782638" lvl="1" indent="-285750">
              <a:lnSpc>
                <a:spcPct val="90000"/>
              </a:lnSpc>
            </a:pPr>
            <a:r>
              <a:rPr lang="en-US" sz="2400" dirty="0"/>
              <a:t>decision (branch) coverage (DC)</a:t>
            </a:r>
          </a:p>
          <a:p>
            <a:pPr marL="782638" lvl="1" indent="-285750">
              <a:lnSpc>
                <a:spcPct val="90000"/>
              </a:lnSpc>
            </a:pPr>
            <a:r>
              <a:rPr lang="en-US" sz="2400" dirty="0"/>
              <a:t>plus one additional condition (M): </a:t>
            </a:r>
            <a:br>
              <a:rPr lang="en-US" sz="2400" dirty="0"/>
            </a:br>
            <a:r>
              <a:rPr lang="en-US" sz="2400" dirty="0"/>
              <a:t>every condition must </a:t>
            </a:r>
            <a:r>
              <a:rPr lang="en-US" sz="2400" i="1" dirty="0"/>
              <a:t>independently affect</a:t>
            </a:r>
            <a:r>
              <a:rPr lang="en-US" sz="2400" dirty="0"/>
              <a:t> the </a:t>
            </a:r>
            <a:r>
              <a:rPr lang="en-US" sz="2400" dirty="0" smtClean="0"/>
              <a:t>decision</a:t>
            </a:r>
            <a:r>
              <a:rPr lang="uk-UA" altLang="ja-JP" sz="2400" dirty="0" smtClean="0"/>
              <a:t>'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outcome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Subsumed by compound conditions 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Subsumes all other criteria discussed so far</a:t>
            </a:r>
          </a:p>
          <a:p>
            <a:pPr marL="782638" lvl="1" indent="-285750">
              <a:lnSpc>
                <a:spcPct val="90000"/>
              </a:lnSpc>
            </a:pPr>
            <a:r>
              <a:rPr lang="en-US" sz="2400" dirty="0"/>
              <a:t>stronger than statement and branch coverage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A good balance of thoroughness and test size  </a:t>
            </a:r>
          </a:p>
          <a:p>
            <a:pPr marL="782638" lvl="1" indent="-285750">
              <a:lnSpc>
                <a:spcPct val="90000"/>
              </a:lnSpc>
            </a:pPr>
            <a:r>
              <a:rPr lang="en-US" sz="2400" dirty="0"/>
              <a:t>therefore widely used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89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64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/>
              <a:t>Combinatorial Testing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B677-C643-1541-A02D-CD84F8996590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306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Leave (Almost) No Code Untested</a:t>
            </a:r>
          </a:p>
        </p:txBody>
      </p:sp>
      <p:sp>
        <p:nvSpPr>
          <p:cNvPr id="2355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  <a:p>
            <a:pPr lvl="1"/>
            <a:r>
              <a:rPr lang="en-US" dirty="0"/>
              <a:t>90% coverage is achievable</a:t>
            </a:r>
          </a:p>
          <a:p>
            <a:pPr lvl="1"/>
            <a:r>
              <a:rPr lang="en-US" dirty="0"/>
              <a:t>95% coverage require significant effort</a:t>
            </a:r>
          </a:p>
          <a:p>
            <a:pPr lvl="1"/>
            <a:r>
              <a:rPr lang="en-US" dirty="0"/>
              <a:t>100% not always attainable</a:t>
            </a:r>
          </a:p>
          <a:p>
            <a:r>
              <a:rPr lang="en-US" dirty="0"/>
              <a:t>Challenges in coverage</a:t>
            </a:r>
          </a:p>
          <a:p>
            <a:pPr lvl="1"/>
            <a:r>
              <a:rPr lang="en-US" dirty="0"/>
              <a:t>Platform specific code</a:t>
            </a:r>
          </a:p>
          <a:p>
            <a:pPr lvl="1"/>
            <a:r>
              <a:rPr lang="en-US" dirty="0"/>
              <a:t>Defensive programming</a:t>
            </a:r>
          </a:p>
          <a:p>
            <a:pPr lvl="1"/>
            <a:r>
              <a:rPr lang="en-US" dirty="0"/>
              <a:t>Exception handling</a:t>
            </a:r>
          </a:p>
          <a:p>
            <a:pPr lvl="1"/>
            <a:r>
              <a:rPr lang="en-US" dirty="0"/>
              <a:t>Non-public method, never </a:t>
            </a:r>
            <a:r>
              <a:rPr lang="en-US" dirty="0" smtClean="0"/>
              <a:t>invoked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90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8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/>
          </p:cNvSpPr>
          <p:nvPr>
            <p:ph type="title"/>
          </p:nvPr>
        </p:nvSpPr>
        <p:spPr/>
        <p:txBody>
          <a:bodyPr rIns="132080" anchor="b" anchorCtr="0"/>
          <a:lstStyle/>
          <a:p>
            <a:r>
              <a:rPr lang="en-US" dirty="0" smtClean="0"/>
              <a:t>Summary</a:t>
            </a:r>
            <a:endParaRPr lang="en-US" b="1" dirty="0"/>
          </a:p>
        </p:txBody>
      </p:sp>
      <p:sp>
        <p:nvSpPr>
          <p:cNvPr id="36869" name="Rectangle 3"/>
          <p:cNvSpPr>
            <a:spLocks noGrp="1"/>
          </p:cNvSpPr>
          <p:nvPr>
            <p:ph idx="1"/>
          </p:nvPr>
        </p:nvSpPr>
        <p:spPr/>
        <p:txBody>
          <a:bodyPr rIns="132080"/>
          <a:lstStyle/>
          <a:p>
            <a:r>
              <a:rPr lang="en-US" dirty="0"/>
              <a:t>Rationale for </a:t>
            </a:r>
            <a:r>
              <a:rPr lang="en-US" dirty="0" smtClean="0"/>
              <a:t>structural </a:t>
            </a:r>
            <a:r>
              <a:rPr lang="en-US" dirty="0"/>
              <a:t>testing </a:t>
            </a:r>
          </a:p>
          <a:p>
            <a:r>
              <a:rPr lang="en-US" dirty="0" smtClean="0"/>
              <a:t>Basic terms: adequacy</a:t>
            </a:r>
            <a:r>
              <a:rPr lang="en-US" dirty="0"/>
              <a:t>, coverage</a:t>
            </a:r>
          </a:p>
          <a:p>
            <a:r>
              <a:rPr lang="en-US" dirty="0"/>
              <a:t>Characteristics of common structural </a:t>
            </a:r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Statement, branch, condition, compound condition, MC/DC</a:t>
            </a:r>
            <a:endParaRPr lang="en-US" dirty="0"/>
          </a:p>
          <a:p>
            <a:r>
              <a:rPr lang="en-US" dirty="0"/>
              <a:t>Practical uses and limitations of structural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91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47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800600" cy="5334000"/>
          </a:xfrm>
        </p:spPr>
        <p:txBody>
          <a:bodyPr/>
          <a:lstStyle/>
          <a:p>
            <a:r>
              <a:rPr lang="en-US" dirty="0"/>
              <a:t>Chapters </a:t>
            </a:r>
            <a:r>
              <a:rPr lang="en-US" dirty="0" smtClean="0"/>
              <a:t>11.1, 11.3-11.4 </a:t>
            </a:r>
            <a:r>
              <a:rPr lang="en-US" dirty="0"/>
              <a:t>of the textbook. </a:t>
            </a:r>
            <a:endParaRPr lang="en-US" dirty="0" smtClean="0"/>
          </a:p>
          <a:p>
            <a:r>
              <a:rPr lang="en-US" dirty="0"/>
              <a:t>Chapters 5.1-5.3, 12 of the textbook.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828800"/>
            <a:ext cx="3048000" cy="304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92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8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Next Class</a:t>
            </a:r>
          </a:p>
        </p:txBody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990600"/>
            <a:ext cx="8431212" cy="5486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Topic: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White Box Testing Part 2, Test Coverage with </a:t>
            </a:r>
            <a:r>
              <a:rPr lang="en-US" dirty="0" smtClean="0"/>
              <a:t>Cobertura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Reading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Pezze </a:t>
            </a:r>
            <a:r>
              <a:rPr lang="en-US" dirty="0"/>
              <a:t>and Young, Chapter 12 </a:t>
            </a:r>
            <a:endParaRPr lang="en-US" dirty="0" smtClean="0"/>
          </a:p>
          <a:p>
            <a:pPr lvl="1"/>
            <a:r>
              <a:rPr lang="en-US" u="sng" dirty="0">
                <a:hlinkClick r:id="rId3"/>
              </a:rPr>
              <a:t>Cobertura documentation: http://cobertura.github.io/cobertura/</a:t>
            </a:r>
          </a:p>
          <a:p>
            <a:pPr lvl="1"/>
            <a:r>
              <a:rPr lang="en-US" dirty="0"/>
              <a:t>An example of using Cobertura and JUnit: Coverage1.zip in D2L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See </a:t>
            </a:r>
            <a:r>
              <a:rPr lang="en-US" dirty="0"/>
              <a:t>also reading </a:t>
            </a:r>
            <a:r>
              <a:rPr lang="en-US" dirty="0" smtClean="0"/>
              <a:t>list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Assignments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</a:rPr>
              <a:t>Assignment 5 Due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2 (Today)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Assignment </a:t>
            </a:r>
            <a:r>
              <a:rPr lang="en-US" dirty="0" smtClean="0">
                <a:latin typeface="Arial" charset="0"/>
                <a:ea typeface="ＭＳ Ｐゴシック" charset="0"/>
              </a:rPr>
              <a:t>6 Due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4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Assignment </a:t>
            </a:r>
            <a:r>
              <a:rPr lang="en-US" dirty="0" smtClean="0">
                <a:latin typeface="Arial" charset="0"/>
                <a:ea typeface="ＭＳ Ｐゴシック" charset="0"/>
              </a:rPr>
              <a:t>7 </a:t>
            </a:r>
            <a:r>
              <a:rPr lang="en-US" dirty="0">
                <a:latin typeface="Arial" charset="0"/>
                <a:ea typeface="ＭＳ Ｐゴシック" charset="0"/>
              </a:rPr>
              <a:t>Due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11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Assignment </a:t>
            </a:r>
            <a:r>
              <a:rPr lang="en-US" dirty="0" smtClean="0">
                <a:latin typeface="Arial" charset="0"/>
                <a:ea typeface="ＭＳ Ｐゴシック" charset="0"/>
              </a:rPr>
              <a:t>8 </a:t>
            </a:r>
            <a:r>
              <a:rPr lang="en-US" dirty="0">
                <a:latin typeface="Arial" charset="0"/>
                <a:ea typeface="ＭＳ Ｐゴシック" charset="0"/>
              </a:rPr>
              <a:t>Due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16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D1F7-51C1-E94D-B9B2-8F7012A744C6}" type="slidenum">
              <a:rPr lang="en-US" smtClean="0"/>
              <a:pPr>
                <a:defRPr/>
              </a:pPr>
              <a:t>93</a:t>
            </a:fld>
            <a:r>
              <a:rPr lang="en-US" dirty="0" smtClean="0"/>
              <a:t> of 93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1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Custom 8">
      <a:dk1>
        <a:srgbClr val="000000"/>
      </a:dk1>
      <a:lt1>
        <a:srgbClr val="B3D1F0"/>
      </a:lt1>
      <a:dk2>
        <a:srgbClr val="1822CD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0000FF"/>
      </a:hlink>
      <a:folHlink>
        <a:srgbClr val="FF00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ＭＳ Ｐゴシック" pitchFamily="36" charset="-128"/>
            <a:cs typeface="ＭＳ Ｐゴシック" pitchFamily="3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ＭＳ Ｐゴシック" pitchFamily="36" charset="-128"/>
            <a:cs typeface="ＭＳ Ｐゴシック" pitchFamily="36" charset="-128"/>
          </a:defRPr>
        </a:defPPr>
      </a:lstStyle>
    </a:lnDef>
  </a:objectDefaults>
  <a:extraClrSchemeLst>
    <a:extraClrScheme>
      <a:clrScheme name="Presentation1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</TotalTime>
  <Words>8342</Words>
  <Application>Microsoft Macintosh PowerPoint</Application>
  <PresentationFormat>On-screen Show (4:3)</PresentationFormat>
  <Paragraphs>1720</Paragraphs>
  <Slides>93</Slides>
  <Notes>78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5" baseType="lpstr">
      <vt:lpstr>Presentation1</vt:lpstr>
      <vt:lpstr>Visio</vt:lpstr>
      <vt:lpstr>SE 433/333 Software Testing  &amp; Quality Assurance</vt:lpstr>
      <vt:lpstr>Administrivia</vt:lpstr>
      <vt:lpstr>Assignments</vt:lpstr>
      <vt:lpstr>Assignments</vt:lpstr>
      <vt:lpstr>Assignment 7</vt:lpstr>
      <vt:lpstr>SE 433 – Class 6</vt:lpstr>
      <vt:lpstr>Hints on Ant</vt:lpstr>
      <vt:lpstr>Thought for the Day</vt:lpstr>
      <vt:lpstr>Combinatorial Testing</vt:lpstr>
      <vt:lpstr>Objectives</vt:lpstr>
      <vt:lpstr>Finding 90% of Defects are Pretty Good, Right?</vt:lpstr>
      <vt:lpstr>Defects Involving Multiple Vars – Interaction Defects </vt:lpstr>
      <vt:lpstr>Defects Involving Multiple Vars – Interaction Defects</vt:lpstr>
      <vt:lpstr>Combinatorial Testing</vt:lpstr>
      <vt:lpstr>Combinatorial Approaches</vt:lpstr>
      <vt:lpstr>Pair-Wise Combinatorial Testing</vt:lpstr>
      <vt:lpstr>Pair-Wise vs. All Combinations</vt:lpstr>
      <vt:lpstr>Pair-Wise vs. All Combinations</vt:lpstr>
      <vt:lpstr>Pair-Wise vs. All Combinations</vt:lpstr>
      <vt:lpstr>A Larger Example: Display Control</vt:lpstr>
      <vt:lpstr>Pair-Wise Combinations: 17 Test Cases</vt:lpstr>
      <vt:lpstr>Adding Constraints</vt:lpstr>
      <vt:lpstr>Example: Consider Constraints  Monochrome Only With Hand-Held</vt:lpstr>
      <vt:lpstr>Effectiveness of Pair-wise Testing</vt:lpstr>
      <vt:lpstr>Interaction Defects</vt:lpstr>
      <vt:lpstr>N-way Combinatorial Testing:  A Simple Example</vt:lpstr>
      <vt:lpstr>How Many Tests Would it Take?</vt:lpstr>
      <vt:lpstr>How Many Tests Would it Take?</vt:lpstr>
      <vt:lpstr>A Covering Array</vt:lpstr>
      <vt:lpstr>PowerPoint Presentation</vt:lpstr>
      <vt:lpstr>PowerPoint Presentation</vt:lpstr>
      <vt:lpstr>A Larger Example</vt:lpstr>
      <vt:lpstr>Exhaustive Combinatorial Test</vt:lpstr>
      <vt:lpstr>N-Way Combinatorial Test</vt:lpstr>
      <vt:lpstr>Tools for Combinatorial Testing</vt:lpstr>
      <vt:lpstr>Case Study  Airbus A320 </vt:lpstr>
      <vt:lpstr>Case Study  Airbus A320 </vt:lpstr>
      <vt:lpstr>Case Study  Airbus A320 – Fatal Accidents</vt:lpstr>
      <vt:lpstr>Case Study  Airbus A320: What Were the Causes?  </vt:lpstr>
      <vt:lpstr>Program Models  and Graphs</vt:lpstr>
      <vt:lpstr>Properties of Models</vt:lpstr>
      <vt:lpstr>Flowchart: The Friendship Algorithm </vt:lpstr>
      <vt:lpstr>Flowchart: The Friendship Algorithm </vt:lpstr>
      <vt:lpstr>Control Flow Graph (CFG)</vt:lpstr>
      <vt:lpstr>Control Flow Graph – An Example </vt:lpstr>
      <vt:lpstr>White Box Testing a.k.a. Structural Testing </vt:lpstr>
      <vt:lpstr>Structural Testing</vt:lpstr>
      <vt:lpstr>Why Structural Testing?</vt:lpstr>
      <vt:lpstr>No Guarantee of Finding All Defects</vt:lpstr>
      <vt:lpstr>Structural Testing Complements Functional Testing</vt:lpstr>
      <vt:lpstr>Structural Testing in Practice</vt:lpstr>
      <vt:lpstr>Control Flow Coverage</vt:lpstr>
      <vt:lpstr>Test Adequacy Criterion</vt:lpstr>
      <vt:lpstr>Control Flow Based Adequacy Criteria and Coverage</vt:lpstr>
      <vt:lpstr>Condition Coverage</vt:lpstr>
      <vt:lpstr>Decision and Condition Coverage</vt:lpstr>
      <vt:lpstr>Decision and condition coverage (contd)</vt:lpstr>
      <vt:lpstr>Decision and Condition coverage (contd)</vt:lpstr>
      <vt:lpstr>A Simple Example of Coverage</vt:lpstr>
      <vt:lpstr>Statement Testing</vt:lpstr>
      <vt:lpstr>Statements or Blocks?</vt:lpstr>
      <vt:lpstr>An informal specification: cgi_decode </vt:lpstr>
      <vt:lpstr>An informal specification: input/output</vt:lpstr>
      <vt:lpstr>Step 1: Identify simple elements</vt:lpstr>
      <vt:lpstr>Step 1: cgi_decode (pre and post)</vt:lpstr>
      <vt:lpstr>Step 1: cgi_decode (var, def, op.)</vt:lpstr>
      <vt:lpstr>Step 2: Derive initial set of test case specs</vt:lpstr>
      <vt:lpstr>Step 2: cgi_decode (tests from Pre)</vt:lpstr>
      <vt:lpstr>Step 2: cgi_decode (tests from Post)</vt:lpstr>
      <vt:lpstr>Step 2: cgi_decode (tests from Var)</vt:lpstr>
      <vt:lpstr>An Example</vt:lpstr>
      <vt:lpstr>Coverage is Not Size</vt:lpstr>
      <vt:lpstr>“All Statements” Can Miss Some Cases</vt:lpstr>
      <vt:lpstr>Branch Testing</vt:lpstr>
      <vt:lpstr>Statements vs. Branches</vt:lpstr>
      <vt:lpstr>“All Branches” Can Still Miss Conditions</vt:lpstr>
      <vt:lpstr>Condition Testing</vt:lpstr>
      <vt:lpstr>(Basic) Condition Testing</vt:lpstr>
      <vt:lpstr>Basic Conditions vs. Branches</vt:lpstr>
      <vt:lpstr>Branch-Condition Testing</vt:lpstr>
      <vt:lpstr>Beyond Branch and Condition Testing</vt:lpstr>
      <vt:lpstr>Compound Condition Testing</vt:lpstr>
      <vt:lpstr>Compound Conditions: Exponential Complexity</vt:lpstr>
      <vt:lpstr>Modified Condition/Decision Coverage (MC/DC)</vt:lpstr>
      <vt:lpstr>Construct Test Cases for MC/DC </vt:lpstr>
      <vt:lpstr>Construct Test Cases for MC/DC</vt:lpstr>
      <vt:lpstr>Construct Test Cases for MC/DC</vt:lpstr>
      <vt:lpstr>MC/DC: Linear Complexity</vt:lpstr>
      <vt:lpstr>Analysis of MC/DC</vt:lpstr>
      <vt:lpstr>Leave (Almost) No Code Untested</vt:lpstr>
      <vt:lpstr>Summary</vt:lpstr>
      <vt:lpstr>Reading</vt:lpstr>
      <vt:lpstr>Next Class</vt:lpstr>
    </vt:vector>
  </TitlesOfParts>
  <Manager/>
  <Company>DePaul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subject>Object Oriented Modeling</dc:subject>
  <dc:creator>Dennis L. Mumaugh</dc:creator>
  <cp:keywords/>
  <dc:description/>
  <cp:lastModifiedBy>Dennis L. Mumaugh</cp:lastModifiedBy>
  <cp:revision>135</cp:revision>
  <cp:lastPrinted>2017-05-02T03:36:09Z</cp:lastPrinted>
  <dcterms:created xsi:type="dcterms:W3CDTF">2011-01-12T03:59:53Z</dcterms:created>
  <dcterms:modified xsi:type="dcterms:W3CDTF">2017-05-04T03:41:42Z</dcterms:modified>
  <cp:category/>
</cp:coreProperties>
</file>