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media/audio1.bin" ContentType="audio/unknown"/>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Lst>
  <p:notesMasterIdLst>
    <p:notesMasterId r:id="rId96"/>
  </p:notesMasterIdLst>
  <p:handoutMasterIdLst>
    <p:handoutMasterId r:id="rId97"/>
  </p:handoutMasterIdLst>
  <p:sldIdLst>
    <p:sldId id="256" r:id="rId2"/>
    <p:sldId id="302" r:id="rId3"/>
    <p:sldId id="258" r:id="rId4"/>
    <p:sldId id="301" r:id="rId5"/>
    <p:sldId id="261" r:id="rId6"/>
    <p:sldId id="259" r:id="rId7"/>
    <p:sldId id="342" r:id="rId8"/>
    <p:sldId id="304" r:id="rId9"/>
    <p:sldId id="350" r:id="rId10"/>
    <p:sldId id="345" r:id="rId11"/>
    <p:sldId id="306" r:id="rId12"/>
    <p:sldId id="307" r:id="rId13"/>
    <p:sldId id="303" r:id="rId14"/>
    <p:sldId id="346" r:id="rId15"/>
    <p:sldId id="308" r:id="rId16"/>
    <p:sldId id="309" r:id="rId17"/>
    <p:sldId id="351" r:id="rId18"/>
    <p:sldId id="352" r:id="rId19"/>
    <p:sldId id="353" r:id="rId20"/>
    <p:sldId id="354" r:id="rId21"/>
    <p:sldId id="355" r:id="rId22"/>
    <p:sldId id="315" r:id="rId23"/>
    <p:sldId id="347" r:id="rId24"/>
    <p:sldId id="316" r:id="rId25"/>
    <p:sldId id="317" r:id="rId26"/>
    <p:sldId id="318" r:id="rId27"/>
    <p:sldId id="319" r:id="rId28"/>
    <p:sldId id="320" r:id="rId29"/>
    <p:sldId id="348" r:id="rId30"/>
    <p:sldId id="349" r:id="rId31"/>
    <p:sldId id="321" r:id="rId32"/>
    <p:sldId id="322" r:id="rId33"/>
    <p:sldId id="323" r:id="rId34"/>
    <p:sldId id="324" r:id="rId35"/>
    <p:sldId id="325" r:id="rId36"/>
    <p:sldId id="356" r:id="rId37"/>
    <p:sldId id="327" r:id="rId38"/>
    <p:sldId id="367" r:id="rId39"/>
    <p:sldId id="357" r:id="rId40"/>
    <p:sldId id="358" r:id="rId41"/>
    <p:sldId id="359" r:id="rId42"/>
    <p:sldId id="360" r:id="rId43"/>
    <p:sldId id="361" r:id="rId44"/>
    <p:sldId id="362" r:id="rId45"/>
    <p:sldId id="363" r:id="rId46"/>
    <p:sldId id="364" r:id="rId47"/>
    <p:sldId id="365" r:id="rId48"/>
    <p:sldId id="366" r:id="rId49"/>
    <p:sldId id="267" r:id="rId50"/>
    <p:sldId id="268" r:id="rId51"/>
    <p:sldId id="269" r:id="rId52"/>
    <p:sldId id="270" r:id="rId53"/>
    <p:sldId id="271" r:id="rId54"/>
    <p:sldId id="272" r:id="rId55"/>
    <p:sldId id="273" r:id="rId56"/>
    <p:sldId id="274" r:id="rId57"/>
    <p:sldId id="368" r:id="rId58"/>
    <p:sldId id="369" r:id="rId59"/>
    <p:sldId id="370" r:id="rId60"/>
    <p:sldId id="277" r:id="rId61"/>
    <p:sldId id="278" r:id="rId62"/>
    <p:sldId id="371" r:id="rId63"/>
    <p:sldId id="372" r:id="rId64"/>
    <p:sldId id="373" r:id="rId65"/>
    <p:sldId id="279" r:id="rId66"/>
    <p:sldId id="280" r:id="rId67"/>
    <p:sldId id="281" r:id="rId68"/>
    <p:sldId id="282" r:id="rId69"/>
    <p:sldId id="283" r:id="rId70"/>
    <p:sldId id="374" r:id="rId71"/>
    <p:sldId id="285" r:id="rId72"/>
    <p:sldId id="284" r:id="rId73"/>
    <p:sldId id="286" r:id="rId74"/>
    <p:sldId id="287" r:id="rId75"/>
    <p:sldId id="288" r:id="rId76"/>
    <p:sldId id="375" r:id="rId77"/>
    <p:sldId id="276" r:id="rId78"/>
    <p:sldId id="275" r:id="rId79"/>
    <p:sldId id="376" r:id="rId80"/>
    <p:sldId id="289" r:id="rId81"/>
    <p:sldId id="290" r:id="rId82"/>
    <p:sldId id="291" r:id="rId83"/>
    <p:sldId id="292" r:id="rId84"/>
    <p:sldId id="293" r:id="rId85"/>
    <p:sldId id="294" r:id="rId86"/>
    <p:sldId id="295" r:id="rId87"/>
    <p:sldId id="296" r:id="rId88"/>
    <p:sldId id="297" r:id="rId89"/>
    <p:sldId id="298" r:id="rId90"/>
    <p:sldId id="299" r:id="rId91"/>
    <p:sldId id="300" r:id="rId92"/>
    <p:sldId id="260" r:id="rId93"/>
    <p:sldId id="262" r:id="rId94"/>
    <p:sldId id="263" r:id="rId9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99" autoAdjust="0"/>
  </p:normalViewPr>
  <p:slideViewPr>
    <p:cSldViewPr>
      <p:cViewPr>
        <p:scale>
          <a:sx n="150" d="100"/>
          <a:sy n="150" d="100"/>
        </p:scale>
        <p:origin x="-1128" y="-376"/>
      </p:cViewPr>
      <p:guideLst>
        <p:guide orient="horz" pos="2160"/>
        <p:guide pos="2880"/>
      </p:guideLst>
    </p:cSldViewPr>
  </p:slideViewPr>
  <p:outlineViewPr>
    <p:cViewPr>
      <p:scale>
        <a:sx n="33" d="100"/>
        <a:sy n="33" d="100"/>
      </p:scale>
      <p:origin x="84680" y="3784"/>
    </p:cViewPr>
  </p:outlineViewPr>
  <p:notesTextViewPr>
    <p:cViewPr>
      <p:scale>
        <a:sx n="100" d="100"/>
        <a:sy n="100" d="100"/>
      </p:scale>
      <p:origin x="0" y="0"/>
    </p:cViewPr>
  </p:notesTextViewPr>
  <p:sorterViewPr>
    <p:cViewPr>
      <p:scale>
        <a:sx n="200" d="100"/>
        <a:sy n="200" d="100"/>
      </p:scale>
      <p:origin x="0" y="41288"/>
    </p:cViewPr>
  </p:sorterViewPr>
  <p:notesViewPr>
    <p:cSldViewPr>
      <p:cViewPr varScale="1">
        <p:scale>
          <a:sx n="143" d="100"/>
          <a:sy n="143" d="100"/>
        </p:scale>
        <p:origin x="-37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notesMaster" Target="notesMasters/notesMaster1.xml"/><Relationship Id="rId97" Type="http://schemas.openxmlformats.org/officeDocument/2006/relationships/handoutMaster" Target="handoutMasters/handoutMaster1.xml"/><Relationship Id="rId98" Type="http://schemas.openxmlformats.org/officeDocument/2006/relationships/printerSettings" Target="printerSettings/printerSettings1.bin"/><Relationship Id="rId9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r>
              <a:rPr lang="en-US" dirty="0"/>
              <a:t>SE </a:t>
            </a:r>
            <a:r>
              <a:rPr lang="en-US" dirty="0" smtClean="0"/>
              <a:t>433</a:t>
            </a:r>
            <a:endParaRPr lang="en-US" dirty="0"/>
          </a:p>
        </p:txBody>
      </p:sp>
      <p:sp>
        <p:nvSpPr>
          <p:cNvPr id="10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April 25, 2017</a:t>
            </a:r>
            <a:endParaRPr lang="en-US" dirty="0"/>
          </a:p>
        </p:txBody>
      </p:sp>
      <p:sp>
        <p:nvSpPr>
          <p:cNvPr id="10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r>
              <a:rPr lang="en-US" dirty="0" smtClean="0"/>
              <a:t>Lecture 5</a:t>
            </a:r>
            <a:endParaRPr lang="en-US" dirty="0"/>
          </a:p>
        </p:txBody>
      </p:sp>
      <p:sp>
        <p:nvSpPr>
          <p:cNvPr id="10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C58FDA3C-CC5A-1D46-AB49-DBF5E30FB06C}" type="slidenum">
              <a:rPr lang="en-US"/>
              <a:pPr>
                <a:defRPr/>
              </a:pPr>
              <a:t>‹#›</a:t>
            </a:fld>
            <a:endParaRPr lang="en-US" dirty="0"/>
          </a:p>
        </p:txBody>
      </p:sp>
    </p:spTree>
    <p:extLst>
      <p:ext uri="{BB962C8B-B14F-4D97-AF65-F5344CB8AC3E}">
        <p14:creationId xmlns:p14="http://schemas.microsoft.com/office/powerpoint/2010/main" val="80566432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r>
              <a:rPr lang="en-US" dirty="0" smtClean="0"/>
              <a:t>SE 433</a:t>
            </a:r>
            <a:endParaRPr lang="en-US" dirty="0"/>
          </a:p>
        </p:txBody>
      </p:sp>
      <p:sp>
        <p:nvSpPr>
          <p:cNvPr id="389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April 25, 2017</a:t>
            </a:r>
            <a:endParaRPr lang="en-US"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7" name="Rectangle 5"/>
          <p:cNvSpPr>
            <a:spLocks noGrp="1" noChangeArrowheads="1"/>
          </p:cNvSpPr>
          <p:nvPr>
            <p:ph type="body" sz="quarter" idx="3"/>
          </p:nvPr>
        </p:nvSpPr>
        <p:spPr bwMode="auto">
          <a:xfrm>
            <a:off x="533400" y="4343400"/>
            <a:ext cx="6019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r>
              <a:rPr lang="en-US" dirty="0" smtClean="0"/>
              <a:t>Lecture 5</a:t>
            </a:r>
            <a:endParaRPr lang="en-US" dirty="0"/>
          </a:p>
        </p:txBody>
      </p:sp>
      <p:sp>
        <p:nvSpPr>
          <p:cNvPr id="389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0410F35-0C47-794C-85F9-FC23048F5283}" type="slidenum">
              <a:rPr lang="en-US"/>
              <a:pPr>
                <a:defRPr/>
              </a:pPr>
              <a:t>‹#›</a:t>
            </a:fld>
            <a:r>
              <a:rPr lang="en-US" dirty="0"/>
              <a:t> of </a:t>
            </a:r>
            <a:r>
              <a:rPr lang="en-US" dirty="0" smtClean="0"/>
              <a:t>94</a:t>
            </a:r>
            <a:endParaRPr lang="en-US" dirty="0"/>
          </a:p>
        </p:txBody>
      </p:sp>
    </p:spTree>
    <p:extLst>
      <p:ext uri="{BB962C8B-B14F-4D97-AF65-F5344CB8AC3E}">
        <p14:creationId xmlns:p14="http://schemas.microsoft.com/office/powerpoint/2010/main" val="169316164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ＭＳ Ｐゴシック" pitchFamily="36" charset="-128"/>
      </a:defRPr>
    </a:lvl1pPr>
    <a:lvl2pPr marL="457200"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mn-cs"/>
      </a:defRPr>
    </a:lvl2pPr>
    <a:lvl3pPr marL="914400"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mn-cs"/>
      </a:defRPr>
    </a:lvl3pPr>
    <a:lvl4pPr marL="1371600"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mn-cs"/>
      </a:defRPr>
    </a:lvl4pPr>
    <a:lvl5pPr marL="1828800"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lstStyle/>
          <a:p>
            <a:endParaRPr lang="en-US" dirty="0">
              <a:latin typeface="Arial" charset="0"/>
              <a:ea typeface="ＭＳ Ｐゴシック" charset="0"/>
              <a:cs typeface="ＭＳ Ｐゴシック" charset="0"/>
            </a:endParaRPr>
          </a:p>
        </p:txBody>
      </p:sp>
      <p:sp>
        <p:nvSpPr>
          <p:cNvPr id="7170"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717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April 25, 2017</a:t>
            </a:r>
            <a:endParaRPr lang="en-US" sz="1200" dirty="0"/>
          </a:p>
        </p:txBody>
      </p:sp>
      <p:sp>
        <p:nvSpPr>
          <p:cNvPr id="7172"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Lecture 5</a:t>
            </a:r>
            <a:endParaRPr lang="en-US" sz="1200" dirty="0"/>
          </a:p>
        </p:txBody>
      </p:sp>
      <p:sp>
        <p:nvSpPr>
          <p:cNvPr id="7174"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1</a:t>
            </a:fld>
            <a:r>
              <a:rPr lang="en-US" dirty="0" smtClean="0"/>
              <a:t> of 94</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13</a:t>
            </a:fld>
            <a:r>
              <a:rPr lang="en-US" dirty="0" smtClean="0"/>
              <a:t> of 94</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15</a:t>
            </a:fld>
            <a:r>
              <a:rPr lang="en-US" dirty="0" smtClean="0"/>
              <a:t> of 94</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16</a:t>
            </a:fld>
            <a:r>
              <a:rPr lang="en-US" dirty="0" smtClean="0"/>
              <a:t> of 94</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17</a:t>
            </a:fld>
            <a:r>
              <a:rPr lang="en-US" dirty="0" smtClean="0"/>
              <a:t> of 94</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18</a:t>
            </a:fld>
            <a:r>
              <a:rPr lang="en-US" dirty="0" smtClean="0"/>
              <a:t> of 94</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19</a:t>
            </a:fld>
            <a:r>
              <a:rPr lang="en-US" dirty="0" smtClean="0"/>
              <a:t> of 94</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20</a:t>
            </a:fld>
            <a:r>
              <a:rPr lang="en-US" dirty="0" smtClean="0"/>
              <a:t> of 94</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21</a:t>
            </a:fld>
            <a:r>
              <a:rPr lang="en-US" dirty="0" smtClean="0"/>
              <a:t> of 94</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22</a:t>
            </a:fld>
            <a:r>
              <a:rPr lang="en-US" dirty="0" smtClean="0"/>
              <a:t> of 94</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24</a:t>
            </a:fld>
            <a:r>
              <a:rPr lang="en-US" dirty="0" smtClean="0"/>
              <a:t> of 94</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8"/>
          <p:cNvSpPr>
            <a:spLocks noGrp="1" noRot="1" noChangeAspect="1" noChangeArrowheads="1" noTextEdit="1"/>
          </p:cNvSpPr>
          <p:nvPr>
            <p:ph type="sldImg"/>
          </p:nvPr>
        </p:nvSpPr>
        <p:spPr>
          <a:xfrm>
            <a:off x="1041400" y="609600"/>
            <a:ext cx="4775200" cy="3581400"/>
          </a:xfrm>
          <a:ln/>
        </p:spPr>
      </p:sp>
      <p:sp>
        <p:nvSpPr>
          <p:cNvPr id="12290" name="Rectangle 9"/>
          <p:cNvSpPr>
            <a:spLocks noGrp="1" noChangeArrowheads="1"/>
          </p:cNvSpPr>
          <p:nvPr>
            <p:ph type="body" idx="1"/>
          </p:nvPr>
        </p:nvSpPr>
        <p:spPr>
          <a:xfrm>
            <a:off x="381000" y="4343400"/>
            <a:ext cx="59436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dirty="0">
                <a:latin typeface="Arial" charset="0"/>
                <a:ea typeface="ＭＳ Ｐゴシック" charset="0"/>
                <a:cs typeface="ＭＳ Ｐゴシック" charset="0"/>
              </a:rPr>
              <a:t>Taking Quizzes on-line</a:t>
            </a:r>
            <a:endParaRPr lang="en-US" sz="1000" dirty="0">
              <a:latin typeface="Arial" charset="0"/>
              <a:ea typeface="ＭＳ Ｐゴシック" charset="0"/>
              <a:cs typeface="ＭＳ Ｐゴシック" charset="0"/>
            </a:endParaRPr>
          </a:p>
          <a:p>
            <a:r>
              <a:rPr lang="en-US" sz="1000" dirty="0">
                <a:latin typeface="Arial" charset="0"/>
                <a:ea typeface="ＭＳ Ｐゴシック" charset="0"/>
                <a:cs typeface="ＭＳ Ｐゴシック" charset="0"/>
              </a:rPr>
              <a:t>There are a couple of things for the students to keep in mind when taking a quiz on-line.</a:t>
            </a:r>
            <a:br>
              <a:rPr lang="en-US" sz="1000" dirty="0">
                <a:latin typeface="Arial" charset="0"/>
                <a:ea typeface="ＭＳ Ｐゴシック" charset="0"/>
                <a:cs typeface="ＭＳ Ｐゴシック" charset="0"/>
              </a:rPr>
            </a:br>
            <a:r>
              <a:rPr lang="en-US" sz="1000" dirty="0">
                <a:latin typeface="Arial" charset="0"/>
                <a:ea typeface="ＭＳ Ｐゴシック" charset="0"/>
                <a:cs typeface="ＭＳ Ｐゴシック" charset="0"/>
              </a:rPr>
              <a:t>When taking the quiz, once started the student may not click or select any area outside of the quiz page. </a:t>
            </a:r>
            <a:br>
              <a:rPr lang="en-US" sz="1000" dirty="0">
                <a:latin typeface="Arial" charset="0"/>
                <a:ea typeface="ＭＳ Ｐゴシック" charset="0"/>
                <a:cs typeface="ＭＳ Ｐゴシック" charset="0"/>
              </a:rPr>
            </a:br>
            <a:r>
              <a:rPr lang="en-US" sz="1000" dirty="0">
                <a:latin typeface="Arial" charset="0"/>
                <a:ea typeface="ＭＳ Ｐゴシック" charset="0"/>
                <a:cs typeface="ＭＳ Ｐゴシック" charset="0"/>
              </a:rPr>
              <a:t/>
            </a:r>
            <a:br>
              <a:rPr lang="en-US" sz="1000" dirty="0">
                <a:latin typeface="Arial" charset="0"/>
                <a:ea typeface="ＭＳ Ｐゴシック" charset="0"/>
                <a:cs typeface="ＭＳ Ｐゴシック" charset="0"/>
              </a:rPr>
            </a:br>
            <a:r>
              <a:rPr lang="en-US" sz="1000" dirty="0">
                <a:latin typeface="Arial" charset="0"/>
                <a:ea typeface="ＭＳ Ｐゴシック" charset="0"/>
                <a:cs typeface="ＭＳ Ｐゴシック" charset="0"/>
              </a:rPr>
              <a:t>During the quiz the ISP </a:t>
            </a:r>
            <a:r>
              <a:rPr lang="en-US" sz="1000" dirty="0" smtClean="0">
                <a:latin typeface="Arial" charset="0"/>
                <a:ea typeface="ＭＳ Ｐゴシック" charset="0"/>
                <a:cs typeface="ＭＳ Ｐゴシック" charset="0"/>
              </a:rPr>
              <a:t>may </a:t>
            </a:r>
            <a:r>
              <a:rPr lang="en-US" sz="1000" dirty="0">
                <a:latin typeface="Arial" charset="0"/>
                <a:ea typeface="ＭＳ Ｐゴシック" charset="0"/>
                <a:cs typeface="ＭＳ Ｐゴシック" charset="0"/>
              </a:rPr>
              <a:t>not receive any indication of user activity. Some ISPs will terminate the session due to inactivity. This would only be a problem for lengthy quizzes.</a:t>
            </a:r>
          </a:p>
          <a:p>
            <a:r>
              <a:rPr lang="en-US" sz="1000" dirty="0">
                <a:latin typeface="Arial" charset="0"/>
                <a:ea typeface="ＭＳ Ｐゴシック" charset="0"/>
                <a:cs typeface="ＭＳ Ｐゴシック" charset="0"/>
              </a:rPr>
              <a:t>The test will present each question one at a time. It </a:t>
            </a:r>
            <a:r>
              <a:rPr lang="en-US" sz="1000" dirty="0" smtClean="0">
                <a:latin typeface="Arial" charset="0"/>
                <a:ea typeface="ＭＳ Ｐゴシック" charset="0"/>
                <a:cs typeface="ＭＳ Ｐゴシック" charset="0"/>
              </a:rPr>
              <a:t>can </a:t>
            </a:r>
            <a:r>
              <a:rPr lang="en-US" sz="1000" dirty="0">
                <a:latin typeface="Arial" charset="0"/>
                <a:ea typeface="ＭＳ Ｐゴシック" charset="0"/>
                <a:cs typeface="ＭＳ Ｐゴシック" charset="0"/>
              </a:rPr>
              <a:t>save each answer before going to the next question. You may return to a question and revise the answer but once you press submit you may not revisit the test. </a:t>
            </a:r>
          </a:p>
          <a:p>
            <a:r>
              <a:rPr lang="en-US" sz="1000" dirty="0">
                <a:latin typeface="Arial" charset="0"/>
                <a:ea typeface="ＭＳ Ｐゴシック" charset="0"/>
                <a:cs typeface="ＭＳ Ｐゴシック" charset="0"/>
              </a:rPr>
              <a:t>You will be warned if you do not answer a question fully or if you did not answer a question at all. </a:t>
            </a:r>
            <a:r>
              <a:rPr lang="en-US" sz="1000" dirty="0" smtClean="0">
                <a:latin typeface="Arial" charset="0"/>
                <a:ea typeface="ＭＳ Ｐゴシック" charset="0"/>
                <a:cs typeface="ＭＳ Ｐゴシック" charset="0"/>
              </a:rPr>
              <a:t>In </a:t>
            </a:r>
            <a:r>
              <a:rPr lang="en-US" sz="1000" dirty="0">
                <a:latin typeface="Arial" charset="0"/>
                <a:ea typeface="ＭＳ Ｐゴシック" charset="0"/>
                <a:cs typeface="ＭＳ Ｐゴシック" charset="0"/>
              </a:rPr>
              <a:t>writing answers with multiple responses please mark or number each response and separate them </a:t>
            </a:r>
            <a:br>
              <a:rPr lang="en-US" sz="1000" dirty="0">
                <a:latin typeface="Arial" charset="0"/>
                <a:ea typeface="ＭＳ Ｐゴシック" charset="0"/>
                <a:cs typeface="ＭＳ Ｐゴシック" charset="0"/>
              </a:rPr>
            </a:br>
            <a:r>
              <a:rPr lang="en-US" sz="1000" dirty="0">
                <a:latin typeface="Arial" charset="0"/>
                <a:ea typeface="ＭＳ Ｐゴシック" charset="0"/>
                <a:cs typeface="ＭＳ Ｐゴシック" charset="0"/>
              </a:rPr>
              <a:t>by a couple of blank lines.</a:t>
            </a:r>
          </a:p>
          <a:p>
            <a:r>
              <a:rPr lang="en-US" sz="1000" dirty="0">
                <a:latin typeface="Arial" charset="0"/>
                <a:ea typeface="ＭＳ Ｐゴシック" charset="0"/>
                <a:cs typeface="ＭＳ Ｐゴシック" charset="0"/>
              </a:rPr>
              <a:t>Read each question carefully. Note especially words in bold as they signify something special about the context of the question. Also, note whether we are asking for the correct answer or the incorrect answer.</a:t>
            </a:r>
          </a:p>
        </p:txBody>
      </p:sp>
      <p:sp>
        <p:nvSpPr>
          <p:cNvPr id="1229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April 25, 2017</a:t>
            </a:r>
            <a:endParaRPr lang="en-US" sz="1200" dirty="0"/>
          </a:p>
        </p:txBody>
      </p:sp>
      <p:sp>
        <p:nvSpPr>
          <p:cNvPr id="12292"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5</a:t>
            </a:r>
          </a:p>
        </p:txBody>
      </p:sp>
      <p:sp>
        <p:nvSpPr>
          <p:cNvPr id="12294"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2</a:t>
            </a:fld>
            <a:r>
              <a:rPr lang="en-US" dirty="0" smtClean="0"/>
              <a:t> of 94</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25</a:t>
            </a:fld>
            <a:r>
              <a:rPr lang="en-US" dirty="0" smtClean="0"/>
              <a:t> of 94</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26</a:t>
            </a:fld>
            <a:r>
              <a:rPr lang="en-US" dirty="0" smtClean="0"/>
              <a:t> of 94</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27</a:t>
            </a:fld>
            <a:r>
              <a:rPr lang="en-US" dirty="0" smtClean="0"/>
              <a:t> of 94</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28</a:t>
            </a:fld>
            <a:r>
              <a:rPr lang="en-US" dirty="0" smtClean="0"/>
              <a:t> of 94</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31</a:t>
            </a:fld>
            <a:r>
              <a:rPr lang="en-US" dirty="0" smtClean="0"/>
              <a:t> of 94</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32</a:t>
            </a:fld>
            <a:r>
              <a:rPr lang="en-US" dirty="0" smtClean="0"/>
              <a:t> of 94</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33</a:t>
            </a:fld>
            <a:r>
              <a:rPr lang="en-US" dirty="0" smtClean="0"/>
              <a:t> of 94</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34</a:t>
            </a:fld>
            <a:r>
              <a:rPr lang="en-US" dirty="0" smtClean="0"/>
              <a:t> of 94</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35</a:t>
            </a:fld>
            <a:r>
              <a:rPr lang="en-US" dirty="0" smtClean="0"/>
              <a:t> of 94</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36</a:t>
            </a:fld>
            <a:r>
              <a:rPr lang="en-US" dirty="0" smtClean="0"/>
              <a:t> of 94</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xfrm>
            <a:off x="1152525" y="692150"/>
            <a:ext cx="4552950" cy="3416300"/>
          </a:xfrm>
          <a:ln/>
        </p:spPr>
      </p:sp>
      <p:sp>
        <p:nvSpPr>
          <p:cNvPr id="153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1536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April 25, 2017</a:t>
            </a:r>
            <a:endParaRPr lang="en-US" sz="1200" dirty="0"/>
          </a:p>
        </p:txBody>
      </p:sp>
      <p:sp>
        <p:nvSpPr>
          <p:cNvPr id="1536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Lecture 5</a:t>
            </a:r>
            <a:endParaRPr lang="en-US" sz="1200" dirty="0"/>
          </a:p>
        </p:txBody>
      </p:sp>
      <p:sp>
        <p:nvSpPr>
          <p:cNvPr id="15366"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3</a:t>
            </a:fld>
            <a:r>
              <a:rPr lang="en-US" dirty="0" smtClean="0"/>
              <a:t> of 94</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37</a:t>
            </a:fld>
            <a:r>
              <a:rPr lang="en-US" dirty="0" smtClean="0"/>
              <a:t> of 94</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39</a:t>
            </a:fld>
            <a:r>
              <a:rPr lang="en-US" dirty="0" smtClean="0"/>
              <a:t> of 94</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40</a:t>
            </a:fld>
            <a:r>
              <a:rPr lang="en-US" dirty="0" smtClean="0"/>
              <a:t> of 94</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41</a:t>
            </a:fld>
            <a:r>
              <a:rPr lang="en-US" dirty="0" smtClean="0"/>
              <a:t> of 94</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42</a:t>
            </a:fld>
            <a:r>
              <a:rPr lang="en-US" dirty="0" smtClean="0"/>
              <a:t> of 94</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43</a:t>
            </a:fld>
            <a:r>
              <a:rPr lang="en-US" dirty="0" smtClean="0"/>
              <a:t> of 94</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44</a:t>
            </a:fld>
            <a:r>
              <a:rPr lang="en-US" dirty="0" smtClean="0"/>
              <a:t> of 94</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45</a:t>
            </a:fld>
            <a:r>
              <a:rPr lang="en-US" dirty="0" smtClean="0"/>
              <a:t> of 94</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46</a:t>
            </a:fld>
            <a:r>
              <a:rPr lang="en-US" dirty="0" smtClean="0"/>
              <a:t> of 94</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47</a:t>
            </a:fld>
            <a:r>
              <a:rPr lang="en-US" dirty="0" smtClean="0"/>
              <a:t> of 94</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p:cNvSpPr>
          <p:nvPr>
            <p:ph type="sldImg"/>
          </p:nvPr>
        </p:nvSpPr>
        <p:spPr>
          <a:solidFill>
            <a:srgbClr val="FFFFFF"/>
          </a:solidFill>
          <a:ln/>
        </p:spPr>
      </p:sp>
      <p:sp>
        <p:nvSpPr>
          <p:cNvPr id="1843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1843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April 25, 2017</a:t>
            </a:r>
            <a:endParaRPr lang="en-US" sz="1200" dirty="0"/>
          </a:p>
        </p:txBody>
      </p:sp>
      <p:sp>
        <p:nvSpPr>
          <p:cNvPr id="1843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Lecture 5</a:t>
            </a:r>
            <a:endParaRPr lang="en-US" sz="1200" dirty="0"/>
          </a:p>
        </p:txBody>
      </p:sp>
      <p:sp>
        <p:nvSpPr>
          <p:cNvPr id="18438"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4</a:t>
            </a:fld>
            <a:r>
              <a:rPr lang="en-US" dirty="0" smtClean="0"/>
              <a:t> of 94</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48</a:t>
            </a:fld>
            <a:r>
              <a:rPr lang="en-US" dirty="0" smtClean="0"/>
              <a:t> of 94</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49</a:t>
            </a:fld>
            <a:r>
              <a:rPr lang="en-US" dirty="0" smtClean="0"/>
              <a:t> of 94</a:t>
            </a:r>
            <a:endParaRPr lang="en-US" dirty="0"/>
          </a:p>
        </p:txBody>
      </p:sp>
    </p:spTree>
    <p:extLst>
      <p:ext uri="{BB962C8B-B14F-4D97-AF65-F5344CB8AC3E}">
        <p14:creationId xmlns:p14="http://schemas.microsoft.com/office/powerpoint/2010/main" val="38889518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50</a:t>
            </a:fld>
            <a:r>
              <a:rPr lang="en-US" dirty="0" smtClean="0"/>
              <a:t> of 94</a:t>
            </a:r>
            <a:endParaRPr lang="en-US" dirty="0"/>
          </a:p>
        </p:txBody>
      </p:sp>
    </p:spTree>
    <p:extLst>
      <p:ext uri="{BB962C8B-B14F-4D97-AF65-F5344CB8AC3E}">
        <p14:creationId xmlns:p14="http://schemas.microsoft.com/office/powerpoint/2010/main" val="30912285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51</a:t>
            </a:fld>
            <a:r>
              <a:rPr lang="en-US" dirty="0" smtClean="0"/>
              <a:t> of 94</a:t>
            </a:r>
            <a:endParaRPr lang="en-US" dirty="0"/>
          </a:p>
        </p:txBody>
      </p:sp>
    </p:spTree>
    <p:extLst>
      <p:ext uri="{BB962C8B-B14F-4D97-AF65-F5344CB8AC3E}">
        <p14:creationId xmlns:p14="http://schemas.microsoft.com/office/powerpoint/2010/main" val="10435600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52</a:t>
            </a:fld>
            <a:r>
              <a:rPr lang="en-US" dirty="0" smtClean="0"/>
              <a:t> of 94</a:t>
            </a:r>
            <a:endParaRPr lang="en-US" dirty="0"/>
          </a:p>
        </p:txBody>
      </p:sp>
    </p:spTree>
    <p:extLst>
      <p:ext uri="{BB962C8B-B14F-4D97-AF65-F5344CB8AC3E}">
        <p14:creationId xmlns:p14="http://schemas.microsoft.com/office/powerpoint/2010/main" val="28349253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8659" name="Rectangle 3"/>
          <p:cNvSpPr>
            <a:spLocks noGrp="1" noChangeArrowheads="1"/>
          </p:cNvSpPr>
          <p:nvPr>
            <p:ph type="body" idx="1"/>
          </p:nvPr>
        </p:nvSpPr>
        <p:spPr/>
        <p:txBody>
          <a:bodyPr/>
          <a:lstStyle/>
          <a:p>
            <a:pPr eaLnBrk="1" hangingPunct="1">
              <a:defRPr/>
            </a:pPr>
            <a:r>
              <a:rPr lang="en-US" dirty="0" smtClean="0">
                <a:cs typeface="+mn-cs"/>
              </a:rPr>
              <a:t>Latest Junit version: JUnit 4.8.2, 04/08/2010 </a:t>
            </a:r>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53</a:t>
            </a:fld>
            <a:r>
              <a:rPr lang="en-US" dirty="0" smtClean="0"/>
              <a:t> of 94</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7875" name="Rectangle 3"/>
          <p:cNvSpPr>
            <a:spLocks noGrp="1" noChangeArrowheads="1"/>
          </p:cNvSpPr>
          <p:nvPr>
            <p:ph type="body" idx="1"/>
          </p:nvPr>
        </p:nvSpPr>
        <p:spPr/>
        <p:txBody>
          <a:bodyPr/>
          <a:lstStyle/>
          <a:p>
            <a:pPr eaLnBrk="1" hangingPunct="1">
              <a:defRPr/>
            </a:pPr>
            <a:r>
              <a:rPr lang="en-US" dirty="0" smtClean="0">
                <a:cs typeface="+mn-cs"/>
              </a:rPr>
              <a:t>Latest version: Ant 1.8.0 February 8, 2010 </a:t>
            </a:r>
          </a:p>
          <a:p>
            <a:pPr eaLnBrk="1" hangingPunct="1">
              <a:defRPr/>
            </a:pPr>
            <a:endParaRPr lang="en-US" dirty="0" smtClean="0">
              <a:cs typeface="+mn-cs"/>
            </a:endParaRPr>
          </a:p>
          <a:p>
            <a:pPr eaLnBrk="1" hangingPunct="1">
              <a:defRPr/>
            </a:pPr>
            <a:r>
              <a:rPr lang="en-US" dirty="0" smtClean="0">
                <a:cs typeface="+mn-cs"/>
              </a:rPr>
              <a:t>Mac: ant lib directory: /usr/share/ant/lib/</a:t>
            </a:r>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54</a:t>
            </a:fld>
            <a:r>
              <a:rPr lang="en-US" dirty="0" smtClean="0"/>
              <a:t> of 94</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55</a:t>
            </a:fld>
            <a:r>
              <a:rPr lang="en-US" dirty="0" smtClean="0"/>
              <a:t> of 94</a:t>
            </a:r>
            <a:endParaRPr lang="en-US" dirty="0"/>
          </a:p>
        </p:txBody>
      </p:sp>
    </p:spTree>
    <p:extLst>
      <p:ext uri="{BB962C8B-B14F-4D97-AF65-F5344CB8AC3E}">
        <p14:creationId xmlns:p14="http://schemas.microsoft.com/office/powerpoint/2010/main" val="16628173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56</a:t>
            </a:fld>
            <a:r>
              <a:rPr lang="en-US" dirty="0" smtClean="0"/>
              <a:t> of 94</a:t>
            </a:r>
            <a:endParaRPr lang="en-US" dirty="0"/>
          </a:p>
        </p:txBody>
      </p:sp>
    </p:spTree>
    <p:extLst>
      <p:ext uri="{BB962C8B-B14F-4D97-AF65-F5344CB8AC3E}">
        <p14:creationId xmlns:p14="http://schemas.microsoft.com/office/powerpoint/2010/main" val="26485582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60</a:t>
            </a:fld>
            <a:r>
              <a:rPr lang="en-US" dirty="0" smtClean="0"/>
              <a:t> of 94</a:t>
            </a:r>
            <a:endParaRPr lang="en-US" dirty="0"/>
          </a:p>
        </p:txBody>
      </p:sp>
    </p:spTree>
    <p:extLst>
      <p:ext uri="{BB962C8B-B14F-4D97-AF65-F5344CB8AC3E}">
        <p14:creationId xmlns:p14="http://schemas.microsoft.com/office/powerpoint/2010/main" val="1986414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p:cNvSpPr>
          <p:nvPr>
            <p:ph type="sldImg"/>
          </p:nvPr>
        </p:nvSpPr>
        <p:spPr>
          <a:solidFill>
            <a:srgbClr val="FFFFFF"/>
          </a:solidFill>
          <a:ln/>
        </p:spPr>
      </p:sp>
      <p:sp>
        <p:nvSpPr>
          <p:cNvPr id="1843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1843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April 25, 2017</a:t>
            </a:r>
            <a:endParaRPr lang="en-US" sz="1200" dirty="0"/>
          </a:p>
        </p:txBody>
      </p:sp>
      <p:sp>
        <p:nvSpPr>
          <p:cNvPr id="1843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Lecture 5</a:t>
            </a:r>
            <a:endParaRPr lang="en-US" sz="1200" dirty="0"/>
          </a:p>
        </p:txBody>
      </p:sp>
      <p:sp>
        <p:nvSpPr>
          <p:cNvPr id="18438"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5</a:t>
            </a:fld>
            <a:r>
              <a:rPr lang="en-US" dirty="0" smtClean="0"/>
              <a:t> of 94</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61</a:t>
            </a:fld>
            <a:r>
              <a:rPr lang="en-US" dirty="0" smtClean="0"/>
              <a:t> of 94</a:t>
            </a:r>
            <a:endParaRPr lang="en-US" dirty="0"/>
          </a:p>
        </p:txBody>
      </p:sp>
    </p:spTree>
    <p:extLst>
      <p:ext uri="{BB962C8B-B14F-4D97-AF65-F5344CB8AC3E}">
        <p14:creationId xmlns:p14="http://schemas.microsoft.com/office/powerpoint/2010/main" val="38798702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65</a:t>
            </a:fld>
            <a:r>
              <a:rPr lang="en-US" dirty="0" smtClean="0"/>
              <a:t> of 94</a:t>
            </a:r>
            <a:endParaRPr lang="en-US" dirty="0"/>
          </a:p>
        </p:txBody>
      </p:sp>
    </p:spTree>
    <p:extLst>
      <p:ext uri="{BB962C8B-B14F-4D97-AF65-F5344CB8AC3E}">
        <p14:creationId xmlns:p14="http://schemas.microsoft.com/office/powerpoint/2010/main" val="36853507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66</a:t>
            </a:fld>
            <a:r>
              <a:rPr lang="en-US" dirty="0" smtClean="0"/>
              <a:t> of 94</a:t>
            </a:r>
            <a:endParaRPr lang="en-US" dirty="0"/>
          </a:p>
        </p:txBody>
      </p:sp>
    </p:spTree>
    <p:extLst>
      <p:ext uri="{BB962C8B-B14F-4D97-AF65-F5344CB8AC3E}">
        <p14:creationId xmlns:p14="http://schemas.microsoft.com/office/powerpoint/2010/main" val="35040098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67</a:t>
            </a:fld>
            <a:r>
              <a:rPr lang="en-US" dirty="0" smtClean="0"/>
              <a:t> of 94</a:t>
            </a:r>
            <a:endParaRPr lang="en-US" dirty="0"/>
          </a:p>
        </p:txBody>
      </p:sp>
    </p:spTree>
    <p:extLst>
      <p:ext uri="{BB962C8B-B14F-4D97-AF65-F5344CB8AC3E}">
        <p14:creationId xmlns:p14="http://schemas.microsoft.com/office/powerpoint/2010/main" val="336263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68</a:t>
            </a:fld>
            <a:r>
              <a:rPr lang="en-US" dirty="0" smtClean="0"/>
              <a:t> of 94</a:t>
            </a:r>
            <a:endParaRPr lang="en-US" dirty="0"/>
          </a:p>
        </p:txBody>
      </p:sp>
    </p:spTree>
    <p:extLst>
      <p:ext uri="{BB962C8B-B14F-4D97-AF65-F5344CB8AC3E}">
        <p14:creationId xmlns:p14="http://schemas.microsoft.com/office/powerpoint/2010/main" val="24089429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69</a:t>
            </a:fld>
            <a:r>
              <a:rPr lang="en-US" dirty="0" smtClean="0"/>
              <a:t> of 94</a:t>
            </a:r>
            <a:endParaRPr lang="en-US" dirty="0"/>
          </a:p>
        </p:txBody>
      </p:sp>
    </p:spTree>
    <p:extLst>
      <p:ext uri="{BB962C8B-B14F-4D97-AF65-F5344CB8AC3E}">
        <p14:creationId xmlns:p14="http://schemas.microsoft.com/office/powerpoint/2010/main" val="39846373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71</a:t>
            </a:fld>
            <a:r>
              <a:rPr lang="en-US" dirty="0" smtClean="0"/>
              <a:t> of 94</a:t>
            </a:r>
            <a:endParaRPr lang="en-US" dirty="0"/>
          </a:p>
        </p:txBody>
      </p:sp>
    </p:spTree>
    <p:extLst>
      <p:ext uri="{BB962C8B-B14F-4D97-AF65-F5344CB8AC3E}">
        <p14:creationId xmlns:p14="http://schemas.microsoft.com/office/powerpoint/2010/main" val="14658489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72</a:t>
            </a:fld>
            <a:r>
              <a:rPr lang="en-US" dirty="0" smtClean="0"/>
              <a:t> of 94</a:t>
            </a:r>
            <a:endParaRPr lang="en-US" dirty="0"/>
          </a:p>
        </p:txBody>
      </p:sp>
    </p:spTree>
    <p:extLst>
      <p:ext uri="{BB962C8B-B14F-4D97-AF65-F5344CB8AC3E}">
        <p14:creationId xmlns:p14="http://schemas.microsoft.com/office/powerpoint/2010/main" val="2659341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73</a:t>
            </a:fld>
            <a:r>
              <a:rPr lang="en-US" dirty="0" smtClean="0"/>
              <a:t> of 94</a:t>
            </a:r>
            <a:endParaRPr lang="en-US" dirty="0"/>
          </a:p>
        </p:txBody>
      </p:sp>
    </p:spTree>
    <p:extLst>
      <p:ext uri="{BB962C8B-B14F-4D97-AF65-F5344CB8AC3E}">
        <p14:creationId xmlns:p14="http://schemas.microsoft.com/office/powerpoint/2010/main" val="38257350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74</a:t>
            </a:fld>
            <a:r>
              <a:rPr lang="en-US" dirty="0" smtClean="0"/>
              <a:t> of 94</a:t>
            </a:r>
            <a:endParaRPr lang="en-US" dirty="0"/>
          </a:p>
        </p:txBody>
      </p:sp>
    </p:spTree>
    <p:extLst>
      <p:ext uri="{BB962C8B-B14F-4D97-AF65-F5344CB8AC3E}">
        <p14:creationId xmlns:p14="http://schemas.microsoft.com/office/powerpoint/2010/main" val="2984117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8"/>
          <p:cNvSpPr>
            <a:spLocks noGrp="1" noRot="1" noChangeAspect="1" noChangeArrowheads="1" noTextEdit="1"/>
          </p:cNvSpPr>
          <p:nvPr>
            <p:ph type="sldImg"/>
          </p:nvPr>
        </p:nvSpPr>
        <p:spPr>
          <a:xfrm>
            <a:off x="1041400" y="609600"/>
            <a:ext cx="4775200" cy="3581400"/>
          </a:xfrm>
          <a:ln/>
        </p:spPr>
      </p:sp>
      <p:sp>
        <p:nvSpPr>
          <p:cNvPr id="20482" name="Rectangle 9"/>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
        <p:nvSpPr>
          <p:cNvPr id="2048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April 25, 2017</a:t>
            </a:r>
            <a:endParaRPr lang="en-US" sz="1200" dirty="0"/>
          </a:p>
        </p:txBody>
      </p:sp>
      <p:sp>
        <p:nvSpPr>
          <p:cNvPr id="2048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Lecture 5</a:t>
            </a:r>
            <a:endParaRPr lang="en-US" sz="1200" dirty="0"/>
          </a:p>
        </p:txBody>
      </p:sp>
      <p:sp>
        <p:nvSpPr>
          <p:cNvPr id="20486"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6</a:t>
            </a:fld>
            <a:r>
              <a:rPr lang="en-US" dirty="0" smtClean="0"/>
              <a:t> of 94</a:t>
            </a: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75</a:t>
            </a:fld>
            <a:r>
              <a:rPr lang="en-US" dirty="0" smtClean="0"/>
              <a:t> of 94</a:t>
            </a:r>
            <a:endParaRPr lang="en-US" dirty="0"/>
          </a:p>
        </p:txBody>
      </p:sp>
    </p:spTree>
    <p:extLst>
      <p:ext uri="{BB962C8B-B14F-4D97-AF65-F5344CB8AC3E}">
        <p14:creationId xmlns:p14="http://schemas.microsoft.com/office/powerpoint/2010/main" val="13048018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77</a:t>
            </a:fld>
            <a:r>
              <a:rPr lang="en-US" dirty="0" smtClean="0"/>
              <a:t> of 94</a:t>
            </a:r>
            <a:endParaRPr lang="en-US" dirty="0"/>
          </a:p>
        </p:txBody>
      </p:sp>
    </p:spTree>
    <p:extLst>
      <p:ext uri="{BB962C8B-B14F-4D97-AF65-F5344CB8AC3E}">
        <p14:creationId xmlns:p14="http://schemas.microsoft.com/office/powerpoint/2010/main" val="14741510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78</a:t>
            </a:fld>
            <a:r>
              <a:rPr lang="en-US" dirty="0" smtClean="0"/>
              <a:t> of 94</a:t>
            </a:r>
            <a:endParaRPr lang="en-US" dirty="0"/>
          </a:p>
        </p:txBody>
      </p:sp>
    </p:spTree>
    <p:extLst>
      <p:ext uri="{BB962C8B-B14F-4D97-AF65-F5344CB8AC3E}">
        <p14:creationId xmlns:p14="http://schemas.microsoft.com/office/powerpoint/2010/main" val="26976255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80</a:t>
            </a:fld>
            <a:r>
              <a:rPr lang="en-US" dirty="0" smtClean="0"/>
              <a:t> of 94</a:t>
            </a:r>
            <a:endParaRPr lang="en-US" dirty="0"/>
          </a:p>
        </p:txBody>
      </p:sp>
    </p:spTree>
    <p:extLst>
      <p:ext uri="{BB962C8B-B14F-4D97-AF65-F5344CB8AC3E}">
        <p14:creationId xmlns:p14="http://schemas.microsoft.com/office/powerpoint/2010/main" val="32212770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81</a:t>
            </a:fld>
            <a:r>
              <a:rPr lang="en-US" dirty="0" smtClean="0"/>
              <a:t> of 94</a:t>
            </a:r>
            <a:endParaRPr lang="en-US" dirty="0"/>
          </a:p>
        </p:txBody>
      </p:sp>
    </p:spTree>
    <p:extLst>
      <p:ext uri="{BB962C8B-B14F-4D97-AF65-F5344CB8AC3E}">
        <p14:creationId xmlns:p14="http://schemas.microsoft.com/office/powerpoint/2010/main" val="32120486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82</a:t>
            </a:fld>
            <a:r>
              <a:rPr lang="en-US" dirty="0" smtClean="0"/>
              <a:t> of 94</a:t>
            </a:r>
            <a:endParaRPr lang="en-US" dirty="0"/>
          </a:p>
        </p:txBody>
      </p:sp>
    </p:spTree>
    <p:extLst>
      <p:ext uri="{BB962C8B-B14F-4D97-AF65-F5344CB8AC3E}">
        <p14:creationId xmlns:p14="http://schemas.microsoft.com/office/powerpoint/2010/main" val="9680599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83</a:t>
            </a:fld>
            <a:r>
              <a:rPr lang="en-US" dirty="0" smtClean="0"/>
              <a:t> of 94</a:t>
            </a:r>
            <a:endParaRPr lang="en-US" dirty="0"/>
          </a:p>
        </p:txBody>
      </p:sp>
    </p:spTree>
    <p:extLst>
      <p:ext uri="{BB962C8B-B14F-4D97-AF65-F5344CB8AC3E}">
        <p14:creationId xmlns:p14="http://schemas.microsoft.com/office/powerpoint/2010/main" val="36947262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84</a:t>
            </a:fld>
            <a:r>
              <a:rPr lang="en-US" dirty="0" smtClean="0"/>
              <a:t> of 94</a:t>
            </a:r>
            <a:endParaRPr lang="en-US" dirty="0"/>
          </a:p>
        </p:txBody>
      </p:sp>
    </p:spTree>
    <p:extLst>
      <p:ext uri="{BB962C8B-B14F-4D97-AF65-F5344CB8AC3E}">
        <p14:creationId xmlns:p14="http://schemas.microsoft.com/office/powerpoint/2010/main" val="10701393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85</a:t>
            </a:fld>
            <a:r>
              <a:rPr lang="en-US" dirty="0" smtClean="0"/>
              <a:t> of 94</a:t>
            </a:r>
            <a:endParaRPr lang="en-US" dirty="0"/>
          </a:p>
        </p:txBody>
      </p:sp>
    </p:spTree>
    <p:extLst>
      <p:ext uri="{BB962C8B-B14F-4D97-AF65-F5344CB8AC3E}">
        <p14:creationId xmlns:p14="http://schemas.microsoft.com/office/powerpoint/2010/main" val="11726770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86</a:t>
            </a:fld>
            <a:r>
              <a:rPr lang="en-US" dirty="0" smtClean="0"/>
              <a:t> of 94</a:t>
            </a:r>
            <a:endParaRPr lang="en-US" dirty="0"/>
          </a:p>
        </p:txBody>
      </p:sp>
    </p:spTree>
    <p:extLst>
      <p:ext uri="{BB962C8B-B14F-4D97-AF65-F5344CB8AC3E}">
        <p14:creationId xmlns:p14="http://schemas.microsoft.com/office/powerpoint/2010/main" val="723859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8</a:t>
            </a:fld>
            <a:r>
              <a:rPr lang="en-US" dirty="0" smtClean="0"/>
              <a:t> of 94</a:t>
            </a: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87</a:t>
            </a:fld>
            <a:r>
              <a:rPr lang="en-US" dirty="0" smtClean="0"/>
              <a:t> of 94</a:t>
            </a:r>
            <a:endParaRPr lang="en-US" dirty="0"/>
          </a:p>
        </p:txBody>
      </p:sp>
    </p:spTree>
    <p:extLst>
      <p:ext uri="{BB962C8B-B14F-4D97-AF65-F5344CB8AC3E}">
        <p14:creationId xmlns:p14="http://schemas.microsoft.com/office/powerpoint/2010/main" val="27996264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88</a:t>
            </a:fld>
            <a:r>
              <a:rPr lang="en-US" dirty="0" smtClean="0"/>
              <a:t> of 94</a:t>
            </a:r>
            <a:endParaRPr lang="en-US" dirty="0"/>
          </a:p>
        </p:txBody>
      </p:sp>
    </p:spTree>
    <p:extLst>
      <p:ext uri="{BB962C8B-B14F-4D97-AF65-F5344CB8AC3E}">
        <p14:creationId xmlns:p14="http://schemas.microsoft.com/office/powerpoint/2010/main" val="19669787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89</a:t>
            </a:fld>
            <a:r>
              <a:rPr lang="en-US" dirty="0" smtClean="0"/>
              <a:t> of 94</a:t>
            </a:r>
            <a:endParaRPr lang="en-US" dirty="0"/>
          </a:p>
        </p:txBody>
      </p:sp>
    </p:spTree>
    <p:extLst>
      <p:ext uri="{BB962C8B-B14F-4D97-AF65-F5344CB8AC3E}">
        <p14:creationId xmlns:p14="http://schemas.microsoft.com/office/powerpoint/2010/main" val="28764781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90</a:t>
            </a:fld>
            <a:r>
              <a:rPr lang="en-US" dirty="0" smtClean="0"/>
              <a:t> of 94</a:t>
            </a:r>
            <a:endParaRPr lang="en-US" dirty="0"/>
          </a:p>
        </p:txBody>
      </p:sp>
    </p:spTree>
    <p:extLst>
      <p:ext uri="{BB962C8B-B14F-4D97-AF65-F5344CB8AC3E}">
        <p14:creationId xmlns:p14="http://schemas.microsoft.com/office/powerpoint/2010/main" val="39624222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0F35-0C47-794C-85F9-FC23048F5283}" type="slidenum">
              <a:rPr lang="en-US" smtClean="0"/>
              <a:pPr>
                <a:defRPr/>
              </a:pPr>
              <a:t>91</a:t>
            </a:fld>
            <a:r>
              <a:rPr lang="en-US" dirty="0" smtClean="0"/>
              <a:t> of 94</a:t>
            </a:r>
            <a:endParaRPr lang="en-US" dirty="0"/>
          </a:p>
        </p:txBody>
      </p:sp>
    </p:spTree>
    <p:extLst>
      <p:ext uri="{BB962C8B-B14F-4D97-AF65-F5344CB8AC3E}">
        <p14:creationId xmlns:p14="http://schemas.microsoft.com/office/powerpoint/2010/main" val="8785763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Rot="1" noChangeAspect="1" noChangeArrowheads="1"/>
          </p:cNvSpPr>
          <p:nvPr>
            <p:ph type="sldImg"/>
          </p:nvPr>
        </p:nvSpPr>
        <p:spPr>
          <a:solidFill>
            <a:srgbClr val="FFFFFF"/>
          </a:solidFill>
          <a:ln/>
        </p:spPr>
      </p:sp>
      <p:sp>
        <p:nvSpPr>
          <p:cNvPr id="19763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19763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April 25, 2017</a:t>
            </a:r>
            <a:endParaRPr lang="en-US" sz="1200" dirty="0"/>
          </a:p>
        </p:txBody>
      </p:sp>
      <p:sp>
        <p:nvSpPr>
          <p:cNvPr id="19763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Lecture 5</a:t>
            </a:r>
            <a:endParaRPr lang="en-US" sz="1200" dirty="0"/>
          </a:p>
        </p:txBody>
      </p:sp>
      <p:sp>
        <p:nvSpPr>
          <p:cNvPr id="197638"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92</a:t>
            </a:fld>
            <a:r>
              <a:rPr lang="en-US" dirty="0" smtClean="0"/>
              <a:t> of 94</a:t>
            </a:r>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Rot="1" noChangeAspect="1" noChangeArrowheads="1" noTextEdit="1"/>
          </p:cNvSpPr>
          <p:nvPr>
            <p:ph type="sldImg"/>
          </p:nvPr>
        </p:nvSpPr>
        <p:spPr>
          <a:xfrm>
            <a:off x="1117600" y="685800"/>
            <a:ext cx="4773613" cy="3581400"/>
          </a:xfrm>
          <a:ln/>
        </p:spPr>
      </p:sp>
      <p:sp>
        <p:nvSpPr>
          <p:cNvPr id="1925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This is from a famous sketch by Monty Python, a British comedy troop and show.</a:t>
            </a:r>
          </a:p>
        </p:txBody>
      </p:sp>
      <p:sp>
        <p:nvSpPr>
          <p:cNvPr id="19251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April 25, 2017</a:t>
            </a:r>
            <a:endParaRPr lang="en-US" sz="1200" dirty="0"/>
          </a:p>
        </p:txBody>
      </p:sp>
      <p:sp>
        <p:nvSpPr>
          <p:cNvPr id="19251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5</a:t>
            </a:r>
          </a:p>
        </p:txBody>
      </p:sp>
      <p:sp>
        <p:nvSpPr>
          <p:cNvPr id="192518"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93</a:t>
            </a:fld>
            <a:r>
              <a:rPr lang="en-US" dirty="0" smtClean="0"/>
              <a:t> of 94</a:t>
            </a:r>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Rot="1" noChangeAspect="1" noChangeArrowheads="1" noTextEdit="1"/>
          </p:cNvSpPr>
          <p:nvPr>
            <p:ph type="sldImg"/>
          </p:nvPr>
        </p:nvSpPr>
        <p:spPr>
          <a:xfrm>
            <a:off x="1066800" y="685800"/>
            <a:ext cx="4570413" cy="3429000"/>
          </a:xfrm>
          <a:ln/>
        </p:spPr>
      </p:sp>
      <p:sp>
        <p:nvSpPr>
          <p:cNvPr id="194562" name="Rectangle 3"/>
          <p:cNvSpPr>
            <a:spLocks noGrp="1" noChangeArrowheads="1"/>
          </p:cNvSpPr>
          <p:nvPr>
            <p:ph type="body" idx="1"/>
          </p:nvPr>
        </p:nvSpPr>
        <p:spPr>
          <a:xfrm>
            <a:off x="533400" y="4343400"/>
            <a:ext cx="5791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dirty="0" smtClean="0">
                <a:latin typeface="Arial" charset="0"/>
                <a:ea typeface="ＭＳ Ｐゴシック" charset="0"/>
                <a:cs typeface="ＭＳ Ｐゴシック" charset="0"/>
              </a:rPr>
              <a:t>Taking Quizzes on-line</a:t>
            </a:r>
            <a:endParaRPr lang="en-US" sz="1000" dirty="0" smtClean="0">
              <a:latin typeface="Arial" charset="0"/>
              <a:ea typeface="ＭＳ Ｐゴシック" charset="0"/>
              <a:cs typeface="ＭＳ Ｐゴシック" charset="0"/>
            </a:endParaRPr>
          </a:p>
          <a:p>
            <a:r>
              <a:rPr lang="en-US" sz="1000" dirty="0" smtClean="0">
                <a:latin typeface="Arial" charset="0"/>
                <a:ea typeface="ＭＳ Ｐゴシック" charset="0"/>
                <a:cs typeface="ＭＳ Ｐゴシック" charset="0"/>
              </a:rPr>
              <a:t>There are a couple of things for the students to keep in mind when taking a quiz on-line.</a:t>
            </a:r>
            <a:br>
              <a:rPr lang="en-US" sz="1000" dirty="0" smtClean="0">
                <a:latin typeface="Arial" charset="0"/>
                <a:ea typeface="ＭＳ Ｐゴシック" charset="0"/>
                <a:cs typeface="ＭＳ Ｐゴシック" charset="0"/>
              </a:rPr>
            </a:br>
            <a:r>
              <a:rPr lang="en-US" sz="1000" dirty="0" smtClean="0">
                <a:latin typeface="Arial" charset="0"/>
                <a:ea typeface="ＭＳ Ｐゴシック" charset="0"/>
                <a:cs typeface="ＭＳ Ｐゴシック" charset="0"/>
              </a:rPr>
              <a:t>When taking the quiz, once started the student may not click or select any area outside of the quiz page. </a:t>
            </a:r>
            <a:br>
              <a:rPr lang="en-US" sz="1000" dirty="0" smtClean="0">
                <a:latin typeface="Arial" charset="0"/>
                <a:ea typeface="ＭＳ Ｐゴシック" charset="0"/>
                <a:cs typeface="ＭＳ Ｐゴシック" charset="0"/>
              </a:rPr>
            </a:br>
            <a:r>
              <a:rPr lang="en-US" sz="1000" dirty="0" smtClean="0">
                <a:latin typeface="Arial" charset="0"/>
                <a:ea typeface="ＭＳ Ｐゴシック" charset="0"/>
                <a:cs typeface="ＭＳ Ｐゴシック" charset="0"/>
              </a:rPr>
              <a:t/>
            </a:r>
            <a:br>
              <a:rPr lang="en-US" sz="1000" dirty="0" smtClean="0">
                <a:latin typeface="Arial" charset="0"/>
                <a:ea typeface="ＭＳ Ｐゴシック" charset="0"/>
                <a:cs typeface="ＭＳ Ｐゴシック" charset="0"/>
              </a:rPr>
            </a:br>
            <a:r>
              <a:rPr lang="en-US" sz="1000" dirty="0" smtClean="0">
                <a:latin typeface="Arial" charset="0"/>
                <a:ea typeface="ＭＳ Ｐゴシック" charset="0"/>
                <a:cs typeface="ＭＳ Ｐゴシック" charset="0"/>
              </a:rPr>
              <a:t>During the quiz the ISP will not receive any indication of user activity. Some ISPs will terminate the session due to inactivity. This would only be a problem for lengthy quizzes.</a:t>
            </a:r>
          </a:p>
          <a:p>
            <a:r>
              <a:rPr lang="en-US" sz="1000" dirty="0" smtClean="0">
                <a:latin typeface="Arial" charset="0"/>
                <a:ea typeface="ＭＳ Ｐゴシック" charset="0"/>
                <a:cs typeface="ＭＳ Ｐゴシック" charset="0"/>
              </a:rPr>
              <a:t>The test will present each question one at a time. It can save each answer before going to the next question. You may return to a question and revise the answer but once you press submit you may not revisit the test. </a:t>
            </a:r>
          </a:p>
          <a:p>
            <a:r>
              <a:rPr lang="en-US" sz="1000" dirty="0" smtClean="0">
                <a:latin typeface="Arial" charset="0"/>
                <a:ea typeface="ＭＳ Ｐゴシック" charset="0"/>
                <a:cs typeface="ＭＳ Ｐゴシック" charset="0"/>
              </a:rPr>
              <a:t>You will be warned if you do not answer a question fully or if you did not answer a question at all. In writing answers with multiple responses please mark or number each response and separate them </a:t>
            </a:r>
            <a:br>
              <a:rPr lang="en-US" sz="1000" dirty="0" smtClean="0">
                <a:latin typeface="Arial" charset="0"/>
                <a:ea typeface="ＭＳ Ｐゴシック" charset="0"/>
                <a:cs typeface="ＭＳ Ｐゴシック" charset="0"/>
              </a:rPr>
            </a:br>
            <a:r>
              <a:rPr lang="en-US" sz="1000" dirty="0" smtClean="0">
                <a:latin typeface="Arial" charset="0"/>
                <a:ea typeface="ＭＳ Ｐゴシック" charset="0"/>
                <a:cs typeface="ＭＳ Ｐゴシック" charset="0"/>
              </a:rPr>
              <a:t>by a couple of blank lines.</a:t>
            </a:r>
          </a:p>
          <a:p>
            <a:r>
              <a:rPr lang="en-US" sz="1000" dirty="0" smtClean="0">
                <a:latin typeface="Arial" charset="0"/>
                <a:ea typeface="ＭＳ Ｐゴシック" charset="0"/>
                <a:cs typeface="ＭＳ Ｐゴシック" charset="0"/>
              </a:rPr>
              <a:t>Read each question carefully. Note especially words in bold as they signify something special about the context of the question. Also, note whether we are asking for the correct answer or the incorrect answer.</a:t>
            </a:r>
            <a:endParaRPr lang="en-US" sz="1000" dirty="0">
              <a:latin typeface="Arial" charset="0"/>
              <a:ea typeface="ＭＳ Ｐゴシック" charset="0"/>
              <a:cs typeface="ＭＳ Ｐゴシック" charset="0"/>
            </a:endParaRPr>
          </a:p>
        </p:txBody>
      </p:sp>
      <p:sp>
        <p:nvSpPr>
          <p:cNvPr id="19456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April 25, 2017</a:t>
            </a:r>
            <a:endParaRPr lang="en-US" sz="1200" dirty="0"/>
          </a:p>
        </p:txBody>
      </p:sp>
      <p:sp>
        <p:nvSpPr>
          <p:cNvPr id="19456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5</a:t>
            </a:r>
          </a:p>
        </p:txBody>
      </p:sp>
      <p:sp>
        <p:nvSpPr>
          <p:cNvPr id="194566"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94</a:t>
            </a:fld>
            <a:r>
              <a:rPr lang="en-US" dirty="0" smtClean="0"/>
              <a:t> of 94</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11</a:t>
            </a:fld>
            <a:r>
              <a:rPr lang="en-US" dirty="0" smtClean="0"/>
              <a:t> of 94</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12</a:t>
            </a:fld>
            <a:r>
              <a:rPr lang="en-US" dirty="0" smtClean="0"/>
              <a:t> of 94</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9"/>
          <p:cNvCxnSpPr>
            <a:cxnSpLocks noChangeShapeType="1"/>
          </p:cNvCxnSpPr>
          <p:nvPr userDrawn="1"/>
        </p:nvCxnSpPr>
        <p:spPr bwMode="auto">
          <a:xfrm>
            <a:off x="0" y="2971800"/>
            <a:ext cx="9144000" cy="1588"/>
          </a:xfrm>
          <a:prstGeom prst="line">
            <a:avLst/>
          </a:prstGeom>
          <a:noFill/>
          <a:ln w="57150" cmpd="thickThin">
            <a:solidFill>
              <a:schemeClr val="tx2"/>
            </a:solidFill>
            <a:round/>
            <a:headEnd/>
            <a:tailEnd/>
          </a:ln>
          <a:extLst>
            <a:ext uri="{909E8E84-426E-40dd-AFC4-6F175D3DCCD1}">
              <a14:hiddenFill xmlns:a14="http://schemas.microsoft.com/office/drawing/2010/main">
                <a:noFill/>
              </a14:hiddenFill>
            </a:ext>
          </a:extLst>
        </p:spPr>
      </p:cxnSp>
      <p:sp>
        <p:nvSpPr>
          <p:cNvPr id="36879" name="Rectangle 15"/>
          <p:cNvSpPr>
            <a:spLocks noGrp="1" noChangeArrowheads="1"/>
          </p:cNvSpPr>
          <p:nvPr>
            <p:ph type="ctrTitle"/>
          </p:nvPr>
        </p:nvSpPr>
        <p:spPr>
          <a:xfrm>
            <a:off x="685800" y="914400"/>
            <a:ext cx="7772400" cy="1470025"/>
          </a:xfrm>
        </p:spPr>
        <p:txBody>
          <a:bodyPr/>
          <a:lstStyle>
            <a:lvl1pPr>
              <a:defRPr/>
            </a:lvl1pPr>
          </a:lstStyle>
          <a:p>
            <a:r>
              <a:rPr lang="en-US"/>
              <a:t>Click to edit Master title style</a:t>
            </a:r>
          </a:p>
        </p:txBody>
      </p:sp>
      <p:sp>
        <p:nvSpPr>
          <p:cNvPr id="36880" name="Rectangle 16"/>
          <p:cNvSpPr>
            <a:spLocks noGrp="1" noChangeArrowheads="1"/>
          </p:cNvSpPr>
          <p:nvPr>
            <p:ph type="subTitle" idx="1"/>
          </p:nvPr>
        </p:nvSpPr>
        <p:spPr>
          <a:xfrm>
            <a:off x="1371600" y="3657600"/>
            <a:ext cx="6400800" cy="1752600"/>
          </a:xfrm>
        </p:spPr>
        <p:txBody>
          <a:bodyPr/>
          <a:lstStyle>
            <a:lvl1pPr marL="0" indent="0" algn="ctr">
              <a:buFont typeface="Times" pitchFamily="36" charset="0"/>
              <a:buNone/>
              <a:defRPr/>
            </a:lvl1pPr>
          </a:lstStyle>
          <a:p>
            <a:r>
              <a:rPr lang="en-US"/>
              <a:t>Click to edit Master subtitle style</a:t>
            </a:r>
          </a:p>
        </p:txBody>
      </p:sp>
      <p:sp>
        <p:nvSpPr>
          <p:cNvPr id="5" name="Rectangle 2"/>
          <p:cNvSpPr>
            <a:spLocks noGrp="1" noChangeArrowheads="1"/>
          </p:cNvSpPr>
          <p:nvPr>
            <p:ph type="dt" sz="half" idx="10"/>
          </p:nvPr>
        </p:nvSpPr>
        <p:spPr>
          <a:xfrm>
            <a:off x="0" y="6381750"/>
            <a:ext cx="1905000" cy="476250"/>
          </a:xfrm>
        </p:spPr>
        <p:txBody>
          <a:bodyPr anchor="ctr"/>
          <a:lstStyle>
            <a:lvl1pPr>
              <a:defRPr/>
            </a:lvl1pPr>
          </a:lstStyle>
          <a:p>
            <a:pPr>
              <a:defRPr/>
            </a:pPr>
            <a:r>
              <a:rPr lang="en-US" dirty="0" smtClean="0"/>
              <a:t>April 25, 2017</a:t>
            </a:r>
            <a:endParaRPr lang="en-US" dirty="0"/>
          </a:p>
        </p:txBody>
      </p:sp>
      <p:sp>
        <p:nvSpPr>
          <p:cNvPr id="6" name="Rectangle 3"/>
          <p:cNvSpPr>
            <a:spLocks noGrp="1" noChangeArrowheads="1"/>
          </p:cNvSpPr>
          <p:nvPr>
            <p:ph type="ftr" sz="quarter" idx="11"/>
          </p:nvPr>
        </p:nvSpPr>
        <p:spPr>
          <a:xfrm>
            <a:off x="1905000" y="6381750"/>
            <a:ext cx="5334000" cy="476250"/>
          </a:xfrm>
        </p:spPr>
        <p:txBody>
          <a:bodyPr anchor="ctr"/>
          <a:lstStyle>
            <a:lvl1pPr>
              <a:defRPr/>
            </a:lvl1pPr>
          </a:lstStyle>
          <a:p>
            <a:pPr>
              <a:defRPr/>
            </a:pPr>
            <a:r>
              <a:rPr lang="en-US" dirty="0" smtClean="0"/>
              <a:t>SE 433: Lecture 5</a:t>
            </a:r>
            <a:endParaRPr lang="en-US" dirty="0"/>
          </a:p>
        </p:txBody>
      </p:sp>
      <p:sp>
        <p:nvSpPr>
          <p:cNvPr id="7" name="Rectangle 4"/>
          <p:cNvSpPr>
            <a:spLocks noGrp="1" noChangeArrowheads="1"/>
          </p:cNvSpPr>
          <p:nvPr>
            <p:ph type="sldNum" sz="quarter" idx="12"/>
          </p:nvPr>
        </p:nvSpPr>
        <p:spPr>
          <a:xfrm>
            <a:off x="7239000" y="6381750"/>
            <a:ext cx="1905000" cy="476250"/>
          </a:xfrm>
        </p:spPr>
        <p:txBody>
          <a:bodyPr/>
          <a:lstStyle>
            <a:lvl1pPr>
              <a:defRPr/>
            </a:lvl1pPr>
          </a:lstStyle>
          <a:p>
            <a:pPr>
              <a:defRPr/>
            </a:pPr>
            <a:fld id="{F683B677-C643-1541-A02D-CD84F8996590}" type="slidenum">
              <a:rPr lang="en-US"/>
              <a:pPr>
                <a:defRPr/>
              </a:pPr>
              <a:t>‹#›</a:t>
            </a:fld>
            <a:r>
              <a:rPr lang="en-US" dirty="0"/>
              <a:t> of </a:t>
            </a:r>
            <a:r>
              <a:rPr lang="en-US" dirty="0" smtClean="0"/>
              <a:t>94</a:t>
            </a:r>
            <a:endParaRPr lang="en-US" dirty="0">
              <a:solidFill>
                <a:schemeClr val="tx2"/>
              </a:solidFill>
            </a:endParaRPr>
          </a:p>
        </p:txBody>
      </p:sp>
    </p:spTree>
    <p:extLst>
      <p:ext uri="{BB962C8B-B14F-4D97-AF65-F5344CB8AC3E}">
        <p14:creationId xmlns:p14="http://schemas.microsoft.com/office/powerpoint/2010/main" val="3688748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April 25, 2017</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SE 433: Lecture 5</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BDBD1F7-51C1-E94D-B9B2-8F7012A744C6}" type="slidenum">
              <a:rPr lang="en-US"/>
              <a:pPr>
                <a:defRPr/>
              </a:pPr>
              <a:t>‹#›</a:t>
            </a:fld>
            <a:r>
              <a:rPr lang="en-US" dirty="0"/>
              <a:t> of </a:t>
            </a:r>
            <a:r>
              <a:rPr lang="en-US" dirty="0" smtClean="0"/>
              <a:t>94</a:t>
            </a:r>
            <a:endParaRPr lang="en-US" dirty="0">
              <a:solidFill>
                <a:schemeClr val="tx2"/>
              </a:solidFill>
            </a:endParaRPr>
          </a:p>
        </p:txBody>
      </p:sp>
    </p:spTree>
    <p:extLst>
      <p:ext uri="{BB962C8B-B14F-4D97-AF65-F5344CB8AC3E}">
        <p14:creationId xmlns:p14="http://schemas.microsoft.com/office/powerpoint/2010/main" val="279736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5400"/>
            <a:ext cx="9144000" cy="965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990600"/>
            <a:ext cx="41148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990600"/>
            <a:ext cx="4114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April 25, 2017</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SE 433: Lecture 5</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DBD1F7-51C1-E94D-B9B2-8F7012A744C6}" type="slidenum">
              <a:rPr lang="en-US" smtClean="0"/>
              <a:pPr>
                <a:defRPr/>
              </a:pPr>
              <a:t>‹#›</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617309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4" name="Rectangle 4"/>
          <p:cNvSpPr>
            <a:spLocks noGrp="1" noChangeArrowheads="1"/>
          </p:cNvSpPr>
          <p:nvPr>
            <p:ph type="dt" sz="half" idx="2"/>
          </p:nvPr>
        </p:nvSpPr>
        <p:spPr bwMode="auto">
          <a:xfrm>
            <a:off x="0" y="6477000"/>
            <a:ext cx="1981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dirty="0" smtClean="0"/>
              <a:t>April 25, 2017</a:t>
            </a:r>
            <a:endParaRPr lang="en-US" dirty="0"/>
          </a:p>
        </p:txBody>
      </p:sp>
      <p:sp>
        <p:nvSpPr>
          <p:cNvPr id="35845" name="Rectangle 5"/>
          <p:cNvSpPr>
            <a:spLocks noGrp="1" noChangeArrowheads="1"/>
          </p:cNvSpPr>
          <p:nvPr>
            <p:ph type="ftr" sz="quarter" idx="3"/>
          </p:nvPr>
        </p:nvSpPr>
        <p:spPr bwMode="auto">
          <a:xfrm>
            <a:off x="1981200" y="6477000"/>
            <a:ext cx="5638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dirty="0" smtClean="0"/>
              <a:t>SE 433: Lecture 5</a:t>
            </a:r>
            <a:endParaRPr lang="en-US" dirty="0"/>
          </a:p>
        </p:txBody>
      </p:sp>
      <p:sp>
        <p:nvSpPr>
          <p:cNvPr id="35846" name="Rectangle 6"/>
          <p:cNvSpPr>
            <a:spLocks noGrp="1" noChangeArrowheads="1"/>
          </p:cNvSpPr>
          <p:nvPr>
            <p:ph type="sldNum" sz="quarter" idx="4"/>
          </p:nvPr>
        </p:nvSpPr>
        <p:spPr bwMode="auto">
          <a:xfrm>
            <a:off x="7620000" y="6477000"/>
            <a:ext cx="15240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lvl1pPr>
          </a:lstStyle>
          <a:p>
            <a:pPr>
              <a:defRPr/>
            </a:pPr>
            <a:fld id="{E7AAB5E3-6EDF-6D4C-AA2F-9FDF9B6D0ECF}" type="slidenum">
              <a:rPr lang="en-US"/>
              <a:pPr>
                <a:defRPr/>
              </a:pPr>
              <a:t>‹#›</a:t>
            </a:fld>
            <a:r>
              <a:rPr lang="en-US" dirty="0"/>
              <a:t> of </a:t>
            </a:r>
            <a:r>
              <a:rPr lang="en-US" dirty="0" smtClean="0"/>
              <a:t>94</a:t>
            </a:r>
            <a:endParaRPr lang="en-US" dirty="0">
              <a:solidFill>
                <a:schemeClr val="tx2"/>
              </a:solidFill>
            </a:endParaRPr>
          </a:p>
        </p:txBody>
      </p:sp>
      <p:sp>
        <p:nvSpPr>
          <p:cNvPr id="35857" name="Rectangle 17"/>
          <p:cNvSpPr>
            <a:spLocks noGrp="1" noChangeArrowheads="1"/>
          </p:cNvSpPr>
          <p:nvPr>
            <p:ph type="title"/>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8"/>
          <p:cNvSpPr>
            <a:spLocks noGrp="1" noChangeArrowheads="1"/>
          </p:cNvSpPr>
          <p:nvPr>
            <p:ph type="body" idx="1"/>
          </p:nvPr>
        </p:nvSpPr>
        <p:spPr bwMode="auto">
          <a:xfrm>
            <a:off x="228600" y="990600"/>
            <a:ext cx="8686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Line 19"/>
          <p:cNvSpPr>
            <a:spLocks noChangeShapeType="1"/>
          </p:cNvSpPr>
          <p:nvPr/>
        </p:nvSpPr>
        <p:spPr bwMode="auto">
          <a:xfrm flipV="1">
            <a:off x="0" y="990600"/>
            <a:ext cx="9144000" cy="0"/>
          </a:xfrm>
          <a:prstGeom prst="line">
            <a:avLst/>
          </a:prstGeom>
          <a:noFill/>
          <a:ln w="57150" cmpd="thickThin">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cxnSp>
        <p:nvCxnSpPr>
          <p:cNvPr id="1032" name="Straight Connector 8"/>
          <p:cNvCxnSpPr>
            <a:cxnSpLocks noChangeShapeType="1"/>
          </p:cNvCxnSpPr>
          <p:nvPr userDrawn="1"/>
        </p:nvCxnSpPr>
        <p:spPr bwMode="auto">
          <a:xfrm>
            <a:off x="0" y="6477000"/>
            <a:ext cx="9144000" cy="1588"/>
          </a:xfrm>
          <a:prstGeom prst="line">
            <a:avLst/>
          </a:prstGeom>
          <a:noFill/>
          <a:ln w="9525">
            <a:solidFill>
              <a:srgbClr val="4F81BD"/>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4005" r:id="rId1"/>
    <p:sldLayoutId id="2147484004" r:id="rId2"/>
    <p:sldLayoutId id="2147484006" r:id="rId3"/>
  </p:sldLayoutIdLst>
  <p:hf hdr="0"/>
  <p:txStyles>
    <p:titleStyle>
      <a:lvl1pPr algn="ctr" rtl="0" eaLnBrk="0" fontAlgn="base" hangingPunct="0">
        <a:spcBef>
          <a:spcPct val="0"/>
        </a:spcBef>
        <a:spcAft>
          <a:spcPct val="0"/>
        </a:spcAft>
        <a:defRPr sz="4400">
          <a:solidFill>
            <a:srgbClr val="FF0000"/>
          </a:solidFill>
          <a:effectLst>
            <a:outerShdw blurRad="38100" dist="38100" dir="2700000" algn="tl">
              <a:srgbClr val="DDDDDD"/>
            </a:outerShdw>
          </a:effectLst>
          <a:latin typeface="+mj-lt"/>
          <a:ea typeface="ＭＳ Ｐゴシック" pitchFamily="17" charset="-128"/>
          <a:cs typeface="ＭＳ Ｐゴシック" pitchFamily="17" charset="-128"/>
        </a:defRPr>
      </a:lvl1pPr>
      <a:lvl2pPr algn="ctr" rtl="0" eaLnBrk="0" fontAlgn="base" hangingPunct="0">
        <a:spcBef>
          <a:spcPct val="0"/>
        </a:spcBef>
        <a:spcAft>
          <a:spcPct val="0"/>
        </a:spcAft>
        <a:defRPr sz="4400">
          <a:solidFill>
            <a:srgbClr val="FF0000"/>
          </a:solidFill>
          <a:effectLst>
            <a:outerShdw blurRad="38100" dist="38100" dir="2700000" algn="tl">
              <a:srgbClr val="DDDDDD"/>
            </a:outerShdw>
          </a:effectLst>
          <a:latin typeface="Arial" pitchFamily="36" charset="0"/>
          <a:ea typeface="ＭＳ Ｐゴシック" pitchFamily="17" charset="-128"/>
          <a:cs typeface="ＭＳ Ｐゴシック" pitchFamily="17" charset="-128"/>
        </a:defRPr>
      </a:lvl2pPr>
      <a:lvl3pPr algn="ctr" rtl="0" eaLnBrk="0" fontAlgn="base" hangingPunct="0">
        <a:spcBef>
          <a:spcPct val="0"/>
        </a:spcBef>
        <a:spcAft>
          <a:spcPct val="0"/>
        </a:spcAft>
        <a:defRPr sz="4400">
          <a:solidFill>
            <a:srgbClr val="FF0000"/>
          </a:solidFill>
          <a:effectLst>
            <a:outerShdw blurRad="38100" dist="38100" dir="2700000" algn="tl">
              <a:srgbClr val="DDDDDD"/>
            </a:outerShdw>
          </a:effectLst>
          <a:latin typeface="Arial" pitchFamily="36" charset="0"/>
          <a:ea typeface="ＭＳ Ｐゴシック" pitchFamily="17" charset="-128"/>
          <a:cs typeface="ＭＳ Ｐゴシック" pitchFamily="17" charset="-128"/>
        </a:defRPr>
      </a:lvl3pPr>
      <a:lvl4pPr algn="ctr" rtl="0" eaLnBrk="0" fontAlgn="base" hangingPunct="0">
        <a:spcBef>
          <a:spcPct val="0"/>
        </a:spcBef>
        <a:spcAft>
          <a:spcPct val="0"/>
        </a:spcAft>
        <a:defRPr sz="4400">
          <a:solidFill>
            <a:srgbClr val="FF0000"/>
          </a:solidFill>
          <a:effectLst>
            <a:outerShdw blurRad="38100" dist="38100" dir="2700000" algn="tl">
              <a:srgbClr val="DDDDDD"/>
            </a:outerShdw>
          </a:effectLst>
          <a:latin typeface="Arial" pitchFamily="36" charset="0"/>
          <a:ea typeface="ＭＳ Ｐゴシック" pitchFamily="17" charset="-128"/>
          <a:cs typeface="ＭＳ Ｐゴシック" pitchFamily="17" charset="-128"/>
        </a:defRPr>
      </a:lvl4pPr>
      <a:lvl5pPr algn="ctr" rtl="0" eaLnBrk="0" fontAlgn="base" hangingPunct="0">
        <a:spcBef>
          <a:spcPct val="0"/>
        </a:spcBef>
        <a:spcAft>
          <a:spcPct val="0"/>
        </a:spcAft>
        <a:defRPr sz="4400">
          <a:solidFill>
            <a:srgbClr val="FF0000"/>
          </a:solidFill>
          <a:effectLst>
            <a:outerShdw blurRad="38100" dist="38100" dir="2700000" algn="tl">
              <a:srgbClr val="DDDDDD"/>
            </a:outerShdw>
          </a:effectLst>
          <a:latin typeface="Arial" pitchFamily="36" charset="0"/>
          <a:ea typeface="ＭＳ Ｐゴシック" pitchFamily="17" charset="-128"/>
          <a:cs typeface="ＭＳ Ｐゴシック" pitchFamily="17" charset="-128"/>
        </a:defRPr>
      </a:lvl5pPr>
      <a:lvl6pPr marL="457200" algn="ctr" rtl="0" fontAlgn="base">
        <a:spcBef>
          <a:spcPct val="0"/>
        </a:spcBef>
        <a:spcAft>
          <a:spcPct val="0"/>
        </a:spcAft>
        <a:defRPr sz="4400">
          <a:solidFill>
            <a:schemeClr val="tx2"/>
          </a:solidFill>
          <a:effectLst>
            <a:outerShdw blurRad="38100" dist="38100" dir="2700000" algn="tl">
              <a:srgbClr val="DDDDDD"/>
            </a:outerShdw>
          </a:effectLst>
          <a:latin typeface="Arial" pitchFamily="36" charset="0"/>
        </a:defRPr>
      </a:lvl6pPr>
      <a:lvl7pPr marL="914400" algn="ctr" rtl="0" fontAlgn="base">
        <a:spcBef>
          <a:spcPct val="0"/>
        </a:spcBef>
        <a:spcAft>
          <a:spcPct val="0"/>
        </a:spcAft>
        <a:defRPr sz="4400">
          <a:solidFill>
            <a:schemeClr val="tx2"/>
          </a:solidFill>
          <a:effectLst>
            <a:outerShdw blurRad="38100" dist="38100" dir="2700000" algn="tl">
              <a:srgbClr val="DDDDDD"/>
            </a:outerShdw>
          </a:effectLst>
          <a:latin typeface="Arial" pitchFamily="36" charset="0"/>
        </a:defRPr>
      </a:lvl7pPr>
      <a:lvl8pPr marL="1371600" algn="ctr" rtl="0" fontAlgn="base">
        <a:spcBef>
          <a:spcPct val="0"/>
        </a:spcBef>
        <a:spcAft>
          <a:spcPct val="0"/>
        </a:spcAft>
        <a:defRPr sz="4400">
          <a:solidFill>
            <a:schemeClr val="tx2"/>
          </a:solidFill>
          <a:effectLst>
            <a:outerShdw blurRad="38100" dist="38100" dir="2700000" algn="tl">
              <a:srgbClr val="DDDDDD"/>
            </a:outerShdw>
          </a:effectLst>
          <a:latin typeface="Arial" pitchFamily="36" charset="0"/>
        </a:defRPr>
      </a:lvl8pPr>
      <a:lvl9pPr marL="1828800" algn="ctr" rtl="0" fontAlgn="base">
        <a:spcBef>
          <a:spcPct val="0"/>
        </a:spcBef>
        <a:spcAft>
          <a:spcPct val="0"/>
        </a:spcAft>
        <a:defRPr sz="4400">
          <a:solidFill>
            <a:schemeClr val="tx2"/>
          </a:solidFill>
          <a:effectLst>
            <a:outerShdw blurRad="38100" dist="38100" dir="2700000" algn="tl">
              <a:srgbClr val="DDDDDD"/>
            </a:outerShdw>
          </a:effectLst>
          <a:latin typeface="Arial" pitchFamily="36" charset="0"/>
        </a:defRPr>
      </a:lvl9pPr>
    </p:titleStyle>
    <p:bodyStyle>
      <a:lvl1pPr marL="342900" indent="-342900" algn="l" rtl="0" eaLnBrk="0" fontAlgn="base" hangingPunct="0">
        <a:spcBef>
          <a:spcPct val="20000"/>
        </a:spcBef>
        <a:spcAft>
          <a:spcPct val="0"/>
        </a:spcAft>
        <a:buClr>
          <a:srgbClr val="FF0000"/>
        </a:buClr>
        <a:buSzPct val="114000"/>
        <a:buFont typeface="Wingdings" charset="0"/>
        <a:buChar char="§"/>
        <a:defRPr sz="2400">
          <a:solidFill>
            <a:schemeClr val="tx1"/>
          </a:solidFill>
          <a:latin typeface="+mn-lt"/>
          <a:ea typeface="ＭＳ Ｐゴシック" pitchFamily="17" charset="-128"/>
          <a:cs typeface="ＭＳ Ｐゴシック" pitchFamily="17" charset="-128"/>
        </a:defRPr>
      </a:lvl1pPr>
      <a:lvl2pPr marL="742950" indent="-285750" algn="l" rtl="0" eaLnBrk="0" fontAlgn="base" hangingPunct="0">
        <a:spcBef>
          <a:spcPct val="20000"/>
        </a:spcBef>
        <a:spcAft>
          <a:spcPct val="0"/>
        </a:spcAft>
        <a:buClr>
          <a:srgbClr val="FF0000"/>
        </a:buClr>
        <a:buSzPct val="74000"/>
        <a:buFont typeface="Wingdings" charset="0"/>
        <a:buChar char="Ø"/>
        <a:defRPr sz="2000">
          <a:solidFill>
            <a:schemeClr val="tx1"/>
          </a:solidFill>
          <a:latin typeface="+mn-lt"/>
          <a:ea typeface="ＭＳ Ｐゴシック" pitchFamily="36" charset="-128"/>
        </a:defRPr>
      </a:lvl2pPr>
      <a:lvl3pPr marL="1085850" indent="-228600" algn="l" rtl="0" eaLnBrk="0" fontAlgn="base" hangingPunct="0">
        <a:spcBef>
          <a:spcPct val="20000"/>
        </a:spcBef>
        <a:spcAft>
          <a:spcPct val="0"/>
        </a:spcAft>
        <a:buClr>
          <a:srgbClr val="FF0000"/>
        </a:buClr>
        <a:buFont typeface="Lucida Grande" charset="0"/>
        <a:buChar char="»"/>
        <a:defRPr sz="2000">
          <a:solidFill>
            <a:schemeClr val="tx1"/>
          </a:solidFill>
          <a:latin typeface="+mn-lt"/>
          <a:ea typeface="ＭＳ Ｐゴシック" pitchFamily="36" charset="-128"/>
        </a:defRPr>
      </a:lvl3pPr>
      <a:lvl4pPr marL="1428750" indent="-228600" algn="l" rtl="0" eaLnBrk="0" fontAlgn="base" hangingPunct="0">
        <a:spcBef>
          <a:spcPct val="20000"/>
        </a:spcBef>
        <a:spcAft>
          <a:spcPct val="0"/>
        </a:spcAft>
        <a:buClr>
          <a:srgbClr val="FF0000"/>
        </a:buClr>
        <a:buFont typeface="Times" charset="0"/>
        <a:buChar char="•"/>
        <a:defRPr sz="2000">
          <a:solidFill>
            <a:schemeClr val="tx1"/>
          </a:solidFill>
          <a:latin typeface="+mn-lt"/>
          <a:ea typeface="ＭＳ Ｐゴシック" pitchFamily="36" charset="-128"/>
        </a:defRPr>
      </a:lvl4pPr>
      <a:lvl5pPr marL="1771650" indent="-228600" algn="l" rtl="0" eaLnBrk="0" fontAlgn="base" hangingPunct="0">
        <a:spcBef>
          <a:spcPct val="20000"/>
        </a:spcBef>
        <a:spcAft>
          <a:spcPct val="0"/>
        </a:spcAft>
        <a:buClr>
          <a:srgbClr val="FF0000"/>
        </a:buClr>
        <a:buFont typeface="Lucida Grande" charset="0"/>
        <a:buChar char="–"/>
        <a:defRPr sz="2000">
          <a:solidFill>
            <a:schemeClr val="tx1"/>
          </a:solidFill>
          <a:latin typeface="+mn-lt"/>
          <a:ea typeface="ＭＳ Ｐゴシック" pitchFamily="36" charset="-128"/>
        </a:defRPr>
      </a:lvl5pPr>
      <a:lvl6pPr marL="2228850" indent="-228600" algn="l" rtl="0" fontAlgn="base">
        <a:spcBef>
          <a:spcPct val="20000"/>
        </a:spcBef>
        <a:spcAft>
          <a:spcPct val="0"/>
        </a:spcAft>
        <a:buClr>
          <a:schemeClr val="tx2"/>
        </a:buClr>
        <a:buFont typeface="Wingdings" pitchFamily="36" charset="2"/>
        <a:buChar char="§"/>
        <a:defRPr sz="2000">
          <a:solidFill>
            <a:schemeClr val="tx1"/>
          </a:solidFill>
          <a:latin typeface="+mn-lt"/>
          <a:ea typeface="ＭＳ Ｐゴシック" pitchFamily="36" charset="-128"/>
        </a:defRPr>
      </a:lvl6pPr>
      <a:lvl7pPr marL="2686050" indent="-228600" algn="l" rtl="0" fontAlgn="base">
        <a:spcBef>
          <a:spcPct val="20000"/>
        </a:spcBef>
        <a:spcAft>
          <a:spcPct val="0"/>
        </a:spcAft>
        <a:buClr>
          <a:schemeClr val="tx2"/>
        </a:buClr>
        <a:buFont typeface="Wingdings" pitchFamily="36" charset="2"/>
        <a:buChar char="§"/>
        <a:defRPr sz="2000">
          <a:solidFill>
            <a:schemeClr val="tx1"/>
          </a:solidFill>
          <a:latin typeface="+mn-lt"/>
          <a:ea typeface="ＭＳ Ｐゴシック" pitchFamily="36" charset="-128"/>
        </a:defRPr>
      </a:lvl7pPr>
      <a:lvl8pPr marL="3143250" indent="-228600" algn="l" rtl="0" fontAlgn="base">
        <a:spcBef>
          <a:spcPct val="20000"/>
        </a:spcBef>
        <a:spcAft>
          <a:spcPct val="0"/>
        </a:spcAft>
        <a:buClr>
          <a:schemeClr val="tx2"/>
        </a:buClr>
        <a:buFont typeface="Wingdings" pitchFamily="36" charset="2"/>
        <a:buChar char="§"/>
        <a:defRPr sz="2000">
          <a:solidFill>
            <a:schemeClr val="tx1"/>
          </a:solidFill>
          <a:latin typeface="+mn-lt"/>
          <a:ea typeface="ＭＳ Ｐゴシック" pitchFamily="36" charset="-128"/>
        </a:defRPr>
      </a:lvl8pPr>
      <a:lvl9pPr marL="3600450" indent="-228600" algn="l" rtl="0" fontAlgn="base">
        <a:spcBef>
          <a:spcPct val="20000"/>
        </a:spcBef>
        <a:spcAft>
          <a:spcPct val="0"/>
        </a:spcAft>
        <a:buClr>
          <a:schemeClr val="tx2"/>
        </a:buClr>
        <a:buFont typeface="Wingdings" pitchFamily="36" charset="2"/>
        <a:buChar char="§"/>
        <a:defRPr sz="2000">
          <a:solidFill>
            <a:schemeClr val="tx1"/>
          </a:solidFill>
          <a:latin typeface="+mn-lt"/>
          <a:ea typeface="ＭＳ Ｐゴシック" pitchFamily="3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d2l.depaul.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junit.org/" TargetMode="External"/><Relationship Id="rId4" Type="http://schemas.openxmlformats.org/officeDocument/2006/relationships/hyperlink" Target="http://ant.apache.org/" TargetMode="External"/><Relationship Id="rId5" Type="http://schemas.openxmlformats.org/officeDocument/2006/relationships/hyperlink" Target="http://www.vogella.com/tutorials/ApacheAnt/article.html"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junit.org"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ant.apache.org/" TargetMode="External"/><Relationship Id="rId4" Type="http://schemas.openxmlformats.org/officeDocument/2006/relationships/hyperlink" Target="http://www.mkyong.com/ant/how-to-apache-ant-on-mac-os-x/" TargetMode="External"/><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nt.apache.org/manual/using.html%23projects"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nt.apache.org/manual/using.html%23targets"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nt.apache.org/manual/coretasklist.html"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91.xml.rels><?xml version="1.0" encoding="UTF-8" standalone="yes"?>
<Relationships xmlns="http://schemas.openxmlformats.org/package/2006/relationships"><Relationship Id="rId3" Type="http://schemas.openxmlformats.org/officeDocument/2006/relationships/hyperlink" Target="http://junit.sourceforge.net" TargetMode="External"/><Relationship Id="rId4" Type="http://schemas.openxmlformats.org/officeDocument/2006/relationships/hyperlink" Target="http://junit.org" TargetMode="External"/><Relationship Id="rId5" Type="http://schemas.openxmlformats.org/officeDocument/2006/relationships/hyperlink" Target="http://ant.apache.org" TargetMode="External"/><Relationship Id="rId6" Type="http://schemas.openxmlformats.org/officeDocument/2006/relationships/hyperlink" Target="http://ant.apache.org/manual/using.html" TargetMode="External"/><Relationship Id="rId7" Type="http://schemas.openxmlformats.org/officeDocument/2006/relationships/hyperlink" Target="http://www.vogella.com/tutorials/ApacheAnt/article.html" TargetMode="External"/><Relationship Id="rId8" Type="http://schemas.openxmlformats.org/officeDocument/2006/relationships/hyperlink" Target="http://www.mkyong.com/ant/how-to-apache-ant-on-mac-os-x/" TargetMode="External"/><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9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94.xml.rels><?xml version="1.0" encoding="UTF-8" standalone="yes"?>
<Relationships xmlns="http://schemas.openxmlformats.org/package/2006/relationships"><Relationship Id="rId3" Type="http://schemas.openxmlformats.org/officeDocument/2006/relationships/hyperlink" Target="http://condor.depaul.edu/~dmumaugh/common/Quizzes%20on-line.html" TargetMode="External"/><Relationship Id="rId4" Type="http://schemas.openxmlformats.org/officeDocument/2006/relationships/hyperlink" Target="https://courses.depaul.edu/" TargetMode="External"/><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p:txBody>
          <a:bodyPr/>
          <a:lstStyle/>
          <a:p>
            <a:pPr>
              <a:defRPr/>
            </a:pPr>
            <a:r>
              <a:rPr lang="en-US" dirty="0"/>
              <a:t>SE 433/</a:t>
            </a:r>
            <a:r>
              <a:rPr lang="en-US" dirty="0" smtClean="0"/>
              <a:t>333 Software </a:t>
            </a:r>
            <a:r>
              <a:rPr lang="en-US" dirty="0"/>
              <a:t>Testing </a:t>
            </a:r>
            <a:br>
              <a:rPr lang="en-US" dirty="0"/>
            </a:br>
            <a:r>
              <a:rPr lang="en-US" dirty="0"/>
              <a:t>&amp; Quality Assurance</a:t>
            </a:r>
            <a:endParaRPr lang="en-US" dirty="0">
              <a:latin typeface="Arial" charset="0"/>
              <a:ea typeface="ＭＳ Ｐゴシック" charset="0"/>
              <a:cs typeface="ＭＳ Ｐゴシック" charset="0"/>
            </a:endParaRPr>
          </a:p>
        </p:txBody>
      </p:sp>
      <p:sp>
        <p:nvSpPr>
          <p:cNvPr id="6146" name="Rectangle 3"/>
          <p:cNvSpPr>
            <a:spLocks noGrp="1" noChangeArrowheads="1"/>
          </p:cNvSpPr>
          <p:nvPr>
            <p:ph type="subTitle" idx="1"/>
          </p:nvPr>
        </p:nvSpPr>
        <p:spPr/>
        <p:txBody>
          <a:bodyPr/>
          <a:lstStyle/>
          <a:p>
            <a:pPr algn="l">
              <a:buFont typeface="Times" charset="0"/>
              <a:buNone/>
            </a:pPr>
            <a:r>
              <a:rPr lang="en-US" dirty="0">
                <a:latin typeface="Arial" charset="0"/>
                <a:ea typeface="ＭＳ Ｐゴシック" charset="0"/>
                <a:cs typeface="ＭＳ Ｐゴシック" charset="0"/>
              </a:rPr>
              <a:t>Dennis Mumaugh, Instructor</a:t>
            </a:r>
          </a:p>
          <a:p>
            <a:pPr algn="l">
              <a:buFont typeface="Times" charset="0"/>
              <a:buNone/>
            </a:pPr>
            <a:r>
              <a:rPr lang="en-US" dirty="0">
                <a:latin typeface="Arial" charset="0"/>
                <a:ea typeface="ＭＳ Ｐゴシック" charset="0"/>
                <a:cs typeface="ＭＳ Ｐゴシック" charset="0"/>
              </a:rPr>
              <a:t>dmumaugh</a:t>
            </a:r>
            <a:r>
              <a:rPr lang="en-US" dirty="0" smtClean="0">
                <a:latin typeface="Arial" charset="0"/>
                <a:ea typeface="ＭＳ Ｐゴシック" charset="0"/>
                <a:cs typeface="ＭＳ Ｐゴシック" charset="0"/>
              </a:rPr>
              <a:t>@depaul.edu</a:t>
            </a:r>
            <a:endParaRPr lang="en-US" dirty="0">
              <a:latin typeface="Arial" charset="0"/>
              <a:ea typeface="ＭＳ Ｐゴシック" charset="0"/>
              <a:cs typeface="ＭＳ Ｐゴシック" charset="0"/>
            </a:endParaRPr>
          </a:p>
          <a:p>
            <a:pPr algn="l">
              <a:buFont typeface="Times" charset="0"/>
              <a:buNone/>
            </a:pPr>
            <a:r>
              <a:rPr lang="en-US" dirty="0">
                <a:latin typeface="Arial" charset="0"/>
                <a:ea typeface="ＭＳ Ｐゴシック" charset="0"/>
                <a:cs typeface="ＭＳ Ｐゴシック" charset="0"/>
              </a:rPr>
              <a:t>Office: CDM, Room </a:t>
            </a:r>
            <a:r>
              <a:rPr lang="en-US" dirty="0" smtClean="0">
                <a:latin typeface="Arial" charset="0"/>
                <a:ea typeface="ＭＳ Ｐゴシック" charset="0"/>
                <a:cs typeface="ＭＳ Ｐゴシック" charset="0"/>
              </a:rPr>
              <a:t>428</a:t>
            </a:r>
            <a:endParaRPr lang="en-US" dirty="0">
              <a:latin typeface="Arial" charset="0"/>
              <a:ea typeface="ＭＳ Ｐゴシック" charset="0"/>
              <a:cs typeface="ＭＳ Ｐゴシック" charset="0"/>
            </a:endParaRPr>
          </a:p>
          <a:p>
            <a:pPr algn="l">
              <a:buFont typeface="Times" charset="0"/>
              <a:buNone/>
            </a:pPr>
            <a:r>
              <a:rPr lang="en-US" dirty="0">
                <a:latin typeface="Arial" charset="0"/>
                <a:ea typeface="ＭＳ Ｐゴシック" charset="0"/>
                <a:cs typeface="ＭＳ Ｐゴシック" charset="0"/>
              </a:rPr>
              <a:t>Office Hours: </a:t>
            </a:r>
            <a:r>
              <a:rPr lang="en-US" dirty="0" smtClean="0">
                <a:latin typeface="Arial" charset="0"/>
                <a:ea typeface="ＭＳ Ｐゴシック" charset="0"/>
                <a:cs typeface="ＭＳ Ｐゴシック" charset="0"/>
              </a:rPr>
              <a:t>Tuesday, </a:t>
            </a:r>
            <a:r>
              <a:rPr lang="en-US" dirty="0">
                <a:latin typeface="Arial" charset="0"/>
                <a:ea typeface="ＭＳ Ｐゴシック" charset="0"/>
                <a:cs typeface="ＭＳ Ｐゴシック" charset="0"/>
              </a:rPr>
              <a:t>4:00 – 5:30</a:t>
            </a:r>
          </a:p>
        </p:txBody>
      </p:sp>
      <p:sp>
        <p:nvSpPr>
          <p:cNvPr id="6147" name="Date Placeholder 1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April 25, 2017</a:t>
            </a:r>
            <a:endParaRPr lang="en-US" sz="1400" dirty="0"/>
          </a:p>
        </p:txBody>
      </p:sp>
      <p:sp>
        <p:nvSpPr>
          <p:cNvPr id="6148" name="Footer Placeholder 1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5</a:t>
            </a:r>
            <a:endParaRPr lang="en-US" sz="1400" dirty="0"/>
          </a:p>
        </p:txBody>
      </p:sp>
      <p:sp>
        <p:nvSpPr>
          <p:cNvPr id="3" name="Slide Number Placeholder 2"/>
          <p:cNvSpPr>
            <a:spLocks noGrp="1"/>
          </p:cNvSpPr>
          <p:nvPr>
            <p:ph type="sldNum" sz="quarter" idx="12"/>
          </p:nvPr>
        </p:nvSpPr>
        <p:spPr/>
        <p:txBody>
          <a:bodyPr/>
          <a:lstStyle/>
          <a:p>
            <a:pPr>
              <a:defRPr/>
            </a:pPr>
            <a:fld id="{F683B677-C643-1541-A02D-CD84F8996590}" type="slidenum">
              <a:rPr lang="en-US" smtClean="0"/>
              <a:pPr>
                <a:defRPr/>
              </a:pPr>
              <a:t>1</a:t>
            </a:fld>
            <a:r>
              <a:rPr lang="en-US" dirty="0" smtClean="0"/>
              <a:t> of 94</a:t>
            </a:r>
            <a:endParaRPr lang="en-US" dirty="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sz="3600" dirty="0"/>
              <a:t>Questions answered by </a:t>
            </a:r>
            <a:r>
              <a:rPr lang="en-US" sz="3600" dirty="0" smtClean="0"/>
              <a:t>Black</a:t>
            </a:r>
            <a:r>
              <a:rPr lang="en-US" sz="3600" dirty="0"/>
              <a:t>-box Testing</a:t>
            </a:r>
          </a:p>
        </p:txBody>
      </p:sp>
      <p:sp>
        <p:nvSpPr>
          <p:cNvPr id="26628" name="Rectangle 3"/>
          <p:cNvSpPr>
            <a:spLocks noGrp="1" noChangeArrowheads="1"/>
          </p:cNvSpPr>
          <p:nvPr>
            <p:ph idx="1"/>
          </p:nvPr>
        </p:nvSpPr>
        <p:spPr>
          <a:xfrm>
            <a:off x="228600" y="1066800"/>
            <a:ext cx="8686800" cy="5410200"/>
          </a:xfrm>
        </p:spPr>
        <p:txBody>
          <a:bodyPr/>
          <a:lstStyle/>
          <a:p>
            <a:pPr eaLnBrk="1" hangingPunct="1">
              <a:lnSpc>
                <a:spcPct val="80000"/>
              </a:lnSpc>
              <a:spcAft>
                <a:spcPts val="600"/>
              </a:spcAft>
            </a:pPr>
            <a:r>
              <a:rPr lang="en-US" dirty="0"/>
              <a:t>How is functional validity tested?</a:t>
            </a:r>
          </a:p>
          <a:p>
            <a:pPr eaLnBrk="1" hangingPunct="1">
              <a:lnSpc>
                <a:spcPct val="80000"/>
              </a:lnSpc>
              <a:spcAft>
                <a:spcPts val="600"/>
              </a:spcAft>
            </a:pPr>
            <a:r>
              <a:rPr lang="en-US" dirty="0"/>
              <a:t>How are system behavior and performance tested?</a:t>
            </a:r>
          </a:p>
          <a:p>
            <a:pPr eaLnBrk="1" hangingPunct="1">
              <a:lnSpc>
                <a:spcPct val="80000"/>
              </a:lnSpc>
              <a:spcAft>
                <a:spcPts val="600"/>
              </a:spcAft>
            </a:pPr>
            <a:r>
              <a:rPr lang="en-US" dirty="0"/>
              <a:t>What classes of input will make good test cases?</a:t>
            </a:r>
          </a:p>
          <a:p>
            <a:pPr eaLnBrk="1" hangingPunct="1">
              <a:lnSpc>
                <a:spcPct val="80000"/>
              </a:lnSpc>
              <a:spcAft>
                <a:spcPts val="600"/>
              </a:spcAft>
            </a:pPr>
            <a:r>
              <a:rPr lang="en-US" dirty="0"/>
              <a:t>Is the system particularly sensitive to certain input values?</a:t>
            </a:r>
          </a:p>
          <a:p>
            <a:pPr eaLnBrk="1" hangingPunct="1">
              <a:lnSpc>
                <a:spcPct val="80000"/>
              </a:lnSpc>
              <a:spcAft>
                <a:spcPts val="600"/>
              </a:spcAft>
            </a:pPr>
            <a:r>
              <a:rPr lang="en-US" dirty="0"/>
              <a:t>How are the boundary values of a data class isolated?</a:t>
            </a:r>
          </a:p>
          <a:p>
            <a:pPr eaLnBrk="1" hangingPunct="1">
              <a:lnSpc>
                <a:spcPct val="80000"/>
              </a:lnSpc>
              <a:spcAft>
                <a:spcPts val="600"/>
              </a:spcAft>
            </a:pPr>
            <a:r>
              <a:rPr lang="en-US" dirty="0"/>
              <a:t>What data rates and data volume can the system tolerate?</a:t>
            </a:r>
          </a:p>
          <a:p>
            <a:pPr eaLnBrk="1" hangingPunct="1">
              <a:lnSpc>
                <a:spcPct val="80000"/>
              </a:lnSpc>
              <a:spcAft>
                <a:spcPts val="600"/>
              </a:spcAft>
            </a:pPr>
            <a:r>
              <a:rPr lang="en-US" dirty="0"/>
              <a:t>What effect will specific combinations of data have on system operation?</a:t>
            </a:r>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10</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754364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600" dirty="0" smtClean="0"/>
              <a:t>The Information Domain: inputs and outputs</a:t>
            </a:r>
          </a:p>
        </p:txBody>
      </p:sp>
      <p:sp>
        <p:nvSpPr>
          <p:cNvPr id="5123" name="Rectangle 3"/>
          <p:cNvSpPr>
            <a:spLocks noGrp="1" noChangeArrowheads="1"/>
          </p:cNvSpPr>
          <p:nvPr>
            <p:ph idx="1"/>
          </p:nvPr>
        </p:nvSpPr>
        <p:spPr/>
        <p:txBody>
          <a:bodyPr>
            <a:normAutofit/>
          </a:bodyPr>
          <a:lstStyle/>
          <a:p>
            <a:pPr eaLnBrk="1" hangingPunct="1"/>
            <a:r>
              <a:rPr lang="en-US" dirty="0" smtClean="0"/>
              <a:t>Inputs</a:t>
            </a:r>
          </a:p>
          <a:p>
            <a:pPr lvl="1" eaLnBrk="1" hangingPunct="1"/>
            <a:r>
              <a:rPr lang="en-US" dirty="0" smtClean="0"/>
              <a:t>Individual input values</a:t>
            </a:r>
          </a:p>
          <a:p>
            <a:pPr lvl="2" eaLnBrk="1" hangingPunct="1"/>
            <a:r>
              <a:rPr lang="en-US" dirty="0" smtClean="0"/>
              <a:t>Try many different values for each individual input</a:t>
            </a:r>
          </a:p>
          <a:p>
            <a:pPr lvl="1" eaLnBrk="1" hangingPunct="1"/>
            <a:r>
              <a:rPr lang="en-US" dirty="0" smtClean="0"/>
              <a:t>Combinations of inputs</a:t>
            </a:r>
          </a:p>
          <a:p>
            <a:pPr lvl="2" eaLnBrk="1" hangingPunct="1"/>
            <a:r>
              <a:rPr lang="en-US" dirty="0" smtClean="0"/>
              <a:t>Individual inputs are not independent from each other</a:t>
            </a:r>
          </a:p>
          <a:p>
            <a:pPr lvl="2" eaLnBrk="1" hangingPunct="1"/>
            <a:r>
              <a:rPr lang="en-US" dirty="0" smtClean="0"/>
              <a:t>Programs process multiple input values together, not just one at a time</a:t>
            </a:r>
          </a:p>
          <a:p>
            <a:pPr lvl="2" eaLnBrk="1" hangingPunct="1"/>
            <a:r>
              <a:rPr lang="en-US" dirty="0" smtClean="0"/>
              <a:t>Try many different combinations of inputs in order to achieve good coverage of the input domain</a:t>
            </a:r>
          </a:p>
          <a:p>
            <a:pPr lvl="1" eaLnBrk="1" hangingPunct="1"/>
            <a:r>
              <a:rPr lang="en-US" dirty="0" smtClean="0"/>
              <a:t>Ordering </a:t>
            </a:r>
            <a:r>
              <a:rPr lang="en-US" dirty="0"/>
              <a:t>and Timing of inputs</a:t>
            </a:r>
          </a:p>
          <a:p>
            <a:pPr lvl="2" eaLnBrk="1" hangingPunct="1"/>
            <a:r>
              <a:rPr lang="en-US" dirty="0"/>
              <a:t>In addition to the particular combination of input values chosen, the ordering and timing of the inputs can also make a difference</a:t>
            </a:r>
          </a:p>
          <a:p>
            <a:pPr lvl="2" eaLnBrk="1" hangingPunct="1"/>
            <a:endParaRPr lang="en-US" dirty="0"/>
          </a:p>
          <a:p>
            <a:pPr lvl="1" eaLnBrk="1" hangingPunct="1"/>
            <a:endParaRPr lang="en-US" sz="1800" dirty="0" smtClean="0"/>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11</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757752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600" dirty="0" smtClean="0"/>
              <a:t>The Information Domain: inputs and outputs</a:t>
            </a:r>
          </a:p>
        </p:txBody>
      </p:sp>
      <p:sp>
        <p:nvSpPr>
          <p:cNvPr id="7171" name="Rectangle 3"/>
          <p:cNvSpPr>
            <a:spLocks noGrp="1" noChangeArrowheads="1"/>
          </p:cNvSpPr>
          <p:nvPr>
            <p:ph idx="1"/>
          </p:nvPr>
        </p:nvSpPr>
        <p:spPr/>
        <p:txBody>
          <a:bodyPr/>
          <a:lstStyle/>
          <a:p>
            <a:pPr eaLnBrk="1" hangingPunct="1">
              <a:lnSpc>
                <a:spcPct val="90000"/>
              </a:lnSpc>
            </a:pPr>
            <a:r>
              <a:rPr lang="en-US" sz="2000" dirty="0" smtClean="0"/>
              <a:t>Defining the input domain</a:t>
            </a:r>
          </a:p>
          <a:p>
            <a:pPr lvl="1" eaLnBrk="1" hangingPunct="1">
              <a:lnSpc>
                <a:spcPct val="90000"/>
              </a:lnSpc>
            </a:pPr>
            <a:r>
              <a:rPr lang="en-US" dirty="0" smtClean="0"/>
              <a:t>Boolean value</a:t>
            </a:r>
          </a:p>
          <a:p>
            <a:pPr lvl="2" eaLnBrk="1" hangingPunct="1">
              <a:lnSpc>
                <a:spcPct val="90000"/>
              </a:lnSpc>
            </a:pPr>
            <a:r>
              <a:rPr lang="en-US" dirty="0" smtClean="0"/>
              <a:t>T or F</a:t>
            </a:r>
          </a:p>
          <a:p>
            <a:pPr lvl="1" eaLnBrk="1" hangingPunct="1">
              <a:lnSpc>
                <a:spcPct val="90000"/>
              </a:lnSpc>
            </a:pPr>
            <a:r>
              <a:rPr lang="en-US" dirty="0" smtClean="0"/>
              <a:t>Numeric value in a particular range</a:t>
            </a:r>
          </a:p>
          <a:p>
            <a:pPr lvl="2" eaLnBrk="1" hangingPunct="1">
              <a:lnSpc>
                <a:spcPct val="90000"/>
              </a:lnSpc>
            </a:pPr>
            <a:r>
              <a:rPr lang="en-US" dirty="0" smtClean="0"/>
              <a:t>-99 &lt;= N &lt;= 99</a:t>
            </a:r>
          </a:p>
          <a:p>
            <a:pPr lvl="2" eaLnBrk="1" hangingPunct="1">
              <a:lnSpc>
                <a:spcPct val="90000"/>
              </a:lnSpc>
            </a:pPr>
            <a:r>
              <a:rPr lang="en-US" dirty="0" smtClean="0"/>
              <a:t>Integer, Floating point</a:t>
            </a:r>
          </a:p>
          <a:p>
            <a:pPr lvl="2" eaLnBrk="1" hangingPunct="1">
              <a:lnSpc>
                <a:spcPct val="90000"/>
              </a:lnSpc>
            </a:pPr>
            <a:r>
              <a:rPr lang="en-US" dirty="0" smtClean="0"/>
              <a:t>Non-negative</a:t>
            </a:r>
          </a:p>
          <a:p>
            <a:pPr lvl="1" eaLnBrk="1" hangingPunct="1">
              <a:lnSpc>
                <a:spcPct val="90000"/>
              </a:lnSpc>
            </a:pPr>
            <a:r>
              <a:rPr lang="en-US" dirty="0" smtClean="0"/>
              <a:t>One of a fixed set of enumerated values</a:t>
            </a:r>
          </a:p>
          <a:p>
            <a:pPr lvl="2" eaLnBrk="1" hangingPunct="1">
              <a:lnSpc>
                <a:spcPct val="90000"/>
              </a:lnSpc>
            </a:pPr>
            <a:r>
              <a:rPr lang="en-US" dirty="0" smtClean="0"/>
              <a:t>{Jan, Feb, Mar, …}</a:t>
            </a:r>
          </a:p>
          <a:p>
            <a:pPr lvl="2" eaLnBrk="1" hangingPunct="1">
              <a:lnSpc>
                <a:spcPct val="90000"/>
              </a:lnSpc>
            </a:pPr>
            <a:r>
              <a:rPr lang="en-US" dirty="0" smtClean="0"/>
              <a:t>{Visa, MasterCard, Discover, …}</a:t>
            </a:r>
          </a:p>
          <a:p>
            <a:pPr lvl="1" eaLnBrk="1" hangingPunct="1">
              <a:lnSpc>
                <a:spcPct val="90000"/>
              </a:lnSpc>
            </a:pPr>
            <a:r>
              <a:rPr lang="en-US" dirty="0" smtClean="0"/>
              <a:t>Formatted strings</a:t>
            </a:r>
          </a:p>
          <a:p>
            <a:pPr lvl="2" eaLnBrk="1" hangingPunct="1">
              <a:lnSpc>
                <a:spcPct val="90000"/>
              </a:lnSpc>
            </a:pPr>
            <a:r>
              <a:rPr lang="en-US" dirty="0" smtClean="0"/>
              <a:t>Phone numbers</a:t>
            </a:r>
          </a:p>
          <a:p>
            <a:pPr lvl="2" eaLnBrk="1" hangingPunct="1">
              <a:lnSpc>
                <a:spcPct val="90000"/>
              </a:lnSpc>
            </a:pPr>
            <a:r>
              <a:rPr lang="en-US" dirty="0" smtClean="0"/>
              <a:t>File names</a:t>
            </a:r>
          </a:p>
          <a:p>
            <a:pPr lvl="2" eaLnBrk="1" hangingPunct="1">
              <a:lnSpc>
                <a:spcPct val="90000"/>
              </a:lnSpc>
            </a:pPr>
            <a:r>
              <a:rPr lang="en-US" dirty="0" smtClean="0"/>
              <a:t>URLs</a:t>
            </a:r>
          </a:p>
          <a:p>
            <a:pPr lvl="2" eaLnBrk="1" hangingPunct="1">
              <a:lnSpc>
                <a:spcPct val="90000"/>
              </a:lnSpc>
            </a:pPr>
            <a:r>
              <a:rPr lang="en-US" dirty="0" smtClean="0"/>
              <a:t>Credit card numbers</a:t>
            </a:r>
          </a:p>
          <a:p>
            <a:pPr lvl="2" eaLnBrk="1" hangingPunct="1">
              <a:lnSpc>
                <a:spcPct val="90000"/>
              </a:lnSpc>
            </a:pPr>
            <a:r>
              <a:rPr lang="en-US" dirty="0" smtClean="0"/>
              <a:t>Regular expressions</a:t>
            </a:r>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12</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0178845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dirty="0" smtClean="0"/>
              <a:t>Black Box Testing</a:t>
            </a:r>
          </a:p>
        </p:txBody>
      </p:sp>
      <p:sp>
        <p:nvSpPr>
          <p:cNvPr id="6" name="Subtitle 5"/>
          <p:cNvSpPr>
            <a:spLocks noGrp="1"/>
          </p:cNvSpPr>
          <p:nvPr>
            <p:ph type="subTitle" idx="1"/>
          </p:nvPr>
        </p:nvSpPr>
        <p:spPr/>
        <p:txBody>
          <a:bodyPr/>
          <a:lstStyle/>
          <a:p>
            <a:r>
              <a:rPr lang="en-US" dirty="0" smtClean="0"/>
              <a:t>Equivalence classes</a:t>
            </a:r>
            <a:endParaRPr lang="en-US" dirty="0"/>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2051" name="Rectangle 8"/>
          <p:cNvSpPr>
            <a:spLocks noChangeArrowheads="1"/>
          </p:cNvSpPr>
          <p:nvPr/>
        </p:nvSpPr>
        <p:spPr bwMode="auto">
          <a:xfrm>
            <a:off x="1524000" y="3581400"/>
            <a:ext cx="6400800" cy="762000"/>
          </a:xfrm>
          <a:prstGeom prst="rect">
            <a:avLst/>
          </a:prstGeom>
          <a:noFill/>
          <a:ln w="9525">
            <a:noFill/>
            <a:miter lim="800000"/>
            <a:headEnd/>
            <a:tailEnd/>
          </a:ln>
        </p:spPr>
        <p:txBody>
          <a:bodyPr/>
          <a:lstStyle/>
          <a:p>
            <a:pPr algn="ctr">
              <a:lnSpc>
                <a:spcPct val="80000"/>
              </a:lnSpc>
              <a:spcBef>
                <a:spcPct val="20000"/>
              </a:spcBef>
            </a:pPr>
            <a:endParaRPr lang="en-US" sz="1400" dirty="0"/>
          </a:p>
        </p:txBody>
      </p:sp>
      <p:sp>
        <p:nvSpPr>
          <p:cNvPr id="4" name="Slide Number Placeholder 3"/>
          <p:cNvSpPr>
            <a:spLocks noGrp="1"/>
          </p:cNvSpPr>
          <p:nvPr>
            <p:ph type="sldNum" sz="quarter" idx="12"/>
          </p:nvPr>
        </p:nvSpPr>
        <p:spPr/>
        <p:txBody>
          <a:bodyPr/>
          <a:lstStyle/>
          <a:p>
            <a:pPr>
              <a:defRPr/>
            </a:pPr>
            <a:fld id="{F683B677-C643-1541-A02D-CD84F8996590}" type="slidenum">
              <a:rPr lang="en-US" smtClean="0"/>
              <a:pPr>
                <a:defRPr/>
              </a:pPr>
              <a:t>13</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5438074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dirty="0"/>
              <a:t>Equivalence Partitioning</a:t>
            </a:r>
          </a:p>
        </p:txBody>
      </p:sp>
      <p:sp>
        <p:nvSpPr>
          <p:cNvPr id="27652" name="Rectangle 3"/>
          <p:cNvSpPr>
            <a:spLocks noGrp="1" noChangeArrowheads="1"/>
          </p:cNvSpPr>
          <p:nvPr>
            <p:ph idx="1"/>
          </p:nvPr>
        </p:nvSpPr>
        <p:spPr/>
        <p:txBody>
          <a:bodyPr/>
          <a:lstStyle/>
          <a:p>
            <a:pPr eaLnBrk="1" hangingPunct="1">
              <a:spcAft>
                <a:spcPts val="600"/>
              </a:spcAft>
            </a:pPr>
            <a:r>
              <a:rPr lang="en-US" sz="2000" dirty="0"/>
              <a:t>A black-box testing method that </a:t>
            </a:r>
            <a:r>
              <a:rPr lang="en-US" sz="2000" u="sng" dirty="0"/>
              <a:t>divides the input domain</a:t>
            </a:r>
            <a:r>
              <a:rPr lang="en-US" sz="2000" dirty="0"/>
              <a:t> of a program </a:t>
            </a:r>
            <a:r>
              <a:rPr lang="en-US" sz="2000" u="sng" dirty="0"/>
              <a:t>into classes</a:t>
            </a:r>
            <a:r>
              <a:rPr lang="en-US" sz="2000" dirty="0"/>
              <a:t> of data from which test cases are derived</a:t>
            </a:r>
          </a:p>
          <a:p>
            <a:pPr eaLnBrk="1" hangingPunct="1">
              <a:spcAft>
                <a:spcPts val="600"/>
              </a:spcAft>
            </a:pPr>
            <a:r>
              <a:rPr lang="en-US" sz="2000" dirty="0"/>
              <a:t>An ideal test case </a:t>
            </a:r>
            <a:r>
              <a:rPr lang="en-US" sz="2000" u="sng" dirty="0"/>
              <a:t>single-handedly</a:t>
            </a:r>
            <a:r>
              <a:rPr lang="en-US" sz="2000" dirty="0"/>
              <a:t> uncovers a </a:t>
            </a:r>
            <a:r>
              <a:rPr lang="en-US" sz="2000" u="sng" dirty="0"/>
              <a:t>complete class</a:t>
            </a:r>
            <a:r>
              <a:rPr lang="en-US" sz="2000" dirty="0"/>
              <a:t> of errors, thereby reducing the total number of test cases that must be developed</a:t>
            </a:r>
          </a:p>
          <a:p>
            <a:pPr eaLnBrk="1" hangingPunct="1">
              <a:spcAft>
                <a:spcPts val="600"/>
              </a:spcAft>
            </a:pPr>
            <a:r>
              <a:rPr lang="en-US" sz="2000" dirty="0"/>
              <a:t>Test case design is based on an evaluation of </a:t>
            </a:r>
            <a:r>
              <a:rPr lang="en-US" sz="2000" u="sng" dirty="0"/>
              <a:t>equivalence classes</a:t>
            </a:r>
            <a:r>
              <a:rPr lang="en-US" sz="2000" dirty="0"/>
              <a:t> for an input condition</a:t>
            </a:r>
          </a:p>
          <a:p>
            <a:pPr eaLnBrk="1" hangingPunct="1">
              <a:spcAft>
                <a:spcPts val="600"/>
              </a:spcAft>
            </a:pPr>
            <a:r>
              <a:rPr lang="en-US" sz="2000" dirty="0"/>
              <a:t>An equivalence class represents a </a:t>
            </a:r>
            <a:r>
              <a:rPr lang="en-US" sz="2000" u="sng" dirty="0"/>
              <a:t>set of valid or invalid states</a:t>
            </a:r>
            <a:r>
              <a:rPr lang="en-US" sz="2000" dirty="0"/>
              <a:t> for input conditions</a:t>
            </a:r>
          </a:p>
          <a:p>
            <a:pPr eaLnBrk="1" hangingPunct="1">
              <a:spcAft>
                <a:spcPts val="600"/>
              </a:spcAft>
            </a:pPr>
            <a:r>
              <a:rPr lang="en-US" sz="2000" dirty="0"/>
              <a:t>From each equivalence class, test cases are selected so that the </a:t>
            </a:r>
            <a:r>
              <a:rPr lang="en-US" sz="2000" u="sng" dirty="0"/>
              <a:t>largest number</a:t>
            </a:r>
            <a:r>
              <a:rPr lang="en-US" sz="2000" dirty="0"/>
              <a:t> of attributes of an equivalence class are </a:t>
            </a:r>
            <a:r>
              <a:rPr lang="en-US" sz="2000" dirty="0" smtClean="0"/>
              <a:t>exercised </a:t>
            </a:r>
            <a:r>
              <a:rPr lang="en-US" sz="2000" dirty="0"/>
              <a:t>at </a:t>
            </a:r>
            <a:r>
              <a:rPr lang="en-US" sz="2000" dirty="0" smtClean="0"/>
              <a:t>once</a:t>
            </a:r>
            <a:endParaRPr lang="en-US" sz="2000" dirty="0"/>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14</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12883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Equivalence Partitioning</a:t>
            </a:r>
          </a:p>
        </p:txBody>
      </p:sp>
      <p:sp>
        <p:nvSpPr>
          <p:cNvPr id="8195" name="Rectangle 3"/>
          <p:cNvSpPr>
            <a:spLocks noGrp="1" noChangeArrowheads="1"/>
          </p:cNvSpPr>
          <p:nvPr>
            <p:ph idx="1"/>
          </p:nvPr>
        </p:nvSpPr>
        <p:spPr/>
        <p:txBody>
          <a:bodyPr/>
          <a:lstStyle/>
          <a:p>
            <a:pPr eaLnBrk="1" hangingPunct="1"/>
            <a:r>
              <a:rPr lang="en-US" dirty="0" smtClean="0"/>
              <a:t>Typically the universe of all possible test cases is so large that you cannot try them all</a:t>
            </a:r>
          </a:p>
          <a:p>
            <a:pPr eaLnBrk="1" hangingPunct="1"/>
            <a:r>
              <a:rPr lang="en-US" dirty="0" smtClean="0"/>
              <a:t>You have to select a relatively small number of test cases to actually run</a:t>
            </a:r>
          </a:p>
          <a:p>
            <a:pPr eaLnBrk="1" hangingPunct="1"/>
            <a:r>
              <a:rPr lang="en-US" dirty="0" smtClean="0"/>
              <a:t>Which test cases should you choose?</a:t>
            </a:r>
          </a:p>
          <a:p>
            <a:pPr eaLnBrk="1" hangingPunct="1"/>
            <a:r>
              <a:rPr lang="en-US" dirty="0" smtClean="0"/>
              <a:t>Equivalence partitioning helps answer this question</a:t>
            </a:r>
          </a:p>
          <a:p>
            <a:pPr eaLnBrk="1" hangingPunct="1"/>
            <a:endParaRPr lang="en-US" dirty="0" smtClean="0"/>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15</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7994124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Equivalence Partitioning</a:t>
            </a:r>
          </a:p>
        </p:txBody>
      </p:sp>
      <p:sp>
        <p:nvSpPr>
          <p:cNvPr id="9219" name="Rectangle 3"/>
          <p:cNvSpPr>
            <a:spLocks noGrp="1" noChangeArrowheads="1"/>
          </p:cNvSpPr>
          <p:nvPr>
            <p:ph idx="1"/>
          </p:nvPr>
        </p:nvSpPr>
        <p:spPr/>
        <p:txBody>
          <a:bodyPr/>
          <a:lstStyle/>
          <a:p>
            <a:pPr eaLnBrk="1" hangingPunct="1"/>
            <a:r>
              <a:rPr lang="en-US" dirty="0" smtClean="0"/>
              <a:t>Partition the test cases into "equivalence classes”</a:t>
            </a:r>
          </a:p>
          <a:p>
            <a:pPr eaLnBrk="1" hangingPunct="1"/>
            <a:r>
              <a:rPr lang="en-US" dirty="0" smtClean="0"/>
              <a:t>Each equivalence class contains a set of "equivalent" test cases</a:t>
            </a:r>
          </a:p>
          <a:p>
            <a:pPr eaLnBrk="1" hangingPunct="1"/>
            <a:r>
              <a:rPr lang="en-US" dirty="0" smtClean="0"/>
              <a:t>Two test cases are considered to be equivalent if we expect the program to process them both in the same way (i.e., follow the same path through the code)</a:t>
            </a:r>
          </a:p>
          <a:p>
            <a:pPr eaLnBrk="1" hangingPunct="1"/>
            <a:r>
              <a:rPr lang="en-US" dirty="0" smtClean="0"/>
              <a:t>If you expect the program to process two test cases in the same way, only test one of them, thus reducing the number of test cases you have to run</a:t>
            </a:r>
          </a:p>
          <a:p>
            <a:pPr eaLnBrk="1" hangingPunct="1"/>
            <a:endParaRPr lang="en-US" dirty="0" smtClean="0"/>
          </a:p>
          <a:p>
            <a:pPr eaLnBrk="1" hangingPunct="1"/>
            <a:endParaRPr lang="en-US" dirty="0" smtClean="0"/>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16</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0882959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8"/>
          <p:cNvSpPr>
            <a:spLocks noGrp="1" noChangeArrowheads="1"/>
          </p:cNvSpPr>
          <p:nvPr>
            <p:ph type="title"/>
          </p:nvPr>
        </p:nvSpPr>
        <p:spPr/>
        <p:txBody>
          <a:bodyPr/>
          <a:lstStyle/>
          <a:p>
            <a:pPr eaLnBrk="1" hangingPunct="1"/>
            <a:r>
              <a:rPr lang="en-US" dirty="0" smtClean="0"/>
              <a:t>Equivalence Partitioning</a:t>
            </a:r>
          </a:p>
        </p:txBody>
      </p:sp>
      <p:sp>
        <p:nvSpPr>
          <p:cNvPr id="10247" name="Rectangle 9"/>
          <p:cNvSpPr>
            <a:spLocks noGrp="1" noChangeArrowheads="1"/>
          </p:cNvSpPr>
          <p:nvPr>
            <p:ph type="body" idx="1"/>
          </p:nvPr>
        </p:nvSpPr>
        <p:spPr>
          <a:xfrm>
            <a:off x="685800" y="1219200"/>
            <a:ext cx="7772400" cy="838200"/>
          </a:xfrm>
        </p:spPr>
        <p:txBody>
          <a:bodyPr/>
          <a:lstStyle/>
          <a:p>
            <a:pPr eaLnBrk="1" hangingPunct="1"/>
            <a:r>
              <a:rPr lang="en-US" dirty="0" smtClean="0"/>
              <a:t>First-level partitioning: Valid vs. Invalid test cases</a:t>
            </a:r>
          </a:p>
          <a:p>
            <a:pPr eaLnBrk="1" hangingPunct="1"/>
            <a:endParaRPr lang="en-US" dirty="0" smtClean="0"/>
          </a:p>
        </p:txBody>
      </p:sp>
      <p:sp>
        <p:nvSpPr>
          <p:cNvPr id="10" name="Text Box 4"/>
          <p:cNvSpPr txBox="1">
            <a:spLocks noChangeArrowheads="1"/>
          </p:cNvSpPr>
          <p:nvPr/>
        </p:nvSpPr>
        <p:spPr bwMode="auto">
          <a:xfrm>
            <a:off x="3200400" y="3810000"/>
            <a:ext cx="860425" cy="457200"/>
          </a:xfrm>
          <a:prstGeom prst="rect">
            <a:avLst/>
          </a:prstGeom>
          <a:noFill/>
          <a:ln w="9525">
            <a:noFill/>
            <a:miter lim="800000"/>
            <a:headEnd/>
            <a:tailEnd/>
          </a:ln>
        </p:spPr>
        <p:txBody>
          <a:bodyPr wrap="none">
            <a:spAutoFit/>
          </a:bodyPr>
          <a:lstStyle/>
          <a:p>
            <a:r>
              <a:rPr lang="en-US" dirty="0">
                <a:solidFill>
                  <a:schemeClr val="accent6"/>
                </a:solidFill>
              </a:rPr>
              <a:t>Valid</a:t>
            </a:r>
          </a:p>
        </p:txBody>
      </p:sp>
      <p:sp>
        <p:nvSpPr>
          <p:cNvPr id="11" name="Text Box 5"/>
          <p:cNvSpPr txBox="1">
            <a:spLocks noChangeArrowheads="1"/>
          </p:cNvSpPr>
          <p:nvPr/>
        </p:nvSpPr>
        <p:spPr bwMode="auto">
          <a:xfrm>
            <a:off x="4495800" y="3813295"/>
            <a:ext cx="1046163" cy="457200"/>
          </a:xfrm>
          <a:prstGeom prst="rect">
            <a:avLst/>
          </a:prstGeom>
          <a:noFill/>
          <a:ln w="9525">
            <a:noFill/>
            <a:miter lim="800000"/>
            <a:headEnd/>
            <a:tailEnd/>
          </a:ln>
        </p:spPr>
        <p:txBody>
          <a:bodyPr wrap="none">
            <a:spAutoFit/>
          </a:bodyPr>
          <a:lstStyle/>
          <a:p>
            <a:r>
              <a:rPr lang="en-US" dirty="0">
                <a:solidFill>
                  <a:schemeClr val="accent6"/>
                </a:solidFill>
              </a:rPr>
              <a:t>Invalid</a:t>
            </a:r>
          </a:p>
        </p:txBody>
      </p:sp>
      <p:sp>
        <p:nvSpPr>
          <p:cNvPr id="62" name="Oval 2"/>
          <p:cNvSpPr>
            <a:spLocks noChangeArrowheads="1"/>
          </p:cNvSpPr>
          <p:nvPr/>
        </p:nvSpPr>
        <p:spPr bwMode="auto">
          <a:xfrm>
            <a:off x="2590800" y="2667000"/>
            <a:ext cx="4038600" cy="3733800"/>
          </a:xfrm>
          <a:prstGeom prst="ellipse">
            <a:avLst/>
          </a:prstGeom>
          <a:noFill/>
          <a:ln w="25400">
            <a:solidFill>
              <a:schemeClr val="tx1"/>
            </a:solidFill>
            <a:round/>
            <a:headEnd/>
            <a:tailEnd/>
          </a:ln>
        </p:spPr>
        <p:txBody>
          <a:bodyPr wrap="none" anchor="ctr"/>
          <a:lstStyle/>
          <a:p>
            <a:endParaRPr lang="en-US" dirty="0"/>
          </a:p>
        </p:txBody>
      </p:sp>
      <p:sp>
        <p:nvSpPr>
          <p:cNvPr id="63" name="Line 3"/>
          <p:cNvSpPr>
            <a:spLocks noChangeShapeType="1"/>
          </p:cNvSpPr>
          <p:nvPr/>
        </p:nvSpPr>
        <p:spPr bwMode="auto">
          <a:xfrm>
            <a:off x="4267200" y="2667000"/>
            <a:ext cx="0" cy="3733800"/>
          </a:xfrm>
          <a:prstGeom prst="line">
            <a:avLst/>
          </a:prstGeom>
          <a:noFill/>
          <a:ln w="38100">
            <a:solidFill>
              <a:srgbClr val="0070C0"/>
            </a:solidFill>
            <a:round/>
            <a:headEnd/>
            <a:tailEnd/>
          </a:ln>
        </p:spPr>
        <p:txBody>
          <a:bodyPr/>
          <a:lstStyle/>
          <a:p>
            <a:endParaRPr lang="en-US" dirty="0"/>
          </a:p>
        </p:txBody>
      </p:sp>
      <p:sp>
        <p:nvSpPr>
          <p:cNvPr id="64" name="Oval 18"/>
          <p:cNvSpPr>
            <a:spLocks noChangeArrowheads="1"/>
          </p:cNvSpPr>
          <p:nvPr/>
        </p:nvSpPr>
        <p:spPr bwMode="auto">
          <a:xfrm>
            <a:off x="4724400" y="3657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5" name="Oval 19"/>
          <p:cNvSpPr>
            <a:spLocks noChangeArrowheads="1"/>
          </p:cNvSpPr>
          <p:nvPr/>
        </p:nvSpPr>
        <p:spPr bwMode="auto">
          <a:xfrm>
            <a:off x="4495800" y="2895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6" name="Oval 20"/>
          <p:cNvSpPr>
            <a:spLocks noChangeArrowheads="1"/>
          </p:cNvSpPr>
          <p:nvPr/>
        </p:nvSpPr>
        <p:spPr bwMode="auto">
          <a:xfrm>
            <a:off x="5827140" y="3986373"/>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7" name="Oval 21"/>
          <p:cNvSpPr>
            <a:spLocks noChangeArrowheads="1"/>
          </p:cNvSpPr>
          <p:nvPr/>
        </p:nvSpPr>
        <p:spPr bwMode="auto">
          <a:xfrm>
            <a:off x="4800600" y="43434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8" name="Oval 25"/>
          <p:cNvSpPr>
            <a:spLocks noChangeArrowheads="1"/>
          </p:cNvSpPr>
          <p:nvPr/>
        </p:nvSpPr>
        <p:spPr bwMode="auto">
          <a:xfrm>
            <a:off x="3886200" y="29718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9" name="Oval 26"/>
          <p:cNvSpPr>
            <a:spLocks noChangeArrowheads="1"/>
          </p:cNvSpPr>
          <p:nvPr/>
        </p:nvSpPr>
        <p:spPr bwMode="auto">
          <a:xfrm>
            <a:off x="3505200" y="3657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70" name="Oval 27"/>
          <p:cNvSpPr>
            <a:spLocks noChangeArrowheads="1"/>
          </p:cNvSpPr>
          <p:nvPr/>
        </p:nvSpPr>
        <p:spPr bwMode="auto">
          <a:xfrm>
            <a:off x="2819400" y="4508328"/>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71" name="Oval 28"/>
          <p:cNvSpPr>
            <a:spLocks noChangeArrowheads="1"/>
          </p:cNvSpPr>
          <p:nvPr/>
        </p:nvSpPr>
        <p:spPr bwMode="auto">
          <a:xfrm>
            <a:off x="3505200" y="50292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72" name="Oval 29"/>
          <p:cNvSpPr>
            <a:spLocks noChangeArrowheads="1"/>
          </p:cNvSpPr>
          <p:nvPr/>
        </p:nvSpPr>
        <p:spPr bwMode="auto">
          <a:xfrm>
            <a:off x="3581400" y="5943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78" name="Oval 27"/>
          <p:cNvSpPr>
            <a:spLocks noChangeArrowheads="1"/>
          </p:cNvSpPr>
          <p:nvPr/>
        </p:nvSpPr>
        <p:spPr bwMode="auto">
          <a:xfrm flipH="1">
            <a:off x="3709675" y="4390529"/>
            <a:ext cx="73152" cy="76428"/>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79" name="Oval 27"/>
          <p:cNvSpPr>
            <a:spLocks noChangeArrowheads="1"/>
          </p:cNvSpPr>
          <p:nvPr/>
        </p:nvSpPr>
        <p:spPr bwMode="auto">
          <a:xfrm>
            <a:off x="3981580" y="4663249"/>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1" name="Oval 28"/>
          <p:cNvSpPr>
            <a:spLocks noChangeArrowheads="1"/>
          </p:cNvSpPr>
          <p:nvPr/>
        </p:nvSpPr>
        <p:spPr bwMode="auto">
          <a:xfrm>
            <a:off x="5873783" y="4515440"/>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2" name="Oval 28"/>
          <p:cNvSpPr>
            <a:spLocks noChangeArrowheads="1"/>
          </p:cNvSpPr>
          <p:nvPr/>
        </p:nvSpPr>
        <p:spPr bwMode="auto">
          <a:xfrm>
            <a:off x="5633213" y="4991586"/>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3" name="Oval 28"/>
          <p:cNvSpPr>
            <a:spLocks noChangeArrowheads="1"/>
          </p:cNvSpPr>
          <p:nvPr/>
        </p:nvSpPr>
        <p:spPr bwMode="auto">
          <a:xfrm>
            <a:off x="6168294" y="4964507"/>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5" name="Oval 26"/>
          <p:cNvSpPr>
            <a:spLocks noChangeArrowheads="1"/>
          </p:cNvSpPr>
          <p:nvPr/>
        </p:nvSpPr>
        <p:spPr bwMode="auto">
          <a:xfrm>
            <a:off x="3071117" y="4270495"/>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6" name="Oval 27"/>
          <p:cNvSpPr>
            <a:spLocks noChangeArrowheads="1"/>
          </p:cNvSpPr>
          <p:nvPr/>
        </p:nvSpPr>
        <p:spPr bwMode="auto">
          <a:xfrm>
            <a:off x="2895600" y="4883221"/>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7" name="Oval 27"/>
          <p:cNvSpPr>
            <a:spLocks noChangeArrowheads="1"/>
          </p:cNvSpPr>
          <p:nvPr/>
        </p:nvSpPr>
        <p:spPr bwMode="auto">
          <a:xfrm>
            <a:off x="3553393" y="553092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8" name="Oval 27"/>
          <p:cNvSpPr>
            <a:spLocks noChangeArrowheads="1"/>
          </p:cNvSpPr>
          <p:nvPr/>
        </p:nvSpPr>
        <p:spPr bwMode="auto">
          <a:xfrm>
            <a:off x="4762500" y="5512083"/>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9" name="Oval 27"/>
          <p:cNvSpPr>
            <a:spLocks noChangeArrowheads="1"/>
          </p:cNvSpPr>
          <p:nvPr/>
        </p:nvSpPr>
        <p:spPr bwMode="auto">
          <a:xfrm>
            <a:off x="4606284" y="5057882"/>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90" name="Oval 27"/>
          <p:cNvSpPr>
            <a:spLocks noChangeArrowheads="1"/>
          </p:cNvSpPr>
          <p:nvPr/>
        </p:nvSpPr>
        <p:spPr bwMode="auto">
          <a:xfrm>
            <a:off x="4855824" y="4705818"/>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91" name="Oval 28"/>
          <p:cNvSpPr>
            <a:spLocks noChangeArrowheads="1"/>
          </p:cNvSpPr>
          <p:nvPr/>
        </p:nvSpPr>
        <p:spPr bwMode="auto">
          <a:xfrm>
            <a:off x="5228243" y="3290298"/>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17</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583538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type="title"/>
          </p:nvPr>
        </p:nvSpPr>
        <p:spPr/>
        <p:txBody>
          <a:bodyPr/>
          <a:lstStyle/>
          <a:p>
            <a:pPr eaLnBrk="1" hangingPunct="1"/>
            <a:r>
              <a:rPr lang="en-US" dirty="0" smtClean="0"/>
              <a:t>Equivalence Partitioning</a:t>
            </a:r>
          </a:p>
        </p:txBody>
      </p:sp>
      <p:sp>
        <p:nvSpPr>
          <p:cNvPr id="11271" name="Rectangle 7"/>
          <p:cNvSpPr>
            <a:spLocks noGrp="1" noChangeArrowheads="1"/>
          </p:cNvSpPr>
          <p:nvPr>
            <p:ph type="body" idx="1"/>
          </p:nvPr>
        </p:nvSpPr>
        <p:spPr>
          <a:xfrm>
            <a:off x="685800" y="1143000"/>
            <a:ext cx="7772400" cy="838200"/>
          </a:xfrm>
        </p:spPr>
        <p:txBody>
          <a:bodyPr/>
          <a:lstStyle/>
          <a:p>
            <a:pPr eaLnBrk="1" hangingPunct="1"/>
            <a:r>
              <a:rPr lang="en-US" dirty="0" smtClean="0"/>
              <a:t>Partition valid and invalid test cases into equivalence classes</a:t>
            </a:r>
          </a:p>
        </p:txBody>
      </p:sp>
      <p:sp>
        <p:nvSpPr>
          <p:cNvPr id="82" name="Oval 2"/>
          <p:cNvSpPr>
            <a:spLocks noChangeArrowheads="1"/>
          </p:cNvSpPr>
          <p:nvPr/>
        </p:nvSpPr>
        <p:spPr bwMode="auto">
          <a:xfrm>
            <a:off x="2590800" y="2667000"/>
            <a:ext cx="4038600" cy="3733800"/>
          </a:xfrm>
          <a:prstGeom prst="ellipse">
            <a:avLst/>
          </a:prstGeom>
          <a:noFill/>
          <a:ln w="25400">
            <a:solidFill>
              <a:schemeClr val="tx1"/>
            </a:solidFill>
            <a:round/>
            <a:headEnd/>
            <a:tailEnd/>
          </a:ln>
        </p:spPr>
        <p:txBody>
          <a:bodyPr wrap="none" anchor="ctr"/>
          <a:lstStyle/>
          <a:p>
            <a:endParaRPr lang="en-US" dirty="0"/>
          </a:p>
        </p:txBody>
      </p:sp>
      <p:sp>
        <p:nvSpPr>
          <p:cNvPr id="83" name="Line 3"/>
          <p:cNvSpPr>
            <a:spLocks noChangeShapeType="1"/>
          </p:cNvSpPr>
          <p:nvPr/>
        </p:nvSpPr>
        <p:spPr bwMode="auto">
          <a:xfrm>
            <a:off x="4267200" y="2667000"/>
            <a:ext cx="0" cy="3733800"/>
          </a:xfrm>
          <a:prstGeom prst="line">
            <a:avLst/>
          </a:prstGeom>
          <a:noFill/>
          <a:ln w="38100">
            <a:solidFill>
              <a:srgbClr val="0070C0"/>
            </a:solidFill>
            <a:round/>
            <a:headEnd/>
            <a:tailEnd/>
          </a:ln>
        </p:spPr>
        <p:txBody>
          <a:bodyPr/>
          <a:lstStyle/>
          <a:p>
            <a:endParaRPr lang="en-US" dirty="0"/>
          </a:p>
        </p:txBody>
      </p:sp>
      <p:sp>
        <p:nvSpPr>
          <p:cNvPr id="84" name="Oval 18"/>
          <p:cNvSpPr>
            <a:spLocks noChangeArrowheads="1"/>
          </p:cNvSpPr>
          <p:nvPr/>
        </p:nvSpPr>
        <p:spPr bwMode="auto">
          <a:xfrm>
            <a:off x="4724400" y="3657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5" name="Oval 19"/>
          <p:cNvSpPr>
            <a:spLocks noChangeArrowheads="1"/>
          </p:cNvSpPr>
          <p:nvPr/>
        </p:nvSpPr>
        <p:spPr bwMode="auto">
          <a:xfrm>
            <a:off x="4495800" y="2895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6" name="Oval 20"/>
          <p:cNvSpPr>
            <a:spLocks noChangeArrowheads="1"/>
          </p:cNvSpPr>
          <p:nvPr/>
        </p:nvSpPr>
        <p:spPr bwMode="auto">
          <a:xfrm>
            <a:off x="5827140" y="3986373"/>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7" name="Oval 21"/>
          <p:cNvSpPr>
            <a:spLocks noChangeArrowheads="1"/>
          </p:cNvSpPr>
          <p:nvPr/>
        </p:nvSpPr>
        <p:spPr bwMode="auto">
          <a:xfrm>
            <a:off x="4800600" y="43434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8" name="Oval 25"/>
          <p:cNvSpPr>
            <a:spLocks noChangeArrowheads="1"/>
          </p:cNvSpPr>
          <p:nvPr/>
        </p:nvSpPr>
        <p:spPr bwMode="auto">
          <a:xfrm>
            <a:off x="3886200" y="29718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9" name="Oval 26"/>
          <p:cNvSpPr>
            <a:spLocks noChangeArrowheads="1"/>
          </p:cNvSpPr>
          <p:nvPr/>
        </p:nvSpPr>
        <p:spPr bwMode="auto">
          <a:xfrm>
            <a:off x="3505200" y="3657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90" name="Oval 27"/>
          <p:cNvSpPr>
            <a:spLocks noChangeArrowheads="1"/>
          </p:cNvSpPr>
          <p:nvPr/>
        </p:nvSpPr>
        <p:spPr bwMode="auto">
          <a:xfrm>
            <a:off x="2819400" y="4508328"/>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91" name="Oval 28"/>
          <p:cNvSpPr>
            <a:spLocks noChangeArrowheads="1"/>
          </p:cNvSpPr>
          <p:nvPr/>
        </p:nvSpPr>
        <p:spPr bwMode="auto">
          <a:xfrm>
            <a:off x="3505200" y="50292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92" name="Oval 29"/>
          <p:cNvSpPr>
            <a:spLocks noChangeArrowheads="1"/>
          </p:cNvSpPr>
          <p:nvPr/>
        </p:nvSpPr>
        <p:spPr bwMode="auto">
          <a:xfrm>
            <a:off x="3581400" y="5943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93" name="Freeform 92"/>
          <p:cNvSpPr/>
          <p:nvPr/>
        </p:nvSpPr>
        <p:spPr>
          <a:xfrm>
            <a:off x="3339101" y="2865325"/>
            <a:ext cx="758189" cy="1121048"/>
          </a:xfrm>
          <a:custGeom>
            <a:avLst/>
            <a:gdLst>
              <a:gd name="connsiteX0" fmla="*/ 688369 w 758189"/>
              <a:gd name="connsiteY0" fmla="*/ 11439 h 1121048"/>
              <a:gd name="connsiteX1" fmla="*/ 626724 w 758189"/>
              <a:gd name="connsiteY1" fmla="*/ 1165 h 1121048"/>
              <a:gd name="connsiteX2" fmla="*/ 400692 w 758189"/>
              <a:gd name="connsiteY2" fmla="*/ 21713 h 1121048"/>
              <a:gd name="connsiteX3" fmla="*/ 359596 w 758189"/>
              <a:gd name="connsiteY3" fmla="*/ 73084 h 1121048"/>
              <a:gd name="connsiteX4" fmla="*/ 339047 w 758189"/>
              <a:gd name="connsiteY4" fmla="*/ 93632 h 1121048"/>
              <a:gd name="connsiteX5" fmla="*/ 308225 w 758189"/>
              <a:gd name="connsiteY5" fmla="*/ 186100 h 1121048"/>
              <a:gd name="connsiteX6" fmla="*/ 297951 w 758189"/>
              <a:gd name="connsiteY6" fmla="*/ 216922 h 1121048"/>
              <a:gd name="connsiteX7" fmla="*/ 287677 w 758189"/>
              <a:gd name="connsiteY7" fmla="*/ 299115 h 1121048"/>
              <a:gd name="connsiteX8" fmla="*/ 267128 w 758189"/>
              <a:gd name="connsiteY8" fmla="*/ 391583 h 1121048"/>
              <a:gd name="connsiteX9" fmla="*/ 205483 w 758189"/>
              <a:gd name="connsiteY9" fmla="*/ 463502 h 1121048"/>
              <a:gd name="connsiteX10" fmla="*/ 174661 w 758189"/>
              <a:gd name="connsiteY10" fmla="*/ 473776 h 1121048"/>
              <a:gd name="connsiteX11" fmla="*/ 123290 w 758189"/>
              <a:gd name="connsiteY11" fmla="*/ 514873 h 1121048"/>
              <a:gd name="connsiteX12" fmla="*/ 92468 w 758189"/>
              <a:gd name="connsiteY12" fmla="*/ 525147 h 1121048"/>
              <a:gd name="connsiteX13" fmla="*/ 51371 w 758189"/>
              <a:gd name="connsiteY13" fmla="*/ 566244 h 1121048"/>
              <a:gd name="connsiteX14" fmla="*/ 20548 w 758189"/>
              <a:gd name="connsiteY14" fmla="*/ 617614 h 1121048"/>
              <a:gd name="connsiteX15" fmla="*/ 10274 w 758189"/>
              <a:gd name="connsiteY15" fmla="*/ 658711 h 1121048"/>
              <a:gd name="connsiteX16" fmla="*/ 0 w 758189"/>
              <a:gd name="connsiteY16" fmla="*/ 689533 h 1121048"/>
              <a:gd name="connsiteX17" fmla="*/ 10274 w 758189"/>
              <a:gd name="connsiteY17" fmla="*/ 997758 h 1121048"/>
              <a:gd name="connsiteX18" fmla="*/ 20548 w 758189"/>
              <a:gd name="connsiteY18" fmla="*/ 1028581 h 1121048"/>
              <a:gd name="connsiteX19" fmla="*/ 41097 w 758189"/>
              <a:gd name="connsiteY19" fmla="*/ 1049129 h 1121048"/>
              <a:gd name="connsiteX20" fmla="*/ 123290 w 758189"/>
              <a:gd name="connsiteY20" fmla="*/ 1100500 h 1121048"/>
              <a:gd name="connsiteX21" fmla="*/ 154112 w 758189"/>
              <a:gd name="connsiteY21" fmla="*/ 1110774 h 1121048"/>
              <a:gd name="connsiteX22" fmla="*/ 184935 w 758189"/>
              <a:gd name="connsiteY22" fmla="*/ 1121048 h 1121048"/>
              <a:gd name="connsiteX23" fmla="*/ 400692 w 758189"/>
              <a:gd name="connsiteY23" fmla="*/ 1110774 h 1121048"/>
              <a:gd name="connsiteX24" fmla="*/ 431515 w 758189"/>
              <a:gd name="connsiteY24" fmla="*/ 1100500 h 1121048"/>
              <a:gd name="connsiteX25" fmla="*/ 452063 w 758189"/>
              <a:gd name="connsiteY25" fmla="*/ 1079951 h 1121048"/>
              <a:gd name="connsiteX26" fmla="*/ 493160 w 758189"/>
              <a:gd name="connsiteY26" fmla="*/ 1018306 h 1121048"/>
              <a:gd name="connsiteX27" fmla="*/ 534256 w 758189"/>
              <a:gd name="connsiteY27" fmla="*/ 895017 h 1121048"/>
              <a:gd name="connsiteX28" fmla="*/ 544530 w 758189"/>
              <a:gd name="connsiteY28" fmla="*/ 864194 h 1121048"/>
              <a:gd name="connsiteX29" fmla="*/ 585627 w 758189"/>
              <a:gd name="connsiteY29" fmla="*/ 812823 h 1121048"/>
              <a:gd name="connsiteX30" fmla="*/ 606175 w 758189"/>
              <a:gd name="connsiteY30" fmla="*/ 751178 h 1121048"/>
              <a:gd name="connsiteX31" fmla="*/ 616450 w 758189"/>
              <a:gd name="connsiteY31" fmla="*/ 720356 h 1121048"/>
              <a:gd name="connsiteX32" fmla="*/ 647272 w 758189"/>
              <a:gd name="connsiteY32" fmla="*/ 689533 h 1121048"/>
              <a:gd name="connsiteX33" fmla="*/ 667820 w 758189"/>
              <a:gd name="connsiteY33" fmla="*/ 627888 h 1121048"/>
              <a:gd name="connsiteX34" fmla="*/ 678095 w 758189"/>
              <a:gd name="connsiteY34" fmla="*/ 597066 h 1121048"/>
              <a:gd name="connsiteX35" fmla="*/ 698643 w 758189"/>
              <a:gd name="connsiteY35" fmla="*/ 566244 h 1121048"/>
              <a:gd name="connsiteX36" fmla="*/ 719191 w 758189"/>
              <a:gd name="connsiteY36" fmla="*/ 504599 h 1121048"/>
              <a:gd name="connsiteX37" fmla="*/ 739739 w 758189"/>
              <a:gd name="connsiteY37" fmla="*/ 432679 h 1121048"/>
              <a:gd name="connsiteX38" fmla="*/ 739739 w 758189"/>
              <a:gd name="connsiteY38" fmla="*/ 31987 h 1121048"/>
              <a:gd name="connsiteX39" fmla="*/ 678095 w 758189"/>
              <a:gd name="connsiteY39" fmla="*/ 11439 h 1121048"/>
              <a:gd name="connsiteX40" fmla="*/ 585627 w 758189"/>
              <a:gd name="connsiteY40" fmla="*/ 11439 h 112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58189" h="1121048">
                <a:moveTo>
                  <a:pt x="688369" y="11439"/>
                </a:moveTo>
                <a:cubicBezTo>
                  <a:pt x="667821" y="8014"/>
                  <a:pt x="647556" y="1165"/>
                  <a:pt x="626724" y="1165"/>
                </a:cubicBezTo>
                <a:cubicBezTo>
                  <a:pt x="453231" y="1165"/>
                  <a:pt x="487924" y="-7363"/>
                  <a:pt x="400692" y="21713"/>
                </a:cubicBezTo>
                <a:cubicBezTo>
                  <a:pt x="351069" y="71338"/>
                  <a:pt x="411450" y="8268"/>
                  <a:pt x="359596" y="73084"/>
                </a:cubicBezTo>
                <a:cubicBezTo>
                  <a:pt x="353545" y="80648"/>
                  <a:pt x="345897" y="86783"/>
                  <a:pt x="339047" y="93632"/>
                </a:cubicBezTo>
                <a:lnTo>
                  <a:pt x="308225" y="186100"/>
                </a:lnTo>
                <a:lnTo>
                  <a:pt x="297951" y="216922"/>
                </a:lnTo>
                <a:cubicBezTo>
                  <a:pt x="294526" y="244320"/>
                  <a:pt x="291582" y="271782"/>
                  <a:pt x="287677" y="299115"/>
                </a:cubicBezTo>
                <a:cubicBezTo>
                  <a:pt x="284521" y="321209"/>
                  <a:pt x="279363" y="367113"/>
                  <a:pt x="267128" y="391583"/>
                </a:cubicBezTo>
                <a:cubicBezTo>
                  <a:pt x="257926" y="409988"/>
                  <a:pt x="220650" y="458446"/>
                  <a:pt x="205483" y="463502"/>
                </a:cubicBezTo>
                <a:cubicBezTo>
                  <a:pt x="195209" y="466927"/>
                  <a:pt x="184347" y="468933"/>
                  <a:pt x="174661" y="473776"/>
                </a:cubicBezTo>
                <a:cubicBezTo>
                  <a:pt x="51295" y="535458"/>
                  <a:pt x="218843" y="457539"/>
                  <a:pt x="123290" y="514873"/>
                </a:cubicBezTo>
                <a:cubicBezTo>
                  <a:pt x="114004" y="520445"/>
                  <a:pt x="102742" y="521722"/>
                  <a:pt x="92468" y="525147"/>
                </a:cubicBezTo>
                <a:cubicBezTo>
                  <a:pt x="78769" y="538846"/>
                  <a:pt x="57497" y="547865"/>
                  <a:pt x="51371" y="566244"/>
                </a:cubicBezTo>
                <a:cubicBezTo>
                  <a:pt x="38034" y="606256"/>
                  <a:pt x="48755" y="589408"/>
                  <a:pt x="20548" y="617614"/>
                </a:cubicBezTo>
                <a:cubicBezTo>
                  <a:pt x="17123" y="631313"/>
                  <a:pt x="14153" y="645134"/>
                  <a:pt x="10274" y="658711"/>
                </a:cubicBezTo>
                <a:cubicBezTo>
                  <a:pt x="7299" y="669124"/>
                  <a:pt x="0" y="678703"/>
                  <a:pt x="0" y="689533"/>
                </a:cubicBezTo>
                <a:cubicBezTo>
                  <a:pt x="0" y="792332"/>
                  <a:pt x="4055" y="895148"/>
                  <a:pt x="10274" y="997758"/>
                </a:cubicBezTo>
                <a:cubicBezTo>
                  <a:pt x="10929" y="1008568"/>
                  <a:pt x="14976" y="1019294"/>
                  <a:pt x="20548" y="1028581"/>
                </a:cubicBezTo>
                <a:cubicBezTo>
                  <a:pt x="25532" y="1036887"/>
                  <a:pt x="35046" y="1041565"/>
                  <a:pt x="41097" y="1049129"/>
                </a:cubicBezTo>
                <a:cubicBezTo>
                  <a:pt x="82542" y="1100934"/>
                  <a:pt x="34350" y="1070853"/>
                  <a:pt x="123290" y="1100500"/>
                </a:cubicBezTo>
                <a:lnTo>
                  <a:pt x="154112" y="1110774"/>
                </a:lnTo>
                <a:lnTo>
                  <a:pt x="184935" y="1121048"/>
                </a:lnTo>
                <a:cubicBezTo>
                  <a:pt x="256854" y="1117623"/>
                  <a:pt x="328940" y="1116753"/>
                  <a:pt x="400692" y="1110774"/>
                </a:cubicBezTo>
                <a:cubicBezTo>
                  <a:pt x="411485" y="1109875"/>
                  <a:pt x="422228" y="1106072"/>
                  <a:pt x="431515" y="1100500"/>
                </a:cubicBezTo>
                <a:cubicBezTo>
                  <a:pt x="439821" y="1095516"/>
                  <a:pt x="446251" y="1087700"/>
                  <a:pt x="452063" y="1079951"/>
                </a:cubicBezTo>
                <a:cubicBezTo>
                  <a:pt x="466881" y="1060194"/>
                  <a:pt x="493160" y="1018306"/>
                  <a:pt x="493160" y="1018306"/>
                </a:cubicBezTo>
                <a:lnTo>
                  <a:pt x="534256" y="895017"/>
                </a:lnTo>
                <a:cubicBezTo>
                  <a:pt x="537681" y="884743"/>
                  <a:pt x="536872" y="871852"/>
                  <a:pt x="544530" y="864194"/>
                </a:cubicBezTo>
                <a:cubicBezTo>
                  <a:pt x="561611" y="847114"/>
                  <a:pt x="575257" y="836155"/>
                  <a:pt x="585627" y="812823"/>
                </a:cubicBezTo>
                <a:cubicBezTo>
                  <a:pt x="594424" y="793030"/>
                  <a:pt x="599325" y="771726"/>
                  <a:pt x="606175" y="751178"/>
                </a:cubicBezTo>
                <a:cubicBezTo>
                  <a:pt x="609600" y="740904"/>
                  <a:pt x="608792" y="728014"/>
                  <a:pt x="616450" y="720356"/>
                </a:cubicBezTo>
                <a:lnTo>
                  <a:pt x="647272" y="689533"/>
                </a:lnTo>
                <a:lnTo>
                  <a:pt x="667820" y="627888"/>
                </a:lnTo>
                <a:cubicBezTo>
                  <a:pt x="671245" y="617614"/>
                  <a:pt x="672088" y="606077"/>
                  <a:pt x="678095" y="597066"/>
                </a:cubicBezTo>
                <a:lnTo>
                  <a:pt x="698643" y="566244"/>
                </a:lnTo>
                <a:cubicBezTo>
                  <a:pt x="705492" y="545696"/>
                  <a:pt x="713938" y="525612"/>
                  <a:pt x="719191" y="504599"/>
                </a:cubicBezTo>
                <a:cubicBezTo>
                  <a:pt x="732092" y="452995"/>
                  <a:pt x="725000" y="476898"/>
                  <a:pt x="739739" y="432679"/>
                </a:cubicBezTo>
                <a:cubicBezTo>
                  <a:pt x="754975" y="295563"/>
                  <a:pt x="772234" y="180538"/>
                  <a:pt x="739739" y="31987"/>
                </a:cubicBezTo>
                <a:cubicBezTo>
                  <a:pt x="735110" y="10828"/>
                  <a:pt x="699754" y="11439"/>
                  <a:pt x="678095" y="11439"/>
                </a:cubicBezTo>
                <a:lnTo>
                  <a:pt x="585627" y="1143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reeform 93"/>
          <p:cNvSpPr/>
          <p:nvPr/>
        </p:nvSpPr>
        <p:spPr>
          <a:xfrm>
            <a:off x="2713662" y="3973568"/>
            <a:ext cx="791110" cy="1145720"/>
          </a:xfrm>
          <a:custGeom>
            <a:avLst/>
            <a:gdLst>
              <a:gd name="connsiteX0" fmla="*/ 688369 w 791110"/>
              <a:gd name="connsiteY0" fmla="*/ 0 h 1145720"/>
              <a:gd name="connsiteX1" fmla="*/ 585627 w 791110"/>
              <a:gd name="connsiteY1" fmla="*/ 30823 h 1145720"/>
              <a:gd name="connsiteX2" fmla="*/ 462337 w 791110"/>
              <a:gd name="connsiteY2" fmla="*/ 61645 h 1145720"/>
              <a:gd name="connsiteX3" fmla="*/ 359596 w 791110"/>
              <a:gd name="connsiteY3" fmla="*/ 92468 h 1145720"/>
              <a:gd name="connsiteX4" fmla="*/ 287677 w 791110"/>
              <a:gd name="connsiteY4" fmla="*/ 113016 h 1145720"/>
              <a:gd name="connsiteX5" fmla="*/ 215758 w 791110"/>
              <a:gd name="connsiteY5" fmla="*/ 184935 h 1145720"/>
              <a:gd name="connsiteX6" fmla="*/ 174661 w 791110"/>
              <a:gd name="connsiteY6" fmla="*/ 226032 h 1145720"/>
              <a:gd name="connsiteX7" fmla="*/ 154113 w 791110"/>
              <a:gd name="connsiteY7" fmla="*/ 256854 h 1145720"/>
              <a:gd name="connsiteX8" fmla="*/ 102742 w 791110"/>
              <a:gd name="connsiteY8" fmla="*/ 308225 h 1145720"/>
              <a:gd name="connsiteX9" fmla="*/ 61645 w 791110"/>
              <a:gd name="connsiteY9" fmla="*/ 380144 h 1145720"/>
              <a:gd name="connsiteX10" fmla="*/ 41097 w 791110"/>
              <a:gd name="connsiteY10" fmla="*/ 410967 h 1145720"/>
              <a:gd name="connsiteX11" fmla="*/ 10274 w 791110"/>
              <a:gd name="connsiteY11" fmla="*/ 523982 h 1145720"/>
              <a:gd name="connsiteX12" fmla="*/ 0 w 791110"/>
              <a:gd name="connsiteY12" fmla="*/ 606176 h 1145720"/>
              <a:gd name="connsiteX13" fmla="*/ 10274 w 791110"/>
              <a:gd name="connsiteY13" fmla="*/ 965771 h 1145720"/>
              <a:gd name="connsiteX14" fmla="*/ 30823 w 791110"/>
              <a:gd name="connsiteY14" fmla="*/ 1078787 h 1145720"/>
              <a:gd name="connsiteX15" fmla="*/ 51371 w 791110"/>
              <a:gd name="connsiteY15" fmla="*/ 1109609 h 1145720"/>
              <a:gd name="connsiteX16" fmla="*/ 82193 w 791110"/>
              <a:gd name="connsiteY16" fmla="*/ 1119883 h 1145720"/>
              <a:gd name="connsiteX17" fmla="*/ 154113 w 791110"/>
              <a:gd name="connsiteY17" fmla="*/ 1140432 h 1145720"/>
              <a:gd name="connsiteX18" fmla="*/ 380144 w 791110"/>
              <a:gd name="connsiteY18" fmla="*/ 1109609 h 1145720"/>
              <a:gd name="connsiteX19" fmla="*/ 410966 w 791110"/>
              <a:gd name="connsiteY19" fmla="*/ 1089061 h 1145720"/>
              <a:gd name="connsiteX20" fmla="*/ 421241 w 791110"/>
              <a:gd name="connsiteY20" fmla="*/ 1047964 h 1145720"/>
              <a:gd name="connsiteX21" fmla="*/ 410966 w 791110"/>
              <a:gd name="connsiteY21" fmla="*/ 893852 h 1145720"/>
              <a:gd name="connsiteX22" fmla="*/ 400692 w 791110"/>
              <a:gd name="connsiteY22" fmla="*/ 863029 h 1145720"/>
              <a:gd name="connsiteX23" fmla="*/ 390418 w 791110"/>
              <a:gd name="connsiteY23" fmla="*/ 821933 h 1145720"/>
              <a:gd name="connsiteX24" fmla="*/ 380144 w 791110"/>
              <a:gd name="connsiteY24" fmla="*/ 750014 h 1145720"/>
              <a:gd name="connsiteX25" fmla="*/ 390418 w 791110"/>
              <a:gd name="connsiteY25" fmla="*/ 647272 h 1145720"/>
              <a:gd name="connsiteX26" fmla="*/ 493160 w 791110"/>
              <a:gd name="connsiteY26" fmla="*/ 616450 h 1145720"/>
              <a:gd name="connsiteX27" fmla="*/ 554805 w 791110"/>
              <a:gd name="connsiteY27" fmla="*/ 606176 h 1145720"/>
              <a:gd name="connsiteX28" fmla="*/ 616450 w 791110"/>
              <a:gd name="connsiteY28" fmla="*/ 585627 h 1145720"/>
              <a:gd name="connsiteX29" fmla="*/ 647272 w 791110"/>
              <a:gd name="connsiteY29" fmla="*/ 575353 h 1145720"/>
              <a:gd name="connsiteX30" fmla="*/ 698643 w 791110"/>
              <a:gd name="connsiteY30" fmla="*/ 523982 h 1145720"/>
              <a:gd name="connsiteX31" fmla="*/ 729465 w 791110"/>
              <a:gd name="connsiteY31" fmla="*/ 493160 h 1145720"/>
              <a:gd name="connsiteX32" fmla="*/ 750014 w 791110"/>
              <a:gd name="connsiteY32" fmla="*/ 431515 h 1145720"/>
              <a:gd name="connsiteX33" fmla="*/ 760288 w 791110"/>
              <a:gd name="connsiteY33" fmla="*/ 400692 h 1145720"/>
              <a:gd name="connsiteX34" fmla="*/ 770562 w 791110"/>
              <a:gd name="connsiteY34" fmla="*/ 359596 h 1145720"/>
              <a:gd name="connsiteX35" fmla="*/ 791110 w 791110"/>
              <a:gd name="connsiteY35" fmla="*/ 246580 h 1145720"/>
              <a:gd name="connsiteX36" fmla="*/ 780836 w 791110"/>
              <a:gd name="connsiteY36" fmla="*/ 102742 h 1145720"/>
              <a:gd name="connsiteX37" fmla="*/ 750014 w 791110"/>
              <a:gd name="connsiteY37" fmla="*/ 82194 h 1145720"/>
              <a:gd name="connsiteX38" fmla="*/ 729465 w 791110"/>
              <a:gd name="connsiteY38" fmla="*/ 61645 h 1145720"/>
              <a:gd name="connsiteX39" fmla="*/ 636998 w 791110"/>
              <a:gd name="connsiteY39" fmla="*/ 10274 h 1145720"/>
              <a:gd name="connsiteX40" fmla="*/ 606175 w 791110"/>
              <a:gd name="connsiteY40" fmla="*/ 10274 h 11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91110" h="1145720">
                <a:moveTo>
                  <a:pt x="688369" y="0"/>
                </a:moveTo>
                <a:cubicBezTo>
                  <a:pt x="578874" y="43799"/>
                  <a:pt x="694766" y="1058"/>
                  <a:pt x="585627" y="30823"/>
                </a:cubicBezTo>
                <a:cubicBezTo>
                  <a:pt x="396816" y="82316"/>
                  <a:pt x="648644" y="24384"/>
                  <a:pt x="462337" y="61645"/>
                </a:cubicBezTo>
                <a:cubicBezTo>
                  <a:pt x="380789" y="77955"/>
                  <a:pt x="464455" y="66254"/>
                  <a:pt x="359596" y="92468"/>
                </a:cubicBezTo>
                <a:cubicBezTo>
                  <a:pt x="307993" y="105369"/>
                  <a:pt x="331895" y="98277"/>
                  <a:pt x="287677" y="113016"/>
                </a:cubicBezTo>
                <a:lnTo>
                  <a:pt x="215758" y="184935"/>
                </a:lnTo>
                <a:lnTo>
                  <a:pt x="174661" y="226032"/>
                </a:lnTo>
                <a:cubicBezTo>
                  <a:pt x="167812" y="236306"/>
                  <a:pt x="162244" y="247561"/>
                  <a:pt x="154113" y="256854"/>
                </a:cubicBezTo>
                <a:cubicBezTo>
                  <a:pt x="138166" y="275079"/>
                  <a:pt x="116175" y="288076"/>
                  <a:pt x="102742" y="308225"/>
                </a:cubicBezTo>
                <a:cubicBezTo>
                  <a:pt x="52689" y="383301"/>
                  <a:pt x="113772" y="288918"/>
                  <a:pt x="61645" y="380144"/>
                </a:cubicBezTo>
                <a:cubicBezTo>
                  <a:pt x="55519" y="390865"/>
                  <a:pt x="46112" y="399683"/>
                  <a:pt x="41097" y="410967"/>
                </a:cubicBezTo>
                <a:cubicBezTo>
                  <a:pt x="25987" y="444965"/>
                  <a:pt x="15961" y="487019"/>
                  <a:pt x="10274" y="523982"/>
                </a:cubicBezTo>
                <a:cubicBezTo>
                  <a:pt x="6075" y="551272"/>
                  <a:pt x="3425" y="578778"/>
                  <a:pt x="0" y="606176"/>
                </a:cubicBezTo>
                <a:cubicBezTo>
                  <a:pt x="3425" y="726041"/>
                  <a:pt x="4570" y="845993"/>
                  <a:pt x="10274" y="965771"/>
                </a:cubicBezTo>
                <a:cubicBezTo>
                  <a:pt x="10869" y="978267"/>
                  <a:pt x="21485" y="1056997"/>
                  <a:pt x="30823" y="1078787"/>
                </a:cubicBezTo>
                <a:cubicBezTo>
                  <a:pt x="35687" y="1090136"/>
                  <a:pt x="41729" y="1101895"/>
                  <a:pt x="51371" y="1109609"/>
                </a:cubicBezTo>
                <a:cubicBezTo>
                  <a:pt x="59828" y="1116374"/>
                  <a:pt x="71780" y="1116908"/>
                  <a:pt x="82193" y="1119883"/>
                </a:cubicBezTo>
                <a:cubicBezTo>
                  <a:pt x="172507" y="1145688"/>
                  <a:pt x="80204" y="1115797"/>
                  <a:pt x="154113" y="1140432"/>
                </a:cubicBezTo>
                <a:cubicBezTo>
                  <a:pt x="499631" y="1123156"/>
                  <a:pt x="292691" y="1179573"/>
                  <a:pt x="380144" y="1109609"/>
                </a:cubicBezTo>
                <a:cubicBezTo>
                  <a:pt x="389786" y="1101895"/>
                  <a:pt x="400692" y="1095910"/>
                  <a:pt x="410966" y="1089061"/>
                </a:cubicBezTo>
                <a:cubicBezTo>
                  <a:pt x="414391" y="1075362"/>
                  <a:pt x="421241" y="1062085"/>
                  <a:pt x="421241" y="1047964"/>
                </a:cubicBezTo>
                <a:cubicBezTo>
                  <a:pt x="421241" y="996479"/>
                  <a:pt x="416652" y="945022"/>
                  <a:pt x="410966" y="893852"/>
                </a:cubicBezTo>
                <a:cubicBezTo>
                  <a:pt x="409770" y="883088"/>
                  <a:pt x="403667" y="873442"/>
                  <a:pt x="400692" y="863029"/>
                </a:cubicBezTo>
                <a:cubicBezTo>
                  <a:pt x="396813" y="849452"/>
                  <a:pt x="392944" y="835826"/>
                  <a:pt x="390418" y="821933"/>
                </a:cubicBezTo>
                <a:cubicBezTo>
                  <a:pt x="386086" y="798107"/>
                  <a:pt x="383569" y="773987"/>
                  <a:pt x="380144" y="750014"/>
                </a:cubicBezTo>
                <a:cubicBezTo>
                  <a:pt x="383569" y="715767"/>
                  <a:pt x="373076" y="677002"/>
                  <a:pt x="390418" y="647272"/>
                </a:cubicBezTo>
                <a:cubicBezTo>
                  <a:pt x="393880" y="641338"/>
                  <a:pt x="477714" y="619539"/>
                  <a:pt x="493160" y="616450"/>
                </a:cubicBezTo>
                <a:cubicBezTo>
                  <a:pt x="513587" y="612365"/>
                  <a:pt x="534257" y="609601"/>
                  <a:pt x="554805" y="606176"/>
                </a:cubicBezTo>
                <a:lnTo>
                  <a:pt x="616450" y="585627"/>
                </a:lnTo>
                <a:lnTo>
                  <a:pt x="647272" y="575353"/>
                </a:lnTo>
                <a:lnTo>
                  <a:pt x="698643" y="523982"/>
                </a:lnTo>
                <a:lnTo>
                  <a:pt x="729465" y="493160"/>
                </a:lnTo>
                <a:lnTo>
                  <a:pt x="750014" y="431515"/>
                </a:lnTo>
                <a:cubicBezTo>
                  <a:pt x="753439" y="421241"/>
                  <a:pt x="757661" y="411199"/>
                  <a:pt x="760288" y="400692"/>
                </a:cubicBezTo>
                <a:cubicBezTo>
                  <a:pt x="763713" y="386993"/>
                  <a:pt x="767499" y="373380"/>
                  <a:pt x="770562" y="359596"/>
                </a:cubicBezTo>
                <a:cubicBezTo>
                  <a:pt x="780135" y="316519"/>
                  <a:pt x="783675" y="291188"/>
                  <a:pt x="791110" y="246580"/>
                </a:cubicBezTo>
                <a:cubicBezTo>
                  <a:pt x="787685" y="198634"/>
                  <a:pt x="792494" y="149375"/>
                  <a:pt x="780836" y="102742"/>
                </a:cubicBezTo>
                <a:cubicBezTo>
                  <a:pt x="777841" y="90763"/>
                  <a:pt x="759656" y="89908"/>
                  <a:pt x="750014" y="82194"/>
                </a:cubicBezTo>
                <a:cubicBezTo>
                  <a:pt x="742450" y="76143"/>
                  <a:pt x="737215" y="67457"/>
                  <a:pt x="729465" y="61645"/>
                </a:cubicBezTo>
                <a:cubicBezTo>
                  <a:pt x="704255" y="42737"/>
                  <a:pt x="671319" y="15995"/>
                  <a:pt x="636998" y="10274"/>
                </a:cubicBezTo>
                <a:cubicBezTo>
                  <a:pt x="626863" y="8585"/>
                  <a:pt x="616449" y="10274"/>
                  <a:pt x="606175" y="1027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94"/>
          <p:cNvSpPr/>
          <p:nvPr/>
        </p:nvSpPr>
        <p:spPr>
          <a:xfrm>
            <a:off x="3339101" y="4921321"/>
            <a:ext cx="504785" cy="1222625"/>
          </a:xfrm>
          <a:custGeom>
            <a:avLst/>
            <a:gdLst>
              <a:gd name="connsiteX0" fmla="*/ 339047 w 504785"/>
              <a:gd name="connsiteY0" fmla="*/ 41097 h 1222625"/>
              <a:gd name="connsiteX1" fmla="*/ 256854 w 504785"/>
              <a:gd name="connsiteY1" fmla="*/ 10275 h 1222625"/>
              <a:gd name="connsiteX2" fmla="*/ 205483 w 504785"/>
              <a:gd name="connsiteY2" fmla="*/ 0 h 1222625"/>
              <a:gd name="connsiteX3" fmla="*/ 61645 w 504785"/>
              <a:gd name="connsiteY3" fmla="*/ 10275 h 1222625"/>
              <a:gd name="connsiteX4" fmla="*/ 30823 w 504785"/>
              <a:gd name="connsiteY4" fmla="*/ 20549 h 1222625"/>
              <a:gd name="connsiteX5" fmla="*/ 10274 w 504785"/>
              <a:gd name="connsiteY5" fmla="*/ 82194 h 1222625"/>
              <a:gd name="connsiteX6" fmla="*/ 0 w 504785"/>
              <a:gd name="connsiteY6" fmla="*/ 113016 h 1222625"/>
              <a:gd name="connsiteX7" fmla="*/ 10274 w 504785"/>
              <a:gd name="connsiteY7" fmla="*/ 441789 h 1222625"/>
              <a:gd name="connsiteX8" fmla="*/ 20548 w 504785"/>
              <a:gd name="connsiteY8" fmla="*/ 523982 h 1222625"/>
              <a:gd name="connsiteX9" fmla="*/ 30823 w 504785"/>
              <a:gd name="connsiteY9" fmla="*/ 626724 h 1222625"/>
              <a:gd name="connsiteX10" fmla="*/ 61645 w 504785"/>
              <a:gd name="connsiteY10" fmla="*/ 791110 h 1222625"/>
              <a:gd name="connsiteX11" fmla="*/ 92468 w 504785"/>
              <a:gd name="connsiteY11" fmla="*/ 893852 h 1222625"/>
              <a:gd name="connsiteX12" fmla="*/ 113016 w 504785"/>
              <a:gd name="connsiteY12" fmla="*/ 986319 h 1222625"/>
              <a:gd name="connsiteX13" fmla="*/ 123290 w 504785"/>
              <a:gd name="connsiteY13" fmla="*/ 1017142 h 1222625"/>
              <a:gd name="connsiteX14" fmla="*/ 143838 w 504785"/>
              <a:gd name="connsiteY14" fmla="*/ 1099335 h 1222625"/>
              <a:gd name="connsiteX15" fmla="*/ 164387 w 504785"/>
              <a:gd name="connsiteY15" fmla="*/ 1119883 h 1222625"/>
              <a:gd name="connsiteX16" fmla="*/ 184935 w 504785"/>
              <a:gd name="connsiteY16" fmla="*/ 1150706 h 1222625"/>
              <a:gd name="connsiteX17" fmla="*/ 215757 w 504785"/>
              <a:gd name="connsiteY17" fmla="*/ 1171254 h 1222625"/>
              <a:gd name="connsiteX18" fmla="*/ 236306 w 504785"/>
              <a:gd name="connsiteY18" fmla="*/ 1191803 h 1222625"/>
              <a:gd name="connsiteX19" fmla="*/ 297951 w 504785"/>
              <a:gd name="connsiteY19" fmla="*/ 1222625 h 1222625"/>
              <a:gd name="connsiteX20" fmla="*/ 441789 w 504785"/>
              <a:gd name="connsiteY20" fmla="*/ 1212351 h 1222625"/>
              <a:gd name="connsiteX21" fmla="*/ 462337 w 504785"/>
              <a:gd name="connsiteY21" fmla="*/ 1181528 h 1222625"/>
              <a:gd name="connsiteX22" fmla="*/ 493160 w 504785"/>
              <a:gd name="connsiteY22" fmla="*/ 1068513 h 1222625"/>
              <a:gd name="connsiteX23" fmla="*/ 493160 w 504785"/>
              <a:gd name="connsiteY23" fmla="*/ 246580 h 1222625"/>
              <a:gd name="connsiteX24" fmla="*/ 472611 w 504785"/>
              <a:gd name="connsiteY24" fmla="*/ 143839 h 1222625"/>
              <a:gd name="connsiteX25" fmla="*/ 452063 w 504785"/>
              <a:gd name="connsiteY25" fmla="*/ 123290 h 1222625"/>
              <a:gd name="connsiteX26" fmla="*/ 431515 w 504785"/>
              <a:gd name="connsiteY26" fmla="*/ 92468 h 1222625"/>
              <a:gd name="connsiteX27" fmla="*/ 339047 w 504785"/>
              <a:gd name="connsiteY27" fmla="*/ 61645 h 1222625"/>
              <a:gd name="connsiteX28" fmla="*/ 339047 w 504785"/>
              <a:gd name="connsiteY28" fmla="*/ 41097 h 122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4785" h="1222625">
                <a:moveTo>
                  <a:pt x="339047" y="41097"/>
                </a:moveTo>
                <a:cubicBezTo>
                  <a:pt x="325348" y="32535"/>
                  <a:pt x="278333" y="15645"/>
                  <a:pt x="256854" y="10275"/>
                </a:cubicBezTo>
                <a:cubicBezTo>
                  <a:pt x="239913" y="6040"/>
                  <a:pt x="222607" y="3425"/>
                  <a:pt x="205483" y="0"/>
                </a:cubicBezTo>
                <a:cubicBezTo>
                  <a:pt x="157537" y="3425"/>
                  <a:pt x="109384" y="4658"/>
                  <a:pt x="61645" y="10275"/>
                </a:cubicBezTo>
                <a:cubicBezTo>
                  <a:pt x="50889" y="11540"/>
                  <a:pt x="37118" y="11736"/>
                  <a:pt x="30823" y="20549"/>
                </a:cubicBezTo>
                <a:cubicBezTo>
                  <a:pt x="18233" y="38174"/>
                  <a:pt x="17124" y="61646"/>
                  <a:pt x="10274" y="82194"/>
                </a:cubicBezTo>
                <a:lnTo>
                  <a:pt x="0" y="113016"/>
                </a:lnTo>
                <a:cubicBezTo>
                  <a:pt x="3425" y="222607"/>
                  <a:pt x="4799" y="332281"/>
                  <a:pt x="10274" y="441789"/>
                </a:cubicBezTo>
                <a:cubicBezTo>
                  <a:pt x="11653" y="469365"/>
                  <a:pt x="17499" y="496540"/>
                  <a:pt x="20548" y="523982"/>
                </a:cubicBezTo>
                <a:cubicBezTo>
                  <a:pt x="24349" y="558190"/>
                  <a:pt x="26173" y="592621"/>
                  <a:pt x="30823" y="626724"/>
                </a:cubicBezTo>
                <a:cubicBezTo>
                  <a:pt x="36049" y="665044"/>
                  <a:pt x="47246" y="743112"/>
                  <a:pt x="61645" y="791110"/>
                </a:cubicBezTo>
                <a:cubicBezTo>
                  <a:pt x="83592" y="864269"/>
                  <a:pt x="78938" y="832969"/>
                  <a:pt x="92468" y="893852"/>
                </a:cubicBezTo>
                <a:cubicBezTo>
                  <a:pt x="103064" y="941533"/>
                  <a:pt x="100485" y="942461"/>
                  <a:pt x="113016" y="986319"/>
                </a:cubicBezTo>
                <a:cubicBezTo>
                  <a:pt x="115991" y="996732"/>
                  <a:pt x="120663" y="1006635"/>
                  <a:pt x="123290" y="1017142"/>
                </a:cubicBezTo>
                <a:cubicBezTo>
                  <a:pt x="126446" y="1029768"/>
                  <a:pt x="133773" y="1082561"/>
                  <a:pt x="143838" y="1099335"/>
                </a:cubicBezTo>
                <a:cubicBezTo>
                  <a:pt x="148822" y="1107641"/>
                  <a:pt x="158336" y="1112319"/>
                  <a:pt x="164387" y="1119883"/>
                </a:cubicBezTo>
                <a:cubicBezTo>
                  <a:pt x="172101" y="1129525"/>
                  <a:pt x="176204" y="1141974"/>
                  <a:pt x="184935" y="1150706"/>
                </a:cubicBezTo>
                <a:cubicBezTo>
                  <a:pt x="193666" y="1159437"/>
                  <a:pt x="206115" y="1163540"/>
                  <a:pt x="215757" y="1171254"/>
                </a:cubicBezTo>
                <a:cubicBezTo>
                  <a:pt x="223321" y="1177305"/>
                  <a:pt x="228742" y="1185752"/>
                  <a:pt x="236306" y="1191803"/>
                </a:cubicBezTo>
                <a:cubicBezTo>
                  <a:pt x="264758" y="1214565"/>
                  <a:pt x="265396" y="1211774"/>
                  <a:pt x="297951" y="1222625"/>
                </a:cubicBezTo>
                <a:cubicBezTo>
                  <a:pt x="345897" y="1219200"/>
                  <a:pt x="395156" y="1224009"/>
                  <a:pt x="441789" y="1212351"/>
                </a:cubicBezTo>
                <a:cubicBezTo>
                  <a:pt x="453768" y="1209356"/>
                  <a:pt x="457322" y="1192812"/>
                  <a:pt x="462337" y="1181528"/>
                </a:cubicBezTo>
                <a:cubicBezTo>
                  <a:pt x="481299" y="1138864"/>
                  <a:pt x="484370" y="1112464"/>
                  <a:pt x="493160" y="1068513"/>
                </a:cubicBezTo>
                <a:cubicBezTo>
                  <a:pt x="507237" y="674362"/>
                  <a:pt x="510021" y="743989"/>
                  <a:pt x="493160" y="246580"/>
                </a:cubicBezTo>
                <a:cubicBezTo>
                  <a:pt x="492818" y="236503"/>
                  <a:pt x="485418" y="165183"/>
                  <a:pt x="472611" y="143839"/>
                </a:cubicBezTo>
                <a:cubicBezTo>
                  <a:pt x="467627" y="135533"/>
                  <a:pt x="458114" y="130854"/>
                  <a:pt x="452063" y="123290"/>
                </a:cubicBezTo>
                <a:cubicBezTo>
                  <a:pt x="444349" y="113648"/>
                  <a:pt x="441986" y="99012"/>
                  <a:pt x="431515" y="92468"/>
                </a:cubicBezTo>
                <a:cubicBezTo>
                  <a:pt x="431509" y="92464"/>
                  <a:pt x="354461" y="66783"/>
                  <a:pt x="339047" y="61645"/>
                </a:cubicBezTo>
                <a:cubicBezTo>
                  <a:pt x="303631" y="49840"/>
                  <a:pt x="352746" y="49659"/>
                  <a:pt x="339047" y="4109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95"/>
          <p:cNvSpPr/>
          <p:nvPr/>
        </p:nvSpPr>
        <p:spPr>
          <a:xfrm>
            <a:off x="4428162" y="4191856"/>
            <a:ext cx="717070" cy="1808252"/>
          </a:xfrm>
          <a:custGeom>
            <a:avLst/>
            <a:gdLst>
              <a:gd name="connsiteX0" fmla="*/ 359595 w 717070"/>
              <a:gd name="connsiteY0" fmla="*/ 0 h 1808252"/>
              <a:gd name="connsiteX1" fmla="*/ 328773 w 717070"/>
              <a:gd name="connsiteY1" fmla="*/ 51371 h 1808252"/>
              <a:gd name="connsiteX2" fmla="*/ 246580 w 717070"/>
              <a:gd name="connsiteY2" fmla="*/ 123290 h 1808252"/>
              <a:gd name="connsiteX3" fmla="*/ 184935 w 717070"/>
              <a:gd name="connsiteY3" fmla="*/ 195209 h 1808252"/>
              <a:gd name="connsiteX4" fmla="*/ 143838 w 717070"/>
              <a:gd name="connsiteY4" fmla="*/ 236306 h 1808252"/>
              <a:gd name="connsiteX5" fmla="*/ 123290 w 717070"/>
              <a:gd name="connsiteY5" fmla="*/ 267128 h 1808252"/>
              <a:gd name="connsiteX6" fmla="*/ 82193 w 717070"/>
              <a:gd name="connsiteY6" fmla="*/ 318499 h 1808252"/>
              <a:gd name="connsiteX7" fmla="*/ 61645 w 717070"/>
              <a:gd name="connsiteY7" fmla="*/ 380144 h 1808252"/>
              <a:gd name="connsiteX8" fmla="*/ 51371 w 717070"/>
              <a:gd name="connsiteY8" fmla="*/ 410966 h 1808252"/>
              <a:gd name="connsiteX9" fmla="*/ 30822 w 717070"/>
              <a:gd name="connsiteY9" fmla="*/ 554805 h 1808252"/>
              <a:gd name="connsiteX10" fmla="*/ 0 w 717070"/>
              <a:gd name="connsiteY10" fmla="*/ 1037690 h 1808252"/>
              <a:gd name="connsiteX11" fmla="*/ 10274 w 717070"/>
              <a:gd name="connsiteY11" fmla="*/ 1356189 h 1808252"/>
              <a:gd name="connsiteX12" fmla="*/ 30822 w 717070"/>
              <a:gd name="connsiteY12" fmla="*/ 1448656 h 1808252"/>
              <a:gd name="connsiteX13" fmla="*/ 51371 w 717070"/>
              <a:gd name="connsiteY13" fmla="*/ 1469205 h 1808252"/>
              <a:gd name="connsiteX14" fmla="*/ 92467 w 717070"/>
              <a:gd name="connsiteY14" fmla="*/ 1530850 h 1808252"/>
              <a:gd name="connsiteX15" fmla="*/ 123290 w 717070"/>
              <a:gd name="connsiteY15" fmla="*/ 1551398 h 1808252"/>
              <a:gd name="connsiteX16" fmla="*/ 174660 w 717070"/>
              <a:gd name="connsiteY16" fmla="*/ 1602769 h 1808252"/>
              <a:gd name="connsiteX17" fmla="*/ 195209 w 717070"/>
              <a:gd name="connsiteY17" fmla="*/ 1623317 h 1808252"/>
              <a:gd name="connsiteX18" fmla="*/ 226031 w 717070"/>
              <a:gd name="connsiteY18" fmla="*/ 1654140 h 1808252"/>
              <a:gd name="connsiteX19" fmla="*/ 287676 w 717070"/>
              <a:gd name="connsiteY19" fmla="*/ 1695236 h 1808252"/>
              <a:gd name="connsiteX20" fmla="*/ 318499 w 717070"/>
              <a:gd name="connsiteY20" fmla="*/ 1715784 h 1808252"/>
              <a:gd name="connsiteX21" fmla="*/ 380144 w 717070"/>
              <a:gd name="connsiteY21" fmla="*/ 1746607 h 1808252"/>
              <a:gd name="connsiteX22" fmla="*/ 462337 w 717070"/>
              <a:gd name="connsiteY22" fmla="*/ 1797978 h 1808252"/>
              <a:gd name="connsiteX23" fmla="*/ 493159 w 717070"/>
              <a:gd name="connsiteY23" fmla="*/ 1808252 h 1808252"/>
              <a:gd name="connsiteX24" fmla="*/ 626723 w 717070"/>
              <a:gd name="connsiteY24" fmla="*/ 1797978 h 1808252"/>
              <a:gd name="connsiteX25" fmla="*/ 657546 w 717070"/>
              <a:gd name="connsiteY25" fmla="*/ 1787704 h 1808252"/>
              <a:gd name="connsiteX26" fmla="*/ 678094 w 717070"/>
              <a:gd name="connsiteY26" fmla="*/ 1767155 h 1808252"/>
              <a:gd name="connsiteX27" fmla="*/ 698642 w 717070"/>
              <a:gd name="connsiteY27" fmla="*/ 1736333 h 1808252"/>
              <a:gd name="connsiteX28" fmla="*/ 698642 w 717070"/>
              <a:gd name="connsiteY28" fmla="*/ 1417834 h 1808252"/>
              <a:gd name="connsiteX29" fmla="*/ 688368 w 717070"/>
              <a:gd name="connsiteY29" fmla="*/ 1345915 h 1808252"/>
              <a:gd name="connsiteX30" fmla="*/ 647272 w 717070"/>
              <a:gd name="connsiteY30" fmla="*/ 1160980 h 1808252"/>
              <a:gd name="connsiteX31" fmla="*/ 636998 w 717070"/>
              <a:gd name="connsiteY31" fmla="*/ 1068513 h 1808252"/>
              <a:gd name="connsiteX32" fmla="*/ 616449 w 717070"/>
              <a:gd name="connsiteY32" fmla="*/ 852755 h 1808252"/>
              <a:gd name="connsiteX33" fmla="*/ 462337 w 717070"/>
              <a:gd name="connsiteY33" fmla="*/ 41097 h 1808252"/>
              <a:gd name="connsiteX34" fmla="*/ 328773 w 717070"/>
              <a:gd name="connsiteY34" fmla="*/ 41097 h 180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070" h="1808252">
                <a:moveTo>
                  <a:pt x="359595" y="0"/>
                </a:moveTo>
                <a:cubicBezTo>
                  <a:pt x="349321" y="17124"/>
                  <a:pt x="341248" y="35778"/>
                  <a:pt x="328773" y="51371"/>
                </a:cubicBezTo>
                <a:cubicBezTo>
                  <a:pt x="258451" y="139274"/>
                  <a:pt x="302762" y="75134"/>
                  <a:pt x="246580" y="123290"/>
                </a:cubicBezTo>
                <a:cubicBezTo>
                  <a:pt x="166871" y="191612"/>
                  <a:pt x="235274" y="136480"/>
                  <a:pt x="184935" y="195209"/>
                </a:cubicBezTo>
                <a:cubicBezTo>
                  <a:pt x="172327" y="209918"/>
                  <a:pt x="154584" y="220186"/>
                  <a:pt x="143838" y="236306"/>
                </a:cubicBezTo>
                <a:cubicBezTo>
                  <a:pt x="136989" y="246580"/>
                  <a:pt x="131004" y="257486"/>
                  <a:pt x="123290" y="267128"/>
                </a:cubicBezTo>
                <a:cubicBezTo>
                  <a:pt x="64731" y="340326"/>
                  <a:pt x="145436" y="223635"/>
                  <a:pt x="82193" y="318499"/>
                </a:cubicBezTo>
                <a:lnTo>
                  <a:pt x="61645" y="380144"/>
                </a:lnTo>
                <a:cubicBezTo>
                  <a:pt x="58220" y="390418"/>
                  <a:pt x="53495" y="400347"/>
                  <a:pt x="51371" y="410966"/>
                </a:cubicBezTo>
                <a:cubicBezTo>
                  <a:pt x="37304" y="481297"/>
                  <a:pt x="38957" y="465315"/>
                  <a:pt x="30822" y="554805"/>
                </a:cubicBezTo>
                <a:cubicBezTo>
                  <a:pt x="5984" y="828023"/>
                  <a:pt x="11698" y="768627"/>
                  <a:pt x="0" y="1037690"/>
                </a:cubicBezTo>
                <a:cubicBezTo>
                  <a:pt x="3425" y="1143856"/>
                  <a:pt x="4541" y="1250122"/>
                  <a:pt x="10274" y="1356189"/>
                </a:cubicBezTo>
                <a:cubicBezTo>
                  <a:pt x="10808" y="1366070"/>
                  <a:pt x="19949" y="1430535"/>
                  <a:pt x="30822" y="1448656"/>
                </a:cubicBezTo>
                <a:cubicBezTo>
                  <a:pt x="35806" y="1456962"/>
                  <a:pt x="45559" y="1461455"/>
                  <a:pt x="51371" y="1469205"/>
                </a:cubicBezTo>
                <a:cubicBezTo>
                  <a:pt x="66188" y="1488962"/>
                  <a:pt x="71919" y="1517151"/>
                  <a:pt x="92467" y="1530850"/>
                </a:cubicBezTo>
                <a:cubicBezTo>
                  <a:pt x="102741" y="1537699"/>
                  <a:pt x="113997" y="1543267"/>
                  <a:pt x="123290" y="1551398"/>
                </a:cubicBezTo>
                <a:cubicBezTo>
                  <a:pt x="141515" y="1567345"/>
                  <a:pt x="157536" y="1585645"/>
                  <a:pt x="174660" y="1602769"/>
                </a:cubicBezTo>
                <a:lnTo>
                  <a:pt x="195209" y="1623317"/>
                </a:lnTo>
                <a:cubicBezTo>
                  <a:pt x="205483" y="1633591"/>
                  <a:pt x="213941" y="1646080"/>
                  <a:pt x="226031" y="1654140"/>
                </a:cubicBezTo>
                <a:lnTo>
                  <a:pt x="287676" y="1695236"/>
                </a:lnTo>
                <a:cubicBezTo>
                  <a:pt x="297950" y="1702085"/>
                  <a:pt x="306785" y="1711879"/>
                  <a:pt x="318499" y="1715784"/>
                </a:cubicBezTo>
                <a:cubicBezTo>
                  <a:pt x="361035" y="1729964"/>
                  <a:pt x="340310" y="1720052"/>
                  <a:pt x="380144" y="1746607"/>
                </a:cubicBezTo>
                <a:cubicBezTo>
                  <a:pt x="412707" y="1795451"/>
                  <a:pt x="388978" y="1773525"/>
                  <a:pt x="462337" y="1797978"/>
                </a:cubicBezTo>
                <a:lnTo>
                  <a:pt x="493159" y="1808252"/>
                </a:lnTo>
                <a:cubicBezTo>
                  <a:pt x="537680" y="1804827"/>
                  <a:pt x="582415" y="1803516"/>
                  <a:pt x="626723" y="1797978"/>
                </a:cubicBezTo>
                <a:cubicBezTo>
                  <a:pt x="637469" y="1796635"/>
                  <a:pt x="648259" y="1793276"/>
                  <a:pt x="657546" y="1787704"/>
                </a:cubicBezTo>
                <a:cubicBezTo>
                  <a:pt x="665852" y="1782720"/>
                  <a:pt x="672043" y="1774719"/>
                  <a:pt x="678094" y="1767155"/>
                </a:cubicBezTo>
                <a:cubicBezTo>
                  <a:pt x="685808" y="1757513"/>
                  <a:pt x="691793" y="1746607"/>
                  <a:pt x="698642" y="1736333"/>
                </a:cubicBezTo>
                <a:cubicBezTo>
                  <a:pt x="730576" y="1608606"/>
                  <a:pt x="714581" y="1688784"/>
                  <a:pt x="698642" y="1417834"/>
                </a:cubicBezTo>
                <a:cubicBezTo>
                  <a:pt x="697220" y="1393659"/>
                  <a:pt x="693117" y="1369661"/>
                  <a:pt x="688368" y="1345915"/>
                </a:cubicBezTo>
                <a:cubicBezTo>
                  <a:pt x="673188" y="1270014"/>
                  <a:pt x="656244" y="1241730"/>
                  <a:pt x="647272" y="1160980"/>
                </a:cubicBezTo>
                <a:cubicBezTo>
                  <a:pt x="643847" y="1130158"/>
                  <a:pt x="640084" y="1099371"/>
                  <a:pt x="636998" y="1068513"/>
                </a:cubicBezTo>
                <a:cubicBezTo>
                  <a:pt x="629809" y="996627"/>
                  <a:pt x="616449" y="852755"/>
                  <a:pt x="616449" y="852755"/>
                </a:cubicBezTo>
                <a:cubicBezTo>
                  <a:pt x="597119" y="98887"/>
                  <a:pt x="861935" y="56466"/>
                  <a:pt x="462337" y="41097"/>
                </a:cubicBezTo>
                <a:cubicBezTo>
                  <a:pt x="417849" y="39386"/>
                  <a:pt x="373294" y="41097"/>
                  <a:pt x="328773" y="410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reeform 96"/>
          <p:cNvSpPr/>
          <p:nvPr/>
        </p:nvSpPr>
        <p:spPr>
          <a:xfrm>
            <a:off x="4362602" y="2753474"/>
            <a:ext cx="1411474" cy="1181528"/>
          </a:xfrm>
          <a:custGeom>
            <a:avLst/>
            <a:gdLst>
              <a:gd name="connsiteX0" fmla="*/ 353236 w 1411474"/>
              <a:gd name="connsiteY0" fmla="*/ 41097 h 1181528"/>
              <a:gd name="connsiteX1" fmla="*/ 209398 w 1411474"/>
              <a:gd name="connsiteY1" fmla="*/ 10274 h 1181528"/>
              <a:gd name="connsiteX2" fmla="*/ 178576 w 1411474"/>
              <a:gd name="connsiteY2" fmla="*/ 0 h 1181528"/>
              <a:gd name="connsiteX3" fmla="*/ 55286 w 1411474"/>
              <a:gd name="connsiteY3" fmla="*/ 61645 h 1181528"/>
              <a:gd name="connsiteX4" fmla="*/ 34737 w 1411474"/>
              <a:gd name="connsiteY4" fmla="*/ 82193 h 1181528"/>
              <a:gd name="connsiteX5" fmla="*/ 14189 w 1411474"/>
              <a:gd name="connsiteY5" fmla="*/ 102742 h 1181528"/>
              <a:gd name="connsiteX6" fmla="*/ 14189 w 1411474"/>
              <a:gd name="connsiteY6" fmla="*/ 400692 h 1181528"/>
              <a:gd name="connsiteX7" fmla="*/ 45011 w 1411474"/>
              <a:gd name="connsiteY7" fmla="*/ 534256 h 1181528"/>
              <a:gd name="connsiteX8" fmla="*/ 86108 w 1411474"/>
              <a:gd name="connsiteY8" fmla="*/ 585627 h 1181528"/>
              <a:gd name="connsiteX9" fmla="*/ 106656 w 1411474"/>
              <a:gd name="connsiteY9" fmla="*/ 904126 h 1181528"/>
              <a:gd name="connsiteX10" fmla="*/ 137479 w 1411474"/>
              <a:gd name="connsiteY10" fmla="*/ 1037690 h 1181528"/>
              <a:gd name="connsiteX11" fmla="*/ 219672 w 1411474"/>
              <a:gd name="connsiteY11" fmla="*/ 1109609 h 1181528"/>
              <a:gd name="connsiteX12" fmla="*/ 250495 w 1411474"/>
              <a:gd name="connsiteY12" fmla="*/ 1130157 h 1181528"/>
              <a:gd name="connsiteX13" fmla="*/ 281317 w 1411474"/>
              <a:gd name="connsiteY13" fmla="*/ 1150706 h 1181528"/>
              <a:gd name="connsiteX14" fmla="*/ 342962 w 1411474"/>
              <a:gd name="connsiteY14" fmla="*/ 1171254 h 1181528"/>
              <a:gd name="connsiteX15" fmla="*/ 373785 w 1411474"/>
              <a:gd name="connsiteY15" fmla="*/ 1181528 h 1181528"/>
              <a:gd name="connsiteX16" fmla="*/ 589542 w 1411474"/>
              <a:gd name="connsiteY16" fmla="*/ 1171254 h 1181528"/>
              <a:gd name="connsiteX17" fmla="*/ 620364 w 1411474"/>
              <a:gd name="connsiteY17" fmla="*/ 1150706 h 1181528"/>
              <a:gd name="connsiteX18" fmla="*/ 661461 w 1411474"/>
              <a:gd name="connsiteY18" fmla="*/ 1099335 h 1181528"/>
              <a:gd name="connsiteX19" fmla="*/ 723106 w 1411474"/>
              <a:gd name="connsiteY19" fmla="*/ 1037690 h 1181528"/>
              <a:gd name="connsiteX20" fmla="*/ 743654 w 1411474"/>
              <a:gd name="connsiteY20" fmla="*/ 996593 h 1181528"/>
              <a:gd name="connsiteX21" fmla="*/ 815573 w 1411474"/>
              <a:gd name="connsiteY21" fmla="*/ 945223 h 1181528"/>
              <a:gd name="connsiteX22" fmla="*/ 866944 w 1411474"/>
              <a:gd name="connsiteY22" fmla="*/ 904126 h 1181528"/>
              <a:gd name="connsiteX23" fmla="*/ 928589 w 1411474"/>
              <a:gd name="connsiteY23" fmla="*/ 883578 h 1181528"/>
              <a:gd name="connsiteX24" fmla="*/ 1000508 w 1411474"/>
              <a:gd name="connsiteY24" fmla="*/ 863029 h 1181528"/>
              <a:gd name="connsiteX25" fmla="*/ 1164895 w 1411474"/>
              <a:gd name="connsiteY25" fmla="*/ 852755 h 1181528"/>
              <a:gd name="connsiteX26" fmla="*/ 1267636 w 1411474"/>
              <a:gd name="connsiteY26" fmla="*/ 842481 h 1181528"/>
              <a:gd name="connsiteX27" fmla="*/ 1339555 w 1411474"/>
              <a:gd name="connsiteY27" fmla="*/ 821933 h 1181528"/>
              <a:gd name="connsiteX28" fmla="*/ 1360104 w 1411474"/>
              <a:gd name="connsiteY28" fmla="*/ 801384 h 1181528"/>
              <a:gd name="connsiteX29" fmla="*/ 1370378 w 1411474"/>
              <a:gd name="connsiteY29" fmla="*/ 770562 h 1181528"/>
              <a:gd name="connsiteX30" fmla="*/ 1390926 w 1411474"/>
              <a:gd name="connsiteY30" fmla="*/ 739739 h 1181528"/>
              <a:gd name="connsiteX31" fmla="*/ 1411474 w 1411474"/>
              <a:gd name="connsiteY31" fmla="*/ 606175 h 1181528"/>
              <a:gd name="connsiteX32" fmla="*/ 1401200 w 1411474"/>
              <a:gd name="connsiteY32" fmla="*/ 328773 h 1181528"/>
              <a:gd name="connsiteX33" fmla="*/ 1390926 w 1411474"/>
              <a:gd name="connsiteY33" fmla="*/ 297951 h 1181528"/>
              <a:gd name="connsiteX34" fmla="*/ 1360104 w 1411474"/>
              <a:gd name="connsiteY34" fmla="*/ 277402 h 1181528"/>
              <a:gd name="connsiteX35" fmla="*/ 1288185 w 1411474"/>
              <a:gd name="connsiteY35" fmla="*/ 246580 h 1181528"/>
              <a:gd name="connsiteX36" fmla="*/ 1247088 w 1411474"/>
              <a:gd name="connsiteY36" fmla="*/ 236306 h 1181528"/>
              <a:gd name="connsiteX37" fmla="*/ 1185443 w 1411474"/>
              <a:gd name="connsiteY37" fmla="*/ 215757 h 1181528"/>
              <a:gd name="connsiteX38" fmla="*/ 1154620 w 1411474"/>
              <a:gd name="connsiteY38" fmla="*/ 205483 h 1181528"/>
              <a:gd name="connsiteX39" fmla="*/ 918315 w 1411474"/>
              <a:gd name="connsiteY39" fmla="*/ 184935 h 1181528"/>
              <a:gd name="connsiteX40" fmla="*/ 856670 w 1411474"/>
              <a:gd name="connsiteY40" fmla="*/ 174661 h 1181528"/>
              <a:gd name="connsiteX41" fmla="*/ 712832 w 1411474"/>
              <a:gd name="connsiteY41" fmla="*/ 154113 h 1181528"/>
              <a:gd name="connsiteX42" fmla="*/ 610090 w 1411474"/>
              <a:gd name="connsiteY42" fmla="*/ 123290 h 1181528"/>
              <a:gd name="connsiteX43" fmla="*/ 568994 w 1411474"/>
              <a:gd name="connsiteY43" fmla="*/ 113016 h 1181528"/>
              <a:gd name="connsiteX44" fmla="*/ 507349 w 1411474"/>
              <a:gd name="connsiteY44" fmla="*/ 92468 h 1181528"/>
              <a:gd name="connsiteX45" fmla="*/ 414881 w 1411474"/>
              <a:gd name="connsiteY45" fmla="*/ 61645 h 1181528"/>
              <a:gd name="connsiteX46" fmla="*/ 353236 w 1411474"/>
              <a:gd name="connsiteY46" fmla="*/ 41097 h 1181528"/>
              <a:gd name="connsiteX47" fmla="*/ 353236 w 1411474"/>
              <a:gd name="connsiteY47" fmla="*/ 41097 h 118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11474" h="1181528">
                <a:moveTo>
                  <a:pt x="353236" y="41097"/>
                </a:moveTo>
                <a:cubicBezTo>
                  <a:pt x="249548" y="28136"/>
                  <a:pt x="297238" y="39555"/>
                  <a:pt x="209398" y="10274"/>
                </a:cubicBezTo>
                <a:lnTo>
                  <a:pt x="178576" y="0"/>
                </a:lnTo>
                <a:cubicBezTo>
                  <a:pt x="82682" y="13699"/>
                  <a:pt x="123781" y="-6850"/>
                  <a:pt x="55286" y="61645"/>
                </a:cubicBezTo>
                <a:lnTo>
                  <a:pt x="34737" y="82193"/>
                </a:lnTo>
                <a:lnTo>
                  <a:pt x="14189" y="102742"/>
                </a:lnTo>
                <a:cubicBezTo>
                  <a:pt x="-7921" y="235406"/>
                  <a:pt x="-1248" y="169127"/>
                  <a:pt x="14189" y="400692"/>
                </a:cubicBezTo>
                <a:cubicBezTo>
                  <a:pt x="15400" y="418855"/>
                  <a:pt x="27651" y="516896"/>
                  <a:pt x="45011" y="534256"/>
                </a:cubicBezTo>
                <a:cubicBezTo>
                  <a:pt x="74291" y="563536"/>
                  <a:pt x="60187" y="546745"/>
                  <a:pt x="86108" y="585627"/>
                </a:cubicBezTo>
                <a:cubicBezTo>
                  <a:pt x="120091" y="721563"/>
                  <a:pt x="87553" y="579387"/>
                  <a:pt x="106656" y="904126"/>
                </a:cubicBezTo>
                <a:cubicBezTo>
                  <a:pt x="108337" y="932697"/>
                  <a:pt x="119700" y="1011021"/>
                  <a:pt x="137479" y="1037690"/>
                </a:cubicBezTo>
                <a:cubicBezTo>
                  <a:pt x="171725" y="1089061"/>
                  <a:pt x="147753" y="1061664"/>
                  <a:pt x="219672" y="1109609"/>
                </a:cubicBezTo>
                <a:lnTo>
                  <a:pt x="250495" y="1130157"/>
                </a:lnTo>
                <a:cubicBezTo>
                  <a:pt x="260769" y="1137006"/>
                  <a:pt x="269603" y="1146801"/>
                  <a:pt x="281317" y="1150706"/>
                </a:cubicBezTo>
                <a:lnTo>
                  <a:pt x="342962" y="1171254"/>
                </a:lnTo>
                <a:lnTo>
                  <a:pt x="373785" y="1181528"/>
                </a:lnTo>
                <a:cubicBezTo>
                  <a:pt x="445704" y="1178103"/>
                  <a:pt x="518097" y="1180184"/>
                  <a:pt x="589542" y="1171254"/>
                </a:cubicBezTo>
                <a:cubicBezTo>
                  <a:pt x="601794" y="1169722"/>
                  <a:pt x="610722" y="1158420"/>
                  <a:pt x="620364" y="1150706"/>
                </a:cubicBezTo>
                <a:cubicBezTo>
                  <a:pt x="655090" y="1122925"/>
                  <a:pt x="628598" y="1136306"/>
                  <a:pt x="661461" y="1099335"/>
                </a:cubicBezTo>
                <a:cubicBezTo>
                  <a:pt x="680767" y="1077615"/>
                  <a:pt x="723106" y="1037690"/>
                  <a:pt x="723106" y="1037690"/>
                </a:cubicBezTo>
                <a:cubicBezTo>
                  <a:pt x="729955" y="1023991"/>
                  <a:pt x="733687" y="1008222"/>
                  <a:pt x="743654" y="996593"/>
                </a:cubicBezTo>
                <a:cubicBezTo>
                  <a:pt x="759428" y="978189"/>
                  <a:pt x="795887" y="960972"/>
                  <a:pt x="815573" y="945223"/>
                </a:cubicBezTo>
                <a:cubicBezTo>
                  <a:pt x="842258" y="923875"/>
                  <a:pt x="831370" y="919937"/>
                  <a:pt x="866944" y="904126"/>
                </a:cubicBezTo>
                <a:cubicBezTo>
                  <a:pt x="886737" y="895329"/>
                  <a:pt x="908041" y="890427"/>
                  <a:pt x="928589" y="883578"/>
                </a:cubicBezTo>
                <a:cubicBezTo>
                  <a:pt x="947362" y="877320"/>
                  <a:pt x="982082" y="864872"/>
                  <a:pt x="1000508" y="863029"/>
                </a:cubicBezTo>
                <a:cubicBezTo>
                  <a:pt x="1055138" y="857566"/>
                  <a:pt x="1110154" y="856966"/>
                  <a:pt x="1164895" y="852755"/>
                </a:cubicBezTo>
                <a:cubicBezTo>
                  <a:pt x="1199211" y="850115"/>
                  <a:pt x="1233389" y="845906"/>
                  <a:pt x="1267636" y="842481"/>
                </a:cubicBezTo>
                <a:cubicBezTo>
                  <a:pt x="1275313" y="840562"/>
                  <a:pt x="1329027" y="828250"/>
                  <a:pt x="1339555" y="821933"/>
                </a:cubicBezTo>
                <a:cubicBezTo>
                  <a:pt x="1347861" y="816949"/>
                  <a:pt x="1353254" y="808234"/>
                  <a:pt x="1360104" y="801384"/>
                </a:cubicBezTo>
                <a:cubicBezTo>
                  <a:pt x="1363529" y="791110"/>
                  <a:pt x="1365535" y="780248"/>
                  <a:pt x="1370378" y="770562"/>
                </a:cubicBezTo>
                <a:cubicBezTo>
                  <a:pt x="1375900" y="759517"/>
                  <a:pt x="1386590" y="751301"/>
                  <a:pt x="1390926" y="739739"/>
                </a:cubicBezTo>
                <a:cubicBezTo>
                  <a:pt x="1399751" y="716204"/>
                  <a:pt x="1409887" y="618874"/>
                  <a:pt x="1411474" y="606175"/>
                </a:cubicBezTo>
                <a:cubicBezTo>
                  <a:pt x="1408049" y="513708"/>
                  <a:pt x="1407355" y="421099"/>
                  <a:pt x="1401200" y="328773"/>
                </a:cubicBezTo>
                <a:cubicBezTo>
                  <a:pt x="1400480" y="317967"/>
                  <a:pt x="1397691" y="306408"/>
                  <a:pt x="1390926" y="297951"/>
                </a:cubicBezTo>
                <a:cubicBezTo>
                  <a:pt x="1383212" y="288309"/>
                  <a:pt x="1370825" y="283528"/>
                  <a:pt x="1360104" y="277402"/>
                </a:cubicBezTo>
                <a:cubicBezTo>
                  <a:pt x="1332709" y="261748"/>
                  <a:pt x="1316999" y="254812"/>
                  <a:pt x="1288185" y="246580"/>
                </a:cubicBezTo>
                <a:cubicBezTo>
                  <a:pt x="1274608" y="242701"/>
                  <a:pt x="1260613" y="240364"/>
                  <a:pt x="1247088" y="236306"/>
                </a:cubicBezTo>
                <a:cubicBezTo>
                  <a:pt x="1226342" y="230082"/>
                  <a:pt x="1205991" y="222607"/>
                  <a:pt x="1185443" y="215757"/>
                </a:cubicBezTo>
                <a:cubicBezTo>
                  <a:pt x="1175169" y="212332"/>
                  <a:pt x="1165341" y="207015"/>
                  <a:pt x="1154620" y="205483"/>
                </a:cubicBezTo>
                <a:cubicBezTo>
                  <a:pt x="1028351" y="187445"/>
                  <a:pt x="1106870" y="196720"/>
                  <a:pt x="918315" y="184935"/>
                </a:cubicBezTo>
                <a:cubicBezTo>
                  <a:pt x="897767" y="181510"/>
                  <a:pt x="877292" y="177607"/>
                  <a:pt x="856670" y="174661"/>
                </a:cubicBezTo>
                <a:cubicBezTo>
                  <a:pt x="790393" y="165193"/>
                  <a:pt x="774108" y="166369"/>
                  <a:pt x="712832" y="154113"/>
                </a:cubicBezTo>
                <a:cubicBezTo>
                  <a:pt x="631315" y="137809"/>
                  <a:pt x="714900" y="149493"/>
                  <a:pt x="610090" y="123290"/>
                </a:cubicBezTo>
                <a:cubicBezTo>
                  <a:pt x="596391" y="119865"/>
                  <a:pt x="582519" y="117073"/>
                  <a:pt x="568994" y="113016"/>
                </a:cubicBezTo>
                <a:cubicBezTo>
                  <a:pt x="548248" y="106792"/>
                  <a:pt x="527897" y="99317"/>
                  <a:pt x="507349" y="92468"/>
                </a:cubicBezTo>
                <a:lnTo>
                  <a:pt x="414881" y="61645"/>
                </a:lnTo>
                <a:cubicBezTo>
                  <a:pt x="414879" y="61644"/>
                  <a:pt x="353237" y="41097"/>
                  <a:pt x="353236" y="41097"/>
                </a:cubicBezTo>
                <a:lnTo>
                  <a:pt x="353236" y="41097"/>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27"/>
          <p:cNvSpPr>
            <a:spLocks noChangeArrowheads="1"/>
          </p:cNvSpPr>
          <p:nvPr/>
        </p:nvSpPr>
        <p:spPr bwMode="auto">
          <a:xfrm flipH="1">
            <a:off x="3709675" y="4390529"/>
            <a:ext cx="73152" cy="76428"/>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99" name="Oval 27"/>
          <p:cNvSpPr>
            <a:spLocks noChangeArrowheads="1"/>
          </p:cNvSpPr>
          <p:nvPr/>
        </p:nvSpPr>
        <p:spPr bwMode="auto">
          <a:xfrm>
            <a:off x="3981580" y="4663249"/>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00" name="Freeform 99"/>
          <p:cNvSpPr/>
          <p:nvPr/>
        </p:nvSpPr>
        <p:spPr>
          <a:xfrm>
            <a:off x="3538838" y="4246491"/>
            <a:ext cx="702098" cy="647490"/>
          </a:xfrm>
          <a:custGeom>
            <a:avLst/>
            <a:gdLst>
              <a:gd name="connsiteX0" fmla="*/ 506889 w 702098"/>
              <a:gd name="connsiteY0" fmla="*/ 636997 h 647490"/>
              <a:gd name="connsiteX1" fmla="*/ 568534 w 702098"/>
              <a:gd name="connsiteY1" fmla="*/ 626723 h 647490"/>
              <a:gd name="connsiteX2" fmla="*/ 640453 w 702098"/>
              <a:gd name="connsiteY2" fmla="*/ 606175 h 647490"/>
              <a:gd name="connsiteX3" fmla="*/ 691823 w 702098"/>
              <a:gd name="connsiteY3" fmla="*/ 544530 h 647490"/>
              <a:gd name="connsiteX4" fmla="*/ 702098 w 702098"/>
              <a:gd name="connsiteY4" fmla="*/ 513708 h 647490"/>
              <a:gd name="connsiteX5" fmla="*/ 691823 w 702098"/>
              <a:gd name="connsiteY5" fmla="*/ 369869 h 647490"/>
              <a:gd name="connsiteX6" fmla="*/ 661001 w 702098"/>
              <a:gd name="connsiteY6" fmla="*/ 267128 h 647490"/>
              <a:gd name="connsiteX7" fmla="*/ 609630 w 702098"/>
              <a:gd name="connsiteY7" fmla="*/ 174660 h 647490"/>
              <a:gd name="connsiteX8" fmla="*/ 578808 w 702098"/>
              <a:gd name="connsiteY8" fmla="*/ 154112 h 647490"/>
              <a:gd name="connsiteX9" fmla="*/ 558259 w 702098"/>
              <a:gd name="connsiteY9" fmla="*/ 133564 h 647490"/>
              <a:gd name="connsiteX10" fmla="*/ 496614 w 702098"/>
              <a:gd name="connsiteY10" fmla="*/ 113015 h 647490"/>
              <a:gd name="connsiteX11" fmla="*/ 434969 w 702098"/>
              <a:gd name="connsiteY11" fmla="*/ 71919 h 647490"/>
              <a:gd name="connsiteX12" fmla="*/ 373325 w 702098"/>
              <a:gd name="connsiteY12" fmla="*/ 51370 h 647490"/>
              <a:gd name="connsiteX13" fmla="*/ 352776 w 702098"/>
              <a:gd name="connsiteY13" fmla="*/ 30822 h 647490"/>
              <a:gd name="connsiteX14" fmla="*/ 250035 w 702098"/>
              <a:gd name="connsiteY14" fmla="*/ 0 h 647490"/>
              <a:gd name="connsiteX15" fmla="*/ 95922 w 702098"/>
              <a:gd name="connsiteY15" fmla="*/ 10274 h 647490"/>
              <a:gd name="connsiteX16" fmla="*/ 34277 w 702098"/>
              <a:gd name="connsiteY16" fmla="*/ 30822 h 647490"/>
              <a:gd name="connsiteX17" fmla="*/ 13729 w 702098"/>
              <a:gd name="connsiteY17" fmla="*/ 61645 h 647490"/>
              <a:gd name="connsiteX18" fmla="*/ 13729 w 702098"/>
              <a:gd name="connsiteY18" fmla="*/ 226031 h 647490"/>
              <a:gd name="connsiteX19" fmla="*/ 44551 w 702098"/>
              <a:gd name="connsiteY19" fmla="*/ 256854 h 647490"/>
              <a:gd name="connsiteX20" fmla="*/ 137019 w 702098"/>
              <a:gd name="connsiteY20" fmla="*/ 297950 h 647490"/>
              <a:gd name="connsiteX21" fmla="*/ 167841 w 702098"/>
              <a:gd name="connsiteY21" fmla="*/ 308224 h 647490"/>
              <a:gd name="connsiteX22" fmla="*/ 188390 w 702098"/>
              <a:gd name="connsiteY22" fmla="*/ 328773 h 647490"/>
              <a:gd name="connsiteX23" fmla="*/ 219212 w 702098"/>
              <a:gd name="connsiteY23" fmla="*/ 339047 h 647490"/>
              <a:gd name="connsiteX24" fmla="*/ 270583 w 702098"/>
              <a:gd name="connsiteY24" fmla="*/ 380144 h 647490"/>
              <a:gd name="connsiteX25" fmla="*/ 311680 w 702098"/>
              <a:gd name="connsiteY25" fmla="*/ 441788 h 647490"/>
              <a:gd name="connsiteX26" fmla="*/ 342502 w 702098"/>
              <a:gd name="connsiteY26" fmla="*/ 503433 h 647490"/>
              <a:gd name="connsiteX27" fmla="*/ 383599 w 702098"/>
              <a:gd name="connsiteY27" fmla="*/ 544530 h 647490"/>
              <a:gd name="connsiteX28" fmla="*/ 434969 w 702098"/>
              <a:gd name="connsiteY28" fmla="*/ 595901 h 647490"/>
              <a:gd name="connsiteX29" fmla="*/ 455518 w 702098"/>
              <a:gd name="connsiteY29" fmla="*/ 616449 h 647490"/>
              <a:gd name="connsiteX30" fmla="*/ 517163 w 702098"/>
              <a:gd name="connsiteY30" fmla="*/ 647272 h 647490"/>
              <a:gd name="connsiteX31" fmla="*/ 506889 w 702098"/>
              <a:gd name="connsiteY31" fmla="*/ 636997 h 64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2098" h="647490">
                <a:moveTo>
                  <a:pt x="506889" y="636997"/>
                </a:moveTo>
                <a:cubicBezTo>
                  <a:pt x="515451" y="633572"/>
                  <a:pt x="548107" y="630808"/>
                  <a:pt x="568534" y="626723"/>
                </a:cubicBezTo>
                <a:cubicBezTo>
                  <a:pt x="600784" y="620273"/>
                  <a:pt x="611078" y="615966"/>
                  <a:pt x="640453" y="606175"/>
                </a:cubicBezTo>
                <a:cubicBezTo>
                  <a:pt x="663178" y="583450"/>
                  <a:pt x="677517" y="573141"/>
                  <a:pt x="691823" y="544530"/>
                </a:cubicBezTo>
                <a:cubicBezTo>
                  <a:pt x="696666" y="534844"/>
                  <a:pt x="698673" y="523982"/>
                  <a:pt x="702098" y="513708"/>
                </a:cubicBezTo>
                <a:cubicBezTo>
                  <a:pt x="698673" y="465762"/>
                  <a:pt x="697131" y="417643"/>
                  <a:pt x="691823" y="369869"/>
                </a:cubicBezTo>
                <a:cubicBezTo>
                  <a:pt x="689235" y="346579"/>
                  <a:pt x="666166" y="282623"/>
                  <a:pt x="661001" y="267128"/>
                </a:cubicBezTo>
                <a:cubicBezTo>
                  <a:pt x="650295" y="235008"/>
                  <a:pt x="639913" y="194848"/>
                  <a:pt x="609630" y="174660"/>
                </a:cubicBezTo>
                <a:cubicBezTo>
                  <a:pt x="599356" y="167811"/>
                  <a:pt x="588450" y="161826"/>
                  <a:pt x="578808" y="154112"/>
                </a:cubicBezTo>
                <a:cubicBezTo>
                  <a:pt x="571244" y="148061"/>
                  <a:pt x="566923" y="137896"/>
                  <a:pt x="558259" y="133564"/>
                </a:cubicBezTo>
                <a:cubicBezTo>
                  <a:pt x="538886" y="123877"/>
                  <a:pt x="514636" y="125030"/>
                  <a:pt x="496614" y="113015"/>
                </a:cubicBezTo>
                <a:cubicBezTo>
                  <a:pt x="476066" y="99316"/>
                  <a:pt x="458397" y="79729"/>
                  <a:pt x="434969" y="71919"/>
                </a:cubicBezTo>
                <a:lnTo>
                  <a:pt x="373325" y="51370"/>
                </a:lnTo>
                <a:cubicBezTo>
                  <a:pt x="366475" y="44521"/>
                  <a:pt x="361440" y="35154"/>
                  <a:pt x="352776" y="30822"/>
                </a:cubicBezTo>
                <a:cubicBezTo>
                  <a:pt x="327763" y="18316"/>
                  <a:pt x="279531" y="7374"/>
                  <a:pt x="250035" y="0"/>
                </a:cubicBezTo>
                <a:cubicBezTo>
                  <a:pt x="198664" y="3425"/>
                  <a:pt x="146890" y="2993"/>
                  <a:pt x="95922" y="10274"/>
                </a:cubicBezTo>
                <a:cubicBezTo>
                  <a:pt x="74480" y="13337"/>
                  <a:pt x="34277" y="30822"/>
                  <a:pt x="34277" y="30822"/>
                </a:cubicBezTo>
                <a:cubicBezTo>
                  <a:pt x="27428" y="41096"/>
                  <a:pt x="19251" y="50600"/>
                  <a:pt x="13729" y="61645"/>
                </a:cubicBezTo>
                <a:cubicBezTo>
                  <a:pt x="-10691" y="110486"/>
                  <a:pt x="2730" y="182036"/>
                  <a:pt x="13729" y="226031"/>
                </a:cubicBezTo>
                <a:cubicBezTo>
                  <a:pt x="17253" y="240127"/>
                  <a:pt x="33389" y="247552"/>
                  <a:pt x="44551" y="256854"/>
                </a:cubicBezTo>
                <a:cubicBezTo>
                  <a:pt x="77112" y="283989"/>
                  <a:pt x="92223" y="283018"/>
                  <a:pt x="137019" y="297950"/>
                </a:cubicBezTo>
                <a:lnTo>
                  <a:pt x="167841" y="308224"/>
                </a:lnTo>
                <a:cubicBezTo>
                  <a:pt x="174691" y="315074"/>
                  <a:pt x="180084" y="323789"/>
                  <a:pt x="188390" y="328773"/>
                </a:cubicBezTo>
                <a:cubicBezTo>
                  <a:pt x="197676" y="334345"/>
                  <a:pt x="209526" y="334204"/>
                  <a:pt x="219212" y="339047"/>
                </a:cubicBezTo>
                <a:cubicBezTo>
                  <a:pt x="235392" y="347137"/>
                  <a:pt x="259113" y="364851"/>
                  <a:pt x="270583" y="380144"/>
                </a:cubicBezTo>
                <a:cubicBezTo>
                  <a:pt x="285401" y="399901"/>
                  <a:pt x="311680" y="441788"/>
                  <a:pt x="311680" y="441788"/>
                </a:cubicBezTo>
                <a:cubicBezTo>
                  <a:pt x="321624" y="471621"/>
                  <a:pt x="320775" y="478084"/>
                  <a:pt x="342502" y="503433"/>
                </a:cubicBezTo>
                <a:cubicBezTo>
                  <a:pt x="355110" y="518142"/>
                  <a:pt x="372853" y="528410"/>
                  <a:pt x="383599" y="544530"/>
                </a:cubicBezTo>
                <a:cubicBezTo>
                  <a:pt x="418823" y="597367"/>
                  <a:pt x="386047" y="556764"/>
                  <a:pt x="434969" y="595901"/>
                </a:cubicBezTo>
                <a:cubicBezTo>
                  <a:pt x="442533" y="601952"/>
                  <a:pt x="447954" y="610398"/>
                  <a:pt x="455518" y="616449"/>
                </a:cubicBezTo>
                <a:cubicBezTo>
                  <a:pt x="474202" y="631396"/>
                  <a:pt x="493176" y="643274"/>
                  <a:pt x="517163" y="647272"/>
                </a:cubicBezTo>
                <a:cubicBezTo>
                  <a:pt x="527297" y="648961"/>
                  <a:pt x="498327" y="640422"/>
                  <a:pt x="506889" y="63699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28"/>
          <p:cNvSpPr>
            <a:spLocks noChangeArrowheads="1"/>
          </p:cNvSpPr>
          <p:nvPr/>
        </p:nvSpPr>
        <p:spPr bwMode="auto">
          <a:xfrm>
            <a:off x="5873783" y="4515440"/>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02" name="Oval 28"/>
          <p:cNvSpPr>
            <a:spLocks noChangeArrowheads="1"/>
          </p:cNvSpPr>
          <p:nvPr/>
        </p:nvSpPr>
        <p:spPr bwMode="auto">
          <a:xfrm>
            <a:off x="5633213" y="4991586"/>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03" name="Oval 28"/>
          <p:cNvSpPr>
            <a:spLocks noChangeArrowheads="1"/>
          </p:cNvSpPr>
          <p:nvPr/>
        </p:nvSpPr>
        <p:spPr bwMode="auto">
          <a:xfrm>
            <a:off x="6168294" y="4964507"/>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04" name="Freeform 103"/>
          <p:cNvSpPr/>
          <p:nvPr/>
        </p:nvSpPr>
        <p:spPr>
          <a:xfrm>
            <a:off x="5514189" y="3702121"/>
            <a:ext cx="863029" cy="1596724"/>
          </a:xfrm>
          <a:custGeom>
            <a:avLst/>
            <a:gdLst>
              <a:gd name="connsiteX0" fmla="*/ 297951 w 863029"/>
              <a:gd name="connsiteY0" fmla="*/ 14504 h 1596724"/>
              <a:gd name="connsiteX1" fmla="*/ 123290 w 863029"/>
              <a:gd name="connsiteY1" fmla="*/ 35052 h 1596724"/>
              <a:gd name="connsiteX2" fmla="*/ 61645 w 863029"/>
              <a:gd name="connsiteY2" fmla="*/ 55601 h 1596724"/>
              <a:gd name="connsiteX3" fmla="*/ 20548 w 863029"/>
              <a:gd name="connsiteY3" fmla="*/ 117246 h 1596724"/>
              <a:gd name="connsiteX4" fmla="*/ 0 w 863029"/>
              <a:gd name="connsiteY4" fmla="*/ 178890 h 1596724"/>
              <a:gd name="connsiteX5" fmla="*/ 10274 w 863029"/>
              <a:gd name="connsiteY5" fmla="*/ 898082 h 1596724"/>
              <a:gd name="connsiteX6" fmla="*/ 20548 w 863029"/>
              <a:gd name="connsiteY6" fmla="*/ 1000823 h 1596724"/>
              <a:gd name="connsiteX7" fmla="*/ 41097 w 863029"/>
              <a:gd name="connsiteY7" fmla="*/ 1144661 h 1596724"/>
              <a:gd name="connsiteX8" fmla="*/ 61645 w 863029"/>
              <a:gd name="connsiteY8" fmla="*/ 1401515 h 1596724"/>
              <a:gd name="connsiteX9" fmla="*/ 71919 w 863029"/>
              <a:gd name="connsiteY9" fmla="*/ 1473434 h 1596724"/>
              <a:gd name="connsiteX10" fmla="*/ 82193 w 863029"/>
              <a:gd name="connsiteY10" fmla="*/ 1504257 h 1596724"/>
              <a:gd name="connsiteX11" fmla="*/ 113016 w 863029"/>
              <a:gd name="connsiteY11" fmla="*/ 1514531 h 1596724"/>
              <a:gd name="connsiteX12" fmla="*/ 143838 w 863029"/>
              <a:gd name="connsiteY12" fmla="*/ 1535079 h 1596724"/>
              <a:gd name="connsiteX13" fmla="*/ 164387 w 863029"/>
              <a:gd name="connsiteY13" fmla="*/ 1555628 h 1596724"/>
              <a:gd name="connsiteX14" fmla="*/ 226032 w 863029"/>
              <a:gd name="connsiteY14" fmla="*/ 1576176 h 1596724"/>
              <a:gd name="connsiteX15" fmla="*/ 421241 w 863029"/>
              <a:gd name="connsiteY15" fmla="*/ 1596724 h 1596724"/>
              <a:gd name="connsiteX16" fmla="*/ 750014 w 863029"/>
              <a:gd name="connsiteY16" fmla="*/ 1576176 h 1596724"/>
              <a:gd name="connsiteX17" fmla="*/ 780836 w 863029"/>
              <a:gd name="connsiteY17" fmla="*/ 1565902 h 1596724"/>
              <a:gd name="connsiteX18" fmla="*/ 842481 w 863029"/>
              <a:gd name="connsiteY18" fmla="*/ 1463160 h 1596724"/>
              <a:gd name="connsiteX19" fmla="*/ 852755 w 863029"/>
              <a:gd name="connsiteY19" fmla="*/ 1432338 h 1596724"/>
              <a:gd name="connsiteX20" fmla="*/ 863029 w 863029"/>
              <a:gd name="connsiteY20" fmla="*/ 1401515 h 1596724"/>
              <a:gd name="connsiteX21" fmla="*/ 852755 w 863029"/>
              <a:gd name="connsiteY21" fmla="*/ 1196032 h 1596724"/>
              <a:gd name="connsiteX22" fmla="*/ 832207 w 863029"/>
              <a:gd name="connsiteY22" fmla="*/ 1093290 h 1596724"/>
              <a:gd name="connsiteX23" fmla="*/ 821933 w 863029"/>
              <a:gd name="connsiteY23" fmla="*/ 1041920 h 1596724"/>
              <a:gd name="connsiteX24" fmla="*/ 811659 w 863029"/>
              <a:gd name="connsiteY24" fmla="*/ 1011097 h 1596724"/>
              <a:gd name="connsiteX25" fmla="*/ 791110 w 863029"/>
              <a:gd name="connsiteY25" fmla="*/ 918630 h 1596724"/>
              <a:gd name="connsiteX26" fmla="*/ 780836 w 863029"/>
              <a:gd name="connsiteY26" fmla="*/ 836437 h 1596724"/>
              <a:gd name="connsiteX27" fmla="*/ 770562 w 863029"/>
              <a:gd name="connsiteY27" fmla="*/ 774792 h 1596724"/>
              <a:gd name="connsiteX28" fmla="*/ 760288 w 863029"/>
              <a:gd name="connsiteY28" fmla="*/ 548760 h 1596724"/>
              <a:gd name="connsiteX29" fmla="*/ 739739 w 863029"/>
              <a:gd name="connsiteY29" fmla="*/ 353551 h 1596724"/>
              <a:gd name="connsiteX30" fmla="*/ 698643 w 863029"/>
              <a:gd name="connsiteY30" fmla="*/ 209713 h 1596724"/>
              <a:gd name="connsiteX31" fmla="*/ 678095 w 863029"/>
              <a:gd name="connsiteY31" fmla="*/ 148068 h 1596724"/>
              <a:gd name="connsiteX32" fmla="*/ 636998 w 863029"/>
              <a:gd name="connsiteY32" fmla="*/ 106971 h 1596724"/>
              <a:gd name="connsiteX33" fmla="*/ 585627 w 863029"/>
              <a:gd name="connsiteY33" fmla="*/ 55601 h 1596724"/>
              <a:gd name="connsiteX34" fmla="*/ 565079 w 863029"/>
              <a:gd name="connsiteY34" fmla="*/ 35052 h 1596724"/>
              <a:gd name="connsiteX35" fmla="*/ 503434 w 863029"/>
              <a:gd name="connsiteY35" fmla="*/ 14504 h 1596724"/>
              <a:gd name="connsiteX36" fmla="*/ 297951 w 863029"/>
              <a:gd name="connsiteY36" fmla="*/ 14504 h 159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3029" h="1596724">
                <a:moveTo>
                  <a:pt x="297951" y="14504"/>
                </a:moveTo>
                <a:cubicBezTo>
                  <a:pt x="234594" y="17929"/>
                  <a:pt x="179842" y="19629"/>
                  <a:pt x="123290" y="35052"/>
                </a:cubicBezTo>
                <a:cubicBezTo>
                  <a:pt x="102393" y="40751"/>
                  <a:pt x="61645" y="55601"/>
                  <a:pt x="61645" y="55601"/>
                </a:cubicBezTo>
                <a:cubicBezTo>
                  <a:pt x="47946" y="76149"/>
                  <a:pt x="28358" y="93817"/>
                  <a:pt x="20548" y="117246"/>
                </a:cubicBezTo>
                <a:lnTo>
                  <a:pt x="0" y="178890"/>
                </a:lnTo>
                <a:cubicBezTo>
                  <a:pt x="3425" y="418621"/>
                  <a:pt x="4282" y="658402"/>
                  <a:pt x="10274" y="898082"/>
                </a:cubicBezTo>
                <a:cubicBezTo>
                  <a:pt x="11134" y="932489"/>
                  <a:pt x="16747" y="966616"/>
                  <a:pt x="20548" y="1000823"/>
                </a:cubicBezTo>
                <a:cubicBezTo>
                  <a:pt x="29119" y="1077956"/>
                  <a:pt x="29519" y="1075194"/>
                  <a:pt x="41097" y="1144661"/>
                </a:cubicBezTo>
                <a:cubicBezTo>
                  <a:pt x="47946" y="1230279"/>
                  <a:pt x="49498" y="1316487"/>
                  <a:pt x="61645" y="1401515"/>
                </a:cubicBezTo>
                <a:cubicBezTo>
                  <a:pt x="65070" y="1425488"/>
                  <a:pt x="67170" y="1449688"/>
                  <a:pt x="71919" y="1473434"/>
                </a:cubicBezTo>
                <a:cubicBezTo>
                  <a:pt x="74043" y="1484054"/>
                  <a:pt x="74535" y="1496599"/>
                  <a:pt x="82193" y="1504257"/>
                </a:cubicBezTo>
                <a:cubicBezTo>
                  <a:pt x="89851" y="1511915"/>
                  <a:pt x="102742" y="1511106"/>
                  <a:pt x="113016" y="1514531"/>
                </a:cubicBezTo>
                <a:cubicBezTo>
                  <a:pt x="123290" y="1521380"/>
                  <a:pt x="134196" y="1527365"/>
                  <a:pt x="143838" y="1535079"/>
                </a:cubicBezTo>
                <a:cubicBezTo>
                  <a:pt x="151402" y="1541130"/>
                  <a:pt x="155723" y="1551296"/>
                  <a:pt x="164387" y="1555628"/>
                </a:cubicBezTo>
                <a:cubicBezTo>
                  <a:pt x="183760" y="1565315"/>
                  <a:pt x="204793" y="1571928"/>
                  <a:pt x="226032" y="1576176"/>
                </a:cubicBezTo>
                <a:cubicBezTo>
                  <a:pt x="324537" y="1595877"/>
                  <a:pt x="259984" y="1585206"/>
                  <a:pt x="421241" y="1596724"/>
                </a:cubicBezTo>
                <a:cubicBezTo>
                  <a:pt x="592758" y="1590598"/>
                  <a:pt x="634999" y="1609037"/>
                  <a:pt x="750014" y="1576176"/>
                </a:cubicBezTo>
                <a:cubicBezTo>
                  <a:pt x="760427" y="1573201"/>
                  <a:pt x="770562" y="1569327"/>
                  <a:pt x="780836" y="1565902"/>
                </a:cubicBezTo>
                <a:cubicBezTo>
                  <a:pt x="837249" y="1509489"/>
                  <a:pt x="815806" y="1543184"/>
                  <a:pt x="842481" y="1463160"/>
                </a:cubicBezTo>
                <a:lnTo>
                  <a:pt x="852755" y="1432338"/>
                </a:lnTo>
                <a:lnTo>
                  <a:pt x="863029" y="1401515"/>
                </a:lnTo>
                <a:cubicBezTo>
                  <a:pt x="859604" y="1333021"/>
                  <a:pt x="859579" y="1264272"/>
                  <a:pt x="852755" y="1196032"/>
                </a:cubicBezTo>
                <a:cubicBezTo>
                  <a:pt x="849280" y="1161280"/>
                  <a:pt x="839056" y="1127537"/>
                  <a:pt x="832207" y="1093290"/>
                </a:cubicBezTo>
                <a:cubicBezTo>
                  <a:pt x="828782" y="1076167"/>
                  <a:pt x="827455" y="1058486"/>
                  <a:pt x="821933" y="1041920"/>
                </a:cubicBezTo>
                <a:cubicBezTo>
                  <a:pt x="818508" y="1031646"/>
                  <a:pt x="814008" y="1021669"/>
                  <a:pt x="811659" y="1011097"/>
                </a:cubicBezTo>
                <a:cubicBezTo>
                  <a:pt x="787550" y="902609"/>
                  <a:pt x="814238" y="988014"/>
                  <a:pt x="791110" y="918630"/>
                </a:cubicBezTo>
                <a:cubicBezTo>
                  <a:pt x="787685" y="891232"/>
                  <a:pt x="784741" y="863770"/>
                  <a:pt x="780836" y="836437"/>
                </a:cubicBezTo>
                <a:cubicBezTo>
                  <a:pt x="777890" y="815815"/>
                  <a:pt x="772046" y="795571"/>
                  <a:pt x="770562" y="774792"/>
                </a:cubicBezTo>
                <a:cubicBezTo>
                  <a:pt x="765189" y="699562"/>
                  <a:pt x="764717" y="624052"/>
                  <a:pt x="760288" y="548760"/>
                </a:cubicBezTo>
                <a:cubicBezTo>
                  <a:pt x="757692" y="504629"/>
                  <a:pt x="750157" y="405640"/>
                  <a:pt x="739739" y="353551"/>
                </a:cubicBezTo>
                <a:cubicBezTo>
                  <a:pt x="726837" y="289043"/>
                  <a:pt x="718228" y="268469"/>
                  <a:pt x="698643" y="209713"/>
                </a:cubicBezTo>
                <a:lnTo>
                  <a:pt x="678095" y="148068"/>
                </a:lnTo>
                <a:cubicBezTo>
                  <a:pt x="664396" y="134369"/>
                  <a:pt x="647744" y="123091"/>
                  <a:pt x="636998" y="106971"/>
                </a:cubicBezTo>
                <a:cubicBezTo>
                  <a:pt x="601771" y="54131"/>
                  <a:pt x="634554" y="94743"/>
                  <a:pt x="585627" y="55601"/>
                </a:cubicBezTo>
                <a:cubicBezTo>
                  <a:pt x="578063" y="49550"/>
                  <a:pt x="573743" y="39384"/>
                  <a:pt x="565079" y="35052"/>
                </a:cubicBezTo>
                <a:cubicBezTo>
                  <a:pt x="545706" y="25365"/>
                  <a:pt x="523982" y="21353"/>
                  <a:pt x="503434" y="14504"/>
                </a:cubicBezTo>
                <a:cubicBezTo>
                  <a:pt x="410881" y="-16346"/>
                  <a:pt x="361308" y="11079"/>
                  <a:pt x="297951" y="1450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26"/>
          <p:cNvSpPr>
            <a:spLocks noChangeArrowheads="1"/>
          </p:cNvSpPr>
          <p:nvPr/>
        </p:nvSpPr>
        <p:spPr bwMode="auto">
          <a:xfrm>
            <a:off x="3071117" y="4270495"/>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12" name="Oval 27"/>
          <p:cNvSpPr>
            <a:spLocks noChangeArrowheads="1"/>
          </p:cNvSpPr>
          <p:nvPr/>
        </p:nvSpPr>
        <p:spPr bwMode="auto">
          <a:xfrm>
            <a:off x="2895600" y="4883221"/>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13" name="Oval 27"/>
          <p:cNvSpPr>
            <a:spLocks noChangeArrowheads="1"/>
          </p:cNvSpPr>
          <p:nvPr/>
        </p:nvSpPr>
        <p:spPr bwMode="auto">
          <a:xfrm>
            <a:off x="3553393" y="553092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14" name="Oval 27"/>
          <p:cNvSpPr>
            <a:spLocks noChangeArrowheads="1"/>
          </p:cNvSpPr>
          <p:nvPr/>
        </p:nvSpPr>
        <p:spPr bwMode="auto">
          <a:xfrm>
            <a:off x="4762500" y="5512083"/>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15" name="Oval 27"/>
          <p:cNvSpPr>
            <a:spLocks noChangeArrowheads="1"/>
          </p:cNvSpPr>
          <p:nvPr/>
        </p:nvSpPr>
        <p:spPr bwMode="auto">
          <a:xfrm>
            <a:off x="4606284" y="5057882"/>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16" name="Oval 27"/>
          <p:cNvSpPr>
            <a:spLocks noChangeArrowheads="1"/>
          </p:cNvSpPr>
          <p:nvPr/>
        </p:nvSpPr>
        <p:spPr bwMode="auto">
          <a:xfrm>
            <a:off x="4855824" y="4705818"/>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17" name="Oval 28"/>
          <p:cNvSpPr>
            <a:spLocks noChangeArrowheads="1"/>
          </p:cNvSpPr>
          <p:nvPr/>
        </p:nvSpPr>
        <p:spPr bwMode="auto">
          <a:xfrm>
            <a:off x="5228243" y="3290298"/>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18</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7724697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p:txBody>
          <a:bodyPr/>
          <a:lstStyle/>
          <a:p>
            <a:pPr eaLnBrk="1" hangingPunct="1"/>
            <a:r>
              <a:rPr lang="en-US" dirty="0" smtClean="0"/>
              <a:t>Equivalence Partitioning</a:t>
            </a:r>
          </a:p>
        </p:txBody>
      </p:sp>
      <p:sp>
        <p:nvSpPr>
          <p:cNvPr id="12295" name="Rectangle 7"/>
          <p:cNvSpPr>
            <a:spLocks noGrp="1" noChangeArrowheads="1"/>
          </p:cNvSpPr>
          <p:nvPr>
            <p:ph type="body" idx="1"/>
          </p:nvPr>
        </p:nvSpPr>
        <p:spPr>
          <a:xfrm>
            <a:off x="685800" y="1219200"/>
            <a:ext cx="7772400" cy="838200"/>
          </a:xfrm>
        </p:spPr>
        <p:txBody>
          <a:bodyPr/>
          <a:lstStyle/>
          <a:p>
            <a:pPr eaLnBrk="1" hangingPunct="1"/>
            <a:r>
              <a:rPr lang="en-US" dirty="0" smtClean="0"/>
              <a:t>Create a test case for at least one value from each equivalence class</a:t>
            </a:r>
          </a:p>
        </p:txBody>
      </p:sp>
      <p:sp>
        <p:nvSpPr>
          <p:cNvPr id="30" name="Oval 2"/>
          <p:cNvSpPr>
            <a:spLocks noChangeArrowheads="1"/>
          </p:cNvSpPr>
          <p:nvPr/>
        </p:nvSpPr>
        <p:spPr bwMode="auto">
          <a:xfrm>
            <a:off x="2590800" y="2667000"/>
            <a:ext cx="4038600" cy="3733800"/>
          </a:xfrm>
          <a:prstGeom prst="ellipse">
            <a:avLst/>
          </a:prstGeom>
          <a:noFill/>
          <a:ln w="25400">
            <a:solidFill>
              <a:schemeClr val="tx1"/>
            </a:solidFill>
            <a:round/>
            <a:headEnd/>
            <a:tailEnd/>
          </a:ln>
        </p:spPr>
        <p:txBody>
          <a:bodyPr wrap="none" anchor="ctr"/>
          <a:lstStyle/>
          <a:p>
            <a:endParaRPr lang="en-US" dirty="0"/>
          </a:p>
        </p:txBody>
      </p:sp>
      <p:sp>
        <p:nvSpPr>
          <p:cNvPr id="31" name="Line 3"/>
          <p:cNvSpPr>
            <a:spLocks noChangeShapeType="1"/>
          </p:cNvSpPr>
          <p:nvPr/>
        </p:nvSpPr>
        <p:spPr bwMode="auto">
          <a:xfrm>
            <a:off x="4267200" y="2667000"/>
            <a:ext cx="0" cy="3733800"/>
          </a:xfrm>
          <a:prstGeom prst="line">
            <a:avLst/>
          </a:prstGeom>
          <a:noFill/>
          <a:ln w="38100">
            <a:solidFill>
              <a:srgbClr val="0070C0"/>
            </a:solidFill>
            <a:round/>
            <a:headEnd/>
            <a:tailEnd/>
          </a:ln>
        </p:spPr>
        <p:txBody>
          <a:bodyPr/>
          <a:lstStyle/>
          <a:p>
            <a:endParaRPr lang="en-US" dirty="0"/>
          </a:p>
        </p:txBody>
      </p:sp>
      <p:sp>
        <p:nvSpPr>
          <p:cNvPr id="32" name="Oval 18"/>
          <p:cNvSpPr>
            <a:spLocks noChangeArrowheads="1"/>
          </p:cNvSpPr>
          <p:nvPr/>
        </p:nvSpPr>
        <p:spPr bwMode="auto">
          <a:xfrm>
            <a:off x="4724400" y="3657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33" name="Oval 19"/>
          <p:cNvSpPr>
            <a:spLocks noChangeArrowheads="1"/>
          </p:cNvSpPr>
          <p:nvPr/>
        </p:nvSpPr>
        <p:spPr bwMode="auto">
          <a:xfrm>
            <a:off x="4495800" y="2895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34" name="Oval 20"/>
          <p:cNvSpPr>
            <a:spLocks noChangeArrowheads="1"/>
          </p:cNvSpPr>
          <p:nvPr/>
        </p:nvSpPr>
        <p:spPr bwMode="auto">
          <a:xfrm>
            <a:off x="5827140" y="3986373"/>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35" name="Oval 21"/>
          <p:cNvSpPr>
            <a:spLocks noChangeArrowheads="1"/>
          </p:cNvSpPr>
          <p:nvPr/>
        </p:nvSpPr>
        <p:spPr bwMode="auto">
          <a:xfrm>
            <a:off x="4800600" y="43434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39" name="Oval 25"/>
          <p:cNvSpPr>
            <a:spLocks noChangeArrowheads="1"/>
          </p:cNvSpPr>
          <p:nvPr/>
        </p:nvSpPr>
        <p:spPr bwMode="auto">
          <a:xfrm>
            <a:off x="3886200" y="29718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40" name="Oval 26"/>
          <p:cNvSpPr>
            <a:spLocks noChangeArrowheads="1"/>
          </p:cNvSpPr>
          <p:nvPr/>
        </p:nvSpPr>
        <p:spPr bwMode="auto">
          <a:xfrm>
            <a:off x="3505200" y="3657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41" name="Oval 27"/>
          <p:cNvSpPr>
            <a:spLocks noChangeArrowheads="1"/>
          </p:cNvSpPr>
          <p:nvPr/>
        </p:nvSpPr>
        <p:spPr bwMode="auto">
          <a:xfrm>
            <a:off x="2819400" y="4508328"/>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42" name="Oval 28"/>
          <p:cNvSpPr>
            <a:spLocks noChangeArrowheads="1"/>
          </p:cNvSpPr>
          <p:nvPr/>
        </p:nvSpPr>
        <p:spPr bwMode="auto">
          <a:xfrm>
            <a:off x="3505200" y="50292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43" name="Oval 29"/>
          <p:cNvSpPr>
            <a:spLocks noChangeArrowheads="1"/>
          </p:cNvSpPr>
          <p:nvPr/>
        </p:nvSpPr>
        <p:spPr bwMode="auto">
          <a:xfrm>
            <a:off x="3581400" y="5943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44" name="Freeform 43"/>
          <p:cNvSpPr/>
          <p:nvPr/>
        </p:nvSpPr>
        <p:spPr>
          <a:xfrm>
            <a:off x="3339101" y="2865325"/>
            <a:ext cx="758189" cy="1121048"/>
          </a:xfrm>
          <a:custGeom>
            <a:avLst/>
            <a:gdLst>
              <a:gd name="connsiteX0" fmla="*/ 688369 w 758189"/>
              <a:gd name="connsiteY0" fmla="*/ 11439 h 1121048"/>
              <a:gd name="connsiteX1" fmla="*/ 626724 w 758189"/>
              <a:gd name="connsiteY1" fmla="*/ 1165 h 1121048"/>
              <a:gd name="connsiteX2" fmla="*/ 400692 w 758189"/>
              <a:gd name="connsiteY2" fmla="*/ 21713 h 1121048"/>
              <a:gd name="connsiteX3" fmla="*/ 359596 w 758189"/>
              <a:gd name="connsiteY3" fmla="*/ 73084 h 1121048"/>
              <a:gd name="connsiteX4" fmla="*/ 339047 w 758189"/>
              <a:gd name="connsiteY4" fmla="*/ 93632 h 1121048"/>
              <a:gd name="connsiteX5" fmla="*/ 308225 w 758189"/>
              <a:gd name="connsiteY5" fmla="*/ 186100 h 1121048"/>
              <a:gd name="connsiteX6" fmla="*/ 297951 w 758189"/>
              <a:gd name="connsiteY6" fmla="*/ 216922 h 1121048"/>
              <a:gd name="connsiteX7" fmla="*/ 287677 w 758189"/>
              <a:gd name="connsiteY7" fmla="*/ 299115 h 1121048"/>
              <a:gd name="connsiteX8" fmla="*/ 267128 w 758189"/>
              <a:gd name="connsiteY8" fmla="*/ 391583 h 1121048"/>
              <a:gd name="connsiteX9" fmla="*/ 205483 w 758189"/>
              <a:gd name="connsiteY9" fmla="*/ 463502 h 1121048"/>
              <a:gd name="connsiteX10" fmla="*/ 174661 w 758189"/>
              <a:gd name="connsiteY10" fmla="*/ 473776 h 1121048"/>
              <a:gd name="connsiteX11" fmla="*/ 123290 w 758189"/>
              <a:gd name="connsiteY11" fmla="*/ 514873 h 1121048"/>
              <a:gd name="connsiteX12" fmla="*/ 92468 w 758189"/>
              <a:gd name="connsiteY12" fmla="*/ 525147 h 1121048"/>
              <a:gd name="connsiteX13" fmla="*/ 51371 w 758189"/>
              <a:gd name="connsiteY13" fmla="*/ 566244 h 1121048"/>
              <a:gd name="connsiteX14" fmla="*/ 20548 w 758189"/>
              <a:gd name="connsiteY14" fmla="*/ 617614 h 1121048"/>
              <a:gd name="connsiteX15" fmla="*/ 10274 w 758189"/>
              <a:gd name="connsiteY15" fmla="*/ 658711 h 1121048"/>
              <a:gd name="connsiteX16" fmla="*/ 0 w 758189"/>
              <a:gd name="connsiteY16" fmla="*/ 689533 h 1121048"/>
              <a:gd name="connsiteX17" fmla="*/ 10274 w 758189"/>
              <a:gd name="connsiteY17" fmla="*/ 997758 h 1121048"/>
              <a:gd name="connsiteX18" fmla="*/ 20548 w 758189"/>
              <a:gd name="connsiteY18" fmla="*/ 1028581 h 1121048"/>
              <a:gd name="connsiteX19" fmla="*/ 41097 w 758189"/>
              <a:gd name="connsiteY19" fmla="*/ 1049129 h 1121048"/>
              <a:gd name="connsiteX20" fmla="*/ 123290 w 758189"/>
              <a:gd name="connsiteY20" fmla="*/ 1100500 h 1121048"/>
              <a:gd name="connsiteX21" fmla="*/ 154112 w 758189"/>
              <a:gd name="connsiteY21" fmla="*/ 1110774 h 1121048"/>
              <a:gd name="connsiteX22" fmla="*/ 184935 w 758189"/>
              <a:gd name="connsiteY22" fmla="*/ 1121048 h 1121048"/>
              <a:gd name="connsiteX23" fmla="*/ 400692 w 758189"/>
              <a:gd name="connsiteY23" fmla="*/ 1110774 h 1121048"/>
              <a:gd name="connsiteX24" fmla="*/ 431515 w 758189"/>
              <a:gd name="connsiteY24" fmla="*/ 1100500 h 1121048"/>
              <a:gd name="connsiteX25" fmla="*/ 452063 w 758189"/>
              <a:gd name="connsiteY25" fmla="*/ 1079951 h 1121048"/>
              <a:gd name="connsiteX26" fmla="*/ 493160 w 758189"/>
              <a:gd name="connsiteY26" fmla="*/ 1018306 h 1121048"/>
              <a:gd name="connsiteX27" fmla="*/ 534256 w 758189"/>
              <a:gd name="connsiteY27" fmla="*/ 895017 h 1121048"/>
              <a:gd name="connsiteX28" fmla="*/ 544530 w 758189"/>
              <a:gd name="connsiteY28" fmla="*/ 864194 h 1121048"/>
              <a:gd name="connsiteX29" fmla="*/ 585627 w 758189"/>
              <a:gd name="connsiteY29" fmla="*/ 812823 h 1121048"/>
              <a:gd name="connsiteX30" fmla="*/ 606175 w 758189"/>
              <a:gd name="connsiteY30" fmla="*/ 751178 h 1121048"/>
              <a:gd name="connsiteX31" fmla="*/ 616450 w 758189"/>
              <a:gd name="connsiteY31" fmla="*/ 720356 h 1121048"/>
              <a:gd name="connsiteX32" fmla="*/ 647272 w 758189"/>
              <a:gd name="connsiteY32" fmla="*/ 689533 h 1121048"/>
              <a:gd name="connsiteX33" fmla="*/ 667820 w 758189"/>
              <a:gd name="connsiteY33" fmla="*/ 627888 h 1121048"/>
              <a:gd name="connsiteX34" fmla="*/ 678095 w 758189"/>
              <a:gd name="connsiteY34" fmla="*/ 597066 h 1121048"/>
              <a:gd name="connsiteX35" fmla="*/ 698643 w 758189"/>
              <a:gd name="connsiteY35" fmla="*/ 566244 h 1121048"/>
              <a:gd name="connsiteX36" fmla="*/ 719191 w 758189"/>
              <a:gd name="connsiteY36" fmla="*/ 504599 h 1121048"/>
              <a:gd name="connsiteX37" fmla="*/ 739739 w 758189"/>
              <a:gd name="connsiteY37" fmla="*/ 432679 h 1121048"/>
              <a:gd name="connsiteX38" fmla="*/ 739739 w 758189"/>
              <a:gd name="connsiteY38" fmla="*/ 31987 h 1121048"/>
              <a:gd name="connsiteX39" fmla="*/ 678095 w 758189"/>
              <a:gd name="connsiteY39" fmla="*/ 11439 h 1121048"/>
              <a:gd name="connsiteX40" fmla="*/ 585627 w 758189"/>
              <a:gd name="connsiteY40" fmla="*/ 11439 h 112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58189" h="1121048">
                <a:moveTo>
                  <a:pt x="688369" y="11439"/>
                </a:moveTo>
                <a:cubicBezTo>
                  <a:pt x="667821" y="8014"/>
                  <a:pt x="647556" y="1165"/>
                  <a:pt x="626724" y="1165"/>
                </a:cubicBezTo>
                <a:cubicBezTo>
                  <a:pt x="453231" y="1165"/>
                  <a:pt x="487924" y="-7363"/>
                  <a:pt x="400692" y="21713"/>
                </a:cubicBezTo>
                <a:cubicBezTo>
                  <a:pt x="351069" y="71338"/>
                  <a:pt x="411450" y="8268"/>
                  <a:pt x="359596" y="73084"/>
                </a:cubicBezTo>
                <a:cubicBezTo>
                  <a:pt x="353545" y="80648"/>
                  <a:pt x="345897" y="86783"/>
                  <a:pt x="339047" y="93632"/>
                </a:cubicBezTo>
                <a:lnTo>
                  <a:pt x="308225" y="186100"/>
                </a:lnTo>
                <a:lnTo>
                  <a:pt x="297951" y="216922"/>
                </a:lnTo>
                <a:cubicBezTo>
                  <a:pt x="294526" y="244320"/>
                  <a:pt x="291582" y="271782"/>
                  <a:pt x="287677" y="299115"/>
                </a:cubicBezTo>
                <a:cubicBezTo>
                  <a:pt x="284521" y="321209"/>
                  <a:pt x="279363" y="367113"/>
                  <a:pt x="267128" y="391583"/>
                </a:cubicBezTo>
                <a:cubicBezTo>
                  <a:pt x="257926" y="409988"/>
                  <a:pt x="220650" y="458446"/>
                  <a:pt x="205483" y="463502"/>
                </a:cubicBezTo>
                <a:cubicBezTo>
                  <a:pt x="195209" y="466927"/>
                  <a:pt x="184347" y="468933"/>
                  <a:pt x="174661" y="473776"/>
                </a:cubicBezTo>
                <a:cubicBezTo>
                  <a:pt x="51295" y="535458"/>
                  <a:pt x="218843" y="457539"/>
                  <a:pt x="123290" y="514873"/>
                </a:cubicBezTo>
                <a:cubicBezTo>
                  <a:pt x="114004" y="520445"/>
                  <a:pt x="102742" y="521722"/>
                  <a:pt x="92468" y="525147"/>
                </a:cubicBezTo>
                <a:cubicBezTo>
                  <a:pt x="78769" y="538846"/>
                  <a:pt x="57497" y="547865"/>
                  <a:pt x="51371" y="566244"/>
                </a:cubicBezTo>
                <a:cubicBezTo>
                  <a:pt x="38034" y="606256"/>
                  <a:pt x="48755" y="589408"/>
                  <a:pt x="20548" y="617614"/>
                </a:cubicBezTo>
                <a:cubicBezTo>
                  <a:pt x="17123" y="631313"/>
                  <a:pt x="14153" y="645134"/>
                  <a:pt x="10274" y="658711"/>
                </a:cubicBezTo>
                <a:cubicBezTo>
                  <a:pt x="7299" y="669124"/>
                  <a:pt x="0" y="678703"/>
                  <a:pt x="0" y="689533"/>
                </a:cubicBezTo>
                <a:cubicBezTo>
                  <a:pt x="0" y="792332"/>
                  <a:pt x="4055" y="895148"/>
                  <a:pt x="10274" y="997758"/>
                </a:cubicBezTo>
                <a:cubicBezTo>
                  <a:pt x="10929" y="1008568"/>
                  <a:pt x="14976" y="1019294"/>
                  <a:pt x="20548" y="1028581"/>
                </a:cubicBezTo>
                <a:cubicBezTo>
                  <a:pt x="25532" y="1036887"/>
                  <a:pt x="35046" y="1041565"/>
                  <a:pt x="41097" y="1049129"/>
                </a:cubicBezTo>
                <a:cubicBezTo>
                  <a:pt x="82542" y="1100934"/>
                  <a:pt x="34350" y="1070853"/>
                  <a:pt x="123290" y="1100500"/>
                </a:cubicBezTo>
                <a:lnTo>
                  <a:pt x="154112" y="1110774"/>
                </a:lnTo>
                <a:lnTo>
                  <a:pt x="184935" y="1121048"/>
                </a:lnTo>
                <a:cubicBezTo>
                  <a:pt x="256854" y="1117623"/>
                  <a:pt x="328940" y="1116753"/>
                  <a:pt x="400692" y="1110774"/>
                </a:cubicBezTo>
                <a:cubicBezTo>
                  <a:pt x="411485" y="1109875"/>
                  <a:pt x="422228" y="1106072"/>
                  <a:pt x="431515" y="1100500"/>
                </a:cubicBezTo>
                <a:cubicBezTo>
                  <a:pt x="439821" y="1095516"/>
                  <a:pt x="446251" y="1087700"/>
                  <a:pt x="452063" y="1079951"/>
                </a:cubicBezTo>
                <a:cubicBezTo>
                  <a:pt x="466881" y="1060194"/>
                  <a:pt x="493160" y="1018306"/>
                  <a:pt x="493160" y="1018306"/>
                </a:cubicBezTo>
                <a:lnTo>
                  <a:pt x="534256" y="895017"/>
                </a:lnTo>
                <a:cubicBezTo>
                  <a:pt x="537681" y="884743"/>
                  <a:pt x="536872" y="871852"/>
                  <a:pt x="544530" y="864194"/>
                </a:cubicBezTo>
                <a:cubicBezTo>
                  <a:pt x="561611" y="847114"/>
                  <a:pt x="575257" y="836155"/>
                  <a:pt x="585627" y="812823"/>
                </a:cubicBezTo>
                <a:cubicBezTo>
                  <a:pt x="594424" y="793030"/>
                  <a:pt x="599325" y="771726"/>
                  <a:pt x="606175" y="751178"/>
                </a:cubicBezTo>
                <a:cubicBezTo>
                  <a:pt x="609600" y="740904"/>
                  <a:pt x="608792" y="728014"/>
                  <a:pt x="616450" y="720356"/>
                </a:cubicBezTo>
                <a:lnTo>
                  <a:pt x="647272" y="689533"/>
                </a:lnTo>
                <a:lnTo>
                  <a:pt x="667820" y="627888"/>
                </a:lnTo>
                <a:cubicBezTo>
                  <a:pt x="671245" y="617614"/>
                  <a:pt x="672088" y="606077"/>
                  <a:pt x="678095" y="597066"/>
                </a:cubicBezTo>
                <a:lnTo>
                  <a:pt x="698643" y="566244"/>
                </a:lnTo>
                <a:cubicBezTo>
                  <a:pt x="705492" y="545696"/>
                  <a:pt x="713938" y="525612"/>
                  <a:pt x="719191" y="504599"/>
                </a:cubicBezTo>
                <a:cubicBezTo>
                  <a:pt x="732092" y="452995"/>
                  <a:pt x="725000" y="476898"/>
                  <a:pt x="739739" y="432679"/>
                </a:cubicBezTo>
                <a:cubicBezTo>
                  <a:pt x="754975" y="295563"/>
                  <a:pt x="772234" y="180538"/>
                  <a:pt x="739739" y="31987"/>
                </a:cubicBezTo>
                <a:cubicBezTo>
                  <a:pt x="735110" y="10828"/>
                  <a:pt x="699754" y="11439"/>
                  <a:pt x="678095" y="11439"/>
                </a:cubicBezTo>
                <a:lnTo>
                  <a:pt x="585627" y="1143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44"/>
          <p:cNvSpPr/>
          <p:nvPr/>
        </p:nvSpPr>
        <p:spPr>
          <a:xfrm>
            <a:off x="2713662" y="3973568"/>
            <a:ext cx="791110" cy="1145720"/>
          </a:xfrm>
          <a:custGeom>
            <a:avLst/>
            <a:gdLst>
              <a:gd name="connsiteX0" fmla="*/ 688369 w 791110"/>
              <a:gd name="connsiteY0" fmla="*/ 0 h 1145720"/>
              <a:gd name="connsiteX1" fmla="*/ 585627 w 791110"/>
              <a:gd name="connsiteY1" fmla="*/ 30823 h 1145720"/>
              <a:gd name="connsiteX2" fmla="*/ 462337 w 791110"/>
              <a:gd name="connsiteY2" fmla="*/ 61645 h 1145720"/>
              <a:gd name="connsiteX3" fmla="*/ 359596 w 791110"/>
              <a:gd name="connsiteY3" fmla="*/ 92468 h 1145720"/>
              <a:gd name="connsiteX4" fmla="*/ 287677 w 791110"/>
              <a:gd name="connsiteY4" fmla="*/ 113016 h 1145720"/>
              <a:gd name="connsiteX5" fmla="*/ 215758 w 791110"/>
              <a:gd name="connsiteY5" fmla="*/ 184935 h 1145720"/>
              <a:gd name="connsiteX6" fmla="*/ 174661 w 791110"/>
              <a:gd name="connsiteY6" fmla="*/ 226032 h 1145720"/>
              <a:gd name="connsiteX7" fmla="*/ 154113 w 791110"/>
              <a:gd name="connsiteY7" fmla="*/ 256854 h 1145720"/>
              <a:gd name="connsiteX8" fmla="*/ 102742 w 791110"/>
              <a:gd name="connsiteY8" fmla="*/ 308225 h 1145720"/>
              <a:gd name="connsiteX9" fmla="*/ 61645 w 791110"/>
              <a:gd name="connsiteY9" fmla="*/ 380144 h 1145720"/>
              <a:gd name="connsiteX10" fmla="*/ 41097 w 791110"/>
              <a:gd name="connsiteY10" fmla="*/ 410967 h 1145720"/>
              <a:gd name="connsiteX11" fmla="*/ 10274 w 791110"/>
              <a:gd name="connsiteY11" fmla="*/ 523982 h 1145720"/>
              <a:gd name="connsiteX12" fmla="*/ 0 w 791110"/>
              <a:gd name="connsiteY12" fmla="*/ 606176 h 1145720"/>
              <a:gd name="connsiteX13" fmla="*/ 10274 w 791110"/>
              <a:gd name="connsiteY13" fmla="*/ 965771 h 1145720"/>
              <a:gd name="connsiteX14" fmla="*/ 30823 w 791110"/>
              <a:gd name="connsiteY14" fmla="*/ 1078787 h 1145720"/>
              <a:gd name="connsiteX15" fmla="*/ 51371 w 791110"/>
              <a:gd name="connsiteY15" fmla="*/ 1109609 h 1145720"/>
              <a:gd name="connsiteX16" fmla="*/ 82193 w 791110"/>
              <a:gd name="connsiteY16" fmla="*/ 1119883 h 1145720"/>
              <a:gd name="connsiteX17" fmla="*/ 154113 w 791110"/>
              <a:gd name="connsiteY17" fmla="*/ 1140432 h 1145720"/>
              <a:gd name="connsiteX18" fmla="*/ 380144 w 791110"/>
              <a:gd name="connsiteY18" fmla="*/ 1109609 h 1145720"/>
              <a:gd name="connsiteX19" fmla="*/ 410966 w 791110"/>
              <a:gd name="connsiteY19" fmla="*/ 1089061 h 1145720"/>
              <a:gd name="connsiteX20" fmla="*/ 421241 w 791110"/>
              <a:gd name="connsiteY20" fmla="*/ 1047964 h 1145720"/>
              <a:gd name="connsiteX21" fmla="*/ 410966 w 791110"/>
              <a:gd name="connsiteY21" fmla="*/ 893852 h 1145720"/>
              <a:gd name="connsiteX22" fmla="*/ 400692 w 791110"/>
              <a:gd name="connsiteY22" fmla="*/ 863029 h 1145720"/>
              <a:gd name="connsiteX23" fmla="*/ 390418 w 791110"/>
              <a:gd name="connsiteY23" fmla="*/ 821933 h 1145720"/>
              <a:gd name="connsiteX24" fmla="*/ 380144 w 791110"/>
              <a:gd name="connsiteY24" fmla="*/ 750014 h 1145720"/>
              <a:gd name="connsiteX25" fmla="*/ 390418 w 791110"/>
              <a:gd name="connsiteY25" fmla="*/ 647272 h 1145720"/>
              <a:gd name="connsiteX26" fmla="*/ 493160 w 791110"/>
              <a:gd name="connsiteY26" fmla="*/ 616450 h 1145720"/>
              <a:gd name="connsiteX27" fmla="*/ 554805 w 791110"/>
              <a:gd name="connsiteY27" fmla="*/ 606176 h 1145720"/>
              <a:gd name="connsiteX28" fmla="*/ 616450 w 791110"/>
              <a:gd name="connsiteY28" fmla="*/ 585627 h 1145720"/>
              <a:gd name="connsiteX29" fmla="*/ 647272 w 791110"/>
              <a:gd name="connsiteY29" fmla="*/ 575353 h 1145720"/>
              <a:gd name="connsiteX30" fmla="*/ 698643 w 791110"/>
              <a:gd name="connsiteY30" fmla="*/ 523982 h 1145720"/>
              <a:gd name="connsiteX31" fmla="*/ 729465 w 791110"/>
              <a:gd name="connsiteY31" fmla="*/ 493160 h 1145720"/>
              <a:gd name="connsiteX32" fmla="*/ 750014 w 791110"/>
              <a:gd name="connsiteY32" fmla="*/ 431515 h 1145720"/>
              <a:gd name="connsiteX33" fmla="*/ 760288 w 791110"/>
              <a:gd name="connsiteY33" fmla="*/ 400692 h 1145720"/>
              <a:gd name="connsiteX34" fmla="*/ 770562 w 791110"/>
              <a:gd name="connsiteY34" fmla="*/ 359596 h 1145720"/>
              <a:gd name="connsiteX35" fmla="*/ 791110 w 791110"/>
              <a:gd name="connsiteY35" fmla="*/ 246580 h 1145720"/>
              <a:gd name="connsiteX36" fmla="*/ 780836 w 791110"/>
              <a:gd name="connsiteY36" fmla="*/ 102742 h 1145720"/>
              <a:gd name="connsiteX37" fmla="*/ 750014 w 791110"/>
              <a:gd name="connsiteY37" fmla="*/ 82194 h 1145720"/>
              <a:gd name="connsiteX38" fmla="*/ 729465 w 791110"/>
              <a:gd name="connsiteY38" fmla="*/ 61645 h 1145720"/>
              <a:gd name="connsiteX39" fmla="*/ 636998 w 791110"/>
              <a:gd name="connsiteY39" fmla="*/ 10274 h 1145720"/>
              <a:gd name="connsiteX40" fmla="*/ 606175 w 791110"/>
              <a:gd name="connsiteY40" fmla="*/ 10274 h 11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91110" h="1145720">
                <a:moveTo>
                  <a:pt x="688369" y="0"/>
                </a:moveTo>
                <a:cubicBezTo>
                  <a:pt x="578874" y="43799"/>
                  <a:pt x="694766" y="1058"/>
                  <a:pt x="585627" y="30823"/>
                </a:cubicBezTo>
                <a:cubicBezTo>
                  <a:pt x="396816" y="82316"/>
                  <a:pt x="648644" y="24384"/>
                  <a:pt x="462337" y="61645"/>
                </a:cubicBezTo>
                <a:cubicBezTo>
                  <a:pt x="380789" y="77955"/>
                  <a:pt x="464455" y="66254"/>
                  <a:pt x="359596" y="92468"/>
                </a:cubicBezTo>
                <a:cubicBezTo>
                  <a:pt x="307993" y="105369"/>
                  <a:pt x="331895" y="98277"/>
                  <a:pt x="287677" y="113016"/>
                </a:cubicBezTo>
                <a:lnTo>
                  <a:pt x="215758" y="184935"/>
                </a:lnTo>
                <a:lnTo>
                  <a:pt x="174661" y="226032"/>
                </a:lnTo>
                <a:cubicBezTo>
                  <a:pt x="167812" y="236306"/>
                  <a:pt x="162244" y="247561"/>
                  <a:pt x="154113" y="256854"/>
                </a:cubicBezTo>
                <a:cubicBezTo>
                  <a:pt x="138166" y="275079"/>
                  <a:pt x="116175" y="288076"/>
                  <a:pt x="102742" y="308225"/>
                </a:cubicBezTo>
                <a:cubicBezTo>
                  <a:pt x="52689" y="383301"/>
                  <a:pt x="113772" y="288918"/>
                  <a:pt x="61645" y="380144"/>
                </a:cubicBezTo>
                <a:cubicBezTo>
                  <a:pt x="55519" y="390865"/>
                  <a:pt x="46112" y="399683"/>
                  <a:pt x="41097" y="410967"/>
                </a:cubicBezTo>
                <a:cubicBezTo>
                  <a:pt x="25987" y="444965"/>
                  <a:pt x="15961" y="487019"/>
                  <a:pt x="10274" y="523982"/>
                </a:cubicBezTo>
                <a:cubicBezTo>
                  <a:pt x="6075" y="551272"/>
                  <a:pt x="3425" y="578778"/>
                  <a:pt x="0" y="606176"/>
                </a:cubicBezTo>
                <a:cubicBezTo>
                  <a:pt x="3425" y="726041"/>
                  <a:pt x="4570" y="845993"/>
                  <a:pt x="10274" y="965771"/>
                </a:cubicBezTo>
                <a:cubicBezTo>
                  <a:pt x="10869" y="978267"/>
                  <a:pt x="21485" y="1056997"/>
                  <a:pt x="30823" y="1078787"/>
                </a:cubicBezTo>
                <a:cubicBezTo>
                  <a:pt x="35687" y="1090136"/>
                  <a:pt x="41729" y="1101895"/>
                  <a:pt x="51371" y="1109609"/>
                </a:cubicBezTo>
                <a:cubicBezTo>
                  <a:pt x="59828" y="1116374"/>
                  <a:pt x="71780" y="1116908"/>
                  <a:pt x="82193" y="1119883"/>
                </a:cubicBezTo>
                <a:cubicBezTo>
                  <a:pt x="172507" y="1145688"/>
                  <a:pt x="80204" y="1115797"/>
                  <a:pt x="154113" y="1140432"/>
                </a:cubicBezTo>
                <a:cubicBezTo>
                  <a:pt x="499631" y="1123156"/>
                  <a:pt x="292691" y="1179573"/>
                  <a:pt x="380144" y="1109609"/>
                </a:cubicBezTo>
                <a:cubicBezTo>
                  <a:pt x="389786" y="1101895"/>
                  <a:pt x="400692" y="1095910"/>
                  <a:pt x="410966" y="1089061"/>
                </a:cubicBezTo>
                <a:cubicBezTo>
                  <a:pt x="414391" y="1075362"/>
                  <a:pt x="421241" y="1062085"/>
                  <a:pt x="421241" y="1047964"/>
                </a:cubicBezTo>
                <a:cubicBezTo>
                  <a:pt x="421241" y="996479"/>
                  <a:pt x="416652" y="945022"/>
                  <a:pt x="410966" y="893852"/>
                </a:cubicBezTo>
                <a:cubicBezTo>
                  <a:pt x="409770" y="883088"/>
                  <a:pt x="403667" y="873442"/>
                  <a:pt x="400692" y="863029"/>
                </a:cubicBezTo>
                <a:cubicBezTo>
                  <a:pt x="396813" y="849452"/>
                  <a:pt x="392944" y="835826"/>
                  <a:pt x="390418" y="821933"/>
                </a:cubicBezTo>
                <a:cubicBezTo>
                  <a:pt x="386086" y="798107"/>
                  <a:pt x="383569" y="773987"/>
                  <a:pt x="380144" y="750014"/>
                </a:cubicBezTo>
                <a:cubicBezTo>
                  <a:pt x="383569" y="715767"/>
                  <a:pt x="373076" y="677002"/>
                  <a:pt x="390418" y="647272"/>
                </a:cubicBezTo>
                <a:cubicBezTo>
                  <a:pt x="393880" y="641338"/>
                  <a:pt x="477714" y="619539"/>
                  <a:pt x="493160" y="616450"/>
                </a:cubicBezTo>
                <a:cubicBezTo>
                  <a:pt x="513587" y="612365"/>
                  <a:pt x="534257" y="609601"/>
                  <a:pt x="554805" y="606176"/>
                </a:cubicBezTo>
                <a:lnTo>
                  <a:pt x="616450" y="585627"/>
                </a:lnTo>
                <a:lnTo>
                  <a:pt x="647272" y="575353"/>
                </a:lnTo>
                <a:lnTo>
                  <a:pt x="698643" y="523982"/>
                </a:lnTo>
                <a:lnTo>
                  <a:pt x="729465" y="493160"/>
                </a:lnTo>
                <a:lnTo>
                  <a:pt x="750014" y="431515"/>
                </a:lnTo>
                <a:cubicBezTo>
                  <a:pt x="753439" y="421241"/>
                  <a:pt x="757661" y="411199"/>
                  <a:pt x="760288" y="400692"/>
                </a:cubicBezTo>
                <a:cubicBezTo>
                  <a:pt x="763713" y="386993"/>
                  <a:pt x="767499" y="373380"/>
                  <a:pt x="770562" y="359596"/>
                </a:cubicBezTo>
                <a:cubicBezTo>
                  <a:pt x="780135" y="316519"/>
                  <a:pt x="783675" y="291188"/>
                  <a:pt x="791110" y="246580"/>
                </a:cubicBezTo>
                <a:cubicBezTo>
                  <a:pt x="787685" y="198634"/>
                  <a:pt x="792494" y="149375"/>
                  <a:pt x="780836" y="102742"/>
                </a:cubicBezTo>
                <a:cubicBezTo>
                  <a:pt x="777841" y="90763"/>
                  <a:pt x="759656" y="89908"/>
                  <a:pt x="750014" y="82194"/>
                </a:cubicBezTo>
                <a:cubicBezTo>
                  <a:pt x="742450" y="76143"/>
                  <a:pt x="737215" y="67457"/>
                  <a:pt x="729465" y="61645"/>
                </a:cubicBezTo>
                <a:cubicBezTo>
                  <a:pt x="704255" y="42737"/>
                  <a:pt x="671319" y="15995"/>
                  <a:pt x="636998" y="10274"/>
                </a:cubicBezTo>
                <a:cubicBezTo>
                  <a:pt x="626863" y="8585"/>
                  <a:pt x="616449" y="10274"/>
                  <a:pt x="606175" y="1027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45"/>
          <p:cNvSpPr/>
          <p:nvPr/>
        </p:nvSpPr>
        <p:spPr>
          <a:xfrm>
            <a:off x="3339101" y="4921321"/>
            <a:ext cx="504785" cy="1222625"/>
          </a:xfrm>
          <a:custGeom>
            <a:avLst/>
            <a:gdLst>
              <a:gd name="connsiteX0" fmla="*/ 339047 w 504785"/>
              <a:gd name="connsiteY0" fmla="*/ 41097 h 1222625"/>
              <a:gd name="connsiteX1" fmla="*/ 256854 w 504785"/>
              <a:gd name="connsiteY1" fmla="*/ 10275 h 1222625"/>
              <a:gd name="connsiteX2" fmla="*/ 205483 w 504785"/>
              <a:gd name="connsiteY2" fmla="*/ 0 h 1222625"/>
              <a:gd name="connsiteX3" fmla="*/ 61645 w 504785"/>
              <a:gd name="connsiteY3" fmla="*/ 10275 h 1222625"/>
              <a:gd name="connsiteX4" fmla="*/ 30823 w 504785"/>
              <a:gd name="connsiteY4" fmla="*/ 20549 h 1222625"/>
              <a:gd name="connsiteX5" fmla="*/ 10274 w 504785"/>
              <a:gd name="connsiteY5" fmla="*/ 82194 h 1222625"/>
              <a:gd name="connsiteX6" fmla="*/ 0 w 504785"/>
              <a:gd name="connsiteY6" fmla="*/ 113016 h 1222625"/>
              <a:gd name="connsiteX7" fmla="*/ 10274 w 504785"/>
              <a:gd name="connsiteY7" fmla="*/ 441789 h 1222625"/>
              <a:gd name="connsiteX8" fmla="*/ 20548 w 504785"/>
              <a:gd name="connsiteY8" fmla="*/ 523982 h 1222625"/>
              <a:gd name="connsiteX9" fmla="*/ 30823 w 504785"/>
              <a:gd name="connsiteY9" fmla="*/ 626724 h 1222625"/>
              <a:gd name="connsiteX10" fmla="*/ 61645 w 504785"/>
              <a:gd name="connsiteY10" fmla="*/ 791110 h 1222625"/>
              <a:gd name="connsiteX11" fmla="*/ 92468 w 504785"/>
              <a:gd name="connsiteY11" fmla="*/ 893852 h 1222625"/>
              <a:gd name="connsiteX12" fmla="*/ 113016 w 504785"/>
              <a:gd name="connsiteY12" fmla="*/ 986319 h 1222625"/>
              <a:gd name="connsiteX13" fmla="*/ 123290 w 504785"/>
              <a:gd name="connsiteY13" fmla="*/ 1017142 h 1222625"/>
              <a:gd name="connsiteX14" fmla="*/ 143838 w 504785"/>
              <a:gd name="connsiteY14" fmla="*/ 1099335 h 1222625"/>
              <a:gd name="connsiteX15" fmla="*/ 164387 w 504785"/>
              <a:gd name="connsiteY15" fmla="*/ 1119883 h 1222625"/>
              <a:gd name="connsiteX16" fmla="*/ 184935 w 504785"/>
              <a:gd name="connsiteY16" fmla="*/ 1150706 h 1222625"/>
              <a:gd name="connsiteX17" fmla="*/ 215757 w 504785"/>
              <a:gd name="connsiteY17" fmla="*/ 1171254 h 1222625"/>
              <a:gd name="connsiteX18" fmla="*/ 236306 w 504785"/>
              <a:gd name="connsiteY18" fmla="*/ 1191803 h 1222625"/>
              <a:gd name="connsiteX19" fmla="*/ 297951 w 504785"/>
              <a:gd name="connsiteY19" fmla="*/ 1222625 h 1222625"/>
              <a:gd name="connsiteX20" fmla="*/ 441789 w 504785"/>
              <a:gd name="connsiteY20" fmla="*/ 1212351 h 1222625"/>
              <a:gd name="connsiteX21" fmla="*/ 462337 w 504785"/>
              <a:gd name="connsiteY21" fmla="*/ 1181528 h 1222625"/>
              <a:gd name="connsiteX22" fmla="*/ 493160 w 504785"/>
              <a:gd name="connsiteY22" fmla="*/ 1068513 h 1222625"/>
              <a:gd name="connsiteX23" fmla="*/ 493160 w 504785"/>
              <a:gd name="connsiteY23" fmla="*/ 246580 h 1222625"/>
              <a:gd name="connsiteX24" fmla="*/ 472611 w 504785"/>
              <a:gd name="connsiteY24" fmla="*/ 143839 h 1222625"/>
              <a:gd name="connsiteX25" fmla="*/ 452063 w 504785"/>
              <a:gd name="connsiteY25" fmla="*/ 123290 h 1222625"/>
              <a:gd name="connsiteX26" fmla="*/ 431515 w 504785"/>
              <a:gd name="connsiteY26" fmla="*/ 92468 h 1222625"/>
              <a:gd name="connsiteX27" fmla="*/ 339047 w 504785"/>
              <a:gd name="connsiteY27" fmla="*/ 61645 h 1222625"/>
              <a:gd name="connsiteX28" fmla="*/ 339047 w 504785"/>
              <a:gd name="connsiteY28" fmla="*/ 41097 h 122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4785" h="1222625">
                <a:moveTo>
                  <a:pt x="339047" y="41097"/>
                </a:moveTo>
                <a:cubicBezTo>
                  <a:pt x="325348" y="32535"/>
                  <a:pt x="278333" y="15645"/>
                  <a:pt x="256854" y="10275"/>
                </a:cubicBezTo>
                <a:cubicBezTo>
                  <a:pt x="239913" y="6040"/>
                  <a:pt x="222607" y="3425"/>
                  <a:pt x="205483" y="0"/>
                </a:cubicBezTo>
                <a:cubicBezTo>
                  <a:pt x="157537" y="3425"/>
                  <a:pt x="109384" y="4658"/>
                  <a:pt x="61645" y="10275"/>
                </a:cubicBezTo>
                <a:cubicBezTo>
                  <a:pt x="50889" y="11540"/>
                  <a:pt x="37118" y="11736"/>
                  <a:pt x="30823" y="20549"/>
                </a:cubicBezTo>
                <a:cubicBezTo>
                  <a:pt x="18233" y="38174"/>
                  <a:pt x="17124" y="61646"/>
                  <a:pt x="10274" y="82194"/>
                </a:cubicBezTo>
                <a:lnTo>
                  <a:pt x="0" y="113016"/>
                </a:lnTo>
                <a:cubicBezTo>
                  <a:pt x="3425" y="222607"/>
                  <a:pt x="4799" y="332281"/>
                  <a:pt x="10274" y="441789"/>
                </a:cubicBezTo>
                <a:cubicBezTo>
                  <a:pt x="11653" y="469365"/>
                  <a:pt x="17499" y="496540"/>
                  <a:pt x="20548" y="523982"/>
                </a:cubicBezTo>
                <a:cubicBezTo>
                  <a:pt x="24349" y="558190"/>
                  <a:pt x="26173" y="592621"/>
                  <a:pt x="30823" y="626724"/>
                </a:cubicBezTo>
                <a:cubicBezTo>
                  <a:pt x="36049" y="665044"/>
                  <a:pt x="47246" y="743112"/>
                  <a:pt x="61645" y="791110"/>
                </a:cubicBezTo>
                <a:cubicBezTo>
                  <a:pt x="83592" y="864269"/>
                  <a:pt x="78938" y="832969"/>
                  <a:pt x="92468" y="893852"/>
                </a:cubicBezTo>
                <a:cubicBezTo>
                  <a:pt x="103064" y="941533"/>
                  <a:pt x="100485" y="942461"/>
                  <a:pt x="113016" y="986319"/>
                </a:cubicBezTo>
                <a:cubicBezTo>
                  <a:pt x="115991" y="996732"/>
                  <a:pt x="120663" y="1006635"/>
                  <a:pt x="123290" y="1017142"/>
                </a:cubicBezTo>
                <a:cubicBezTo>
                  <a:pt x="126446" y="1029768"/>
                  <a:pt x="133773" y="1082561"/>
                  <a:pt x="143838" y="1099335"/>
                </a:cubicBezTo>
                <a:cubicBezTo>
                  <a:pt x="148822" y="1107641"/>
                  <a:pt x="158336" y="1112319"/>
                  <a:pt x="164387" y="1119883"/>
                </a:cubicBezTo>
                <a:cubicBezTo>
                  <a:pt x="172101" y="1129525"/>
                  <a:pt x="176204" y="1141974"/>
                  <a:pt x="184935" y="1150706"/>
                </a:cubicBezTo>
                <a:cubicBezTo>
                  <a:pt x="193666" y="1159437"/>
                  <a:pt x="206115" y="1163540"/>
                  <a:pt x="215757" y="1171254"/>
                </a:cubicBezTo>
                <a:cubicBezTo>
                  <a:pt x="223321" y="1177305"/>
                  <a:pt x="228742" y="1185752"/>
                  <a:pt x="236306" y="1191803"/>
                </a:cubicBezTo>
                <a:cubicBezTo>
                  <a:pt x="264758" y="1214565"/>
                  <a:pt x="265396" y="1211774"/>
                  <a:pt x="297951" y="1222625"/>
                </a:cubicBezTo>
                <a:cubicBezTo>
                  <a:pt x="345897" y="1219200"/>
                  <a:pt x="395156" y="1224009"/>
                  <a:pt x="441789" y="1212351"/>
                </a:cubicBezTo>
                <a:cubicBezTo>
                  <a:pt x="453768" y="1209356"/>
                  <a:pt x="457322" y="1192812"/>
                  <a:pt x="462337" y="1181528"/>
                </a:cubicBezTo>
                <a:cubicBezTo>
                  <a:pt x="481299" y="1138864"/>
                  <a:pt x="484370" y="1112464"/>
                  <a:pt x="493160" y="1068513"/>
                </a:cubicBezTo>
                <a:cubicBezTo>
                  <a:pt x="507237" y="674362"/>
                  <a:pt x="510021" y="743989"/>
                  <a:pt x="493160" y="246580"/>
                </a:cubicBezTo>
                <a:cubicBezTo>
                  <a:pt x="492818" y="236503"/>
                  <a:pt x="485418" y="165183"/>
                  <a:pt x="472611" y="143839"/>
                </a:cubicBezTo>
                <a:cubicBezTo>
                  <a:pt x="467627" y="135533"/>
                  <a:pt x="458114" y="130854"/>
                  <a:pt x="452063" y="123290"/>
                </a:cubicBezTo>
                <a:cubicBezTo>
                  <a:pt x="444349" y="113648"/>
                  <a:pt x="441986" y="99012"/>
                  <a:pt x="431515" y="92468"/>
                </a:cubicBezTo>
                <a:cubicBezTo>
                  <a:pt x="431509" y="92464"/>
                  <a:pt x="354461" y="66783"/>
                  <a:pt x="339047" y="61645"/>
                </a:cubicBezTo>
                <a:cubicBezTo>
                  <a:pt x="303631" y="49840"/>
                  <a:pt x="352746" y="49659"/>
                  <a:pt x="339047" y="4109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a:off x="4428162" y="4191856"/>
            <a:ext cx="717070" cy="1808252"/>
          </a:xfrm>
          <a:custGeom>
            <a:avLst/>
            <a:gdLst>
              <a:gd name="connsiteX0" fmla="*/ 359595 w 717070"/>
              <a:gd name="connsiteY0" fmla="*/ 0 h 1808252"/>
              <a:gd name="connsiteX1" fmla="*/ 328773 w 717070"/>
              <a:gd name="connsiteY1" fmla="*/ 51371 h 1808252"/>
              <a:gd name="connsiteX2" fmla="*/ 246580 w 717070"/>
              <a:gd name="connsiteY2" fmla="*/ 123290 h 1808252"/>
              <a:gd name="connsiteX3" fmla="*/ 184935 w 717070"/>
              <a:gd name="connsiteY3" fmla="*/ 195209 h 1808252"/>
              <a:gd name="connsiteX4" fmla="*/ 143838 w 717070"/>
              <a:gd name="connsiteY4" fmla="*/ 236306 h 1808252"/>
              <a:gd name="connsiteX5" fmla="*/ 123290 w 717070"/>
              <a:gd name="connsiteY5" fmla="*/ 267128 h 1808252"/>
              <a:gd name="connsiteX6" fmla="*/ 82193 w 717070"/>
              <a:gd name="connsiteY6" fmla="*/ 318499 h 1808252"/>
              <a:gd name="connsiteX7" fmla="*/ 61645 w 717070"/>
              <a:gd name="connsiteY7" fmla="*/ 380144 h 1808252"/>
              <a:gd name="connsiteX8" fmla="*/ 51371 w 717070"/>
              <a:gd name="connsiteY8" fmla="*/ 410966 h 1808252"/>
              <a:gd name="connsiteX9" fmla="*/ 30822 w 717070"/>
              <a:gd name="connsiteY9" fmla="*/ 554805 h 1808252"/>
              <a:gd name="connsiteX10" fmla="*/ 0 w 717070"/>
              <a:gd name="connsiteY10" fmla="*/ 1037690 h 1808252"/>
              <a:gd name="connsiteX11" fmla="*/ 10274 w 717070"/>
              <a:gd name="connsiteY11" fmla="*/ 1356189 h 1808252"/>
              <a:gd name="connsiteX12" fmla="*/ 30822 w 717070"/>
              <a:gd name="connsiteY12" fmla="*/ 1448656 h 1808252"/>
              <a:gd name="connsiteX13" fmla="*/ 51371 w 717070"/>
              <a:gd name="connsiteY13" fmla="*/ 1469205 h 1808252"/>
              <a:gd name="connsiteX14" fmla="*/ 92467 w 717070"/>
              <a:gd name="connsiteY14" fmla="*/ 1530850 h 1808252"/>
              <a:gd name="connsiteX15" fmla="*/ 123290 w 717070"/>
              <a:gd name="connsiteY15" fmla="*/ 1551398 h 1808252"/>
              <a:gd name="connsiteX16" fmla="*/ 174660 w 717070"/>
              <a:gd name="connsiteY16" fmla="*/ 1602769 h 1808252"/>
              <a:gd name="connsiteX17" fmla="*/ 195209 w 717070"/>
              <a:gd name="connsiteY17" fmla="*/ 1623317 h 1808252"/>
              <a:gd name="connsiteX18" fmla="*/ 226031 w 717070"/>
              <a:gd name="connsiteY18" fmla="*/ 1654140 h 1808252"/>
              <a:gd name="connsiteX19" fmla="*/ 287676 w 717070"/>
              <a:gd name="connsiteY19" fmla="*/ 1695236 h 1808252"/>
              <a:gd name="connsiteX20" fmla="*/ 318499 w 717070"/>
              <a:gd name="connsiteY20" fmla="*/ 1715784 h 1808252"/>
              <a:gd name="connsiteX21" fmla="*/ 380144 w 717070"/>
              <a:gd name="connsiteY21" fmla="*/ 1746607 h 1808252"/>
              <a:gd name="connsiteX22" fmla="*/ 462337 w 717070"/>
              <a:gd name="connsiteY22" fmla="*/ 1797978 h 1808252"/>
              <a:gd name="connsiteX23" fmla="*/ 493159 w 717070"/>
              <a:gd name="connsiteY23" fmla="*/ 1808252 h 1808252"/>
              <a:gd name="connsiteX24" fmla="*/ 626723 w 717070"/>
              <a:gd name="connsiteY24" fmla="*/ 1797978 h 1808252"/>
              <a:gd name="connsiteX25" fmla="*/ 657546 w 717070"/>
              <a:gd name="connsiteY25" fmla="*/ 1787704 h 1808252"/>
              <a:gd name="connsiteX26" fmla="*/ 678094 w 717070"/>
              <a:gd name="connsiteY26" fmla="*/ 1767155 h 1808252"/>
              <a:gd name="connsiteX27" fmla="*/ 698642 w 717070"/>
              <a:gd name="connsiteY27" fmla="*/ 1736333 h 1808252"/>
              <a:gd name="connsiteX28" fmla="*/ 698642 w 717070"/>
              <a:gd name="connsiteY28" fmla="*/ 1417834 h 1808252"/>
              <a:gd name="connsiteX29" fmla="*/ 688368 w 717070"/>
              <a:gd name="connsiteY29" fmla="*/ 1345915 h 1808252"/>
              <a:gd name="connsiteX30" fmla="*/ 647272 w 717070"/>
              <a:gd name="connsiteY30" fmla="*/ 1160980 h 1808252"/>
              <a:gd name="connsiteX31" fmla="*/ 636998 w 717070"/>
              <a:gd name="connsiteY31" fmla="*/ 1068513 h 1808252"/>
              <a:gd name="connsiteX32" fmla="*/ 616449 w 717070"/>
              <a:gd name="connsiteY32" fmla="*/ 852755 h 1808252"/>
              <a:gd name="connsiteX33" fmla="*/ 462337 w 717070"/>
              <a:gd name="connsiteY33" fmla="*/ 41097 h 1808252"/>
              <a:gd name="connsiteX34" fmla="*/ 328773 w 717070"/>
              <a:gd name="connsiteY34" fmla="*/ 41097 h 180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070" h="1808252">
                <a:moveTo>
                  <a:pt x="359595" y="0"/>
                </a:moveTo>
                <a:cubicBezTo>
                  <a:pt x="349321" y="17124"/>
                  <a:pt x="341248" y="35778"/>
                  <a:pt x="328773" y="51371"/>
                </a:cubicBezTo>
                <a:cubicBezTo>
                  <a:pt x="258451" y="139274"/>
                  <a:pt x="302762" y="75134"/>
                  <a:pt x="246580" y="123290"/>
                </a:cubicBezTo>
                <a:cubicBezTo>
                  <a:pt x="166871" y="191612"/>
                  <a:pt x="235274" y="136480"/>
                  <a:pt x="184935" y="195209"/>
                </a:cubicBezTo>
                <a:cubicBezTo>
                  <a:pt x="172327" y="209918"/>
                  <a:pt x="154584" y="220186"/>
                  <a:pt x="143838" y="236306"/>
                </a:cubicBezTo>
                <a:cubicBezTo>
                  <a:pt x="136989" y="246580"/>
                  <a:pt x="131004" y="257486"/>
                  <a:pt x="123290" y="267128"/>
                </a:cubicBezTo>
                <a:cubicBezTo>
                  <a:pt x="64731" y="340326"/>
                  <a:pt x="145436" y="223635"/>
                  <a:pt x="82193" y="318499"/>
                </a:cubicBezTo>
                <a:lnTo>
                  <a:pt x="61645" y="380144"/>
                </a:lnTo>
                <a:cubicBezTo>
                  <a:pt x="58220" y="390418"/>
                  <a:pt x="53495" y="400347"/>
                  <a:pt x="51371" y="410966"/>
                </a:cubicBezTo>
                <a:cubicBezTo>
                  <a:pt x="37304" y="481297"/>
                  <a:pt x="38957" y="465315"/>
                  <a:pt x="30822" y="554805"/>
                </a:cubicBezTo>
                <a:cubicBezTo>
                  <a:pt x="5984" y="828023"/>
                  <a:pt x="11698" y="768627"/>
                  <a:pt x="0" y="1037690"/>
                </a:cubicBezTo>
                <a:cubicBezTo>
                  <a:pt x="3425" y="1143856"/>
                  <a:pt x="4541" y="1250122"/>
                  <a:pt x="10274" y="1356189"/>
                </a:cubicBezTo>
                <a:cubicBezTo>
                  <a:pt x="10808" y="1366070"/>
                  <a:pt x="19949" y="1430535"/>
                  <a:pt x="30822" y="1448656"/>
                </a:cubicBezTo>
                <a:cubicBezTo>
                  <a:pt x="35806" y="1456962"/>
                  <a:pt x="45559" y="1461455"/>
                  <a:pt x="51371" y="1469205"/>
                </a:cubicBezTo>
                <a:cubicBezTo>
                  <a:pt x="66188" y="1488962"/>
                  <a:pt x="71919" y="1517151"/>
                  <a:pt x="92467" y="1530850"/>
                </a:cubicBezTo>
                <a:cubicBezTo>
                  <a:pt x="102741" y="1537699"/>
                  <a:pt x="113997" y="1543267"/>
                  <a:pt x="123290" y="1551398"/>
                </a:cubicBezTo>
                <a:cubicBezTo>
                  <a:pt x="141515" y="1567345"/>
                  <a:pt x="157536" y="1585645"/>
                  <a:pt x="174660" y="1602769"/>
                </a:cubicBezTo>
                <a:lnTo>
                  <a:pt x="195209" y="1623317"/>
                </a:lnTo>
                <a:cubicBezTo>
                  <a:pt x="205483" y="1633591"/>
                  <a:pt x="213941" y="1646080"/>
                  <a:pt x="226031" y="1654140"/>
                </a:cubicBezTo>
                <a:lnTo>
                  <a:pt x="287676" y="1695236"/>
                </a:lnTo>
                <a:cubicBezTo>
                  <a:pt x="297950" y="1702085"/>
                  <a:pt x="306785" y="1711879"/>
                  <a:pt x="318499" y="1715784"/>
                </a:cubicBezTo>
                <a:cubicBezTo>
                  <a:pt x="361035" y="1729964"/>
                  <a:pt x="340310" y="1720052"/>
                  <a:pt x="380144" y="1746607"/>
                </a:cubicBezTo>
                <a:cubicBezTo>
                  <a:pt x="412707" y="1795451"/>
                  <a:pt x="388978" y="1773525"/>
                  <a:pt x="462337" y="1797978"/>
                </a:cubicBezTo>
                <a:lnTo>
                  <a:pt x="493159" y="1808252"/>
                </a:lnTo>
                <a:cubicBezTo>
                  <a:pt x="537680" y="1804827"/>
                  <a:pt x="582415" y="1803516"/>
                  <a:pt x="626723" y="1797978"/>
                </a:cubicBezTo>
                <a:cubicBezTo>
                  <a:pt x="637469" y="1796635"/>
                  <a:pt x="648259" y="1793276"/>
                  <a:pt x="657546" y="1787704"/>
                </a:cubicBezTo>
                <a:cubicBezTo>
                  <a:pt x="665852" y="1782720"/>
                  <a:pt x="672043" y="1774719"/>
                  <a:pt x="678094" y="1767155"/>
                </a:cubicBezTo>
                <a:cubicBezTo>
                  <a:pt x="685808" y="1757513"/>
                  <a:pt x="691793" y="1746607"/>
                  <a:pt x="698642" y="1736333"/>
                </a:cubicBezTo>
                <a:cubicBezTo>
                  <a:pt x="730576" y="1608606"/>
                  <a:pt x="714581" y="1688784"/>
                  <a:pt x="698642" y="1417834"/>
                </a:cubicBezTo>
                <a:cubicBezTo>
                  <a:pt x="697220" y="1393659"/>
                  <a:pt x="693117" y="1369661"/>
                  <a:pt x="688368" y="1345915"/>
                </a:cubicBezTo>
                <a:cubicBezTo>
                  <a:pt x="673188" y="1270014"/>
                  <a:pt x="656244" y="1241730"/>
                  <a:pt x="647272" y="1160980"/>
                </a:cubicBezTo>
                <a:cubicBezTo>
                  <a:pt x="643847" y="1130158"/>
                  <a:pt x="640084" y="1099371"/>
                  <a:pt x="636998" y="1068513"/>
                </a:cubicBezTo>
                <a:cubicBezTo>
                  <a:pt x="629809" y="996627"/>
                  <a:pt x="616449" y="852755"/>
                  <a:pt x="616449" y="852755"/>
                </a:cubicBezTo>
                <a:cubicBezTo>
                  <a:pt x="597119" y="98887"/>
                  <a:pt x="861935" y="56466"/>
                  <a:pt x="462337" y="41097"/>
                </a:cubicBezTo>
                <a:cubicBezTo>
                  <a:pt x="417849" y="39386"/>
                  <a:pt x="373294" y="41097"/>
                  <a:pt x="328773" y="410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p:nvPr/>
        </p:nvSpPr>
        <p:spPr>
          <a:xfrm>
            <a:off x="4362602" y="2753474"/>
            <a:ext cx="1411474" cy="1181528"/>
          </a:xfrm>
          <a:custGeom>
            <a:avLst/>
            <a:gdLst>
              <a:gd name="connsiteX0" fmla="*/ 353236 w 1411474"/>
              <a:gd name="connsiteY0" fmla="*/ 41097 h 1181528"/>
              <a:gd name="connsiteX1" fmla="*/ 209398 w 1411474"/>
              <a:gd name="connsiteY1" fmla="*/ 10274 h 1181528"/>
              <a:gd name="connsiteX2" fmla="*/ 178576 w 1411474"/>
              <a:gd name="connsiteY2" fmla="*/ 0 h 1181528"/>
              <a:gd name="connsiteX3" fmla="*/ 55286 w 1411474"/>
              <a:gd name="connsiteY3" fmla="*/ 61645 h 1181528"/>
              <a:gd name="connsiteX4" fmla="*/ 34737 w 1411474"/>
              <a:gd name="connsiteY4" fmla="*/ 82193 h 1181528"/>
              <a:gd name="connsiteX5" fmla="*/ 14189 w 1411474"/>
              <a:gd name="connsiteY5" fmla="*/ 102742 h 1181528"/>
              <a:gd name="connsiteX6" fmla="*/ 14189 w 1411474"/>
              <a:gd name="connsiteY6" fmla="*/ 400692 h 1181528"/>
              <a:gd name="connsiteX7" fmla="*/ 45011 w 1411474"/>
              <a:gd name="connsiteY7" fmla="*/ 534256 h 1181528"/>
              <a:gd name="connsiteX8" fmla="*/ 86108 w 1411474"/>
              <a:gd name="connsiteY8" fmla="*/ 585627 h 1181528"/>
              <a:gd name="connsiteX9" fmla="*/ 106656 w 1411474"/>
              <a:gd name="connsiteY9" fmla="*/ 904126 h 1181528"/>
              <a:gd name="connsiteX10" fmla="*/ 137479 w 1411474"/>
              <a:gd name="connsiteY10" fmla="*/ 1037690 h 1181528"/>
              <a:gd name="connsiteX11" fmla="*/ 219672 w 1411474"/>
              <a:gd name="connsiteY11" fmla="*/ 1109609 h 1181528"/>
              <a:gd name="connsiteX12" fmla="*/ 250495 w 1411474"/>
              <a:gd name="connsiteY12" fmla="*/ 1130157 h 1181528"/>
              <a:gd name="connsiteX13" fmla="*/ 281317 w 1411474"/>
              <a:gd name="connsiteY13" fmla="*/ 1150706 h 1181528"/>
              <a:gd name="connsiteX14" fmla="*/ 342962 w 1411474"/>
              <a:gd name="connsiteY14" fmla="*/ 1171254 h 1181528"/>
              <a:gd name="connsiteX15" fmla="*/ 373785 w 1411474"/>
              <a:gd name="connsiteY15" fmla="*/ 1181528 h 1181528"/>
              <a:gd name="connsiteX16" fmla="*/ 589542 w 1411474"/>
              <a:gd name="connsiteY16" fmla="*/ 1171254 h 1181528"/>
              <a:gd name="connsiteX17" fmla="*/ 620364 w 1411474"/>
              <a:gd name="connsiteY17" fmla="*/ 1150706 h 1181528"/>
              <a:gd name="connsiteX18" fmla="*/ 661461 w 1411474"/>
              <a:gd name="connsiteY18" fmla="*/ 1099335 h 1181528"/>
              <a:gd name="connsiteX19" fmla="*/ 723106 w 1411474"/>
              <a:gd name="connsiteY19" fmla="*/ 1037690 h 1181528"/>
              <a:gd name="connsiteX20" fmla="*/ 743654 w 1411474"/>
              <a:gd name="connsiteY20" fmla="*/ 996593 h 1181528"/>
              <a:gd name="connsiteX21" fmla="*/ 815573 w 1411474"/>
              <a:gd name="connsiteY21" fmla="*/ 945223 h 1181528"/>
              <a:gd name="connsiteX22" fmla="*/ 866944 w 1411474"/>
              <a:gd name="connsiteY22" fmla="*/ 904126 h 1181528"/>
              <a:gd name="connsiteX23" fmla="*/ 928589 w 1411474"/>
              <a:gd name="connsiteY23" fmla="*/ 883578 h 1181528"/>
              <a:gd name="connsiteX24" fmla="*/ 1000508 w 1411474"/>
              <a:gd name="connsiteY24" fmla="*/ 863029 h 1181528"/>
              <a:gd name="connsiteX25" fmla="*/ 1164895 w 1411474"/>
              <a:gd name="connsiteY25" fmla="*/ 852755 h 1181528"/>
              <a:gd name="connsiteX26" fmla="*/ 1267636 w 1411474"/>
              <a:gd name="connsiteY26" fmla="*/ 842481 h 1181528"/>
              <a:gd name="connsiteX27" fmla="*/ 1339555 w 1411474"/>
              <a:gd name="connsiteY27" fmla="*/ 821933 h 1181528"/>
              <a:gd name="connsiteX28" fmla="*/ 1360104 w 1411474"/>
              <a:gd name="connsiteY28" fmla="*/ 801384 h 1181528"/>
              <a:gd name="connsiteX29" fmla="*/ 1370378 w 1411474"/>
              <a:gd name="connsiteY29" fmla="*/ 770562 h 1181528"/>
              <a:gd name="connsiteX30" fmla="*/ 1390926 w 1411474"/>
              <a:gd name="connsiteY30" fmla="*/ 739739 h 1181528"/>
              <a:gd name="connsiteX31" fmla="*/ 1411474 w 1411474"/>
              <a:gd name="connsiteY31" fmla="*/ 606175 h 1181528"/>
              <a:gd name="connsiteX32" fmla="*/ 1401200 w 1411474"/>
              <a:gd name="connsiteY32" fmla="*/ 328773 h 1181528"/>
              <a:gd name="connsiteX33" fmla="*/ 1390926 w 1411474"/>
              <a:gd name="connsiteY33" fmla="*/ 297951 h 1181528"/>
              <a:gd name="connsiteX34" fmla="*/ 1360104 w 1411474"/>
              <a:gd name="connsiteY34" fmla="*/ 277402 h 1181528"/>
              <a:gd name="connsiteX35" fmla="*/ 1288185 w 1411474"/>
              <a:gd name="connsiteY35" fmla="*/ 246580 h 1181528"/>
              <a:gd name="connsiteX36" fmla="*/ 1247088 w 1411474"/>
              <a:gd name="connsiteY36" fmla="*/ 236306 h 1181528"/>
              <a:gd name="connsiteX37" fmla="*/ 1185443 w 1411474"/>
              <a:gd name="connsiteY37" fmla="*/ 215757 h 1181528"/>
              <a:gd name="connsiteX38" fmla="*/ 1154620 w 1411474"/>
              <a:gd name="connsiteY38" fmla="*/ 205483 h 1181528"/>
              <a:gd name="connsiteX39" fmla="*/ 918315 w 1411474"/>
              <a:gd name="connsiteY39" fmla="*/ 184935 h 1181528"/>
              <a:gd name="connsiteX40" fmla="*/ 856670 w 1411474"/>
              <a:gd name="connsiteY40" fmla="*/ 174661 h 1181528"/>
              <a:gd name="connsiteX41" fmla="*/ 712832 w 1411474"/>
              <a:gd name="connsiteY41" fmla="*/ 154113 h 1181528"/>
              <a:gd name="connsiteX42" fmla="*/ 610090 w 1411474"/>
              <a:gd name="connsiteY42" fmla="*/ 123290 h 1181528"/>
              <a:gd name="connsiteX43" fmla="*/ 568994 w 1411474"/>
              <a:gd name="connsiteY43" fmla="*/ 113016 h 1181528"/>
              <a:gd name="connsiteX44" fmla="*/ 507349 w 1411474"/>
              <a:gd name="connsiteY44" fmla="*/ 92468 h 1181528"/>
              <a:gd name="connsiteX45" fmla="*/ 414881 w 1411474"/>
              <a:gd name="connsiteY45" fmla="*/ 61645 h 1181528"/>
              <a:gd name="connsiteX46" fmla="*/ 353236 w 1411474"/>
              <a:gd name="connsiteY46" fmla="*/ 41097 h 1181528"/>
              <a:gd name="connsiteX47" fmla="*/ 353236 w 1411474"/>
              <a:gd name="connsiteY47" fmla="*/ 41097 h 118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11474" h="1181528">
                <a:moveTo>
                  <a:pt x="353236" y="41097"/>
                </a:moveTo>
                <a:cubicBezTo>
                  <a:pt x="249548" y="28136"/>
                  <a:pt x="297238" y="39555"/>
                  <a:pt x="209398" y="10274"/>
                </a:cubicBezTo>
                <a:lnTo>
                  <a:pt x="178576" y="0"/>
                </a:lnTo>
                <a:cubicBezTo>
                  <a:pt x="82682" y="13699"/>
                  <a:pt x="123781" y="-6850"/>
                  <a:pt x="55286" y="61645"/>
                </a:cubicBezTo>
                <a:lnTo>
                  <a:pt x="34737" y="82193"/>
                </a:lnTo>
                <a:lnTo>
                  <a:pt x="14189" y="102742"/>
                </a:lnTo>
                <a:cubicBezTo>
                  <a:pt x="-7921" y="235406"/>
                  <a:pt x="-1248" y="169127"/>
                  <a:pt x="14189" y="400692"/>
                </a:cubicBezTo>
                <a:cubicBezTo>
                  <a:pt x="15400" y="418855"/>
                  <a:pt x="27651" y="516896"/>
                  <a:pt x="45011" y="534256"/>
                </a:cubicBezTo>
                <a:cubicBezTo>
                  <a:pt x="74291" y="563536"/>
                  <a:pt x="60187" y="546745"/>
                  <a:pt x="86108" y="585627"/>
                </a:cubicBezTo>
                <a:cubicBezTo>
                  <a:pt x="120091" y="721563"/>
                  <a:pt x="87553" y="579387"/>
                  <a:pt x="106656" y="904126"/>
                </a:cubicBezTo>
                <a:cubicBezTo>
                  <a:pt x="108337" y="932697"/>
                  <a:pt x="119700" y="1011021"/>
                  <a:pt x="137479" y="1037690"/>
                </a:cubicBezTo>
                <a:cubicBezTo>
                  <a:pt x="171725" y="1089061"/>
                  <a:pt x="147753" y="1061664"/>
                  <a:pt x="219672" y="1109609"/>
                </a:cubicBezTo>
                <a:lnTo>
                  <a:pt x="250495" y="1130157"/>
                </a:lnTo>
                <a:cubicBezTo>
                  <a:pt x="260769" y="1137006"/>
                  <a:pt x="269603" y="1146801"/>
                  <a:pt x="281317" y="1150706"/>
                </a:cubicBezTo>
                <a:lnTo>
                  <a:pt x="342962" y="1171254"/>
                </a:lnTo>
                <a:lnTo>
                  <a:pt x="373785" y="1181528"/>
                </a:lnTo>
                <a:cubicBezTo>
                  <a:pt x="445704" y="1178103"/>
                  <a:pt x="518097" y="1180184"/>
                  <a:pt x="589542" y="1171254"/>
                </a:cubicBezTo>
                <a:cubicBezTo>
                  <a:pt x="601794" y="1169722"/>
                  <a:pt x="610722" y="1158420"/>
                  <a:pt x="620364" y="1150706"/>
                </a:cubicBezTo>
                <a:cubicBezTo>
                  <a:pt x="655090" y="1122925"/>
                  <a:pt x="628598" y="1136306"/>
                  <a:pt x="661461" y="1099335"/>
                </a:cubicBezTo>
                <a:cubicBezTo>
                  <a:pt x="680767" y="1077615"/>
                  <a:pt x="723106" y="1037690"/>
                  <a:pt x="723106" y="1037690"/>
                </a:cubicBezTo>
                <a:cubicBezTo>
                  <a:pt x="729955" y="1023991"/>
                  <a:pt x="733687" y="1008222"/>
                  <a:pt x="743654" y="996593"/>
                </a:cubicBezTo>
                <a:cubicBezTo>
                  <a:pt x="759428" y="978189"/>
                  <a:pt x="795887" y="960972"/>
                  <a:pt x="815573" y="945223"/>
                </a:cubicBezTo>
                <a:cubicBezTo>
                  <a:pt x="842258" y="923875"/>
                  <a:pt x="831370" y="919937"/>
                  <a:pt x="866944" y="904126"/>
                </a:cubicBezTo>
                <a:cubicBezTo>
                  <a:pt x="886737" y="895329"/>
                  <a:pt x="908041" y="890427"/>
                  <a:pt x="928589" y="883578"/>
                </a:cubicBezTo>
                <a:cubicBezTo>
                  <a:pt x="947362" y="877320"/>
                  <a:pt x="982082" y="864872"/>
                  <a:pt x="1000508" y="863029"/>
                </a:cubicBezTo>
                <a:cubicBezTo>
                  <a:pt x="1055138" y="857566"/>
                  <a:pt x="1110154" y="856966"/>
                  <a:pt x="1164895" y="852755"/>
                </a:cubicBezTo>
                <a:cubicBezTo>
                  <a:pt x="1199211" y="850115"/>
                  <a:pt x="1233389" y="845906"/>
                  <a:pt x="1267636" y="842481"/>
                </a:cubicBezTo>
                <a:cubicBezTo>
                  <a:pt x="1275313" y="840562"/>
                  <a:pt x="1329027" y="828250"/>
                  <a:pt x="1339555" y="821933"/>
                </a:cubicBezTo>
                <a:cubicBezTo>
                  <a:pt x="1347861" y="816949"/>
                  <a:pt x="1353254" y="808234"/>
                  <a:pt x="1360104" y="801384"/>
                </a:cubicBezTo>
                <a:cubicBezTo>
                  <a:pt x="1363529" y="791110"/>
                  <a:pt x="1365535" y="780248"/>
                  <a:pt x="1370378" y="770562"/>
                </a:cubicBezTo>
                <a:cubicBezTo>
                  <a:pt x="1375900" y="759517"/>
                  <a:pt x="1386590" y="751301"/>
                  <a:pt x="1390926" y="739739"/>
                </a:cubicBezTo>
                <a:cubicBezTo>
                  <a:pt x="1399751" y="716204"/>
                  <a:pt x="1409887" y="618874"/>
                  <a:pt x="1411474" y="606175"/>
                </a:cubicBezTo>
                <a:cubicBezTo>
                  <a:pt x="1408049" y="513708"/>
                  <a:pt x="1407355" y="421099"/>
                  <a:pt x="1401200" y="328773"/>
                </a:cubicBezTo>
                <a:cubicBezTo>
                  <a:pt x="1400480" y="317967"/>
                  <a:pt x="1397691" y="306408"/>
                  <a:pt x="1390926" y="297951"/>
                </a:cubicBezTo>
                <a:cubicBezTo>
                  <a:pt x="1383212" y="288309"/>
                  <a:pt x="1370825" y="283528"/>
                  <a:pt x="1360104" y="277402"/>
                </a:cubicBezTo>
                <a:cubicBezTo>
                  <a:pt x="1332709" y="261748"/>
                  <a:pt x="1316999" y="254812"/>
                  <a:pt x="1288185" y="246580"/>
                </a:cubicBezTo>
                <a:cubicBezTo>
                  <a:pt x="1274608" y="242701"/>
                  <a:pt x="1260613" y="240364"/>
                  <a:pt x="1247088" y="236306"/>
                </a:cubicBezTo>
                <a:cubicBezTo>
                  <a:pt x="1226342" y="230082"/>
                  <a:pt x="1205991" y="222607"/>
                  <a:pt x="1185443" y="215757"/>
                </a:cubicBezTo>
                <a:cubicBezTo>
                  <a:pt x="1175169" y="212332"/>
                  <a:pt x="1165341" y="207015"/>
                  <a:pt x="1154620" y="205483"/>
                </a:cubicBezTo>
                <a:cubicBezTo>
                  <a:pt x="1028351" y="187445"/>
                  <a:pt x="1106870" y="196720"/>
                  <a:pt x="918315" y="184935"/>
                </a:cubicBezTo>
                <a:cubicBezTo>
                  <a:pt x="897767" y="181510"/>
                  <a:pt x="877292" y="177607"/>
                  <a:pt x="856670" y="174661"/>
                </a:cubicBezTo>
                <a:cubicBezTo>
                  <a:pt x="790393" y="165193"/>
                  <a:pt x="774108" y="166369"/>
                  <a:pt x="712832" y="154113"/>
                </a:cubicBezTo>
                <a:cubicBezTo>
                  <a:pt x="631315" y="137809"/>
                  <a:pt x="714900" y="149493"/>
                  <a:pt x="610090" y="123290"/>
                </a:cubicBezTo>
                <a:cubicBezTo>
                  <a:pt x="596391" y="119865"/>
                  <a:pt x="582519" y="117073"/>
                  <a:pt x="568994" y="113016"/>
                </a:cubicBezTo>
                <a:cubicBezTo>
                  <a:pt x="548248" y="106792"/>
                  <a:pt x="527897" y="99317"/>
                  <a:pt x="507349" y="92468"/>
                </a:cubicBezTo>
                <a:lnTo>
                  <a:pt x="414881" y="61645"/>
                </a:lnTo>
                <a:cubicBezTo>
                  <a:pt x="414879" y="61644"/>
                  <a:pt x="353237" y="41097"/>
                  <a:pt x="353236" y="41097"/>
                </a:cubicBezTo>
                <a:lnTo>
                  <a:pt x="353236" y="41097"/>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27"/>
          <p:cNvSpPr>
            <a:spLocks noChangeArrowheads="1"/>
          </p:cNvSpPr>
          <p:nvPr/>
        </p:nvSpPr>
        <p:spPr bwMode="auto">
          <a:xfrm flipH="1">
            <a:off x="3709675" y="4390529"/>
            <a:ext cx="73152" cy="76428"/>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51" name="Oval 27"/>
          <p:cNvSpPr>
            <a:spLocks noChangeArrowheads="1"/>
          </p:cNvSpPr>
          <p:nvPr/>
        </p:nvSpPr>
        <p:spPr bwMode="auto">
          <a:xfrm>
            <a:off x="3981580" y="4663249"/>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52" name="Freeform 51"/>
          <p:cNvSpPr/>
          <p:nvPr/>
        </p:nvSpPr>
        <p:spPr>
          <a:xfrm>
            <a:off x="3538838" y="4246491"/>
            <a:ext cx="702098" cy="647490"/>
          </a:xfrm>
          <a:custGeom>
            <a:avLst/>
            <a:gdLst>
              <a:gd name="connsiteX0" fmla="*/ 506889 w 702098"/>
              <a:gd name="connsiteY0" fmla="*/ 636997 h 647490"/>
              <a:gd name="connsiteX1" fmla="*/ 568534 w 702098"/>
              <a:gd name="connsiteY1" fmla="*/ 626723 h 647490"/>
              <a:gd name="connsiteX2" fmla="*/ 640453 w 702098"/>
              <a:gd name="connsiteY2" fmla="*/ 606175 h 647490"/>
              <a:gd name="connsiteX3" fmla="*/ 691823 w 702098"/>
              <a:gd name="connsiteY3" fmla="*/ 544530 h 647490"/>
              <a:gd name="connsiteX4" fmla="*/ 702098 w 702098"/>
              <a:gd name="connsiteY4" fmla="*/ 513708 h 647490"/>
              <a:gd name="connsiteX5" fmla="*/ 691823 w 702098"/>
              <a:gd name="connsiteY5" fmla="*/ 369869 h 647490"/>
              <a:gd name="connsiteX6" fmla="*/ 661001 w 702098"/>
              <a:gd name="connsiteY6" fmla="*/ 267128 h 647490"/>
              <a:gd name="connsiteX7" fmla="*/ 609630 w 702098"/>
              <a:gd name="connsiteY7" fmla="*/ 174660 h 647490"/>
              <a:gd name="connsiteX8" fmla="*/ 578808 w 702098"/>
              <a:gd name="connsiteY8" fmla="*/ 154112 h 647490"/>
              <a:gd name="connsiteX9" fmla="*/ 558259 w 702098"/>
              <a:gd name="connsiteY9" fmla="*/ 133564 h 647490"/>
              <a:gd name="connsiteX10" fmla="*/ 496614 w 702098"/>
              <a:gd name="connsiteY10" fmla="*/ 113015 h 647490"/>
              <a:gd name="connsiteX11" fmla="*/ 434969 w 702098"/>
              <a:gd name="connsiteY11" fmla="*/ 71919 h 647490"/>
              <a:gd name="connsiteX12" fmla="*/ 373325 w 702098"/>
              <a:gd name="connsiteY12" fmla="*/ 51370 h 647490"/>
              <a:gd name="connsiteX13" fmla="*/ 352776 w 702098"/>
              <a:gd name="connsiteY13" fmla="*/ 30822 h 647490"/>
              <a:gd name="connsiteX14" fmla="*/ 250035 w 702098"/>
              <a:gd name="connsiteY14" fmla="*/ 0 h 647490"/>
              <a:gd name="connsiteX15" fmla="*/ 95922 w 702098"/>
              <a:gd name="connsiteY15" fmla="*/ 10274 h 647490"/>
              <a:gd name="connsiteX16" fmla="*/ 34277 w 702098"/>
              <a:gd name="connsiteY16" fmla="*/ 30822 h 647490"/>
              <a:gd name="connsiteX17" fmla="*/ 13729 w 702098"/>
              <a:gd name="connsiteY17" fmla="*/ 61645 h 647490"/>
              <a:gd name="connsiteX18" fmla="*/ 13729 w 702098"/>
              <a:gd name="connsiteY18" fmla="*/ 226031 h 647490"/>
              <a:gd name="connsiteX19" fmla="*/ 44551 w 702098"/>
              <a:gd name="connsiteY19" fmla="*/ 256854 h 647490"/>
              <a:gd name="connsiteX20" fmla="*/ 137019 w 702098"/>
              <a:gd name="connsiteY20" fmla="*/ 297950 h 647490"/>
              <a:gd name="connsiteX21" fmla="*/ 167841 w 702098"/>
              <a:gd name="connsiteY21" fmla="*/ 308224 h 647490"/>
              <a:gd name="connsiteX22" fmla="*/ 188390 w 702098"/>
              <a:gd name="connsiteY22" fmla="*/ 328773 h 647490"/>
              <a:gd name="connsiteX23" fmla="*/ 219212 w 702098"/>
              <a:gd name="connsiteY23" fmla="*/ 339047 h 647490"/>
              <a:gd name="connsiteX24" fmla="*/ 270583 w 702098"/>
              <a:gd name="connsiteY24" fmla="*/ 380144 h 647490"/>
              <a:gd name="connsiteX25" fmla="*/ 311680 w 702098"/>
              <a:gd name="connsiteY25" fmla="*/ 441788 h 647490"/>
              <a:gd name="connsiteX26" fmla="*/ 342502 w 702098"/>
              <a:gd name="connsiteY26" fmla="*/ 503433 h 647490"/>
              <a:gd name="connsiteX27" fmla="*/ 383599 w 702098"/>
              <a:gd name="connsiteY27" fmla="*/ 544530 h 647490"/>
              <a:gd name="connsiteX28" fmla="*/ 434969 w 702098"/>
              <a:gd name="connsiteY28" fmla="*/ 595901 h 647490"/>
              <a:gd name="connsiteX29" fmla="*/ 455518 w 702098"/>
              <a:gd name="connsiteY29" fmla="*/ 616449 h 647490"/>
              <a:gd name="connsiteX30" fmla="*/ 517163 w 702098"/>
              <a:gd name="connsiteY30" fmla="*/ 647272 h 647490"/>
              <a:gd name="connsiteX31" fmla="*/ 506889 w 702098"/>
              <a:gd name="connsiteY31" fmla="*/ 636997 h 64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2098" h="647490">
                <a:moveTo>
                  <a:pt x="506889" y="636997"/>
                </a:moveTo>
                <a:cubicBezTo>
                  <a:pt x="515451" y="633572"/>
                  <a:pt x="548107" y="630808"/>
                  <a:pt x="568534" y="626723"/>
                </a:cubicBezTo>
                <a:cubicBezTo>
                  <a:pt x="600784" y="620273"/>
                  <a:pt x="611078" y="615966"/>
                  <a:pt x="640453" y="606175"/>
                </a:cubicBezTo>
                <a:cubicBezTo>
                  <a:pt x="663178" y="583450"/>
                  <a:pt x="677517" y="573141"/>
                  <a:pt x="691823" y="544530"/>
                </a:cubicBezTo>
                <a:cubicBezTo>
                  <a:pt x="696666" y="534844"/>
                  <a:pt x="698673" y="523982"/>
                  <a:pt x="702098" y="513708"/>
                </a:cubicBezTo>
                <a:cubicBezTo>
                  <a:pt x="698673" y="465762"/>
                  <a:pt x="697131" y="417643"/>
                  <a:pt x="691823" y="369869"/>
                </a:cubicBezTo>
                <a:cubicBezTo>
                  <a:pt x="689235" y="346579"/>
                  <a:pt x="666166" y="282623"/>
                  <a:pt x="661001" y="267128"/>
                </a:cubicBezTo>
                <a:cubicBezTo>
                  <a:pt x="650295" y="235008"/>
                  <a:pt x="639913" y="194848"/>
                  <a:pt x="609630" y="174660"/>
                </a:cubicBezTo>
                <a:cubicBezTo>
                  <a:pt x="599356" y="167811"/>
                  <a:pt x="588450" y="161826"/>
                  <a:pt x="578808" y="154112"/>
                </a:cubicBezTo>
                <a:cubicBezTo>
                  <a:pt x="571244" y="148061"/>
                  <a:pt x="566923" y="137896"/>
                  <a:pt x="558259" y="133564"/>
                </a:cubicBezTo>
                <a:cubicBezTo>
                  <a:pt x="538886" y="123877"/>
                  <a:pt x="514636" y="125030"/>
                  <a:pt x="496614" y="113015"/>
                </a:cubicBezTo>
                <a:cubicBezTo>
                  <a:pt x="476066" y="99316"/>
                  <a:pt x="458397" y="79729"/>
                  <a:pt x="434969" y="71919"/>
                </a:cubicBezTo>
                <a:lnTo>
                  <a:pt x="373325" y="51370"/>
                </a:lnTo>
                <a:cubicBezTo>
                  <a:pt x="366475" y="44521"/>
                  <a:pt x="361440" y="35154"/>
                  <a:pt x="352776" y="30822"/>
                </a:cubicBezTo>
                <a:cubicBezTo>
                  <a:pt x="327763" y="18316"/>
                  <a:pt x="279531" y="7374"/>
                  <a:pt x="250035" y="0"/>
                </a:cubicBezTo>
                <a:cubicBezTo>
                  <a:pt x="198664" y="3425"/>
                  <a:pt x="146890" y="2993"/>
                  <a:pt x="95922" y="10274"/>
                </a:cubicBezTo>
                <a:cubicBezTo>
                  <a:pt x="74480" y="13337"/>
                  <a:pt x="34277" y="30822"/>
                  <a:pt x="34277" y="30822"/>
                </a:cubicBezTo>
                <a:cubicBezTo>
                  <a:pt x="27428" y="41096"/>
                  <a:pt x="19251" y="50600"/>
                  <a:pt x="13729" y="61645"/>
                </a:cubicBezTo>
                <a:cubicBezTo>
                  <a:pt x="-10691" y="110486"/>
                  <a:pt x="2730" y="182036"/>
                  <a:pt x="13729" y="226031"/>
                </a:cubicBezTo>
                <a:cubicBezTo>
                  <a:pt x="17253" y="240127"/>
                  <a:pt x="33389" y="247552"/>
                  <a:pt x="44551" y="256854"/>
                </a:cubicBezTo>
                <a:cubicBezTo>
                  <a:pt x="77112" y="283989"/>
                  <a:pt x="92223" y="283018"/>
                  <a:pt x="137019" y="297950"/>
                </a:cubicBezTo>
                <a:lnTo>
                  <a:pt x="167841" y="308224"/>
                </a:lnTo>
                <a:cubicBezTo>
                  <a:pt x="174691" y="315074"/>
                  <a:pt x="180084" y="323789"/>
                  <a:pt x="188390" y="328773"/>
                </a:cubicBezTo>
                <a:cubicBezTo>
                  <a:pt x="197676" y="334345"/>
                  <a:pt x="209526" y="334204"/>
                  <a:pt x="219212" y="339047"/>
                </a:cubicBezTo>
                <a:cubicBezTo>
                  <a:pt x="235392" y="347137"/>
                  <a:pt x="259113" y="364851"/>
                  <a:pt x="270583" y="380144"/>
                </a:cubicBezTo>
                <a:cubicBezTo>
                  <a:pt x="285401" y="399901"/>
                  <a:pt x="311680" y="441788"/>
                  <a:pt x="311680" y="441788"/>
                </a:cubicBezTo>
                <a:cubicBezTo>
                  <a:pt x="321624" y="471621"/>
                  <a:pt x="320775" y="478084"/>
                  <a:pt x="342502" y="503433"/>
                </a:cubicBezTo>
                <a:cubicBezTo>
                  <a:pt x="355110" y="518142"/>
                  <a:pt x="372853" y="528410"/>
                  <a:pt x="383599" y="544530"/>
                </a:cubicBezTo>
                <a:cubicBezTo>
                  <a:pt x="418823" y="597367"/>
                  <a:pt x="386047" y="556764"/>
                  <a:pt x="434969" y="595901"/>
                </a:cubicBezTo>
                <a:cubicBezTo>
                  <a:pt x="442533" y="601952"/>
                  <a:pt x="447954" y="610398"/>
                  <a:pt x="455518" y="616449"/>
                </a:cubicBezTo>
                <a:cubicBezTo>
                  <a:pt x="474202" y="631396"/>
                  <a:pt x="493176" y="643274"/>
                  <a:pt x="517163" y="647272"/>
                </a:cubicBezTo>
                <a:cubicBezTo>
                  <a:pt x="527297" y="648961"/>
                  <a:pt x="498327" y="640422"/>
                  <a:pt x="506889" y="63699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28"/>
          <p:cNvSpPr>
            <a:spLocks noChangeArrowheads="1"/>
          </p:cNvSpPr>
          <p:nvPr/>
        </p:nvSpPr>
        <p:spPr bwMode="auto">
          <a:xfrm>
            <a:off x="5873783" y="4515440"/>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54" name="Oval 28"/>
          <p:cNvSpPr>
            <a:spLocks noChangeArrowheads="1"/>
          </p:cNvSpPr>
          <p:nvPr/>
        </p:nvSpPr>
        <p:spPr bwMode="auto">
          <a:xfrm>
            <a:off x="5633213" y="4991586"/>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55" name="Oval 28"/>
          <p:cNvSpPr>
            <a:spLocks noChangeArrowheads="1"/>
          </p:cNvSpPr>
          <p:nvPr/>
        </p:nvSpPr>
        <p:spPr bwMode="auto">
          <a:xfrm>
            <a:off x="6168294" y="4964507"/>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56" name="Freeform 55"/>
          <p:cNvSpPr/>
          <p:nvPr/>
        </p:nvSpPr>
        <p:spPr>
          <a:xfrm>
            <a:off x="5514189" y="3702121"/>
            <a:ext cx="863029" cy="1596724"/>
          </a:xfrm>
          <a:custGeom>
            <a:avLst/>
            <a:gdLst>
              <a:gd name="connsiteX0" fmla="*/ 297951 w 863029"/>
              <a:gd name="connsiteY0" fmla="*/ 14504 h 1596724"/>
              <a:gd name="connsiteX1" fmla="*/ 123290 w 863029"/>
              <a:gd name="connsiteY1" fmla="*/ 35052 h 1596724"/>
              <a:gd name="connsiteX2" fmla="*/ 61645 w 863029"/>
              <a:gd name="connsiteY2" fmla="*/ 55601 h 1596724"/>
              <a:gd name="connsiteX3" fmla="*/ 20548 w 863029"/>
              <a:gd name="connsiteY3" fmla="*/ 117246 h 1596724"/>
              <a:gd name="connsiteX4" fmla="*/ 0 w 863029"/>
              <a:gd name="connsiteY4" fmla="*/ 178890 h 1596724"/>
              <a:gd name="connsiteX5" fmla="*/ 10274 w 863029"/>
              <a:gd name="connsiteY5" fmla="*/ 898082 h 1596724"/>
              <a:gd name="connsiteX6" fmla="*/ 20548 w 863029"/>
              <a:gd name="connsiteY6" fmla="*/ 1000823 h 1596724"/>
              <a:gd name="connsiteX7" fmla="*/ 41097 w 863029"/>
              <a:gd name="connsiteY7" fmla="*/ 1144661 h 1596724"/>
              <a:gd name="connsiteX8" fmla="*/ 61645 w 863029"/>
              <a:gd name="connsiteY8" fmla="*/ 1401515 h 1596724"/>
              <a:gd name="connsiteX9" fmla="*/ 71919 w 863029"/>
              <a:gd name="connsiteY9" fmla="*/ 1473434 h 1596724"/>
              <a:gd name="connsiteX10" fmla="*/ 82193 w 863029"/>
              <a:gd name="connsiteY10" fmla="*/ 1504257 h 1596724"/>
              <a:gd name="connsiteX11" fmla="*/ 113016 w 863029"/>
              <a:gd name="connsiteY11" fmla="*/ 1514531 h 1596724"/>
              <a:gd name="connsiteX12" fmla="*/ 143838 w 863029"/>
              <a:gd name="connsiteY12" fmla="*/ 1535079 h 1596724"/>
              <a:gd name="connsiteX13" fmla="*/ 164387 w 863029"/>
              <a:gd name="connsiteY13" fmla="*/ 1555628 h 1596724"/>
              <a:gd name="connsiteX14" fmla="*/ 226032 w 863029"/>
              <a:gd name="connsiteY14" fmla="*/ 1576176 h 1596724"/>
              <a:gd name="connsiteX15" fmla="*/ 421241 w 863029"/>
              <a:gd name="connsiteY15" fmla="*/ 1596724 h 1596724"/>
              <a:gd name="connsiteX16" fmla="*/ 750014 w 863029"/>
              <a:gd name="connsiteY16" fmla="*/ 1576176 h 1596724"/>
              <a:gd name="connsiteX17" fmla="*/ 780836 w 863029"/>
              <a:gd name="connsiteY17" fmla="*/ 1565902 h 1596724"/>
              <a:gd name="connsiteX18" fmla="*/ 842481 w 863029"/>
              <a:gd name="connsiteY18" fmla="*/ 1463160 h 1596724"/>
              <a:gd name="connsiteX19" fmla="*/ 852755 w 863029"/>
              <a:gd name="connsiteY19" fmla="*/ 1432338 h 1596724"/>
              <a:gd name="connsiteX20" fmla="*/ 863029 w 863029"/>
              <a:gd name="connsiteY20" fmla="*/ 1401515 h 1596724"/>
              <a:gd name="connsiteX21" fmla="*/ 852755 w 863029"/>
              <a:gd name="connsiteY21" fmla="*/ 1196032 h 1596724"/>
              <a:gd name="connsiteX22" fmla="*/ 832207 w 863029"/>
              <a:gd name="connsiteY22" fmla="*/ 1093290 h 1596724"/>
              <a:gd name="connsiteX23" fmla="*/ 821933 w 863029"/>
              <a:gd name="connsiteY23" fmla="*/ 1041920 h 1596724"/>
              <a:gd name="connsiteX24" fmla="*/ 811659 w 863029"/>
              <a:gd name="connsiteY24" fmla="*/ 1011097 h 1596724"/>
              <a:gd name="connsiteX25" fmla="*/ 791110 w 863029"/>
              <a:gd name="connsiteY25" fmla="*/ 918630 h 1596724"/>
              <a:gd name="connsiteX26" fmla="*/ 780836 w 863029"/>
              <a:gd name="connsiteY26" fmla="*/ 836437 h 1596724"/>
              <a:gd name="connsiteX27" fmla="*/ 770562 w 863029"/>
              <a:gd name="connsiteY27" fmla="*/ 774792 h 1596724"/>
              <a:gd name="connsiteX28" fmla="*/ 760288 w 863029"/>
              <a:gd name="connsiteY28" fmla="*/ 548760 h 1596724"/>
              <a:gd name="connsiteX29" fmla="*/ 739739 w 863029"/>
              <a:gd name="connsiteY29" fmla="*/ 353551 h 1596724"/>
              <a:gd name="connsiteX30" fmla="*/ 698643 w 863029"/>
              <a:gd name="connsiteY30" fmla="*/ 209713 h 1596724"/>
              <a:gd name="connsiteX31" fmla="*/ 678095 w 863029"/>
              <a:gd name="connsiteY31" fmla="*/ 148068 h 1596724"/>
              <a:gd name="connsiteX32" fmla="*/ 636998 w 863029"/>
              <a:gd name="connsiteY32" fmla="*/ 106971 h 1596724"/>
              <a:gd name="connsiteX33" fmla="*/ 585627 w 863029"/>
              <a:gd name="connsiteY33" fmla="*/ 55601 h 1596724"/>
              <a:gd name="connsiteX34" fmla="*/ 565079 w 863029"/>
              <a:gd name="connsiteY34" fmla="*/ 35052 h 1596724"/>
              <a:gd name="connsiteX35" fmla="*/ 503434 w 863029"/>
              <a:gd name="connsiteY35" fmla="*/ 14504 h 1596724"/>
              <a:gd name="connsiteX36" fmla="*/ 297951 w 863029"/>
              <a:gd name="connsiteY36" fmla="*/ 14504 h 159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3029" h="1596724">
                <a:moveTo>
                  <a:pt x="297951" y="14504"/>
                </a:moveTo>
                <a:cubicBezTo>
                  <a:pt x="234594" y="17929"/>
                  <a:pt x="179842" y="19629"/>
                  <a:pt x="123290" y="35052"/>
                </a:cubicBezTo>
                <a:cubicBezTo>
                  <a:pt x="102393" y="40751"/>
                  <a:pt x="61645" y="55601"/>
                  <a:pt x="61645" y="55601"/>
                </a:cubicBezTo>
                <a:cubicBezTo>
                  <a:pt x="47946" y="76149"/>
                  <a:pt x="28358" y="93817"/>
                  <a:pt x="20548" y="117246"/>
                </a:cubicBezTo>
                <a:lnTo>
                  <a:pt x="0" y="178890"/>
                </a:lnTo>
                <a:cubicBezTo>
                  <a:pt x="3425" y="418621"/>
                  <a:pt x="4282" y="658402"/>
                  <a:pt x="10274" y="898082"/>
                </a:cubicBezTo>
                <a:cubicBezTo>
                  <a:pt x="11134" y="932489"/>
                  <a:pt x="16747" y="966616"/>
                  <a:pt x="20548" y="1000823"/>
                </a:cubicBezTo>
                <a:cubicBezTo>
                  <a:pt x="29119" y="1077956"/>
                  <a:pt x="29519" y="1075194"/>
                  <a:pt x="41097" y="1144661"/>
                </a:cubicBezTo>
                <a:cubicBezTo>
                  <a:pt x="47946" y="1230279"/>
                  <a:pt x="49498" y="1316487"/>
                  <a:pt x="61645" y="1401515"/>
                </a:cubicBezTo>
                <a:cubicBezTo>
                  <a:pt x="65070" y="1425488"/>
                  <a:pt x="67170" y="1449688"/>
                  <a:pt x="71919" y="1473434"/>
                </a:cubicBezTo>
                <a:cubicBezTo>
                  <a:pt x="74043" y="1484054"/>
                  <a:pt x="74535" y="1496599"/>
                  <a:pt x="82193" y="1504257"/>
                </a:cubicBezTo>
                <a:cubicBezTo>
                  <a:pt x="89851" y="1511915"/>
                  <a:pt x="102742" y="1511106"/>
                  <a:pt x="113016" y="1514531"/>
                </a:cubicBezTo>
                <a:cubicBezTo>
                  <a:pt x="123290" y="1521380"/>
                  <a:pt x="134196" y="1527365"/>
                  <a:pt x="143838" y="1535079"/>
                </a:cubicBezTo>
                <a:cubicBezTo>
                  <a:pt x="151402" y="1541130"/>
                  <a:pt x="155723" y="1551296"/>
                  <a:pt x="164387" y="1555628"/>
                </a:cubicBezTo>
                <a:cubicBezTo>
                  <a:pt x="183760" y="1565315"/>
                  <a:pt x="204793" y="1571928"/>
                  <a:pt x="226032" y="1576176"/>
                </a:cubicBezTo>
                <a:cubicBezTo>
                  <a:pt x="324537" y="1595877"/>
                  <a:pt x="259984" y="1585206"/>
                  <a:pt x="421241" y="1596724"/>
                </a:cubicBezTo>
                <a:cubicBezTo>
                  <a:pt x="592758" y="1590598"/>
                  <a:pt x="634999" y="1609037"/>
                  <a:pt x="750014" y="1576176"/>
                </a:cubicBezTo>
                <a:cubicBezTo>
                  <a:pt x="760427" y="1573201"/>
                  <a:pt x="770562" y="1569327"/>
                  <a:pt x="780836" y="1565902"/>
                </a:cubicBezTo>
                <a:cubicBezTo>
                  <a:pt x="837249" y="1509489"/>
                  <a:pt x="815806" y="1543184"/>
                  <a:pt x="842481" y="1463160"/>
                </a:cubicBezTo>
                <a:lnTo>
                  <a:pt x="852755" y="1432338"/>
                </a:lnTo>
                <a:lnTo>
                  <a:pt x="863029" y="1401515"/>
                </a:lnTo>
                <a:cubicBezTo>
                  <a:pt x="859604" y="1333021"/>
                  <a:pt x="859579" y="1264272"/>
                  <a:pt x="852755" y="1196032"/>
                </a:cubicBezTo>
                <a:cubicBezTo>
                  <a:pt x="849280" y="1161280"/>
                  <a:pt x="839056" y="1127537"/>
                  <a:pt x="832207" y="1093290"/>
                </a:cubicBezTo>
                <a:cubicBezTo>
                  <a:pt x="828782" y="1076167"/>
                  <a:pt x="827455" y="1058486"/>
                  <a:pt x="821933" y="1041920"/>
                </a:cubicBezTo>
                <a:cubicBezTo>
                  <a:pt x="818508" y="1031646"/>
                  <a:pt x="814008" y="1021669"/>
                  <a:pt x="811659" y="1011097"/>
                </a:cubicBezTo>
                <a:cubicBezTo>
                  <a:pt x="787550" y="902609"/>
                  <a:pt x="814238" y="988014"/>
                  <a:pt x="791110" y="918630"/>
                </a:cubicBezTo>
                <a:cubicBezTo>
                  <a:pt x="787685" y="891232"/>
                  <a:pt x="784741" y="863770"/>
                  <a:pt x="780836" y="836437"/>
                </a:cubicBezTo>
                <a:cubicBezTo>
                  <a:pt x="777890" y="815815"/>
                  <a:pt x="772046" y="795571"/>
                  <a:pt x="770562" y="774792"/>
                </a:cubicBezTo>
                <a:cubicBezTo>
                  <a:pt x="765189" y="699562"/>
                  <a:pt x="764717" y="624052"/>
                  <a:pt x="760288" y="548760"/>
                </a:cubicBezTo>
                <a:cubicBezTo>
                  <a:pt x="757692" y="504629"/>
                  <a:pt x="750157" y="405640"/>
                  <a:pt x="739739" y="353551"/>
                </a:cubicBezTo>
                <a:cubicBezTo>
                  <a:pt x="726837" y="289043"/>
                  <a:pt x="718228" y="268469"/>
                  <a:pt x="698643" y="209713"/>
                </a:cubicBezTo>
                <a:lnTo>
                  <a:pt x="678095" y="148068"/>
                </a:lnTo>
                <a:cubicBezTo>
                  <a:pt x="664396" y="134369"/>
                  <a:pt x="647744" y="123091"/>
                  <a:pt x="636998" y="106971"/>
                </a:cubicBezTo>
                <a:cubicBezTo>
                  <a:pt x="601771" y="54131"/>
                  <a:pt x="634554" y="94743"/>
                  <a:pt x="585627" y="55601"/>
                </a:cubicBezTo>
                <a:cubicBezTo>
                  <a:pt x="578063" y="49550"/>
                  <a:pt x="573743" y="39384"/>
                  <a:pt x="565079" y="35052"/>
                </a:cubicBezTo>
                <a:cubicBezTo>
                  <a:pt x="545706" y="25365"/>
                  <a:pt x="523982" y="21353"/>
                  <a:pt x="503434" y="14504"/>
                </a:cubicBezTo>
                <a:cubicBezTo>
                  <a:pt x="410881" y="-16346"/>
                  <a:pt x="361308" y="11079"/>
                  <a:pt x="297951" y="1450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5827140" y="4469396"/>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4738116" y="4277293"/>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3439244" y="4967316"/>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3667740" y="4330644"/>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3442716" y="3595716"/>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26"/>
          <p:cNvSpPr>
            <a:spLocks noChangeArrowheads="1"/>
          </p:cNvSpPr>
          <p:nvPr/>
        </p:nvSpPr>
        <p:spPr bwMode="auto">
          <a:xfrm>
            <a:off x="3071117" y="4270495"/>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58" name="Oval 57"/>
          <p:cNvSpPr/>
          <p:nvPr/>
        </p:nvSpPr>
        <p:spPr>
          <a:xfrm>
            <a:off x="3008633" y="4208611"/>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27"/>
          <p:cNvSpPr>
            <a:spLocks noChangeArrowheads="1"/>
          </p:cNvSpPr>
          <p:nvPr/>
        </p:nvSpPr>
        <p:spPr bwMode="auto">
          <a:xfrm>
            <a:off x="2895600" y="4883221"/>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6" name="Oval 27"/>
          <p:cNvSpPr>
            <a:spLocks noChangeArrowheads="1"/>
          </p:cNvSpPr>
          <p:nvPr/>
        </p:nvSpPr>
        <p:spPr bwMode="auto">
          <a:xfrm>
            <a:off x="3553393" y="553092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7" name="Oval 27"/>
          <p:cNvSpPr>
            <a:spLocks noChangeArrowheads="1"/>
          </p:cNvSpPr>
          <p:nvPr/>
        </p:nvSpPr>
        <p:spPr bwMode="auto">
          <a:xfrm>
            <a:off x="4762500" y="5512083"/>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8" name="Oval 27"/>
          <p:cNvSpPr>
            <a:spLocks noChangeArrowheads="1"/>
          </p:cNvSpPr>
          <p:nvPr/>
        </p:nvSpPr>
        <p:spPr bwMode="auto">
          <a:xfrm>
            <a:off x="4606284" y="5057882"/>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9" name="Oval 27"/>
          <p:cNvSpPr>
            <a:spLocks noChangeArrowheads="1"/>
          </p:cNvSpPr>
          <p:nvPr/>
        </p:nvSpPr>
        <p:spPr bwMode="auto">
          <a:xfrm>
            <a:off x="4855824" y="4705818"/>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70" name="Oval 28"/>
          <p:cNvSpPr>
            <a:spLocks noChangeArrowheads="1"/>
          </p:cNvSpPr>
          <p:nvPr/>
        </p:nvSpPr>
        <p:spPr bwMode="auto">
          <a:xfrm>
            <a:off x="5228243" y="3290298"/>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71" name="Oval 70"/>
          <p:cNvSpPr/>
          <p:nvPr/>
        </p:nvSpPr>
        <p:spPr>
          <a:xfrm>
            <a:off x="5181600" y="3244254"/>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5</a:t>
            </a:r>
            <a:endParaRPr lang="en-US" dirty="0"/>
          </a:p>
        </p:txBody>
      </p:sp>
      <p:sp>
        <p:nvSpPr>
          <p:cNvPr id="6" name="Slide Number Placeholder 5"/>
          <p:cNvSpPr>
            <a:spLocks noGrp="1"/>
          </p:cNvSpPr>
          <p:nvPr>
            <p:ph type="sldNum" sz="quarter" idx="12"/>
          </p:nvPr>
        </p:nvSpPr>
        <p:spPr/>
        <p:txBody>
          <a:bodyPr/>
          <a:lstStyle/>
          <a:p>
            <a:pPr>
              <a:defRPr/>
            </a:pPr>
            <a:fld id="{8BDBD1F7-51C1-E94D-B9B2-8F7012A744C6}" type="slidenum">
              <a:rPr lang="en-US" smtClean="0"/>
              <a:pPr>
                <a:defRPr/>
              </a:pPr>
              <a:t>19</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0907379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April 25, 2017</a:t>
            </a:r>
            <a:endParaRPr lang="en-US" sz="1400" dirty="0"/>
          </a:p>
        </p:txBody>
      </p:sp>
      <p:sp>
        <p:nvSpPr>
          <p:cNvPr id="112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5</a:t>
            </a:r>
            <a:endParaRPr lang="en-US" sz="1400" dirty="0"/>
          </a:p>
        </p:txBody>
      </p:sp>
      <p:sp>
        <p:nvSpPr>
          <p:cNvPr id="18437" name="Rectangle 2"/>
          <p:cNvSpPr>
            <a:spLocks noGrp="1" noChangeArrowheads="1"/>
          </p:cNvSpPr>
          <p:nvPr>
            <p:ph type="title"/>
          </p:nvPr>
        </p:nvSpPr>
        <p:spPr/>
        <p:txBody>
          <a:bodyPr/>
          <a:lstStyle/>
          <a:p>
            <a:pPr eaLnBrk="1" hangingPunct="1">
              <a:defRPr/>
            </a:pPr>
            <a:r>
              <a:rPr lang="en-US" dirty="0">
                <a:latin typeface="Arial" charset="0"/>
                <a:ea typeface="ＭＳ Ｐゴシック" charset="0"/>
                <a:cs typeface="ＭＳ Ｐゴシック" charset="0"/>
              </a:rPr>
              <a:t>Administrivia</a:t>
            </a:r>
          </a:p>
        </p:txBody>
      </p:sp>
      <p:sp>
        <p:nvSpPr>
          <p:cNvPr id="11268" name="Rectangle 3"/>
          <p:cNvSpPr>
            <a:spLocks noGrp="1" noChangeArrowheads="1"/>
          </p:cNvSpPr>
          <p:nvPr>
            <p:ph type="body" idx="1"/>
          </p:nvPr>
        </p:nvSpPr>
        <p:spPr>
          <a:xfrm>
            <a:off x="304800" y="1066800"/>
            <a:ext cx="8458200" cy="5410200"/>
          </a:xfrm>
        </p:spPr>
        <p:txBody>
          <a:bodyPr/>
          <a:lstStyle/>
          <a:p>
            <a:pPr eaLnBrk="1" hangingPunct="1"/>
            <a:r>
              <a:rPr lang="en-US" dirty="0">
                <a:latin typeface="Arial" charset="0"/>
                <a:ea typeface="ＭＳ Ｐゴシック" charset="0"/>
                <a:cs typeface="ＭＳ Ｐゴシック" charset="0"/>
              </a:rPr>
              <a:t>Comments and </a:t>
            </a:r>
            <a:r>
              <a:rPr lang="en-US" dirty="0" smtClean="0">
                <a:latin typeface="Arial" charset="0"/>
                <a:ea typeface="ＭＳ Ｐゴシック" charset="0"/>
                <a:cs typeface="ＭＳ Ｐゴシック" charset="0"/>
              </a:rPr>
              <a:t>Feedback</a:t>
            </a:r>
          </a:p>
          <a:p>
            <a:pPr eaLnBrk="1" hangingPunct="1"/>
            <a:r>
              <a:rPr lang="en-US" dirty="0" smtClean="0">
                <a:latin typeface="Arial" charset="0"/>
                <a:ea typeface="ＭＳ Ｐゴシック" charset="0"/>
                <a:cs typeface="ＭＳ Ｐゴシック" charset="0"/>
              </a:rPr>
              <a:t>Grading: have not been assigned a grader, so I get to do it myself. Working</a:t>
            </a:r>
            <a:r>
              <a:rPr lang="en-US" dirty="0">
                <a:latin typeface="Arial" charset="0"/>
                <a:ea typeface="ＭＳ Ｐゴシック" charset="0"/>
                <a:cs typeface="ＭＳ Ｐゴシック" charset="0"/>
              </a:rPr>
              <a:t>.</a:t>
            </a:r>
          </a:p>
          <a:p>
            <a:pPr eaLnBrk="1" hangingPunct="1"/>
            <a:r>
              <a:rPr lang="en-US" dirty="0" smtClean="0">
                <a:latin typeface="Arial" charset="0"/>
                <a:ea typeface="ＭＳ Ｐゴシック" charset="0"/>
                <a:cs typeface="ＭＳ Ｐゴシック" charset="0"/>
              </a:rPr>
              <a:t>Midterm </a:t>
            </a:r>
            <a:r>
              <a:rPr lang="en-US" dirty="0">
                <a:latin typeface="Arial" charset="0"/>
                <a:ea typeface="ＭＳ Ｐゴシック" charset="0"/>
                <a:cs typeface="ＭＳ Ｐゴシック" charset="0"/>
              </a:rPr>
              <a:t>Examination this </a:t>
            </a:r>
            <a:r>
              <a:rPr lang="en-US" dirty="0" smtClean="0">
                <a:latin typeface="Arial" charset="0"/>
                <a:ea typeface="ＭＳ Ｐゴシック" charset="0"/>
                <a:cs typeface="ＭＳ Ｐゴシック" charset="0"/>
              </a:rPr>
              <a:t>week [April 27-May 1]</a:t>
            </a:r>
            <a:endParaRPr lang="en-US" dirty="0">
              <a:latin typeface="Arial" charset="0"/>
              <a:ea typeface="ＭＳ Ｐゴシック" charset="0"/>
              <a:cs typeface="ＭＳ Ｐゴシック" charset="0"/>
            </a:endParaRPr>
          </a:p>
          <a:p>
            <a:pPr lvl="1" eaLnBrk="1" hangingPunct="1"/>
            <a:r>
              <a:rPr lang="en-US" dirty="0">
                <a:latin typeface="Arial" charset="0"/>
                <a:ea typeface="ＭＳ Ｐゴシック" charset="0"/>
              </a:rPr>
              <a:t>Will use the </a:t>
            </a:r>
            <a:r>
              <a:rPr lang="en-US" b="1" u="sng" dirty="0">
                <a:latin typeface="Arial" charset="0"/>
                <a:ea typeface="ＭＳ Ｐゴシック" charset="0"/>
                <a:hlinkClick r:id="rId3"/>
              </a:rPr>
              <a:t>Desire2Learn System (https://d2l.depaul.edu/)</a:t>
            </a:r>
            <a:endParaRPr lang="en-US" dirty="0">
              <a:latin typeface="Arial" charset="0"/>
              <a:ea typeface="ＭＳ Ｐゴシック" charset="0"/>
            </a:endParaRPr>
          </a:p>
          <a:p>
            <a:pPr lvl="1" eaLnBrk="1" hangingPunct="1"/>
            <a:r>
              <a:rPr lang="en-US" dirty="0">
                <a:latin typeface="Arial" charset="0"/>
                <a:ea typeface="ＭＳ Ｐゴシック" charset="0"/>
              </a:rPr>
              <a:t>Using Desire2Learn [See note].</a:t>
            </a:r>
          </a:p>
          <a:p>
            <a:pPr lvl="2" eaLnBrk="1" hangingPunct="1"/>
            <a:r>
              <a:rPr lang="en-US" dirty="0">
                <a:latin typeface="Arial" charset="0"/>
                <a:ea typeface="ＭＳ Ｐゴシック" charset="0"/>
              </a:rPr>
              <a:t>Details</a:t>
            </a:r>
          </a:p>
          <a:p>
            <a:pPr lvl="2" eaLnBrk="1" hangingPunct="1"/>
            <a:r>
              <a:rPr lang="en-US" dirty="0">
                <a:latin typeface="Arial" charset="0"/>
                <a:ea typeface="ＭＳ Ｐゴシック" charset="0"/>
              </a:rPr>
              <a:t>Things to avoid</a:t>
            </a:r>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2</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42280830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Equivalence Partitioning</a:t>
            </a:r>
          </a:p>
        </p:txBody>
      </p:sp>
      <p:sp>
        <p:nvSpPr>
          <p:cNvPr id="3" name="Text Placeholder 2"/>
          <p:cNvSpPr>
            <a:spLocks noGrp="1"/>
          </p:cNvSpPr>
          <p:nvPr>
            <p:ph idx="1"/>
          </p:nvPr>
        </p:nvSpPr>
        <p:spPr/>
        <p:txBody>
          <a:bodyPr/>
          <a:lstStyle/>
          <a:p>
            <a:pPr>
              <a:defRPr/>
            </a:pPr>
            <a:r>
              <a:rPr lang="en-US" dirty="0" smtClean="0"/>
              <a:t>When designing test cases, you may use different definitions of “equivalence”, each of which will partition the test case space differently</a:t>
            </a:r>
          </a:p>
          <a:p>
            <a:pPr lvl="1">
              <a:defRPr/>
            </a:pPr>
            <a:r>
              <a:rPr lang="en-US" dirty="0" smtClean="0"/>
              <a:t>Example: </a:t>
            </a:r>
            <a:r>
              <a:rPr lang="en-US" dirty="0" smtClean="0">
                <a:latin typeface="Courier New" pitchFamily="49" charset="0"/>
                <a:cs typeface="Courier New" pitchFamily="49" charset="0"/>
              </a:rPr>
              <a:t>int Add(n1, n2, n3, …)</a:t>
            </a:r>
          </a:p>
          <a:p>
            <a:pPr lvl="2">
              <a:defRPr/>
            </a:pPr>
            <a:r>
              <a:rPr lang="en-US" dirty="0" smtClean="0"/>
              <a:t>Equivalence Definition 1: partition test cases by the number of inputs (1, 2, 3, etc.)</a:t>
            </a:r>
          </a:p>
          <a:p>
            <a:pPr lvl="2">
              <a:defRPr/>
            </a:pPr>
            <a:r>
              <a:rPr lang="en-US" dirty="0" smtClean="0"/>
              <a:t>Equivalence Definition 2: partition test cases by the number signs they contain (positive, negative, both)</a:t>
            </a:r>
          </a:p>
          <a:p>
            <a:pPr lvl="2">
              <a:defRPr/>
            </a:pPr>
            <a:r>
              <a:rPr lang="en-US" dirty="0" smtClean="0"/>
              <a:t>Equivalence Definition 3: partition test cases by the magnitude of operands (large numbers, small numbers, both)</a:t>
            </a:r>
          </a:p>
          <a:p>
            <a:pPr lvl="2">
              <a:defRPr/>
            </a:pPr>
            <a:r>
              <a:rPr lang="en-US" dirty="0" smtClean="0"/>
              <a:t>Etc.</a:t>
            </a:r>
          </a:p>
          <a:p>
            <a:pPr>
              <a:buFontTx/>
              <a:buNone/>
              <a:defRPr/>
            </a:pPr>
            <a:endParaRPr lang="en-US" dirty="0" smtClean="0"/>
          </a:p>
          <a:p>
            <a:pPr>
              <a:defRPr/>
            </a:pPr>
            <a:endParaRPr lang="en-US" dirty="0"/>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5</a:t>
            </a:r>
            <a:endParaRPr lang="en-US" dirty="0"/>
          </a:p>
        </p:txBody>
      </p:sp>
      <p:sp>
        <p:nvSpPr>
          <p:cNvPr id="6" name="Slide Number Placeholder 5"/>
          <p:cNvSpPr>
            <a:spLocks noGrp="1"/>
          </p:cNvSpPr>
          <p:nvPr>
            <p:ph type="sldNum" sz="quarter" idx="12"/>
          </p:nvPr>
        </p:nvSpPr>
        <p:spPr/>
        <p:txBody>
          <a:bodyPr/>
          <a:lstStyle/>
          <a:p>
            <a:pPr>
              <a:defRPr/>
            </a:pPr>
            <a:fld id="{8BDBD1F7-51C1-E94D-B9B2-8F7012A744C6}" type="slidenum">
              <a:rPr lang="en-US" smtClean="0"/>
              <a:pPr>
                <a:defRPr/>
              </a:pPr>
              <a:t>20</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54436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Equivalence Partitioning</a:t>
            </a:r>
          </a:p>
        </p:txBody>
      </p:sp>
      <p:sp>
        <p:nvSpPr>
          <p:cNvPr id="3" name="Text Placeholder 2"/>
          <p:cNvSpPr>
            <a:spLocks noGrp="1"/>
          </p:cNvSpPr>
          <p:nvPr>
            <p:ph idx="1"/>
          </p:nvPr>
        </p:nvSpPr>
        <p:spPr/>
        <p:txBody>
          <a:bodyPr/>
          <a:lstStyle/>
          <a:p>
            <a:r>
              <a:rPr lang="en-US" dirty="0" smtClean="0"/>
              <a:t>When designing test cases, you may use different definitions of “equivalence”, each of which will partition the test case space differently</a:t>
            </a:r>
          </a:p>
          <a:p>
            <a:pPr lvl="1"/>
            <a:r>
              <a:rPr lang="en-US" dirty="0" smtClean="0"/>
              <a:t>Example: string Fetch(URL)</a:t>
            </a:r>
          </a:p>
          <a:p>
            <a:pPr lvl="2"/>
            <a:r>
              <a:rPr lang="en-US" dirty="0" smtClean="0"/>
              <a:t>Equivalence Definition 1: partition test cases by URL protocol (“http”, “https”, “ftp”, “file”, etc.)</a:t>
            </a:r>
          </a:p>
          <a:p>
            <a:pPr lvl="2"/>
            <a:r>
              <a:rPr lang="en-US" dirty="0" smtClean="0"/>
              <a:t>Equivalence Definition 2: partition test cases by type of file being retrieved (HTML, GIF, JPEG, Plain Text, etc.)</a:t>
            </a:r>
          </a:p>
          <a:p>
            <a:pPr lvl="2"/>
            <a:r>
              <a:rPr lang="en-US" dirty="0" smtClean="0"/>
              <a:t>Equivalence Definition 3: partition test cases by length of URL (very short, short, medium, long, very long, etc.)</a:t>
            </a:r>
          </a:p>
          <a:p>
            <a:pPr lvl="2"/>
            <a:r>
              <a:rPr lang="en-US" dirty="0" smtClean="0"/>
              <a:t>Same host</a:t>
            </a:r>
          </a:p>
          <a:p>
            <a:pPr lvl="2"/>
            <a:r>
              <a:rPr lang="en-US" dirty="0" smtClean="0"/>
              <a:t>Etc.</a:t>
            </a:r>
          </a:p>
          <a:p>
            <a:endParaRPr lang="en-US" dirty="0" smtClean="0"/>
          </a:p>
          <a:p>
            <a:endParaRPr lang="en-US" dirty="0"/>
          </a:p>
        </p:txBody>
      </p:sp>
      <p:sp>
        <p:nvSpPr>
          <p:cNvPr id="5" name="Date Placeholder 4"/>
          <p:cNvSpPr>
            <a:spLocks noGrp="1"/>
          </p:cNvSpPr>
          <p:nvPr>
            <p:ph type="dt" sz="half" idx="10"/>
          </p:nvPr>
        </p:nvSpPr>
        <p:spPr/>
        <p:txBody>
          <a:bodyPr/>
          <a:lstStyle/>
          <a:p>
            <a:pPr>
              <a:defRPr/>
            </a:pPr>
            <a:r>
              <a:rPr lang="en-US" dirty="0" smtClean="0"/>
              <a:t>April 25,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5</a:t>
            </a:r>
            <a:endParaRPr lang="en-US" dirty="0"/>
          </a:p>
        </p:txBody>
      </p:sp>
      <p:sp>
        <p:nvSpPr>
          <p:cNvPr id="8" name="Slide Number Placeholder 7"/>
          <p:cNvSpPr>
            <a:spLocks noGrp="1"/>
          </p:cNvSpPr>
          <p:nvPr>
            <p:ph type="sldNum" sz="quarter" idx="12"/>
          </p:nvPr>
        </p:nvSpPr>
        <p:spPr/>
        <p:txBody>
          <a:bodyPr/>
          <a:lstStyle/>
          <a:p>
            <a:pPr>
              <a:defRPr/>
            </a:pPr>
            <a:fld id="{8BDBD1F7-51C1-E94D-B9B2-8F7012A744C6}" type="slidenum">
              <a:rPr lang="en-US" smtClean="0"/>
              <a:pPr>
                <a:defRPr/>
              </a:pPr>
              <a:t>21</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6007578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Equivalence Partitioning</a:t>
            </a:r>
          </a:p>
        </p:txBody>
      </p:sp>
      <p:sp>
        <p:nvSpPr>
          <p:cNvPr id="3" name="Text Placeholder 2"/>
          <p:cNvSpPr>
            <a:spLocks noGrp="1"/>
          </p:cNvSpPr>
          <p:nvPr>
            <p:ph idx="1"/>
          </p:nvPr>
        </p:nvSpPr>
        <p:spPr/>
        <p:txBody>
          <a:bodyPr/>
          <a:lstStyle/>
          <a:p>
            <a:pPr>
              <a:defRPr/>
            </a:pPr>
            <a:r>
              <a:rPr lang="en-US" dirty="0" smtClean="0"/>
              <a:t>Test multiple values in each equivalence class.  Often you’re not sure if you have defined the equivalence classes correctly or completely, and testing multiple values in each class is more thorough than relying on a single value.</a:t>
            </a:r>
            <a:endParaRPr lang="en-US" dirty="0"/>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22</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8857177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sz="3200" dirty="0"/>
              <a:t>Guidelines for Defining Equivalence Classes</a:t>
            </a:r>
          </a:p>
        </p:txBody>
      </p:sp>
      <p:sp>
        <p:nvSpPr>
          <p:cNvPr id="28676" name="Rectangle 3"/>
          <p:cNvSpPr>
            <a:spLocks noGrp="1" noChangeArrowheads="1"/>
          </p:cNvSpPr>
          <p:nvPr>
            <p:ph idx="1"/>
          </p:nvPr>
        </p:nvSpPr>
        <p:spPr/>
        <p:txBody>
          <a:bodyPr/>
          <a:lstStyle/>
          <a:p>
            <a:pPr eaLnBrk="1" hangingPunct="1">
              <a:lnSpc>
                <a:spcPct val="90000"/>
              </a:lnSpc>
            </a:pPr>
            <a:r>
              <a:rPr lang="en-US" sz="2000" dirty="0"/>
              <a:t>If an input condition specifies </a:t>
            </a:r>
            <a:r>
              <a:rPr lang="en-US" sz="2000" b="1" u="sng" dirty="0"/>
              <a:t>a range</a:t>
            </a:r>
            <a:r>
              <a:rPr lang="en-US" sz="2000" dirty="0"/>
              <a:t>, one valid and two invalid equivalence classes are defined</a:t>
            </a:r>
          </a:p>
          <a:p>
            <a:pPr lvl="1" eaLnBrk="1" hangingPunct="1">
              <a:lnSpc>
                <a:spcPct val="90000"/>
              </a:lnSpc>
            </a:pPr>
            <a:r>
              <a:rPr lang="en-US" dirty="0"/>
              <a:t>Input range: 1 – 10	</a:t>
            </a:r>
            <a:r>
              <a:rPr lang="en-US" dirty="0" smtClean="0"/>
              <a:t>Eq </a:t>
            </a:r>
            <a:r>
              <a:rPr lang="en-US" dirty="0"/>
              <a:t>classes: {1..10}, {x &lt; 1}, {x &gt; 10}</a:t>
            </a:r>
          </a:p>
          <a:p>
            <a:pPr eaLnBrk="1" hangingPunct="1">
              <a:lnSpc>
                <a:spcPct val="90000"/>
              </a:lnSpc>
            </a:pPr>
            <a:r>
              <a:rPr lang="en-US" sz="2000" dirty="0"/>
              <a:t>If an input condition requires </a:t>
            </a:r>
            <a:r>
              <a:rPr lang="en-US" sz="2000" b="1" u="sng" dirty="0"/>
              <a:t>a specific value</a:t>
            </a:r>
            <a:r>
              <a:rPr lang="en-US" sz="2000" dirty="0"/>
              <a:t>, one valid and two invalid equivalence classes are defined</a:t>
            </a:r>
          </a:p>
          <a:p>
            <a:pPr lvl="1" eaLnBrk="1" hangingPunct="1">
              <a:lnSpc>
                <a:spcPct val="90000"/>
              </a:lnSpc>
            </a:pPr>
            <a:r>
              <a:rPr lang="en-US" dirty="0"/>
              <a:t>Input value: 250		Eq classes: {250}, {x &lt; 250}, {x &gt; 250}</a:t>
            </a:r>
          </a:p>
          <a:p>
            <a:pPr eaLnBrk="1" hangingPunct="1">
              <a:lnSpc>
                <a:spcPct val="90000"/>
              </a:lnSpc>
            </a:pPr>
            <a:r>
              <a:rPr lang="en-US" sz="2000" dirty="0"/>
              <a:t>If an input condition specifies </a:t>
            </a:r>
            <a:r>
              <a:rPr lang="en-US" sz="2000" b="1" u="sng" dirty="0"/>
              <a:t>a member of a set</a:t>
            </a:r>
            <a:r>
              <a:rPr lang="en-US" sz="2000" dirty="0"/>
              <a:t>, one valid and one invalid equivalence class are defined</a:t>
            </a:r>
          </a:p>
          <a:p>
            <a:pPr lvl="1" eaLnBrk="1" hangingPunct="1">
              <a:lnSpc>
                <a:spcPct val="90000"/>
              </a:lnSpc>
            </a:pPr>
            <a:r>
              <a:rPr lang="en-US" dirty="0"/>
              <a:t>Input set: {-2.5, 7.3, 8.4}	Eq classes: {-2.5, 7.3, 8.4}, {any other x}</a:t>
            </a:r>
          </a:p>
          <a:p>
            <a:pPr eaLnBrk="1" hangingPunct="1">
              <a:lnSpc>
                <a:spcPct val="90000"/>
              </a:lnSpc>
            </a:pPr>
            <a:r>
              <a:rPr lang="en-US" sz="2000" dirty="0"/>
              <a:t>If an input condition is </a:t>
            </a:r>
            <a:r>
              <a:rPr lang="en-US" sz="2000" b="1" u="sng" dirty="0"/>
              <a:t>a Boolean value</a:t>
            </a:r>
            <a:r>
              <a:rPr lang="en-US" sz="2000" dirty="0"/>
              <a:t>, one valid and one invalid class are define</a:t>
            </a:r>
          </a:p>
          <a:p>
            <a:pPr lvl="1" eaLnBrk="1" hangingPunct="1">
              <a:lnSpc>
                <a:spcPct val="90000"/>
              </a:lnSpc>
            </a:pPr>
            <a:r>
              <a:rPr lang="en-US" dirty="0"/>
              <a:t>Input: {true condition}	Eq classes: {true condition}, {false condition}</a:t>
            </a:r>
          </a:p>
          <a:p>
            <a:pPr eaLnBrk="1" hangingPunct="1">
              <a:lnSpc>
                <a:spcPct val="90000"/>
              </a:lnSpc>
            </a:pPr>
            <a:endParaRPr lang="en-US" sz="2000" dirty="0">
              <a:latin typeface="Times New Roman" charset="0"/>
            </a:endParaRPr>
          </a:p>
          <a:p>
            <a:pPr eaLnBrk="1" hangingPunct="1">
              <a:lnSpc>
                <a:spcPct val="90000"/>
              </a:lnSpc>
            </a:pPr>
            <a:endParaRPr lang="en-US" sz="2000" dirty="0">
              <a:latin typeface="Times New Roman" charset="0"/>
            </a:endParaRPr>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23</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418627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Equivalence Partitioning - examples</a:t>
            </a:r>
          </a:p>
        </p:txBody>
      </p:sp>
      <p:graphicFrame>
        <p:nvGraphicFramePr>
          <p:cNvPr id="194584" name="Group 24"/>
          <p:cNvGraphicFramePr>
            <a:graphicFrameLocks noGrp="1"/>
          </p:cNvGraphicFramePr>
          <p:nvPr>
            <p:ph idx="1"/>
          </p:nvPr>
        </p:nvGraphicFramePr>
        <p:xfrm>
          <a:off x="228600" y="990600"/>
          <a:ext cx="8686800" cy="2977896"/>
        </p:xfrm>
        <a:graphic>
          <a:graphicData uri="http://schemas.openxmlformats.org/drawingml/2006/table">
            <a:tbl>
              <a:tblPr/>
              <a:tblGrid>
                <a:gridCol w="2895600"/>
                <a:gridCol w="2895600"/>
                <a:gridCol w="28956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Input</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Valid Equivalence Classes</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Invalid Equivalence Classes</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 integer N such that: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-99 &lt;= N &lt;= 99</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Phone Number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Area code: [200,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Prefix: (200,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Suffix: Any 4 digits</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24</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68028858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Equivalence Partitioning - examples</a:t>
            </a:r>
          </a:p>
        </p:txBody>
      </p:sp>
      <p:graphicFrame>
        <p:nvGraphicFramePr>
          <p:cNvPr id="198678" name="Group 22"/>
          <p:cNvGraphicFramePr>
            <a:graphicFrameLocks noGrp="1"/>
          </p:cNvGraphicFramePr>
          <p:nvPr>
            <p:ph idx="1"/>
          </p:nvPr>
        </p:nvGraphicFramePr>
        <p:xfrm>
          <a:off x="228600" y="990600"/>
          <a:ext cx="8686800" cy="3185159"/>
        </p:xfrm>
        <a:graphic>
          <a:graphicData uri="http://schemas.openxmlformats.org/drawingml/2006/table">
            <a:tbl>
              <a:tblPr/>
              <a:tblGrid>
                <a:gridCol w="2895600"/>
                <a:gridCol w="2895600"/>
                <a:gridCol w="28956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Input</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Valid Equivalence Classes</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Invalid Equivalence Classes</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 integer N such that: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-99 &lt;= N &lt;= 99</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[-99, -10]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 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[10, 99]</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Phone Number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Area code: [200,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Prefix: (200,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Suffix: Any 4 digits</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25</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45840020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Equivalence Partitioning - examples</a:t>
            </a:r>
          </a:p>
        </p:txBody>
      </p:sp>
      <p:graphicFrame>
        <p:nvGraphicFramePr>
          <p:cNvPr id="199701" name="Group 21"/>
          <p:cNvGraphicFramePr>
            <a:graphicFrameLocks noGrp="1"/>
          </p:cNvGraphicFramePr>
          <p:nvPr>
            <p:ph idx="1"/>
          </p:nvPr>
        </p:nvGraphicFramePr>
        <p:xfrm>
          <a:off x="228600" y="990600"/>
          <a:ext cx="8686800" cy="3685031"/>
        </p:xfrm>
        <a:graphic>
          <a:graphicData uri="http://schemas.openxmlformats.org/drawingml/2006/table">
            <a:tbl>
              <a:tblPr/>
              <a:tblGrid>
                <a:gridCol w="2895600"/>
                <a:gridCol w="2895600"/>
                <a:gridCol w="28956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Input</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Valid Equivalence Classes</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Invalid Equivalence Classes</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 integer N such that: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-99 &lt;= N &lt;= 99</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[-99, -10]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 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[10, 99]</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&lt; -99</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&gt; 99</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Malformed numbers</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{12-, 1-2-3,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Non-numeric strings</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{junk, 1E2, $13}</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Empty value</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Phone Number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Area code: [200,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Prefix: (200,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Suffix: Any 4 digits</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26</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2712446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Equivalence Partitioning - examples</a:t>
            </a:r>
          </a:p>
        </p:txBody>
      </p:sp>
      <p:graphicFrame>
        <p:nvGraphicFramePr>
          <p:cNvPr id="200725" name="Group 21"/>
          <p:cNvGraphicFramePr>
            <a:graphicFrameLocks noGrp="1"/>
          </p:cNvGraphicFramePr>
          <p:nvPr>
            <p:ph idx="1"/>
          </p:nvPr>
        </p:nvGraphicFramePr>
        <p:xfrm>
          <a:off x="228600" y="990600"/>
          <a:ext cx="8686800" cy="3977639"/>
        </p:xfrm>
        <a:graphic>
          <a:graphicData uri="http://schemas.openxmlformats.org/drawingml/2006/table">
            <a:tbl>
              <a:tblPr/>
              <a:tblGrid>
                <a:gridCol w="2895600"/>
                <a:gridCol w="2895600"/>
                <a:gridCol w="28956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Input</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Valid Equivalence Classes</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Invalid Equivalence Classes</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 integer N such that: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-99 &lt;= N &lt;= 99</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[-99, -10]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 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[10, 99]</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&lt; -99</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&gt; 99</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Malformed numbers</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{12-, 1-2-3,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Non-numeric strings</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{junk, 1E2, $13}</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Empty value</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Phone Number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Area code: [200,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Prefix: (200,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Suffix: Any 4 digits</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555-5555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(555)555-5555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555-555-5555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200 &lt;= Area code &lt;=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200 &lt; Prefix &lt;= 999</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27</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54172041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Equivalence Partitioning - examples</a:t>
            </a:r>
          </a:p>
        </p:txBody>
      </p:sp>
      <p:graphicFrame>
        <p:nvGraphicFramePr>
          <p:cNvPr id="161849" name="Group 57"/>
          <p:cNvGraphicFramePr>
            <a:graphicFrameLocks noGrp="1"/>
          </p:cNvGraphicFramePr>
          <p:nvPr>
            <p:ph idx="1"/>
            <p:extLst>
              <p:ext uri="{D42A27DB-BD31-4B8C-83A1-F6EECF244321}">
                <p14:modId xmlns:p14="http://schemas.microsoft.com/office/powerpoint/2010/main" val="3687430119"/>
              </p:ext>
            </p:extLst>
          </p:nvPr>
        </p:nvGraphicFramePr>
        <p:xfrm>
          <a:off x="228600" y="990600"/>
          <a:ext cx="8686800" cy="4172711"/>
        </p:xfrm>
        <a:graphic>
          <a:graphicData uri="http://schemas.openxmlformats.org/drawingml/2006/table">
            <a:tbl>
              <a:tblPr/>
              <a:tblGrid>
                <a:gridCol w="2895600"/>
                <a:gridCol w="2895600"/>
                <a:gridCol w="28956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Input</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Valid Equivalence Classes</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Invalid Equivalence Classes</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 integer N such that: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-99 &lt;= N &lt;= 99</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[-99, -10]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 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[10, 99]</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&lt; -99</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&gt; 99</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Malformed numbers</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{12-, 1-2-3,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Non-numeric strings</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{junk, 1E2, $13}</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Empty value</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Phone Number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Area code: [200,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Prefix: (200,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Suffix: Any 4 digits</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555-5555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(555)555-5555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555-555-5555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200 &lt;= Area code &lt;=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200 &lt; Prefix &lt;= 999</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Times New Roman" pitchFamily="18" charset="0"/>
                        </a:rPr>
                        <a:t>Invalid format 5555555, (555)(555)5555, etc..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Area code &lt; 200 or &gt;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Area code with non-numeric characters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rPr>
                        <a:t>Similar for Prefix and Suffix</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28</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63307715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dirty="0"/>
              <a:t>Boundary Value Analysis</a:t>
            </a:r>
          </a:p>
        </p:txBody>
      </p:sp>
      <p:sp>
        <p:nvSpPr>
          <p:cNvPr id="29700" name="Rectangle 3"/>
          <p:cNvSpPr>
            <a:spLocks noGrp="1" noChangeArrowheads="1"/>
          </p:cNvSpPr>
          <p:nvPr>
            <p:ph idx="1"/>
          </p:nvPr>
        </p:nvSpPr>
        <p:spPr/>
        <p:txBody>
          <a:bodyPr/>
          <a:lstStyle/>
          <a:p>
            <a:pPr eaLnBrk="1" hangingPunct="1"/>
            <a:r>
              <a:rPr lang="en-US" sz="2000" dirty="0"/>
              <a:t>A greater number of errors occur at the </a:t>
            </a:r>
            <a:r>
              <a:rPr lang="en-US" sz="2000" u="sng" dirty="0"/>
              <a:t>boundaries</a:t>
            </a:r>
            <a:r>
              <a:rPr lang="en-US" sz="2000" dirty="0"/>
              <a:t> of the input domain rather than in the "center"</a:t>
            </a:r>
          </a:p>
          <a:p>
            <a:pPr eaLnBrk="1" hangingPunct="1"/>
            <a:r>
              <a:rPr lang="en-US" sz="2000" dirty="0"/>
              <a:t>Boundary value analysis is a test case design method that </a:t>
            </a:r>
            <a:r>
              <a:rPr lang="en-US" sz="2000" u="sng" dirty="0"/>
              <a:t>complements</a:t>
            </a:r>
            <a:r>
              <a:rPr lang="en-US" sz="2000" dirty="0"/>
              <a:t> equivalence partitioning</a:t>
            </a:r>
          </a:p>
          <a:p>
            <a:pPr lvl="1" eaLnBrk="1" hangingPunct="1"/>
            <a:r>
              <a:rPr lang="en-US" dirty="0"/>
              <a:t>It selects test cases at the </a:t>
            </a:r>
            <a:r>
              <a:rPr lang="en-US" u="sng" dirty="0"/>
              <a:t>edges</a:t>
            </a:r>
            <a:r>
              <a:rPr lang="en-US" dirty="0"/>
              <a:t> of a class</a:t>
            </a:r>
          </a:p>
          <a:p>
            <a:pPr lvl="1" eaLnBrk="1" hangingPunct="1"/>
            <a:r>
              <a:rPr lang="en-US" dirty="0"/>
              <a:t>It derives test cases from both the input domain and output domain</a:t>
            </a:r>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29</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030131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SE </a:t>
            </a:r>
            <a:r>
              <a:rPr lang="en-US" dirty="0" smtClean="0">
                <a:latin typeface="Arial" charset="0"/>
                <a:ea typeface="ＭＳ Ｐゴシック" charset="0"/>
                <a:cs typeface="ＭＳ Ｐゴシック" charset="0"/>
              </a:rPr>
              <a:t>433 </a:t>
            </a:r>
            <a:r>
              <a:rPr lang="en-US" dirty="0">
                <a:latin typeface="Arial" charset="0"/>
                <a:ea typeface="ＭＳ Ｐゴシック" charset="0"/>
                <a:cs typeface="ＭＳ Ｐゴシック" charset="0"/>
              </a:rPr>
              <a:t>– Class </a:t>
            </a:r>
            <a:r>
              <a:rPr lang="en-US" dirty="0" smtClean="0">
                <a:latin typeface="Arial" charset="0"/>
                <a:ea typeface="ＭＳ Ｐゴシック" charset="0"/>
                <a:cs typeface="ＭＳ Ｐゴシック" charset="0"/>
              </a:rPr>
              <a:t>5</a:t>
            </a:r>
            <a:endParaRPr lang="en-US" dirty="0">
              <a:latin typeface="Arial" charset="0"/>
              <a:ea typeface="ＭＳ Ｐゴシック" charset="0"/>
              <a:cs typeface="ＭＳ Ｐゴシック" charset="0"/>
            </a:endParaRPr>
          </a:p>
        </p:txBody>
      </p:sp>
      <p:sp>
        <p:nvSpPr>
          <p:cNvPr id="14338" name="Rectangle 3"/>
          <p:cNvSpPr>
            <a:spLocks noGrp="1" noChangeArrowheads="1"/>
          </p:cNvSpPr>
          <p:nvPr>
            <p:ph type="body" idx="1"/>
          </p:nvPr>
        </p:nvSpPr>
        <p:spPr/>
        <p:txBody>
          <a:bodyPr/>
          <a:lstStyle/>
          <a:p>
            <a:pPr>
              <a:buFont typeface="Wingdings" charset="0"/>
              <a:buNone/>
            </a:pPr>
            <a:r>
              <a:rPr lang="en-US" b="1" dirty="0">
                <a:solidFill>
                  <a:schemeClr val="tx2"/>
                </a:solidFill>
                <a:latin typeface="Arial" charset="0"/>
                <a:ea typeface="ＭＳ Ｐゴシック" charset="0"/>
                <a:cs typeface="ＭＳ Ｐゴシック" charset="0"/>
              </a:rPr>
              <a:t>Topic: </a:t>
            </a:r>
            <a:endParaRPr lang="en-US" b="1" dirty="0" smtClean="0">
              <a:solidFill>
                <a:schemeClr val="tx2"/>
              </a:solidFill>
              <a:latin typeface="Arial" charset="0"/>
              <a:ea typeface="ＭＳ Ｐゴシック" charset="0"/>
              <a:cs typeface="ＭＳ Ｐゴシック" charset="0"/>
            </a:endParaRPr>
          </a:p>
          <a:p>
            <a:pPr lvl="1">
              <a:buNone/>
            </a:pPr>
            <a:r>
              <a:rPr lang="en-US" dirty="0">
                <a:solidFill>
                  <a:srgbClr val="000000"/>
                </a:solidFill>
                <a:latin typeface="Arial" charset="0"/>
                <a:ea typeface="ＭＳ Ｐゴシック" charset="0"/>
                <a:cs typeface="ＭＳ Ｐゴシック" charset="0"/>
              </a:rPr>
              <a:t>Black Box Testing Part 2, JUnit &amp; Ant</a:t>
            </a:r>
          </a:p>
          <a:p>
            <a:pPr>
              <a:lnSpc>
                <a:spcPct val="90000"/>
              </a:lnSpc>
              <a:buFont typeface="Wingdings" charset="0"/>
              <a:buNone/>
            </a:pPr>
            <a:r>
              <a:rPr lang="en-US" b="1" dirty="0" smtClean="0">
                <a:solidFill>
                  <a:srgbClr val="0000FF"/>
                </a:solidFill>
                <a:latin typeface="Arial" charset="0"/>
                <a:ea typeface="ＭＳ Ｐゴシック" charset="0"/>
                <a:cs typeface="ＭＳ Ｐゴシック" charset="0"/>
              </a:rPr>
              <a:t>Reading</a:t>
            </a:r>
            <a:r>
              <a:rPr lang="en-US" dirty="0">
                <a:solidFill>
                  <a:srgbClr val="0000FF"/>
                </a:solidFill>
                <a:latin typeface="Arial" charset="0"/>
                <a:ea typeface="ＭＳ Ｐゴシック" charset="0"/>
                <a:cs typeface="ＭＳ Ｐゴシック" charset="0"/>
              </a:rPr>
              <a:t>:</a:t>
            </a:r>
          </a:p>
          <a:p>
            <a:pPr lvl="1"/>
            <a:r>
              <a:rPr lang="en-US" dirty="0"/>
              <a:t>Pezze and Young: Chapter 10</a:t>
            </a:r>
          </a:p>
          <a:p>
            <a:pPr lvl="1"/>
            <a:r>
              <a:rPr lang="en-US" u="sng" dirty="0">
                <a:hlinkClick r:id="rId3"/>
              </a:rPr>
              <a:t>JUnit documentation: http://junit.org</a:t>
            </a:r>
          </a:p>
          <a:p>
            <a:pPr lvl="1"/>
            <a:r>
              <a:rPr lang="en-US" u="sng" dirty="0">
                <a:hlinkClick r:id="rId4"/>
              </a:rPr>
              <a:t>Ant documentation: http://ant.apache.org</a:t>
            </a:r>
          </a:p>
          <a:p>
            <a:pPr lvl="1"/>
            <a:r>
              <a:rPr lang="en-US" u="sng" dirty="0">
                <a:hlinkClick r:id="rId5"/>
              </a:rPr>
              <a:t>Ant introductory tutorial: http://www.vogella.com/tutorials/ApacheAnt/article.html</a:t>
            </a:r>
          </a:p>
          <a:p>
            <a:pPr lvl="1"/>
            <a:r>
              <a:rPr lang="en-US" dirty="0"/>
              <a:t>An example of using JUnit with Ant: </a:t>
            </a:r>
            <a:r>
              <a:rPr lang="en-US" b="1" dirty="0"/>
              <a:t>JUnit3.zip </a:t>
            </a:r>
            <a:r>
              <a:rPr lang="en-US" dirty="0"/>
              <a:t>in </a:t>
            </a:r>
            <a:r>
              <a:rPr lang="en-US" dirty="0" smtClean="0"/>
              <a:t>D2L</a:t>
            </a:r>
          </a:p>
          <a:p>
            <a:pPr lvl="1"/>
            <a:r>
              <a:rPr lang="en-US" dirty="0" smtClean="0">
                <a:latin typeface="Arial" charset="0"/>
                <a:ea typeface="ＭＳ Ｐゴシック" charset="0"/>
              </a:rPr>
              <a:t>Articles </a:t>
            </a:r>
            <a:r>
              <a:rPr lang="en-US" dirty="0">
                <a:latin typeface="Arial" charset="0"/>
                <a:ea typeface="ＭＳ Ｐゴシック" charset="0"/>
              </a:rPr>
              <a:t>on the Class Page and Reading List</a:t>
            </a:r>
            <a:endParaRPr lang="en-US" dirty="0">
              <a:solidFill>
                <a:srgbClr val="000000"/>
              </a:solidFill>
              <a:latin typeface="Times New Roman" charset="0"/>
              <a:ea typeface="ＭＳ Ｐゴシック" charset="0"/>
            </a:endParaRPr>
          </a:p>
        </p:txBody>
      </p:sp>
      <p:sp>
        <p:nvSpPr>
          <p:cNvPr id="1433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April 25, 2017</a:t>
            </a:r>
            <a:endParaRPr lang="en-US" sz="1400" dirty="0"/>
          </a:p>
        </p:txBody>
      </p:sp>
      <p:sp>
        <p:nvSpPr>
          <p:cNvPr id="143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5</a:t>
            </a:r>
            <a:endParaRPr lang="en-US" sz="1400"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3</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694678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sz="4000" dirty="0"/>
              <a:t>Guidelines for </a:t>
            </a:r>
            <a:r>
              <a:rPr lang="en-US" sz="4000" dirty="0" smtClean="0"/>
              <a:t>Boundary </a:t>
            </a:r>
            <a:r>
              <a:rPr lang="en-US" sz="4000" dirty="0"/>
              <a:t>Value Analysis</a:t>
            </a:r>
          </a:p>
        </p:txBody>
      </p:sp>
      <p:sp>
        <p:nvSpPr>
          <p:cNvPr id="30724" name="Rectangle 3"/>
          <p:cNvSpPr>
            <a:spLocks noGrp="1" noChangeArrowheads="1"/>
          </p:cNvSpPr>
          <p:nvPr>
            <p:ph idx="1"/>
          </p:nvPr>
        </p:nvSpPr>
        <p:spPr/>
        <p:txBody>
          <a:bodyPr/>
          <a:lstStyle/>
          <a:p>
            <a:pPr marL="457200" indent="-457200" eaLnBrk="1" hangingPunct="1">
              <a:lnSpc>
                <a:spcPct val="90000"/>
              </a:lnSpc>
              <a:buSzPct val="100000"/>
              <a:buFont typeface="+mj-lt"/>
              <a:buAutoNum type="arabicPeriod"/>
            </a:pPr>
            <a:r>
              <a:rPr lang="en-US" sz="2000" dirty="0" smtClean="0"/>
              <a:t>If </a:t>
            </a:r>
            <a:r>
              <a:rPr lang="en-US" sz="2000" dirty="0"/>
              <a:t>an input condition specifies a </a:t>
            </a:r>
            <a:r>
              <a:rPr lang="en-US" sz="2000" u="sng" dirty="0"/>
              <a:t>range</a:t>
            </a:r>
            <a:r>
              <a:rPr lang="en-US" sz="2000" dirty="0"/>
              <a:t> bounded by values </a:t>
            </a:r>
            <a:r>
              <a:rPr lang="en-US" sz="2000" i="1" dirty="0"/>
              <a:t>a</a:t>
            </a:r>
            <a:r>
              <a:rPr lang="en-US" sz="2000" dirty="0"/>
              <a:t> and </a:t>
            </a:r>
            <a:r>
              <a:rPr lang="en-US" sz="2000" i="1" dirty="0"/>
              <a:t>b</a:t>
            </a:r>
            <a:r>
              <a:rPr lang="en-US" sz="2000" dirty="0"/>
              <a:t>, test cases should be designed with values </a:t>
            </a:r>
            <a:r>
              <a:rPr lang="en-US" sz="2000" i="1" dirty="0"/>
              <a:t>a</a:t>
            </a:r>
            <a:r>
              <a:rPr lang="en-US" sz="2000" dirty="0"/>
              <a:t> and </a:t>
            </a:r>
            <a:r>
              <a:rPr lang="en-US" sz="2000" i="1" dirty="0"/>
              <a:t>b</a:t>
            </a:r>
            <a:r>
              <a:rPr lang="en-US" sz="2000" dirty="0"/>
              <a:t> as well as values just above and just below </a:t>
            </a:r>
            <a:r>
              <a:rPr lang="en-US" sz="2000" i="1" dirty="0"/>
              <a:t>a</a:t>
            </a:r>
            <a:r>
              <a:rPr lang="en-US" sz="2000" dirty="0"/>
              <a:t> and </a:t>
            </a:r>
            <a:r>
              <a:rPr lang="en-US" sz="2000" i="1" dirty="0"/>
              <a:t>b</a:t>
            </a:r>
          </a:p>
          <a:p>
            <a:pPr marL="457200" indent="-457200" eaLnBrk="1" hangingPunct="1">
              <a:lnSpc>
                <a:spcPct val="90000"/>
              </a:lnSpc>
              <a:buSzPct val="100000"/>
              <a:buFont typeface="+mj-lt"/>
              <a:buAutoNum type="arabicPeriod"/>
            </a:pPr>
            <a:r>
              <a:rPr lang="en-US" sz="2000" dirty="0" smtClean="0"/>
              <a:t>If </a:t>
            </a:r>
            <a:r>
              <a:rPr lang="en-US" sz="2000" dirty="0"/>
              <a:t>an input condition specifies a </a:t>
            </a:r>
            <a:r>
              <a:rPr lang="en-US" sz="2000" u="sng" dirty="0"/>
              <a:t>number of values</a:t>
            </a:r>
            <a:r>
              <a:rPr lang="en-US" sz="2000" dirty="0"/>
              <a:t>, test case should be developed that exercise the minimum and maximum numbers.  Values just above and just below the minimum and maximum are also tested</a:t>
            </a:r>
          </a:p>
          <a:p>
            <a:pPr eaLnBrk="1" hangingPunct="1">
              <a:lnSpc>
                <a:spcPct val="90000"/>
              </a:lnSpc>
            </a:pPr>
            <a:r>
              <a:rPr lang="en-US" sz="2000" dirty="0"/>
              <a:t>Apply guidelines 1 and 2 to output conditions; produce output that reflects the minimum and the maximum values expected; also test the values just below and just above</a:t>
            </a:r>
          </a:p>
          <a:p>
            <a:pPr eaLnBrk="1" hangingPunct="1">
              <a:lnSpc>
                <a:spcPct val="90000"/>
              </a:lnSpc>
            </a:pPr>
            <a:r>
              <a:rPr lang="en-US" sz="2000" dirty="0"/>
              <a:t>If internal program data structures have prescribed boundaries (e.g., an array), design a test case to exercise the data structure at its minimum and maximum boundaries</a:t>
            </a:r>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30</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857950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Boundary Value Analysis</a:t>
            </a:r>
          </a:p>
        </p:txBody>
      </p:sp>
      <p:sp>
        <p:nvSpPr>
          <p:cNvPr id="19459" name="Rectangle 3"/>
          <p:cNvSpPr>
            <a:spLocks noGrp="1" noChangeArrowheads="1"/>
          </p:cNvSpPr>
          <p:nvPr>
            <p:ph idx="1"/>
          </p:nvPr>
        </p:nvSpPr>
        <p:spPr/>
        <p:txBody>
          <a:bodyPr/>
          <a:lstStyle/>
          <a:p>
            <a:pPr eaLnBrk="1" hangingPunct="1">
              <a:spcAft>
                <a:spcPts val="600"/>
              </a:spcAft>
            </a:pPr>
            <a:r>
              <a:rPr lang="en-US" sz="2000" dirty="0" smtClean="0"/>
              <a:t>When choosing values from an equivalence class to test, use the values that are most likely to cause the program to fail</a:t>
            </a:r>
          </a:p>
          <a:p>
            <a:pPr eaLnBrk="1" hangingPunct="1">
              <a:spcAft>
                <a:spcPts val="600"/>
              </a:spcAft>
            </a:pPr>
            <a:r>
              <a:rPr lang="en-US" sz="2000" dirty="0" smtClean="0"/>
              <a:t>Errors tend to occur at the boundaries of equivalence classes rather than at the "center"</a:t>
            </a:r>
          </a:p>
          <a:p>
            <a:pPr lvl="1" eaLnBrk="1" hangingPunct="1">
              <a:spcAft>
                <a:spcPts val="600"/>
              </a:spcAft>
            </a:pPr>
            <a:r>
              <a:rPr lang="en-US" dirty="0" smtClean="0"/>
              <a:t>If (200 &lt; areaCode &amp;&amp; areaCode &lt; 999) { // valid area code }</a:t>
            </a:r>
          </a:p>
          <a:p>
            <a:pPr lvl="1" eaLnBrk="1" hangingPunct="1">
              <a:spcAft>
                <a:spcPts val="600"/>
              </a:spcAft>
            </a:pPr>
            <a:r>
              <a:rPr lang="en-US" b="1" dirty="0" smtClean="0"/>
              <a:t>Wrong!</a:t>
            </a:r>
          </a:p>
          <a:p>
            <a:pPr lvl="1" eaLnBrk="1" hangingPunct="1">
              <a:spcAft>
                <a:spcPts val="600"/>
              </a:spcAft>
            </a:pPr>
            <a:r>
              <a:rPr lang="en-US" dirty="0" smtClean="0"/>
              <a:t>If (200 &lt;= areaCode &amp;&amp; areaCode &lt;= 999) { // valid area code }</a:t>
            </a:r>
          </a:p>
          <a:p>
            <a:pPr lvl="1" eaLnBrk="1" hangingPunct="1">
              <a:spcAft>
                <a:spcPts val="600"/>
              </a:spcAft>
            </a:pPr>
            <a:r>
              <a:rPr lang="en-US" dirty="0" smtClean="0"/>
              <a:t>Testing area codes 200 and 999 would catch this error, but a center value like 770 would not</a:t>
            </a:r>
          </a:p>
          <a:p>
            <a:pPr eaLnBrk="1" hangingPunct="1">
              <a:spcAft>
                <a:spcPts val="600"/>
              </a:spcAft>
            </a:pPr>
            <a:r>
              <a:rPr lang="en-US" sz="2000" dirty="0" smtClean="0"/>
              <a:t>In addition to testing center values, we should also test boundary values</a:t>
            </a:r>
          </a:p>
          <a:p>
            <a:pPr lvl="1" eaLnBrk="1" hangingPunct="1">
              <a:spcAft>
                <a:spcPts val="600"/>
              </a:spcAft>
            </a:pPr>
            <a:r>
              <a:rPr lang="en-US" dirty="0" smtClean="0"/>
              <a:t>Right on a boundary</a:t>
            </a:r>
          </a:p>
          <a:p>
            <a:pPr lvl="1" eaLnBrk="1" hangingPunct="1">
              <a:spcAft>
                <a:spcPts val="600"/>
              </a:spcAft>
            </a:pPr>
            <a:r>
              <a:rPr lang="en-US" dirty="0" smtClean="0"/>
              <a:t>Very close to a boundary on either side</a:t>
            </a:r>
          </a:p>
          <a:p>
            <a:pPr eaLnBrk="1" hangingPunct="1"/>
            <a:endParaRPr lang="en-US" sz="1800" dirty="0" smtClean="0"/>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31</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90719710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p:txBody>
          <a:bodyPr/>
          <a:lstStyle/>
          <a:p>
            <a:pPr eaLnBrk="1" hangingPunct="1"/>
            <a:r>
              <a:rPr lang="en-US" dirty="0"/>
              <a:t>Boundary Value Analysis</a:t>
            </a:r>
            <a:endParaRPr lang="en-US" dirty="0" smtClean="0"/>
          </a:p>
        </p:txBody>
      </p:sp>
      <p:sp>
        <p:nvSpPr>
          <p:cNvPr id="12295" name="Rectangle 7"/>
          <p:cNvSpPr>
            <a:spLocks noGrp="1" noChangeArrowheads="1"/>
          </p:cNvSpPr>
          <p:nvPr>
            <p:ph idx="1"/>
          </p:nvPr>
        </p:nvSpPr>
        <p:spPr/>
        <p:txBody>
          <a:bodyPr/>
          <a:lstStyle/>
          <a:p>
            <a:pPr eaLnBrk="1" hangingPunct="1"/>
            <a:r>
              <a:rPr lang="en-US" dirty="0"/>
              <a:t>Create test cases to test boundaries of equivalence classes</a:t>
            </a:r>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5</a:t>
            </a:r>
            <a:endParaRPr lang="en-US" dirty="0"/>
          </a:p>
        </p:txBody>
      </p:sp>
      <p:sp>
        <p:nvSpPr>
          <p:cNvPr id="30" name="Oval 2"/>
          <p:cNvSpPr>
            <a:spLocks noChangeArrowheads="1"/>
          </p:cNvSpPr>
          <p:nvPr/>
        </p:nvSpPr>
        <p:spPr bwMode="auto">
          <a:xfrm>
            <a:off x="2590800" y="2667000"/>
            <a:ext cx="4038600" cy="3733800"/>
          </a:xfrm>
          <a:prstGeom prst="ellipse">
            <a:avLst/>
          </a:prstGeom>
          <a:noFill/>
          <a:ln w="25400">
            <a:solidFill>
              <a:schemeClr val="tx1"/>
            </a:solidFill>
            <a:round/>
            <a:headEnd/>
            <a:tailEnd/>
          </a:ln>
        </p:spPr>
        <p:txBody>
          <a:bodyPr wrap="none" anchor="ctr"/>
          <a:lstStyle/>
          <a:p>
            <a:endParaRPr lang="en-US" dirty="0"/>
          </a:p>
        </p:txBody>
      </p:sp>
      <p:sp>
        <p:nvSpPr>
          <p:cNvPr id="31" name="Line 3"/>
          <p:cNvSpPr>
            <a:spLocks noChangeShapeType="1"/>
          </p:cNvSpPr>
          <p:nvPr/>
        </p:nvSpPr>
        <p:spPr bwMode="auto">
          <a:xfrm>
            <a:off x="4267200" y="2667000"/>
            <a:ext cx="0" cy="3733800"/>
          </a:xfrm>
          <a:prstGeom prst="line">
            <a:avLst/>
          </a:prstGeom>
          <a:noFill/>
          <a:ln w="38100">
            <a:solidFill>
              <a:srgbClr val="0070C0"/>
            </a:solidFill>
            <a:round/>
            <a:headEnd/>
            <a:tailEnd/>
          </a:ln>
        </p:spPr>
        <p:txBody>
          <a:bodyPr/>
          <a:lstStyle/>
          <a:p>
            <a:endParaRPr lang="en-US" dirty="0"/>
          </a:p>
        </p:txBody>
      </p:sp>
      <p:sp>
        <p:nvSpPr>
          <p:cNvPr id="32" name="Oval 18"/>
          <p:cNvSpPr>
            <a:spLocks noChangeArrowheads="1"/>
          </p:cNvSpPr>
          <p:nvPr/>
        </p:nvSpPr>
        <p:spPr bwMode="auto">
          <a:xfrm>
            <a:off x="4724400" y="3657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33" name="Oval 19"/>
          <p:cNvSpPr>
            <a:spLocks noChangeArrowheads="1"/>
          </p:cNvSpPr>
          <p:nvPr/>
        </p:nvSpPr>
        <p:spPr bwMode="auto">
          <a:xfrm>
            <a:off x="4495800" y="2895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34" name="Oval 20"/>
          <p:cNvSpPr>
            <a:spLocks noChangeArrowheads="1"/>
          </p:cNvSpPr>
          <p:nvPr/>
        </p:nvSpPr>
        <p:spPr bwMode="auto">
          <a:xfrm>
            <a:off x="5827140" y="3986373"/>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35" name="Oval 21"/>
          <p:cNvSpPr>
            <a:spLocks noChangeArrowheads="1"/>
          </p:cNvSpPr>
          <p:nvPr/>
        </p:nvSpPr>
        <p:spPr bwMode="auto">
          <a:xfrm>
            <a:off x="4800600" y="43434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39" name="Oval 25"/>
          <p:cNvSpPr>
            <a:spLocks noChangeArrowheads="1"/>
          </p:cNvSpPr>
          <p:nvPr/>
        </p:nvSpPr>
        <p:spPr bwMode="auto">
          <a:xfrm>
            <a:off x="3886200" y="29718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40" name="Oval 26"/>
          <p:cNvSpPr>
            <a:spLocks noChangeArrowheads="1"/>
          </p:cNvSpPr>
          <p:nvPr/>
        </p:nvSpPr>
        <p:spPr bwMode="auto">
          <a:xfrm>
            <a:off x="3505200" y="3657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41" name="Oval 27"/>
          <p:cNvSpPr>
            <a:spLocks noChangeArrowheads="1"/>
          </p:cNvSpPr>
          <p:nvPr/>
        </p:nvSpPr>
        <p:spPr bwMode="auto">
          <a:xfrm>
            <a:off x="2819400" y="4508328"/>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42" name="Oval 28"/>
          <p:cNvSpPr>
            <a:spLocks noChangeArrowheads="1"/>
          </p:cNvSpPr>
          <p:nvPr/>
        </p:nvSpPr>
        <p:spPr bwMode="auto">
          <a:xfrm>
            <a:off x="3505200" y="50292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43" name="Oval 29"/>
          <p:cNvSpPr>
            <a:spLocks noChangeArrowheads="1"/>
          </p:cNvSpPr>
          <p:nvPr/>
        </p:nvSpPr>
        <p:spPr bwMode="auto">
          <a:xfrm>
            <a:off x="3581400" y="5943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44" name="Freeform 43"/>
          <p:cNvSpPr/>
          <p:nvPr/>
        </p:nvSpPr>
        <p:spPr>
          <a:xfrm>
            <a:off x="3339101" y="2865325"/>
            <a:ext cx="758189" cy="1121048"/>
          </a:xfrm>
          <a:custGeom>
            <a:avLst/>
            <a:gdLst>
              <a:gd name="connsiteX0" fmla="*/ 688369 w 758189"/>
              <a:gd name="connsiteY0" fmla="*/ 11439 h 1121048"/>
              <a:gd name="connsiteX1" fmla="*/ 626724 w 758189"/>
              <a:gd name="connsiteY1" fmla="*/ 1165 h 1121048"/>
              <a:gd name="connsiteX2" fmla="*/ 400692 w 758189"/>
              <a:gd name="connsiteY2" fmla="*/ 21713 h 1121048"/>
              <a:gd name="connsiteX3" fmla="*/ 359596 w 758189"/>
              <a:gd name="connsiteY3" fmla="*/ 73084 h 1121048"/>
              <a:gd name="connsiteX4" fmla="*/ 339047 w 758189"/>
              <a:gd name="connsiteY4" fmla="*/ 93632 h 1121048"/>
              <a:gd name="connsiteX5" fmla="*/ 308225 w 758189"/>
              <a:gd name="connsiteY5" fmla="*/ 186100 h 1121048"/>
              <a:gd name="connsiteX6" fmla="*/ 297951 w 758189"/>
              <a:gd name="connsiteY6" fmla="*/ 216922 h 1121048"/>
              <a:gd name="connsiteX7" fmla="*/ 287677 w 758189"/>
              <a:gd name="connsiteY7" fmla="*/ 299115 h 1121048"/>
              <a:gd name="connsiteX8" fmla="*/ 267128 w 758189"/>
              <a:gd name="connsiteY8" fmla="*/ 391583 h 1121048"/>
              <a:gd name="connsiteX9" fmla="*/ 205483 w 758189"/>
              <a:gd name="connsiteY9" fmla="*/ 463502 h 1121048"/>
              <a:gd name="connsiteX10" fmla="*/ 174661 w 758189"/>
              <a:gd name="connsiteY10" fmla="*/ 473776 h 1121048"/>
              <a:gd name="connsiteX11" fmla="*/ 123290 w 758189"/>
              <a:gd name="connsiteY11" fmla="*/ 514873 h 1121048"/>
              <a:gd name="connsiteX12" fmla="*/ 92468 w 758189"/>
              <a:gd name="connsiteY12" fmla="*/ 525147 h 1121048"/>
              <a:gd name="connsiteX13" fmla="*/ 51371 w 758189"/>
              <a:gd name="connsiteY13" fmla="*/ 566244 h 1121048"/>
              <a:gd name="connsiteX14" fmla="*/ 20548 w 758189"/>
              <a:gd name="connsiteY14" fmla="*/ 617614 h 1121048"/>
              <a:gd name="connsiteX15" fmla="*/ 10274 w 758189"/>
              <a:gd name="connsiteY15" fmla="*/ 658711 h 1121048"/>
              <a:gd name="connsiteX16" fmla="*/ 0 w 758189"/>
              <a:gd name="connsiteY16" fmla="*/ 689533 h 1121048"/>
              <a:gd name="connsiteX17" fmla="*/ 10274 w 758189"/>
              <a:gd name="connsiteY17" fmla="*/ 997758 h 1121048"/>
              <a:gd name="connsiteX18" fmla="*/ 20548 w 758189"/>
              <a:gd name="connsiteY18" fmla="*/ 1028581 h 1121048"/>
              <a:gd name="connsiteX19" fmla="*/ 41097 w 758189"/>
              <a:gd name="connsiteY19" fmla="*/ 1049129 h 1121048"/>
              <a:gd name="connsiteX20" fmla="*/ 123290 w 758189"/>
              <a:gd name="connsiteY20" fmla="*/ 1100500 h 1121048"/>
              <a:gd name="connsiteX21" fmla="*/ 154112 w 758189"/>
              <a:gd name="connsiteY21" fmla="*/ 1110774 h 1121048"/>
              <a:gd name="connsiteX22" fmla="*/ 184935 w 758189"/>
              <a:gd name="connsiteY22" fmla="*/ 1121048 h 1121048"/>
              <a:gd name="connsiteX23" fmla="*/ 400692 w 758189"/>
              <a:gd name="connsiteY23" fmla="*/ 1110774 h 1121048"/>
              <a:gd name="connsiteX24" fmla="*/ 431515 w 758189"/>
              <a:gd name="connsiteY24" fmla="*/ 1100500 h 1121048"/>
              <a:gd name="connsiteX25" fmla="*/ 452063 w 758189"/>
              <a:gd name="connsiteY25" fmla="*/ 1079951 h 1121048"/>
              <a:gd name="connsiteX26" fmla="*/ 493160 w 758189"/>
              <a:gd name="connsiteY26" fmla="*/ 1018306 h 1121048"/>
              <a:gd name="connsiteX27" fmla="*/ 534256 w 758189"/>
              <a:gd name="connsiteY27" fmla="*/ 895017 h 1121048"/>
              <a:gd name="connsiteX28" fmla="*/ 544530 w 758189"/>
              <a:gd name="connsiteY28" fmla="*/ 864194 h 1121048"/>
              <a:gd name="connsiteX29" fmla="*/ 585627 w 758189"/>
              <a:gd name="connsiteY29" fmla="*/ 812823 h 1121048"/>
              <a:gd name="connsiteX30" fmla="*/ 606175 w 758189"/>
              <a:gd name="connsiteY30" fmla="*/ 751178 h 1121048"/>
              <a:gd name="connsiteX31" fmla="*/ 616450 w 758189"/>
              <a:gd name="connsiteY31" fmla="*/ 720356 h 1121048"/>
              <a:gd name="connsiteX32" fmla="*/ 647272 w 758189"/>
              <a:gd name="connsiteY32" fmla="*/ 689533 h 1121048"/>
              <a:gd name="connsiteX33" fmla="*/ 667820 w 758189"/>
              <a:gd name="connsiteY33" fmla="*/ 627888 h 1121048"/>
              <a:gd name="connsiteX34" fmla="*/ 678095 w 758189"/>
              <a:gd name="connsiteY34" fmla="*/ 597066 h 1121048"/>
              <a:gd name="connsiteX35" fmla="*/ 698643 w 758189"/>
              <a:gd name="connsiteY35" fmla="*/ 566244 h 1121048"/>
              <a:gd name="connsiteX36" fmla="*/ 719191 w 758189"/>
              <a:gd name="connsiteY36" fmla="*/ 504599 h 1121048"/>
              <a:gd name="connsiteX37" fmla="*/ 739739 w 758189"/>
              <a:gd name="connsiteY37" fmla="*/ 432679 h 1121048"/>
              <a:gd name="connsiteX38" fmla="*/ 739739 w 758189"/>
              <a:gd name="connsiteY38" fmla="*/ 31987 h 1121048"/>
              <a:gd name="connsiteX39" fmla="*/ 678095 w 758189"/>
              <a:gd name="connsiteY39" fmla="*/ 11439 h 1121048"/>
              <a:gd name="connsiteX40" fmla="*/ 585627 w 758189"/>
              <a:gd name="connsiteY40" fmla="*/ 11439 h 112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58189" h="1121048">
                <a:moveTo>
                  <a:pt x="688369" y="11439"/>
                </a:moveTo>
                <a:cubicBezTo>
                  <a:pt x="667821" y="8014"/>
                  <a:pt x="647556" y="1165"/>
                  <a:pt x="626724" y="1165"/>
                </a:cubicBezTo>
                <a:cubicBezTo>
                  <a:pt x="453231" y="1165"/>
                  <a:pt x="487924" y="-7363"/>
                  <a:pt x="400692" y="21713"/>
                </a:cubicBezTo>
                <a:cubicBezTo>
                  <a:pt x="351069" y="71338"/>
                  <a:pt x="411450" y="8268"/>
                  <a:pt x="359596" y="73084"/>
                </a:cubicBezTo>
                <a:cubicBezTo>
                  <a:pt x="353545" y="80648"/>
                  <a:pt x="345897" y="86783"/>
                  <a:pt x="339047" y="93632"/>
                </a:cubicBezTo>
                <a:lnTo>
                  <a:pt x="308225" y="186100"/>
                </a:lnTo>
                <a:lnTo>
                  <a:pt x="297951" y="216922"/>
                </a:lnTo>
                <a:cubicBezTo>
                  <a:pt x="294526" y="244320"/>
                  <a:pt x="291582" y="271782"/>
                  <a:pt x="287677" y="299115"/>
                </a:cubicBezTo>
                <a:cubicBezTo>
                  <a:pt x="284521" y="321209"/>
                  <a:pt x="279363" y="367113"/>
                  <a:pt x="267128" y="391583"/>
                </a:cubicBezTo>
                <a:cubicBezTo>
                  <a:pt x="257926" y="409988"/>
                  <a:pt x="220650" y="458446"/>
                  <a:pt x="205483" y="463502"/>
                </a:cubicBezTo>
                <a:cubicBezTo>
                  <a:pt x="195209" y="466927"/>
                  <a:pt x="184347" y="468933"/>
                  <a:pt x="174661" y="473776"/>
                </a:cubicBezTo>
                <a:cubicBezTo>
                  <a:pt x="51295" y="535458"/>
                  <a:pt x="218843" y="457539"/>
                  <a:pt x="123290" y="514873"/>
                </a:cubicBezTo>
                <a:cubicBezTo>
                  <a:pt x="114004" y="520445"/>
                  <a:pt x="102742" y="521722"/>
                  <a:pt x="92468" y="525147"/>
                </a:cubicBezTo>
                <a:cubicBezTo>
                  <a:pt x="78769" y="538846"/>
                  <a:pt x="57497" y="547865"/>
                  <a:pt x="51371" y="566244"/>
                </a:cubicBezTo>
                <a:cubicBezTo>
                  <a:pt x="38034" y="606256"/>
                  <a:pt x="48755" y="589408"/>
                  <a:pt x="20548" y="617614"/>
                </a:cubicBezTo>
                <a:cubicBezTo>
                  <a:pt x="17123" y="631313"/>
                  <a:pt x="14153" y="645134"/>
                  <a:pt x="10274" y="658711"/>
                </a:cubicBezTo>
                <a:cubicBezTo>
                  <a:pt x="7299" y="669124"/>
                  <a:pt x="0" y="678703"/>
                  <a:pt x="0" y="689533"/>
                </a:cubicBezTo>
                <a:cubicBezTo>
                  <a:pt x="0" y="792332"/>
                  <a:pt x="4055" y="895148"/>
                  <a:pt x="10274" y="997758"/>
                </a:cubicBezTo>
                <a:cubicBezTo>
                  <a:pt x="10929" y="1008568"/>
                  <a:pt x="14976" y="1019294"/>
                  <a:pt x="20548" y="1028581"/>
                </a:cubicBezTo>
                <a:cubicBezTo>
                  <a:pt x="25532" y="1036887"/>
                  <a:pt x="35046" y="1041565"/>
                  <a:pt x="41097" y="1049129"/>
                </a:cubicBezTo>
                <a:cubicBezTo>
                  <a:pt x="82542" y="1100934"/>
                  <a:pt x="34350" y="1070853"/>
                  <a:pt x="123290" y="1100500"/>
                </a:cubicBezTo>
                <a:lnTo>
                  <a:pt x="154112" y="1110774"/>
                </a:lnTo>
                <a:lnTo>
                  <a:pt x="184935" y="1121048"/>
                </a:lnTo>
                <a:cubicBezTo>
                  <a:pt x="256854" y="1117623"/>
                  <a:pt x="328940" y="1116753"/>
                  <a:pt x="400692" y="1110774"/>
                </a:cubicBezTo>
                <a:cubicBezTo>
                  <a:pt x="411485" y="1109875"/>
                  <a:pt x="422228" y="1106072"/>
                  <a:pt x="431515" y="1100500"/>
                </a:cubicBezTo>
                <a:cubicBezTo>
                  <a:pt x="439821" y="1095516"/>
                  <a:pt x="446251" y="1087700"/>
                  <a:pt x="452063" y="1079951"/>
                </a:cubicBezTo>
                <a:cubicBezTo>
                  <a:pt x="466881" y="1060194"/>
                  <a:pt x="493160" y="1018306"/>
                  <a:pt x="493160" y="1018306"/>
                </a:cubicBezTo>
                <a:lnTo>
                  <a:pt x="534256" y="895017"/>
                </a:lnTo>
                <a:cubicBezTo>
                  <a:pt x="537681" y="884743"/>
                  <a:pt x="536872" y="871852"/>
                  <a:pt x="544530" y="864194"/>
                </a:cubicBezTo>
                <a:cubicBezTo>
                  <a:pt x="561611" y="847114"/>
                  <a:pt x="575257" y="836155"/>
                  <a:pt x="585627" y="812823"/>
                </a:cubicBezTo>
                <a:cubicBezTo>
                  <a:pt x="594424" y="793030"/>
                  <a:pt x="599325" y="771726"/>
                  <a:pt x="606175" y="751178"/>
                </a:cubicBezTo>
                <a:cubicBezTo>
                  <a:pt x="609600" y="740904"/>
                  <a:pt x="608792" y="728014"/>
                  <a:pt x="616450" y="720356"/>
                </a:cubicBezTo>
                <a:lnTo>
                  <a:pt x="647272" y="689533"/>
                </a:lnTo>
                <a:lnTo>
                  <a:pt x="667820" y="627888"/>
                </a:lnTo>
                <a:cubicBezTo>
                  <a:pt x="671245" y="617614"/>
                  <a:pt x="672088" y="606077"/>
                  <a:pt x="678095" y="597066"/>
                </a:cubicBezTo>
                <a:lnTo>
                  <a:pt x="698643" y="566244"/>
                </a:lnTo>
                <a:cubicBezTo>
                  <a:pt x="705492" y="545696"/>
                  <a:pt x="713938" y="525612"/>
                  <a:pt x="719191" y="504599"/>
                </a:cubicBezTo>
                <a:cubicBezTo>
                  <a:pt x="732092" y="452995"/>
                  <a:pt x="725000" y="476898"/>
                  <a:pt x="739739" y="432679"/>
                </a:cubicBezTo>
                <a:cubicBezTo>
                  <a:pt x="754975" y="295563"/>
                  <a:pt x="772234" y="180538"/>
                  <a:pt x="739739" y="31987"/>
                </a:cubicBezTo>
                <a:cubicBezTo>
                  <a:pt x="735110" y="10828"/>
                  <a:pt x="699754" y="11439"/>
                  <a:pt x="678095" y="11439"/>
                </a:cubicBezTo>
                <a:lnTo>
                  <a:pt x="585627" y="1143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44"/>
          <p:cNvSpPr/>
          <p:nvPr/>
        </p:nvSpPr>
        <p:spPr>
          <a:xfrm>
            <a:off x="2713662" y="3973568"/>
            <a:ext cx="791110" cy="1145720"/>
          </a:xfrm>
          <a:custGeom>
            <a:avLst/>
            <a:gdLst>
              <a:gd name="connsiteX0" fmla="*/ 688369 w 791110"/>
              <a:gd name="connsiteY0" fmla="*/ 0 h 1145720"/>
              <a:gd name="connsiteX1" fmla="*/ 585627 w 791110"/>
              <a:gd name="connsiteY1" fmla="*/ 30823 h 1145720"/>
              <a:gd name="connsiteX2" fmla="*/ 462337 w 791110"/>
              <a:gd name="connsiteY2" fmla="*/ 61645 h 1145720"/>
              <a:gd name="connsiteX3" fmla="*/ 359596 w 791110"/>
              <a:gd name="connsiteY3" fmla="*/ 92468 h 1145720"/>
              <a:gd name="connsiteX4" fmla="*/ 287677 w 791110"/>
              <a:gd name="connsiteY4" fmla="*/ 113016 h 1145720"/>
              <a:gd name="connsiteX5" fmla="*/ 215758 w 791110"/>
              <a:gd name="connsiteY5" fmla="*/ 184935 h 1145720"/>
              <a:gd name="connsiteX6" fmla="*/ 174661 w 791110"/>
              <a:gd name="connsiteY6" fmla="*/ 226032 h 1145720"/>
              <a:gd name="connsiteX7" fmla="*/ 154113 w 791110"/>
              <a:gd name="connsiteY7" fmla="*/ 256854 h 1145720"/>
              <a:gd name="connsiteX8" fmla="*/ 102742 w 791110"/>
              <a:gd name="connsiteY8" fmla="*/ 308225 h 1145720"/>
              <a:gd name="connsiteX9" fmla="*/ 61645 w 791110"/>
              <a:gd name="connsiteY9" fmla="*/ 380144 h 1145720"/>
              <a:gd name="connsiteX10" fmla="*/ 41097 w 791110"/>
              <a:gd name="connsiteY10" fmla="*/ 410967 h 1145720"/>
              <a:gd name="connsiteX11" fmla="*/ 10274 w 791110"/>
              <a:gd name="connsiteY11" fmla="*/ 523982 h 1145720"/>
              <a:gd name="connsiteX12" fmla="*/ 0 w 791110"/>
              <a:gd name="connsiteY12" fmla="*/ 606176 h 1145720"/>
              <a:gd name="connsiteX13" fmla="*/ 10274 w 791110"/>
              <a:gd name="connsiteY13" fmla="*/ 965771 h 1145720"/>
              <a:gd name="connsiteX14" fmla="*/ 30823 w 791110"/>
              <a:gd name="connsiteY14" fmla="*/ 1078787 h 1145720"/>
              <a:gd name="connsiteX15" fmla="*/ 51371 w 791110"/>
              <a:gd name="connsiteY15" fmla="*/ 1109609 h 1145720"/>
              <a:gd name="connsiteX16" fmla="*/ 82193 w 791110"/>
              <a:gd name="connsiteY16" fmla="*/ 1119883 h 1145720"/>
              <a:gd name="connsiteX17" fmla="*/ 154113 w 791110"/>
              <a:gd name="connsiteY17" fmla="*/ 1140432 h 1145720"/>
              <a:gd name="connsiteX18" fmla="*/ 380144 w 791110"/>
              <a:gd name="connsiteY18" fmla="*/ 1109609 h 1145720"/>
              <a:gd name="connsiteX19" fmla="*/ 410966 w 791110"/>
              <a:gd name="connsiteY19" fmla="*/ 1089061 h 1145720"/>
              <a:gd name="connsiteX20" fmla="*/ 421241 w 791110"/>
              <a:gd name="connsiteY20" fmla="*/ 1047964 h 1145720"/>
              <a:gd name="connsiteX21" fmla="*/ 410966 w 791110"/>
              <a:gd name="connsiteY21" fmla="*/ 893852 h 1145720"/>
              <a:gd name="connsiteX22" fmla="*/ 400692 w 791110"/>
              <a:gd name="connsiteY22" fmla="*/ 863029 h 1145720"/>
              <a:gd name="connsiteX23" fmla="*/ 390418 w 791110"/>
              <a:gd name="connsiteY23" fmla="*/ 821933 h 1145720"/>
              <a:gd name="connsiteX24" fmla="*/ 380144 w 791110"/>
              <a:gd name="connsiteY24" fmla="*/ 750014 h 1145720"/>
              <a:gd name="connsiteX25" fmla="*/ 390418 w 791110"/>
              <a:gd name="connsiteY25" fmla="*/ 647272 h 1145720"/>
              <a:gd name="connsiteX26" fmla="*/ 493160 w 791110"/>
              <a:gd name="connsiteY26" fmla="*/ 616450 h 1145720"/>
              <a:gd name="connsiteX27" fmla="*/ 554805 w 791110"/>
              <a:gd name="connsiteY27" fmla="*/ 606176 h 1145720"/>
              <a:gd name="connsiteX28" fmla="*/ 616450 w 791110"/>
              <a:gd name="connsiteY28" fmla="*/ 585627 h 1145720"/>
              <a:gd name="connsiteX29" fmla="*/ 647272 w 791110"/>
              <a:gd name="connsiteY29" fmla="*/ 575353 h 1145720"/>
              <a:gd name="connsiteX30" fmla="*/ 698643 w 791110"/>
              <a:gd name="connsiteY30" fmla="*/ 523982 h 1145720"/>
              <a:gd name="connsiteX31" fmla="*/ 729465 w 791110"/>
              <a:gd name="connsiteY31" fmla="*/ 493160 h 1145720"/>
              <a:gd name="connsiteX32" fmla="*/ 750014 w 791110"/>
              <a:gd name="connsiteY32" fmla="*/ 431515 h 1145720"/>
              <a:gd name="connsiteX33" fmla="*/ 760288 w 791110"/>
              <a:gd name="connsiteY33" fmla="*/ 400692 h 1145720"/>
              <a:gd name="connsiteX34" fmla="*/ 770562 w 791110"/>
              <a:gd name="connsiteY34" fmla="*/ 359596 h 1145720"/>
              <a:gd name="connsiteX35" fmla="*/ 791110 w 791110"/>
              <a:gd name="connsiteY35" fmla="*/ 246580 h 1145720"/>
              <a:gd name="connsiteX36" fmla="*/ 780836 w 791110"/>
              <a:gd name="connsiteY36" fmla="*/ 102742 h 1145720"/>
              <a:gd name="connsiteX37" fmla="*/ 750014 w 791110"/>
              <a:gd name="connsiteY37" fmla="*/ 82194 h 1145720"/>
              <a:gd name="connsiteX38" fmla="*/ 729465 w 791110"/>
              <a:gd name="connsiteY38" fmla="*/ 61645 h 1145720"/>
              <a:gd name="connsiteX39" fmla="*/ 636998 w 791110"/>
              <a:gd name="connsiteY39" fmla="*/ 10274 h 1145720"/>
              <a:gd name="connsiteX40" fmla="*/ 606175 w 791110"/>
              <a:gd name="connsiteY40" fmla="*/ 10274 h 11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91110" h="1145720">
                <a:moveTo>
                  <a:pt x="688369" y="0"/>
                </a:moveTo>
                <a:cubicBezTo>
                  <a:pt x="578874" y="43799"/>
                  <a:pt x="694766" y="1058"/>
                  <a:pt x="585627" y="30823"/>
                </a:cubicBezTo>
                <a:cubicBezTo>
                  <a:pt x="396816" y="82316"/>
                  <a:pt x="648644" y="24384"/>
                  <a:pt x="462337" y="61645"/>
                </a:cubicBezTo>
                <a:cubicBezTo>
                  <a:pt x="380789" y="77955"/>
                  <a:pt x="464455" y="66254"/>
                  <a:pt x="359596" y="92468"/>
                </a:cubicBezTo>
                <a:cubicBezTo>
                  <a:pt x="307993" y="105369"/>
                  <a:pt x="331895" y="98277"/>
                  <a:pt x="287677" y="113016"/>
                </a:cubicBezTo>
                <a:lnTo>
                  <a:pt x="215758" y="184935"/>
                </a:lnTo>
                <a:lnTo>
                  <a:pt x="174661" y="226032"/>
                </a:lnTo>
                <a:cubicBezTo>
                  <a:pt x="167812" y="236306"/>
                  <a:pt x="162244" y="247561"/>
                  <a:pt x="154113" y="256854"/>
                </a:cubicBezTo>
                <a:cubicBezTo>
                  <a:pt x="138166" y="275079"/>
                  <a:pt x="116175" y="288076"/>
                  <a:pt x="102742" y="308225"/>
                </a:cubicBezTo>
                <a:cubicBezTo>
                  <a:pt x="52689" y="383301"/>
                  <a:pt x="113772" y="288918"/>
                  <a:pt x="61645" y="380144"/>
                </a:cubicBezTo>
                <a:cubicBezTo>
                  <a:pt x="55519" y="390865"/>
                  <a:pt x="46112" y="399683"/>
                  <a:pt x="41097" y="410967"/>
                </a:cubicBezTo>
                <a:cubicBezTo>
                  <a:pt x="25987" y="444965"/>
                  <a:pt x="15961" y="487019"/>
                  <a:pt x="10274" y="523982"/>
                </a:cubicBezTo>
                <a:cubicBezTo>
                  <a:pt x="6075" y="551272"/>
                  <a:pt x="3425" y="578778"/>
                  <a:pt x="0" y="606176"/>
                </a:cubicBezTo>
                <a:cubicBezTo>
                  <a:pt x="3425" y="726041"/>
                  <a:pt x="4570" y="845993"/>
                  <a:pt x="10274" y="965771"/>
                </a:cubicBezTo>
                <a:cubicBezTo>
                  <a:pt x="10869" y="978267"/>
                  <a:pt x="21485" y="1056997"/>
                  <a:pt x="30823" y="1078787"/>
                </a:cubicBezTo>
                <a:cubicBezTo>
                  <a:pt x="35687" y="1090136"/>
                  <a:pt x="41729" y="1101895"/>
                  <a:pt x="51371" y="1109609"/>
                </a:cubicBezTo>
                <a:cubicBezTo>
                  <a:pt x="59828" y="1116374"/>
                  <a:pt x="71780" y="1116908"/>
                  <a:pt x="82193" y="1119883"/>
                </a:cubicBezTo>
                <a:cubicBezTo>
                  <a:pt x="172507" y="1145688"/>
                  <a:pt x="80204" y="1115797"/>
                  <a:pt x="154113" y="1140432"/>
                </a:cubicBezTo>
                <a:cubicBezTo>
                  <a:pt x="499631" y="1123156"/>
                  <a:pt x="292691" y="1179573"/>
                  <a:pt x="380144" y="1109609"/>
                </a:cubicBezTo>
                <a:cubicBezTo>
                  <a:pt x="389786" y="1101895"/>
                  <a:pt x="400692" y="1095910"/>
                  <a:pt x="410966" y="1089061"/>
                </a:cubicBezTo>
                <a:cubicBezTo>
                  <a:pt x="414391" y="1075362"/>
                  <a:pt x="421241" y="1062085"/>
                  <a:pt x="421241" y="1047964"/>
                </a:cubicBezTo>
                <a:cubicBezTo>
                  <a:pt x="421241" y="996479"/>
                  <a:pt x="416652" y="945022"/>
                  <a:pt x="410966" y="893852"/>
                </a:cubicBezTo>
                <a:cubicBezTo>
                  <a:pt x="409770" y="883088"/>
                  <a:pt x="403667" y="873442"/>
                  <a:pt x="400692" y="863029"/>
                </a:cubicBezTo>
                <a:cubicBezTo>
                  <a:pt x="396813" y="849452"/>
                  <a:pt x="392944" y="835826"/>
                  <a:pt x="390418" y="821933"/>
                </a:cubicBezTo>
                <a:cubicBezTo>
                  <a:pt x="386086" y="798107"/>
                  <a:pt x="383569" y="773987"/>
                  <a:pt x="380144" y="750014"/>
                </a:cubicBezTo>
                <a:cubicBezTo>
                  <a:pt x="383569" y="715767"/>
                  <a:pt x="373076" y="677002"/>
                  <a:pt x="390418" y="647272"/>
                </a:cubicBezTo>
                <a:cubicBezTo>
                  <a:pt x="393880" y="641338"/>
                  <a:pt x="477714" y="619539"/>
                  <a:pt x="493160" y="616450"/>
                </a:cubicBezTo>
                <a:cubicBezTo>
                  <a:pt x="513587" y="612365"/>
                  <a:pt x="534257" y="609601"/>
                  <a:pt x="554805" y="606176"/>
                </a:cubicBezTo>
                <a:lnTo>
                  <a:pt x="616450" y="585627"/>
                </a:lnTo>
                <a:lnTo>
                  <a:pt x="647272" y="575353"/>
                </a:lnTo>
                <a:lnTo>
                  <a:pt x="698643" y="523982"/>
                </a:lnTo>
                <a:lnTo>
                  <a:pt x="729465" y="493160"/>
                </a:lnTo>
                <a:lnTo>
                  <a:pt x="750014" y="431515"/>
                </a:lnTo>
                <a:cubicBezTo>
                  <a:pt x="753439" y="421241"/>
                  <a:pt x="757661" y="411199"/>
                  <a:pt x="760288" y="400692"/>
                </a:cubicBezTo>
                <a:cubicBezTo>
                  <a:pt x="763713" y="386993"/>
                  <a:pt x="767499" y="373380"/>
                  <a:pt x="770562" y="359596"/>
                </a:cubicBezTo>
                <a:cubicBezTo>
                  <a:pt x="780135" y="316519"/>
                  <a:pt x="783675" y="291188"/>
                  <a:pt x="791110" y="246580"/>
                </a:cubicBezTo>
                <a:cubicBezTo>
                  <a:pt x="787685" y="198634"/>
                  <a:pt x="792494" y="149375"/>
                  <a:pt x="780836" y="102742"/>
                </a:cubicBezTo>
                <a:cubicBezTo>
                  <a:pt x="777841" y="90763"/>
                  <a:pt x="759656" y="89908"/>
                  <a:pt x="750014" y="82194"/>
                </a:cubicBezTo>
                <a:cubicBezTo>
                  <a:pt x="742450" y="76143"/>
                  <a:pt x="737215" y="67457"/>
                  <a:pt x="729465" y="61645"/>
                </a:cubicBezTo>
                <a:cubicBezTo>
                  <a:pt x="704255" y="42737"/>
                  <a:pt x="671319" y="15995"/>
                  <a:pt x="636998" y="10274"/>
                </a:cubicBezTo>
                <a:cubicBezTo>
                  <a:pt x="626863" y="8585"/>
                  <a:pt x="616449" y="10274"/>
                  <a:pt x="606175" y="1027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45"/>
          <p:cNvSpPr/>
          <p:nvPr/>
        </p:nvSpPr>
        <p:spPr>
          <a:xfrm>
            <a:off x="3339101" y="4921321"/>
            <a:ext cx="504785" cy="1222625"/>
          </a:xfrm>
          <a:custGeom>
            <a:avLst/>
            <a:gdLst>
              <a:gd name="connsiteX0" fmla="*/ 339047 w 504785"/>
              <a:gd name="connsiteY0" fmla="*/ 41097 h 1222625"/>
              <a:gd name="connsiteX1" fmla="*/ 256854 w 504785"/>
              <a:gd name="connsiteY1" fmla="*/ 10275 h 1222625"/>
              <a:gd name="connsiteX2" fmla="*/ 205483 w 504785"/>
              <a:gd name="connsiteY2" fmla="*/ 0 h 1222625"/>
              <a:gd name="connsiteX3" fmla="*/ 61645 w 504785"/>
              <a:gd name="connsiteY3" fmla="*/ 10275 h 1222625"/>
              <a:gd name="connsiteX4" fmla="*/ 30823 w 504785"/>
              <a:gd name="connsiteY4" fmla="*/ 20549 h 1222625"/>
              <a:gd name="connsiteX5" fmla="*/ 10274 w 504785"/>
              <a:gd name="connsiteY5" fmla="*/ 82194 h 1222625"/>
              <a:gd name="connsiteX6" fmla="*/ 0 w 504785"/>
              <a:gd name="connsiteY6" fmla="*/ 113016 h 1222625"/>
              <a:gd name="connsiteX7" fmla="*/ 10274 w 504785"/>
              <a:gd name="connsiteY7" fmla="*/ 441789 h 1222625"/>
              <a:gd name="connsiteX8" fmla="*/ 20548 w 504785"/>
              <a:gd name="connsiteY8" fmla="*/ 523982 h 1222625"/>
              <a:gd name="connsiteX9" fmla="*/ 30823 w 504785"/>
              <a:gd name="connsiteY9" fmla="*/ 626724 h 1222625"/>
              <a:gd name="connsiteX10" fmla="*/ 61645 w 504785"/>
              <a:gd name="connsiteY10" fmla="*/ 791110 h 1222625"/>
              <a:gd name="connsiteX11" fmla="*/ 92468 w 504785"/>
              <a:gd name="connsiteY11" fmla="*/ 893852 h 1222625"/>
              <a:gd name="connsiteX12" fmla="*/ 113016 w 504785"/>
              <a:gd name="connsiteY12" fmla="*/ 986319 h 1222625"/>
              <a:gd name="connsiteX13" fmla="*/ 123290 w 504785"/>
              <a:gd name="connsiteY13" fmla="*/ 1017142 h 1222625"/>
              <a:gd name="connsiteX14" fmla="*/ 143838 w 504785"/>
              <a:gd name="connsiteY14" fmla="*/ 1099335 h 1222625"/>
              <a:gd name="connsiteX15" fmla="*/ 164387 w 504785"/>
              <a:gd name="connsiteY15" fmla="*/ 1119883 h 1222625"/>
              <a:gd name="connsiteX16" fmla="*/ 184935 w 504785"/>
              <a:gd name="connsiteY16" fmla="*/ 1150706 h 1222625"/>
              <a:gd name="connsiteX17" fmla="*/ 215757 w 504785"/>
              <a:gd name="connsiteY17" fmla="*/ 1171254 h 1222625"/>
              <a:gd name="connsiteX18" fmla="*/ 236306 w 504785"/>
              <a:gd name="connsiteY18" fmla="*/ 1191803 h 1222625"/>
              <a:gd name="connsiteX19" fmla="*/ 297951 w 504785"/>
              <a:gd name="connsiteY19" fmla="*/ 1222625 h 1222625"/>
              <a:gd name="connsiteX20" fmla="*/ 441789 w 504785"/>
              <a:gd name="connsiteY20" fmla="*/ 1212351 h 1222625"/>
              <a:gd name="connsiteX21" fmla="*/ 462337 w 504785"/>
              <a:gd name="connsiteY21" fmla="*/ 1181528 h 1222625"/>
              <a:gd name="connsiteX22" fmla="*/ 493160 w 504785"/>
              <a:gd name="connsiteY22" fmla="*/ 1068513 h 1222625"/>
              <a:gd name="connsiteX23" fmla="*/ 493160 w 504785"/>
              <a:gd name="connsiteY23" fmla="*/ 246580 h 1222625"/>
              <a:gd name="connsiteX24" fmla="*/ 472611 w 504785"/>
              <a:gd name="connsiteY24" fmla="*/ 143839 h 1222625"/>
              <a:gd name="connsiteX25" fmla="*/ 452063 w 504785"/>
              <a:gd name="connsiteY25" fmla="*/ 123290 h 1222625"/>
              <a:gd name="connsiteX26" fmla="*/ 431515 w 504785"/>
              <a:gd name="connsiteY26" fmla="*/ 92468 h 1222625"/>
              <a:gd name="connsiteX27" fmla="*/ 339047 w 504785"/>
              <a:gd name="connsiteY27" fmla="*/ 61645 h 1222625"/>
              <a:gd name="connsiteX28" fmla="*/ 339047 w 504785"/>
              <a:gd name="connsiteY28" fmla="*/ 41097 h 122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4785" h="1222625">
                <a:moveTo>
                  <a:pt x="339047" y="41097"/>
                </a:moveTo>
                <a:cubicBezTo>
                  <a:pt x="325348" y="32535"/>
                  <a:pt x="278333" y="15645"/>
                  <a:pt x="256854" y="10275"/>
                </a:cubicBezTo>
                <a:cubicBezTo>
                  <a:pt x="239913" y="6040"/>
                  <a:pt x="222607" y="3425"/>
                  <a:pt x="205483" y="0"/>
                </a:cubicBezTo>
                <a:cubicBezTo>
                  <a:pt x="157537" y="3425"/>
                  <a:pt x="109384" y="4658"/>
                  <a:pt x="61645" y="10275"/>
                </a:cubicBezTo>
                <a:cubicBezTo>
                  <a:pt x="50889" y="11540"/>
                  <a:pt x="37118" y="11736"/>
                  <a:pt x="30823" y="20549"/>
                </a:cubicBezTo>
                <a:cubicBezTo>
                  <a:pt x="18233" y="38174"/>
                  <a:pt x="17124" y="61646"/>
                  <a:pt x="10274" y="82194"/>
                </a:cubicBezTo>
                <a:lnTo>
                  <a:pt x="0" y="113016"/>
                </a:lnTo>
                <a:cubicBezTo>
                  <a:pt x="3425" y="222607"/>
                  <a:pt x="4799" y="332281"/>
                  <a:pt x="10274" y="441789"/>
                </a:cubicBezTo>
                <a:cubicBezTo>
                  <a:pt x="11653" y="469365"/>
                  <a:pt x="17499" y="496540"/>
                  <a:pt x="20548" y="523982"/>
                </a:cubicBezTo>
                <a:cubicBezTo>
                  <a:pt x="24349" y="558190"/>
                  <a:pt x="26173" y="592621"/>
                  <a:pt x="30823" y="626724"/>
                </a:cubicBezTo>
                <a:cubicBezTo>
                  <a:pt x="36049" y="665044"/>
                  <a:pt x="47246" y="743112"/>
                  <a:pt x="61645" y="791110"/>
                </a:cubicBezTo>
                <a:cubicBezTo>
                  <a:pt x="83592" y="864269"/>
                  <a:pt x="78938" y="832969"/>
                  <a:pt x="92468" y="893852"/>
                </a:cubicBezTo>
                <a:cubicBezTo>
                  <a:pt x="103064" y="941533"/>
                  <a:pt x="100485" y="942461"/>
                  <a:pt x="113016" y="986319"/>
                </a:cubicBezTo>
                <a:cubicBezTo>
                  <a:pt x="115991" y="996732"/>
                  <a:pt x="120663" y="1006635"/>
                  <a:pt x="123290" y="1017142"/>
                </a:cubicBezTo>
                <a:cubicBezTo>
                  <a:pt x="126446" y="1029768"/>
                  <a:pt x="133773" y="1082561"/>
                  <a:pt x="143838" y="1099335"/>
                </a:cubicBezTo>
                <a:cubicBezTo>
                  <a:pt x="148822" y="1107641"/>
                  <a:pt x="158336" y="1112319"/>
                  <a:pt x="164387" y="1119883"/>
                </a:cubicBezTo>
                <a:cubicBezTo>
                  <a:pt x="172101" y="1129525"/>
                  <a:pt x="176204" y="1141974"/>
                  <a:pt x="184935" y="1150706"/>
                </a:cubicBezTo>
                <a:cubicBezTo>
                  <a:pt x="193666" y="1159437"/>
                  <a:pt x="206115" y="1163540"/>
                  <a:pt x="215757" y="1171254"/>
                </a:cubicBezTo>
                <a:cubicBezTo>
                  <a:pt x="223321" y="1177305"/>
                  <a:pt x="228742" y="1185752"/>
                  <a:pt x="236306" y="1191803"/>
                </a:cubicBezTo>
                <a:cubicBezTo>
                  <a:pt x="264758" y="1214565"/>
                  <a:pt x="265396" y="1211774"/>
                  <a:pt x="297951" y="1222625"/>
                </a:cubicBezTo>
                <a:cubicBezTo>
                  <a:pt x="345897" y="1219200"/>
                  <a:pt x="395156" y="1224009"/>
                  <a:pt x="441789" y="1212351"/>
                </a:cubicBezTo>
                <a:cubicBezTo>
                  <a:pt x="453768" y="1209356"/>
                  <a:pt x="457322" y="1192812"/>
                  <a:pt x="462337" y="1181528"/>
                </a:cubicBezTo>
                <a:cubicBezTo>
                  <a:pt x="481299" y="1138864"/>
                  <a:pt x="484370" y="1112464"/>
                  <a:pt x="493160" y="1068513"/>
                </a:cubicBezTo>
                <a:cubicBezTo>
                  <a:pt x="507237" y="674362"/>
                  <a:pt x="510021" y="743989"/>
                  <a:pt x="493160" y="246580"/>
                </a:cubicBezTo>
                <a:cubicBezTo>
                  <a:pt x="492818" y="236503"/>
                  <a:pt x="485418" y="165183"/>
                  <a:pt x="472611" y="143839"/>
                </a:cubicBezTo>
                <a:cubicBezTo>
                  <a:pt x="467627" y="135533"/>
                  <a:pt x="458114" y="130854"/>
                  <a:pt x="452063" y="123290"/>
                </a:cubicBezTo>
                <a:cubicBezTo>
                  <a:pt x="444349" y="113648"/>
                  <a:pt x="441986" y="99012"/>
                  <a:pt x="431515" y="92468"/>
                </a:cubicBezTo>
                <a:cubicBezTo>
                  <a:pt x="431509" y="92464"/>
                  <a:pt x="354461" y="66783"/>
                  <a:pt x="339047" y="61645"/>
                </a:cubicBezTo>
                <a:cubicBezTo>
                  <a:pt x="303631" y="49840"/>
                  <a:pt x="352746" y="49659"/>
                  <a:pt x="339047" y="4109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a:off x="4428162" y="4191856"/>
            <a:ext cx="717070" cy="1808252"/>
          </a:xfrm>
          <a:custGeom>
            <a:avLst/>
            <a:gdLst>
              <a:gd name="connsiteX0" fmla="*/ 359595 w 717070"/>
              <a:gd name="connsiteY0" fmla="*/ 0 h 1808252"/>
              <a:gd name="connsiteX1" fmla="*/ 328773 w 717070"/>
              <a:gd name="connsiteY1" fmla="*/ 51371 h 1808252"/>
              <a:gd name="connsiteX2" fmla="*/ 246580 w 717070"/>
              <a:gd name="connsiteY2" fmla="*/ 123290 h 1808252"/>
              <a:gd name="connsiteX3" fmla="*/ 184935 w 717070"/>
              <a:gd name="connsiteY3" fmla="*/ 195209 h 1808252"/>
              <a:gd name="connsiteX4" fmla="*/ 143838 w 717070"/>
              <a:gd name="connsiteY4" fmla="*/ 236306 h 1808252"/>
              <a:gd name="connsiteX5" fmla="*/ 123290 w 717070"/>
              <a:gd name="connsiteY5" fmla="*/ 267128 h 1808252"/>
              <a:gd name="connsiteX6" fmla="*/ 82193 w 717070"/>
              <a:gd name="connsiteY6" fmla="*/ 318499 h 1808252"/>
              <a:gd name="connsiteX7" fmla="*/ 61645 w 717070"/>
              <a:gd name="connsiteY7" fmla="*/ 380144 h 1808252"/>
              <a:gd name="connsiteX8" fmla="*/ 51371 w 717070"/>
              <a:gd name="connsiteY8" fmla="*/ 410966 h 1808252"/>
              <a:gd name="connsiteX9" fmla="*/ 30822 w 717070"/>
              <a:gd name="connsiteY9" fmla="*/ 554805 h 1808252"/>
              <a:gd name="connsiteX10" fmla="*/ 0 w 717070"/>
              <a:gd name="connsiteY10" fmla="*/ 1037690 h 1808252"/>
              <a:gd name="connsiteX11" fmla="*/ 10274 w 717070"/>
              <a:gd name="connsiteY11" fmla="*/ 1356189 h 1808252"/>
              <a:gd name="connsiteX12" fmla="*/ 30822 w 717070"/>
              <a:gd name="connsiteY12" fmla="*/ 1448656 h 1808252"/>
              <a:gd name="connsiteX13" fmla="*/ 51371 w 717070"/>
              <a:gd name="connsiteY13" fmla="*/ 1469205 h 1808252"/>
              <a:gd name="connsiteX14" fmla="*/ 92467 w 717070"/>
              <a:gd name="connsiteY14" fmla="*/ 1530850 h 1808252"/>
              <a:gd name="connsiteX15" fmla="*/ 123290 w 717070"/>
              <a:gd name="connsiteY15" fmla="*/ 1551398 h 1808252"/>
              <a:gd name="connsiteX16" fmla="*/ 174660 w 717070"/>
              <a:gd name="connsiteY16" fmla="*/ 1602769 h 1808252"/>
              <a:gd name="connsiteX17" fmla="*/ 195209 w 717070"/>
              <a:gd name="connsiteY17" fmla="*/ 1623317 h 1808252"/>
              <a:gd name="connsiteX18" fmla="*/ 226031 w 717070"/>
              <a:gd name="connsiteY18" fmla="*/ 1654140 h 1808252"/>
              <a:gd name="connsiteX19" fmla="*/ 287676 w 717070"/>
              <a:gd name="connsiteY19" fmla="*/ 1695236 h 1808252"/>
              <a:gd name="connsiteX20" fmla="*/ 318499 w 717070"/>
              <a:gd name="connsiteY20" fmla="*/ 1715784 h 1808252"/>
              <a:gd name="connsiteX21" fmla="*/ 380144 w 717070"/>
              <a:gd name="connsiteY21" fmla="*/ 1746607 h 1808252"/>
              <a:gd name="connsiteX22" fmla="*/ 462337 w 717070"/>
              <a:gd name="connsiteY22" fmla="*/ 1797978 h 1808252"/>
              <a:gd name="connsiteX23" fmla="*/ 493159 w 717070"/>
              <a:gd name="connsiteY23" fmla="*/ 1808252 h 1808252"/>
              <a:gd name="connsiteX24" fmla="*/ 626723 w 717070"/>
              <a:gd name="connsiteY24" fmla="*/ 1797978 h 1808252"/>
              <a:gd name="connsiteX25" fmla="*/ 657546 w 717070"/>
              <a:gd name="connsiteY25" fmla="*/ 1787704 h 1808252"/>
              <a:gd name="connsiteX26" fmla="*/ 678094 w 717070"/>
              <a:gd name="connsiteY26" fmla="*/ 1767155 h 1808252"/>
              <a:gd name="connsiteX27" fmla="*/ 698642 w 717070"/>
              <a:gd name="connsiteY27" fmla="*/ 1736333 h 1808252"/>
              <a:gd name="connsiteX28" fmla="*/ 698642 w 717070"/>
              <a:gd name="connsiteY28" fmla="*/ 1417834 h 1808252"/>
              <a:gd name="connsiteX29" fmla="*/ 688368 w 717070"/>
              <a:gd name="connsiteY29" fmla="*/ 1345915 h 1808252"/>
              <a:gd name="connsiteX30" fmla="*/ 647272 w 717070"/>
              <a:gd name="connsiteY30" fmla="*/ 1160980 h 1808252"/>
              <a:gd name="connsiteX31" fmla="*/ 636998 w 717070"/>
              <a:gd name="connsiteY31" fmla="*/ 1068513 h 1808252"/>
              <a:gd name="connsiteX32" fmla="*/ 616449 w 717070"/>
              <a:gd name="connsiteY32" fmla="*/ 852755 h 1808252"/>
              <a:gd name="connsiteX33" fmla="*/ 462337 w 717070"/>
              <a:gd name="connsiteY33" fmla="*/ 41097 h 1808252"/>
              <a:gd name="connsiteX34" fmla="*/ 328773 w 717070"/>
              <a:gd name="connsiteY34" fmla="*/ 41097 h 180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070" h="1808252">
                <a:moveTo>
                  <a:pt x="359595" y="0"/>
                </a:moveTo>
                <a:cubicBezTo>
                  <a:pt x="349321" y="17124"/>
                  <a:pt x="341248" y="35778"/>
                  <a:pt x="328773" y="51371"/>
                </a:cubicBezTo>
                <a:cubicBezTo>
                  <a:pt x="258451" y="139274"/>
                  <a:pt x="302762" y="75134"/>
                  <a:pt x="246580" y="123290"/>
                </a:cubicBezTo>
                <a:cubicBezTo>
                  <a:pt x="166871" y="191612"/>
                  <a:pt x="235274" y="136480"/>
                  <a:pt x="184935" y="195209"/>
                </a:cubicBezTo>
                <a:cubicBezTo>
                  <a:pt x="172327" y="209918"/>
                  <a:pt x="154584" y="220186"/>
                  <a:pt x="143838" y="236306"/>
                </a:cubicBezTo>
                <a:cubicBezTo>
                  <a:pt x="136989" y="246580"/>
                  <a:pt x="131004" y="257486"/>
                  <a:pt x="123290" y="267128"/>
                </a:cubicBezTo>
                <a:cubicBezTo>
                  <a:pt x="64731" y="340326"/>
                  <a:pt x="145436" y="223635"/>
                  <a:pt x="82193" y="318499"/>
                </a:cubicBezTo>
                <a:lnTo>
                  <a:pt x="61645" y="380144"/>
                </a:lnTo>
                <a:cubicBezTo>
                  <a:pt x="58220" y="390418"/>
                  <a:pt x="53495" y="400347"/>
                  <a:pt x="51371" y="410966"/>
                </a:cubicBezTo>
                <a:cubicBezTo>
                  <a:pt x="37304" y="481297"/>
                  <a:pt x="38957" y="465315"/>
                  <a:pt x="30822" y="554805"/>
                </a:cubicBezTo>
                <a:cubicBezTo>
                  <a:pt x="5984" y="828023"/>
                  <a:pt x="11698" y="768627"/>
                  <a:pt x="0" y="1037690"/>
                </a:cubicBezTo>
                <a:cubicBezTo>
                  <a:pt x="3425" y="1143856"/>
                  <a:pt x="4541" y="1250122"/>
                  <a:pt x="10274" y="1356189"/>
                </a:cubicBezTo>
                <a:cubicBezTo>
                  <a:pt x="10808" y="1366070"/>
                  <a:pt x="19949" y="1430535"/>
                  <a:pt x="30822" y="1448656"/>
                </a:cubicBezTo>
                <a:cubicBezTo>
                  <a:pt x="35806" y="1456962"/>
                  <a:pt x="45559" y="1461455"/>
                  <a:pt x="51371" y="1469205"/>
                </a:cubicBezTo>
                <a:cubicBezTo>
                  <a:pt x="66188" y="1488962"/>
                  <a:pt x="71919" y="1517151"/>
                  <a:pt x="92467" y="1530850"/>
                </a:cubicBezTo>
                <a:cubicBezTo>
                  <a:pt x="102741" y="1537699"/>
                  <a:pt x="113997" y="1543267"/>
                  <a:pt x="123290" y="1551398"/>
                </a:cubicBezTo>
                <a:cubicBezTo>
                  <a:pt x="141515" y="1567345"/>
                  <a:pt x="157536" y="1585645"/>
                  <a:pt x="174660" y="1602769"/>
                </a:cubicBezTo>
                <a:lnTo>
                  <a:pt x="195209" y="1623317"/>
                </a:lnTo>
                <a:cubicBezTo>
                  <a:pt x="205483" y="1633591"/>
                  <a:pt x="213941" y="1646080"/>
                  <a:pt x="226031" y="1654140"/>
                </a:cubicBezTo>
                <a:lnTo>
                  <a:pt x="287676" y="1695236"/>
                </a:lnTo>
                <a:cubicBezTo>
                  <a:pt x="297950" y="1702085"/>
                  <a:pt x="306785" y="1711879"/>
                  <a:pt x="318499" y="1715784"/>
                </a:cubicBezTo>
                <a:cubicBezTo>
                  <a:pt x="361035" y="1729964"/>
                  <a:pt x="340310" y="1720052"/>
                  <a:pt x="380144" y="1746607"/>
                </a:cubicBezTo>
                <a:cubicBezTo>
                  <a:pt x="412707" y="1795451"/>
                  <a:pt x="388978" y="1773525"/>
                  <a:pt x="462337" y="1797978"/>
                </a:cubicBezTo>
                <a:lnTo>
                  <a:pt x="493159" y="1808252"/>
                </a:lnTo>
                <a:cubicBezTo>
                  <a:pt x="537680" y="1804827"/>
                  <a:pt x="582415" y="1803516"/>
                  <a:pt x="626723" y="1797978"/>
                </a:cubicBezTo>
                <a:cubicBezTo>
                  <a:pt x="637469" y="1796635"/>
                  <a:pt x="648259" y="1793276"/>
                  <a:pt x="657546" y="1787704"/>
                </a:cubicBezTo>
                <a:cubicBezTo>
                  <a:pt x="665852" y="1782720"/>
                  <a:pt x="672043" y="1774719"/>
                  <a:pt x="678094" y="1767155"/>
                </a:cubicBezTo>
                <a:cubicBezTo>
                  <a:pt x="685808" y="1757513"/>
                  <a:pt x="691793" y="1746607"/>
                  <a:pt x="698642" y="1736333"/>
                </a:cubicBezTo>
                <a:cubicBezTo>
                  <a:pt x="730576" y="1608606"/>
                  <a:pt x="714581" y="1688784"/>
                  <a:pt x="698642" y="1417834"/>
                </a:cubicBezTo>
                <a:cubicBezTo>
                  <a:pt x="697220" y="1393659"/>
                  <a:pt x="693117" y="1369661"/>
                  <a:pt x="688368" y="1345915"/>
                </a:cubicBezTo>
                <a:cubicBezTo>
                  <a:pt x="673188" y="1270014"/>
                  <a:pt x="656244" y="1241730"/>
                  <a:pt x="647272" y="1160980"/>
                </a:cubicBezTo>
                <a:cubicBezTo>
                  <a:pt x="643847" y="1130158"/>
                  <a:pt x="640084" y="1099371"/>
                  <a:pt x="636998" y="1068513"/>
                </a:cubicBezTo>
                <a:cubicBezTo>
                  <a:pt x="629809" y="996627"/>
                  <a:pt x="616449" y="852755"/>
                  <a:pt x="616449" y="852755"/>
                </a:cubicBezTo>
                <a:cubicBezTo>
                  <a:pt x="597119" y="98887"/>
                  <a:pt x="861935" y="56466"/>
                  <a:pt x="462337" y="41097"/>
                </a:cubicBezTo>
                <a:cubicBezTo>
                  <a:pt x="417849" y="39386"/>
                  <a:pt x="373294" y="41097"/>
                  <a:pt x="328773" y="410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p:nvPr/>
        </p:nvSpPr>
        <p:spPr>
          <a:xfrm>
            <a:off x="4362602" y="2753474"/>
            <a:ext cx="1411474" cy="1181528"/>
          </a:xfrm>
          <a:custGeom>
            <a:avLst/>
            <a:gdLst>
              <a:gd name="connsiteX0" fmla="*/ 353236 w 1411474"/>
              <a:gd name="connsiteY0" fmla="*/ 41097 h 1181528"/>
              <a:gd name="connsiteX1" fmla="*/ 209398 w 1411474"/>
              <a:gd name="connsiteY1" fmla="*/ 10274 h 1181528"/>
              <a:gd name="connsiteX2" fmla="*/ 178576 w 1411474"/>
              <a:gd name="connsiteY2" fmla="*/ 0 h 1181528"/>
              <a:gd name="connsiteX3" fmla="*/ 55286 w 1411474"/>
              <a:gd name="connsiteY3" fmla="*/ 61645 h 1181528"/>
              <a:gd name="connsiteX4" fmla="*/ 34737 w 1411474"/>
              <a:gd name="connsiteY4" fmla="*/ 82193 h 1181528"/>
              <a:gd name="connsiteX5" fmla="*/ 14189 w 1411474"/>
              <a:gd name="connsiteY5" fmla="*/ 102742 h 1181528"/>
              <a:gd name="connsiteX6" fmla="*/ 14189 w 1411474"/>
              <a:gd name="connsiteY6" fmla="*/ 400692 h 1181528"/>
              <a:gd name="connsiteX7" fmla="*/ 45011 w 1411474"/>
              <a:gd name="connsiteY7" fmla="*/ 534256 h 1181528"/>
              <a:gd name="connsiteX8" fmla="*/ 86108 w 1411474"/>
              <a:gd name="connsiteY8" fmla="*/ 585627 h 1181528"/>
              <a:gd name="connsiteX9" fmla="*/ 106656 w 1411474"/>
              <a:gd name="connsiteY9" fmla="*/ 904126 h 1181528"/>
              <a:gd name="connsiteX10" fmla="*/ 137479 w 1411474"/>
              <a:gd name="connsiteY10" fmla="*/ 1037690 h 1181528"/>
              <a:gd name="connsiteX11" fmla="*/ 219672 w 1411474"/>
              <a:gd name="connsiteY11" fmla="*/ 1109609 h 1181528"/>
              <a:gd name="connsiteX12" fmla="*/ 250495 w 1411474"/>
              <a:gd name="connsiteY12" fmla="*/ 1130157 h 1181528"/>
              <a:gd name="connsiteX13" fmla="*/ 281317 w 1411474"/>
              <a:gd name="connsiteY13" fmla="*/ 1150706 h 1181528"/>
              <a:gd name="connsiteX14" fmla="*/ 342962 w 1411474"/>
              <a:gd name="connsiteY14" fmla="*/ 1171254 h 1181528"/>
              <a:gd name="connsiteX15" fmla="*/ 373785 w 1411474"/>
              <a:gd name="connsiteY15" fmla="*/ 1181528 h 1181528"/>
              <a:gd name="connsiteX16" fmla="*/ 589542 w 1411474"/>
              <a:gd name="connsiteY16" fmla="*/ 1171254 h 1181528"/>
              <a:gd name="connsiteX17" fmla="*/ 620364 w 1411474"/>
              <a:gd name="connsiteY17" fmla="*/ 1150706 h 1181528"/>
              <a:gd name="connsiteX18" fmla="*/ 661461 w 1411474"/>
              <a:gd name="connsiteY18" fmla="*/ 1099335 h 1181528"/>
              <a:gd name="connsiteX19" fmla="*/ 723106 w 1411474"/>
              <a:gd name="connsiteY19" fmla="*/ 1037690 h 1181528"/>
              <a:gd name="connsiteX20" fmla="*/ 743654 w 1411474"/>
              <a:gd name="connsiteY20" fmla="*/ 996593 h 1181528"/>
              <a:gd name="connsiteX21" fmla="*/ 815573 w 1411474"/>
              <a:gd name="connsiteY21" fmla="*/ 945223 h 1181528"/>
              <a:gd name="connsiteX22" fmla="*/ 866944 w 1411474"/>
              <a:gd name="connsiteY22" fmla="*/ 904126 h 1181528"/>
              <a:gd name="connsiteX23" fmla="*/ 928589 w 1411474"/>
              <a:gd name="connsiteY23" fmla="*/ 883578 h 1181528"/>
              <a:gd name="connsiteX24" fmla="*/ 1000508 w 1411474"/>
              <a:gd name="connsiteY24" fmla="*/ 863029 h 1181528"/>
              <a:gd name="connsiteX25" fmla="*/ 1164895 w 1411474"/>
              <a:gd name="connsiteY25" fmla="*/ 852755 h 1181528"/>
              <a:gd name="connsiteX26" fmla="*/ 1267636 w 1411474"/>
              <a:gd name="connsiteY26" fmla="*/ 842481 h 1181528"/>
              <a:gd name="connsiteX27" fmla="*/ 1339555 w 1411474"/>
              <a:gd name="connsiteY27" fmla="*/ 821933 h 1181528"/>
              <a:gd name="connsiteX28" fmla="*/ 1360104 w 1411474"/>
              <a:gd name="connsiteY28" fmla="*/ 801384 h 1181528"/>
              <a:gd name="connsiteX29" fmla="*/ 1370378 w 1411474"/>
              <a:gd name="connsiteY29" fmla="*/ 770562 h 1181528"/>
              <a:gd name="connsiteX30" fmla="*/ 1390926 w 1411474"/>
              <a:gd name="connsiteY30" fmla="*/ 739739 h 1181528"/>
              <a:gd name="connsiteX31" fmla="*/ 1411474 w 1411474"/>
              <a:gd name="connsiteY31" fmla="*/ 606175 h 1181528"/>
              <a:gd name="connsiteX32" fmla="*/ 1401200 w 1411474"/>
              <a:gd name="connsiteY32" fmla="*/ 328773 h 1181528"/>
              <a:gd name="connsiteX33" fmla="*/ 1390926 w 1411474"/>
              <a:gd name="connsiteY33" fmla="*/ 297951 h 1181528"/>
              <a:gd name="connsiteX34" fmla="*/ 1360104 w 1411474"/>
              <a:gd name="connsiteY34" fmla="*/ 277402 h 1181528"/>
              <a:gd name="connsiteX35" fmla="*/ 1288185 w 1411474"/>
              <a:gd name="connsiteY35" fmla="*/ 246580 h 1181528"/>
              <a:gd name="connsiteX36" fmla="*/ 1247088 w 1411474"/>
              <a:gd name="connsiteY36" fmla="*/ 236306 h 1181528"/>
              <a:gd name="connsiteX37" fmla="*/ 1185443 w 1411474"/>
              <a:gd name="connsiteY37" fmla="*/ 215757 h 1181528"/>
              <a:gd name="connsiteX38" fmla="*/ 1154620 w 1411474"/>
              <a:gd name="connsiteY38" fmla="*/ 205483 h 1181528"/>
              <a:gd name="connsiteX39" fmla="*/ 918315 w 1411474"/>
              <a:gd name="connsiteY39" fmla="*/ 184935 h 1181528"/>
              <a:gd name="connsiteX40" fmla="*/ 856670 w 1411474"/>
              <a:gd name="connsiteY40" fmla="*/ 174661 h 1181528"/>
              <a:gd name="connsiteX41" fmla="*/ 712832 w 1411474"/>
              <a:gd name="connsiteY41" fmla="*/ 154113 h 1181528"/>
              <a:gd name="connsiteX42" fmla="*/ 610090 w 1411474"/>
              <a:gd name="connsiteY42" fmla="*/ 123290 h 1181528"/>
              <a:gd name="connsiteX43" fmla="*/ 568994 w 1411474"/>
              <a:gd name="connsiteY43" fmla="*/ 113016 h 1181528"/>
              <a:gd name="connsiteX44" fmla="*/ 507349 w 1411474"/>
              <a:gd name="connsiteY44" fmla="*/ 92468 h 1181528"/>
              <a:gd name="connsiteX45" fmla="*/ 414881 w 1411474"/>
              <a:gd name="connsiteY45" fmla="*/ 61645 h 1181528"/>
              <a:gd name="connsiteX46" fmla="*/ 353236 w 1411474"/>
              <a:gd name="connsiteY46" fmla="*/ 41097 h 1181528"/>
              <a:gd name="connsiteX47" fmla="*/ 353236 w 1411474"/>
              <a:gd name="connsiteY47" fmla="*/ 41097 h 118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11474" h="1181528">
                <a:moveTo>
                  <a:pt x="353236" y="41097"/>
                </a:moveTo>
                <a:cubicBezTo>
                  <a:pt x="249548" y="28136"/>
                  <a:pt x="297238" y="39555"/>
                  <a:pt x="209398" y="10274"/>
                </a:cubicBezTo>
                <a:lnTo>
                  <a:pt x="178576" y="0"/>
                </a:lnTo>
                <a:cubicBezTo>
                  <a:pt x="82682" y="13699"/>
                  <a:pt x="123781" y="-6850"/>
                  <a:pt x="55286" y="61645"/>
                </a:cubicBezTo>
                <a:lnTo>
                  <a:pt x="34737" y="82193"/>
                </a:lnTo>
                <a:lnTo>
                  <a:pt x="14189" y="102742"/>
                </a:lnTo>
                <a:cubicBezTo>
                  <a:pt x="-7921" y="235406"/>
                  <a:pt x="-1248" y="169127"/>
                  <a:pt x="14189" y="400692"/>
                </a:cubicBezTo>
                <a:cubicBezTo>
                  <a:pt x="15400" y="418855"/>
                  <a:pt x="27651" y="516896"/>
                  <a:pt x="45011" y="534256"/>
                </a:cubicBezTo>
                <a:cubicBezTo>
                  <a:pt x="74291" y="563536"/>
                  <a:pt x="60187" y="546745"/>
                  <a:pt x="86108" y="585627"/>
                </a:cubicBezTo>
                <a:cubicBezTo>
                  <a:pt x="120091" y="721563"/>
                  <a:pt x="87553" y="579387"/>
                  <a:pt x="106656" y="904126"/>
                </a:cubicBezTo>
                <a:cubicBezTo>
                  <a:pt x="108337" y="932697"/>
                  <a:pt x="119700" y="1011021"/>
                  <a:pt x="137479" y="1037690"/>
                </a:cubicBezTo>
                <a:cubicBezTo>
                  <a:pt x="171725" y="1089061"/>
                  <a:pt x="147753" y="1061664"/>
                  <a:pt x="219672" y="1109609"/>
                </a:cubicBezTo>
                <a:lnTo>
                  <a:pt x="250495" y="1130157"/>
                </a:lnTo>
                <a:cubicBezTo>
                  <a:pt x="260769" y="1137006"/>
                  <a:pt x="269603" y="1146801"/>
                  <a:pt x="281317" y="1150706"/>
                </a:cubicBezTo>
                <a:lnTo>
                  <a:pt x="342962" y="1171254"/>
                </a:lnTo>
                <a:lnTo>
                  <a:pt x="373785" y="1181528"/>
                </a:lnTo>
                <a:cubicBezTo>
                  <a:pt x="445704" y="1178103"/>
                  <a:pt x="518097" y="1180184"/>
                  <a:pt x="589542" y="1171254"/>
                </a:cubicBezTo>
                <a:cubicBezTo>
                  <a:pt x="601794" y="1169722"/>
                  <a:pt x="610722" y="1158420"/>
                  <a:pt x="620364" y="1150706"/>
                </a:cubicBezTo>
                <a:cubicBezTo>
                  <a:pt x="655090" y="1122925"/>
                  <a:pt x="628598" y="1136306"/>
                  <a:pt x="661461" y="1099335"/>
                </a:cubicBezTo>
                <a:cubicBezTo>
                  <a:pt x="680767" y="1077615"/>
                  <a:pt x="723106" y="1037690"/>
                  <a:pt x="723106" y="1037690"/>
                </a:cubicBezTo>
                <a:cubicBezTo>
                  <a:pt x="729955" y="1023991"/>
                  <a:pt x="733687" y="1008222"/>
                  <a:pt x="743654" y="996593"/>
                </a:cubicBezTo>
                <a:cubicBezTo>
                  <a:pt x="759428" y="978189"/>
                  <a:pt x="795887" y="960972"/>
                  <a:pt x="815573" y="945223"/>
                </a:cubicBezTo>
                <a:cubicBezTo>
                  <a:pt x="842258" y="923875"/>
                  <a:pt x="831370" y="919937"/>
                  <a:pt x="866944" y="904126"/>
                </a:cubicBezTo>
                <a:cubicBezTo>
                  <a:pt x="886737" y="895329"/>
                  <a:pt x="908041" y="890427"/>
                  <a:pt x="928589" y="883578"/>
                </a:cubicBezTo>
                <a:cubicBezTo>
                  <a:pt x="947362" y="877320"/>
                  <a:pt x="982082" y="864872"/>
                  <a:pt x="1000508" y="863029"/>
                </a:cubicBezTo>
                <a:cubicBezTo>
                  <a:pt x="1055138" y="857566"/>
                  <a:pt x="1110154" y="856966"/>
                  <a:pt x="1164895" y="852755"/>
                </a:cubicBezTo>
                <a:cubicBezTo>
                  <a:pt x="1199211" y="850115"/>
                  <a:pt x="1233389" y="845906"/>
                  <a:pt x="1267636" y="842481"/>
                </a:cubicBezTo>
                <a:cubicBezTo>
                  <a:pt x="1275313" y="840562"/>
                  <a:pt x="1329027" y="828250"/>
                  <a:pt x="1339555" y="821933"/>
                </a:cubicBezTo>
                <a:cubicBezTo>
                  <a:pt x="1347861" y="816949"/>
                  <a:pt x="1353254" y="808234"/>
                  <a:pt x="1360104" y="801384"/>
                </a:cubicBezTo>
                <a:cubicBezTo>
                  <a:pt x="1363529" y="791110"/>
                  <a:pt x="1365535" y="780248"/>
                  <a:pt x="1370378" y="770562"/>
                </a:cubicBezTo>
                <a:cubicBezTo>
                  <a:pt x="1375900" y="759517"/>
                  <a:pt x="1386590" y="751301"/>
                  <a:pt x="1390926" y="739739"/>
                </a:cubicBezTo>
                <a:cubicBezTo>
                  <a:pt x="1399751" y="716204"/>
                  <a:pt x="1409887" y="618874"/>
                  <a:pt x="1411474" y="606175"/>
                </a:cubicBezTo>
                <a:cubicBezTo>
                  <a:pt x="1408049" y="513708"/>
                  <a:pt x="1407355" y="421099"/>
                  <a:pt x="1401200" y="328773"/>
                </a:cubicBezTo>
                <a:cubicBezTo>
                  <a:pt x="1400480" y="317967"/>
                  <a:pt x="1397691" y="306408"/>
                  <a:pt x="1390926" y="297951"/>
                </a:cubicBezTo>
                <a:cubicBezTo>
                  <a:pt x="1383212" y="288309"/>
                  <a:pt x="1370825" y="283528"/>
                  <a:pt x="1360104" y="277402"/>
                </a:cubicBezTo>
                <a:cubicBezTo>
                  <a:pt x="1332709" y="261748"/>
                  <a:pt x="1316999" y="254812"/>
                  <a:pt x="1288185" y="246580"/>
                </a:cubicBezTo>
                <a:cubicBezTo>
                  <a:pt x="1274608" y="242701"/>
                  <a:pt x="1260613" y="240364"/>
                  <a:pt x="1247088" y="236306"/>
                </a:cubicBezTo>
                <a:cubicBezTo>
                  <a:pt x="1226342" y="230082"/>
                  <a:pt x="1205991" y="222607"/>
                  <a:pt x="1185443" y="215757"/>
                </a:cubicBezTo>
                <a:cubicBezTo>
                  <a:pt x="1175169" y="212332"/>
                  <a:pt x="1165341" y="207015"/>
                  <a:pt x="1154620" y="205483"/>
                </a:cubicBezTo>
                <a:cubicBezTo>
                  <a:pt x="1028351" y="187445"/>
                  <a:pt x="1106870" y="196720"/>
                  <a:pt x="918315" y="184935"/>
                </a:cubicBezTo>
                <a:cubicBezTo>
                  <a:pt x="897767" y="181510"/>
                  <a:pt x="877292" y="177607"/>
                  <a:pt x="856670" y="174661"/>
                </a:cubicBezTo>
                <a:cubicBezTo>
                  <a:pt x="790393" y="165193"/>
                  <a:pt x="774108" y="166369"/>
                  <a:pt x="712832" y="154113"/>
                </a:cubicBezTo>
                <a:cubicBezTo>
                  <a:pt x="631315" y="137809"/>
                  <a:pt x="714900" y="149493"/>
                  <a:pt x="610090" y="123290"/>
                </a:cubicBezTo>
                <a:cubicBezTo>
                  <a:pt x="596391" y="119865"/>
                  <a:pt x="582519" y="117073"/>
                  <a:pt x="568994" y="113016"/>
                </a:cubicBezTo>
                <a:cubicBezTo>
                  <a:pt x="548248" y="106792"/>
                  <a:pt x="527897" y="99317"/>
                  <a:pt x="507349" y="92468"/>
                </a:cubicBezTo>
                <a:lnTo>
                  <a:pt x="414881" y="61645"/>
                </a:lnTo>
                <a:cubicBezTo>
                  <a:pt x="414879" y="61644"/>
                  <a:pt x="353237" y="41097"/>
                  <a:pt x="353236" y="41097"/>
                </a:cubicBezTo>
                <a:lnTo>
                  <a:pt x="353236" y="41097"/>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27"/>
          <p:cNvSpPr>
            <a:spLocks noChangeArrowheads="1"/>
          </p:cNvSpPr>
          <p:nvPr/>
        </p:nvSpPr>
        <p:spPr bwMode="auto">
          <a:xfrm flipH="1">
            <a:off x="3709675" y="4390529"/>
            <a:ext cx="73152" cy="76428"/>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51" name="Oval 27"/>
          <p:cNvSpPr>
            <a:spLocks noChangeArrowheads="1"/>
          </p:cNvSpPr>
          <p:nvPr/>
        </p:nvSpPr>
        <p:spPr bwMode="auto">
          <a:xfrm>
            <a:off x="3981580" y="4663249"/>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52" name="Freeform 51"/>
          <p:cNvSpPr/>
          <p:nvPr/>
        </p:nvSpPr>
        <p:spPr>
          <a:xfrm>
            <a:off x="3538838" y="4246491"/>
            <a:ext cx="702098" cy="647490"/>
          </a:xfrm>
          <a:custGeom>
            <a:avLst/>
            <a:gdLst>
              <a:gd name="connsiteX0" fmla="*/ 506889 w 702098"/>
              <a:gd name="connsiteY0" fmla="*/ 636997 h 647490"/>
              <a:gd name="connsiteX1" fmla="*/ 568534 w 702098"/>
              <a:gd name="connsiteY1" fmla="*/ 626723 h 647490"/>
              <a:gd name="connsiteX2" fmla="*/ 640453 w 702098"/>
              <a:gd name="connsiteY2" fmla="*/ 606175 h 647490"/>
              <a:gd name="connsiteX3" fmla="*/ 691823 w 702098"/>
              <a:gd name="connsiteY3" fmla="*/ 544530 h 647490"/>
              <a:gd name="connsiteX4" fmla="*/ 702098 w 702098"/>
              <a:gd name="connsiteY4" fmla="*/ 513708 h 647490"/>
              <a:gd name="connsiteX5" fmla="*/ 691823 w 702098"/>
              <a:gd name="connsiteY5" fmla="*/ 369869 h 647490"/>
              <a:gd name="connsiteX6" fmla="*/ 661001 w 702098"/>
              <a:gd name="connsiteY6" fmla="*/ 267128 h 647490"/>
              <a:gd name="connsiteX7" fmla="*/ 609630 w 702098"/>
              <a:gd name="connsiteY7" fmla="*/ 174660 h 647490"/>
              <a:gd name="connsiteX8" fmla="*/ 578808 w 702098"/>
              <a:gd name="connsiteY8" fmla="*/ 154112 h 647490"/>
              <a:gd name="connsiteX9" fmla="*/ 558259 w 702098"/>
              <a:gd name="connsiteY9" fmla="*/ 133564 h 647490"/>
              <a:gd name="connsiteX10" fmla="*/ 496614 w 702098"/>
              <a:gd name="connsiteY10" fmla="*/ 113015 h 647490"/>
              <a:gd name="connsiteX11" fmla="*/ 434969 w 702098"/>
              <a:gd name="connsiteY11" fmla="*/ 71919 h 647490"/>
              <a:gd name="connsiteX12" fmla="*/ 373325 w 702098"/>
              <a:gd name="connsiteY12" fmla="*/ 51370 h 647490"/>
              <a:gd name="connsiteX13" fmla="*/ 352776 w 702098"/>
              <a:gd name="connsiteY13" fmla="*/ 30822 h 647490"/>
              <a:gd name="connsiteX14" fmla="*/ 250035 w 702098"/>
              <a:gd name="connsiteY14" fmla="*/ 0 h 647490"/>
              <a:gd name="connsiteX15" fmla="*/ 95922 w 702098"/>
              <a:gd name="connsiteY15" fmla="*/ 10274 h 647490"/>
              <a:gd name="connsiteX16" fmla="*/ 34277 w 702098"/>
              <a:gd name="connsiteY16" fmla="*/ 30822 h 647490"/>
              <a:gd name="connsiteX17" fmla="*/ 13729 w 702098"/>
              <a:gd name="connsiteY17" fmla="*/ 61645 h 647490"/>
              <a:gd name="connsiteX18" fmla="*/ 13729 w 702098"/>
              <a:gd name="connsiteY18" fmla="*/ 226031 h 647490"/>
              <a:gd name="connsiteX19" fmla="*/ 44551 w 702098"/>
              <a:gd name="connsiteY19" fmla="*/ 256854 h 647490"/>
              <a:gd name="connsiteX20" fmla="*/ 137019 w 702098"/>
              <a:gd name="connsiteY20" fmla="*/ 297950 h 647490"/>
              <a:gd name="connsiteX21" fmla="*/ 167841 w 702098"/>
              <a:gd name="connsiteY21" fmla="*/ 308224 h 647490"/>
              <a:gd name="connsiteX22" fmla="*/ 188390 w 702098"/>
              <a:gd name="connsiteY22" fmla="*/ 328773 h 647490"/>
              <a:gd name="connsiteX23" fmla="*/ 219212 w 702098"/>
              <a:gd name="connsiteY23" fmla="*/ 339047 h 647490"/>
              <a:gd name="connsiteX24" fmla="*/ 270583 w 702098"/>
              <a:gd name="connsiteY24" fmla="*/ 380144 h 647490"/>
              <a:gd name="connsiteX25" fmla="*/ 311680 w 702098"/>
              <a:gd name="connsiteY25" fmla="*/ 441788 h 647490"/>
              <a:gd name="connsiteX26" fmla="*/ 342502 w 702098"/>
              <a:gd name="connsiteY26" fmla="*/ 503433 h 647490"/>
              <a:gd name="connsiteX27" fmla="*/ 383599 w 702098"/>
              <a:gd name="connsiteY27" fmla="*/ 544530 h 647490"/>
              <a:gd name="connsiteX28" fmla="*/ 434969 w 702098"/>
              <a:gd name="connsiteY28" fmla="*/ 595901 h 647490"/>
              <a:gd name="connsiteX29" fmla="*/ 455518 w 702098"/>
              <a:gd name="connsiteY29" fmla="*/ 616449 h 647490"/>
              <a:gd name="connsiteX30" fmla="*/ 517163 w 702098"/>
              <a:gd name="connsiteY30" fmla="*/ 647272 h 647490"/>
              <a:gd name="connsiteX31" fmla="*/ 506889 w 702098"/>
              <a:gd name="connsiteY31" fmla="*/ 636997 h 64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2098" h="647490">
                <a:moveTo>
                  <a:pt x="506889" y="636997"/>
                </a:moveTo>
                <a:cubicBezTo>
                  <a:pt x="515451" y="633572"/>
                  <a:pt x="548107" y="630808"/>
                  <a:pt x="568534" y="626723"/>
                </a:cubicBezTo>
                <a:cubicBezTo>
                  <a:pt x="600784" y="620273"/>
                  <a:pt x="611078" y="615966"/>
                  <a:pt x="640453" y="606175"/>
                </a:cubicBezTo>
                <a:cubicBezTo>
                  <a:pt x="663178" y="583450"/>
                  <a:pt x="677517" y="573141"/>
                  <a:pt x="691823" y="544530"/>
                </a:cubicBezTo>
                <a:cubicBezTo>
                  <a:pt x="696666" y="534844"/>
                  <a:pt x="698673" y="523982"/>
                  <a:pt x="702098" y="513708"/>
                </a:cubicBezTo>
                <a:cubicBezTo>
                  <a:pt x="698673" y="465762"/>
                  <a:pt x="697131" y="417643"/>
                  <a:pt x="691823" y="369869"/>
                </a:cubicBezTo>
                <a:cubicBezTo>
                  <a:pt x="689235" y="346579"/>
                  <a:pt x="666166" y="282623"/>
                  <a:pt x="661001" y="267128"/>
                </a:cubicBezTo>
                <a:cubicBezTo>
                  <a:pt x="650295" y="235008"/>
                  <a:pt x="639913" y="194848"/>
                  <a:pt x="609630" y="174660"/>
                </a:cubicBezTo>
                <a:cubicBezTo>
                  <a:pt x="599356" y="167811"/>
                  <a:pt x="588450" y="161826"/>
                  <a:pt x="578808" y="154112"/>
                </a:cubicBezTo>
                <a:cubicBezTo>
                  <a:pt x="571244" y="148061"/>
                  <a:pt x="566923" y="137896"/>
                  <a:pt x="558259" y="133564"/>
                </a:cubicBezTo>
                <a:cubicBezTo>
                  <a:pt x="538886" y="123877"/>
                  <a:pt x="514636" y="125030"/>
                  <a:pt x="496614" y="113015"/>
                </a:cubicBezTo>
                <a:cubicBezTo>
                  <a:pt x="476066" y="99316"/>
                  <a:pt x="458397" y="79729"/>
                  <a:pt x="434969" y="71919"/>
                </a:cubicBezTo>
                <a:lnTo>
                  <a:pt x="373325" y="51370"/>
                </a:lnTo>
                <a:cubicBezTo>
                  <a:pt x="366475" y="44521"/>
                  <a:pt x="361440" y="35154"/>
                  <a:pt x="352776" y="30822"/>
                </a:cubicBezTo>
                <a:cubicBezTo>
                  <a:pt x="327763" y="18316"/>
                  <a:pt x="279531" y="7374"/>
                  <a:pt x="250035" y="0"/>
                </a:cubicBezTo>
                <a:cubicBezTo>
                  <a:pt x="198664" y="3425"/>
                  <a:pt x="146890" y="2993"/>
                  <a:pt x="95922" y="10274"/>
                </a:cubicBezTo>
                <a:cubicBezTo>
                  <a:pt x="74480" y="13337"/>
                  <a:pt x="34277" y="30822"/>
                  <a:pt x="34277" y="30822"/>
                </a:cubicBezTo>
                <a:cubicBezTo>
                  <a:pt x="27428" y="41096"/>
                  <a:pt x="19251" y="50600"/>
                  <a:pt x="13729" y="61645"/>
                </a:cubicBezTo>
                <a:cubicBezTo>
                  <a:pt x="-10691" y="110486"/>
                  <a:pt x="2730" y="182036"/>
                  <a:pt x="13729" y="226031"/>
                </a:cubicBezTo>
                <a:cubicBezTo>
                  <a:pt x="17253" y="240127"/>
                  <a:pt x="33389" y="247552"/>
                  <a:pt x="44551" y="256854"/>
                </a:cubicBezTo>
                <a:cubicBezTo>
                  <a:pt x="77112" y="283989"/>
                  <a:pt x="92223" y="283018"/>
                  <a:pt x="137019" y="297950"/>
                </a:cubicBezTo>
                <a:lnTo>
                  <a:pt x="167841" y="308224"/>
                </a:lnTo>
                <a:cubicBezTo>
                  <a:pt x="174691" y="315074"/>
                  <a:pt x="180084" y="323789"/>
                  <a:pt x="188390" y="328773"/>
                </a:cubicBezTo>
                <a:cubicBezTo>
                  <a:pt x="197676" y="334345"/>
                  <a:pt x="209526" y="334204"/>
                  <a:pt x="219212" y="339047"/>
                </a:cubicBezTo>
                <a:cubicBezTo>
                  <a:pt x="235392" y="347137"/>
                  <a:pt x="259113" y="364851"/>
                  <a:pt x="270583" y="380144"/>
                </a:cubicBezTo>
                <a:cubicBezTo>
                  <a:pt x="285401" y="399901"/>
                  <a:pt x="311680" y="441788"/>
                  <a:pt x="311680" y="441788"/>
                </a:cubicBezTo>
                <a:cubicBezTo>
                  <a:pt x="321624" y="471621"/>
                  <a:pt x="320775" y="478084"/>
                  <a:pt x="342502" y="503433"/>
                </a:cubicBezTo>
                <a:cubicBezTo>
                  <a:pt x="355110" y="518142"/>
                  <a:pt x="372853" y="528410"/>
                  <a:pt x="383599" y="544530"/>
                </a:cubicBezTo>
                <a:cubicBezTo>
                  <a:pt x="418823" y="597367"/>
                  <a:pt x="386047" y="556764"/>
                  <a:pt x="434969" y="595901"/>
                </a:cubicBezTo>
                <a:cubicBezTo>
                  <a:pt x="442533" y="601952"/>
                  <a:pt x="447954" y="610398"/>
                  <a:pt x="455518" y="616449"/>
                </a:cubicBezTo>
                <a:cubicBezTo>
                  <a:pt x="474202" y="631396"/>
                  <a:pt x="493176" y="643274"/>
                  <a:pt x="517163" y="647272"/>
                </a:cubicBezTo>
                <a:cubicBezTo>
                  <a:pt x="527297" y="648961"/>
                  <a:pt x="498327" y="640422"/>
                  <a:pt x="506889" y="63699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28"/>
          <p:cNvSpPr>
            <a:spLocks noChangeArrowheads="1"/>
          </p:cNvSpPr>
          <p:nvPr/>
        </p:nvSpPr>
        <p:spPr bwMode="auto">
          <a:xfrm>
            <a:off x="5873783" y="4515440"/>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54" name="Oval 28"/>
          <p:cNvSpPr>
            <a:spLocks noChangeArrowheads="1"/>
          </p:cNvSpPr>
          <p:nvPr/>
        </p:nvSpPr>
        <p:spPr bwMode="auto">
          <a:xfrm>
            <a:off x="5633213" y="4991586"/>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55" name="Oval 28"/>
          <p:cNvSpPr>
            <a:spLocks noChangeArrowheads="1"/>
          </p:cNvSpPr>
          <p:nvPr/>
        </p:nvSpPr>
        <p:spPr bwMode="auto">
          <a:xfrm>
            <a:off x="6168294" y="4964507"/>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56" name="Freeform 55"/>
          <p:cNvSpPr/>
          <p:nvPr/>
        </p:nvSpPr>
        <p:spPr>
          <a:xfrm>
            <a:off x="5514189" y="3702121"/>
            <a:ext cx="863029" cy="1596724"/>
          </a:xfrm>
          <a:custGeom>
            <a:avLst/>
            <a:gdLst>
              <a:gd name="connsiteX0" fmla="*/ 297951 w 863029"/>
              <a:gd name="connsiteY0" fmla="*/ 14504 h 1596724"/>
              <a:gd name="connsiteX1" fmla="*/ 123290 w 863029"/>
              <a:gd name="connsiteY1" fmla="*/ 35052 h 1596724"/>
              <a:gd name="connsiteX2" fmla="*/ 61645 w 863029"/>
              <a:gd name="connsiteY2" fmla="*/ 55601 h 1596724"/>
              <a:gd name="connsiteX3" fmla="*/ 20548 w 863029"/>
              <a:gd name="connsiteY3" fmla="*/ 117246 h 1596724"/>
              <a:gd name="connsiteX4" fmla="*/ 0 w 863029"/>
              <a:gd name="connsiteY4" fmla="*/ 178890 h 1596724"/>
              <a:gd name="connsiteX5" fmla="*/ 10274 w 863029"/>
              <a:gd name="connsiteY5" fmla="*/ 898082 h 1596724"/>
              <a:gd name="connsiteX6" fmla="*/ 20548 w 863029"/>
              <a:gd name="connsiteY6" fmla="*/ 1000823 h 1596724"/>
              <a:gd name="connsiteX7" fmla="*/ 41097 w 863029"/>
              <a:gd name="connsiteY7" fmla="*/ 1144661 h 1596724"/>
              <a:gd name="connsiteX8" fmla="*/ 61645 w 863029"/>
              <a:gd name="connsiteY8" fmla="*/ 1401515 h 1596724"/>
              <a:gd name="connsiteX9" fmla="*/ 71919 w 863029"/>
              <a:gd name="connsiteY9" fmla="*/ 1473434 h 1596724"/>
              <a:gd name="connsiteX10" fmla="*/ 82193 w 863029"/>
              <a:gd name="connsiteY10" fmla="*/ 1504257 h 1596724"/>
              <a:gd name="connsiteX11" fmla="*/ 113016 w 863029"/>
              <a:gd name="connsiteY11" fmla="*/ 1514531 h 1596724"/>
              <a:gd name="connsiteX12" fmla="*/ 143838 w 863029"/>
              <a:gd name="connsiteY12" fmla="*/ 1535079 h 1596724"/>
              <a:gd name="connsiteX13" fmla="*/ 164387 w 863029"/>
              <a:gd name="connsiteY13" fmla="*/ 1555628 h 1596724"/>
              <a:gd name="connsiteX14" fmla="*/ 226032 w 863029"/>
              <a:gd name="connsiteY14" fmla="*/ 1576176 h 1596724"/>
              <a:gd name="connsiteX15" fmla="*/ 421241 w 863029"/>
              <a:gd name="connsiteY15" fmla="*/ 1596724 h 1596724"/>
              <a:gd name="connsiteX16" fmla="*/ 750014 w 863029"/>
              <a:gd name="connsiteY16" fmla="*/ 1576176 h 1596724"/>
              <a:gd name="connsiteX17" fmla="*/ 780836 w 863029"/>
              <a:gd name="connsiteY17" fmla="*/ 1565902 h 1596724"/>
              <a:gd name="connsiteX18" fmla="*/ 842481 w 863029"/>
              <a:gd name="connsiteY18" fmla="*/ 1463160 h 1596724"/>
              <a:gd name="connsiteX19" fmla="*/ 852755 w 863029"/>
              <a:gd name="connsiteY19" fmla="*/ 1432338 h 1596724"/>
              <a:gd name="connsiteX20" fmla="*/ 863029 w 863029"/>
              <a:gd name="connsiteY20" fmla="*/ 1401515 h 1596724"/>
              <a:gd name="connsiteX21" fmla="*/ 852755 w 863029"/>
              <a:gd name="connsiteY21" fmla="*/ 1196032 h 1596724"/>
              <a:gd name="connsiteX22" fmla="*/ 832207 w 863029"/>
              <a:gd name="connsiteY22" fmla="*/ 1093290 h 1596724"/>
              <a:gd name="connsiteX23" fmla="*/ 821933 w 863029"/>
              <a:gd name="connsiteY23" fmla="*/ 1041920 h 1596724"/>
              <a:gd name="connsiteX24" fmla="*/ 811659 w 863029"/>
              <a:gd name="connsiteY24" fmla="*/ 1011097 h 1596724"/>
              <a:gd name="connsiteX25" fmla="*/ 791110 w 863029"/>
              <a:gd name="connsiteY25" fmla="*/ 918630 h 1596724"/>
              <a:gd name="connsiteX26" fmla="*/ 780836 w 863029"/>
              <a:gd name="connsiteY26" fmla="*/ 836437 h 1596724"/>
              <a:gd name="connsiteX27" fmla="*/ 770562 w 863029"/>
              <a:gd name="connsiteY27" fmla="*/ 774792 h 1596724"/>
              <a:gd name="connsiteX28" fmla="*/ 760288 w 863029"/>
              <a:gd name="connsiteY28" fmla="*/ 548760 h 1596724"/>
              <a:gd name="connsiteX29" fmla="*/ 739739 w 863029"/>
              <a:gd name="connsiteY29" fmla="*/ 353551 h 1596724"/>
              <a:gd name="connsiteX30" fmla="*/ 698643 w 863029"/>
              <a:gd name="connsiteY30" fmla="*/ 209713 h 1596724"/>
              <a:gd name="connsiteX31" fmla="*/ 678095 w 863029"/>
              <a:gd name="connsiteY31" fmla="*/ 148068 h 1596724"/>
              <a:gd name="connsiteX32" fmla="*/ 636998 w 863029"/>
              <a:gd name="connsiteY32" fmla="*/ 106971 h 1596724"/>
              <a:gd name="connsiteX33" fmla="*/ 585627 w 863029"/>
              <a:gd name="connsiteY33" fmla="*/ 55601 h 1596724"/>
              <a:gd name="connsiteX34" fmla="*/ 565079 w 863029"/>
              <a:gd name="connsiteY34" fmla="*/ 35052 h 1596724"/>
              <a:gd name="connsiteX35" fmla="*/ 503434 w 863029"/>
              <a:gd name="connsiteY35" fmla="*/ 14504 h 1596724"/>
              <a:gd name="connsiteX36" fmla="*/ 297951 w 863029"/>
              <a:gd name="connsiteY36" fmla="*/ 14504 h 159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3029" h="1596724">
                <a:moveTo>
                  <a:pt x="297951" y="14504"/>
                </a:moveTo>
                <a:cubicBezTo>
                  <a:pt x="234594" y="17929"/>
                  <a:pt x="179842" y="19629"/>
                  <a:pt x="123290" y="35052"/>
                </a:cubicBezTo>
                <a:cubicBezTo>
                  <a:pt x="102393" y="40751"/>
                  <a:pt x="61645" y="55601"/>
                  <a:pt x="61645" y="55601"/>
                </a:cubicBezTo>
                <a:cubicBezTo>
                  <a:pt x="47946" y="76149"/>
                  <a:pt x="28358" y="93817"/>
                  <a:pt x="20548" y="117246"/>
                </a:cubicBezTo>
                <a:lnTo>
                  <a:pt x="0" y="178890"/>
                </a:lnTo>
                <a:cubicBezTo>
                  <a:pt x="3425" y="418621"/>
                  <a:pt x="4282" y="658402"/>
                  <a:pt x="10274" y="898082"/>
                </a:cubicBezTo>
                <a:cubicBezTo>
                  <a:pt x="11134" y="932489"/>
                  <a:pt x="16747" y="966616"/>
                  <a:pt x="20548" y="1000823"/>
                </a:cubicBezTo>
                <a:cubicBezTo>
                  <a:pt x="29119" y="1077956"/>
                  <a:pt x="29519" y="1075194"/>
                  <a:pt x="41097" y="1144661"/>
                </a:cubicBezTo>
                <a:cubicBezTo>
                  <a:pt x="47946" y="1230279"/>
                  <a:pt x="49498" y="1316487"/>
                  <a:pt x="61645" y="1401515"/>
                </a:cubicBezTo>
                <a:cubicBezTo>
                  <a:pt x="65070" y="1425488"/>
                  <a:pt x="67170" y="1449688"/>
                  <a:pt x="71919" y="1473434"/>
                </a:cubicBezTo>
                <a:cubicBezTo>
                  <a:pt x="74043" y="1484054"/>
                  <a:pt x="74535" y="1496599"/>
                  <a:pt x="82193" y="1504257"/>
                </a:cubicBezTo>
                <a:cubicBezTo>
                  <a:pt x="89851" y="1511915"/>
                  <a:pt x="102742" y="1511106"/>
                  <a:pt x="113016" y="1514531"/>
                </a:cubicBezTo>
                <a:cubicBezTo>
                  <a:pt x="123290" y="1521380"/>
                  <a:pt x="134196" y="1527365"/>
                  <a:pt x="143838" y="1535079"/>
                </a:cubicBezTo>
                <a:cubicBezTo>
                  <a:pt x="151402" y="1541130"/>
                  <a:pt x="155723" y="1551296"/>
                  <a:pt x="164387" y="1555628"/>
                </a:cubicBezTo>
                <a:cubicBezTo>
                  <a:pt x="183760" y="1565315"/>
                  <a:pt x="204793" y="1571928"/>
                  <a:pt x="226032" y="1576176"/>
                </a:cubicBezTo>
                <a:cubicBezTo>
                  <a:pt x="324537" y="1595877"/>
                  <a:pt x="259984" y="1585206"/>
                  <a:pt x="421241" y="1596724"/>
                </a:cubicBezTo>
                <a:cubicBezTo>
                  <a:pt x="592758" y="1590598"/>
                  <a:pt x="634999" y="1609037"/>
                  <a:pt x="750014" y="1576176"/>
                </a:cubicBezTo>
                <a:cubicBezTo>
                  <a:pt x="760427" y="1573201"/>
                  <a:pt x="770562" y="1569327"/>
                  <a:pt x="780836" y="1565902"/>
                </a:cubicBezTo>
                <a:cubicBezTo>
                  <a:pt x="837249" y="1509489"/>
                  <a:pt x="815806" y="1543184"/>
                  <a:pt x="842481" y="1463160"/>
                </a:cubicBezTo>
                <a:lnTo>
                  <a:pt x="852755" y="1432338"/>
                </a:lnTo>
                <a:lnTo>
                  <a:pt x="863029" y="1401515"/>
                </a:lnTo>
                <a:cubicBezTo>
                  <a:pt x="859604" y="1333021"/>
                  <a:pt x="859579" y="1264272"/>
                  <a:pt x="852755" y="1196032"/>
                </a:cubicBezTo>
                <a:cubicBezTo>
                  <a:pt x="849280" y="1161280"/>
                  <a:pt x="839056" y="1127537"/>
                  <a:pt x="832207" y="1093290"/>
                </a:cubicBezTo>
                <a:cubicBezTo>
                  <a:pt x="828782" y="1076167"/>
                  <a:pt x="827455" y="1058486"/>
                  <a:pt x="821933" y="1041920"/>
                </a:cubicBezTo>
                <a:cubicBezTo>
                  <a:pt x="818508" y="1031646"/>
                  <a:pt x="814008" y="1021669"/>
                  <a:pt x="811659" y="1011097"/>
                </a:cubicBezTo>
                <a:cubicBezTo>
                  <a:pt x="787550" y="902609"/>
                  <a:pt x="814238" y="988014"/>
                  <a:pt x="791110" y="918630"/>
                </a:cubicBezTo>
                <a:cubicBezTo>
                  <a:pt x="787685" y="891232"/>
                  <a:pt x="784741" y="863770"/>
                  <a:pt x="780836" y="836437"/>
                </a:cubicBezTo>
                <a:cubicBezTo>
                  <a:pt x="777890" y="815815"/>
                  <a:pt x="772046" y="795571"/>
                  <a:pt x="770562" y="774792"/>
                </a:cubicBezTo>
                <a:cubicBezTo>
                  <a:pt x="765189" y="699562"/>
                  <a:pt x="764717" y="624052"/>
                  <a:pt x="760288" y="548760"/>
                </a:cubicBezTo>
                <a:cubicBezTo>
                  <a:pt x="757692" y="504629"/>
                  <a:pt x="750157" y="405640"/>
                  <a:pt x="739739" y="353551"/>
                </a:cubicBezTo>
                <a:cubicBezTo>
                  <a:pt x="726837" y="289043"/>
                  <a:pt x="718228" y="268469"/>
                  <a:pt x="698643" y="209713"/>
                </a:cubicBezTo>
                <a:lnTo>
                  <a:pt x="678095" y="148068"/>
                </a:lnTo>
                <a:cubicBezTo>
                  <a:pt x="664396" y="134369"/>
                  <a:pt x="647744" y="123091"/>
                  <a:pt x="636998" y="106971"/>
                </a:cubicBezTo>
                <a:cubicBezTo>
                  <a:pt x="601771" y="54131"/>
                  <a:pt x="634554" y="94743"/>
                  <a:pt x="585627" y="55601"/>
                </a:cubicBezTo>
                <a:cubicBezTo>
                  <a:pt x="578063" y="49550"/>
                  <a:pt x="573743" y="39384"/>
                  <a:pt x="565079" y="35052"/>
                </a:cubicBezTo>
                <a:cubicBezTo>
                  <a:pt x="545706" y="25365"/>
                  <a:pt x="523982" y="21353"/>
                  <a:pt x="503434" y="14504"/>
                </a:cubicBezTo>
                <a:cubicBezTo>
                  <a:pt x="410881" y="-16346"/>
                  <a:pt x="361308" y="11079"/>
                  <a:pt x="297951" y="1450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5827140" y="4469396"/>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4738116" y="4277293"/>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3439244" y="4967316"/>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3667740" y="4330644"/>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3442716" y="3595716"/>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26"/>
          <p:cNvSpPr>
            <a:spLocks noChangeArrowheads="1"/>
          </p:cNvSpPr>
          <p:nvPr/>
        </p:nvSpPr>
        <p:spPr bwMode="auto">
          <a:xfrm>
            <a:off x="3071117" y="4270495"/>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58" name="Oval 57"/>
          <p:cNvSpPr/>
          <p:nvPr/>
        </p:nvSpPr>
        <p:spPr>
          <a:xfrm>
            <a:off x="3008633" y="4208611"/>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27"/>
          <p:cNvSpPr>
            <a:spLocks noChangeArrowheads="1"/>
          </p:cNvSpPr>
          <p:nvPr/>
        </p:nvSpPr>
        <p:spPr bwMode="auto">
          <a:xfrm>
            <a:off x="2895600" y="4883221"/>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6" name="Oval 27"/>
          <p:cNvSpPr>
            <a:spLocks noChangeArrowheads="1"/>
          </p:cNvSpPr>
          <p:nvPr/>
        </p:nvSpPr>
        <p:spPr bwMode="auto">
          <a:xfrm>
            <a:off x="3553393" y="553092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7" name="Oval 27"/>
          <p:cNvSpPr>
            <a:spLocks noChangeArrowheads="1"/>
          </p:cNvSpPr>
          <p:nvPr/>
        </p:nvSpPr>
        <p:spPr bwMode="auto">
          <a:xfrm>
            <a:off x="4762500" y="5512083"/>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8" name="Oval 27"/>
          <p:cNvSpPr>
            <a:spLocks noChangeArrowheads="1"/>
          </p:cNvSpPr>
          <p:nvPr/>
        </p:nvSpPr>
        <p:spPr bwMode="auto">
          <a:xfrm>
            <a:off x="4606284" y="5057882"/>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9" name="Oval 27"/>
          <p:cNvSpPr>
            <a:spLocks noChangeArrowheads="1"/>
          </p:cNvSpPr>
          <p:nvPr/>
        </p:nvSpPr>
        <p:spPr bwMode="auto">
          <a:xfrm>
            <a:off x="4855824" y="4705818"/>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70" name="Oval 28"/>
          <p:cNvSpPr>
            <a:spLocks noChangeArrowheads="1"/>
          </p:cNvSpPr>
          <p:nvPr/>
        </p:nvSpPr>
        <p:spPr bwMode="auto">
          <a:xfrm>
            <a:off x="5228243" y="3290298"/>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71" name="Oval 70"/>
          <p:cNvSpPr/>
          <p:nvPr/>
        </p:nvSpPr>
        <p:spPr>
          <a:xfrm>
            <a:off x="5181600" y="3244254"/>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3429000" y="3144270"/>
            <a:ext cx="439690" cy="199968"/>
            <a:chOff x="3657600" y="5362632"/>
            <a:chExt cx="439690" cy="199968"/>
          </a:xfrm>
        </p:grpSpPr>
        <p:sp>
          <p:nvSpPr>
            <p:cNvPr id="59" name="Oval 28"/>
            <p:cNvSpPr>
              <a:spLocks noChangeArrowheads="1"/>
            </p:cNvSpPr>
            <p:nvPr/>
          </p:nvSpPr>
          <p:spPr bwMode="auto">
            <a:xfrm>
              <a:off x="3704243" y="5408676"/>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1" name="Oval 60"/>
            <p:cNvSpPr/>
            <p:nvPr/>
          </p:nvSpPr>
          <p:spPr>
            <a:xfrm>
              <a:off x="3657600" y="5362632"/>
              <a:ext cx="439690"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28"/>
            <p:cNvSpPr>
              <a:spLocks noChangeArrowheads="1"/>
            </p:cNvSpPr>
            <p:nvPr/>
          </p:nvSpPr>
          <p:spPr bwMode="auto">
            <a:xfrm>
              <a:off x="3923353"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73" name="Oval 28"/>
            <p:cNvSpPr>
              <a:spLocks noChangeArrowheads="1"/>
            </p:cNvSpPr>
            <p:nvPr/>
          </p:nvSpPr>
          <p:spPr bwMode="auto">
            <a:xfrm>
              <a:off x="3807875"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grpSp>
      <p:grpSp>
        <p:nvGrpSpPr>
          <p:cNvPr id="74" name="Group 73"/>
          <p:cNvGrpSpPr/>
          <p:nvPr/>
        </p:nvGrpSpPr>
        <p:grpSpPr>
          <a:xfrm>
            <a:off x="5363063" y="4008643"/>
            <a:ext cx="439690" cy="199968"/>
            <a:chOff x="3657600" y="5362632"/>
            <a:chExt cx="439690" cy="199968"/>
          </a:xfrm>
        </p:grpSpPr>
        <p:sp>
          <p:nvSpPr>
            <p:cNvPr id="75" name="Oval 28"/>
            <p:cNvSpPr>
              <a:spLocks noChangeArrowheads="1"/>
            </p:cNvSpPr>
            <p:nvPr/>
          </p:nvSpPr>
          <p:spPr bwMode="auto">
            <a:xfrm>
              <a:off x="3704243" y="5408676"/>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76" name="Oval 75"/>
            <p:cNvSpPr/>
            <p:nvPr/>
          </p:nvSpPr>
          <p:spPr>
            <a:xfrm>
              <a:off x="3657600" y="5362632"/>
              <a:ext cx="439690"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28"/>
            <p:cNvSpPr>
              <a:spLocks noChangeArrowheads="1"/>
            </p:cNvSpPr>
            <p:nvPr/>
          </p:nvSpPr>
          <p:spPr bwMode="auto">
            <a:xfrm>
              <a:off x="3923353"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78" name="Oval 28"/>
            <p:cNvSpPr>
              <a:spLocks noChangeArrowheads="1"/>
            </p:cNvSpPr>
            <p:nvPr/>
          </p:nvSpPr>
          <p:spPr bwMode="auto">
            <a:xfrm>
              <a:off x="3807875"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grpSp>
      <p:grpSp>
        <p:nvGrpSpPr>
          <p:cNvPr id="79" name="Group 78"/>
          <p:cNvGrpSpPr/>
          <p:nvPr/>
        </p:nvGrpSpPr>
        <p:grpSpPr>
          <a:xfrm>
            <a:off x="4839459" y="5057882"/>
            <a:ext cx="439690" cy="199968"/>
            <a:chOff x="3657600" y="5362632"/>
            <a:chExt cx="439690" cy="199968"/>
          </a:xfrm>
        </p:grpSpPr>
        <p:sp>
          <p:nvSpPr>
            <p:cNvPr id="80" name="Oval 28"/>
            <p:cNvSpPr>
              <a:spLocks noChangeArrowheads="1"/>
            </p:cNvSpPr>
            <p:nvPr/>
          </p:nvSpPr>
          <p:spPr bwMode="auto">
            <a:xfrm>
              <a:off x="3704243" y="5408676"/>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1" name="Oval 80"/>
            <p:cNvSpPr/>
            <p:nvPr/>
          </p:nvSpPr>
          <p:spPr>
            <a:xfrm>
              <a:off x="3657600" y="5362632"/>
              <a:ext cx="439690"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28"/>
            <p:cNvSpPr>
              <a:spLocks noChangeArrowheads="1"/>
            </p:cNvSpPr>
            <p:nvPr/>
          </p:nvSpPr>
          <p:spPr bwMode="auto">
            <a:xfrm>
              <a:off x="3923353"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3" name="Oval 28"/>
            <p:cNvSpPr>
              <a:spLocks noChangeArrowheads="1"/>
            </p:cNvSpPr>
            <p:nvPr/>
          </p:nvSpPr>
          <p:spPr bwMode="auto">
            <a:xfrm>
              <a:off x="3807875"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grpSp>
      <p:grpSp>
        <p:nvGrpSpPr>
          <p:cNvPr id="84" name="Group 83"/>
          <p:cNvGrpSpPr/>
          <p:nvPr/>
        </p:nvGrpSpPr>
        <p:grpSpPr>
          <a:xfrm>
            <a:off x="4918839" y="3657600"/>
            <a:ext cx="439690" cy="199968"/>
            <a:chOff x="3657600" y="5362632"/>
            <a:chExt cx="439690" cy="199968"/>
          </a:xfrm>
        </p:grpSpPr>
        <p:sp>
          <p:nvSpPr>
            <p:cNvPr id="85" name="Oval 28"/>
            <p:cNvSpPr>
              <a:spLocks noChangeArrowheads="1"/>
            </p:cNvSpPr>
            <p:nvPr/>
          </p:nvSpPr>
          <p:spPr bwMode="auto">
            <a:xfrm>
              <a:off x="3704243" y="5408676"/>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6" name="Oval 85"/>
            <p:cNvSpPr/>
            <p:nvPr/>
          </p:nvSpPr>
          <p:spPr>
            <a:xfrm>
              <a:off x="3657600" y="5362632"/>
              <a:ext cx="439690"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28"/>
            <p:cNvSpPr>
              <a:spLocks noChangeArrowheads="1"/>
            </p:cNvSpPr>
            <p:nvPr/>
          </p:nvSpPr>
          <p:spPr bwMode="auto">
            <a:xfrm>
              <a:off x="3923353"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8" name="Oval 28"/>
            <p:cNvSpPr>
              <a:spLocks noChangeArrowheads="1"/>
            </p:cNvSpPr>
            <p:nvPr/>
          </p:nvSpPr>
          <p:spPr bwMode="auto">
            <a:xfrm>
              <a:off x="3807875"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grpSp>
      <p:grpSp>
        <p:nvGrpSpPr>
          <p:cNvPr id="89" name="Group 88"/>
          <p:cNvGrpSpPr/>
          <p:nvPr/>
        </p:nvGrpSpPr>
        <p:grpSpPr>
          <a:xfrm>
            <a:off x="2889372" y="3986373"/>
            <a:ext cx="439690" cy="199968"/>
            <a:chOff x="3657600" y="5362632"/>
            <a:chExt cx="439690" cy="199968"/>
          </a:xfrm>
        </p:grpSpPr>
        <p:sp>
          <p:nvSpPr>
            <p:cNvPr id="90" name="Oval 28"/>
            <p:cNvSpPr>
              <a:spLocks noChangeArrowheads="1"/>
            </p:cNvSpPr>
            <p:nvPr/>
          </p:nvSpPr>
          <p:spPr bwMode="auto">
            <a:xfrm>
              <a:off x="3704243" y="5408676"/>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91" name="Oval 90"/>
            <p:cNvSpPr/>
            <p:nvPr/>
          </p:nvSpPr>
          <p:spPr>
            <a:xfrm>
              <a:off x="3657600" y="5362632"/>
              <a:ext cx="439690"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28"/>
            <p:cNvSpPr>
              <a:spLocks noChangeArrowheads="1"/>
            </p:cNvSpPr>
            <p:nvPr/>
          </p:nvSpPr>
          <p:spPr bwMode="auto">
            <a:xfrm>
              <a:off x="3923353"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93" name="Oval 28"/>
            <p:cNvSpPr>
              <a:spLocks noChangeArrowheads="1"/>
            </p:cNvSpPr>
            <p:nvPr/>
          </p:nvSpPr>
          <p:spPr bwMode="auto">
            <a:xfrm>
              <a:off x="3807875"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grpSp>
      <p:grpSp>
        <p:nvGrpSpPr>
          <p:cNvPr id="94" name="Group 93"/>
          <p:cNvGrpSpPr/>
          <p:nvPr/>
        </p:nvGrpSpPr>
        <p:grpSpPr>
          <a:xfrm>
            <a:off x="3146013" y="5302456"/>
            <a:ext cx="439690" cy="199968"/>
            <a:chOff x="3657600" y="5362632"/>
            <a:chExt cx="439690" cy="199968"/>
          </a:xfrm>
        </p:grpSpPr>
        <p:sp>
          <p:nvSpPr>
            <p:cNvPr id="95" name="Oval 28"/>
            <p:cNvSpPr>
              <a:spLocks noChangeArrowheads="1"/>
            </p:cNvSpPr>
            <p:nvPr/>
          </p:nvSpPr>
          <p:spPr bwMode="auto">
            <a:xfrm>
              <a:off x="3704243" y="5408676"/>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96" name="Oval 95"/>
            <p:cNvSpPr/>
            <p:nvPr/>
          </p:nvSpPr>
          <p:spPr>
            <a:xfrm>
              <a:off x="3657600" y="5362632"/>
              <a:ext cx="439690"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28"/>
            <p:cNvSpPr>
              <a:spLocks noChangeArrowheads="1"/>
            </p:cNvSpPr>
            <p:nvPr/>
          </p:nvSpPr>
          <p:spPr bwMode="auto">
            <a:xfrm>
              <a:off x="3923353"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98" name="Oval 28"/>
            <p:cNvSpPr>
              <a:spLocks noChangeArrowheads="1"/>
            </p:cNvSpPr>
            <p:nvPr/>
          </p:nvSpPr>
          <p:spPr bwMode="auto">
            <a:xfrm>
              <a:off x="3807875"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grpSp>
      <p:grpSp>
        <p:nvGrpSpPr>
          <p:cNvPr id="99" name="Group 98"/>
          <p:cNvGrpSpPr/>
          <p:nvPr/>
        </p:nvGrpSpPr>
        <p:grpSpPr>
          <a:xfrm>
            <a:off x="3947305" y="4432207"/>
            <a:ext cx="439690" cy="199968"/>
            <a:chOff x="3657600" y="5362632"/>
            <a:chExt cx="439690" cy="199968"/>
          </a:xfrm>
        </p:grpSpPr>
        <p:sp>
          <p:nvSpPr>
            <p:cNvPr id="100" name="Oval 28"/>
            <p:cNvSpPr>
              <a:spLocks noChangeArrowheads="1"/>
            </p:cNvSpPr>
            <p:nvPr/>
          </p:nvSpPr>
          <p:spPr bwMode="auto">
            <a:xfrm>
              <a:off x="3704243" y="5408676"/>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01" name="Oval 100"/>
            <p:cNvSpPr/>
            <p:nvPr/>
          </p:nvSpPr>
          <p:spPr>
            <a:xfrm>
              <a:off x="3657600" y="5362632"/>
              <a:ext cx="439690"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28"/>
            <p:cNvSpPr>
              <a:spLocks noChangeArrowheads="1"/>
            </p:cNvSpPr>
            <p:nvPr/>
          </p:nvSpPr>
          <p:spPr bwMode="auto">
            <a:xfrm>
              <a:off x="3923353"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03" name="Oval 28"/>
            <p:cNvSpPr>
              <a:spLocks noChangeArrowheads="1"/>
            </p:cNvSpPr>
            <p:nvPr/>
          </p:nvSpPr>
          <p:spPr bwMode="auto">
            <a:xfrm>
              <a:off x="3807875"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gr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32</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93623071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600" dirty="0" smtClean="0"/>
              <a:t>Boundary Value Analysis - examples</a:t>
            </a:r>
          </a:p>
        </p:txBody>
      </p:sp>
      <p:graphicFrame>
        <p:nvGraphicFramePr>
          <p:cNvPr id="197650" name="Group 18"/>
          <p:cNvGraphicFramePr>
            <a:graphicFrameLocks noGrp="1"/>
          </p:cNvGraphicFramePr>
          <p:nvPr>
            <p:ph idx="1"/>
            <p:extLst>
              <p:ext uri="{D42A27DB-BD31-4B8C-83A1-F6EECF244321}">
                <p14:modId xmlns:p14="http://schemas.microsoft.com/office/powerpoint/2010/main" val="3310229389"/>
              </p:ext>
            </p:extLst>
          </p:nvPr>
        </p:nvGraphicFramePr>
        <p:xfrm>
          <a:off x="228600" y="1066800"/>
          <a:ext cx="8686800" cy="2622804"/>
        </p:xfrm>
        <a:graphic>
          <a:graphicData uri="http://schemas.openxmlformats.org/drawingml/2006/table">
            <a:tbl>
              <a:tblPr/>
              <a:tblGrid>
                <a:gridCol w="4343400"/>
                <a:gridCol w="43434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Input</a:t>
                      </a:r>
                    </a:p>
                  </a:txBody>
                  <a:tcPr marL="153296" marR="153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Boundary Cases</a:t>
                      </a:r>
                    </a:p>
                  </a:txBody>
                  <a:tcPr marL="153296" marR="153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 number N such that: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-99 &lt;= N &lt;= 99</a:t>
                      </a:r>
                    </a:p>
                  </a:txBody>
                  <a:tcPr marL="153296" marR="153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txBody>
                  <a:tcPr marL="153296" marR="153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Phone Number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Area code: [200 ..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Prefix: [200 ..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Suffix: Any 4 digits</a:t>
                      </a:r>
                    </a:p>
                  </a:txBody>
                  <a:tcPr marL="153296" marR="153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txBody>
                  <a:tcPr marL="153296" marR="153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33</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57422948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600" dirty="0" smtClean="0"/>
              <a:t>Boundary Value Analysis - examples</a:t>
            </a:r>
          </a:p>
        </p:txBody>
      </p:sp>
      <p:graphicFrame>
        <p:nvGraphicFramePr>
          <p:cNvPr id="201745" name="Group 17"/>
          <p:cNvGraphicFramePr>
            <a:graphicFrameLocks noGrp="1"/>
          </p:cNvGraphicFramePr>
          <p:nvPr>
            <p:ph idx="1"/>
            <p:extLst>
              <p:ext uri="{D42A27DB-BD31-4B8C-83A1-F6EECF244321}">
                <p14:modId xmlns:p14="http://schemas.microsoft.com/office/powerpoint/2010/main" val="3311946495"/>
              </p:ext>
            </p:extLst>
          </p:nvPr>
        </p:nvGraphicFramePr>
        <p:xfrm>
          <a:off x="228600" y="1066800"/>
          <a:ext cx="8686800" cy="3054095"/>
        </p:xfrm>
        <a:graphic>
          <a:graphicData uri="http://schemas.openxmlformats.org/drawingml/2006/table">
            <a:tbl>
              <a:tblPr/>
              <a:tblGrid>
                <a:gridCol w="4343400"/>
                <a:gridCol w="4343400"/>
              </a:tblGrid>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Input</a:t>
                      </a:r>
                    </a:p>
                  </a:txBody>
                  <a:tcPr marL="153296" marR="153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Boundary Cases</a:t>
                      </a:r>
                    </a:p>
                  </a:txBody>
                  <a:tcPr marL="153296" marR="153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 number N such that: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-99 &lt;= N &lt;= 99</a:t>
                      </a:r>
                    </a:p>
                  </a:txBody>
                  <a:tcPr marL="153296" marR="153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-100, -99, -98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-10, -9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-1, 0, 1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9, 10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98, 99, 100</a:t>
                      </a:r>
                    </a:p>
                  </a:txBody>
                  <a:tcPr marL="153296" marR="153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Phone Number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Area code: [200 ..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Prefix: [200 ..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Suffix: Any 4 digits</a:t>
                      </a:r>
                    </a:p>
                  </a:txBody>
                  <a:tcPr marL="153296" marR="153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txBody>
                  <a:tcPr marL="153296" marR="153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34</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402126989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600" dirty="0" smtClean="0"/>
              <a:t>Boundary Value Analysis - examples</a:t>
            </a:r>
          </a:p>
        </p:txBody>
      </p:sp>
      <p:graphicFrame>
        <p:nvGraphicFramePr>
          <p:cNvPr id="166936" name="Group 24"/>
          <p:cNvGraphicFramePr>
            <a:graphicFrameLocks noGrp="1"/>
          </p:cNvGraphicFramePr>
          <p:nvPr>
            <p:ph idx="1"/>
            <p:extLst>
              <p:ext uri="{D42A27DB-BD31-4B8C-83A1-F6EECF244321}">
                <p14:modId xmlns:p14="http://schemas.microsoft.com/office/powerpoint/2010/main" val="833703520"/>
              </p:ext>
            </p:extLst>
          </p:nvPr>
        </p:nvGraphicFramePr>
        <p:xfrm>
          <a:off x="228600" y="1066800"/>
          <a:ext cx="8686800" cy="3346703"/>
        </p:xfrm>
        <a:graphic>
          <a:graphicData uri="http://schemas.openxmlformats.org/drawingml/2006/table">
            <a:tbl>
              <a:tblPr/>
              <a:tblGrid>
                <a:gridCol w="4343400"/>
                <a:gridCol w="4343400"/>
              </a:tblGrid>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Input</a:t>
                      </a:r>
                    </a:p>
                  </a:txBody>
                  <a:tcPr marL="153296" marR="153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Boundary Cases</a:t>
                      </a:r>
                    </a:p>
                  </a:txBody>
                  <a:tcPr marL="153296" marR="153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 number N such that: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-99 &lt;= N &lt;= 99</a:t>
                      </a:r>
                    </a:p>
                  </a:txBody>
                  <a:tcPr marL="153296" marR="153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-100, -99, -98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-10, -9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-1, 0, 1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9, 10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98, 99, 100</a:t>
                      </a:r>
                    </a:p>
                  </a:txBody>
                  <a:tcPr marL="153296" marR="153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Phone Number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Area code: [200 ..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Prefix: [200 ..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Suffix: Any 4 digits</a:t>
                      </a:r>
                    </a:p>
                  </a:txBody>
                  <a:tcPr marL="153296" marR="153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Area code: 199, 200, 201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Area code: 998, 999, 1000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Prefix: 200, 199, 198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Prefix: 998, 999, 1000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Suffix: 3 digits, 5 digits</a:t>
                      </a:r>
                    </a:p>
                  </a:txBody>
                  <a:tcPr marL="153296" marR="153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35</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10894377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990600"/>
          </a:xfrm>
        </p:spPr>
        <p:txBody>
          <a:bodyPr/>
          <a:lstStyle/>
          <a:p>
            <a:pPr eaLnBrk="1" hangingPunct="1"/>
            <a:r>
              <a:rPr lang="en-US" sz="3600" dirty="0" smtClean="0"/>
              <a:t>Boundary Value Analysis - examples</a:t>
            </a:r>
          </a:p>
        </p:txBody>
      </p:sp>
      <p:sp>
        <p:nvSpPr>
          <p:cNvPr id="24579" name="Rectangle 18"/>
          <p:cNvSpPr>
            <a:spLocks noGrp="1" noChangeArrowheads="1"/>
          </p:cNvSpPr>
          <p:nvPr>
            <p:ph type="body" sz="half" idx="1"/>
          </p:nvPr>
        </p:nvSpPr>
        <p:spPr>
          <a:xfrm>
            <a:off x="457200" y="990600"/>
            <a:ext cx="8229600" cy="3352800"/>
          </a:xfrm>
        </p:spPr>
        <p:txBody>
          <a:bodyPr/>
          <a:lstStyle/>
          <a:p>
            <a:pPr eaLnBrk="1" hangingPunct="1"/>
            <a:r>
              <a:rPr lang="en-US" dirty="0" smtClean="0"/>
              <a:t>Numeric values are often entered as strings which are then converted to numbers internally [int x = atoi(str);]</a:t>
            </a:r>
          </a:p>
          <a:p>
            <a:pPr eaLnBrk="1" hangingPunct="1"/>
            <a:endParaRPr lang="en-US" dirty="0" smtClean="0"/>
          </a:p>
          <a:p>
            <a:pPr eaLnBrk="1" hangingPunct="1"/>
            <a:r>
              <a:rPr lang="en-US" dirty="0" smtClean="0"/>
              <a:t>This conversion requires the program to distinguish between digits and non-digits</a:t>
            </a:r>
          </a:p>
          <a:p>
            <a:pPr eaLnBrk="1" hangingPunct="1"/>
            <a:endParaRPr lang="en-US" dirty="0" smtClean="0"/>
          </a:p>
          <a:p>
            <a:pPr eaLnBrk="1" hangingPunct="1"/>
            <a:r>
              <a:rPr lang="en-US" dirty="0" smtClean="0"/>
              <a:t>A boundary case to consider: Will the program accept </a:t>
            </a:r>
            <a:r>
              <a:rPr lang="en-US" dirty="0" smtClean="0">
                <a:latin typeface="Courier New" pitchFamily="49" charset="0"/>
              </a:rPr>
              <a:t>/</a:t>
            </a:r>
            <a:r>
              <a:rPr lang="en-US" dirty="0" smtClean="0"/>
              <a:t> and </a:t>
            </a:r>
            <a:r>
              <a:rPr lang="en-US" dirty="0" smtClean="0">
                <a:latin typeface="Courier New" pitchFamily="49" charset="0"/>
              </a:rPr>
              <a:t>:</a:t>
            </a:r>
            <a:r>
              <a:rPr lang="en-US" dirty="0" smtClean="0"/>
              <a:t> as digits?</a:t>
            </a:r>
          </a:p>
        </p:txBody>
      </p:sp>
      <p:graphicFrame>
        <p:nvGraphicFramePr>
          <p:cNvPr id="168123" name="Group 187"/>
          <p:cNvGraphicFramePr>
            <a:graphicFrameLocks noGrp="1"/>
          </p:cNvGraphicFramePr>
          <p:nvPr>
            <p:ph sz="half" idx="2"/>
          </p:nvPr>
        </p:nvGraphicFramePr>
        <p:xfrm>
          <a:off x="2133600" y="4724400"/>
          <a:ext cx="6334125" cy="914400"/>
        </p:xfrm>
        <a:graphic>
          <a:graphicData uri="http://schemas.openxmlformats.org/drawingml/2006/table">
            <a:tbl>
              <a:tblPr/>
              <a:tblGrid>
                <a:gridCol w="527050"/>
                <a:gridCol w="530225"/>
                <a:gridCol w="527050"/>
                <a:gridCol w="527050"/>
                <a:gridCol w="527050"/>
                <a:gridCol w="530225"/>
                <a:gridCol w="527050"/>
                <a:gridCol w="527050"/>
                <a:gridCol w="530225"/>
                <a:gridCol w="527050"/>
                <a:gridCol w="527050"/>
                <a:gridCol w="527050"/>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47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48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55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58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21" name="Text Box 188"/>
          <p:cNvSpPr txBox="1">
            <a:spLocks noChangeArrowheads="1"/>
          </p:cNvSpPr>
          <p:nvPr/>
        </p:nvSpPr>
        <p:spPr bwMode="auto">
          <a:xfrm>
            <a:off x="762000" y="4724400"/>
            <a:ext cx="776288" cy="457200"/>
          </a:xfrm>
          <a:prstGeom prst="rect">
            <a:avLst/>
          </a:prstGeom>
          <a:noFill/>
          <a:ln w="9525">
            <a:noFill/>
            <a:miter lim="800000"/>
            <a:headEnd/>
            <a:tailEnd/>
          </a:ln>
        </p:spPr>
        <p:txBody>
          <a:bodyPr wrap="none">
            <a:spAutoFit/>
          </a:bodyPr>
          <a:lstStyle/>
          <a:p>
            <a:r>
              <a:rPr lang="en-US" dirty="0"/>
              <a:t>Char</a:t>
            </a:r>
          </a:p>
        </p:txBody>
      </p:sp>
      <p:sp>
        <p:nvSpPr>
          <p:cNvPr id="24622" name="Text Box 189"/>
          <p:cNvSpPr txBox="1">
            <a:spLocks noChangeArrowheads="1"/>
          </p:cNvSpPr>
          <p:nvPr/>
        </p:nvSpPr>
        <p:spPr bwMode="auto">
          <a:xfrm>
            <a:off x="762000" y="5181600"/>
            <a:ext cx="981075" cy="457200"/>
          </a:xfrm>
          <a:prstGeom prst="rect">
            <a:avLst/>
          </a:prstGeom>
          <a:noFill/>
          <a:ln w="9525">
            <a:noFill/>
            <a:miter lim="800000"/>
            <a:headEnd/>
            <a:tailEnd/>
          </a:ln>
        </p:spPr>
        <p:txBody>
          <a:bodyPr wrap="none">
            <a:spAutoFit/>
          </a:bodyPr>
          <a:lstStyle/>
          <a:p>
            <a:r>
              <a:rPr lang="en-US" dirty="0"/>
              <a:t>ASCII</a:t>
            </a:r>
          </a:p>
        </p:txBody>
      </p:sp>
      <p:sp>
        <p:nvSpPr>
          <p:cNvPr id="5" name="Date Placeholder 4"/>
          <p:cNvSpPr>
            <a:spLocks noGrp="1"/>
          </p:cNvSpPr>
          <p:nvPr>
            <p:ph type="dt" sz="half" idx="10"/>
          </p:nvPr>
        </p:nvSpPr>
        <p:spPr/>
        <p:txBody>
          <a:bodyPr/>
          <a:lstStyle/>
          <a:p>
            <a:pPr>
              <a:defRPr/>
            </a:pPr>
            <a:r>
              <a:rPr lang="en-US" dirty="0" smtClean="0"/>
              <a:t>April 25,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5</a:t>
            </a:r>
            <a:endParaRPr lang="en-US" dirty="0"/>
          </a:p>
        </p:txBody>
      </p:sp>
      <p:sp>
        <p:nvSpPr>
          <p:cNvPr id="8" name="Slide Number Placeholder 7"/>
          <p:cNvSpPr>
            <a:spLocks noGrp="1"/>
          </p:cNvSpPr>
          <p:nvPr>
            <p:ph type="sldNum" sz="quarter" idx="12"/>
          </p:nvPr>
        </p:nvSpPr>
        <p:spPr/>
        <p:txBody>
          <a:bodyPr/>
          <a:lstStyle/>
          <a:p>
            <a:pPr>
              <a:defRPr/>
            </a:pPr>
            <a:fld id="{8BDBD1F7-51C1-E94D-B9B2-8F7012A744C6}" type="slidenum">
              <a:rPr lang="en-US" smtClean="0"/>
              <a:pPr>
                <a:defRPr/>
              </a:pPr>
              <a:t>36</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83244540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Mainstream usage testing</a:t>
            </a:r>
          </a:p>
        </p:txBody>
      </p:sp>
      <p:sp>
        <p:nvSpPr>
          <p:cNvPr id="28675" name="Rectangle 3"/>
          <p:cNvSpPr>
            <a:spLocks noGrp="1" noChangeArrowheads="1"/>
          </p:cNvSpPr>
          <p:nvPr>
            <p:ph type="body" idx="1"/>
          </p:nvPr>
        </p:nvSpPr>
        <p:spPr/>
        <p:txBody>
          <a:bodyPr/>
          <a:lstStyle/>
          <a:p>
            <a:pPr eaLnBrk="1" hangingPunct="1"/>
            <a:r>
              <a:rPr lang="en-US" dirty="0" smtClean="0"/>
              <a:t>Don't get so wrapped up in testing boundary cases that you neglect to test "normal" input values</a:t>
            </a:r>
          </a:p>
          <a:p>
            <a:pPr lvl="1" eaLnBrk="1" hangingPunct="1"/>
            <a:r>
              <a:rPr lang="en-US" dirty="0" smtClean="0"/>
              <a:t>Values that users would typically enter during mainstream usage</a:t>
            </a:r>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37</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58483671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General Testing</a:t>
            </a:r>
            <a:endParaRPr lang="en-US" dirty="0"/>
          </a:p>
        </p:txBody>
      </p:sp>
      <p:sp>
        <p:nvSpPr>
          <p:cNvPr id="7" name="Subtitle 6"/>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dirty="0" smtClean="0"/>
              <a:t>April 25,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5</a:t>
            </a:r>
            <a:endParaRPr lang="en-US" dirty="0"/>
          </a:p>
        </p:txBody>
      </p:sp>
      <p:sp>
        <p:nvSpPr>
          <p:cNvPr id="8" name="Slide Number Placeholder 7"/>
          <p:cNvSpPr>
            <a:spLocks noGrp="1"/>
          </p:cNvSpPr>
          <p:nvPr>
            <p:ph type="sldNum" sz="quarter" idx="12"/>
          </p:nvPr>
        </p:nvSpPr>
        <p:spPr/>
        <p:txBody>
          <a:bodyPr/>
          <a:lstStyle/>
          <a:p>
            <a:pPr>
              <a:defRPr/>
            </a:pPr>
            <a:fld id="{F683B677-C643-1541-A02D-CD84F8996590}" type="slidenum">
              <a:rPr lang="en-US" smtClean="0"/>
              <a:pPr>
                <a:defRPr/>
              </a:pPr>
              <a:t>38</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33102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200" dirty="0" smtClean="0"/>
              <a:t>Testing for race conditions and other timing dependencies</a:t>
            </a:r>
          </a:p>
        </p:txBody>
      </p:sp>
      <p:sp>
        <p:nvSpPr>
          <p:cNvPr id="35843" name="Rectangle 3"/>
          <p:cNvSpPr>
            <a:spLocks noGrp="1" noChangeArrowheads="1"/>
          </p:cNvSpPr>
          <p:nvPr>
            <p:ph type="body" idx="1"/>
          </p:nvPr>
        </p:nvSpPr>
        <p:spPr/>
        <p:txBody>
          <a:bodyPr/>
          <a:lstStyle/>
          <a:p>
            <a:pPr eaLnBrk="1" hangingPunct="1">
              <a:lnSpc>
                <a:spcPct val="90000"/>
              </a:lnSpc>
              <a:spcAft>
                <a:spcPts val="1200"/>
              </a:spcAft>
            </a:pPr>
            <a:r>
              <a:rPr lang="en-US" sz="2000" dirty="0" smtClean="0"/>
              <a:t>Many systems perform multiple concurrent activities</a:t>
            </a:r>
          </a:p>
          <a:p>
            <a:pPr lvl="1" eaLnBrk="1" hangingPunct="1">
              <a:lnSpc>
                <a:spcPct val="90000"/>
              </a:lnSpc>
              <a:spcAft>
                <a:spcPts val="1200"/>
              </a:spcAft>
            </a:pPr>
            <a:r>
              <a:rPr lang="en-US" dirty="0" smtClean="0"/>
              <a:t>Operating systems manage concurrent programs, interrupts, etc.</a:t>
            </a:r>
          </a:p>
          <a:p>
            <a:pPr lvl="1" eaLnBrk="1" hangingPunct="1">
              <a:lnSpc>
                <a:spcPct val="90000"/>
              </a:lnSpc>
              <a:spcAft>
                <a:spcPts val="1200"/>
              </a:spcAft>
            </a:pPr>
            <a:r>
              <a:rPr lang="en-US" dirty="0" smtClean="0"/>
              <a:t>Servers service many clients simultaneously</a:t>
            </a:r>
          </a:p>
          <a:p>
            <a:pPr lvl="1" eaLnBrk="1" hangingPunct="1">
              <a:lnSpc>
                <a:spcPct val="90000"/>
              </a:lnSpc>
              <a:spcAft>
                <a:spcPts val="1200"/>
              </a:spcAft>
            </a:pPr>
            <a:r>
              <a:rPr lang="en-US" dirty="0" smtClean="0"/>
              <a:t>Applications let users perform multiple concurrent actions</a:t>
            </a:r>
          </a:p>
          <a:p>
            <a:pPr eaLnBrk="1" hangingPunct="1">
              <a:lnSpc>
                <a:spcPct val="90000"/>
              </a:lnSpc>
              <a:spcAft>
                <a:spcPts val="1200"/>
              </a:spcAft>
            </a:pPr>
            <a:r>
              <a:rPr lang="en-US" sz="2000" dirty="0" smtClean="0"/>
              <a:t>Test a variety of different concurrency scenarios, focusing on activities that are likely to share resources (and therefore conflict)</a:t>
            </a:r>
          </a:p>
          <a:p>
            <a:pPr eaLnBrk="1" hangingPunct="1">
              <a:lnSpc>
                <a:spcPct val="90000"/>
              </a:lnSpc>
              <a:spcAft>
                <a:spcPts val="1200"/>
              </a:spcAft>
            </a:pPr>
            <a:r>
              <a:rPr lang="en-US" sz="2000" dirty="0" smtClean="0"/>
              <a:t>"Race conditions" are bugs that occur only when concurrent activities interleave in particular ways, thus making them difficult to reproduce</a:t>
            </a:r>
          </a:p>
          <a:p>
            <a:pPr eaLnBrk="1" hangingPunct="1">
              <a:lnSpc>
                <a:spcPct val="90000"/>
              </a:lnSpc>
              <a:spcAft>
                <a:spcPts val="1200"/>
              </a:spcAft>
            </a:pPr>
            <a:r>
              <a:rPr lang="en-US" sz="2000" dirty="0" smtClean="0"/>
              <a:t>Test on hardware of various speeds to ensure that your system works well on both slower and faster machines</a:t>
            </a:r>
          </a:p>
          <a:p>
            <a:pPr eaLnBrk="1" hangingPunct="1">
              <a:lnSpc>
                <a:spcPct val="90000"/>
              </a:lnSpc>
              <a:spcAft>
                <a:spcPts val="1200"/>
              </a:spcAft>
            </a:pPr>
            <a:endParaRPr lang="en-US" sz="2000" dirty="0" smtClean="0"/>
          </a:p>
          <a:p>
            <a:pPr eaLnBrk="1" hangingPunct="1">
              <a:lnSpc>
                <a:spcPct val="90000"/>
              </a:lnSpc>
            </a:pPr>
            <a:endParaRPr lang="en-US" sz="1800" dirty="0" smtClean="0"/>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39</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8338081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April 25, 2017</a:t>
            </a:r>
            <a:endParaRPr lang="en-US" sz="1400" dirty="0"/>
          </a:p>
        </p:txBody>
      </p:sp>
      <p:sp>
        <p:nvSpPr>
          <p:cNvPr id="174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5</a:t>
            </a:r>
            <a:endParaRPr lang="en-US" sz="1400" dirty="0"/>
          </a:p>
        </p:txBody>
      </p:sp>
      <p:sp>
        <p:nvSpPr>
          <p:cNvPr id="695298"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Assignment </a:t>
            </a:r>
            <a:r>
              <a:rPr lang="en-US" dirty="0" smtClean="0">
                <a:latin typeface="Arial" charset="0"/>
                <a:ea typeface="ＭＳ Ｐゴシック" charset="0"/>
                <a:cs typeface="ＭＳ Ｐゴシック" charset="0"/>
              </a:rPr>
              <a:t>6</a:t>
            </a:r>
            <a:endParaRPr lang="en-US" dirty="0">
              <a:latin typeface="Arial" charset="0"/>
              <a:ea typeface="ＭＳ Ｐゴシック" charset="0"/>
              <a:cs typeface="ＭＳ Ｐゴシック" charset="0"/>
            </a:endParaRPr>
          </a:p>
        </p:txBody>
      </p:sp>
      <p:sp>
        <p:nvSpPr>
          <p:cNvPr id="17412" name="Rectangle 3"/>
          <p:cNvSpPr>
            <a:spLocks noGrp="1" noChangeArrowheads="1"/>
          </p:cNvSpPr>
          <p:nvPr>
            <p:ph type="body" idx="1"/>
          </p:nvPr>
        </p:nvSpPr>
        <p:spPr>
          <a:xfrm>
            <a:off x="331788" y="990600"/>
            <a:ext cx="8431212" cy="5486400"/>
          </a:xfrm>
        </p:spPr>
        <p:txBody>
          <a:bodyPr/>
          <a:lstStyle/>
          <a:p>
            <a:pPr marL="0" indent="0">
              <a:buNone/>
            </a:pPr>
            <a:r>
              <a:rPr lang="en-US" b="1" dirty="0" smtClean="0"/>
              <a:t>Using </a:t>
            </a:r>
            <a:r>
              <a:rPr lang="en-US" b="1" dirty="0"/>
              <a:t>JUnit and Ant</a:t>
            </a:r>
            <a:endParaRPr lang="en-US" dirty="0"/>
          </a:p>
          <a:p>
            <a:pPr marL="0" indent="0">
              <a:buNone/>
            </a:pPr>
            <a:r>
              <a:rPr lang="en-US" dirty="0"/>
              <a:t>Due Date: </a:t>
            </a:r>
            <a:r>
              <a:rPr lang="en-US" b="1" dirty="0" smtClean="0"/>
              <a:t>May 4, 2017</a:t>
            </a:r>
            <a:r>
              <a:rPr lang="en-US" dirty="0" smtClean="0"/>
              <a:t>, </a:t>
            </a:r>
            <a:r>
              <a:rPr lang="en-US" b="1" dirty="0"/>
              <a:t> </a:t>
            </a:r>
            <a:endParaRPr lang="en-US" dirty="0"/>
          </a:p>
          <a:p>
            <a:pPr marL="0" indent="0">
              <a:buNone/>
            </a:pPr>
            <a:r>
              <a:rPr lang="en-US" b="1" u="sng" dirty="0" smtClean="0"/>
              <a:t>Objective</a:t>
            </a:r>
            <a:endParaRPr lang="en-US" dirty="0"/>
          </a:p>
          <a:p>
            <a:r>
              <a:rPr lang="en-US" dirty="0"/>
              <a:t>The objective of this assignment is to run JUnit tests using Ant. </a:t>
            </a:r>
          </a:p>
          <a:p>
            <a:pPr marL="0" indent="0">
              <a:buNone/>
            </a:pPr>
            <a:r>
              <a:rPr lang="en-US" b="1" u="sng" dirty="0"/>
              <a:t>Requirements </a:t>
            </a:r>
            <a:endParaRPr lang="en-US" dirty="0"/>
          </a:p>
          <a:p>
            <a:pPr lvl="0"/>
            <a:r>
              <a:rPr lang="en-US" dirty="0"/>
              <a:t>Install standalone JUnit and Ant</a:t>
            </a:r>
            <a:r>
              <a:rPr lang="en-US" dirty="0" smtClean="0"/>
              <a:t>.</a:t>
            </a:r>
            <a:endParaRPr lang="en-US" dirty="0"/>
          </a:p>
          <a:p>
            <a:pPr lvl="0"/>
            <a:r>
              <a:rPr lang="en-US" dirty="0"/>
              <a:t>Write an Ant build file, build.xml, to compile and run the JUnit tests you have developed in </a:t>
            </a:r>
            <a:r>
              <a:rPr lang="en-US" u="sng" dirty="0"/>
              <a:t>Assignment 3 &amp; 4</a:t>
            </a:r>
            <a:r>
              <a:rPr lang="en-US" dirty="0"/>
              <a:t>. You should define a target named </a:t>
            </a:r>
            <a:r>
              <a:rPr lang="en-US" i="1" dirty="0"/>
              <a:t>testAll</a:t>
            </a:r>
            <a:r>
              <a:rPr lang="en-US" dirty="0"/>
              <a:t> that accomplishes all the tasks above. </a:t>
            </a:r>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4</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76339595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Performance Testing</a:t>
            </a:r>
          </a:p>
        </p:txBody>
      </p:sp>
      <p:sp>
        <p:nvSpPr>
          <p:cNvPr id="36867" name="Rectangle 3"/>
          <p:cNvSpPr>
            <a:spLocks noGrp="1" noChangeArrowheads="1"/>
          </p:cNvSpPr>
          <p:nvPr>
            <p:ph type="body" idx="1"/>
          </p:nvPr>
        </p:nvSpPr>
        <p:spPr/>
        <p:txBody>
          <a:bodyPr/>
          <a:lstStyle/>
          <a:p>
            <a:pPr eaLnBrk="1" hangingPunct="1"/>
            <a:r>
              <a:rPr lang="en-US" dirty="0" smtClean="0"/>
              <a:t>Measure the system's performance</a:t>
            </a:r>
          </a:p>
          <a:p>
            <a:pPr lvl="1" eaLnBrk="1" hangingPunct="1"/>
            <a:r>
              <a:rPr lang="en-US" dirty="0" smtClean="0"/>
              <a:t>Running times of various tasks</a:t>
            </a:r>
          </a:p>
          <a:p>
            <a:pPr lvl="1" eaLnBrk="1" hangingPunct="1"/>
            <a:r>
              <a:rPr lang="en-US" dirty="0" smtClean="0"/>
              <a:t>Memory usage, including memory leaks</a:t>
            </a:r>
          </a:p>
          <a:p>
            <a:pPr lvl="1" eaLnBrk="1" hangingPunct="1"/>
            <a:r>
              <a:rPr lang="en-US" dirty="0" smtClean="0"/>
              <a:t>Network usage (Does it consume too much bandwidth?  Does it open too many connections?)</a:t>
            </a:r>
          </a:p>
          <a:p>
            <a:pPr lvl="1" eaLnBrk="1" hangingPunct="1"/>
            <a:r>
              <a:rPr lang="en-US" dirty="0" smtClean="0"/>
              <a:t>Disk usage (Is the disk footprint reasonable?  Does it clean up temporary files properly?)</a:t>
            </a:r>
          </a:p>
          <a:p>
            <a:pPr lvl="1" eaLnBrk="1" hangingPunct="1"/>
            <a:r>
              <a:rPr lang="en-US" dirty="0" smtClean="0"/>
              <a:t>Process/thread priorities (Does it play well with other applications, or does it hog the whole machine?)</a:t>
            </a:r>
          </a:p>
          <a:p>
            <a:pPr lvl="1" eaLnBrk="1" hangingPunct="1"/>
            <a:endParaRPr lang="en-US" dirty="0" smtClean="0"/>
          </a:p>
          <a:p>
            <a:pPr lvl="1" eaLnBrk="1" hangingPunct="1"/>
            <a:endParaRPr lang="en-US" dirty="0" smtClean="0"/>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40</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422194221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Limit Testing</a:t>
            </a:r>
          </a:p>
        </p:txBody>
      </p:sp>
      <p:sp>
        <p:nvSpPr>
          <p:cNvPr id="37891" name="Rectangle 3"/>
          <p:cNvSpPr>
            <a:spLocks noGrp="1" noChangeArrowheads="1"/>
          </p:cNvSpPr>
          <p:nvPr>
            <p:ph type="body" idx="1"/>
          </p:nvPr>
        </p:nvSpPr>
        <p:spPr/>
        <p:txBody>
          <a:bodyPr/>
          <a:lstStyle/>
          <a:p>
            <a:r>
              <a:rPr lang="en-US" dirty="0" smtClean="0"/>
              <a:t>Test the system at the limits of normal use</a:t>
            </a:r>
          </a:p>
          <a:p>
            <a:r>
              <a:rPr lang="en-US" dirty="0" smtClean="0"/>
              <a:t>Test every limit on the program's behavior defined in the requirements</a:t>
            </a:r>
          </a:p>
          <a:p>
            <a:pPr lvl="1"/>
            <a:r>
              <a:rPr lang="en-US" dirty="0" smtClean="0"/>
              <a:t>Maximum number of concurrent users or connections</a:t>
            </a:r>
          </a:p>
          <a:p>
            <a:pPr lvl="1"/>
            <a:r>
              <a:rPr lang="en-US" dirty="0" smtClean="0"/>
              <a:t>Maximum number of open files</a:t>
            </a:r>
          </a:p>
          <a:p>
            <a:pPr lvl="1"/>
            <a:r>
              <a:rPr lang="en-US" dirty="0" smtClean="0"/>
              <a:t>Maximum request size</a:t>
            </a:r>
          </a:p>
          <a:p>
            <a:pPr lvl="1"/>
            <a:r>
              <a:rPr lang="en-US" dirty="0" smtClean="0"/>
              <a:t>Maximum file size</a:t>
            </a:r>
          </a:p>
          <a:p>
            <a:pPr lvl="1"/>
            <a:r>
              <a:rPr lang="en-US" dirty="0" smtClean="0"/>
              <a:t>Etc.</a:t>
            </a:r>
          </a:p>
          <a:p>
            <a:r>
              <a:rPr lang="en-US" dirty="0" smtClean="0"/>
              <a:t>What happens when you go slightly beyond the specified limits?</a:t>
            </a:r>
          </a:p>
          <a:p>
            <a:pPr lvl="1"/>
            <a:r>
              <a:rPr lang="en-US" dirty="0" smtClean="0"/>
              <a:t>Does the system's performance degrade dramatically, or gracefully?</a:t>
            </a:r>
          </a:p>
          <a:p>
            <a:pPr lvl="1"/>
            <a:endParaRPr lang="en-US" dirty="0" smtClean="0"/>
          </a:p>
        </p:txBody>
      </p:sp>
      <p:sp>
        <p:nvSpPr>
          <p:cNvPr id="4" name="Date Placeholder 3"/>
          <p:cNvSpPr>
            <a:spLocks noGrp="1"/>
          </p:cNvSpPr>
          <p:nvPr>
            <p:ph type="dt" sz="half" idx="10"/>
          </p:nvPr>
        </p:nvSpPr>
        <p:spPr/>
        <p:txBody>
          <a:bodyPr/>
          <a:lstStyle/>
          <a:p>
            <a:pPr>
              <a:defRPr/>
            </a:pPr>
            <a:r>
              <a:rPr lang="en-US" dirty="0" smtClean="0"/>
              <a:t>April 25,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5</a:t>
            </a:r>
            <a:endParaRPr lang="en-US" dirty="0"/>
          </a:p>
        </p:txBody>
      </p:sp>
      <p:sp>
        <p:nvSpPr>
          <p:cNvPr id="7" name="Slide Number Placeholder 6"/>
          <p:cNvSpPr>
            <a:spLocks noGrp="1"/>
          </p:cNvSpPr>
          <p:nvPr>
            <p:ph type="sldNum" sz="quarter" idx="12"/>
          </p:nvPr>
        </p:nvSpPr>
        <p:spPr/>
        <p:txBody>
          <a:bodyPr/>
          <a:lstStyle/>
          <a:p>
            <a:pPr>
              <a:defRPr/>
            </a:pPr>
            <a:fld id="{8BDBD1F7-51C1-E94D-B9B2-8F7012A744C6}" type="slidenum">
              <a:rPr lang="en-US" smtClean="0"/>
              <a:pPr>
                <a:defRPr/>
              </a:pPr>
              <a:t>41</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49862496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Stress Testing</a:t>
            </a:r>
          </a:p>
        </p:txBody>
      </p:sp>
      <p:sp>
        <p:nvSpPr>
          <p:cNvPr id="38915" name="Rectangle 3"/>
          <p:cNvSpPr>
            <a:spLocks noGrp="1" noChangeArrowheads="1"/>
          </p:cNvSpPr>
          <p:nvPr>
            <p:ph type="body" idx="1"/>
          </p:nvPr>
        </p:nvSpPr>
        <p:spPr/>
        <p:txBody>
          <a:bodyPr/>
          <a:lstStyle/>
          <a:p>
            <a:r>
              <a:rPr lang="en-US" dirty="0" smtClean="0"/>
              <a:t>Test the system under extreme conditions (i.e., beyond the limits of normal use)</a:t>
            </a:r>
          </a:p>
          <a:p>
            <a:r>
              <a:rPr lang="en-US" dirty="0" smtClean="0"/>
              <a:t>Create test cases that demand resources in abnormal quantity, frequency, or volume</a:t>
            </a:r>
          </a:p>
          <a:p>
            <a:pPr lvl="1"/>
            <a:r>
              <a:rPr lang="en-US" dirty="0" smtClean="0"/>
              <a:t>Low memory conditions</a:t>
            </a:r>
          </a:p>
          <a:p>
            <a:pPr lvl="1"/>
            <a:r>
              <a:rPr lang="en-US" dirty="0" smtClean="0"/>
              <a:t>Disk faults (read/write failures, full disk, file corruption, etc.)</a:t>
            </a:r>
          </a:p>
          <a:p>
            <a:pPr lvl="1"/>
            <a:r>
              <a:rPr lang="en-US" dirty="0" smtClean="0"/>
              <a:t>Network faults</a:t>
            </a:r>
          </a:p>
          <a:p>
            <a:pPr lvl="1"/>
            <a:r>
              <a:rPr lang="en-US" dirty="0" smtClean="0"/>
              <a:t>Unusually high number of requests</a:t>
            </a:r>
          </a:p>
          <a:p>
            <a:pPr lvl="1"/>
            <a:r>
              <a:rPr lang="en-US" dirty="0" smtClean="0"/>
              <a:t>Unusually large requests or files</a:t>
            </a:r>
          </a:p>
          <a:p>
            <a:pPr lvl="1"/>
            <a:r>
              <a:rPr lang="en-US" dirty="0" smtClean="0"/>
              <a:t>Unusually high data rates (what happens if the network suddenly becomes ten times faster?)</a:t>
            </a:r>
          </a:p>
          <a:p>
            <a:r>
              <a:rPr lang="en-US" dirty="0" smtClean="0"/>
              <a:t>Even if the system doesn't need to work in such extreme conditions, stress testing is an excellent way to find bugs</a:t>
            </a:r>
          </a:p>
        </p:txBody>
      </p:sp>
      <p:sp>
        <p:nvSpPr>
          <p:cNvPr id="4" name="Date Placeholder 3"/>
          <p:cNvSpPr>
            <a:spLocks noGrp="1"/>
          </p:cNvSpPr>
          <p:nvPr>
            <p:ph type="dt" sz="half" idx="10"/>
          </p:nvPr>
        </p:nvSpPr>
        <p:spPr/>
        <p:txBody>
          <a:bodyPr/>
          <a:lstStyle/>
          <a:p>
            <a:pPr>
              <a:defRPr/>
            </a:pPr>
            <a:r>
              <a:rPr lang="en-US" dirty="0" smtClean="0"/>
              <a:t>April 25,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5</a:t>
            </a:r>
            <a:endParaRPr lang="en-US" dirty="0"/>
          </a:p>
        </p:txBody>
      </p:sp>
      <p:sp>
        <p:nvSpPr>
          <p:cNvPr id="7" name="Slide Number Placeholder 6"/>
          <p:cNvSpPr>
            <a:spLocks noGrp="1"/>
          </p:cNvSpPr>
          <p:nvPr>
            <p:ph type="sldNum" sz="quarter" idx="12"/>
          </p:nvPr>
        </p:nvSpPr>
        <p:spPr/>
        <p:txBody>
          <a:bodyPr/>
          <a:lstStyle/>
          <a:p>
            <a:pPr>
              <a:defRPr/>
            </a:pPr>
            <a:fld id="{8BDBD1F7-51C1-E94D-B9B2-8F7012A744C6}" type="slidenum">
              <a:rPr lang="en-US" smtClean="0"/>
              <a:pPr>
                <a:defRPr/>
              </a:pPr>
              <a:t>42</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72161844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Security Testing</a:t>
            </a:r>
          </a:p>
        </p:txBody>
      </p:sp>
      <p:sp>
        <p:nvSpPr>
          <p:cNvPr id="39939" name="Rectangle 3"/>
          <p:cNvSpPr>
            <a:spLocks noGrp="1" noChangeArrowheads="1"/>
          </p:cNvSpPr>
          <p:nvPr>
            <p:ph type="body" idx="1"/>
          </p:nvPr>
        </p:nvSpPr>
        <p:spPr/>
        <p:txBody>
          <a:bodyPr/>
          <a:lstStyle/>
          <a:p>
            <a:pPr eaLnBrk="1" hangingPunct="1"/>
            <a:r>
              <a:rPr lang="en-US" dirty="0" smtClean="0"/>
              <a:t>Any system that manages sensitive information or performs sensitive functions may become a target for intrusion (i.e., hackers)</a:t>
            </a:r>
          </a:p>
          <a:p>
            <a:pPr eaLnBrk="1" hangingPunct="1"/>
            <a:endParaRPr lang="en-US" dirty="0" smtClean="0"/>
          </a:p>
          <a:p>
            <a:pPr eaLnBrk="1" hangingPunct="1"/>
            <a:r>
              <a:rPr lang="en-US" dirty="0" smtClean="0"/>
              <a:t>How feasible is it to break into the system?</a:t>
            </a:r>
          </a:p>
          <a:p>
            <a:pPr eaLnBrk="1" hangingPunct="1"/>
            <a:r>
              <a:rPr lang="en-US" dirty="0" smtClean="0"/>
              <a:t>Learn the techniques used by hackers</a:t>
            </a:r>
          </a:p>
          <a:p>
            <a:pPr eaLnBrk="1" hangingPunct="1"/>
            <a:r>
              <a:rPr lang="en-US" dirty="0" smtClean="0"/>
              <a:t>Try whatever attacks you can think of</a:t>
            </a:r>
          </a:p>
          <a:p>
            <a:pPr eaLnBrk="1" hangingPunct="1"/>
            <a:r>
              <a:rPr lang="en-US" dirty="0" smtClean="0"/>
              <a:t>Hire a security expert to break into the system</a:t>
            </a:r>
          </a:p>
          <a:p>
            <a:pPr eaLnBrk="1" hangingPunct="1"/>
            <a:endParaRPr lang="en-US" dirty="0" smtClean="0"/>
          </a:p>
          <a:p>
            <a:pPr eaLnBrk="1" hangingPunct="1"/>
            <a:r>
              <a:rPr lang="en-US" dirty="0" smtClean="0"/>
              <a:t>If somebody broke in, what damage could they do?</a:t>
            </a:r>
          </a:p>
          <a:p>
            <a:pPr eaLnBrk="1" hangingPunct="1"/>
            <a:r>
              <a:rPr lang="en-US" dirty="0" smtClean="0"/>
              <a:t>If an authorized user became disgruntled, what damage could they do?</a:t>
            </a:r>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43</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40693718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smtClean="0"/>
              <a:t>Usability Testing</a:t>
            </a:r>
          </a:p>
        </p:txBody>
      </p:sp>
      <p:sp>
        <p:nvSpPr>
          <p:cNvPr id="40963" name="Rectangle 3"/>
          <p:cNvSpPr>
            <a:spLocks noGrp="1" noChangeArrowheads="1"/>
          </p:cNvSpPr>
          <p:nvPr>
            <p:ph type="body" idx="1"/>
          </p:nvPr>
        </p:nvSpPr>
        <p:spPr/>
        <p:txBody>
          <a:bodyPr/>
          <a:lstStyle/>
          <a:p>
            <a:pPr eaLnBrk="1" hangingPunct="1">
              <a:lnSpc>
                <a:spcPct val="90000"/>
              </a:lnSpc>
            </a:pPr>
            <a:r>
              <a:rPr lang="en-US" dirty="0" smtClean="0"/>
              <a:t>Is the user interface intuitive, easy to use, organized, logical?</a:t>
            </a:r>
          </a:p>
          <a:p>
            <a:pPr eaLnBrk="1" hangingPunct="1">
              <a:lnSpc>
                <a:spcPct val="90000"/>
              </a:lnSpc>
            </a:pPr>
            <a:r>
              <a:rPr lang="en-US" dirty="0" smtClean="0"/>
              <a:t>Does it frustrate users?</a:t>
            </a:r>
          </a:p>
          <a:p>
            <a:pPr eaLnBrk="1" hangingPunct="1">
              <a:lnSpc>
                <a:spcPct val="90000"/>
              </a:lnSpc>
            </a:pPr>
            <a:r>
              <a:rPr lang="en-US" dirty="0" smtClean="0"/>
              <a:t>Are common tasks simple to do?</a:t>
            </a:r>
          </a:p>
          <a:p>
            <a:pPr eaLnBrk="1" hangingPunct="1">
              <a:lnSpc>
                <a:spcPct val="90000"/>
              </a:lnSpc>
            </a:pPr>
            <a:r>
              <a:rPr lang="en-US" dirty="0" smtClean="0"/>
              <a:t>Does it conform to platform-specific conventions?</a:t>
            </a:r>
          </a:p>
          <a:p>
            <a:pPr eaLnBrk="1" hangingPunct="1">
              <a:lnSpc>
                <a:spcPct val="90000"/>
              </a:lnSpc>
            </a:pPr>
            <a:endParaRPr lang="en-US" dirty="0" smtClean="0"/>
          </a:p>
          <a:p>
            <a:pPr eaLnBrk="1" hangingPunct="1">
              <a:lnSpc>
                <a:spcPct val="90000"/>
              </a:lnSpc>
            </a:pPr>
            <a:r>
              <a:rPr lang="en-US" dirty="0" smtClean="0"/>
              <a:t>Get real users to sit down and use the software to perform some tasks</a:t>
            </a:r>
          </a:p>
          <a:p>
            <a:pPr eaLnBrk="1" hangingPunct="1">
              <a:lnSpc>
                <a:spcPct val="90000"/>
              </a:lnSpc>
            </a:pPr>
            <a:r>
              <a:rPr lang="en-US" dirty="0" smtClean="0"/>
              <a:t>Watch them performing the tasks, noting things that seem to give them trouble</a:t>
            </a:r>
          </a:p>
          <a:p>
            <a:pPr eaLnBrk="1" hangingPunct="1">
              <a:lnSpc>
                <a:spcPct val="90000"/>
              </a:lnSpc>
            </a:pPr>
            <a:r>
              <a:rPr lang="en-US" dirty="0" smtClean="0"/>
              <a:t>Get their feedback on the user interface and any suggested improvements</a:t>
            </a:r>
          </a:p>
          <a:p>
            <a:pPr eaLnBrk="1" hangingPunct="1">
              <a:lnSpc>
                <a:spcPct val="90000"/>
              </a:lnSpc>
            </a:pPr>
            <a:endParaRPr lang="en-US" dirty="0" smtClean="0"/>
          </a:p>
          <a:p>
            <a:pPr eaLnBrk="1" hangingPunct="1">
              <a:lnSpc>
                <a:spcPct val="90000"/>
              </a:lnSpc>
            </a:pPr>
            <a:r>
              <a:rPr lang="en-US" dirty="0" smtClean="0"/>
              <a:t>Report bugs for any problems encountered</a:t>
            </a:r>
          </a:p>
          <a:p>
            <a:pPr eaLnBrk="1" hangingPunct="1">
              <a:lnSpc>
                <a:spcPct val="90000"/>
              </a:lnSpc>
            </a:pPr>
            <a:endParaRPr lang="en-US" dirty="0" smtClean="0"/>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44</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79600102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t>Recovery Testing</a:t>
            </a:r>
          </a:p>
        </p:txBody>
      </p:sp>
      <p:sp>
        <p:nvSpPr>
          <p:cNvPr id="41987" name="Rectangle 3"/>
          <p:cNvSpPr>
            <a:spLocks noGrp="1" noChangeArrowheads="1"/>
          </p:cNvSpPr>
          <p:nvPr>
            <p:ph type="body" idx="1"/>
          </p:nvPr>
        </p:nvSpPr>
        <p:spPr/>
        <p:txBody>
          <a:bodyPr/>
          <a:lstStyle/>
          <a:p>
            <a:r>
              <a:rPr lang="en-US" dirty="0" smtClean="0"/>
              <a:t>Try turning the power off or otherwise crashing the program at arbitrary points during its execution</a:t>
            </a:r>
          </a:p>
          <a:p>
            <a:pPr lvl="1"/>
            <a:r>
              <a:rPr lang="en-US" dirty="0" smtClean="0"/>
              <a:t>Does the program come back up correctly when you restart it?</a:t>
            </a:r>
          </a:p>
          <a:p>
            <a:pPr lvl="1"/>
            <a:r>
              <a:rPr lang="en-US" dirty="0" smtClean="0"/>
              <a:t>Was the program’s persistent data corrupted (files, databases, etc.)?</a:t>
            </a:r>
          </a:p>
          <a:p>
            <a:pPr lvl="1"/>
            <a:r>
              <a:rPr lang="en-US" dirty="0" smtClean="0"/>
              <a:t>Was the extent of user data loss within acceptable limits?</a:t>
            </a:r>
          </a:p>
          <a:p>
            <a:r>
              <a:rPr lang="en-US" dirty="0" smtClean="0"/>
              <a:t>Can the program recover if its configuration files have been corrupted or deleted?</a:t>
            </a:r>
          </a:p>
          <a:p>
            <a:r>
              <a:rPr lang="en-US" dirty="0" smtClean="0"/>
              <a:t>What about hardware failures?  Does the system need to keep working when its hardware fails?  If so, verify that it does so.</a:t>
            </a:r>
          </a:p>
        </p:txBody>
      </p:sp>
      <p:sp>
        <p:nvSpPr>
          <p:cNvPr id="4" name="Date Placeholder 3"/>
          <p:cNvSpPr>
            <a:spLocks noGrp="1"/>
          </p:cNvSpPr>
          <p:nvPr>
            <p:ph type="dt" sz="half" idx="10"/>
          </p:nvPr>
        </p:nvSpPr>
        <p:spPr/>
        <p:txBody>
          <a:bodyPr/>
          <a:lstStyle/>
          <a:p>
            <a:pPr>
              <a:defRPr/>
            </a:pPr>
            <a:r>
              <a:rPr lang="en-US" dirty="0" smtClean="0"/>
              <a:t>April 25,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5</a:t>
            </a:r>
            <a:endParaRPr lang="en-US" dirty="0"/>
          </a:p>
        </p:txBody>
      </p:sp>
      <p:sp>
        <p:nvSpPr>
          <p:cNvPr id="7" name="Slide Number Placeholder 6"/>
          <p:cNvSpPr>
            <a:spLocks noGrp="1"/>
          </p:cNvSpPr>
          <p:nvPr>
            <p:ph type="sldNum" sz="quarter" idx="12"/>
          </p:nvPr>
        </p:nvSpPr>
        <p:spPr/>
        <p:txBody>
          <a:bodyPr/>
          <a:lstStyle/>
          <a:p>
            <a:pPr>
              <a:defRPr/>
            </a:pPr>
            <a:fld id="{8BDBD1F7-51C1-E94D-B9B2-8F7012A744C6}" type="slidenum">
              <a:rPr lang="en-US" smtClean="0"/>
              <a:pPr>
                <a:defRPr/>
              </a:pPr>
              <a:t>45</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64929841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smtClean="0"/>
              <a:t>Configuration Testing</a:t>
            </a:r>
          </a:p>
        </p:txBody>
      </p:sp>
      <p:sp>
        <p:nvSpPr>
          <p:cNvPr id="44035" name="Rectangle 3"/>
          <p:cNvSpPr>
            <a:spLocks noGrp="1" noChangeArrowheads="1"/>
          </p:cNvSpPr>
          <p:nvPr>
            <p:ph type="body" idx="1"/>
          </p:nvPr>
        </p:nvSpPr>
        <p:spPr/>
        <p:txBody>
          <a:bodyPr/>
          <a:lstStyle/>
          <a:p>
            <a:pPr eaLnBrk="1" hangingPunct="1"/>
            <a:r>
              <a:rPr lang="en-US" dirty="0" smtClean="0"/>
              <a:t>Test on all required hardware configurations</a:t>
            </a:r>
          </a:p>
          <a:p>
            <a:pPr lvl="1" eaLnBrk="1" hangingPunct="1"/>
            <a:r>
              <a:rPr lang="en-US" dirty="0" smtClean="0"/>
              <a:t>CPU, memory, disk, graphics card, network card, etc.</a:t>
            </a:r>
          </a:p>
          <a:p>
            <a:pPr eaLnBrk="1" hangingPunct="1"/>
            <a:r>
              <a:rPr lang="en-US" dirty="0" smtClean="0"/>
              <a:t>Test on all required operating systems and versions thereof</a:t>
            </a:r>
          </a:p>
          <a:p>
            <a:pPr lvl="1" eaLnBrk="1" hangingPunct="1"/>
            <a:r>
              <a:rPr lang="en-US" dirty="0" smtClean="0"/>
              <a:t>Virtualization technologies such as VMWare and Virtual PC are very helpful for this</a:t>
            </a:r>
          </a:p>
          <a:p>
            <a:pPr eaLnBrk="1" hangingPunct="1"/>
            <a:r>
              <a:rPr lang="en-US" dirty="0" smtClean="0"/>
              <a:t>Test as many Hardware/OS combinations as you can</a:t>
            </a:r>
          </a:p>
          <a:p>
            <a:pPr eaLnBrk="1" hangingPunct="1"/>
            <a:r>
              <a:rPr lang="en-US" dirty="0" smtClean="0"/>
              <a:t>Test installation programs and procedures on all relevant configurations</a:t>
            </a:r>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46</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96701093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Compatibility Testing</a:t>
            </a:r>
          </a:p>
        </p:txBody>
      </p:sp>
      <p:sp>
        <p:nvSpPr>
          <p:cNvPr id="45059" name="Rectangle 3"/>
          <p:cNvSpPr>
            <a:spLocks noGrp="1" noChangeArrowheads="1"/>
          </p:cNvSpPr>
          <p:nvPr>
            <p:ph type="body" idx="1"/>
          </p:nvPr>
        </p:nvSpPr>
        <p:spPr/>
        <p:txBody>
          <a:bodyPr/>
          <a:lstStyle/>
          <a:p>
            <a:r>
              <a:rPr lang="en-US" dirty="0" smtClean="0"/>
              <a:t>Test to make sure the program is compatible with other programs it is supposed to work with</a:t>
            </a:r>
          </a:p>
          <a:p>
            <a:pPr lvl="1"/>
            <a:r>
              <a:rPr lang="en-US" dirty="0" smtClean="0"/>
              <a:t>Ex: Can Word 12.0 load files created with Word 11.0?</a:t>
            </a:r>
          </a:p>
          <a:p>
            <a:pPr lvl="1"/>
            <a:r>
              <a:rPr lang="en-US" dirty="0" smtClean="0"/>
              <a:t>Ex: "Save As… Word, Word Perfect, PDF, HTML, Plain Text"</a:t>
            </a:r>
          </a:p>
          <a:p>
            <a:pPr lvl="1"/>
            <a:r>
              <a:rPr lang="en-US" dirty="0" smtClean="0"/>
              <a:t>Ex: "This program is compatible with Internet Explorer and Firefox”</a:t>
            </a:r>
          </a:p>
          <a:p>
            <a:r>
              <a:rPr lang="en-US" dirty="0" smtClean="0"/>
              <a:t>Test all compatibility requirements</a:t>
            </a:r>
          </a:p>
        </p:txBody>
      </p:sp>
      <p:sp>
        <p:nvSpPr>
          <p:cNvPr id="4" name="Date Placeholder 3"/>
          <p:cNvSpPr>
            <a:spLocks noGrp="1"/>
          </p:cNvSpPr>
          <p:nvPr>
            <p:ph type="dt" sz="half" idx="10"/>
          </p:nvPr>
        </p:nvSpPr>
        <p:spPr/>
        <p:txBody>
          <a:bodyPr/>
          <a:lstStyle/>
          <a:p>
            <a:pPr>
              <a:defRPr/>
            </a:pPr>
            <a:r>
              <a:rPr lang="en-US" dirty="0" smtClean="0"/>
              <a:t>April 25,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5</a:t>
            </a:r>
            <a:endParaRPr lang="en-US" dirty="0"/>
          </a:p>
        </p:txBody>
      </p:sp>
      <p:sp>
        <p:nvSpPr>
          <p:cNvPr id="7" name="Slide Number Placeholder 6"/>
          <p:cNvSpPr>
            <a:spLocks noGrp="1"/>
          </p:cNvSpPr>
          <p:nvPr>
            <p:ph type="sldNum" sz="quarter" idx="12"/>
          </p:nvPr>
        </p:nvSpPr>
        <p:spPr/>
        <p:txBody>
          <a:bodyPr/>
          <a:lstStyle/>
          <a:p>
            <a:pPr>
              <a:defRPr/>
            </a:pPr>
            <a:fld id="{8BDBD1F7-51C1-E94D-B9B2-8F7012A744C6}" type="slidenum">
              <a:rPr lang="en-US" smtClean="0"/>
              <a:pPr>
                <a:defRPr/>
              </a:pPr>
              <a:t>47</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22892764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t>Documentation Testing</a:t>
            </a:r>
          </a:p>
        </p:txBody>
      </p:sp>
      <p:sp>
        <p:nvSpPr>
          <p:cNvPr id="43011" name="Rectangle 3"/>
          <p:cNvSpPr>
            <a:spLocks noGrp="1" noChangeArrowheads="1"/>
          </p:cNvSpPr>
          <p:nvPr>
            <p:ph type="body" idx="1"/>
          </p:nvPr>
        </p:nvSpPr>
        <p:spPr/>
        <p:txBody>
          <a:bodyPr/>
          <a:lstStyle/>
          <a:p>
            <a:r>
              <a:rPr lang="en-US" dirty="0" smtClean="0"/>
              <a:t>Test all instructions given in the documentation to ensure their completeness and accuracy</a:t>
            </a:r>
          </a:p>
          <a:p>
            <a:r>
              <a:rPr lang="en-US" dirty="0" smtClean="0"/>
              <a:t>For example, “How To ...” instructions are sometimes not updated to reflect changes in the user interface</a:t>
            </a:r>
          </a:p>
          <a:p>
            <a:r>
              <a:rPr lang="en-US" dirty="0" smtClean="0"/>
              <a:t>Test user documentation on real users to ensure it is clear and complete</a:t>
            </a:r>
          </a:p>
        </p:txBody>
      </p:sp>
      <p:sp>
        <p:nvSpPr>
          <p:cNvPr id="4" name="Date Placeholder 3"/>
          <p:cNvSpPr>
            <a:spLocks noGrp="1"/>
          </p:cNvSpPr>
          <p:nvPr>
            <p:ph type="dt" sz="half" idx="10"/>
          </p:nvPr>
        </p:nvSpPr>
        <p:spPr/>
        <p:txBody>
          <a:bodyPr/>
          <a:lstStyle/>
          <a:p>
            <a:pPr>
              <a:defRPr/>
            </a:pPr>
            <a:r>
              <a:rPr lang="en-US" dirty="0" smtClean="0"/>
              <a:t>April 25,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5</a:t>
            </a:r>
            <a:endParaRPr lang="en-US" dirty="0"/>
          </a:p>
        </p:txBody>
      </p:sp>
      <p:sp>
        <p:nvSpPr>
          <p:cNvPr id="7" name="Slide Number Placeholder 6"/>
          <p:cNvSpPr>
            <a:spLocks noGrp="1"/>
          </p:cNvSpPr>
          <p:nvPr>
            <p:ph type="sldNum" sz="quarter" idx="12"/>
          </p:nvPr>
        </p:nvSpPr>
        <p:spPr/>
        <p:txBody>
          <a:bodyPr/>
          <a:lstStyle/>
          <a:p>
            <a:pPr>
              <a:defRPr/>
            </a:pPr>
            <a:fld id="{8BDBD1F7-51C1-E94D-B9B2-8F7012A744C6}" type="slidenum">
              <a:rPr lang="en-US" smtClean="0"/>
              <a:pPr>
                <a:defRPr/>
              </a:pPr>
              <a:t>48</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13913632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sz="4400" dirty="0" smtClean="0"/>
              <a:t> </a:t>
            </a:r>
            <a:br>
              <a:rPr lang="en-US" sz="4400" dirty="0" smtClean="0"/>
            </a:br>
            <a:r>
              <a:rPr lang="en-US" sz="4400" dirty="0" smtClean="0"/>
              <a:t>JUnit &amp; Ant</a:t>
            </a:r>
            <a:endParaRPr lang="en-US" sz="4400" dirty="0"/>
          </a:p>
        </p:txBody>
      </p:sp>
      <p:sp>
        <p:nvSpPr>
          <p:cNvPr id="7" name="Subtitle 6"/>
          <p:cNvSpPr>
            <a:spLocks noGrp="1"/>
          </p:cNvSpPr>
          <p:nvPr>
            <p:ph type="subTitle" idx="1"/>
          </p:nvPr>
        </p:nvSpPr>
        <p:spPr/>
        <p:txBody>
          <a:bodyPr/>
          <a:lstStyle/>
          <a:p>
            <a:endParaRPr lang="en-US" dirty="0"/>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F683B677-C643-1541-A02D-CD84F8996590}" type="slidenum">
              <a:rPr lang="en-US" smtClean="0"/>
              <a:pPr>
                <a:defRPr/>
              </a:pPr>
              <a:t>49</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0928828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April 25, 2017</a:t>
            </a:r>
            <a:endParaRPr lang="en-US" sz="1400" dirty="0"/>
          </a:p>
        </p:txBody>
      </p:sp>
      <p:sp>
        <p:nvSpPr>
          <p:cNvPr id="174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5</a:t>
            </a:r>
            <a:endParaRPr lang="en-US" sz="1400" dirty="0"/>
          </a:p>
        </p:txBody>
      </p:sp>
      <p:sp>
        <p:nvSpPr>
          <p:cNvPr id="695298"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Assignment </a:t>
            </a:r>
            <a:r>
              <a:rPr lang="en-US" dirty="0" smtClean="0">
                <a:latin typeface="Arial" charset="0"/>
                <a:ea typeface="ＭＳ Ｐゴシック" charset="0"/>
                <a:cs typeface="ＭＳ Ｐゴシック" charset="0"/>
              </a:rPr>
              <a:t>7</a:t>
            </a:r>
            <a:endParaRPr lang="en-US" dirty="0">
              <a:latin typeface="Arial" charset="0"/>
              <a:ea typeface="ＭＳ Ｐゴシック" charset="0"/>
              <a:cs typeface="ＭＳ Ｐゴシック" charset="0"/>
            </a:endParaRPr>
          </a:p>
        </p:txBody>
      </p:sp>
      <p:sp>
        <p:nvSpPr>
          <p:cNvPr id="17412" name="Rectangle 3"/>
          <p:cNvSpPr>
            <a:spLocks noGrp="1" noChangeArrowheads="1"/>
          </p:cNvSpPr>
          <p:nvPr>
            <p:ph type="body" idx="1"/>
          </p:nvPr>
        </p:nvSpPr>
        <p:spPr>
          <a:xfrm>
            <a:off x="331788" y="990600"/>
            <a:ext cx="8431212" cy="5486400"/>
          </a:xfrm>
        </p:spPr>
        <p:txBody>
          <a:bodyPr/>
          <a:lstStyle/>
          <a:p>
            <a:pPr marL="0" indent="0">
              <a:buNone/>
            </a:pPr>
            <a:r>
              <a:rPr lang="en-US" sz="2000" b="1" dirty="0"/>
              <a:t>Part 2: Test Case Implementation  </a:t>
            </a:r>
            <a:endParaRPr lang="en-US" sz="2000" dirty="0"/>
          </a:p>
          <a:p>
            <a:pPr marL="0" indent="0">
              <a:buNone/>
            </a:pPr>
            <a:r>
              <a:rPr lang="en-US" sz="2000" dirty="0" smtClean="0"/>
              <a:t>Due </a:t>
            </a:r>
            <a:r>
              <a:rPr lang="en-US" sz="2000" dirty="0"/>
              <a:t>Date: </a:t>
            </a:r>
            <a:r>
              <a:rPr lang="en-US" sz="2000" b="1" dirty="0" smtClean="0">
                <a:solidFill>
                  <a:srgbClr val="000000"/>
                </a:solidFill>
              </a:rPr>
              <a:t>May 11, 2017</a:t>
            </a:r>
          </a:p>
          <a:p>
            <a:r>
              <a:rPr lang="en-US" sz="2000" dirty="0" smtClean="0"/>
              <a:t>The </a:t>
            </a:r>
            <a:r>
              <a:rPr lang="en-US" sz="2000" dirty="0"/>
              <a:t>objective of this assignment is to </a:t>
            </a:r>
          </a:p>
          <a:p>
            <a:pPr lvl="1"/>
            <a:r>
              <a:rPr lang="en-US" dirty="0"/>
              <a:t>design unit test suites using black-box techniques,  </a:t>
            </a:r>
          </a:p>
          <a:p>
            <a:pPr lvl="1"/>
            <a:r>
              <a:rPr lang="en-US" dirty="0"/>
              <a:t>implementing the test suites using JUnit, and </a:t>
            </a:r>
          </a:p>
          <a:p>
            <a:pPr lvl="1"/>
            <a:r>
              <a:rPr lang="en-US" dirty="0"/>
              <a:t>run the test suites using Ant. </a:t>
            </a:r>
          </a:p>
          <a:p>
            <a:r>
              <a:rPr lang="en-US" sz="2000" dirty="0" smtClean="0"/>
              <a:t>The </a:t>
            </a:r>
            <a:r>
              <a:rPr lang="en-US" sz="2000" dirty="0"/>
              <a:t>binary code of both programs under test is provided in a zip file named </a:t>
            </a:r>
            <a:r>
              <a:rPr lang="en-US" sz="2000" b="1" u="sng" dirty="0"/>
              <a:t>classes.zip</a:t>
            </a:r>
            <a:r>
              <a:rPr lang="en-US" sz="2000" dirty="0"/>
              <a:t>. </a:t>
            </a:r>
            <a:endParaRPr lang="en-US" sz="2000" dirty="0" smtClean="0"/>
          </a:p>
          <a:p>
            <a:r>
              <a:rPr lang="en-US" sz="2000" dirty="0" smtClean="0"/>
              <a:t>Unzip </a:t>
            </a:r>
            <a:r>
              <a:rPr lang="en-US" sz="2000" dirty="0"/>
              <a:t>this file, you will find a directory named classes, that contains the compiled byte code of programs under test. </a:t>
            </a:r>
            <a:endParaRPr lang="en-US" sz="2000" dirty="0" smtClean="0"/>
          </a:p>
          <a:p>
            <a:r>
              <a:rPr lang="en-US" sz="2000" dirty="0" smtClean="0"/>
              <a:t>The </a:t>
            </a:r>
            <a:r>
              <a:rPr lang="en-US" sz="2000" dirty="0"/>
              <a:t>programs match the descriptions given </a:t>
            </a:r>
            <a:r>
              <a:rPr lang="en-US" sz="2000" dirty="0" smtClean="0"/>
              <a:t>in the assignment. </a:t>
            </a:r>
          </a:p>
          <a:p>
            <a:r>
              <a:rPr lang="en-US" sz="2000" dirty="0" smtClean="0"/>
              <a:t>However</a:t>
            </a:r>
            <a:r>
              <a:rPr lang="en-US" sz="2000" dirty="0"/>
              <a:t>, </a:t>
            </a:r>
            <a:r>
              <a:rPr lang="en-US" sz="2000" b="1" i="1" u="sng" dirty="0">
                <a:solidFill>
                  <a:srgbClr val="FF0000"/>
                </a:solidFill>
              </a:rPr>
              <a:t>the implementations may contain defects</a:t>
            </a:r>
            <a:r>
              <a:rPr lang="en-US" sz="2000" dirty="0"/>
              <a:t>. </a:t>
            </a:r>
            <a:r>
              <a:rPr lang="en-US" sz="2000" dirty="0" smtClean="0"/>
              <a:t>You </a:t>
            </a:r>
            <a:r>
              <a:rPr lang="en-US" sz="2000" dirty="0"/>
              <a:t>must include the classes directory in your </a:t>
            </a:r>
            <a:r>
              <a:rPr lang="en-US" sz="2000" b="1" dirty="0"/>
              <a:t>classpath</a:t>
            </a:r>
            <a:r>
              <a:rPr lang="en-US" sz="2000" dirty="0"/>
              <a:t> to run or test the programs. </a:t>
            </a:r>
          </a:p>
          <a:p>
            <a:pPr marL="0" indent="0">
              <a:buNone/>
            </a:pPr>
            <a:endParaRPr lang="en-US" sz="2000" dirty="0"/>
          </a:p>
          <a:p>
            <a:pPr>
              <a:lnSpc>
                <a:spcPct val="90000"/>
              </a:lnSpc>
              <a:buFont typeface="Wingdings" charset="0"/>
              <a:buNone/>
            </a:pPr>
            <a:endParaRPr lang="en-US" dirty="0">
              <a:latin typeface="Arial" charset="0"/>
              <a:ea typeface="ＭＳ Ｐゴシック" charset="0"/>
              <a:cs typeface="ＭＳ Ｐゴシック" charset="0"/>
            </a:endParaRPr>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5</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9737132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 Alone JUnit &amp; Ant </a:t>
            </a:r>
            <a:endParaRPr lang="en-US" dirty="0"/>
          </a:p>
        </p:txBody>
      </p:sp>
      <p:sp>
        <p:nvSpPr>
          <p:cNvPr id="3" name="Content Placeholder 2"/>
          <p:cNvSpPr>
            <a:spLocks noGrp="1"/>
          </p:cNvSpPr>
          <p:nvPr>
            <p:ph idx="1"/>
          </p:nvPr>
        </p:nvSpPr>
        <p:spPr/>
        <p:txBody>
          <a:bodyPr/>
          <a:lstStyle/>
          <a:p>
            <a:r>
              <a:rPr lang="en-US" sz="3200" dirty="0" smtClean="0"/>
              <a:t>Ant – a versatile Java build tool </a:t>
            </a:r>
          </a:p>
          <a:p>
            <a:pPr lvl="1"/>
            <a:r>
              <a:rPr lang="en-US" sz="2800" dirty="0" smtClean="0"/>
              <a:t>Control and execute various tasks in development, testing, configuration, distribution, </a:t>
            </a:r>
            <a:r>
              <a:rPr lang="en-US" sz="2800" dirty="0"/>
              <a:t>&amp; </a:t>
            </a:r>
            <a:r>
              <a:rPr lang="en-US" sz="2800" dirty="0" smtClean="0"/>
              <a:t>installation.</a:t>
            </a:r>
          </a:p>
          <a:p>
            <a:pPr lvl="1"/>
            <a:r>
              <a:rPr lang="en-US" sz="2800" dirty="0" smtClean="0"/>
              <a:t>Full introduction a little later </a:t>
            </a:r>
          </a:p>
          <a:p>
            <a:r>
              <a:rPr lang="en-US" sz="3200" dirty="0" smtClean="0"/>
              <a:t>Run all the tasks independent from IDE</a:t>
            </a:r>
          </a:p>
          <a:p>
            <a:pPr lvl="1"/>
            <a:r>
              <a:rPr lang="en-US" sz="2800" dirty="0"/>
              <a:t>C</a:t>
            </a:r>
            <a:r>
              <a:rPr lang="en-US" sz="2800" dirty="0" smtClean="0"/>
              <a:t>ommand-line, terminal mode  </a:t>
            </a:r>
          </a:p>
          <a:p>
            <a:pPr lvl="1"/>
            <a:r>
              <a:rPr lang="en-US" sz="2800" dirty="0" smtClean="0"/>
              <a:t>Batch mode, continuous integration  </a:t>
            </a:r>
          </a:p>
          <a:p>
            <a:r>
              <a:rPr lang="en-US" sz="3200" dirty="0" smtClean="0"/>
              <a:t>Full range of configuration options </a:t>
            </a:r>
            <a:endParaRPr lang="en-US" sz="3200" dirty="0"/>
          </a:p>
        </p:txBody>
      </p:sp>
      <p:sp>
        <p:nvSpPr>
          <p:cNvPr id="4" name="Date Placeholder 3"/>
          <p:cNvSpPr>
            <a:spLocks noGrp="1"/>
          </p:cNvSpPr>
          <p:nvPr>
            <p:ph type="dt" sz="half" idx="10"/>
          </p:nvPr>
        </p:nvSpPr>
        <p:spPr/>
        <p:txBody>
          <a:bodyPr/>
          <a:lstStyle/>
          <a:p>
            <a:pPr>
              <a:defRPr/>
            </a:pPr>
            <a:r>
              <a:rPr lang="en-US" dirty="0" smtClean="0"/>
              <a:t>April 25,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50</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02187876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 Install JDK</a:t>
            </a:r>
            <a:endParaRPr lang="en-US" dirty="0"/>
          </a:p>
        </p:txBody>
      </p:sp>
      <p:sp>
        <p:nvSpPr>
          <p:cNvPr id="3" name="Content Placeholder 2"/>
          <p:cNvSpPr>
            <a:spLocks noGrp="1"/>
          </p:cNvSpPr>
          <p:nvPr>
            <p:ph idx="1"/>
          </p:nvPr>
        </p:nvSpPr>
        <p:spPr/>
        <p:txBody>
          <a:bodyPr/>
          <a:lstStyle/>
          <a:p>
            <a:r>
              <a:rPr lang="en-US" dirty="0" smtClean="0"/>
              <a:t>Install latest JDK 7 or 8 (Java SE Development Kit)</a:t>
            </a:r>
          </a:p>
          <a:p>
            <a:pPr lvl="1"/>
            <a:r>
              <a:rPr lang="en-US" sz="2400" dirty="0" smtClean="0"/>
              <a:t>Minimum JDK 5</a:t>
            </a:r>
          </a:p>
          <a:p>
            <a:r>
              <a:rPr lang="en-US" dirty="0" smtClean="0"/>
              <a:t>Download from oracle.com or java.com</a:t>
            </a:r>
          </a:p>
          <a:p>
            <a:pPr lvl="1"/>
            <a:r>
              <a:rPr lang="en-US" sz="2400" dirty="0" smtClean="0"/>
              <a:t>Run installer </a:t>
            </a:r>
          </a:p>
          <a:p>
            <a:pPr lvl="1"/>
            <a:r>
              <a:rPr lang="en-US" sz="2400" dirty="0" smtClean="0"/>
              <a:t>Typical location on Windows, called Java_Home </a:t>
            </a:r>
          </a:p>
          <a:p>
            <a:pPr lvl="1"/>
            <a:r>
              <a:rPr lang="en-US" sz="2400" dirty="0" smtClean="0"/>
              <a:t>	C:\Program Files\Java\jdk8_u25</a:t>
            </a:r>
          </a:p>
          <a:p>
            <a:r>
              <a:rPr lang="en-US" dirty="0" smtClean="0"/>
              <a:t>Add a new environment variable: JAVA_HOME</a:t>
            </a:r>
          </a:p>
          <a:p>
            <a:r>
              <a:rPr lang="en-US" dirty="0" smtClean="0"/>
              <a:t>Add to environment variable PATH: Java_Home/bin</a:t>
            </a:r>
          </a:p>
        </p:txBody>
      </p:sp>
      <p:sp>
        <p:nvSpPr>
          <p:cNvPr id="4" name="Date Placeholder 3"/>
          <p:cNvSpPr>
            <a:spLocks noGrp="1"/>
          </p:cNvSpPr>
          <p:nvPr>
            <p:ph type="dt" sz="half" idx="10"/>
          </p:nvPr>
        </p:nvSpPr>
        <p:spPr/>
        <p:txBody>
          <a:bodyPr/>
          <a:lstStyle/>
          <a:p>
            <a:r>
              <a:rPr lang="en-US" dirty="0" smtClean="0"/>
              <a:t>April 25, 2017</a:t>
            </a:r>
            <a:endParaRPr lang="en-US" dirty="0"/>
          </a:p>
        </p:txBody>
      </p:sp>
      <p:sp>
        <p:nvSpPr>
          <p:cNvPr id="6" name="Footer Placeholder 5"/>
          <p:cNvSpPr>
            <a:spLocks noGrp="1"/>
          </p:cNvSpPr>
          <p:nvPr>
            <p:ph type="ftr" sz="quarter" idx="11"/>
          </p:nvPr>
        </p:nvSpPr>
        <p:spPr/>
        <p:txBody>
          <a:bodyPr/>
          <a:lstStyle/>
          <a:p>
            <a:r>
              <a:rPr lang="en-US" dirty="0" smtClean="0"/>
              <a:t>SE 433: Lecture 5</a:t>
            </a:r>
            <a:endParaRPr lang="en-US" dirty="0"/>
          </a:p>
        </p:txBody>
      </p:sp>
      <p:sp>
        <p:nvSpPr>
          <p:cNvPr id="5" name="Slide Number Placeholder 4"/>
          <p:cNvSpPr>
            <a:spLocks noGrp="1"/>
          </p:cNvSpPr>
          <p:nvPr>
            <p:ph type="sldNum" sz="quarter" idx="12"/>
          </p:nvPr>
        </p:nvSpPr>
        <p:spPr/>
        <p:txBody>
          <a:bodyPr/>
          <a:lstStyle/>
          <a:p>
            <a:fld id="{8BDBD1F7-51C1-E94D-B9B2-8F7012A744C6}" type="slidenum">
              <a:rPr lang="en-US" smtClean="0"/>
              <a:pPr/>
              <a:t>51</a:t>
            </a:fld>
            <a:r>
              <a:rPr lang="en-US" dirty="0" smtClean="0"/>
              <a:t> of 94</a:t>
            </a:r>
            <a:endParaRPr lang="en-US" dirty="0"/>
          </a:p>
        </p:txBody>
      </p:sp>
    </p:spTree>
    <p:extLst>
      <p:ext uri="{BB962C8B-B14F-4D97-AF65-F5344CB8AC3E}">
        <p14:creationId xmlns:p14="http://schemas.microsoft.com/office/powerpoint/2010/main" val="2808713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Environment Variables </a:t>
            </a:r>
            <a:endParaRPr lang="en-US" dirty="0"/>
          </a:p>
        </p:txBody>
      </p:sp>
      <p:sp>
        <p:nvSpPr>
          <p:cNvPr id="3" name="Content Placeholder 2"/>
          <p:cNvSpPr>
            <a:spLocks noGrp="1"/>
          </p:cNvSpPr>
          <p:nvPr>
            <p:ph idx="1"/>
          </p:nvPr>
        </p:nvSpPr>
        <p:spPr/>
        <p:txBody>
          <a:bodyPr/>
          <a:lstStyle/>
          <a:p>
            <a:r>
              <a:rPr lang="en-US" sz="3200" dirty="0" smtClean="0"/>
              <a:t>On Windows </a:t>
            </a:r>
          </a:p>
          <a:p>
            <a:pPr lvl="1"/>
            <a:r>
              <a:rPr lang="en-US" sz="2800" dirty="0"/>
              <a:t>Control panel | </a:t>
            </a:r>
            <a:r>
              <a:rPr lang="en-US" sz="2800" dirty="0" smtClean="0"/>
              <a:t>System </a:t>
            </a:r>
          </a:p>
          <a:p>
            <a:pPr lvl="1"/>
            <a:r>
              <a:rPr lang="en-US" sz="2800" dirty="0" smtClean="0"/>
              <a:t>Advanced System Settings | Environment Variables </a:t>
            </a:r>
          </a:p>
          <a:p>
            <a:pPr lvl="1"/>
            <a:r>
              <a:rPr lang="en-US" sz="2800" dirty="0" smtClean="0"/>
              <a:t>New …/Edit … user variables </a:t>
            </a:r>
          </a:p>
          <a:p>
            <a:r>
              <a:rPr lang="en-US" sz="3200" dirty="0" smtClean="0"/>
              <a:t>On Linux or MacOSX</a:t>
            </a:r>
            <a:endParaRPr lang="en-US" sz="3200" dirty="0"/>
          </a:p>
          <a:p>
            <a:pPr lvl="1"/>
            <a:r>
              <a:rPr lang="en-US" sz="2800" dirty="0" smtClean="0"/>
              <a:t>Edit: </a:t>
            </a:r>
            <a:r>
              <a:rPr lang="en-US" sz="2400" dirty="0">
                <a:solidFill>
                  <a:srgbClr val="000090"/>
                </a:solidFill>
                <a:latin typeface="Menlo Regular"/>
                <a:cs typeface="Menlo Regular"/>
              </a:rPr>
              <a:t>.bash_profile </a:t>
            </a:r>
            <a:r>
              <a:rPr lang="en-US" sz="2400" dirty="0">
                <a:solidFill>
                  <a:srgbClr val="000000"/>
                </a:solidFill>
                <a:cs typeface="Menlo Regular"/>
              </a:rPr>
              <a:t>or</a:t>
            </a:r>
            <a:r>
              <a:rPr lang="en-US" sz="2400" dirty="0">
                <a:solidFill>
                  <a:srgbClr val="000090"/>
                </a:solidFill>
                <a:latin typeface="Menlo Regular"/>
                <a:cs typeface="Menlo Regular"/>
              </a:rPr>
              <a:t> </a:t>
            </a:r>
            <a:r>
              <a:rPr lang="en-US" sz="2400" dirty="0" smtClean="0">
                <a:solidFill>
                  <a:srgbClr val="000090"/>
                </a:solidFill>
                <a:latin typeface="Menlo Regular"/>
                <a:cs typeface="Menlo Regular"/>
              </a:rPr>
              <a:t>.profile </a:t>
            </a:r>
          </a:p>
          <a:p>
            <a:pPr lvl="1"/>
            <a:r>
              <a:rPr lang="en-US" sz="2800" dirty="0" smtClean="0"/>
              <a:t>Example: (MacOSX)</a:t>
            </a:r>
          </a:p>
          <a:p>
            <a:pPr marL="344487" lvl="1" indent="0">
              <a:buNone/>
            </a:pPr>
            <a:r>
              <a:rPr lang="en-US" sz="2800" dirty="0"/>
              <a:t>	</a:t>
            </a:r>
            <a:r>
              <a:rPr lang="en-US" sz="2400" dirty="0">
                <a:solidFill>
                  <a:srgbClr val="000090"/>
                </a:solidFill>
                <a:latin typeface="+mn-lt"/>
              </a:rPr>
              <a:t>export JAVA_HOME</a:t>
            </a:r>
            <a:r>
              <a:rPr lang="en-US" sz="2400" dirty="0" smtClean="0">
                <a:solidFill>
                  <a:srgbClr val="000090"/>
                </a:solidFill>
                <a:latin typeface="+mn-lt"/>
              </a:rPr>
              <a:t>=“/</a:t>
            </a:r>
            <a:r>
              <a:rPr lang="en-US" sz="2400" dirty="0">
                <a:solidFill>
                  <a:srgbClr val="000090"/>
                </a:solidFill>
                <a:latin typeface="+mn-lt"/>
              </a:rPr>
              <a:t>usr/libexec/</a:t>
            </a:r>
            <a:r>
              <a:rPr lang="en-US" sz="2400" dirty="0" smtClean="0">
                <a:solidFill>
                  <a:srgbClr val="000090"/>
                </a:solidFill>
                <a:latin typeface="+mn-lt"/>
              </a:rPr>
              <a:t>java_home”</a:t>
            </a:r>
            <a:endParaRPr lang="en-US" sz="2400" dirty="0">
              <a:solidFill>
                <a:srgbClr val="000090"/>
              </a:solidFill>
              <a:latin typeface="+mn-lt"/>
            </a:endParaRPr>
          </a:p>
          <a:p>
            <a:pPr marL="0" indent="0">
              <a:buNone/>
            </a:pPr>
            <a:endParaRPr lang="en-US" sz="3200" dirty="0"/>
          </a:p>
          <a:p>
            <a:pPr lvl="1"/>
            <a:endParaRPr lang="en-US" dirty="0"/>
          </a:p>
        </p:txBody>
      </p:sp>
      <p:sp>
        <p:nvSpPr>
          <p:cNvPr id="4" name="Date Placeholder 3"/>
          <p:cNvSpPr>
            <a:spLocks noGrp="1"/>
          </p:cNvSpPr>
          <p:nvPr>
            <p:ph type="dt" sz="half" idx="10"/>
          </p:nvPr>
        </p:nvSpPr>
        <p:spPr/>
        <p:txBody>
          <a:bodyPr/>
          <a:lstStyle/>
          <a:p>
            <a:pPr>
              <a:defRPr/>
            </a:pPr>
            <a:r>
              <a:rPr lang="en-US" dirty="0" smtClean="0"/>
              <a:t>April 25,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52</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61206563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le 1"/>
          <p:cNvSpPr>
            <a:spLocks noGrp="1"/>
          </p:cNvSpPr>
          <p:nvPr>
            <p:ph type="title"/>
          </p:nvPr>
        </p:nvSpPr>
        <p:spPr>
          <a:xfrm>
            <a:off x="0" y="0"/>
            <a:ext cx="9144000" cy="914400"/>
          </a:xfrm>
        </p:spPr>
        <p:txBody>
          <a:bodyPr anchor="b" anchorCtr="0"/>
          <a:lstStyle/>
          <a:p>
            <a:r>
              <a:rPr lang="en-US" dirty="0" smtClean="0"/>
              <a:t>Download &amp; Install JUnit 4</a:t>
            </a:r>
            <a:endParaRPr lang="en-US" sz="4400" dirty="0"/>
          </a:p>
        </p:txBody>
      </p:sp>
      <p:sp>
        <p:nvSpPr>
          <p:cNvPr id="17413" name="Content Placeholder 2"/>
          <p:cNvSpPr>
            <a:spLocks noGrp="1"/>
          </p:cNvSpPr>
          <p:nvPr>
            <p:ph idx="1"/>
          </p:nvPr>
        </p:nvSpPr>
        <p:spPr/>
        <p:txBody>
          <a:bodyPr/>
          <a:lstStyle/>
          <a:p>
            <a:r>
              <a:rPr lang="en-US" sz="2800" dirty="0" smtClean="0"/>
              <a:t>JUnit home page </a:t>
            </a:r>
          </a:p>
          <a:p>
            <a:pPr lvl="1"/>
            <a:r>
              <a:rPr lang="en-US" sz="2400" dirty="0" smtClean="0">
                <a:hlinkClick r:id="rId3"/>
              </a:rPr>
              <a:t>http://junit.org</a:t>
            </a:r>
            <a:endParaRPr lang="en-US" sz="2800" dirty="0"/>
          </a:p>
          <a:p>
            <a:r>
              <a:rPr lang="en-US" sz="2800" dirty="0" smtClean="0"/>
              <a:t>Download the latest </a:t>
            </a:r>
            <a:r>
              <a:rPr lang="en-US" sz="2800" dirty="0"/>
              <a:t>JUnit </a:t>
            </a:r>
            <a:r>
              <a:rPr lang="en-US" sz="2800" dirty="0" smtClean="0"/>
              <a:t>4.12 from github</a:t>
            </a:r>
          </a:p>
          <a:p>
            <a:r>
              <a:rPr lang="en-US" sz="2800" dirty="0" smtClean="0"/>
              <a:t>Download 2 jar files to </a:t>
            </a:r>
            <a:r>
              <a:rPr lang="en-US" sz="2800" i="1" dirty="0" smtClean="0"/>
              <a:t>Junit_Home</a:t>
            </a:r>
          </a:p>
          <a:p>
            <a:pPr lvl="1"/>
            <a:r>
              <a:rPr lang="en-US" sz="2400" dirty="0">
                <a:solidFill>
                  <a:srgbClr val="000090"/>
                </a:solidFill>
                <a:latin typeface="+mn-lt"/>
              </a:rPr>
              <a:t>j</a:t>
            </a:r>
            <a:r>
              <a:rPr lang="en-US" sz="2400" dirty="0" smtClean="0">
                <a:solidFill>
                  <a:srgbClr val="000090"/>
                </a:solidFill>
                <a:latin typeface="+mn-lt"/>
              </a:rPr>
              <a:t>unit-4.12.jar</a:t>
            </a:r>
          </a:p>
          <a:p>
            <a:pPr lvl="1"/>
            <a:r>
              <a:rPr lang="en-US" sz="2400" dirty="0">
                <a:solidFill>
                  <a:srgbClr val="000090"/>
                </a:solidFill>
                <a:latin typeface="+mn-lt"/>
              </a:rPr>
              <a:t>h</a:t>
            </a:r>
            <a:r>
              <a:rPr lang="en-US" sz="2400" dirty="0" smtClean="0">
                <a:solidFill>
                  <a:srgbClr val="000090"/>
                </a:solidFill>
                <a:latin typeface="+mn-lt"/>
              </a:rPr>
              <a:t>amcrest-core-1.3.jar </a:t>
            </a:r>
            <a:endParaRPr lang="en-US" sz="2400" dirty="0">
              <a:solidFill>
                <a:srgbClr val="000090"/>
              </a:solidFill>
              <a:latin typeface="+mn-lt"/>
            </a:endParaRPr>
          </a:p>
          <a:p>
            <a:r>
              <a:rPr lang="en-US" sz="2800" b="1" dirty="0" smtClean="0">
                <a:solidFill>
                  <a:srgbClr val="FF0000"/>
                </a:solidFill>
              </a:rPr>
              <a:t>Both </a:t>
            </a:r>
            <a:r>
              <a:rPr lang="en-US" sz="2800" b="1" dirty="0">
                <a:solidFill>
                  <a:srgbClr val="FF0000"/>
                </a:solidFill>
              </a:rPr>
              <a:t>jar files must be in your </a:t>
            </a:r>
            <a:r>
              <a:rPr lang="en-US" sz="2800" b="1" dirty="0" smtClean="0">
                <a:solidFill>
                  <a:srgbClr val="FF0000"/>
                </a:solidFill>
              </a:rPr>
              <a:t>classpath when you run JUnit.</a:t>
            </a:r>
          </a:p>
          <a:p>
            <a:r>
              <a:rPr lang="en-US" sz="2800" b="1" dirty="0" smtClean="0">
                <a:solidFill>
                  <a:srgbClr val="FF0000"/>
                </a:solidFill>
              </a:rPr>
              <a:t>Add </a:t>
            </a:r>
            <a:r>
              <a:rPr lang="en-US" sz="2800" b="1" dirty="0">
                <a:solidFill>
                  <a:srgbClr val="FF0000"/>
                </a:solidFill>
              </a:rPr>
              <a:t>a new environment </a:t>
            </a:r>
            <a:r>
              <a:rPr lang="en-US" sz="2800" b="1" dirty="0" smtClean="0">
                <a:solidFill>
                  <a:srgbClr val="FF0000"/>
                </a:solidFill>
              </a:rPr>
              <a:t>variable: </a:t>
            </a:r>
            <a:r>
              <a:rPr lang="en-US" sz="2800" dirty="0" smtClean="0"/>
              <a:t>JUNIT_HOME</a:t>
            </a:r>
          </a:p>
          <a:p>
            <a:pPr lvl="1"/>
            <a:r>
              <a:rPr lang="en-US" sz="2400" dirty="0" smtClean="0"/>
              <a:t>Set to </a:t>
            </a:r>
            <a:r>
              <a:rPr lang="en-US" sz="2400" i="1" dirty="0" smtClean="0"/>
              <a:t>Junit_Home</a:t>
            </a:r>
            <a:endParaRPr lang="en-US" sz="2400" i="1" dirty="0"/>
          </a:p>
          <a:p>
            <a:endParaRPr lang="en-US" sz="3200" b="1" dirty="0">
              <a:solidFill>
                <a:srgbClr val="FF0000"/>
              </a:solidFill>
            </a:endParaRPr>
          </a:p>
        </p:txBody>
      </p:sp>
      <p:sp>
        <p:nvSpPr>
          <p:cNvPr id="3" name="Date Placeholder 2"/>
          <p:cNvSpPr>
            <a:spLocks noGrp="1"/>
          </p:cNvSpPr>
          <p:nvPr>
            <p:ph type="dt" sz="half" idx="10"/>
          </p:nvPr>
        </p:nvSpPr>
        <p:spPr/>
        <p:txBody>
          <a:bodyPr/>
          <a:lstStyle/>
          <a:p>
            <a:pPr>
              <a:defRPr/>
            </a:pPr>
            <a:r>
              <a:rPr lang="en-US" dirty="0" smtClean="0"/>
              <a:t>April 25,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5</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53</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88247094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
          <p:cNvSpPr>
            <a:spLocks noGrp="1"/>
          </p:cNvSpPr>
          <p:nvPr>
            <p:ph type="title"/>
          </p:nvPr>
        </p:nvSpPr>
        <p:spPr/>
        <p:txBody>
          <a:bodyPr anchor="b" anchorCtr="0"/>
          <a:lstStyle/>
          <a:p>
            <a:r>
              <a:rPr lang="en-US" dirty="0" smtClean="0"/>
              <a:t>Download &amp; Install </a:t>
            </a:r>
            <a:r>
              <a:rPr lang="en-US" dirty="0"/>
              <a:t>Ant</a:t>
            </a:r>
            <a:endParaRPr lang="en-US" sz="4400" dirty="0"/>
          </a:p>
        </p:txBody>
      </p:sp>
      <p:sp>
        <p:nvSpPr>
          <p:cNvPr id="20485" name="Content Placeholder 2"/>
          <p:cNvSpPr>
            <a:spLocks noGrp="1"/>
          </p:cNvSpPr>
          <p:nvPr>
            <p:ph idx="1"/>
          </p:nvPr>
        </p:nvSpPr>
        <p:spPr/>
        <p:txBody>
          <a:bodyPr/>
          <a:lstStyle/>
          <a:p>
            <a:pPr>
              <a:lnSpc>
                <a:spcPct val="90000"/>
              </a:lnSpc>
            </a:pPr>
            <a:r>
              <a:rPr lang="en-US" dirty="0" smtClean="0"/>
              <a:t>Download the </a:t>
            </a:r>
            <a:r>
              <a:rPr lang="en-US" dirty="0"/>
              <a:t>latest Ant </a:t>
            </a:r>
            <a:r>
              <a:rPr lang="en-US" dirty="0" smtClean="0"/>
              <a:t>1.9.9 [10.10.1 is also available]</a:t>
            </a:r>
            <a:endParaRPr lang="en-US" dirty="0"/>
          </a:p>
          <a:p>
            <a:pPr lvl="1">
              <a:lnSpc>
                <a:spcPct val="90000"/>
              </a:lnSpc>
            </a:pPr>
            <a:r>
              <a:rPr lang="en-US" sz="2400" dirty="0">
                <a:hlinkClick r:id="rId3"/>
              </a:rPr>
              <a:t>http://ant.apache.org/</a:t>
            </a:r>
            <a:endParaRPr lang="en-US" sz="2400" dirty="0"/>
          </a:p>
          <a:p>
            <a:pPr>
              <a:lnSpc>
                <a:spcPct val="90000"/>
              </a:lnSpc>
            </a:pPr>
            <a:r>
              <a:rPr lang="en-US" dirty="0"/>
              <a:t>Unzip </a:t>
            </a:r>
            <a:r>
              <a:rPr lang="en-US" dirty="0" smtClean="0"/>
              <a:t>to a folder </a:t>
            </a:r>
            <a:r>
              <a:rPr lang="en-US" dirty="0"/>
              <a:t>your local drive: </a:t>
            </a:r>
            <a:r>
              <a:rPr lang="en-US" i="1" dirty="0" smtClean="0"/>
              <a:t>Ant_Home</a:t>
            </a:r>
            <a:endParaRPr lang="en-US" i="1" dirty="0"/>
          </a:p>
          <a:p>
            <a:r>
              <a:rPr lang="en-US" b="1" dirty="0">
                <a:solidFill>
                  <a:srgbClr val="FF0000"/>
                </a:solidFill>
              </a:rPr>
              <a:t>Add a new environment variable </a:t>
            </a:r>
            <a:r>
              <a:rPr lang="en-US" dirty="0" smtClean="0"/>
              <a:t>ANT_HOME</a:t>
            </a:r>
          </a:p>
          <a:p>
            <a:pPr lvl="1"/>
            <a:r>
              <a:rPr lang="en-US" sz="2400" dirty="0" smtClean="0"/>
              <a:t>Set to </a:t>
            </a:r>
            <a:r>
              <a:rPr lang="en-US" sz="2400" i="1" dirty="0" smtClean="0"/>
              <a:t>Ant_Home</a:t>
            </a:r>
          </a:p>
          <a:p>
            <a:r>
              <a:rPr lang="en-US" b="1" dirty="0" smtClean="0">
                <a:solidFill>
                  <a:srgbClr val="FF0000"/>
                </a:solidFill>
              </a:rPr>
              <a:t>Add </a:t>
            </a:r>
            <a:r>
              <a:rPr lang="en-US" b="1" dirty="0">
                <a:solidFill>
                  <a:srgbClr val="FF0000"/>
                </a:solidFill>
              </a:rPr>
              <a:t>to environment variable </a:t>
            </a:r>
            <a:r>
              <a:rPr lang="en-US" dirty="0"/>
              <a:t>PATH: </a:t>
            </a:r>
          </a:p>
          <a:p>
            <a:pPr marL="687387" lvl="1" indent="-342900"/>
            <a:r>
              <a:rPr lang="en-US" sz="2400" i="1" dirty="0" smtClean="0"/>
              <a:t>Ant_Home</a:t>
            </a:r>
            <a:r>
              <a:rPr lang="en-US" sz="2400" dirty="0"/>
              <a:t>/</a:t>
            </a:r>
            <a:r>
              <a:rPr lang="en-US" sz="2400" dirty="0" smtClean="0"/>
              <a:t>bin</a:t>
            </a:r>
            <a:endParaRPr lang="en-US" sz="2400" dirty="0"/>
          </a:p>
          <a:p>
            <a:pPr marL="401637" indent="-457200">
              <a:spcAft>
                <a:spcPts val="600"/>
              </a:spcAft>
            </a:pPr>
            <a:r>
              <a:rPr lang="en-US" dirty="0" smtClean="0"/>
              <a:t>For Apple OSX: </a:t>
            </a:r>
            <a:r>
              <a:rPr lang="en-US" dirty="0">
                <a:hlinkClick r:id="rId4"/>
              </a:rPr>
              <a:t>How to install Apache Ant on Mac OS X </a:t>
            </a:r>
            <a:r>
              <a:rPr lang="en-US" u="sng" dirty="0">
                <a:hlinkClick r:id="rId4"/>
              </a:rPr>
              <a:t>– http://www.mkyong.com/ant/how-to-apache-ant-on-mac-os-x/</a:t>
            </a:r>
            <a:endParaRPr lang="en-US" dirty="0" smtClean="0"/>
          </a:p>
        </p:txBody>
      </p:sp>
      <p:sp>
        <p:nvSpPr>
          <p:cNvPr id="3" name="Date Placeholder 2"/>
          <p:cNvSpPr>
            <a:spLocks noGrp="1"/>
          </p:cNvSpPr>
          <p:nvPr>
            <p:ph type="dt" sz="half" idx="10"/>
          </p:nvPr>
        </p:nvSpPr>
        <p:spPr/>
        <p:txBody>
          <a:bodyPr/>
          <a:lstStyle/>
          <a:p>
            <a:pPr>
              <a:defRPr/>
            </a:pPr>
            <a:r>
              <a:rPr lang="en-US" dirty="0" smtClean="0"/>
              <a:t>April 25,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5</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54</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21562031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p:cNvSpPr>
          <p:nvPr>
            <p:ph type="ctrTitle"/>
          </p:nvPr>
        </p:nvSpPr>
        <p:spPr/>
        <p:txBody>
          <a:bodyPr/>
          <a:lstStyle/>
          <a:p>
            <a:pPr algn="ctr"/>
            <a:r>
              <a:rPr lang="en-US" sz="4400" dirty="0" smtClean="0"/>
              <a:t>An Introduction to Ant</a:t>
            </a:r>
            <a:br>
              <a:rPr lang="en-US" sz="4400" dirty="0" smtClean="0"/>
            </a:br>
            <a:r>
              <a:rPr lang="en-US" sz="3600" dirty="0" smtClean="0"/>
              <a:t>– A Java Build Tool</a:t>
            </a:r>
            <a:endParaRPr lang="en-US" sz="3600" dirty="0"/>
          </a:p>
        </p:txBody>
      </p:sp>
      <p:sp>
        <p:nvSpPr>
          <p:cNvPr id="3" name="Subtitle 2"/>
          <p:cNvSpPr>
            <a:spLocks noGrp="1"/>
          </p:cNvSpPr>
          <p:nvPr>
            <p:ph type="subTitle" idx="1"/>
          </p:nvPr>
        </p:nvSpPr>
        <p:spPr/>
        <p:txBody>
          <a:bodyPr/>
          <a:lstStyle/>
          <a:p>
            <a:endParaRPr lang="en-US" dirty="0"/>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5</a:t>
            </a:r>
            <a:endParaRPr lang="en-US" dirty="0"/>
          </a:p>
        </p:txBody>
      </p:sp>
      <p:pic>
        <p:nvPicPr>
          <p:cNvPr id="7" name="Picture 5" descr="Ant_logo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334000"/>
            <a:ext cx="1809750" cy="1143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F683B677-C643-1541-A02D-CD84F8996590}" type="slidenum">
              <a:rPr lang="en-US" smtClean="0"/>
              <a:pPr>
                <a:defRPr/>
              </a:pPr>
              <a:t>55</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78301303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12"/>
          <p:cNvSpPr>
            <a:spLocks noGrp="1"/>
          </p:cNvSpPr>
          <p:nvPr>
            <p:ph type="title" idx="4294967295"/>
          </p:nvPr>
        </p:nvSpPr>
        <p:spPr/>
        <p:txBody>
          <a:bodyPr/>
          <a:lstStyle/>
          <a:p>
            <a:r>
              <a:rPr lang="en-US" dirty="0"/>
              <a:t>What is Ant?</a:t>
            </a:r>
          </a:p>
        </p:txBody>
      </p:sp>
      <p:sp>
        <p:nvSpPr>
          <p:cNvPr id="56325" name="Rectangle 13"/>
          <p:cNvSpPr>
            <a:spLocks noGrp="1"/>
          </p:cNvSpPr>
          <p:nvPr>
            <p:ph type="body" idx="4294967295"/>
          </p:nvPr>
        </p:nvSpPr>
        <p:spPr/>
        <p:txBody>
          <a:bodyPr/>
          <a:lstStyle/>
          <a:p>
            <a:r>
              <a:rPr lang="en-US" sz="3200" dirty="0"/>
              <a:t>Ant – a versatile </a:t>
            </a:r>
            <a:r>
              <a:rPr lang="en-US" sz="3200" dirty="0" smtClean="0"/>
              <a:t>Java-based </a:t>
            </a:r>
            <a:r>
              <a:rPr lang="en-US" sz="3200" dirty="0"/>
              <a:t>build tool </a:t>
            </a:r>
          </a:p>
          <a:p>
            <a:pPr lvl="1"/>
            <a:r>
              <a:rPr lang="en-US" sz="2800" dirty="0"/>
              <a:t>Control and execute various tasks in development, testing, configuration, </a:t>
            </a:r>
            <a:r>
              <a:rPr lang="en-US" sz="2800" dirty="0" smtClean="0"/>
              <a:t>distribution, &amp; installation.</a:t>
            </a:r>
            <a:endParaRPr lang="en-US" sz="2800" dirty="0"/>
          </a:p>
          <a:p>
            <a:pPr lvl="1"/>
            <a:r>
              <a:rPr lang="en-US" sz="2800" dirty="0" smtClean="0"/>
              <a:t>Widely used in Java projects</a:t>
            </a:r>
          </a:p>
          <a:p>
            <a:pPr lvl="1"/>
            <a:r>
              <a:rPr lang="en-US" sz="2800" dirty="0" smtClean="0"/>
              <a:t>Integrated with IDE, including Eclipse  </a:t>
            </a:r>
            <a:endParaRPr lang="en-US" sz="2800" dirty="0"/>
          </a:p>
          <a:p>
            <a:r>
              <a:rPr lang="en-US" sz="3200" dirty="0"/>
              <a:t>S</a:t>
            </a:r>
            <a:r>
              <a:rPr lang="en-US" sz="3200" dirty="0" smtClean="0"/>
              <a:t>ame </a:t>
            </a:r>
            <a:r>
              <a:rPr lang="en-US" sz="3200" dirty="0"/>
              <a:t>objectives </a:t>
            </a:r>
            <a:r>
              <a:rPr lang="en-US" sz="3200" dirty="0" smtClean="0"/>
              <a:t>as </a:t>
            </a:r>
            <a:r>
              <a:rPr lang="en-US" sz="3200" i="1" dirty="0">
                <a:solidFill>
                  <a:srgbClr val="000080"/>
                </a:solidFill>
              </a:rPr>
              <a:t>make</a:t>
            </a:r>
            <a:r>
              <a:rPr lang="en-US" sz="3200" dirty="0"/>
              <a:t> </a:t>
            </a:r>
            <a:r>
              <a:rPr lang="en-US" sz="3200" dirty="0" smtClean="0"/>
              <a:t>– a Unix/C-based build tool</a:t>
            </a:r>
            <a:endParaRPr lang="en-US" sz="3200" dirty="0"/>
          </a:p>
          <a:p>
            <a:r>
              <a:rPr lang="en-US" sz="3200" dirty="0" smtClean="0"/>
              <a:t>Ant build files (configuration) </a:t>
            </a:r>
            <a:r>
              <a:rPr lang="en-US" sz="3200" dirty="0"/>
              <a:t>are written in XML </a:t>
            </a:r>
          </a:p>
        </p:txBody>
      </p:sp>
      <p:sp>
        <p:nvSpPr>
          <p:cNvPr id="3" name="Date Placeholder 2"/>
          <p:cNvSpPr>
            <a:spLocks noGrp="1"/>
          </p:cNvSpPr>
          <p:nvPr>
            <p:ph type="dt" sz="half" idx="10"/>
          </p:nvPr>
        </p:nvSpPr>
        <p:spPr/>
        <p:txBody>
          <a:bodyPr/>
          <a:lstStyle/>
          <a:p>
            <a:pPr>
              <a:defRPr/>
            </a:pPr>
            <a:r>
              <a:rPr lang="en-US" dirty="0" smtClean="0"/>
              <a:t>April 25,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5</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56</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06928191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000" dirty="0"/>
              <a:t>Automating the Build (C &amp; make)</a:t>
            </a:r>
          </a:p>
        </p:txBody>
      </p:sp>
      <p:sp>
        <p:nvSpPr>
          <p:cNvPr id="4099" name="Rectangle 3"/>
          <p:cNvSpPr>
            <a:spLocks noGrp="1" noChangeArrowheads="1"/>
          </p:cNvSpPr>
          <p:nvPr>
            <p:ph type="body" idx="1"/>
          </p:nvPr>
        </p:nvSpPr>
        <p:spPr/>
        <p:txBody>
          <a:bodyPr/>
          <a:lstStyle/>
          <a:p>
            <a:r>
              <a:rPr lang="en-US" dirty="0"/>
              <a:t>The goal is to automate the build process</a:t>
            </a:r>
          </a:p>
          <a:p>
            <a:endParaRPr lang="en-US" dirty="0"/>
          </a:p>
        </p:txBody>
      </p:sp>
      <p:sp>
        <p:nvSpPr>
          <p:cNvPr id="4100" name="Text Box 4"/>
          <p:cNvSpPr txBox="1">
            <a:spLocks noChangeArrowheads="1"/>
          </p:cNvSpPr>
          <p:nvPr/>
        </p:nvSpPr>
        <p:spPr bwMode="auto">
          <a:xfrm>
            <a:off x="5105400" y="1600200"/>
            <a:ext cx="3886200" cy="2057400"/>
          </a:xfrm>
          <a:prstGeom prst="rect">
            <a:avLst/>
          </a:prstGeom>
          <a:solidFill>
            <a:srgbClr val="F8F8F8"/>
          </a:solidFill>
          <a:ln w="9525">
            <a:solidFill>
              <a:schemeClr val="bg2"/>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600" dirty="0">
                <a:latin typeface="Bitstream Vera Sans Mono" charset="0"/>
              </a:rPr>
              <a:t>a.out: driver.o foo.o bar.o</a:t>
            </a:r>
          </a:p>
          <a:p>
            <a:r>
              <a:rPr lang="en-US" sz="1600" dirty="0">
                <a:latin typeface="Bitstream Vera Sans Mono" charset="0"/>
              </a:rPr>
              <a:t>    gcc driver.o foo.o bar.o</a:t>
            </a:r>
          </a:p>
          <a:p>
            <a:r>
              <a:rPr lang="en-US" sz="1600" dirty="0">
                <a:latin typeface="Bitstream Vera Sans Mono" charset="0"/>
              </a:rPr>
              <a:t>driver.o: driver.c foo.h bar.h</a:t>
            </a:r>
          </a:p>
          <a:p>
            <a:r>
              <a:rPr lang="en-US" sz="1600" dirty="0">
                <a:latin typeface="Bitstream Vera Sans Mono" charset="0"/>
              </a:rPr>
              <a:t>    gcc -c driver.c</a:t>
            </a:r>
          </a:p>
          <a:p>
            <a:r>
              <a:rPr lang="en-US" sz="1600" dirty="0">
                <a:latin typeface="Bitstream Vera Sans Mono" charset="0"/>
              </a:rPr>
              <a:t>foo.o: foo.c foo.h</a:t>
            </a:r>
          </a:p>
          <a:p>
            <a:r>
              <a:rPr lang="en-US" sz="1600" dirty="0">
                <a:latin typeface="Bitstream Vera Sans Mono" charset="0"/>
              </a:rPr>
              <a:t>    gcc -c foo.c</a:t>
            </a:r>
          </a:p>
          <a:p>
            <a:r>
              <a:rPr lang="en-US" sz="1600" dirty="0">
                <a:latin typeface="Bitstream Vera Sans Mono" charset="0"/>
              </a:rPr>
              <a:t>bar.o:</a:t>
            </a:r>
          </a:p>
          <a:p>
            <a:r>
              <a:rPr lang="en-US" sz="1600" dirty="0">
                <a:latin typeface="Bitstream Vera Sans Mono" charset="0"/>
              </a:rPr>
              <a:t>    gcc -c bar.c</a:t>
            </a:r>
          </a:p>
        </p:txBody>
      </p:sp>
      <p:sp>
        <p:nvSpPr>
          <p:cNvPr id="4101" name="Text Box 5"/>
          <p:cNvSpPr txBox="1">
            <a:spLocks noChangeArrowheads="1"/>
          </p:cNvSpPr>
          <p:nvPr/>
        </p:nvSpPr>
        <p:spPr bwMode="auto">
          <a:xfrm>
            <a:off x="5105400" y="3810000"/>
            <a:ext cx="3886200" cy="1524000"/>
          </a:xfrm>
          <a:prstGeom prst="rect">
            <a:avLst/>
          </a:prstGeom>
          <a:solidFill>
            <a:srgbClr val="F8F8F8"/>
          </a:solidFill>
          <a:ln w="9525">
            <a:solidFill>
              <a:schemeClr val="bg2"/>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600" dirty="0">
                <a:latin typeface="Bitstream Vera Sans Mono" charset="0"/>
              </a:rPr>
              <a:t>linux3[1]% make</a:t>
            </a:r>
          </a:p>
          <a:p>
            <a:r>
              <a:rPr lang="en-US" sz="1600" dirty="0">
                <a:latin typeface="Bitstream Vera Sans Mono" charset="0"/>
              </a:rPr>
              <a:t>gcc -c driver.c</a:t>
            </a:r>
          </a:p>
          <a:p>
            <a:r>
              <a:rPr lang="en-US" sz="1600" dirty="0">
                <a:latin typeface="Bitstream Vera Sans Mono" charset="0"/>
              </a:rPr>
              <a:t>gcc -c foo.c</a:t>
            </a:r>
          </a:p>
          <a:p>
            <a:r>
              <a:rPr lang="en-US" sz="1600" dirty="0">
                <a:latin typeface="Bitstream Vera Sans Mono" charset="0"/>
              </a:rPr>
              <a:t>gcc -c bar.c</a:t>
            </a:r>
          </a:p>
          <a:p>
            <a:r>
              <a:rPr lang="en-US" sz="1600" dirty="0">
                <a:latin typeface="Bitstream Vera Sans Mono" charset="0"/>
              </a:rPr>
              <a:t>gcc driver.o foo.o bar.o</a:t>
            </a:r>
          </a:p>
          <a:p>
            <a:r>
              <a:rPr lang="en-US" sz="1600" dirty="0">
                <a:latin typeface="Bitstream Vera Sans Mono" charset="0"/>
              </a:rPr>
              <a:t>linux3[2]%</a:t>
            </a:r>
          </a:p>
        </p:txBody>
      </p:sp>
      <p:grpSp>
        <p:nvGrpSpPr>
          <p:cNvPr id="6" name="Group 5"/>
          <p:cNvGrpSpPr/>
          <p:nvPr/>
        </p:nvGrpSpPr>
        <p:grpSpPr>
          <a:xfrm>
            <a:off x="274639" y="1600200"/>
            <a:ext cx="4557713" cy="4605335"/>
            <a:chOff x="185739" y="2209800"/>
            <a:chExt cx="4557713" cy="4605335"/>
          </a:xfrm>
        </p:grpSpPr>
        <p:grpSp>
          <p:nvGrpSpPr>
            <p:cNvPr id="4102" name="Group 6"/>
            <p:cNvGrpSpPr>
              <a:grpSpLocks/>
            </p:cNvGrpSpPr>
            <p:nvPr/>
          </p:nvGrpSpPr>
          <p:grpSpPr bwMode="auto">
            <a:xfrm>
              <a:off x="185739" y="5805486"/>
              <a:ext cx="741363" cy="1009649"/>
              <a:chOff x="1309" y="2544"/>
              <a:chExt cx="467" cy="636"/>
            </a:xfrm>
          </p:grpSpPr>
          <p:pic>
            <p:nvPicPr>
              <p:cNvPr id="4103" name="Picture 7" descr="mime_emp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 y="2544"/>
                <a:ext cx="409" cy="409"/>
              </a:xfrm>
              <a:prstGeom prst="rect">
                <a:avLst/>
              </a:prstGeom>
              <a:noFill/>
              <a:extLst>
                <a:ext uri="{909E8E84-426E-40dd-AFC4-6F175D3DCCD1}">
                  <a14:hiddenFill xmlns:a14="http://schemas.microsoft.com/office/drawing/2010/main">
                    <a:solidFill>
                      <a:srgbClr val="FFFFFF"/>
                    </a:solidFill>
                  </a14:hiddenFill>
                </a:ext>
              </a:extLst>
            </p:spPr>
          </p:pic>
          <p:sp>
            <p:nvSpPr>
              <p:cNvPr id="4104" name="Text Box 8"/>
              <p:cNvSpPr txBox="1">
                <a:spLocks noChangeArrowheads="1"/>
              </p:cNvSpPr>
              <p:nvPr/>
            </p:nvSpPr>
            <p:spPr bwMode="auto">
              <a:xfrm>
                <a:off x="1309" y="2928"/>
                <a:ext cx="46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000" dirty="0"/>
                  <a:t>foo.c</a:t>
                </a:r>
              </a:p>
            </p:txBody>
          </p:sp>
        </p:grpSp>
        <p:grpSp>
          <p:nvGrpSpPr>
            <p:cNvPr id="4" name="Group 3"/>
            <p:cNvGrpSpPr/>
            <p:nvPr/>
          </p:nvGrpSpPr>
          <p:grpSpPr>
            <a:xfrm>
              <a:off x="985838" y="5805486"/>
              <a:ext cx="3757614" cy="1009649"/>
              <a:chOff x="985838" y="5805486"/>
              <a:chExt cx="3757614" cy="1009649"/>
            </a:xfrm>
          </p:grpSpPr>
          <p:grpSp>
            <p:nvGrpSpPr>
              <p:cNvPr id="4105" name="Group 9"/>
              <p:cNvGrpSpPr>
                <a:grpSpLocks/>
              </p:cNvGrpSpPr>
              <p:nvPr/>
            </p:nvGrpSpPr>
            <p:grpSpPr bwMode="auto">
              <a:xfrm>
                <a:off x="985838" y="5805486"/>
                <a:ext cx="755650" cy="1009649"/>
                <a:chOff x="1304" y="2544"/>
                <a:chExt cx="476" cy="636"/>
              </a:xfrm>
            </p:grpSpPr>
            <p:pic>
              <p:nvPicPr>
                <p:cNvPr id="4106" name="Picture 10" descr="mime_emp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 y="2544"/>
                  <a:ext cx="409" cy="409"/>
                </a:xfrm>
                <a:prstGeom prst="rect">
                  <a:avLst/>
                </a:prstGeom>
                <a:noFill/>
                <a:extLst>
                  <a:ext uri="{909E8E84-426E-40dd-AFC4-6F175D3DCCD1}">
                    <a14:hiddenFill xmlns:a14="http://schemas.microsoft.com/office/drawing/2010/main">
                      <a:solidFill>
                        <a:srgbClr val="FFFFFF"/>
                      </a:solidFill>
                    </a14:hiddenFill>
                  </a:ext>
                </a:extLst>
              </p:spPr>
            </p:pic>
            <p:sp>
              <p:nvSpPr>
                <p:cNvPr id="4107" name="Text Box 11"/>
                <p:cNvSpPr txBox="1">
                  <a:spLocks noChangeArrowheads="1"/>
                </p:cNvSpPr>
                <p:nvPr/>
              </p:nvSpPr>
              <p:spPr bwMode="auto">
                <a:xfrm>
                  <a:off x="1304" y="2928"/>
                  <a:ext cx="47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000" dirty="0"/>
                    <a:t>foo.h</a:t>
                  </a:r>
                </a:p>
              </p:txBody>
            </p:sp>
          </p:grpSp>
          <p:grpSp>
            <p:nvGrpSpPr>
              <p:cNvPr id="4108" name="Group 12"/>
              <p:cNvGrpSpPr>
                <a:grpSpLocks/>
              </p:cNvGrpSpPr>
              <p:nvPr/>
            </p:nvGrpSpPr>
            <p:grpSpPr bwMode="auto">
              <a:xfrm>
                <a:off x="3162301" y="5805492"/>
                <a:ext cx="755650" cy="995363"/>
                <a:chOff x="1293" y="2544"/>
                <a:chExt cx="476" cy="627"/>
              </a:xfrm>
            </p:grpSpPr>
            <p:pic>
              <p:nvPicPr>
                <p:cNvPr id="4109" name="Picture 13" descr="mime_emp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 y="2544"/>
                  <a:ext cx="409" cy="409"/>
                </a:xfrm>
                <a:prstGeom prst="rect">
                  <a:avLst/>
                </a:prstGeom>
                <a:noFill/>
                <a:extLst>
                  <a:ext uri="{909E8E84-426E-40dd-AFC4-6F175D3DCCD1}">
                    <a14:hiddenFill xmlns:a14="http://schemas.microsoft.com/office/drawing/2010/main">
                      <a:solidFill>
                        <a:srgbClr val="FFFFFF"/>
                      </a:solidFill>
                    </a14:hiddenFill>
                  </a:ext>
                </a:extLst>
              </p:spPr>
            </p:pic>
            <p:sp>
              <p:nvSpPr>
                <p:cNvPr id="4110" name="Text Box 14"/>
                <p:cNvSpPr txBox="1">
                  <a:spLocks noChangeArrowheads="1"/>
                </p:cNvSpPr>
                <p:nvPr/>
              </p:nvSpPr>
              <p:spPr bwMode="auto">
                <a:xfrm>
                  <a:off x="1293" y="2919"/>
                  <a:ext cx="47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000" dirty="0"/>
                    <a:t>bar.h</a:t>
                  </a:r>
                </a:p>
              </p:txBody>
            </p:sp>
          </p:grpSp>
          <p:grpSp>
            <p:nvGrpSpPr>
              <p:cNvPr id="4111" name="Group 15"/>
              <p:cNvGrpSpPr>
                <a:grpSpLocks/>
              </p:cNvGrpSpPr>
              <p:nvPr/>
            </p:nvGrpSpPr>
            <p:grpSpPr bwMode="auto">
              <a:xfrm>
                <a:off x="4002089" y="5805492"/>
                <a:ext cx="741363" cy="995363"/>
                <a:chOff x="1305" y="2544"/>
                <a:chExt cx="467" cy="627"/>
              </a:xfrm>
            </p:grpSpPr>
            <p:pic>
              <p:nvPicPr>
                <p:cNvPr id="4112" name="Picture 16" descr="mime_emp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 y="2544"/>
                  <a:ext cx="409" cy="409"/>
                </a:xfrm>
                <a:prstGeom prst="rect">
                  <a:avLst/>
                </a:prstGeom>
                <a:noFill/>
                <a:extLst>
                  <a:ext uri="{909E8E84-426E-40dd-AFC4-6F175D3DCCD1}">
                    <a14:hiddenFill xmlns:a14="http://schemas.microsoft.com/office/drawing/2010/main">
                      <a:solidFill>
                        <a:srgbClr val="FFFFFF"/>
                      </a:solidFill>
                    </a14:hiddenFill>
                  </a:ext>
                </a:extLst>
              </p:spPr>
            </p:pic>
            <p:sp>
              <p:nvSpPr>
                <p:cNvPr id="4113" name="Text Box 17"/>
                <p:cNvSpPr txBox="1">
                  <a:spLocks noChangeArrowheads="1"/>
                </p:cNvSpPr>
                <p:nvPr/>
              </p:nvSpPr>
              <p:spPr bwMode="auto">
                <a:xfrm>
                  <a:off x="1305" y="2919"/>
                  <a:ext cx="46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000" dirty="0"/>
                    <a:t>bar.c</a:t>
                  </a:r>
                </a:p>
              </p:txBody>
            </p:sp>
          </p:grpSp>
          <p:grpSp>
            <p:nvGrpSpPr>
              <p:cNvPr id="4114" name="Group 18"/>
              <p:cNvGrpSpPr>
                <a:grpSpLocks/>
              </p:cNvGrpSpPr>
              <p:nvPr/>
            </p:nvGrpSpPr>
            <p:grpSpPr bwMode="auto">
              <a:xfrm>
                <a:off x="1951038" y="5805486"/>
                <a:ext cx="1011238" cy="1009649"/>
                <a:chOff x="1223" y="2544"/>
                <a:chExt cx="637" cy="636"/>
              </a:xfrm>
            </p:grpSpPr>
            <p:pic>
              <p:nvPicPr>
                <p:cNvPr id="4115" name="Picture 19" descr="mime_emp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 y="2544"/>
                  <a:ext cx="409" cy="409"/>
                </a:xfrm>
                <a:prstGeom prst="rect">
                  <a:avLst/>
                </a:prstGeom>
                <a:noFill/>
                <a:extLst>
                  <a:ext uri="{909E8E84-426E-40dd-AFC4-6F175D3DCCD1}">
                    <a14:hiddenFill xmlns:a14="http://schemas.microsoft.com/office/drawing/2010/main">
                      <a:solidFill>
                        <a:srgbClr val="FFFFFF"/>
                      </a:solidFill>
                    </a14:hiddenFill>
                  </a:ext>
                </a:extLst>
              </p:spPr>
            </p:pic>
            <p:sp>
              <p:nvSpPr>
                <p:cNvPr id="4116" name="Text Box 20"/>
                <p:cNvSpPr txBox="1">
                  <a:spLocks noChangeArrowheads="1"/>
                </p:cNvSpPr>
                <p:nvPr/>
              </p:nvSpPr>
              <p:spPr bwMode="auto">
                <a:xfrm>
                  <a:off x="1223" y="2928"/>
                  <a:ext cx="63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000" dirty="0"/>
                    <a:t>driver.c</a:t>
                  </a:r>
                </a:p>
              </p:txBody>
            </p:sp>
          </p:grpSp>
        </p:grpSp>
        <p:grpSp>
          <p:nvGrpSpPr>
            <p:cNvPr id="3" name="Group 2"/>
            <p:cNvGrpSpPr/>
            <p:nvPr/>
          </p:nvGrpSpPr>
          <p:grpSpPr>
            <a:xfrm>
              <a:off x="352425" y="2209800"/>
              <a:ext cx="4383088" cy="3581400"/>
              <a:chOff x="352425" y="2209800"/>
              <a:chExt cx="4383088" cy="3581400"/>
            </a:xfrm>
          </p:grpSpPr>
          <p:grpSp>
            <p:nvGrpSpPr>
              <p:cNvPr id="4117" name="Group 21"/>
              <p:cNvGrpSpPr>
                <a:grpSpLocks/>
              </p:cNvGrpSpPr>
              <p:nvPr/>
            </p:nvGrpSpPr>
            <p:grpSpPr bwMode="auto">
              <a:xfrm>
                <a:off x="581025" y="4006852"/>
                <a:ext cx="755650" cy="1009651"/>
                <a:chOff x="1304" y="2544"/>
                <a:chExt cx="476" cy="636"/>
              </a:xfrm>
            </p:grpSpPr>
            <p:pic>
              <p:nvPicPr>
                <p:cNvPr id="4118" name="Picture 22" descr="mime_emp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 y="2544"/>
                  <a:ext cx="409" cy="409"/>
                </a:xfrm>
                <a:prstGeom prst="rect">
                  <a:avLst/>
                </a:prstGeom>
                <a:noFill/>
                <a:extLst>
                  <a:ext uri="{909E8E84-426E-40dd-AFC4-6F175D3DCCD1}">
                    <a14:hiddenFill xmlns:a14="http://schemas.microsoft.com/office/drawing/2010/main">
                      <a:solidFill>
                        <a:srgbClr val="FFFFFF"/>
                      </a:solidFill>
                    </a14:hiddenFill>
                  </a:ext>
                </a:extLst>
              </p:spPr>
            </p:pic>
            <p:sp>
              <p:nvSpPr>
                <p:cNvPr id="4119" name="Text Box 23"/>
                <p:cNvSpPr txBox="1">
                  <a:spLocks noChangeArrowheads="1"/>
                </p:cNvSpPr>
                <p:nvPr/>
              </p:nvSpPr>
              <p:spPr bwMode="auto">
                <a:xfrm>
                  <a:off x="1304" y="2928"/>
                  <a:ext cx="47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000" dirty="0"/>
                    <a:t>foo.o</a:t>
                  </a:r>
                </a:p>
              </p:txBody>
            </p:sp>
          </p:grpSp>
          <p:grpSp>
            <p:nvGrpSpPr>
              <p:cNvPr id="4120" name="Group 24"/>
              <p:cNvGrpSpPr>
                <a:grpSpLocks/>
              </p:cNvGrpSpPr>
              <p:nvPr/>
            </p:nvGrpSpPr>
            <p:grpSpPr bwMode="auto">
              <a:xfrm>
                <a:off x="3592513" y="4006852"/>
                <a:ext cx="755650" cy="1009651"/>
                <a:chOff x="1304" y="2544"/>
                <a:chExt cx="476" cy="636"/>
              </a:xfrm>
            </p:grpSpPr>
            <p:pic>
              <p:nvPicPr>
                <p:cNvPr id="4121" name="Picture 25" descr="mime_emp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 y="2544"/>
                  <a:ext cx="409" cy="409"/>
                </a:xfrm>
                <a:prstGeom prst="rect">
                  <a:avLst/>
                </a:prstGeom>
                <a:noFill/>
                <a:extLst>
                  <a:ext uri="{909E8E84-426E-40dd-AFC4-6F175D3DCCD1}">
                    <a14:hiddenFill xmlns:a14="http://schemas.microsoft.com/office/drawing/2010/main">
                      <a:solidFill>
                        <a:srgbClr val="FFFFFF"/>
                      </a:solidFill>
                    </a14:hiddenFill>
                  </a:ext>
                </a:extLst>
              </p:spPr>
            </p:pic>
            <p:sp>
              <p:nvSpPr>
                <p:cNvPr id="4122" name="Text Box 26"/>
                <p:cNvSpPr txBox="1">
                  <a:spLocks noChangeArrowheads="1"/>
                </p:cNvSpPr>
                <p:nvPr/>
              </p:nvSpPr>
              <p:spPr bwMode="auto">
                <a:xfrm>
                  <a:off x="1304" y="2928"/>
                  <a:ext cx="47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000" dirty="0"/>
                    <a:t>bar.o</a:t>
                  </a:r>
                </a:p>
              </p:txBody>
            </p:sp>
          </p:grpSp>
          <p:grpSp>
            <p:nvGrpSpPr>
              <p:cNvPr id="4123" name="Group 27"/>
              <p:cNvGrpSpPr>
                <a:grpSpLocks/>
              </p:cNvGrpSpPr>
              <p:nvPr/>
            </p:nvGrpSpPr>
            <p:grpSpPr bwMode="auto">
              <a:xfrm>
                <a:off x="1944688" y="4006852"/>
                <a:ext cx="1025525" cy="1009651"/>
                <a:chOff x="1219" y="2544"/>
                <a:chExt cx="646" cy="636"/>
              </a:xfrm>
            </p:grpSpPr>
            <p:pic>
              <p:nvPicPr>
                <p:cNvPr id="4124" name="Picture 28" descr="mime_emp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 y="2544"/>
                  <a:ext cx="409" cy="409"/>
                </a:xfrm>
                <a:prstGeom prst="rect">
                  <a:avLst/>
                </a:prstGeom>
                <a:noFill/>
                <a:extLst>
                  <a:ext uri="{909E8E84-426E-40dd-AFC4-6F175D3DCCD1}">
                    <a14:hiddenFill xmlns:a14="http://schemas.microsoft.com/office/drawing/2010/main">
                      <a:solidFill>
                        <a:srgbClr val="FFFFFF"/>
                      </a:solidFill>
                    </a14:hiddenFill>
                  </a:ext>
                </a:extLst>
              </p:spPr>
            </p:pic>
            <p:sp>
              <p:nvSpPr>
                <p:cNvPr id="4125" name="Text Box 29"/>
                <p:cNvSpPr txBox="1">
                  <a:spLocks noChangeArrowheads="1"/>
                </p:cNvSpPr>
                <p:nvPr/>
              </p:nvSpPr>
              <p:spPr bwMode="auto">
                <a:xfrm>
                  <a:off x="1219" y="2928"/>
                  <a:ext cx="64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000" dirty="0"/>
                    <a:t>driver.o</a:t>
                  </a:r>
                </a:p>
              </p:txBody>
            </p:sp>
          </p:grpSp>
          <p:sp>
            <p:nvSpPr>
              <p:cNvPr id="4128" name="Line 32"/>
              <p:cNvSpPr>
                <a:spLocks noChangeShapeType="1"/>
              </p:cNvSpPr>
              <p:nvPr/>
            </p:nvSpPr>
            <p:spPr bwMode="auto">
              <a:xfrm flipV="1">
                <a:off x="533400" y="4953000"/>
                <a:ext cx="381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4129" name="Line 33"/>
              <p:cNvSpPr>
                <a:spLocks noChangeShapeType="1"/>
              </p:cNvSpPr>
              <p:nvPr/>
            </p:nvSpPr>
            <p:spPr bwMode="auto">
              <a:xfrm flipH="1" flipV="1">
                <a:off x="990600" y="4953000"/>
                <a:ext cx="381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4130" name="Text Box 34"/>
              <p:cNvSpPr txBox="1">
                <a:spLocks noChangeArrowheads="1"/>
              </p:cNvSpPr>
              <p:nvPr/>
            </p:nvSpPr>
            <p:spPr bwMode="auto">
              <a:xfrm>
                <a:off x="352425" y="5181600"/>
                <a:ext cx="122555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dirty="0"/>
                  <a:t>gcc -c foo.c</a:t>
                </a:r>
              </a:p>
            </p:txBody>
          </p:sp>
          <p:sp>
            <p:nvSpPr>
              <p:cNvPr id="4131" name="Line 35"/>
              <p:cNvSpPr>
                <a:spLocks noChangeShapeType="1"/>
              </p:cNvSpPr>
              <p:nvPr/>
            </p:nvSpPr>
            <p:spPr bwMode="auto">
              <a:xfrm flipV="1">
                <a:off x="2438400" y="49530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4132" name="Line 36"/>
              <p:cNvSpPr>
                <a:spLocks noChangeShapeType="1"/>
              </p:cNvSpPr>
              <p:nvPr/>
            </p:nvSpPr>
            <p:spPr bwMode="auto">
              <a:xfrm flipV="1">
                <a:off x="1447800" y="4953000"/>
                <a:ext cx="9144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4133" name="Line 37"/>
              <p:cNvSpPr>
                <a:spLocks noChangeShapeType="1"/>
              </p:cNvSpPr>
              <p:nvPr/>
            </p:nvSpPr>
            <p:spPr bwMode="auto">
              <a:xfrm flipV="1">
                <a:off x="3581400" y="4953000"/>
                <a:ext cx="304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4134" name="Line 38"/>
              <p:cNvSpPr>
                <a:spLocks noChangeShapeType="1"/>
              </p:cNvSpPr>
              <p:nvPr/>
            </p:nvSpPr>
            <p:spPr bwMode="auto">
              <a:xfrm flipH="1" flipV="1">
                <a:off x="3962400" y="4953000"/>
                <a:ext cx="381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4135" name="Line 39"/>
              <p:cNvSpPr>
                <a:spLocks noChangeShapeType="1"/>
              </p:cNvSpPr>
              <p:nvPr/>
            </p:nvSpPr>
            <p:spPr bwMode="auto">
              <a:xfrm flipH="1" flipV="1">
                <a:off x="2514600" y="4953000"/>
                <a:ext cx="990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4136" name="Line 40"/>
              <p:cNvSpPr>
                <a:spLocks noChangeShapeType="1"/>
              </p:cNvSpPr>
              <p:nvPr/>
            </p:nvSpPr>
            <p:spPr bwMode="auto">
              <a:xfrm flipV="1">
                <a:off x="2438400" y="31242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4137" name="Line 41"/>
              <p:cNvSpPr>
                <a:spLocks noChangeShapeType="1"/>
              </p:cNvSpPr>
              <p:nvPr/>
            </p:nvSpPr>
            <p:spPr bwMode="auto">
              <a:xfrm flipH="1" flipV="1">
                <a:off x="2590800" y="3124200"/>
                <a:ext cx="13716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4139" name="Text Box 43"/>
              <p:cNvSpPr txBox="1">
                <a:spLocks noChangeArrowheads="1"/>
              </p:cNvSpPr>
              <p:nvPr/>
            </p:nvSpPr>
            <p:spPr bwMode="auto">
              <a:xfrm>
                <a:off x="3498850" y="5183188"/>
                <a:ext cx="1236663"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dirty="0"/>
                  <a:t>gcc -c bar.c</a:t>
                </a:r>
              </a:p>
            </p:txBody>
          </p:sp>
          <p:sp>
            <p:nvSpPr>
              <p:cNvPr id="4140" name="Text Box 44"/>
              <p:cNvSpPr txBox="1">
                <a:spLocks noChangeArrowheads="1"/>
              </p:cNvSpPr>
              <p:nvPr/>
            </p:nvSpPr>
            <p:spPr bwMode="auto">
              <a:xfrm>
                <a:off x="1728788" y="5183188"/>
                <a:ext cx="145097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dirty="0"/>
                  <a:t>gcc -c driver.c</a:t>
                </a:r>
              </a:p>
            </p:txBody>
          </p:sp>
          <p:grpSp>
            <p:nvGrpSpPr>
              <p:cNvPr id="2" name="Group 1"/>
              <p:cNvGrpSpPr/>
              <p:nvPr/>
            </p:nvGrpSpPr>
            <p:grpSpPr>
              <a:xfrm>
                <a:off x="990600" y="2209800"/>
                <a:ext cx="2520950" cy="1752600"/>
                <a:chOff x="990600" y="2209800"/>
                <a:chExt cx="2520950" cy="1752600"/>
              </a:xfrm>
            </p:grpSpPr>
            <p:pic>
              <p:nvPicPr>
                <p:cNvPr id="4126" name="Picture 30" descr="mime_emp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09800"/>
                  <a:ext cx="649288" cy="649288"/>
                </a:xfrm>
                <a:prstGeom prst="rect">
                  <a:avLst/>
                </a:prstGeom>
                <a:noFill/>
                <a:extLst>
                  <a:ext uri="{909E8E84-426E-40dd-AFC4-6F175D3DCCD1}">
                    <a14:hiddenFill xmlns:a14="http://schemas.microsoft.com/office/drawing/2010/main">
                      <a:solidFill>
                        <a:srgbClr val="FFFFFF"/>
                      </a:solidFill>
                    </a14:hiddenFill>
                  </a:ext>
                </a:extLst>
              </p:spPr>
            </p:pic>
            <p:sp>
              <p:nvSpPr>
                <p:cNvPr id="4127" name="Text Box 31"/>
                <p:cNvSpPr txBox="1">
                  <a:spLocks noChangeArrowheads="1"/>
                </p:cNvSpPr>
                <p:nvPr/>
              </p:nvSpPr>
              <p:spPr bwMode="auto">
                <a:xfrm>
                  <a:off x="1968500" y="2743200"/>
                  <a:ext cx="1066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sz="2000" dirty="0"/>
                    <a:t>a.out</a:t>
                  </a:r>
                </a:p>
              </p:txBody>
            </p:sp>
            <p:sp>
              <p:nvSpPr>
                <p:cNvPr id="4138" name="Line 42"/>
                <p:cNvSpPr>
                  <a:spLocks noChangeShapeType="1"/>
                </p:cNvSpPr>
                <p:nvPr/>
              </p:nvSpPr>
              <p:spPr bwMode="auto">
                <a:xfrm flipV="1">
                  <a:off x="990600" y="3124200"/>
                  <a:ext cx="12954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4141" name="Text Box 45"/>
                <p:cNvSpPr txBox="1">
                  <a:spLocks noChangeArrowheads="1"/>
                </p:cNvSpPr>
                <p:nvPr/>
              </p:nvSpPr>
              <p:spPr bwMode="auto">
                <a:xfrm>
                  <a:off x="1246188" y="3352800"/>
                  <a:ext cx="2265362"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dirty="0"/>
                    <a:t>gcc driver.o foo.o bar.o</a:t>
                  </a:r>
                </a:p>
              </p:txBody>
            </p:sp>
          </p:grpSp>
        </p:grpSp>
      </p:grpSp>
      <p:sp>
        <p:nvSpPr>
          <p:cNvPr id="7" name="Date Placeholder 6"/>
          <p:cNvSpPr>
            <a:spLocks noGrp="1"/>
          </p:cNvSpPr>
          <p:nvPr>
            <p:ph type="dt" sz="half" idx="10"/>
          </p:nvPr>
        </p:nvSpPr>
        <p:spPr/>
        <p:txBody>
          <a:bodyPr/>
          <a:lstStyle/>
          <a:p>
            <a:pPr>
              <a:defRPr/>
            </a:pPr>
            <a:r>
              <a:rPr lang="en-US" dirty="0" smtClean="0"/>
              <a:t>April 25, 2017</a:t>
            </a:r>
            <a:endParaRPr lang="en-US" dirty="0"/>
          </a:p>
        </p:txBody>
      </p:sp>
      <p:sp>
        <p:nvSpPr>
          <p:cNvPr id="8" name="Footer Placeholder 7"/>
          <p:cNvSpPr>
            <a:spLocks noGrp="1"/>
          </p:cNvSpPr>
          <p:nvPr>
            <p:ph type="ftr" sz="quarter" idx="11"/>
          </p:nvPr>
        </p:nvSpPr>
        <p:spPr/>
        <p:txBody>
          <a:bodyPr/>
          <a:lstStyle/>
          <a:p>
            <a:pPr>
              <a:defRPr/>
            </a:pPr>
            <a:r>
              <a:rPr lang="en-US" dirty="0" smtClean="0"/>
              <a:t>SE 433: Lecture 5</a:t>
            </a:r>
            <a:endParaRPr lang="en-US" dirty="0"/>
          </a:p>
        </p:txBody>
      </p:sp>
      <p:sp>
        <p:nvSpPr>
          <p:cNvPr id="9" name="Slide Number Placeholder 8"/>
          <p:cNvSpPr>
            <a:spLocks noGrp="1"/>
          </p:cNvSpPr>
          <p:nvPr>
            <p:ph type="sldNum" sz="quarter" idx="12"/>
          </p:nvPr>
        </p:nvSpPr>
        <p:spPr/>
        <p:txBody>
          <a:bodyPr/>
          <a:lstStyle/>
          <a:p>
            <a:pPr>
              <a:defRPr/>
            </a:pPr>
            <a:fld id="{8BDBD1F7-51C1-E94D-B9B2-8F7012A744C6}" type="slidenum">
              <a:rPr lang="en-US" smtClean="0"/>
              <a:pPr>
                <a:defRPr/>
              </a:pPr>
              <a:t>57</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890080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Project Organization</a:t>
            </a:r>
          </a:p>
        </p:txBody>
      </p:sp>
      <p:sp>
        <p:nvSpPr>
          <p:cNvPr id="7171" name="Rectangle 3"/>
          <p:cNvSpPr>
            <a:spLocks noGrp="1" noChangeArrowheads="1"/>
          </p:cNvSpPr>
          <p:nvPr>
            <p:ph type="body" idx="1"/>
          </p:nvPr>
        </p:nvSpPr>
        <p:spPr/>
        <p:txBody>
          <a:bodyPr/>
          <a:lstStyle/>
          <a:p>
            <a:r>
              <a:rPr lang="en-US" dirty="0"/>
              <a:t>The following example assumes that your workspace will be organized like </a:t>
            </a:r>
            <a:r>
              <a:rPr lang="en-US" dirty="0" smtClean="0"/>
              <a:t>so …</a:t>
            </a:r>
            <a:endParaRPr lang="en-US" dirty="0"/>
          </a:p>
          <a:p>
            <a:endParaRPr lang="en-US" dirty="0"/>
          </a:p>
        </p:txBody>
      </p:sp>
      <p:grpSp>
        <p:nvGrpSpPr>
          <p:cNvPr id="7172" name="Group 4"/>
          <p:cNvGrpSpPr>
            <a:grpSpLocks/>
          </p:cNvGrpSpPr>
          <p:nvPr/>
        </p:nvGrpSpPr>
        <p:grpSpPr bwMode="auto">
          <a:xfrm>
            <a:off x="2057400" y="2057400"/>
            <a:ext cx="5602288" cy="3765550"/>
            <a:chOff x="1200" y="1852"/>
            <a:chExt cx="3529" cy="2372"/>
          </a:xfrm>
        </p:grpSpPr>
        <p:grpSp>
          <p:nvGrpSpPr>
            <p:cNvPr id="7173" name="Group 5"/>
            <p:cNvGrpSpPr>
              <a:grpSpLocks/>
            </p:cNvGrpSpPr>
            <p:nvPr/>
          </p:nvGrpSpPr>
          <p:grpSpPr bwMode="auto">
            <a:xfrm>
              <a:off x="1200" y="2640"/>
              <a:ext cx="684" cy="615"/>
              <a:chOff x="1488" y="2928"/>
              <a:chExt cx="684" cy="615"/>
            </a:xfrm>
          </p:grpSpPr>
          <p:pic>
            <p:nvPicPr>
              <p:cNvPr id="7174" name="Picture 6" descr="mime_emp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 y="2928"/>
                <a:ext cx="409" cy="409"/>
              </a:xfrm>
              <a:prstGeom prst="rect">
                <a:avLst/>
              </a:prstGeom>
              <a:noFill/>
              <a:extLst>
                <a:ext uri="{909E8E84-426E-40dd-AFC4-6F175D3DCCD1}">
                  <a14:hiddenFill xmlns:a14="http://schemas.microsoft.com/office/drawing/2010/main">
                    <a:solidFill>
                      <a:srgbClr val="FFFFFF"/>
                    </a:solidFill>
                  </a14:hiddenFill>
                </a:ext>
              </a:extLst>
            </p:spPr>
          </p:pic>
          <p:sp>
            <p:nvSpPr>
              <p:cNvPr id="7175" name="Text Box 7"/>
              <p:cNvSpPr txBox="1">
                <a:spLocks noChangeArrowheads="1"/>
              </p:cNvSpPr>
              <p:nvPr/>
            </p:nvSpPr>
            <p:spPr bwMode="auto">
              <a:xfrm>
                <a:off x="1488" y="3312"/>
                <a:ext cx="6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build.xml</a:t>
                </a:r>
              </a:p>
            </p:txBody>
          </p:sp>
        </p:grpSp>
        <p:grpSp>
          <p:nvGrpSpPr>
            <p:cNvPr id="7176" name="Group 8"/>
            <p:cNvGrpSpPr>
              <a:grpSpLocks/>
            </p:cNvGrpSpPr>
            <p:nvPr/>
          </p:nvGrpSpPr>
          <p:grpSpPr bwMode="auto">
            <a:xfrm>
              <a:off x="2346" y="1852"/>
              <a:ext cx="1062" cy="596"/>
              <a:chOff x="2225" y="1776"/>
              <a:chExt cx="1062" cy="596"/>
            </a:xfrm>
          </p:grpSpPr>
          <p:pic>
            <p:nvPicPr>
              <p:cNvPr id="7177" name="Picture 9" descr="MCj0431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 y="1776"/>
                <a:ext cx="432" cy="432"/>
              </a:xfrm>
              <a:prstGeom prst="rect">
                <a:avLst/>
              </a:prstGeom>
              <a:noFill/>
              <a:extLst>
                <a:ext uri="{909E8E84-426E-40dd-AFC4-6F175D3DCCD1}">
                  <a14:hiddenFill xmlns:a14="http://schemas.microsoft.com/office/drawing/2010/main">
                    <a:solidFill>
                      <a:srgbClr val="FFFFFF"/>
                    </a:solidFill>
                  </a14:hiddenFill>
                </a:ext>
              </a:extLst>
            </p:spPr>
          </p:pic>
          <p:sp>
            <p:nvSpPr>
              <p:cNvPr id="7178" name="Text Box 10"/>
              <p:cNvSpPr txBox="1">
                <a:spLocks noChangeArrowheads="1"/>
              </p:cNvSpPr>
              <p:nvPr/>
            </p:nvSpPr>
            <p:spPr bwMode="auto">
              <a:xfrm>
                <a:off x="2225" y="2160"/>
                <a:ext cx="10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dirty="0"/>
                  <a:t>Project Directory</a:t>
                </a:r>
              </a:p>
            </p:txBody>
          </p:sp>
        </p:grpSp>
        <p:grpSp>
          <p:nvGrpSpPr>
            <p:cNvPr id="7179" name="Group 11"/>
            <p:cNvGrpSpPr>
              <a:grpSpLocks/>
            </p:cNvGrpSpPr>
            <p:nvPr/>
          </p:nvGrpSpPr>
          <p:grpSpPr bwMode="auto">
            <a:xfrm>
              <a:off x="2311" y="2650"/>
              <a:ext cx="505" cy="1574"/>
              <a:chOff x="2362" y="2650"/>
              <a:chExt cx="505" cy="1574"/>
            </a:xfrm>
          </p:grpSpPr>
          <p:grpSp>
            <p:nvGrpSpPr>
              <p:cNvPr id="7180" name="Group 12"/>
              <p:cNvGrpSpPr>
                <a:grpSpLocks/>
              </p:cNvGrpSpPr>
              <p:nvPr/>
            </p:nvGrpSpPr>
            <p:grpSpPr bwMode="auto">
              <a:xfrm>
                <a:off x="2398" y="2650"/>
                <a:ext cx="432" cy="596"/>
                <a:chOff x="2798" y="3120"/>
                <a:chExt cx="432" cy="596"/>
              </a:xfrm>
            </p:grpSpPr>
            <p:pic>
              <p:nvPicPr>
                <p:cNvPr id="7181" name="Picture 13" descr="MCj0431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8" y="3120"/>
                  <a:ext cx="432" cy="432"/>
                </a:xfrm>
                <a:prstGeom prst="rect">
                  <a:avLst/>
                </a:prstGeom>
                <a:noFill/>
                <a:extLst>
                  <a:ext uri="{909E8E84-426E-40dd-AFC4-6F175D3DCCD1}">
                    <a14:hiddenFill xmlns:a14="http://schemas.microsoft.com/office/drawing/2010/main">
                      <a:solidFill>
                        <a:srgbClr val="FFFFFF"/>
                      </a:solidFill>
                    </a14:hiddenFill>
                  </a:ext>
                </a:extLst>
              </p:spPr>
            </p:pic>
            <p:sp>
              <p:nvSpPr>
                <p:cNvPr id="7182" name="Text Box 14"/>
                <p:cNvSpPr txBox="1">
                  <a:spLocks noChangeArrowheads="1"/>
                </p:cNvSpPr>
                <p:nvPr/>
              </p:nvSpPr>
              <p:spPr bwMode="auto">
                <a:xfrm>
                  <a:off x="2870" y="3504"/>
                  <a:ext cx="2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dirty="0"/>
                    <a:t>src</a:t>
                  </a:r>
                </a:p>
              </p:txBody>
            </p:sp>
          </p:grpSp>
          <p:grpSp>
            <p:nvGrpSpPr>
              <p:cNvPr id="7183" name="Group 15"/>
              <p:cNvGrpSpPr>
                <a:grpSpLocks/>
              </p:cNvGrpSpPr>
              <p:nvPr/>
            </p:nvGrpSpPr>
            <p:grpSpPr bwMode="auto">
              <a:xfrm>
                <a:off x="2362" y="3513"/>
                <a:ext cx="505" cy="711"/>
                <a:chOff x="2364" y="3360"/>
                <a:chExt cx="505" cy="711"/>
              </a:xfrm>
            </p:grpSpPr>
            <p:sp>
              <p:nvSpPr>
                <p:cNvPr id="7184" name="Text Box 16"/>
                <p:cNvSpPr txBox="1">
                  <a:spLocks noChangeArrowheads="1"/>
                </p:cNvSpPr>
                <p:nvPr/>
              </p:nvSpPr>
              <p:spPr bwMode="auto">
                <a:xfrm>
                  <a:off x="2378" y="3840"/>
                  <a:ext cx="4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*.java</a:t>
                  </a:r>
                </a:p>
              </p:txBody>
            </p:sp>
            <p:grpSp>
              <p:nvGrpSpPr>
                <p:cNvPr id="7185" name="Group 17"/>
                <p:cNvGrpSpPr>
                  <a:grpSpLocks/>
                </p:cNvGrpSpPr>
                <p:nvPr/>
              </p:nvGrpSpPr>
              <p:grpSpPr bwMode="auto">
                <a:xfrm>
                  <a:off x="2364" y="3360"/>
                  <a:ext cx="505" cy="505"/>
                  <a:chOff x="2376" y="3360"/>
                  <a:chExt cx="505" cy="505"/>
                </a:xfrm>
              </p:grpSpPr>
              <p:pic>
                <p:nvPicPr>
                  <p:cNvPr id="7186" name="Picture 18" descr="mime_emp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 y="3360"/>
                    <a:ext cx="409" cy="409"/>
                  </a:xfrm>
                  <a:prstGeom prst="rect">
                    <a:avLst/>
                  </a:prstGeom>
                  <a:noFill/>
                  <a:extLst>
                    <a:ext uri="{909E8E84-426E-40dd-AFC4-6F175D3DCCD1}">
                      <a14:hiddenFill xmlns:a14="http://schemas.microsoft.com/office/drawing/2010/main">
                        <a:solidFill>
                          <a:srgbClr val="FFFFFF"/>
                        </a:solidFill>
                      </a14:hiddenFill>
                    </a:ext>
                  </a:extLst>
                </p:spPr>
              </p:pic>
              <p:pic>
                <p:nvPicPr>
                  <p:cNvPr id="7187" name="Picture 19" descr="mime_emp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 y="3456"/>
                    <a:ext cx="409" cy="409"/>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7188" name="Group 20"/>
            <p:cNvGrpSpPr>
              <a:grpSpLocks/>
            </p:cNvGrpSpPr>
            <p:nvPr/>
          </p:nvGrpSpPr>
          <p:grpSpPr bwMode="auto">
            <a:xfrm>
              <a:off x="3243" y="2650"/>
              <a:ext cx="554" cy="1574"/>
              <a:chOff x="3290" y="2650"/>
              <a:chExt cx="554" cy="1574"/>
            </a:xfrm>
          </p:grpSpPr>
          <p:grpSp>
            <p:nvGrpSpPr>
              <p:cNvPr id="7189" name="Group 21"/>
              <p:cNvGrpSpPr>
                <a:grpSpLocks/>
              </p:cNvGrpSpPr>
              <p:nvPr/>
            </p:nvGrpSpPr>
            <p:grpSpPr bwMode="auto">
              <a:xfrm>
                <a:off x="3351" y="2650"/>
                <a:ext cx="432" cy="596"/>
                <a:chOff x="3504" y="3120"/>
                <a:chExt cx="432" cy="596"/>
              </a:xfrm>
            </p:grpSpPr>
            <p:pic>
              <p:nvPicPr>
                <p:cNvPr id="7190" name="Picture 22" descr="MCj0431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3120"/>
                  <a:ext cx="432" cy="432"/>
                </a:xfrm>
                <a:prstGeom prst="rect">
                  <a:avLst/>
                </a:prstGeom>
                <a:noFill/>
                <a:extLst>
                  <a:ext uri="{909E8E84-426E-40dd-AFC4-6F175D3DCCD1}">
                    <a14:hiddenFill xmlns:a14="http://schemas.microsoft.com/office/drawing/2010/main">
                      <a:solidFill>
                        <a:srgbClr val="FFFFFF"/>
                      </a:solidFill>
                    </a14:hiddenFill>
                  </a:ext>
                </a:extLst>
              </p:spPr>
            </p:pic>
            <p:sp>
              <p:nvSpPr>
                <p:cNvPr id="7191" name="Text Box 23"/>
                <p:cNvSpPr txBox="1">
                  <a:spLocks noChangeArrowheads="1"/>
                </p:cNvSpPr>
                <p:nvPr/>
              </p:nvSpPr>
              <p:spPr bwMode="auto">
                <a:xfrm>
                  <a:off x="3577" y="3504"/>
                  <a:ext cx="2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dirty="0"/>
                    <a:t>bin</a:t>
                  </a:r>
                </a:p>
              </p:txBody>
            </p:sp>
          </p:grpSp>
          <p:grpSp>
            <p:nvGrpSpPr>
              <p:cNvPr id="7192" name="Group 24"/>
              <p:cNvGrpSpPr>
                <a:grpSpLocks/>
              </p:cNvGrpSpPr>
              <p:nvPr/>
            </p:nvGrpSpPr>
            <p:grpSpPr bwMode="auto">
              <a:xfrm>
                <a:off x="3290" y="3513"/>
                <a:ext cx="554" cy="711"/>
                <a:chOff x="3312" y="3360"/>
                <a:chExt cx="554" cy="711"/>
              </a:xfrm>
            </p:grpSpPr>
            <p:sp>
              <p:nvSpPr>
                <p:cNvPr id="7193" name="Text Box 25"/>
                <p:cNvSpPr txBox="1">
                  <a:spLocks noChangeArrowheads="1"/>
                </p:cNvSpPr>
                <p:nvPr/>
              </p:nvSpPr>
              <p:spPr bwMode="auto">
                <a:xfrm>
                  <a:off x="3326" y="3840"/>
                  <a:ext cx="5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*.class</a:t>
                  </a:r>
                </a:p>
              </p:txBody>
            </p:sp>
            <p:grpSp>
              <p:nvGrpSpPr>
                <p:cNvPr id="7194" name="Group 26"/>
                <p:cNvGrpSpPr>
                  <a:grpSpLocks/>
                </p:cNvGrpSpPr>
                <p:nvPr/>
              </p:nvGrpSpPr>
              <p:grpSpPr bwMode="auto">
                <a:xfrm>
                  <a:off x="3312" y="3360"/>
                  <a:ext cx="505" cy="505"/>
                  <a:chOff x="2376" y="3360"/>
                  <a:chExt cx="505" cy="505"/>
                </a:xfrm>
              </p:grpSpPr>
              <p:pic>
                <p:nvPicPr>
                  <p:cNvPr id="7195" name="Picture 27" descr="mime_emp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 y="3360"/>
                    <a:ext cx="409" cy="409"/>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mime_emp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 y="3456"/>
                    <a:ext cx="409" cy="409"/>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7197" name="Group 29"/>
            <p:cNvGrpSpPr>
              <a:grpSpLocks/>
            </p:cNvGrpSpPr>
            <p:nvPr/>
          </p:nvGrpSpPr>
          <p:grpSpPr bwMode="auto">
            <a:xfrm>
              <a:off x="4224" y="2650"/>
              <a:ext cx="505" cy="1574"/>
              <a:chOff x="4224" y="2650"/>
              <a:chExt cx="505" cy="1574"/>
            </a:xfrm>
          </p:grpSpPr>
          <p:grpSp>
            <p:nvGrpSpPr>
              <p:cNvPr id="7198" name="Group 30"/>
              <p:cNvGrpSpPr>
                <a:grpSpLocks/>
              </p:cNvGrpSpPr>
              <p:nvPr/>
            </p:nvGrpSpPr>
            <p:grpSpPr bwMode="auto">
              <a:xfrm>
                <a:off x="4260" y="2650"/>
                <a:ext cx="432" cy="596"/>
                <a:chOff x="4272" y="3120"/>
                <a:chExt cx="432" cy="596"/>
              </a:xfrm>
            </p:grpSpPr>
            <p:pic>
              <p:nvPicPr>
                <p:cNvPr id="7199" name="Picture 31" descr="MCj0431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 y="3120"/>
                  <a:ext cx="432" cy="432"/>
                </a:xfrm>
                <a:prstGeom prst="rect">
                  <a:avLst/>
                </a:prstGeom>
                <a:noFill/>
                <a:extLst>
                  <a:ext uri="{909E8E84-426E-40dd-AFC4-6F175D3DCCD1}">
                    <a14:hiddenFill xmlns:a14="http://schemas.microsoft.com/office/drawing/2010/main">
                      <a:solidFill>
                        <a:srgbClr val="FFFFFF"/>
                      </a:solidFill>
                    </a14:hiddenFill>
                  </a:ext>
                </a:extLst>
              </p:spPr>
            </p:pic>
            <p:sp>
              <p:nvSpPr>
                <p:cNvPr id="7200" name="Text Box 32"/>
                <p:cNvSpPr txBox="1">
                  <a:spLocks noChangeArrowheads="1"/>
                </p:cNvSpPr>
                <p:nvPr/>
              </p:nvSpPr>
              <p:spPr bwMode="auto">
                <a:xfrm>
                  <a:off x="4327" y="3504"/>
                  <a:ext cx="32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dirty="0"/>
                    <a:t>doc</a:t>
                  </a:r>
                </a:p>
              </p:txBody>
            </p:sp>
          </p:grpSp>
          <p:grpSp>
            <p:nvGrpSpPr>
              <p:cNvPr id="7201" name="Group 33"/>
              <p:cNvGrpSpPr>
                <a:grpSpLocks/>
              </p:cNvGrpSpPr>
              <p:nvPr/>
            </p:nvGrpSpPr>
            <p:grpSpPr bwMode="auto">
              <a:xfrm>
                <a:off x="4224" y="3513"/>
                <a:ext cx="505" cy="711"/>
                <a:chOff x="4272" y="3360"/>
                <a:chExt cx="505" cy="711"/>
              </a:xfrm>
            </p:grpSpPr>
            <p:sp>
              <p:nvSpPr>
                <p:cNvPr id="7202" name="Text Box 34"/>
                <p:cNvSpPr txBox="1">
                  <a:spLocks noChangeArrowheads="1"/>
                </p:cNvSpPr>
                <p:nvPr/>
              </p:nvSpPr>
              <p:spPr bwMode="auto">
                <a:xfrm>
                  <a:off x="4286" y="3840"/>
                  <a:ext cx="4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*.html</a:t>
                  </a:r>
                </a:p>
              </p:txBody>
            </p:sp>
            <p:grpSp>
              <p:nvGrpSpPr>
                <p:cNvPr id="7203" name="Group 35"/>
                <p:cNvGrpSpPr>
                  <a:grpSpLocks/>
                </p:cNvGrpSpPr>
                <p:nvPr/>
              </p:nvGrpSpPr>
              <p:grpSpPr bwMode="auto">
                <a:xfrm>
                  <a:off x="4272" y="3360"/>
                  <a:ext cx="505" cy="505"/>
                  <a:chOff x="2376" y="3360"/>
                  <a:chExt cx="505" cy="505"/>
                </a:xfrm>
              </p:grpSpPr>
              <p:pic>
                <p:nvPicPr>
                  <p:cNvPr id="7204" name="Picture 36" descr="mime_emp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 y="3360"/>
                    <a:ext cx="409" cy="409"/>
                  </a:xfrm>
                  <a:prstGeom prst="rect">
                    <a:avLst/>
                  </a:prstGeom>
                  <a:noFill/>
                  <a:extLst>
                    <a:ext uri="{909E8E84-426E-40dd-AFC4-6F175D3DCCD1}">
                      <a14:hiddenFill xmlns:a14="http://schemas.microsoft.com/office/drawing/2010/main">
                        <a:solidFill>
                          <a:srgbClr val="FFFFFF"/>
                        </a:solidFill>
                      </a14:hiddenFill>
                    </a:ext>
                  </a:extLst>
                </p:spPr>
              </p:pic>
              <p:pic>
                <p:nvPicPr>
                  <p:cNvPr id="7205" name="Picture 37" descr="mime_emp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 y="3456"/>
                    <a:ext cx="409" cy="409"/>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7206" name="Line 38"/>
            <p:cNvSpPr>
              <a:spLocks noChangeShapeType="1"/>
            </p:cNvSpPr>
            <p:nvPr/>
          </p:nvSpPr>
          <p:spPr bwMode="auto">
            <a:xfrm flipH="1">
              <a:off x="1728" y="2448"/>
              <a:ext cx="72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7207" name="Line 39"/>
            <p:cNvSpPr>
              <a:spLocks noChangeShapeType="1"/>
            </p:cNvSpPr>
            <p:nvPr/>
          </p:nvSpPr>
          <p:spPr bwMode="auto">
            <a:xfrm>
              <a:off x="3312" y="2448"/>
              <a:ext cx="96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7208" name="Line 40"/>
            <p:cNvSpPr>
              <a:spLocks noChangeShapeType="1"/>
            </p:cNvSpPr>
            <p:nvPr/>
          </p:nvSpPr>
          <p:spPr bwMode="auto">
            <a:xfrm flipH="1">
              <a:off x="2592" y="2448"/>
              <a:ext cx="96"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7209" name="Line 41"/>
            <p:cNvSpPr>
              <a:spLocks noChangeShapeType="1"/>
            </p:cNvSpPr>
            <p:nvPr/>
          </p:nvSpPr>
          <p:spPr bwMode="auto">
            <a:xfrm>
              <a:off x="3024" y="2448"/>
              <a:ext cx="288"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7210" name="Line 42"/>
            <p:cNvSpPr>
              <a:spLocks noChangeShapeType="1"/>
            </p:cNvSpPr>
            <p:nvPr/>
          </p:nvSpPr>
          <p:spPr bwMode="auto">
            <a:xfrm flipH="1">
              <a:off x="2563" y="3264"/>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7211" name="Line 43"/>
            <p:cNvSpPr>
              <a:spLocks noChangeShapeType="1"/>
            </p:cNvSpPr>
            <p:nvPr/>
          </p:nvSpPr>
          <p:spPr bwMode="auto">
            <a:xfrm flipH="1">
              <a:off x="3520" y="3264"/>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7212" name="Line 44"/>
            <p:cNvSpPr>
              <a:spLocks noChangeShapeType="1"/>
            </p:cNvSpPr>
            <p:nvPr/>
          </p:nvSpPr>
          <p:spPr bwMode="auto">
            <a:xfrm flipH="1">
              <a:off x="4476" y="3264"/>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gr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58</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40001784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Anatomy of a Build File</a:t>
            </a:r>
          </a:p>
        </p:txBody>
      </p:sp>
      <p:sp>
        <p:nvSpPr>
          <p:cNvPr id="8195" name="Rectangle 3"/>
          <p:cNvSpPr>
            <a:spLocks noGrp="1" noChangeArrowheads="1"/>
          </p:cNvSpPr>
          <p:nvPr>
            <p:ph type="body" idx="1"/>
          </p:nvPr>
        </p:nvSpPr>
        <p:spPr/>
        <p:txBody>
          <a:bodyPr/>
          <a:lstStyle/>
          <a:p>
            <a:r>
              <a:rPr lang="en-US" sz="2800" dirty="0" smtClean="0"/>
              <a:t>Ant</a:t>
            </a:r>
            <a:r>
              <a:rPr lang="en-US" sz="2800" dirty="0" smtClean="0">
                <a:latin typeface="Arial"/>
              </a:rPr>
              <a:t>’</a:t>
            </a:r>
            <a:r>
              <a:rPr lang="en-US" sz="2800" dirty="0" smtClean="0"/>
              <a:t>s </a:t>
            </a:r>
            <a:r>
              <a:rPr lang="en-US" sz="2800" dirty="0"/>
              <a:t>build files are written in XML</a:t>
            </a:r>
          </a:p>
          <a:p>
            <a:pPr lvl="1"/>
            <a:r>
              <a:rPr lang="en-US" sz="2400" dirty="0"/>
              <a:t>Convention is to call </a:t>
            </a:r>
            <a:r>
              <a:rPr lang="en-US" sz="2400" dirty="0" smtClean="0"/>
              <a:t>the file </a:t>
            </a:r>
            <a:r>
              <a:rPr lang="en-US" sz="2400" b="1" dirty="0">
                <a:latin typeface="Courier New"/>
                <a:cs typeface="Courier New"/>
              </a:rPr>
              <a:t>build.xml</a:t>
            </a:r>
          </a:p>
          <a:p>
            <a:r>
              <a:rPr lang="en-US" sz="2800" dirty="0"/>
              <a:t>Each build file contains</a:t>
            </a:r>
          </a:p>
          <a:p>
            <a:pPr lvl="1"/>
            <a:r>
              <a:rPr lang="en-US" sz="2400" dirty="0"/>
              <a:t>A project</a:t>
            </a:r>
          </a:p>
          <a:p>
            <a:pPr lvl="1"/>
            <a:r>
              <a:rPr lang="en-US" sz="2400" dirty="0"/>
              <a:t>At least 1 target</a:t>
            </a:r>
          </a:p>
          <a:p>
            <a:r>
              <a:rPr lang="en-US" sz="2800" dirty="0"/>
              <a:t>Targets are composed of some number of tasks</a:t>
            </a:r>
          </a:p>
          <a:p>
            <a:r>
              <a:rPr lang="en-US" sz="2800" dirty="0"/>
              <a:t>Build files may also contain properties</a:t>
            </a:r>
          </a:p>
          <a:p>
            <a:pPr lvl="1"/>
            <a:r>
              <a:rPr lang="en-US" sz="2400" dirty="0"/>
              <a:t>Like macros in a make file</a:t>
            </a:r>
          </a:p>
          <a:p>
            <a:r>
              <a:rPr lang="en-US" sz="2800" dirty="0"/>
              <a:t>Comments are within </a:t>
            </a:r>
            <a:r>
              <a:rPr lang="en-US" sz="2800" dirty="0">
                <a:latin typeface="Bitstream Vera Sans" charset="0"/>
              </a:rPr>
              <a:t>&lt;!-- --&gt;</a:t>
            </a:r>
            <a:r>
              <a:rPr lang="en-US" sz="2800" dirty="0"/>
              <a:t> blocks</a:t>
            </a:r>
          </a:p>
          <a:p>
            <a:endParaRPr lang="en-US" sz="2800" dirty="0"/>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59</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730251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ctrTitle"/>
          </p:nvPr>
        </p:nvSpPr>
        <p:spPr/>
        <p:txBody>
          <a:bodyPr/>
          <a:lstStyle/>
          <a:p>
            <a:pPr>
              <a:defRPr/>
            </a:pPr>
            <a:r>
              <a:rPr lang="en-US" dirty="0">
                <a:latin typeface="Arial" charset="0"/>
                <a:ea typeface="ＭＳ Ｐゴシック" charset="0"/>
                <a:cs typeface="ＭＳ Ｐゴシック" charset="0"/>
              </a:rPr>
              <a:t>Thought for the Day</a:t>
            </a:r>
          </a:p>
        </p:txBody>
      </p:sp>
      <p:sp>
        <p:nvSpPr>
          <p:cNvPr id="19458" name="Rectangle 3"/>
          <p:cNvSpPr>
            <a:spLocks noGrp="1" noChangeArrowheads="1"/>
          </p:cNvSpPr>
          <p:nvPr>
            <p:ph type="subTitle" idx="1"/>
          </p:nvPr>
        </p:nvSpPr>
        <p:spPr>
          <a:xfrm>
            <a:off x="304800" y="3429000"/>
            <a:ext cx="8382000" cy="2743200"/>
          </a:xfrm>
        </p:spPr>
        <p:txBody>
          <a:bodyPr/>
          <a:lstStyle/>
          <a:p>
            <a:r>
              <a:rPr lang="en-US" sz="2000" dirty="0"/>
              <a:t>“You must be a constructive schizophrenic. Be clear about the difference between your role as a programmer and as a tester. The tester in you must be suspicious, uncompromising, hostile, and compulsively obsessed with destroying, utterly destroying, the programmer’s software. The tester in you is your Mr. Hyde – your Incredible Hulk. He must exercise what Gruenberger calls ‘low cunning.” </a:t>
            </a:r>
            <a:endParaRPr lang="en-US" sz="2000" dirty="0" smtClean="0"/>
          </a:p>
          <a:p>
            <a:pPr algn="r"/>
            <a:r>
              <a:rPr lang="en-US" sz="2000" dirty="0" smtClean="0"/>
              <a:t>– </a:t>
            </a:r>
            <a:r>
              <a:rPr lang="en-US" sz="2000" dirty="0"/>
              <a:t>Boris Beizer</a:t>
            </a:r>
            <a:endParaRPr lang="en-US" sz="2000" dirty="0">
              <a:latin typeface="Arial" charset="0"/>
              <a:ea typeface="ＭＳ Ｐゴシック" charset="0"/>
              <a:cs typeface="ＭＳ Ｐゴシック" charset="0"/>
            </a:endParaRPr>
          </a:p>
        </p:txBody>
      </p:sp>
      <p:sp>
        <p:nvSpPr>
          <p:cNvPr id="19459"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April 25, 2017</a:t>
            </a:r>
            <a:endParaRPr lang="en-US" sz="1400" dirty="0"/>
          </a:p>
        </p:txBody>
      </p:sp>
      <p:sp>
        <p:nvSpPr>
          <p:cNvPr id="19460"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5</a:t>
            </a:r>
            <a:endParaRPr lang="en-US" sz="1400" dirty="0"/>
          </a:p>
        </p:txBody>
      </p:sp>
      <p:sp>
        <p:nvSpPr>
          <p:cNvPr id="3" name="Slide Number Placeholder 2"/>
          <p:cNvSpPr>
            <a:spLocks noGrp="1"/>
          </p:cNvSpPr>
          <p:nvPr>
            <p:ph type="sldNum" sz="quarter" idx="12"/>
          </p:nvPr>
        </p:nvSpPr>
        <p:spPr/>
        <p:txBody>
          <a:bodyPr/>
          <a:lstStyle/>
          <a:p>
            <a:pPr>
              <a:defRPr/>
            </a:pPr>
            <a:fld id="{F683B677-C643-1541-A02D-CD84F8996590}" type="slidenum">
              <a:rPr lang="en-US" smtClean="0"/>
              <a:pPr>
                <a:defRPr/>
              </a:pPr>
              <a:t>6</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1484514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p:cNvSpPr>
          <p:nvPr>
            <p:ph type="title"/>
          </p:nvPr>
        </p:nvSpPr>
        <p:spPr/>
        <p:txBody>
          <a:bodyPr/>
          <a:lstStyle/>
          <a:p>
            <a:r>
              <a:rPr lang="en-US" dirty="0" smtClean="0"/>
              <a:t>The Ant </a:t>
            </a:r>
            <a:r>
              <a:rPr lang="en-US" dirty="0"/>
              <a:t>Build File</a:t>
            </a:r>
          </a:p>
        </p:txBody>
      </p:sp>
      <p:sp>
        <p:nvSpPr>
          <p:cNvPr id="58373" name="Rectangle 3"/>
          <p:cNvSpPr>
            <a:spLocks noGrp="1"/>
          </p:cNvSpPr>
          <p:nvPr>
            <p:ph idx="1"/>
          </p:nvPr>
        </p:nvSpPr>
        <p:spPr>
          <a:xfrm>
            <a:off x="457200" y="990600"/>
            <a:ext cx="8229600" cy="5021262"/>
          </a:xfrm>
        </p:spPr>
        <p:txBody>
          <a:bodyPr/>
          <a:lstStyle/>
          <a:p>
            <a:r>
              <a:rPr lang="en-US" sz="3200" dirty="0" smtClean="0"/>
              <a:t>The default build file, </a:t>
            </a:r>
            <a:r>
              <a:rPr lang="en-US" sz="3200" i="1" dirty="0" smtClean="0">
                <a:solidFill>
                  <a:srgbClr val="000080"/>
                </a:solidFill>
              </a:rPr>
              <a:t>build.xml</a:t>
            </a:r>
            <a:endParaRPr lang="en-US" sz="3200" dirty="0"/>
          </a:p>
          <a:p>
            <a:r>
              <a:rPr lang="en-US" sz="3200" dirty="0"/>
              <a:t>Each build file contains o</a:t>
            </a:r>
            <a:r>
              <a:rPr lang="en-US" sz="3200" dirty="0" smtClean="0"/>
              <a:t>ne </a:t>
            </a:r>
            <a:r>
              <a:rPr lang="en-US" sz="3200" i="1" dirty="0" smtClean="0"/>
              <a:t>project</a:t>
            </a:r>
            <a:r>
              <a:rPr lang="en-US" sz="3200" dirty="0" smtClean="0"/>
              <a:t> </a:t>
            </a:r>
            <a:endParaRPr lang="en-US" sz="3200" dirty="0"/>
          </a:p>
          <a:p>
            <a:r>
              <a:rPr lang="en-US" sz="3200" dirty="0" smtClean="0"/>
              <a:t>The project contains one or more </a:t>
            </a:r>
            <a:r>
              <a:rPr lang="en-US" sz="3200" i="1" dirty="0" smtClean="0"/>
              <a:t>targets</a:t>
            </a:r>
            <a:r>
              <a:rPr lang="en-US" sz="3200" dirty="0" smtClean="0"/>
              <a:t> </a:t>
            </a:r>
            <a:endParaRPr lang="en-US" sz="3200" dirty="0"/>
          </a:p>
          <a:p>
            <a:r>
              <a:rPr lang="en-US" sz="3200" dirty="0"/>
              <a:t>A simple build file</a:t>
            </a:r>
          </a:p>
        </p:txBody>
      </p:sp>
      <p:sp>
        <p:nvSpPr>
          <p:cNvPr id="58374" name="Rectangle 4"/>
          <p:cNvSpPr>
            <a:spLocks/>
          </p:cNvSpPr>
          <p:nvPr/>
        </p:nvSpPr>
        <p:spPr bwMode="auto">
          <a:xfrm>
            <a:off x="3886200" y="3810000"/>
            <a:ext cx="5105400" cy="2286000"/>
          </a:xfrm>
          <a:prstGeom prst="rect">
            <a:avLst/>
          </a:prstGeom>
          <a:solidFill>
            <a:schemeClr val="accent1">
              <a:lumMod val="20000"/>
              <a:lumOff val="80000"/>
            </a:schemeClr>
          </a:solidFill>
          <a:ln>
            <a:noFill/>
          </a:ln>
          <a:extLst/>
        </p:spPr>
        <p:txBody>
          <a:bodyPr/>
          <a:lstStyle/>
          <a:p>
            <a:pPr marL="273050" indent="-273050" algn="l" eaLnBrk="0" hangingPunct="0">
              <a:spcBef>
                <a:spcPts val="600"/>
              </a:spcBef>
              <a:buClr>
                <a:schemeClr val="accent1"/>
              </a:buClr>
              <a:buSzPct val="76000"/>
              <a:buFont typeface="Wingdings 3" charset="0"/>
              <a:buNone/>
            </a:pPr>
            <a:r>
              <a:rPr lang="en-US" sz="2400" dirty="0">
                <a:solidFill>
                  <a:srgbClr val="400080"/>
                </a:solidFill>
                <a:latin typeface="+mn-lt"/>
                <a:cs typeface="Menlo Regular"/>
              </a:rPr>
              <a:t>&lt;project default="hello"&gt; </a:t>
            </a:r>
          </a:p>
          <a:p>
            <a:pPr marL="273050" indent="-273050" algn="l" eaLnBrk="0" hangingPunct="0">
              <a:spcBef>
                <a:spcPts val="600"/>
              </a:spcBef>
              <a:buClr>
                <a:schemeClr val="accent1"/>
              </a:buClr>
              <a:buSzPct val="76000"/>
              <a:buFont typeface="Wingdings 3" charset="0"/>
              <a:buNone/>
            </a:pPr>
            <a:r>
              <a:rPr lang="en-US" sz="2400" dirty="0">
                <a:solidFill>
                  <a:srgbClr val="400080"/>
                </a:solidFill>
                <a:latin typeface="+mn-lt"/>
                <a:cs typeface="Menlo Regular"/>
              </a:rPr>
              <a:t>	&lt;target name="hello"&gt; </a:t>
            </a:r>
          </a:p>
          <a:p>
            <a:pPr marL="273050" indent="-273050" algn="l" eaLnBrk="0" hangingPunct="0">
              <a:spcBef>
                <a:spcPts val="600"/>
              </a:spcBef>
              <a:buClr>
                <a:schemeClr val="accent1"/>
              </a:buClr>
              <a:buSzPct val="76000"/>
              <a:buFont typeface="Wingdings 3" charset="0"/>
              <a:buNone/>
            </a:pPr>
            <a:r>
              <a:rPr lang="en-US" sz="2400" dirty="0">
                <a:solidFill>
                  <a:srgbClr val="400080"/>
                </a:solidFill>
                <a:latin typeface="+mn-lt"/>
                <a:cs typeface="Menlo Regular"/>
              </a:rPr>
              <a:t>	  &lt;echo message="Hello, World"/&gt; </a:t>
            </a:r>
          </a:p>
          <a:p>
            <a:pPr marL="273050" indent="-273050" algn="l" eaLnBrk="0" hangingPunct="0">
              <a:spcBef>
                <a:spcPts val="600"/>
              </a:spcBef>
              <a:buClr>
                <a:schemeClr val="accent1"/>
              </a:buClr>
              <a:buSzPct val="76000"/>
              <a:buFont typeface="Wingdings 3" charset="0"/>
              <a:buNone/>
            </a:pPr>
            <a:r>
              <a:rPr lang="en-US" sz="2400" dirty="0">
                <a:solidFill>
                  <a:srgbClr val="400080"/>
                </a:solidFill>
                <a:latin typeface="+mn-lt"/>
                <a:cs typeface="Menlo Regular"/>
              </a:rPr>
              <a:t>   &lt;/target&gt; </a:t>
            </a:r>
          </a:p>
          <a:p>
            <a:pPr marL="273050" indent="-273050" algn="l" eaLnBrk="0" hangingPunct="0">
              <a:spcBef>
                <a:spcPts val="600"/>
              </a:spcBef>
              <a:buClr>
                <a:schemeClr val="accent1"/>
              </a:buClr>
              <a:buSzPct val="76000"/>
              <a:buFont typeface="Wingdings 3" charset="0"/>
              <a:buNone/>
            </a:pPr>
            <a:r>
              <a:rPr lang="en-US" sz="2400" dirty="0">
                <a:solidFill>
                  <a:srgbClr val="400080"/>
                </a:solidFill>
                <a:latin typeface="+mn-lt"/>
                <a:cs typeface="Menlo Regular"/>
              </a:rPr>
              <a:t>&lt;/project&gt; </a:t>
            </a:r>
          </a:p>
        </p:txBody>
      </p:sp>
      <p:sp>
        <p:nvSpPr>
          <p:cNvPr id="3" name="Date Placeholder 2"/>
          <p:cNvSpPr>
            <a:spLocks noGrp="1"/>
          </p:cNvSpPr>
          <p:nvPr>
            <p:ph type="dt" sz="half" idx="10"/>
          </p:nvPr>
        </p:nvSpPr>
        <p:spPr/>
        <p:txBody>
          <a:bodyPr/>
          <a:lstStyle/>
          <a:p>
            <a:pPr>
              <a:defRPr/>
            </a:pPr>
            <a:r>
              <a:rPr lang="en-US" dirty="0" smtClean="0"/>
              <a:t>April 25,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5</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60</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352492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6"/>
          <p:cNvSpPr>
            <a:spLocks noGrp="1"/>
          </p:cNvSpPr>
          <p:nvPr>
            <p:ph type="title" idx="4294967295"/>
          </p:nvPr>
        </p:nvSpPr>
        <p:spPr/>
        <p:txBody>
          <a:bodyPr/>
          <a:lstStyle/>
          <a:p>
            <a:r>
              <a:rPr lang="en-US" dirty="0" smtClean="0"/>
              <a:t>The Ant </a:t>
            </a:r>
            <a:r>
              <a:rPr lang="en-US" dirty="0"/>
              <a:t>Build </a:t>
            </a:r>
            <a:r>
              <a:rPr lang="en-US" dirty="0" smtClean="0"/>
              <a:t>File – Project</a:t>
            </a:r>
            <a:endParaRPr lang="en-US" dirty="0"/>
          </a:p>
        </p:txBody>
      </p:sp>
      <p:sp>
        <p:nvSpPr>
          <p:cNvPr id="59397" name="Rectangle 7"/>
          <p:cNvSpPr>
            <a:spLocks noGrp="1"/>
          </p:cNvSpPr>
          <p:nvPr>
            <p:ph type="body" idx="4294967295"/>
          </p:nvPr>
        </p:nvSpPr>
        <p:spPr>
          <a:xfrm>
            <a:off x="457200" y="990600"/>
            <a:ext cx="8153400" cy="5486400"/>
          </a:xfrm>
        </p:spPr>
        <p:txBody>
          <a:bodyPr/>
          <a:lstStyle/>
          <a:p>
            <a:r>
              <a:rPr lang="en-US" dirty="0"/>
              <a:t>Each build file contains exactly one project </a:t>
            </a:r>
          </a:p>
          <a:p>
            <a:pPr lvl="1"/>
            <a:r>
              <a:rPr lang="en-US" sz="2400" dirty="0"/>
              <a:t>The root </a:t>
            </a:r>
            <a:r>
              <a:rPr lang="en-US" sz="2400" dirty="0" smtClean="0"/>
              <a:t>element</a:t>
            </a:r>
            <a:endParaRPr lang="en-US" sz="2400" dirty="0"/>
          </a:p>
          <a:p>
            <a:r>
              <a:rPr lang="en-US" dirty="0"/>
              <a:t>The project attributes </a:t>
            </a:r>
          </a:p>
          <a:p>
            <a:pPr marL="344487" lvl="1" indent="0">
              <a:buNone/>
            </a:pPr>
            <a:r>
              <a:rPr lang="en-US" sz="2400" b="1" dirty="0">
                <a:solidFill>
                  <a:srgbClr val="000090"/>
                </a:solidFill>
              </a:rPr>
              <a:t>name</a:t>
            </a:r>
            <a:r>
              <a:rPr lang="en-US" sz="2400" dirty="0"/>
              <a:t> 	the name of the project. </a:t>
            </a:r>
          </a:p>
          <a:p>
            <a:pPr marL="344487" lvl="1" indent="0">
              <a:buNone/>
            </a:pPr>
            <a:r>
              <a:rPr lang="en-US" sz="2400" b="1" dirty="0">
                <a:solidFill>
                  <a:srgbClr val="000090"/>
                </a:solidFill>
              </a:rPr>
              <a:t>default</a:t>
            </a:r>
            <a:r>
              <a:rPr lang="en-US" sz="2400" dirty="0"/>
              <a:t> 	the default target</a:t>
            </a:r>
          </a:p>
          <a:p>
            <a:pPr marL="344487" lvl="1" indent="0">
              <a:buNone/>
            </a:pPr>
            <a:r>
              <a:rPr lang="en-US" sz="2400" b="1" dirty="0">
                <a:solidFill>
                  <a:srgbClr val="000090"/>
                </a:solidFill>
              </a:rPr>
              <a:t>basedir</a:t>
            </a:r>
            <a:r>
              <a:rPr lang="en-US" sz="2400" b="1" dirty="0"/>
              <a:t> </a:t>
            </a:r>
            <a:r>
              <a:rPr lang="en-US" sz="2400" dirty="0"/>
              <a:t>	the base directory of all relative paths. </a:t>
            </a:r>
          </a:p>
          <a:p>
            <a:r>
              <a:rPr lang="en-US" dirty="0"/>
              <a:t>Example: </a:t>
            </a:r>
          </a:p>
          <a:p>
            <a:pPr lvl="1">
              <a:buFont typeface="Wingdings 3" charset="0"/>
              <a:buNone/>
            </a:pPr>
            <a:r>
              <a:rPr lang="en-US" sz="2400" dirty="0">
                <a:solidFill>
                  <a:srgbClr val="400080"/>
                </a:solidFill>
                <a:latin typeface="Menlo Regular"/>
                <a:cs typeface="Menlo Regular"/>
              </a:rPr>
              <a:t>&lt;project name=</a:t>
            </a:r>
            <a:r>
              <a:rPr lang="ja-JP" altLang="en-US" sz="2400" dirty="0">
                <a:solidFill>
                  <a:srgbClr val="400080"/>
                </a:solidFill>
                <a:latin typeface="Menlo Regular"/>
                <a:cs typeface="Menlo Regular"/>
              </a:rPr>
              <a:t>“</a:t>
            </a:r>
            <a:r>
              <a:rPr lang="en-US" altLang="ja-JP" sz="2400" dirty="0">
                <a:solidFill>
                  <a:srgbClr val="400080"/>
                </a:solidFill>
                <a:latin typeface="Menlo Regular"/>
                <a:cs typeface="Menlo Regular"/>
              </a:rPr>
              <a:t>MyProject</a:t>
            </a:r>
            <a:r>
              <a:rPr lang="ja-JP" altLang="en-US" sz="2400" dirty="0">
                <a:solidFill>
                  <a:srgbClr val="400080"/>
                </a:solidFill>
                <a:latin typeface="Menlo Regular"/>
                <a:cs typeface="Menlo Regular"/>
              </a:rPr>
              <a:t>”</a:t>
            </a:r>
            <a:r>
              <a:rPr lang="en-US" altLang="ja-JP" sz="2400" dirty="0">
                <a:solidFill>
                  <a:srgbClr val="400080"/>
                </a:solidFill>
                <a:latin typeface="Menlo Regular"/>
                <a:cs typeface="Menlo Regular"/>
              </a:rPr>
              <a:t> </a:t>
            </a:r>
            <a:endParaRPr lang="en-US" altLang="ja-JP" sz="2400" dirty="0" smtClean="0">
              <a:solidFill>
                <a:srgbClr val="400080"/>
              </a:solidFill>
              <a:latin typeface="Menlo Regular"/>
              <a:cs typeface="Menlo Regular"/>
            </a:endParaRPr>
          </a:p>
          <a:p>
            <a:pPr lvl="1">
              <a:buFont typeface="Wingdings 3" charset="0"/>
              <a:buNone/>
            </a:pPr>
            <a:r>
              <a:rPr lang="en-US" altLang="ja-JP" sz="2400" dirty="0">
                <a:solidFill>
                  <a:srgbClr val="400080"/>
                </a:solidFill>
                <a:latin typeface="Menlo Regular"/>
                <a:cs typeface="Menlo Regular"/>
              </a:rPr>
              <a:t> </a:t>
            </a:r>
            <a:r>
              <a:rPr lang="en-US" altLang="ja-JP" sz="2400" dirty="0" smtClean="0">
                <a:solidFill>
                  <a:srgbClr val="400080"/>
                </a:solidFill>
                <a:latin typeface="Menlo Regular"/>
                <a:cs typeface="Menlo Regular"/>
              </a:rPr>
              <a:t>        default</a:t>
            </a:r>
            <a:r>
              <a:rPr lang="en-US" altLang="ja-JP" sz="2400" dirty="0">
                <a:solidFill>
                  <a:srgbClr val="400080"/>
                </a:solidFill>
                <a:latin typeface="Menlo Regular"/>
                <a:cs typeface="Menlo Regular"/>
              </a:rPr>
              <a:t>=</a:t>
            </a:r>
            <a:r>
              <a:rPr lang="ja-JP" altLang="en-US" sz="2400" dirty="0">
                <a:solidFill>
                  <a:srgbClr val="400080"/>
                </a:solidFill>
                <a:latin typeface="Menlo Regular"/>
                <a:cs typeface="Menlo Regular"/>
              </a:rPr>
              <a:t>“</a:t>
            </a:r>
            <a:r>
              <a:rPr lang="en-US" altLang="ja-JP" sz="2400" dirty="0">
                <a:solidFill>
                  <a:srgbClr val="400080"/>
                </a:solidFill>
                <a:latin typeface="Menlo Regular"/>
                <a:cs typeface="Menlo Regular"/>
              </a:rPr>
              <a:t>build</a:t>
            </a:r>
            <a:r>
              <a:rPr lang="ja-JP" altLang="en-US" sz="2400" dirty="0">
                <a:solidFill>
                  <a:srgbClr val="400080"/>
                </a:solidFill>
                <a:latin typeface="Menlo Regular"/>
                <a:cs typeface="Menlo Regular"/>
              </a:rPr>
              <a:t>”</a:t>
            </a:r>
            <a:r>
              <a:rPr lang="en-US" altLang="ja-JP" sz="2400" dirty="0">
                <a:solidFill>
                  <a:srgbClr val="400080"/>
                </a:solidFill>
                <a:latin typeface="Menlo Regular"/>
                <a:cs typeface="Menlo Regular"/>
              </a:rPr>
              <a:t> </a:t>
            </a:r>
            <a:endParaRPr lang="en-US" altLang="ja-JP" sz="2400" dirty="0" smtClean="0">
              <a:solidFill>
                <a:srgbClr val="400080"/>
              </a:solidFill>
              <a:latin typeface="Menlo Regular"/>
              <a:cs typeface="Menlo Regular"/>
            </a:endParaRPr>
          </a:p>
          <a:p>
            <a:pPr lvl="1">
              <a:buFont typeface="Wingdings 3" charset="0"/>
              <a:buNone/>
            </a:pPr>
            <a:r>
              <a:rPr lang="en-US" altLang="ja-JP" sz="2400" dirty="0">
                <a:solidFill>
                  <a:srgbClr val="400080"/>
                </a:solidFill>
                <a:latin typeface="Menlo Regular"/>
                <a:cs typeface="Menlo Regular"/>
              </a:rPr>
              <a:t> </a:t>
            </a:r>
            <a:r>
              <a:rPr lang="en-US" altLang="ja-JP" sz="2400" dirty="0" smtClean="0">
                <a:solidFill>
                  <a:srgbClr val="400080"/>
                </a:solidFill>
                <a:latin typeface="Menlo Regular"/>
                <a:cs typeface="Menlo Regular"/>
              </a:rPr>
              <a:t>        basedir</a:t>
            </a:r>
            <a:r>
              <a:rPr lang="en-US" altLang="ja-JP" sz="2400" dirty="0">
                <a:solidFill>
                  <a:srgbClr val="400080"/>
                </a:solidFill>
                <a:latin typeface="Menlo Regular"/>
                <a:cs typeface="Menlo Regular"/>
              </a:rPr>
              <a:t>=</a:t>
            </a:r>
            <a:r>
              <a:rPr lang="ja-JP" altLang="en-US" sz="2400" dirty="0">
                <a:solidFill>
                  <a:srgbClr val="400080"/>
                </a:solidFill>
                <a:latin typeface="Menlo Regular"/>
                <a:cs typeface="Menlo Regular"/>
              </a:rPr>
              <a:t>“</a:t>
            </a:r>
            <a:r>
              <a:rPr lang="en-US" altLang="ja-JP" sz="2400" dirty="0">
                <a:solidFill>
                  <a:srgbClr val="400080"/>
                </a:solidFill>
                <a:latin typeface="Menlo Regular"/>
                <a:cs typeface="Menlo Regular"/>
              </a:rPr>
              <a:t>.</a:t>
            </a:r>
            <a:r>
              <a:rPr lang="ja-JP" altLang="en-US" sz="2400" dirty="0">
                <a:solidFill>
                  <a:srgbClr val="400080"/>
                </a:solidFill>
                <a:latin typeface="Menlo Regular"/>
                <a:cs typeface="Menlo Regular"/>
              </a:rPr>
              <a:t>”</a:t>
            </a:r>
            <a:r>
              <a:rPr lang="en-US" altLang="ja-JP" sz="2400" dirty="0">
                <a:solidFill>
                  <a:srgbClr val="400080"/>
                </a:solidFill>
                <a:latin typeface="Menlo Regular"/>
                <a:cs typeface="Menlo Regular"/>
              </a:rPr>
              <a:t>&gt;</a:t>
            </a:r>
            <a:endParaRPr lang="en-US" sz="2400" dirty="0">
              <a:solidFill>
                <a:srgbClr val="400080"/>
              </a:solidFill>
              <a:latin typeface="Menlo Regular"/>
              <a:cs typeface="Menlo Regular"/>
            </a:endParaRPr>
          </a:p>
        </p:txBody>
      </p:sp>
      <p:sp>
        <p:nvSpPr>
          <p:cNvPr id="3" name="Date Placeholder 2"/>
          <p:cNvSpPr>
            <a:spLocks noGrp="1"/>
          </p:cNvSpPr>
          <p:nvPr>
            <p:ph type="dt" sz="half" idx="10"/>
          </p:nvPr>
        </p:nvSpPr>
        <p:spPr/>
        <p:txBody>
          <a:bodyPr/>
          <a:lstStyle/>
          <a:p>
            <a:pPr>
              <a:defRPr/>
            </a:pPr>
            <a:r>
              <a:rPr lang="en-US" dirty="0" smtClean="0"/>
              <a:t>April 25,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5</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61</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98451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39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39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39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39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39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39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39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39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Projects</a:t>
            </a:r>
          </a:p>
        </p:txBody>
      </p:sp>
      <p:sp>
        <p:nvSpPr>
          <p:cNvPr id="9219" name="Rectangle 3"/>
          <p:cNvSpPr>
            <a:spLocks noGrp="1" noChangeArrowheads="1"/>
          </p:cNvSpPr>
          <p:nvPr>
            <p:ph type="body" idx="1"/>
          </p:nvPr>
        </p:nvSpPr>
        <p:spPr/>
        <p:txBody>
          <a:bodyPr/>
          <a:lstStyle/>
          <a:p>
            <a:pPr>
              <a:lnSpc>
                <a:spcPct val="90000"/>
              </a:lnSpc>
            </a:pPr>
            <a:r>
              <a:rPr lang="en-US" dirty="0"/>
              <a:t>The </a:t>
            </a:r>
            <a:r>
              <a:rPr lang="en-US" dirty="0">
                <a:hlinkClick r:id="rId2"/>
              </a:rPr>
              <a:t>project tag</a:t>
            </a:r>
            <a:r>
              <a:rPr lang="en-US" dirty="0"/>
              <a:t> is used to define the project you wish to work with</a:t>
            </a:r>
          </a:p>
          <a:p>
            <a:pPr>
              <a:lnSpc>
                <a:spcPct val="90000"/>
              </a:lnSpc>
            </a:pPr>
            <a:r>
              <a:rPr lang="en-US" dirty="0"/>
              <a:t>Projects tags typically contain 3 attributes</a:t>
            </a:r>
          </a:p>
          <a:p>
            <a:pPr lvl="1">
              <a:lnSpc>
                <a:spcPct val="90000"/>
              </a:lnSpc>
            </a:pPr>
            <a:r>
              <a:rPr lang="en-US" dirty="0"/>
              <a:t>name – a logical name for the project</a:t>
            </a:r>
          </a:p>
          <a:p>
            <a:pPr lvl="1">
              <a:lnSpc>
                <a:spcPct val="90000"/>
              </a:lnSpc>
            </a:pPr>
            <a:r>
              <a:rPr lang="en-US" dirty="0"/>
              <a:t>default – the default target to execute</a:t>
            </a:r>
          </a:p>
          <a:p>
            <a:pPr lvl="1">
              <a:lnSpc>
                <a:spcPct val="90000"/>
              </a:lnSpc>
            </a:pPr>
            <a:r>
              <a:rPr lang="en-US" dirty="0"/>
              <a:t>basedir – the base directory for which all operations are done relative to</a:t>
            </a:r>
          </a:p>
          <a:p>
            <a:pPr>
              <a:lnSpc>
                <a:spcPct val="90000"/>
              </a:lnSpc>
            </a:pPr>
            <a:r>
              <a:rPr lang="en-US" dirty="0"/>
              <a:t>Additionally, a description for the project can be specified from within the project tag</a:t>
            </a:r>
          </a:p>
          <a:p>
            <a:pPr>
              <a:lnSpc>
                <a:spcPct val="90000"/>
              </a:lnSpc>
            </a:pPr>
            <a:endParaRPr lang="en-US" dirty="0"/>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62</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8288058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Build File</a:t>
            </a:r>
          </a:p>
        </p:txBody>
      </p:sp>
      <p:sp>
        <p:nvSpPr>
          <p:cNvPr id="10244" name="Text Box 4"/>
          <p:cNvSpPr txBox="1">
            <a:spLocks noChangeArrowheads="1"/>
          </p:cNvSpPr>
          <p:nvPr/>
        </p:nvSpPr>
        <p:spPr bwMode="auto">
          <a:xfrm>
            <a:off x="457200" y="1600200"/>
            <a:ext cx="8229600" cy="4572000"/>
          </a:xfrm>
          <a:prstGeom prst="rect">
            <a:avLst/>
          </a:prstGeom>
          <a:solidFill>
            <a:srgbClr val="F8F8F8"/>
          </a:solidFill>
          <a:ln w="9525">
            <a:solidFill>
              <a:schemeClr val="bg2"/>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400" b="1" dirty="0">
                <a:latin typeface="Courier New"/>
                <a:cs typeface="Courier New"/>
              </a:rPr>
              <a:t>&lt;project name="Sample Project" default="compile" basedir="."&gt;</a:t>
            </a:r>
          </a:p>
          <a:p>
            <a:endParaRPr lang="en-US" sz="1400" b="1" dirty="0">
              <a:latin typeface="Courier New"/>
              <a:cs typeface="Courier New"/>
            </a:endParaRPr>
          </a:p>
          <a:p>
            <a:r>
              <a:rPr lang="en-US" sz="1400" b="1" dirty="0">
                <a:latin typeface="Courier New"/>
                <a:cs typeface="Courier New"/>
              </a:rPr>
              <a:t>  &lt;description&gt;</a:t>
            </a:r>
          </a:p>
          <a:p>
            <a:r>
              <a:rPr lang="en-US" sz="1400" b="1" dirty="0">
                <a:latin typeface="Courier New"/>
                <a:cs typeface="Courier New"/>
              </a:rPr>
              <a:t>    A sample build file for this project</a:t>
            </a:r>
          </a:p>
          <a:p>
            <a:r>
              <a:rPr lang="en-US" sz="1400" b="1" dirty="0">
                <a:latin typeface="Courier New"/>
                <a:cs typeface="Courier New"/>
              </a:rPr>
              <a:t>  &lt;/description&gt;</a:t>
            </a:r>
          </a:p>
          <a:p>
            <a:r>
              <a:rPr lang="en-US" sz="1400" b="1" dirty="0">
                <a:latin typeface="Courier New"/>
                <a:cs typeface="Courier New"/>
              </a:rPr>
              <a:t>  </a:t>
            </a:r>
          </a:p>
          <a:p>
            <a:r>
              <a:rPr lang="en-US" sz="1400" b="1" dirty="0">
                <a:latin typeface="Courier New"/>
                <a:cs typeface="Courier New"/>
              </a:rPr>
              <a:t>&lt;/project&gt;</a:t>
            </a:r>
          </a:p>
          <a:p>
            <a:endParaRPr lang="en-US" sz="1400" dirty="0">
              <a:latin typeface="Bitstream Vera Sans Mono" charset="0"/>
            </a:endParaRPr>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63</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5858359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Targets</a:t>
            </a:r>
          </a:p>
        </p:txBody>
      </p:sp>
      <p:sp>
        <p:nvSpPr>
          <p:cNvPr id="13315" name="Rectangle 3"/>
          <p:cNvSpPr>
            <a:spLocks noGrp="1" noChangeArrowheads="1"/>
          </p:cNvSpPr>
          <p:nvPr>
            <p:ph type="body" idx="1"/>
          </p:nvPr>
        </p:nvSpPr>
        <p:spPr/>
        <p:txBody>
          <a:bodyPr/>
          <a:lstStyle/>
          <a:p>
            <a:pPr>
              <a:lnSpc>
                <a:spcPct val="90000"/>
              </a:lnSpc>
            </a:pPr>
            <a:r>
              <a:rPr lang="en-US" dirty="0"/>
              <a:t>The </a:t>
            </a:r>
            <a:r>
              <a:rPr lang="en-US" dirty="0">
                <a:hlinkClick r:id="rId2"/>
              </a:rPr>
              <a:t>target tag</a:t>
            </a:r>
            <a:r>
              <a:rPr lang="en-US" dirty="0"/>
              <a:t> has the following required attribute</a:t>
            </a:r>
          </a:p>
          <a:p>
            <a:pPr lvl="1">
              <a:lnSpc>
                <a:spcPct val="90000"/>
              </a:lnSpc>
            </a:pPr>
            <a:r>
              <a:rPr lang="en-US" sz="2400" dirty="0"/>
              <a:t>name – the logical name for a target</a:t>
            </a:r>
          </a:p>
          <a:p>
            <a:pPr>
              <a:lnSpc>
                <a:spcPct val="90000"/>
              </a:lnSpc>
            </a:pPr>
            <a:r>
              <a:rPr lang="en-US" dirty="0"/>
              <a:t>Targets may also have optional attributes such as</a:t>
            </a:r>
          </a:p>
          <a:p>
            <a:pPr lvl="1">
              <a:lnSpc>
                <a:spcPct val="90000"/>
              </a:lnSpc>
            </a:pPr>
            <a:r>
              <a:rPr lang="en-US" sz="2400" dirty="0"/>
              <a:t>depends – a list of other target names for which this task is </a:t>
            </a:r>
            <a:r>
              <a:rPr lang="en-US" sz="2400" dirty="0" smtClean="0"/>
              <a:t>dependent </a:t>
            </a:r>
            <a:r>
              <a:rPr lang="en-US" sz="2400" dirty="0"/>
              <a:t>upon, the specified task(s) get executed first</a:t>
            </a:r>
          </a:p>
          <a:p>
            <a:pPr lvl="1">
              <a:lnSpc>
                <a:spcPct val="90000"/>
              </a:lnSpc>
            </a:pPr>
            <a:r>
              <a:rPr lang="en-US" sz="2400" dirty="0"/>
              <a:t>description – a description of what a target does</a:t>
            </a:r>
          </a:p>
          <a:p>
            <a:pPr>
              <a:lnSpc>
                <a:spcPct val="90000"/>
              </a:lnSpc>
            </a:pPr>
            <a:r>
              <a:rPr lang="en-US" dirty="0"/>
              <a:t>Like make files, targets in Ant can depend on some number of other targets</a:t>
            </a:r>
          </a:p>
          <a:p>
            <a:pPr lvl="1">
              <a:lnSpc>
                <a:spcPct val="90000"/>
              </a:lnSpc>
            </a:pPr>
            <a:r>
              <a:rPr lang="en-US" sz="2400" dirty="0"/>
              <a:t>For example, we might have a target to create a jarfile, which first depends upon another target to compile the code</a:t>
            </a:r>
          </a:p>
          <a:p>
            <a:pPr>
              <a:lnSpc>
                <a:spcPct val="90000"/>
              </a:lnSpc>
            </a:pPr>
            <a:r>
              <a:rPr lang="en-US" dirty="0"/>
              <a:t>A build file may additionally specify a default target</a:t>
            </a:r>
          </a:p>
          <a:p>
            <a:pPr>
              <a:lnSpc>
                <a:spcPct val="90000"/>
              </a:lnSpc>
            </a:pPr>
            <a:endParaRPr lang="en-US" dirty="0"/>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64</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523862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6"/>
          <p:cNvSpPr>
            <a:spLocks noGrp="1"/>
          </p:cNvSpPr>
          <p:nvPr>
            <p:ph type="title" idx="4294967295"/>
          </p:nvPr>
        </p:nvSpPr>
        <p:spPr/>
        <p:txBody>
          <a:bodyPr/>
          <a:lstStyle/>
          <a:p>
            <a:r>
              <a:rPr lang="en-US" dirty="0" smtClean="0"/>
              <a:t>The Ant </a:t>
            </a:r>
            <a:r>
              <a:rPr lang="en-US" dirty="0"/>
              <a:t>Build </a:t>
            </a:r>
            <a:r>
              <a:rPr lang="en-US" dirty="0" smtClean="0"/>
              <a:t>File – Targets</a:t>
            </a:r>
            <a:endParaRPr lang="en-US" dirty="0"/>
          </a:p>
        </p:txBody>
      </p:sp>
      <p:sp>
        <p:nvSpPr>
          <p:cNvPr id="60421" name="Rectangle 7"/>
          <p:cNvSpPr>
            <a:spLocks noGrp="1"/>
          </p:cNvSpPr>
          <p:nvPr>
            <p:ph type="body" idx="4294967295"/>
          </p:nvPr>
        </p:nvSpPr>
        <p:spPr/>
        <p:txBody>
          <a:bodyPr/>
          <a:lstStyle/>
          <a:p>
            <a:pPr>
              <a:lnSpc>
                <a:spcPct val="90000"/>
              </a:lnSpc>
            </a:pPr>
            <a:r>
              <a:rPr lang="en-US" dirty="0"/>
              <a:t>Each project contains one or more </a:t>
            </a:r>
            <a:r>
              <a:rPr lang="en-US" i="1" dirty="0"/>
              <a:t>targets</a:t>
            </a:r>
            <a:r>
              <a:rPr lang="en-US" dirty="0"/>
              <a:t> </a:t>
            </a:r>
          </a:p>
          <a:p>
            <a:pPr lvl="1">
              <a:lnSpc>
                <a:spcPct val="90000"/>
              </a:lnSpc>
            </a:pPr>
            <a:r>
              <a:rPr lang="en-US" sz="2400" dirty="0"/>
              <a:t>One must be </a:t>
            </a:r>
            <a:r>
              <a:rPr lang="en-US" sz="2400" dirty="0" smtClean="0"/>
              <a:t>the default target</a:t>
            </a:r>
            <a:endParaRPr lang="en-US" sz="2400" dirty="0"/>
          </a:p>
          <a:p>
            <a:pPr>
              <a:lnSpc>
                <a:spcPct val="90000"/>
              </a:lnSpc>
            </a:pPr>
            <a:r>
              <a:rPr lang="en-US" dirty="0"/>
              <a:t>Each target contains one or more </a:t>
            </a:r>
            <a:r>
              <a:rPr lang="en-US" i="1" dirty="0"/>
              <a:t>tasks</a:t>
            </a:r>
          </a:p>
          <a:p>
            <a:pPr>
              <a:lnSpc>
                <a:spcPct val="90000"/>
              </a:lnSpc>
            </a:pPr>
            <a:r>
              <a:rPr lang="en-US" dirty="0"/>
              <a:t>Targets are basic modules in the </a:t>
            </a:r>
            <a:r>
              <a:rPr lang="en-US" dirty="0" smtClean="0"/>
              <a:t>build</a:t>
            </a:r>
            <a:endParaRPr lang="en-US" dirty="0"/>
          </a:p>
        </p:txBody>
      </p:sp>
      <p:sp>
        <p:nvSpPr>
          <p:cNvPr id="3" name="Date Placeholder 2"/>
          <p:cNvSpPr>
            <a:spLocks noGrp="1"/>
          </p:cNvSpPr>
          <p:nvPr>
            <p:ph type="dt" sz="half" idx="10"/>
          </p:nvPr>
        </p:nvSpPr>
        <p:spPr/>
        <p:txBody>
          <a:bodyPr/>
          <a:lstStyle/>
          <a:p>
            <a:pPr>
              <a:defRPr/>
            </a:pPr>
            <a:r>
              <a:rPr lang="en-US" dirty="0" smtClean="0"/>
              <a:t>April 25,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5</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65</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48683952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6"/>
          <p:cNvSpPr>
            <a:spLocks noGrp="1"/>
          </p:cNvSpPr>
          <p:nvPr>
            <p:ph type="title" idx="4294967295"/>
          </p:nvPr>
        </p:nvSpPr>
        <p:spPr/>
        <p:txBody>
          <a:bodyPr/>
          <a:lstStyle/>
          <a:p>
            <a:r>
              <a:rPr lang="en-US" dirty="0" smtClean="0"/>
              <a:t>The Ant </a:t>
            </a:r>
            <a:r>
              <a:rPr lang="en-US" dirty="0"/>
              <a:t>Build </a:t>
            </a:r>
            <a:r>
              <a:rPr lang="en-US" dirty="0" smtClean="0"/>
              <a:t>File – Targets</a:t>
            </a:r>
            <a:endParaRPr lang="en-US" dirty="0"/>
          </a:p>
        </p:txBody>
      </p:sp>
      <p:sp>
        <p:nvSpPr>
          <p:cNvPr id="60421" name="Rectangle 7"/>
          <p:cNvSpPr>
            <a:spLocks noGrp="1"/>
          </p:cNvSpPr>
          <p:nvPr>
            <p:ph type="body" idx="4294967295"/>
          </p:nvPr>
        </p:nvSpPr>
        <p:spPr>
          <a:xfrm>
            <a:off x="457200" y="990600"/>
            <a:ext cx="8382000" cy="5410200"/>
          </a:xfrm>
        </p:spPr>
        <p:txBody>
          <a:bodyPr/>
          <a:lstStyle/>
          <a:p>
            <a:pPr>
              <a:lnSpc>
                <a:spcPct val="90000"/>
              </a:lnSpc>
            </a:pPr>
            <a:r>
              <a:rPr lang="en-US" dirty="0" smtClean="0"/>
              <a:t>Some attributes of targets</a:t>
            </a:r>
            <a:endParaRPr lang="en-US" dirty="0"/>
          </a:p>
          <a:p>
            <a:pPr marL="344487" lvl="1" indent="0">
              <a:lnSpc>
                <a:spcPct val="90000"/>
              </a:lnSpc>
              <a:buNone/>
            </a:pPr>
            <a:r>
              <a:rPr lang="en-US" sz="2400" b="1" dirty="0">
                <a:solidFill>
                  <a:srgbClr val="000090"/>
                </a:solidFill>
              </a:rPr>
              <a:t>name</a:t>
            </a:r>
            <a:r>
              <a:rPr lang="en-US" sz="2400" dirty="0"/>
              <a:t> 		the name of the target. </a:t>
            </a:r>
          </a:p>
          <a:p>
            <a:pPr marL="344487" lvl="1" indent="0">
              <a:lnSpc>
                <a:spcPct val="90000"/>
              </a:lnSpc>
              <a:buNone/>
            </a:pPr>
            <a:r>
              <a:rPr lang="en-US" sz="2400" b="1" dirty="0" smtClean="0">
                <a:solidFill>
                  <a:srgbClr val="000090"/>
                </a:solidFill>
              </a:rPr>
              <a:t>description</a:t>
            </a:r>
            <a:r>
              <a:rPr lang="en-US" sz="2400" dirty="0"/>
              <a:t>	</a:t>
            </a:r>
            <a:r>
              <a:rPr lang="en-US" sz="2400" dirty="0" smtClean="0"/>
              <a:t>a </a:t>
            </a:r>
            <a:r>
              <a:rPr lang="en-US" sz="2400" dirty="0"/>
              <a:t>short description of this </a:t>
            </a:r>
            <a:r>
              <a:rPr lang="en-US" sz="2400" dirty="0" smtClean="0"/>
              <a:t>target</a:t>
            </a:r>
            <a:endParaRPr lang="en-US" sz="2400" dirty="0"/>
          </a:p>
          <a:p>
            <a:pPr marL="344487" lvl="1" indent="0">
              <a:lnSpc>
                <a:spcPct val="90000"/>
              </a:lnSpc>
              <a:buNone/>
            </a:pPr>
            <a:r>
              <a:rPr lang="en-US" sz="2400" b="1" dirty="0">
                <a:solidFill>
                  <a:srgbClr val="000090"/>
                </a:solidFill>
              </a:rPr>
              <a:t>d</a:t>
            </a:r>
            <a:r>
              <a:rPr lang="en-US" sz="2400" b="1" dirty="0" smtClean="0">
                <a:solidFill>
                  <a:srgbClr val="000090"/>
                </a:solidFill>
              </a:rPr>
              <a:t>epends</a:t>
            </a:r>
            <a:r>
              <a:rPr lang="en-US" sz="2400" dirty="0"/>
              <a:t>	</a:t>
            </a:r>
            <a:r>
              <a:rPr lang="en-US" sz="2400" dirty="0" smtClean="0"/>
              <a:t>	a </a:t>
            </a:r>
            <a:r>
              <a:rPr lang="en-US" sz="2400" dirty="0"/>
              <a:t>comma-separated list of names of 		 	</a:t>
            </a:r>
            <a:r>
              <a:rPr lang="en-US" sz="2400" dirty="0" smtClean="0"/>
              <a:t>targets </a:t>
            </a:r>
            <a:r>
              <a:rPr lang="en-US" sz="2400" dirty="0"/>
              <a:t>on which this target depends</a:t>
            </a:r>
            <a:r>
              <a:rPr lang="en-US" sz="2400" dirty="0" smtClean="0"/>
              <a:t>.</a:t>
            </a:r>
          </a:p>
          <a:p>
            <a:pPr>
              <a:lnSpc>
                <a:spcPct val="90000"/>
              </a:lnSpc>
            </a:pPr>
            <a:r>
              <a:rPr lang="en-US" dirty="0"/>
              <a:t>Execute Ant targets</a:t>
            </a:r>
          </a:p>
          <a:p>
            <a:pPr lvl="1">
              <a:lnSpc>
                <a:spcPct val="90000"/>
              </a:lnSpc>
            </a:pPr>
            <a:r>
              <a:rPr lang="en-US" sz="2400" b="1" dirty="0">
                <a:solidFill>
                  <a:srgbClr val="FF0000"/>
                </a:solidFill>
              </a:rPr>
              <a:t>ant</a:t>
            </a:r>
            <a:r>
              <a:rPr lang="en-US" sz="2400" dirty="0"/>
              <a:t>		execute and complete the </a:t>
            </a:r>
            <a:r>
              <a:rPr lang="en-US" sz="2400" dirty="0" smtClean="0"/>
              <a:t>default </a:t>
            </a:r>
            <a:r>
              <a:rPr lang="en-US" sz="2400" dirty="0"/>
              <a:t>target</a:t>
            </a:r>
          </a:p>
          <a:p>
            <a:pPr lvl="1">
              <a:lnSpc>
                <a:spcPct val="90000"/>
              </a:lnSpc>
            </a:pPr>
            <a:r>
              <a:rPr lang="en-US" sz="2400" b="1" dirty="0">
                <a:solidFill>
                  <a:srgbClr val="FF0000"/>
                </a:solidFill>
              </a:rPr>
              <a:t>ant</a:t>
            </a:r>
            <a:r>
              <a:rPr lang="en-US" sz="2400" b="1" dirty="0">
                <a:solidFill>
                  <a:srgbClr val="800000"/>
                </a:solidFill>
              </a:rPr>
              <a:t> </a:t>
            </a:r>
            <a:r>
              <a:rPr lang="en-US" sz="2400" b="1" i="1" dirty="0">
                <a:solidFill>
                  <a:srgbClr val="000080"/>
                </a:solidFill>
              </a:rPr>
              <a:t>target</a:t>
            </a:r>
            <a:r>
              <a:rPr lang="en-US" sz="2400" i="1" dirty="0">
                <a:solidFill>
                  <a:srgbClr val="000080"/>
                </a:solidFill>
              </a:rPr>
              <a:t>	</a:t>
            </a:r>
            <a:r>
              <a:rPr lang="en-US" sz="2400" dirty="0"/>
              <a:t>execute and complete the </a:t>
            </a:r>
            <a:r>
              <a:rPr lang="en-US" sz="2400" dirty="0" smtClean="0"/>
              <a:t>specified </a:t>
            </a:r>
          </a:p>
          <a:p>
            <a:pPr marL="344487" lvl="1" indent="0">
              <a:lnSpc>
                <a:spcPct val="90000"/>
              </a:lnSpc>
              <a:buNone/>
            </a:pPr>
            <a:r>
              <a:rPr lang="en-US" sz="2400" dirty="0"/>
              <a:t>	</a:t>
            </a:r>
            <a:r>
              <a:rPr lang="en-US" sz="2400" dirty="0" smtClean="0"/>
              <a:t>		target</a:t>
            </a:r>
            <a:endParaRPr lang="en-US" sz="2400" dirty="0"/>
          </a:p>
        </p:txBody>
      </p:sp>
      <p:sp>
        <p:nvSpPr>
          <p:cNvPr id="3" name="Date Placeholder 2"/>
          <p:cNvSpPr>
            <a:spLocks noGrp="1"/>
          </p:cNvSpPr>
          <p:nvPr>
            <p:ph type="dt" sz="half" idx="10"/>
          </p:nvPr>
        </p:nvSpPr>
        <p:spPr/>
        <p:txBody>
          <a:bodyPr/>
          <a:lstStyle/>
          <a:p>
            <a:pPr>
              <a:defRPr/>
            </a:pPr>
            <a:r>
              <a:rPr lang="en-US" dirty="0" smtClean="0"/>
              <a:t>April 25,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5</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66</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33072418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p:cNvSpPr>
          <p:nvPr>
            <p:ph type="title"/>
          </p:nvPr>
        </p:nvSpPr>
        <p:spPr/>
        <p:txBody>
          <a:bodyPr/>
          <a:lstStyle/>
          <a:p>
            <a:r>
              <a:rPr lang="en-US" sz="3600" dirty="0" smtClean="0"/>
              <a:t>The Ant </a:t>
            </a:r>
            <a:r>
              <a:rPr lang="en-US" sz="3600" dirty="0"/>
              <a:t>Build </a:t>
            </a:r>
            <a:r>
              <a:rPr lang="en-US" sz="3600" dirty="0" smtClean="0"/>
              <a:t>File – Target </a:t>
            </a:r>
            <a:r>
              <a:rPr lang="en-US" sz="3600" dirty="0"/>
              <a:t>Dependency </a:t>
            </a:r>
          </a:p>
        </p:txBody>
      </p:sp>
      <p:sp>
        <p:nvSpPr>
          <p:cNvPr id="61445" name="Rectangle 3"/>
          <p:cNvSpPr>
            <a:spLocks noGrp="1"/>
          </p:cNvSpPr>
          <p:nvPr>
            <p:ph idx="1"/>
          </p:nvPr>
        </p:nvSpPr>
        <p:spPr>
          <a:xfrm>
            <a:off x="457200" y="990600"/>
            <a:ext cx="8382000" cy="5486400"/>
          </a:xfrm>
        </p:spPr>
        <p:txBody>
          <a:bodyPr/>
          <a:lstStyle/>
          <a:p>
            <a:pPr>
              <a:lnSpc>
                <a:spcPct val="90000"/>
              </a:lnSpc>
            </a:pPr>
            <a:r>
              <a:rPr lang="en-US" sz="3200" dirty="0"/>
              <a:t>Dependencies among the targets can be specified</a:t>
            </a:r>
          </a:p>
          <a:p>
            <a:pPr lvl="1">
              <a:lnSpc>
                <a:spcPct val="90000"/>
              </a:lnSpc>
            </a:pPr>
            <a:r>
              <a:rPr lang="en-US" sz="2800" dirty="0"/>
              <a:t>A </a:t>
            </a:r>
            <a:r>
              <a:rPr lang="en-US" sz="2800" i="1" dirty="0"/>
              <a:t>depends</a:t>
            </a:r>
            <a:r>
              <a:rPr lang="en-US" sz="2800" dirty="0"/>
              <a:t> on </a:t>
            </a:r>
            <a:r>
              <a:rPr lang="en-US" sz="2800" dirty="0" smtClean="0"/>
              <a:t>B, </a:t>
            </a:r>
            <a:r>
              <a:rPr lang="en-US" sz="2800" dirty="0"/>
              <a:t>means B must be completed before A</a:t>
            </a:r>
          </a:p>
          <a:p>
            <a:pPr>
              <a:lnSpc>
                <a:spcPct val="90000"/>
              </a:lnSpc>
            </a:pPr>
            <a:r>
              <a:rPr lang="en-US" sz="3200" dirty="0"/>
              <a:t>Ant automatically </a:t>
            </a:r>
            <a:r>
              <a:rPr lang="en-US" sz="3200" dirty="0" smtClean="0"/>
              <a:t>resolves </a:t>
            </a:r>
            <a:r>
              <a:rPr lang="en-US" sz="3200" dirty="0"/>
              <a:t>the </a:t>
            </a:r>
            <a:r>
              <a:rPr lang="en-US" sz="3200" dirty="0" smtClean="0"/>
              <a:t>dependencies</a:t>
            </a:r>
            <a:endParaRPr lang="en-US" sz="3200" dirty="0"/>
          </a:p>
          <a:p>
            <a:pPr lvl="1">
              <a:lnSpc>
                <a:spcPct val="90000"/>
              </a:lnSpc>
            </a:pPr>
            <a:r>
              <a:rPr lang="en-US" sz="2800" dirty="0" smtClean="0"/>
              <a:t>Determines the </a:t>
            </a:r>
            <a:r>
              <a:rPr lang="en-US" sz="2800" dirty="0"/>
              <a:t>order of the dependent targets to be </a:t>
            </a:r>
            <a:r>
              <a:rPr lang="en-US" sz="2800" dirty="0" smtClean="0"/>
              <a:t>completed</a:t>
            </a:r>
            <a:endParaRPr lang="en-US" sz="2800" dirty="0"/>
          </a:p>
          <a:p>
            <a:pPr lvl="1">
              <a:lnSpc>
                <a:spcPct val="90000"/>
              </a:lnSpc>
            </a:pPr>
            <a:r>
              <a:rPr lang="en-US" sz="2800" dirty="0" smtClean="0"/>
              <a:t>Invokes all </a:t>
            </a:r>
            <a:r>
              <a:rPr lang="en-US" sz="2800" dirty="0"/>
              <a:t>the dependent tasks,</a:t>
            </a:r>
          </a:p>
          <a:p>
            <a:pPr lvl="1">
              <a:lnSpc>
                <a:spcPct val="90000"/>
              </a:lnSpc>
            </a:pPr>
            <a:r>
              <a:rPr lang="en-US" sz="2800" dirty="0" smtClean="0"/>
              <a:t>Skips targets </a:t>
            </a:r>
            <a:r>
              <a:rPr lang="en-US" sz="2800" dirty="0"/>
              <a:t>that </a:t>
            </a:r>
            <a:r>
              <a:rPr lang="en-US" sz="2800" dirty="0" smtClean="0"/>
              <a:t>have </a:t>
            </a:r>
            <a:r>
              <a:rPr lang="en-US" sz="2800" dirty="0"/>
              <a:t>already </a:t>
            </a:r>
            <a:r>
              <a:rPr lang="en-US" sz="2800" dirty="0" smtClean="0"/>
              <a:t>been completed</a:t>
            </a:r>
            <a:endParaRPr lang="en-US" sz="2800" dirty="0"/>
          </a:p>
        </p:txBody>
      </p:sp>
      <p:sp>
        <p:nvSpPr>
          <p:cNvPr id="3" name="Date Placeholder 2"/>
          <p:cNvSpPr>
            <a:spLocks noGrp="1"/>
          </p:cNvSpPr>
          <p:nvPr>
            <p:ph type="dt" sz="half" idx="10"/>
          </p:nvPr>
        </p:nvSpPr>
        <p:spPr/>
        <p:txBody>
          <a:bodyPr/>
          <a:lstStyle/>
          <a:p>
            <a:pPr>
              <a:defRPr/>
            </a:pPr>
            <a:r>
              <a:rPr lang="en-US" dirty="0" smtClean="0"/>
              <a:t>April 25,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5</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67</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6315166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p:cNvSpPr>
          <p:nvPr>
            <p:ph type="title"/>
          </p:nvPr>
        </p:nvSpPr>
        <p:spPr/>
        <p:txBody>
          <a:bodyPr/>
          <a:lstStyle/>
          <a:p>
            <a:r>
              <a:rPr lang="en-US" sz="3600" dirty="0" smtClean="0"/>
              <a:t>The Ant </a:t>
            </a:r>
            <a:r>
              <a:rPr lang="en-US" sz="3600" dirty="0"/>
              <a:t>Build </a:t>
            </a:r>
            <a:r>
              <a:rPr lang="en-US" sz="3600" dirty="0" smtClean="0"/>
              <a:t>File – Target </a:t>
            </a:r>
            <a:r>
              <a:rPr lang="en-US" sz="3600" dirty="0"/>
              <a:t>Dependency </a:t>
            </a:r>
          </a:p>
        </p:txBody>
      </p:sp>
      <p:sp>
        <p:nvSpPr>
          <p:cNvPr id="61445" name="Rectangle 3"/>
          <p:cNvSpPr>
            <a:spLocks noGrp="1"/>
          </p:cNvSpPr>
          <p:nvPr>
            <p:ph idx="1"/>
          </p:nvPr>
        </p:nvSpPr>
        <p:spPr/>
        <p:txBody>
          <a:bodyPr/>
          <a:lstStyle/>
          <a:p>
            <a:pPr>
              <a:lnSpc>
                <a:spcPct val="90000"/>
              </a:lnSpc>
            </a:pPr>
            <a:r>
              <a:rPr lang="en-US" sz="3200" dirty="0" smtClean="0"/>
              <a:t>Examples</a:t>
            </a:r>
            <a:r>
              <a:rPr lang="en-US" sz="3200" dirty="0"/>
              <a:t>: </a:t>
            </a:r>
          </a:p>
          <a:p>
            <a:pPr>
              <a:lnSpc>
                <a:spcPct val="90000"/>
              </a:lnSpc>
              <a:buFont typeface="Wingdings 3" charset="0"/>
              <a:buNone/>
            </a:pPr>
            <a:r>
              <a:rPr lang="en-US" sz="2400" dirty="0">
                <a:latin typeface="+mn-lt"/>
                <a:cs typeface="Menlo Regular"/>
              </a:rPr>
              <a:t>  	 	</a:t>
            </a:r>
            <a:r>
              <a:rPr lang="en-US" sz="2400" dirty="0">
                <a:solidFill>
                  <a:srgbClr val="400080"/>
                </a:solidFill>
                <a:latin typeface="+mn-lt"/>
                <a:cs typeface="Menlo Regular"/>
              </a:rPr>
              <a:t>&lt;target name="A"/&gt; </a:t>
            </a:r>
          </a:p>
          <a:p>
            <a:pPr>
              <a:lnSpc>
                <a:spcPct val="90000"/>
              </a:lnSpc>
              <a:buFont typeface="Wingdings 3" charset="0"/>
              <a:buNone/>
            </a:pPr>
            <a:r>
              <a:rPr lang="en-US" sz="2400" dirty="0">
                <a:solidFill>
                  <a:srgbClr val="400080"/>
                </a:solidFill>
                <a:latin typeface="+mn-lt"/>
                <a:cs typeface="Menlo Regular"/>
              </a:rPr>
              <a:t>      	&lt;target name="B" depends="A"/&gt; </a:t>
            </a:r>
          </a:p>
          <a:p>
            <a:pPr>
              <a:lnSpc>
                <a:spcPct val="90000"/>
              </a:lnSpc>
              <a:buFont typeface="Wingdings 3" charset="0"/>
              <a:buNone/>
            </a:pPr>
            <a:r>
              <a:rPr lang="en-US" sz="2400" dirty="0">
                <a:solidFill>
                  <a:srgbClr val="400080"/>
                </a:solidFill>
                <a:latin typeface="+mn-lt"/>
                <a:cs typeface="Menlo Regular"/>
              </a:rPr>
              <a:t>      	&lt;target name="C" depends="B"/&gt; </a:t>
            </a:r>
          </a:p>
          <a:p>
            <a:pPr>
              <a:lnSpc>
                <a:spcPct val="90000"/>
              </a:lnSpc>
              <a:buFont typeface="Wingdings 3" charset="0"/>
              <a:buNone/>
            </a:pPr>
            <a:r>
              <a:rPr lang="en-US" sz="2400" dirty="0">
                <a:solidFill>
                  <a:srgbClr val="400080"/>
                </a:solidFill>
                <a:latin typeface="+mn-lt"/>
                <a:cs typeface="Menlo Regular"/>
              </a:rPr>
              <a:t>      	&lt;target name="D" depends="C,B,A"/&gt; </a:t>
            </a:r>
          </a:p>
        </p:txBody>
      </p:sp>
      <p:sp>
        <p:nvSpPr>
          <p:cNvPr id="3" name="Date Placeholder 2"/>
          <p:cNvSpPr>
            <a:spLocks noGrp="1"/>
          </p:cNvSpPr>
          <p:nvPr>
            <p:ph type="dt" sz="half" idx="10"/>
          </p:nvPr>
        </p:nvSpPr>
        <p:spPr/>
        <p:txBody>
          <a:bodyPr/>
          <a:lstStyle/>
          <a:p>
            <a:pPr>
              <a:defRPr/>
            </a:pPr>
            <a:r>
              <a:rPr lang="en-US" dirty="0" smtClean="0"/>
              <a:t>April 25,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5</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68</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23406772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p:cNvSpPr>
          <p:nvPr>
            <p:ph type="title" idx="4294967295"/>
          </p:nvPr>
        </p:nvSpPr>
        <p:spPr/>
        <p:txBody>
          <a:bodyPr/>
          <a:lstStyle/>
          <a:p>
            <a:r>
              <a:rPr lang="en-US" dirty="0" smtClean="0"/>
              <a:t>The Ant </a:t>
            </a:r>
            <a:r>
              <a:rPr lang="en-US" dirty="0"/>
              <a:t>Build </a:t>
            </a:r>
            <a:r>
              <a:rPr lang="en-US" dirty="0" smtClean="0"/>
              <a:t>File – Tasks</a:t>
            </a:r>
            <a:endParaRPr lang="en-US" dirty="0"/>
          </a:p>
        </p:txBody>
      </p:sp>
      <p:sp>
        <p:nvSpPr>
          <p:cNvPr id="62469" name="Rectangle 3"/>
          <p:cNvSpPr>
            <a:spLocks noGrp="1"/>
          </p:cNvSpPr>
          <p:nvPr>
            <p:ph type="body" idx="4294967295"/>
          </p:nvPr>
        </p:nvSpPr>
        <p:spPr/>
        <p:txBody>
          <a:bodyPr/>
          <a:lstStyle/>
          <a:p>
            <a:r>
              <a:rPr lang="en-US" dirty="0"/>
              <a:t>Each target </a:t>
            </a:r>
            <a:r>
              <a:rPr lang="en-US" dirty="0" smtClean="0"/>
              <a:t>consists of </a:t>
            </a:r>
            <a:r>
              <a:rPr lang="en-US" dirty="0"/>
              <a:t>one or more </a:t>
            </a:r>
            <a:r>
              <a:rPr lang="en-US" i="1" dirty="0"/>
              <a:t>tasks</a:t>
            </a:r>
          </a:p>
          <a:p>
            <a:r>
              <a:rPr lang="en-US" dirty="0"/>
              <a:t>Tasks are the actual </a:t>
            </a:r>
            <a:r>
              <a:rPr lang="en-US" dirty="0" smtClean="0"/>
              <a:t>jobs to be performed</a:t>
            </a:r>
            <a:endParaRPr lang="en-US" dirty="0"/>
          </a:p>
          <a:p>
            <a:pPr lvl="1"/>
            <a:r>
              <a:rPr lang="en-US" dirty="0"/>
              <a:t>e.g., javac, jar, junit, </a:t>
            </a:r>
            <a:r>
              <a:rPr lang="en-US" dirty="0" smtClean="0"/>
              <a:t>etc.</a:t>
            </a:r>
            <a:endParaRPr lang="en-US" dirty="0"/>
          </a:p>
          <a:p>
            <a:r>
              <a:rPr lang="en-US" dirty="0"/>
              <a:t>Ant provides a rich set of built-in </a:t>
            </a:r>
            <a:r>
              <a:rPr lang="en-US" dirty="0" smtClean="0"/>
              <a:t>tasks</a:t>
            </a:r>
          </a:p>
          <a:p>
            <a:pPr lvl="1"/>
            <a:r>
              <a:rPr lang="en-US" dirty="0" smtClean="0"/>
              <a:t>Core tasks </a:t>
            </a:r>
            <a:endParaRPr lang="en-US" dirty="0"/>
          </a:p>
          <a:p>
            <a:r>
              <a:rPr lang="en-US" dirty="0"/>
              <a:t>Ant also </a:t>
            </a:r>
            <a:r>
              <a:rPr lang="en-US" dirty="0" smtClean="0"/>
              <a:t>supports </a:t>
            </a:r>
            <a:r>
              <a:rPr lang="en-US" dirty="0"/>
              <a:t>user-defined </a:t>
            </a:r>
            <a:r>
              <a:rPr lang="en-US" dirty="0" smtClean="0"/>
              <a:t>tasks</a:t>
            </a:r>
          </a:p>
          <a:p>
            <a:pPr lvl="1"/>
            <a:r>
              <a:rPr lang="en-US" dirty="0" smtClean="0"/>
              <a:t>Needs to be defined before they can be used </a:t>
            </a:r>
            <a:endParaRPr lang="en-US" dirty="0"/>
          </a:p>
        </p:txBody>
      </p:sp>
      <p:sp>
        <p:nvSpPr>
          <p:cNvPr id="3" name="Date Placeholder 2"/>
          <p:cNvSpPr>
            <a:spLocks noGrp="1"/>
          </p:cNvSpPr>
          <p:nvPr>
            <p:ph type="dt" sz="half" idx="10"/>
          </p:nvPr>
        </p:nvSpPr>
        <p:spPr/>
        <p:txBody>
          <a:bodyPr/>
          <a:lstStyle/>
          <a:p>
            <a:pPr>
              <a:defRPr/>
            </a:pPr>
            <a:r>
              <a:rPr lang="en-US" dirty="0" smtClean="0"/>
              <a:t>April 25,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5</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69</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128303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p:txBody>
          <a:bodyPr/>
          <a:lstStyle/>
          <a:p>
            <a:pPr eaLnBrk="1" hangingPunct="1"/>
            <a:r>
              <a:rPr lang="en-US" dirty="0"/>
              <a:t>Black-box Testing</a:t>
            </a:r>
          </a:p>
        </p:txBody>
      </p:sp>
      <p:sp>
        <p:nvSpPr>
          <p:cNvPr id="23555" name="Rectangle 3"/>
          <p:cNvSpPr>
            <a:spLocks noGrp="1" noChangeArrowheads="1"/>
          </p:cNvSpPr>
          <p:nvPr>
            <p:ph type="subTitle" idx="1"/>
          </p:nvPr>
        </p:nvSpPr>
        <p:spPr/>
        <p:txBody>
          <a:bodyPr/>
          <a:lstStyle/>
          <a:p>
            <a:pPr eaLnBrk="1" hangingPunct="1"/>
            <a:endParaRPr lang="en-US" dirty="0">
              <a:latin typeface="Times New Roman" charset="0"/>
            </a:endParaRPr>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F683B677-C643-1541-A02D-CD84F8996590}" type="slidenum">
              <a:rPr lang="en-US" smtClean="0"/>
              <a:pPr>
                <a:defRPr/>
              </a:pPr>
              <a:t>7</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35230182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Tasks</a:t>
            </a:r>
          </a:p>
        </p:txBody>
      </p:sp>
      <p:sp>
        <p:nvSpPr>
          <p:cNvPr id="15363" name="Rectangle 3"/>
          <p:cNvSpPr>
            <a:spLocks noGrp="1" noChangeArrowheads="1"/>
          </p:cNvSpPr>
          <p:nvPr>
            <p:ph type="body" idx="1"/>
          </p:nvPr>
        </p:nvSpPr>
        <p:spPr/>
        <p:txBody>
          <a:bodyPr/>
          <a:lstStyle/>
          <a:p>
            <a:pPr>
              <a:lnSpc>
                <a:spcPct val="90000"/>
              </a:lnSpc>
            </a:pPr>
            <a:r>
              <a:rPr lang="en-US" sz="2400" dirty="0"/>
              <a:t>A task represents an action that needs execution</a:t>
            </a:r>
          </a:p>
          <a:p>
            <a:pPr>
              <a:lnSpc>
                <a:spcPct val="90000"/>
              </a:lnSpc>
            </a:pPr>
            <a:r>
              <a:rPr lang="en-US" sz="2400" dirty="0"/>
              <a:t>Tasks have a variable number of attributes which are task </a:t>
            </a:r>
            <a:r>
              <a:rPr lang="en-US" sz="2400" dirty="0" smtClean="0"/>
              <a:t>dependent</a:t>
            </a:r>
            <a:endParaRPr lang="en-US" sz="2400" dirty="0"/>
          </a:p>
          <a:p>
            <a:pPr>
              <a:lnSpc>
                <a:spcPct val="90000"/>
              </a:lnSpc>
            </a:pPr>
            <a:r>
              <a:rPr lang="en-US" sz="2400" dirty="0"/>
              <a:t>There are a number of build-in tasks, most of which are things which you would typically do as part of a build process</a:t>
            </a:r>
          </a:p>
          <a:p>
            <a:pPr lvl="1">
              <a:lnSpc>
                <a:spcPct val="90000"/>
              </a:lnSpc>
            </a:pPr>
            <a:r>
              <a:rPr lang="en-US" dirty="0"/>
              <a:t>Create a directory</a:t>
            </a:r>
          </a:p>
          <a:p>
            <a:pPr lvl="1">
              <a:lnSpc>
                <a:spcPct val="90000"/>
              </a:lnSpc>
            </a:pPr>
            <a:r>
              <a:rPr lang="en-US" dirty="0"/>
              <a:t>Compile java source code</a:t>
            </a:r>
          </a:p>
          <a:p>
            <a:pPr lvl="1">
              <a:lnSpc>
                <a:spcPct val="90000"/>
              </a:lnSpc>
            </a:pPr>
            <a:r>
              <a:rPr lang="en-US" dirty="0"/>
              <a:t>Run the javadoc tool over some files</a:t>
            </a:r>
          </a:p>
          <a:p>
            <a:pPr lvl="1">
              <a:lnSpc>
                <a:spcPct val="90000"/>
              </a:lnSpc>
            </a:pPr>
            <a:r>
              <a:rPr lang="en-US" dirty="0"/>
              <a:t>Create a jar file from a set of files</a:t>
            </a:r>
          </a:p>
          <a:p>
            <a:pPr lvl="1">
              <a:lnSpc>
                <a:spcPct val="90000"/>
              </a:lnSpc>
            </a:pPr>
            <a:r>
              <a:rPr lang="en-US" dirty="0"/>
              <a:t>Remove files/directories</a:t>
            </a:r>
          </a:p>
          <a:p>
            <a:pPr lvl="1">
              <a:lnSpc>
                <a:spcPct val="90000"/>
              </a:lnSpc>
            </a:pPr>
            <a:r>
              <a:rPr lang="en-US" dirty="0"/>
              <a:t>And many, many others…</a:t>
            </a:r>
          </a:p>
          <a:p>
            <a:pPr lvl="2">
              <a:lnSpc>
                <a:spcPct val="90000"/>
              </a:lnSpc>
            </a:pPr>
            <a:r>
              <a:rPr lang="en-US" dirty="0"/>
              <a:t>For a full list see: </a:t>
            </a:r>
            <a:r>
              <a:rPr lang="en-US" dirty="0">
                <a:hlinkClick r:id="rId2"/>
              </a:rPr>
              <a:t>http://ant.apache.org/manual/coretasklist.html</a:t>
            </a:r>
            <a:endParaRPr lang="en-US" dirty="0"/>
          </a:p>
          <a:p>
            <a:pPr>
              <a:lnSpc>
                <a:spcPct val="90000"/>
              </a:lnSpc>
            </a:pPr>
            <a:endParaRPr lang="en-US" sz="2400" dirty="0"/>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70</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3332383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p:cNvSpPr>
          <p:nvPr>
            <p:ph type="title" idx="4294967295"/>
          </p:nvPr>
        </p:nvSpPr>
        <p:spPr/>
        <p:txBody>
          <a:bodyPr/>
          <a:lstStyle/>
          <a:p>
            <a:r>
              <a:rPr lang="en-US" dirty="0"/>
              <a:t>Ant Core </a:t>
            </a:r>
            <a:r>
              <a:rPr lang="en-US" dirty="0" smtClean="0"/>
              <a:t>Tasks (Pre-Defined)</a:t>
            </a:r>
            <a:endParaRPr lang="en-US" dirty="0"/>
          </a:p>
        </p:txBody>
      </p:sp>
      <p:sp>
        <p:nvSpPr>
          <p:cNvPr id="64517" name="Rectangle 3"/>
          <p:cNvSpPr>
            <a:spLocks noGrp="1"/>
          </p:cNvSpPr>
          <p:nvPr>
            <p:ph type="body" idx="4294967295"/>
          </p:nvPr>
        </p:nvSpPr>
        <p:spPr/>
        <p:txBody>
          <a:bodyPr/>
          <a:lstStyle/>
          <a:p>
            <a:r>
              <a:rPr lang="en-US" sz="2800" dirty="0">
                <a:solidFill>
                  <a:srgbClr val="000090"/>
                </a:solidFill>
                <a:latin typeface="+mn-lt"/>
              </a:rPr>
              <a:t>javac</a:t>
            </a:r>
            <a:r>
              <a:rPr lang="en-US" dirty="0"/>
              <a:t> 	Runs the Java Compiler</a:t>
            </a:r>
          </a:p>
          <a:p>
            <a:r>
              <a:rPr lang="en-US" sz="2800" dirty="0">
                <a:solidFill>
                  <a:srgbClr val="000090"/>
                </a:solidFill>
                <a:latin typeface="+mn-lt"/>
              </a:rPr>
              <a:t>java </a:t>
            </a:r>
            <a:r>
              <a:rPr lang="en-US" dirty="0"/>
              <a:t>	Runs the Java Virtual Machine</a:t>
            </a:r>
          </a:p>
          <a:p>
            <a:r>
              <a:rPr lang="en-US" sz="2800" dirty="0">
                <a:solidFill>
                  <a:srgbClr val="000090"/>
                </a:solidFill>
                <a:latin typeface="+mn-lt"/>
              </a:rPr>
              <a:t>jar</a:t>
            </a:r>
            <a:r>
              <a:rPr lang="en-US" dirty="0"/>
              <a:t> (</a:t>
            </a:r>
            <a:r>
              <a:rPr lang="en-US" sz="2800" dirty="0">
                <a:solidFill>
                  <a:srgbClr val="000090"/>
                </a:solidFill>
                <a:latin typeface="+mn-lt"/>
              </a:rPr>
              <a:t>war</a:t>
            </a:r>
            <a:r>
              <a:rPr lang="en-US" dirty="0"/>
              <a:t>)  	Create JAR files</a:t>
            </a:r>
          </a:p>
          <a:p>
            <a:r>
              <a:rPr lang="en-US" sz="2800" dirty="0">
                <a:solidFill>
                  <a:srgbClr val="000090"/>
                </a:solidFill>
                <a:latin typeface="+mn-lt"/>
              </a:rPr>
              <a:t>mkdir</a:t>
            </a:r>
            <a:r>
              <a:rPr lang="en-US" dirty="0"/>
              <a:t> 	Makes a directory</a:t>
            </a:r>
          </a:p>
          <a:p>
            <a:r>
              <a:rPr lang="en-US" sz="2800" dirty="0">
                <a:solidFill>
                  <a:srgbClr val="000090"/>
                </a:solidFill>
                <a:latin typeface="+mn-lt"/>
              </a:rPr>
              <a:t>copy</a:t>
            </a:r>
            <a:r>
              <a:rPr lang="en-US" dirty="0"/>
              <a:t> 	Copies files to specified location </a:t>
            </a:r>
          </a:p>
          <a:p>
            <a:r>
              <a:rPr lang="en-US" sz="2800" dirty="0">
                <a:solidFill>
                  <a:srgbClr val="000090"/>
                </a:solidFill>
                <a:latin typeface="+mn-lt"/>
              </a:rPr>
              <a:t>delete</a:t>
            </a:r>
            <a:r>
              <a:rPr lang="en-US" dirty="0"/>
              <a:t> 	Deletes specified files </a:t>
            </a:r>
          </a:p>
        </p:txBody>
      </p:sp>
      <p:sp>
        <p:nvSpPr>
          <p:cNvPr id="3" name="Date Placeholder 2"/>
          <p:cNvSpPr>
            <a:spLocks noGrp="1"/>
          </p:cNvSpPr>
          <p:nvPr>
            <p:ph type="dt" sz="half" idx="10"/>
          </p:nvPr>
        </p:nvSpPr>
        <p:spPr/>
        <p:txBody>
          <a:bodyPr/>
          <a:lstStyle/>
          <a:p>
            <a:pPr>
              <a:defRPr/>
            </a:pPr>
            <a:r>
              <a:rPr lang="en-US" dirty="0" smtClean="0"/>
              <a:t>April 25,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5</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71</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74716320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p:cNvSpPr>
          <p:nvPr>
            <p:ph type="title"/>
          </p:nvPr>
        </p:nvSpPr>
        <p:spPr/>
        <p:txBody>
          <a:bodyPr/>
          <a:lstStyle/>
          <a:p>
            <a:r>
              <a:rPr lang="en-US" dirty="0" smtClean="0"/>
              <a:t>The Ant </a:t>
            </a:r>
            <a:r>
              <a:rPr lang="en-US" dirty="0"/>
              <a:t>Build </a:t>
            </a:r>
            <a:r>
              <a:rPr lang="en-US" dirty="0" smtClean="0"/>
              <a:t>File – Tasks</a:t>
            </a:r>
            <a:endParaRPr lang="en-US" dirty="0"/>
          </a:p>
        </p:txBody>
      </p:sp>
      <p:sp>
        <p:nvSpPr>
          <p:cNvPr id="63493" name="Rectangle 5"/>
          <p:cNvSpPr>
            <a:spLocks noGrp="1"/>
          </p:cNvSpPr>
          <p:nvPr>
            <p:ph idx="1"/>
          </p:nvPr>
        </p:nvSpPr>
        <p:spPr/>
        <p:txBody>
          <a:bodyPr/>
          <a:lstStyle/>
          <a:p>
            <a:r>
              <a:rPr lang="en-US" dirty="0" smtClean="0"/>
              <a:t>Examples:</a:t>
            </a:r>
            <a:endParaRPr lang="en-US" dirty="0"/>
          </a:p>
          <a:p>
            <a:pPr>
              <a:buFont typeface="Wingdings 3" charset="0"/>
              <a:buNone/>
            </a:pPr>
            <a:r>
              <a:rPr lang="en-US" sz="3200" dirty="0">
                <a:latin typeface="+mn-lt"/>
                <a:cs typeface="Menlo Regular"/>
              </a:rPr>
              <a:t>   </a:t>
            </a:r>
            <a:r>
              <a:rPr lang="en-US" sz="2400" dirty="0" smtClean="0">
                <a:solidFill>
                  <a:srgbClr val="400080"/>
                </a:solidFill>
                <a:latin typeface="+mn-lt"/>
                <a:cs typeface="Menlo Regular"/>
              </a:rPr>
              <a:t>&lt;</a:t>
            </a:r>
            <a:r>
              <a:rPr lang="en-US" sz="2400" dirty="0">
                <a:solidFill>
                  <a:srgbClr val="400080"/>
                </a:solidFill>
                <a:latin typeface="+mn-lt"/>
                <a:cs typeface="Menlo Regular"/>
              </a:rPr>
              <a:t>target name="prepare" depends="init</a:t>
            </a:r>
            <a:r>
              <a:rPr lang="ja-JP" altLang="en-US" sz="2400" dirty="0">
                <a:solidFill>
                  <a:srgbClr val="400080"/>
                </a:solidFill>
                <a:latin typeface="+mn-lt"/>
                <a:cs typeface="Menlo Regular"/>
              </a:rPr>
              <a:t>“</a:t>
            </a:r>
            <a:r>
              <a:rPr lang="en-US" altLang="ja-JP" sz="2400" dirty="0">
                <a:solidFill>
                  <a:srgbClr val="400080"/>
                </a:solidFill>
                <a:latin typeface="+mn-lt"/>
                <a:cs typeface="Menlo Regular"/>
              </a:rPr>
              <a:t> &gt;</a:t>
            </a:r>
          </a:p>
          <a:p>
            <a:pPr>
              <a:buFont typeface="Wingdings 3" charset="0"/>
              <a:buNone/>
            </a:pPr>
            <a:r>
              <a:rPr lang="en-US" sz="2400" dirty="0">
                <a:solidFill>
                  <a:srgbClr val="400080"/>
                </a:solidFill>
                <a:latin typeface="+mn-lt"/>
                <a:cs typeface="Menlo Regular"/>
              </a:rPr>
              <a:t>      </a:t>
            </a:r>
            <a:r>
              <a:rPr lang="en-US" sz="2400" dirty="0">
                <a:solidFill>
                  <a:srgbClr val="FF0000"/>
                </a:solidFill>
                <a:latin typeface="+mn-lt"/>
                <a:cs typeface="Menlo Regular"/>
              </a:rPr>
              <a:t>&lt;mkdir dir="${</a:t>
            </a:r>
            <a:r>
              <a:rPr lang="en-US" sz="2400" dirty="0" smtClean="0">
                <a:solidFill>
                  <a:srgbClr val="FF0000"/>
                </a:solidFill>
                <a:latin typeface="+mn-lt"/>
                <a:cs typeface="Menlo Regular"/>
              </a:rPr>
              <a:t>bin}</a:t>
            </a:r>
            <a:r>
              <a:rPr lang="en-US" sz="2400" dirty="0">
                <a:solidFill>
                  <a:srgbClr val="FF0000"/>
                </a:solidFill>
                <a:latin typeface="+mn-lt"/>
                <a:cs typeface="Menlo Regular"/>
              </a:rPr>
              <a:t>" /&gt;	</a:t>
            </a:r>
            <a:r>
              <a:rPr lang="en-US" sz="2400" dirty="0">
                <a:solidFill>
                  <a:srgbClr val="400080"/>
                </a:solidFill>
                <a:latin typeface="+mn-lt"/>
                <a:cs typeface="Menlo Regular"/>
              </a:rPr>
              <a:t>	</a:t>
            </a:r>
          </a:p>
          <a:p>
            <a:pPr>
              <a:buFont typeface="Wingdings 3" charset="0"/>
              <a:buNone/>
            </a:pPr>
            <a:r>
              <a:rPr lang="en-US" sz="2400" dirty="0">
                <a:solidFill>
                  <a:srgbClr val="400080"/>
                </a:solidFill>
                <a:latin typeface="+mn-lt"/>
                <a:cs typeface="Menlo Regular"/>
              </a:rPr>
              <a:t>    &lt;/target&gt;</a:t>
            </a:r>
          </a:p>
          <a:p>
            <a:pPr>
              <a:buFont typeface="Wingdings 3" charset="0"/>
              <a:buNone/>
            </a:pPr>
            <a:endParaRPr lang="en-US" sz="2400" dirty="0">
              <a:solidFill>
                <a:srgbClr val="400080"/>
              </a:solidFill>
              <a:latin typeface="+mn-lt"/>
              <a:cs typeface="Menlo Regular"/>
            </a:endParaRPr>
          </a:p>
          <a:p>
            <a:pPr>
              <a:buFont typeface="Wingdings 3" charset="0"/>
              <a:buNone/>
            </a:pPr>
            <a:r>
              <a:rPr lang="en-US" sz="2400" dirty="0">
                <a:solidFill>
                  <a:srgbClr val="400080"/>
                </a:solidFill>
                <a:latin typeface="+mn-lt"/>
                <a:cs typeface="Menlo Regular"/>
              </a:rPr>
              <a:t>    &lt;target name="build" depends</a:t>
            </a:r>
            <a:r>
              <a:rPr lang="en-US" sz="2400" dirty="0" smtClean="0">
                <a:solidFill>
                  <a:srgbClr val="400080"/>
                </a:solidFill>
                <a:latin typeface="+mn-lt"/>
                <a:cs typeface="Menlo Regular"/>
              </a:rPr>
              <a:t>=”prepare" </a:t>
            </a:r>
            <a:r>
              <a:rPr lang="en-US" sz="2400" dirty="0">
                <a:solidFill>
                  <a:srgbClr val="400080"/>
                </a:solidFill>
                <a:latin typeface="+mn-lt"/>
                <a:cs typeface="Menlo Regular"/>
              </a:rPr>
              <a:t>&gt;</a:t>
            </a:r>
          </a:p>
          <a:p>
            <a:pPr>
              <a:buFont typeface="Wingdings 3" charset="0"/>
              <a:buNone/>
            </a:pPr>
            <a:r>
              <a:rPr lang="en-US" sz="2400" dirty="0">
                <a:solidFill>
                  <a:srgbClr val="400080"/>
                </a:solidFill>
                <a:latin typeface="+mn-lt"/>
                <a:cs typeface="Menlo Regular"/>
              </a:rPr>
              <a:t>     </a:t>
            </a:r>
            <a:r>
              <a:rPr lang="en-US" sz="2400" dirty="0">
                <a:solidFill>
                  <a:srgbClr val="FF0000"/>
                </a:solidFill>
                <a:latin typeface="+mn-lt"/>
                <a:cs typeface="Menlo Regular"/>
              </a:rPr>
              <a:t> &lt;javac srcdir="src" destdir="${</a:t>
            </a:r>
            <a:r>
              <a:rPr lang="en-US" sz="2400" dirty="0" smtClean="0">
                <a:solidFill>
                  <a:srgbClr val="FF0000"/>
                </a:solidFill>
                <a:latin typeface="+mn-lt"/>
                <a:cs typeface="Menlo Regular"/>
              </a:rPr>
              <a:t>bin}</a:t>
            </a:r>
            <a:r>
              <a:rPr lang="en-US" sz="2400" dirty="0">
                <a:solidFill>
                  <a:srgbClr val="FF0000"/>
                </a:solidFill>
                <a:latin typeface="+mn-lt"/>
                <a:cs typeface="Menlo Regular"/>
              </a:rPr>
              <a:t>"&gt;</a:t>
            </a:r>
          </a:p>
          <a:p>
            <a:pPr>
              <a:buFont typeface="Wingdings 3" charset="0"/>
              <a:buNone/>
            </a:pPr>
            <a:r>
              <a:rPr lang="en-US" sz="2400" dirty="0">
                <a:solidFill>
                  <a:srgbClr val="FF0000"/>
                </a:solidFill>
                <a:latin typeface="+mn-lt"/>
                <a:cs typeface="Menlo Regular"/>
              </a:rPr>
              <a:t>   </a:t>
            </a:r>
            <a:r>
              <a:rPr lang="en-US" sz="2400" dirty="0" smtClean="0">
                <a:solidFill>
                  <a:srgbClr val="FF0000"/>
                </a:solidFill>
                <a:latin typeface="+mn-lt"/>
                <a:cs typeface="Menlo Regular"/>
              </a:rPr>
              <a:t>   </a:t>
            </a:r>
            <a:r>
              <a:rPr lang="en-US" sz="2400" dirty="0">
                <a:solidFill>
                  <a:srgbClr val="FF0000"/>
                </a:solidFill>
                <a:latin typeface="+mn-lt"/>
                <a:cs typeface="Menlo Regular"/>
              </a:rPr>
              <a:t> </a:t>
            </a:r>
            <a:r>
              <a:rPr lang="en-US" sz="2400" dirty="0" smtClean="0">
                <a:solidFill>
                  <a:srgbClr val="FF0000"/>
                </a:solidFill>
                <a:latin typeface="+mn-lt"/>
                <a:cs typeface="Menlo Regular"/>
              </a:rPr>
              <a:t> &lt;</a:t>
            </a:r>
            <a:r>
              <a:rPr lang="en-US" sz="2400" dirty="0">
                <a:solidFill>
                  <a:srgbClr val="FF0000"/>
                </a:solidFill>
                <a:latin typeface="+mn-lt"/>
                <a:cs typeface="Menlo Regular"/>
              </a:rPr>
              <a:t>include name="**/*.java" /&gt;</a:t>
            </a:r>
          </a:p>
          <a:p>
            <a:pPr>
              <a:buFont typeface="Wingdings 3" charset="0"/>
              <a:buNone/>
            </a:pPr>
            <a:r>
              <a:rPr lang="en-US" sz="2400" dirty="0">
                <a:solidFill>
                  <a:srgbClr val="FF0000"/>
                </a:solidFill>
                <a:latin typeface="+mn-lt"/>
                <a:cs typeface="Menlo Regular"/>
              </a:rPr>
              <a:t>      &lt;/javac&gt;</a:t>
            </a:r>
          </a:p>
          <a:p>
            <a:pPr>
              <a:buFont typeface="Wingdings 3" charset="0"/>
              <a:buNone/>
            </a:pPr>
            <a:r>
              <a:rPr lang="en-US" sz="2400" dirty="0">
                <a:solidFill>
                  <a:srgbClr val="400080"/>
                </a:solidFill>
                <a:latin typeface="+mn-lt"/>
                <a:cs typeface="Menlo Regular"/>
              </a:rPr>
              <a:t>   </a:t>
            </a:r>
            <a:r>
              <a:rPr lang="en-US" sz="2400" dirty="0" smtClean="0">
                <a:solidFill>
                  <a:srgbClr val="400080"/>
                </a:solidFill>
                <a:latin typeface="+mn-lt"/>
                <a:cs typeface="Menlo Regular"/>
              </a:rPr>
              <a:t> &lt;</a:t>
            </a:r>
            <a:r>
              <a:rPr lang="en-US" sz="2400" dirty="0">
                <a:solidFill>
                  <a:srgbClr val="400080"/>
                </a:solidFill>
                <a:latin typeface="+mn-lt"/>
                <a:cs typeface="Menlo Regular"/>
              </a:rPr>
              <a:t>/target&gt;</a:t>
            </a:r>
          </a:p>
        </p:txBody>
      </p:sp>
      <p:sp>
        <p:nvSpPr>
          <p:cNvPr id="3" name="Date Placeholder 2"/>
          <p:cNvSpPr>
            <a:spLocks noGrp="1"/>
          </p:cNvSpPr>
          <p:nvPr>
            <p:ph type="dt" sz="half" idx="10"/>
          </p:nvPr>
        </p:nvSpPr>
        <p:spPr/>
        <p:txBody>
          <a:bodyPr/>
          <a:lstStyle/>
          <a:p>
            <a:pPr>
              <a:defRPr/>
            </a:pPr>
            <a:r>
              <a:rPr lang="en-US" dirty="0" smtClean="0"/>
              <a:t>April 25,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5</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72</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447870823"/>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p:cNvSpPr>
          <p:nvPr>
            <p:ph type="title" idx="4294967295"/>
          </p:nvPr>
        </p:nvSpPr>
        <p:spPr/>
        <p:txBody>
          <a:bodyPr/>
          <a:lstStyle/>
          <a:p>
            <a:r>
              <a:rPr lang="en-US" sz="3600" dirty="0" smtClean="0"/>
              <a:t>The Ant </a:t>
            </a:r>
            <a:r>
              <a:rPr lang="en-US" sz="3600" dirty="0"/>
              <a:t>Build </a:t>
            </a:r>
            <a:r>
              <a:rPr lang="en-US" sz="3600" dirty="0" smtClean="0"/>
              <a:t>File – Property Definitions </a:t>
            </a:r>
            <a:endParaRPr lang="en-US" sz="3600" dirty="0"/>
          </a:p>
        </p:txBody>
      </p:sp>
      <p:sp>
        <p:nvSpPr>
          <p:cNvPr id="65541" name="Rectangle 5"/>
          <p:cNvSpPr>
            <a:spLocks noGrp="1"/>
          </p:cNvSpPr>
          <p:nvPr>
            <p:ph type="body" idx="4294967295"/>
          </p:nvPr>
        </p:nvSpPr>
        <p:spPr/>
        <p:txBody>
          <a:bodyPr/>
          <a:lstStyle/>
          <a:p>
            <a:r>
              <a:rPr lang="en-US" sz="2800" dirty="0"/>
              <a:t>Properties are name-value pairs </a:t>
            </a:r>
          </a:p>
          <a:p>
            <a:r>
              <a:rPr lang="en-US" sz="2800" dirty="0"/>
              <a:t>The property element defines properties that can be </a:t>
            </a:r>
            <a:r>
              <a:rPr lang="en-US" sz="2800" dirty="0" smtClean="0"/>
              <a:t>used </a:t>
            </a:r>
            <a:r>
              <a:rPr lang="en-US" sz="2800" dirty="0"/>
              <a:t>in the rest of the build file</a:t>
            </a:r>
          </a:p>
          <a:p>
            <a:r>
              <a:rPr lang="en-US" sz="2800" dirty="0" smtClean="0"/>
              <a:t>An example</a:t>
            </a:r>
            <a:r>
              <a:rPr lang="en-US" sz="2800" dirty="0"/>
              <a:t>:</a:t>
            </a:r>
          </a:p>
          <a:p>
            <a:pPr lvl="1"/>
            <a:r>
              <a:rPr lang="en-US" sz="2800" dirty="0"/>
              <a:t>Property definition </a:t>
            </a:r>
          </a:p>
          <a:p>
            <a:pPr lvl="1">
              <a:buFont typeface="Wingdings 3" charset="0"/>
              <a:buNone/>
            </a:pPr>
            <a:r>
              <a:rPr lang="en-US" sz="2800" dirty="0"/>
              <a:t>	</a:t>
            </a:r>
            <a:r>
              <a:rPr lang="en-US" sz="2400" dirty="0">
                <a:solidFill>
                  <a:srgbClr val="400080"/>
                </a:solidFill>
                <a:latin typeface="+mn-lt"/>
              </a:rPr>
              <a:t>&lt;property name=</a:t>
            </a:r>
            <a:r>
              <a:rPr lang="ja-JP" altLang="en-US" sz="2400" dirty="0">
                <a:solidFill>
                  <a:srgbClr val="400080"/>
                </a:solidFill>
                <a:latin typeface="+mn-lt"/>
              </a:rPr>
              <a:t>“</a:t>
            </a:r>
            <a:r>
              <a:rPr lang="en-US" altLang="ja-JP" sz="2400" dirty="0">
                <a:solidFill>
                  <a:srgbClr val="400080"/>
                </a:solidFill>
                <a:latin typeface="+mn-lt"/>
              </a:rPr>
              <a:t>src</a:t>
            </a:r>
            <a:r>
              <a:rPr lang="ja-JP" altLang="en-US" sz="2400" dirty="0">
                <a:solidFill>
                  <a:srgbClr val="400080"/>
                </a:solidFill>
                <a:latin typeface="+mn-lt"/>
              </a:rPr>
              <a:t>”</a:t>
            </a:r>
            <a:r>
              <a:rPr lang="en-US" altLang="ja-JP" sz="2400" dirty="0">
                <a:solidFill>
                  <a:srgbClr val="400080"/>
                </a:solidFill>
                <a:latin typeface="+mn-lt"/>
              </a:rPr>
              <a:t> value=</a:t>
            </a:r>
            <a:r>
              <a:rPr lang="ja-JP" altLang="en-US" sz="2400" dirty="0">
                <a:solidFill>
                  <a:srgbClr val="400080"/>
                </a:solidFill>
                <a:latin typeface="+mn-lt"/>
              </a:rPr>
              <a:t>“</a:t>
            </a:r>
            <a:r>
              <a:rPr lang="en-US" altLang="ja-JP" sz="2400" dirty="0">
                <a:solidFill>
                  <a:srgbClr val="400080"/>
                </a:solidFill>
                <a:latin typeface="+mn-lt"/>
              </a:rPr>
              <a:t>/home/src</a:t>
            </a:r>
            <a:r>
              <a:rPr lang="ja-JP" altLang="en-US" sz="2400" dirty="0">
                <a:solidFill>
                  <a:srgbClr val="400080"/>
                </a:solidFill>
                <a:latin typeface="+mn-lt"/>
              </a:rPr>
              <a:t>”</a:t>
            </a:r>
            <a:r>
              <a:rPr lang="en-US" altLang="ja-JP" sz="2400" dirty="0">
                <a:solidFill>
                  <a:srgbClr val="400080"/>
                </a:solidFill>
                <a:latin typeface="+mn-lt"/>
              </a:rPr>
              <a:t>/&gt;</a:t>
            </a:r>
            <a:endParaRPr lang="en-US" altLang="ja-JP" sz="2800" dirty="0">
              <a:solidFill>
                <a:srgbClr val="400080"/>
              </a:solidFill>
              <a:latin typeface="+mn-lt"/>
            </a:endParaRPr>
          </a:p>
          <a:p>
            <a:pPr lvl="1"/>
            <a:r>
              <a:rPr lang="en-US" sz="2800" dirty="0"/>
              <a:t>Using defined property</a:t>
            </a:r>
          </a:p>
          <a:p>
            <a:pPr lvl="2"/>
            <a:r>
              <a:rPr lang="en-US" sz="2400" dirty="0">
                <a:solidFill>
                  <a:srgbClr val="800000"/>
                </a:solidFill>
              </a:rPr>
              <a:t>${src}</a:t>
            </a:r>
            <a:r>
              <a:rPr lang="en-US" sz="2400" dirty="0"/>
              <a:t> can be used anywhere in the build file to denote </a:t>
            </a:r>
            <a:endParaRPr lang="en-US" sz="2400" dirty="0" smtClean="0"/>
          </a:p>
          <a:p>
            <a:pPr marL="693737" lvl="2" indent="0">
              <a:buNone/>
            </a:pPr>
            <a:r>
              <a:rPr lang="en-US" sz="2400" dirty="0">
                <a:solidFill>
                  <a:srgbClr val="800000"/>
                </a:solidFill>
              </a:rPr>
              <a:t>	</a:t>
            </a:r>
            <a:r>
              <a:rPr lang="en-US" sz="2400" dirty="0" smtClean="0">
                <a:solidFill>
                  <a:srgbClr val="800000"/>
                </a:solidFill>
              </a:rPr>
              <a:t>/</a:t>
            </a:r>
            <a:r>
              <a:rPr lang="en-US" sz="2400" dirty="0">
                <a:solidFill>
                  <a:srgbClr val="800000"/>
                </a:solidFill>
              </a:rPr>
              <a:t>home/</a:t>
            </a:r>
            <a:r>
              <a:rPr lang="en-US" sz="2400" dirty="0" smtClean="0">
                <a:solidFill>
                  <a:srgbClr val="800000"/>
                </a:solidFill>
              </a:rPr>
              <a:t>src</a:t>
            </a:r>
            <a:endParaRPr lang="en-US" sz="2400" dirty="0"/>
          </a:p>
        </p:txBody>
      </p:sp>
      <p:sp>
        <p:nvSpPr>
          <p:cNvPr id="3" name="Date Placeholder 2"/>
          <p:cNvSpPr>
            <a:spLocks noGrp="1"/>
          </p:cNvSpPr>
          <p:nvPr>
            <p:ph type="dt" sz="half" idx="10"/>
          </p:nvPr>
        </p:nvSpPr>
        <p:spPr/>
        <p:txBody>
          <a:bodyPr/>
          <a:lstStyle/>
          <a:p>
            <a:pPr>
              <a:defRPr/>
            </a:pPr>
            <a:r>
              <a:rPr lang="en-US" dirty="0" smtClean="0"/>
              <a:t>April 25,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5</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73</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795155444"/>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p:cNvSpPr>
          <p:nvPr>
            <p:ph type="title" idx="4294967295"/>
          </p:nvPr>
        </p:nvSpPr>
        <p:spPr/>
        <p:txBody>
          <a:bodyPr/>
          <a:lstStyle/>
          <a:p>
            <a:r>
              <a:rPr lang="en-US" sz="3600" dirty="0" smtClean="0"/>
              <a:t>The Ant </a:t>
            </a:r>
            <a:r>
              <a:rPr lang="en-US" sz="3600" dirty="0"/>
              <a:t>Build </a:t>
            </a:r>
            <a:r>
              <a:rPr lang="en-US" sz="3600" dirty="0" smtClean="0"/>
              <a:t>File – Property Definitions </a:t>
            </a:r>
            <a:endParaRPr lang="en-US" sz="3600" dirty="0"/>
          </a:p>
        </p:txBody>
      </p:sp>
      <p:sp>
        <p:nvSpPr>
          <p:cNvPr id="65541" name="Rectangle 5"/>
          <p:cNvSpPr>
            <a:spLocks noGrp="1"/>
          </p:cNvSpPr>
          <p:nvPr>
            <p:ph type="body" idx="4294967295"/>
          </p:nvPr>
        </p:nvSpPr>
        <p:spPr/>
        <p:txBody>
          <a:bodyPr/>
          <a:lstStyle/>
          <a:p>
            <a:r>
              <a:rPr lang="en-US" sz="2800" dirty="0" smtClean="0"/>
              <a:t>Properties </a:t>
            </a:r>
            <a:r>
              <a:rPr lang="en-US" sz="2800" dirty="0"/>
              <a:t>can also be defined in a separate properties file and imported to the build file</a:t>
            </a:r>
          </a:p>
          <a:p>
            <a:pPr lvl="1">
              <a:buFont typeface="Wingdings 3" charset="0"/>
              <a:buNone/>
            </a:pPr>
            <a:r>
              <a:rPr lang="en-US" sz="2800" dirty="0"/>
              <a:t>	</a:t>
            </a:r>
            <a:r>
              <a:rPr lang="en-US" sz="2400" dirty="0">
                <a:solidFill>
                  <a:srgbClr val="400080"/>
                </a:solidFill>
                <a:latin typeface="+mn-lt"/>
              </a:rPr>
              <a:t>&lt;property file=</a:t>
            </a:r>
            <a:r>
              <a:rPr lang="ja-JP" altLang="en-US" sz="2400" dirty="0" smtClean="0">
                <a:solidFill>
                  <a:srgbClr val="400080"/>
                </a:solidFill>
                <a:latin typeface="+mn-lt"/>
              </a:rPr>
              <a:t>“</a:t>
            </a:r>
            <a:r>
              <a:rPr lang="en-US" altLang="ja-JP" sz="2400" dirty="0" smtClean="0">
                <a:solidFill>
                  <a:srgbClr val="400080"/>
                </a:solidFill>
                <a:latin typeface="+mn-lt"/>
              </a:rPr>
              <a:t>myprop.properties</a:t>
            </a:r>
            <a:r>
              <a:rPr lang="ja-JP" altLang="en-US" sz="2400" dirty="0">
                <a:solidFill>
                  <a:srgbClr val="400080"/>
                </a:solidFill>
                <a:latin typeface="+mn-lt"/>
              </a:rPr>
              <a:t>”</a:t>
            </a:r>
            <a:r>
              <a:rPr lang="en-US" altLang="ja-JP" sz="2400" dirty="0">
                <a:solidFill>
                  <a:srgbClr val="400080"/>
                </a:solidFill>
                <a:latin typeface="+mn-lt"/>
              </a:rPr>
              <a:t> /&gt;</a:t>
            </a:r>
            <a:endParaRPr lang="en-US" altLang="ja-JP" sz="2400" dirty="0">
              <a:latin typeface="+mn-lt"/>
            </a:endParaRPr>
          </a:p>
          <a:p>
            <a:pPr marL="344487" lvl="1" indent="0">
              <a:buNone/>
            </a:pPr>
            <a:r>
              <a:rPr lang="en-US" sz="2800" dirty="0" smtClean="0"/>
              <a:t>In </a:t>
            </a:r>
            <a:r>
              <a:rPr lang="en-US" sz="2400" dirty="0" smtClean="0">
                <a:solidFill>
                  <a:srgbClr val="000090"/>
                </a:solidFill>
                <a:latin typeface="+mn-lt"/>
              </a:rPr>
              <a:t>myprop.properties</a:t>
            </a:r>
            <a:r>
              <a:rPr lang="en-US" sz="2800" dirty="0" smtClean="0"/>
              <a:t>, you may define (Java properties format)</a:t>
            </a:r>
            <a:endParaRPr lang="en-US" altLang="ja-JP" sz="2400" dirty="0" smtClean="0">
              <a:solidFill>
                <a:srgbClr val="400080"/>
              </a:solidFill>
              <a:latin typeface="+mn-lt"/>
            </a:endParaRPr>
          </a:p>
          <a:p>
            <a:pPr marL="644525" lvl="2" indent="0">
              <a:buNone/>
            </a:pPr>
            <a:r>
              <a:rPr lang="en-US" altLang="ja-JP" sz="2400" dirty="0" smtClean="0">
                <a:solidFill>
                  <a:srgbClr val="400080"/>
                </a:solidFill>
                <a:latin typeface="+mn-lt"/>
              </a:rPr>
              <a:t>src=/</a:t>
            </a:r>
            <a:r>
              <a:rPr lang="en-US" altLang="ja-JP" sz="2400" dirty="0">
                <a:solidFill>
                  <a:srgbClr val="400080"/>
                </a:solidFill>
                <a:latin typeface="+mn-lt"/>
              </a:rPr>
              <a:t>home/</a:t>
            </a:r>
            <a:r>
              <a:rPr lang="en-US" altLang="ja-JP" sz="2400" dirty="0" smtClean="0">
                <a:solidFill>
                  <a:srgbClr val="400080"/>
                </a:solidFill>
                <a:latin typeface="+mn-lt"/>
              </a:rPr>
              <a:t>src</a:t>
            </a:r>
            <a:endParaRPr lang="en-US" sz="2800" dirty="0" smtClean="0"/>
          </a:p>
          <a:p>
            <a:r>
              <a:rPr lang="en-US" sz="2800" dirty="0" smtClean="0"/>
              <a:t>Ant </a:t>
            </a:r>
            <a:r>
              <a:rPr lang="en-US" sz="2800" dirty="0"/>
              <a:t>provides access to all system </a:t>
            </a:r>
            <a:r>
              <a:rPr lang="en-US" sz="2800" dirty="0" smtClean="0"/>
              <a:t>properties</a:t>
            </a:r>
          </a:p>
          <a:p>
            <a:pPr lvl="1"/>
            <a:r>
              <a:rPr lang="en-US" sz="2400" dirty="0"/>
              <a:t>e</a:t>
            </a:r>
            <a:r>
              <a:rPr lang="en-US" sz="2400" dirty="0" smtClean="0"/>
              <a:t>.g., </a:t>
            </a:r>
            <a:r>
              <a:rPr lang="en-US" sz="2400" dirty="0">
                <a:solidFill>
                  <a:srgbClr val="FF0000"/>
                </a:solidFill>
              </a:rPr>
              <a:t>${user.home</a:t>
            </a:r>
            <a:r>
              <a:rPr lang="en-US" sz="2400" dirty="0" smtClean="0">
                <a:solidFill>
                  <a:srgbClr val="FF0000"/>
                </a:solidFill>
              </a:rPr>
              <a:t>}</a:t>
            </a:r>
            <a:r>
              <a:rPr lang="en-US" sz="2400" dirty="0" smtClean="0"/>
              <a:t>, </a:t>
            </a:r>
            <a:r>
              <a:rPr lang="en-US" sz="2400" dirty="0">
                <a:solidFill>
                  <a:srgbClr val="FF0000"/>
                </a:solidFill>
              </a:rPr>
              <a:t>${</a:t>
            </a:r>
            <a:r>
              <a:rPr lang="en-US" sz="2400" dirty="0" smtClean="0">
                <a:solidFill>
                  <a:srgbClr val="FF0000"/>
                </a:solidFill>
              </a:rPr>
              <a:t>user.name}</a:t>
            </a:r>
            <a:endParaRPr lang="en-US" sz="2400" dirty="0">
              <a:solidFill>
                <a:srgbClr val="FF0000"/>
              </a:solidFill>
            </a:endParaRPr>
          </a:p>
          <a:p>
            <a:pPr marL="344487" lvl="1" indent="0">
              <a:buNone/>
            </a:pPr>
            <a:endParaRPr lang="en-US" sz="2400" dirty="0">
              <a:solidFill>
                <a:srgbClr val="FF0000"/>
              </a:solidFill>
            </a:endParaRPr>
          </a:p>
        </p:txBody>
      </p:sp>
      <p:sp>
        <p:nvSpPr>
          <p:cNvPr id="3" name="Date Placeholder 2"/>
          <p:cNvSpPr>
            <a:spLocks noGrp="1"/>
          </p:cNvSpPr>
          <p:nvPr>
            <p:ph type="dt" sz="half" idx="10"/>
          </p:nvPr>
        </p:nvSpPr>
        <p:spPr/>
        <p:txBody>
          <a:bodyPr/>
          <a:lstStyle/>
          <a:p>
            <a:pPr>
              <a:defRPr/>
            </a:pPr>
            <a:r>
              <a:rPr lang="en-US" dirty="0" smtClean="0"/>
              <a:t>April 25,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5</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74</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29110981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p:cNvSpPr>
          <p:nvPr>
            <p:ph type="title" idx="4294967295"/>
          </p:nvPr>
        </p:nvSpPr>
        <p:spPr/>
        <p:txBody>
          <a:bodyPr/>
          <a:lstStyle/>
          <a:p>
            <a:r>
              <a:rPr lang="en-US" sz="4000" dirty="0" smtClean="0"/>
              <a:t>The Ant </a:t>
            </a:r>
            <a:r>
              <a:rPr lang="en-US" sz="4000" dirty="0"/>
              <a:t>Build </a:t>
            </a:r>
            <a:r>
              <a:rPr lang="en-US" sz="4000" dirty="0" smtClean="0"/>
              <a:t>File – Path </a:t>
            </a:r>
            <a:r>
              <a:rPr lang="en-US" sz="4000" dirty="0"/>
              <a:t>Structures</a:t>
            </a:r>
          </a:p>
        </p:txBody>
      </p:sp>
      <p:sp>
        <p:nvSpPr>
          <p:cNvPr id="66565" name="Rectangle 3"/>
          <p:cNvSpPr>
            <a:spLocks noGrp="1"/>
          </p:cNvSpPr>
          <p:nvPr>
            <p:ph type="body" idx="4294967295"/>
          </p:nvPr>
        </p:nvSpPr>
        <p:spPr/>
        <p:txBody>
          <a:bodyPr/>
          <a:lstStyle/>
          <a:p>
            <a:r>
              <a:rPr lang="en-US" dirty="0"/>
              <a:t>Define paths used in various tasks</a:t>
            </a:r>
          </a:p>
          <a:p>
            <a:r>
              <a:rPr lang="en-US" dirty="0"/>
              <a:t>Example of setting CLASSPATH (used in javac, java, </a:t>
            </a:r>
            <a:r>
              <a:rPr lang="en-US" dirty="0" smtClean="0"/>
              <a:t>etc..</a:t>
            </a:r>
            <a:r>
              <a:rPr lang="en-US" dirty="0"/>
              <a:t>):</a:t>
            </a:r>
          </a:p>
          <a:p>
            <a:pPr>
              <a:buFont typeface="Wingdings 3" charset="0"/>
              <a:buNone/>
            </a:pPr>
            <a:r>
              <a:rPr lang="en-US" dirty="0">
                <a:latin typeface="Menlo Regular"/>
                <a:cs typeface="Menlo Regular"/>
              </a:rPr>
              <a:t>	</a:t>
            </a:r>
            <a:r>
              <a:rPr lang="en-US" sz="2000" dirty="0">
                <a:solidFill>
                  <a:srgbClr val="400080"/>
                </a:solidFill>
                <a:latin typeface="Menlo Regular"/>
                <a:cs typeface="Menlo Regular"/>
              </a:rPr>
              <a:t>&lt;classpath&gt; </a:t>
            </a:r>
          </a:p>
          <a:p>
            <a:pPr>
              <a:buFont typeface="Wingdings 3" charset="0"/>
              <a:buNone/>
            </a:pPr>
            <a:r>
              <a:rPr lang="en-US" sz="2000" dirty="0">
                <a:solidFill>
                  <a:srgbClr val="400080"/>
                </a:solidFill>
                <a:latin typeface="Menlo Regular"/>
                <a:cs typeface="Menlo Regular"/>
              </a:rPr>
              <a:t>     </a:t>
            </a:r>
            <a:r>
              <a:rPr lang="en-US" sz="2000" dirty="0" smtClean="0">
                <a:solidFill>
                  <a:srgbClr val="400080"/>
                </a:solidFill>
                <a:latin typeface="Menlo Regular"/>
                <a:cs typeface="Menlo Regular"/>
              </a:rPr>
              <a:t>&lt;</a:t>
            </a:r>
            <a:r>
              <a:rPr lang="en-US" sz="2000" dirty="0">
                <a:solidFill>
                  <a:srgbClr val="400080"/>
                </a:solidFill>
                <a:latin typeface="Menlo Regular"/>
                <a:cs typeface="Menlo Regular"/>
              </a:rPr>
              <a:t>pathelement path="${classpath}"/&gt; </a:t>
            </a:r>
          </a:p>
          <a:p>
            <a:pPr>
              <a:buFont typeface="Wingdings 3" charset="0"/>
              <a:buNone/>
            </a:pPr>
            <a:r>
              <a:rPr lang="en-US" sz="2000" dirty="0">
                <a:solidFill>
                  <a:srgbClr val="400080"/>
                </a:solidFill>
                <a:latin typeface="Menlo Regular"/>
                <a:cs typeface="Menlo Regular"/>
              </a:rPr>
              <a:t>     </a:t>
            </a:r>
            <a:r>
              <a:rPr lang="en-US" sz="2000" dirty="0" smtClean="0">
                <a:solidFill>
                  <a:srgbClr val="400080"/>
                </a:solidFill>
                <a:latin typeface="Menlo Regular"/>
                <a:cs typeface="Menlo Regular"/>
              </a:rPr>
              <a:t>&lt;</a:t>
            </a:r>
            <a:r>
              <a:rPr lang="en-US" sz="2000" dirty="0">
                <a:solidFill>
                  <a:srgbClr val="400080"/>
                </a:solidFill>
                <a:latin typeface="Menlo Regular"/>
                <a:cs typeface="Menlo Regular"/>
              </a:rPr>
              <a:t>pathelement location="lib/helper.jar"/&gt; </a:t>
            </a:r>
            <a:endParaRPr lang="en-US" sz="2000" dirty="0" smtClean="0">
              <a:solidFill>
                <a:srgbClr val="400080"/>
              </a:solidFill>
              <a:latin typeface="Menlo Regular"/>
              <a:cs typeface="Menlo Regular"/>
            </a:endParaRPr>
          </a:p>
          <a:p>
            <a:pPr>
              <a:spcBef>
                <a:spcPts val="0"/>
              </a:spcBef>
              <a:buFont typeface="Wingdings 3" charset="0"/>
              <a:buNone/>
            </a:pPr>
            <a:r>
              <a:rPr lang="en-US" sz="2000" dirty="0">
                <a:solidFill>
                  <a:srgbClr val="400080"/>
                </a:solidFill>
                <a:latin typeface="Menlo Regular"/>
                <a:cs typeface="Menlo Regular"/>
              </a:rPr>
              <a:t> </a:t>
            </a:r>
            <a:r>
              <a:rPr lang="en-US" sz="2000" dirty="0" smtClean="0">
                <a:solidFill>
                  <a:srgbClr val="400080"/>
                </a:solidFill>
                <a:latin typeface="Menlo Regular"/>
                <a:cs typeface="Menlo Regular"/>
              </a:rPr>
              <a:t>  &lt;</a:t>
            </a:r>
            <a:r>
              <a:rPr lang="en-US" sz="2000" dirty="0">
                <a:solidFill>
                  <a:srgbClr val="400080"/>
                </a:solidFill>
                <a:latin typeface="Menlo Regular"/>
                <a:cs typeface="Menlo Regular"/>
              </a:rPr>
              <a:t>/classpath&gt;</a:t>
            </a:r>
            <a:r>
              <a:rPr lang="en-US" dirty="0">
                <a:latin typeface="Menlo Regular"/>
                <a:cs typeface="Menlo Regular"/>
              </a:rPr>
              <a:t> </a:t>
            </a:r>
          </a:p>
        </p:txBody>
      </p:sp>
      <p:sp>
        <p:nvSpPr>
          <p:cNvPr id="3" name="Date Placeholder 2"/>
          <p:cNvSpPr>
            <a:spLocks noGrp="1"/>
          </p:cNvSpPr>
          <p:nvPr>
            <p:ph type="dt" sz="half" idx="10"/>
          </p:nvPr>
        </p:nvSpPr>
        <p:spPr/>
        <p:txBody>
          <a:bodyPr/>
          <a:lstStyle/>
          <a:p>
            <a:pPr>
              <a:defRPr/>
            </a:pPr>
            <a:r>
              <a:rPr lang="en-US" dirty="0" smtClean="0"/>
              <a:t>April 25,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5</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75</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998010504"/>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Running Ant – Command Line</a:t>
            </a:r>
          </a:p>
        </p:txBody>
      </p:sp>
      <p:sp>
        <p:nvSpPr>
          <p:cNvPr id="23555" name="Rectangle 3"/>
          <p:cNvSpPr>
            <a:spLocks noGrp="1" noChangeArrowheads="1"/>
          </p:cNvSpPr>
          <p:nvPr>
            <p:ph type="body" idx="1"/>
          </p:nvPr>
        </p:nvSpPr>
        <p:spPr/>
        <p:txBody>
          <a:bodyPr/>
          <a:lstStyle/>
          <a:p>
            <a:r>
              <a:rPr lang="en-US" sz="2800" dirty="0"/>
              <a:t>Simply cd into the directory with the build.xml file and type ant to run the project default target</a:t>
            </a:r>
          </a:p>
          <a:p>
            <a:r>
              <a:rPr lang="en-US" sz="2800" dirty="0"/>
              <a:t>Or, type ant followed by the name of a target</a:t>
            </a:r>
          </a:p>
          <a:p>
            <a:endParaRPr lang="en-US" sz="2800" dirty="0"/>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67000"/>
            <a:ext cx="5791200" cy="364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76</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3757993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6"/>
          <p:cNvSpPr>
            <a:spLocks noGrp="1"/>
          </p:cNvSpPr>
          <p:nvPr>
            <p:ph type="title" idx="4294967295"/>
          </p:nvPr>
        </p:nvSpPr>
        <p:spPr/>
        <p:txBody>
          <a:bodyPr/>
          <a:lstStyle/>
          <a:p>
            <a:r>
              <a:rPr lang="en-US" dirty="0"/>
              <a:t>Running </a:t>
            </a:r>
            <a:r>
              <a:rPr lang="en-US" dirty="0" smtClean="0"/>
              <a:t>Ant on Command-Line</a:t>
            </a:r>
            <a:endParaRPr lang="en-US" dirty="0"/>
          </a:p>
        </p:txBody>
      </p:sp>
      <p:sp>
        <p:nvSpPr>
          <p:cNvPr id="57349" name="Rectangle 7"/>
          <p:cNvSpPr>
            <a:spLocks noGrp="1"/>
          </p:cNvSpPr>
          <p:nvPr>
            <p:ph type="body" idx="4294967295"/>
          </p:nvPr>
        </p:nvSpPr>
        <p:spPr/>
        <p:txBody>
          <a:bodyPr/>
          <a:lstStyle/>
          <a:p>
            <a:r>
              <a:rPr lang="en-US" sz="3200" dirty="0"/>
              <a:t>Type </a:t>
            </a:r>
          </a:p>
          <a:p>
            <a:pPr>
              <a:buFont typeface="Wingdings 3" charset="0"/>
              <a:buNone/>
            </a:pPr>
            <a:r>
              <a:rPr lang="en-US" sz="3200" i="1" dirty="0">
                <a:solidFill>
                  <a:srgbClr val="800000"/>
                </a:solidFill>
              </a:rPr>
              <a:t>		</a:t>
            </a:r>
            <a:r>
              <a:rPr lang="en-US" sz="2800" b="1" i="1" dirty="0">
                <a:solidFill>
                  <a:srgbClr val="FF0000"/>
                </a:solidFill>
                <a:latin typeface="+mn-lt"/>
              </a:rPr>
              <a:t>ant</a:t>
            </a:r>
            <a:r>
              <a:rPr lang="en-US" sz="2800" b="1" dirty="0">
                <a:solidFill>
                  <a:srgbClr val="FF0000"/>
                </a:solidFill>
                <a:latin typeface="+mn-lt"/>
              </a:rPr>
              <a:t> </a:t>
            </a:r>
          </a:p>
          <a:p>
            <a:pPr lvl="1"/>
            <a:r>
              <a:rPr lang="en-US" sz="2800" dirty="0" smtClean="0"/>
              <a:t> </a:t>
            </a:r>
            <a:r>
              <a:rPr lang="en-US" sz="2800" dirty="0"/>
              <a:t>Looks </a:t>
            </a:r>
            <a:r>
              <a:rPr lang="en-US" sz="2800" dirty="0" smtClean="0"/>
              <a:t>for the default </a:t>
            </a:r>
            <a:r>
              <a:rPr lang="en-US" sz="2800" dirty="0"/>
              <a:t>build file </a:t>
            </a:r>
            <a:r>
              <a:rPr lang="en-US" sz="2800" i="1" dirty="0">
                <a:solidFill>
                  <a:srgbClr val="000080"/>
                </a:solidFill>
              </a:rPr>
              <a:t>build.xml</a:t>
            </a:r>
            <a:r>
              <a:rPr lang="en-US" sz="2800" dirty="0"/>
              <a:t> </a:t>
            </a:r>
            <a:r>
              <a:rPr lang="en-US" sz="2800" dirty="0" smtClean="0"/>
              <a:t> in the </a:t>
            </a:r>
            <a:r>
              <a:rPr lang="en-US" sz="2800" dirty="0"/>
              <a:t>current </a:t>
            </a:r>
            <a:r>
              <a:rPr lang="en-US" sz="2800" dirty="0" smtClean="0"/>
              <a:t>directory.</a:t>
            </a:r>
            <a:endParaRPr lang="en-US" sz="2800" dirty="0"/>
          </a:p>
          <a:p>
            <a:r>
              <a:rPr lang="en-US" sz="3200" dirty="0"/>
              <a:t>Type </a:t>
            </a:r>
          </a:p>
          <a:p>
            <a:pPr>
              <a:buFont typeface="Wingdings 3" charset="0"/>
              <a:buNone/>
            </a:pPr>
            <a:r>
              <a:rPr lang="en-US" sz="3200" dirty="0"/>
              <a:t>		</a:t>
            </a:r>
            <a:r>
              <a:rPr lang="en-US" sz="2800" b="1" i="1" dirty="0">
                <a:solidFill>
                  <a:srgbClr val="FF0000"/>
                </a:solidFill>
                <a:latin typeface="+mn-lt"/>
              </a:rPr>
              <a:t>ant –f</a:t>
            </a:r>
            <a:r>
              <a:rPr lang="en-US" sz="2800" b="1" i="1" dirty="0">
                <a:latin typeface="+mn-lt"/>
              </a:rPr>
              <a:t> </a:t>
            </a:r>
            <a:r>
              <a:rPr lang="en-US" sz="2800" b="1" i="1" dirty="0">
                <a:solidFill>
                  <a:srgbClr val="000080"/>
                </a:solidFill>
                <a:latin typeface="+mn-lt"/>
              </a:rPr>
              <a:t>mybuildfile.xml</a:t>
            </a:r>
            <a:endParaRPr lang="en-US" sz="2800" b="1" dirty="0">
              <a:latin typeface="+mn-lt"/>
            </a:endParaRPr>
          </a:p>
          <a:p>
            <a:pPr>
              <a:buFont typeface="Wingdings 3" charset="0"/>
              <a:buNone/>
            </a:pPr>
            <a:r>
              <a:rPr lang="en-US" sz="3200" dirty="0"/>
              <a:t>	to specify another build </a:t>
            </a:r>
            <a:r>
              <a:rPr lang="en-US" sz="3200" dirty="0" smtClean="0"/>
              <a:t>file.</a:t>
            </a:r>
            <a:endParaRPr lang="en-US" sz="3200" dirty="0"/>
          </a:p>
        </p:txBody>
      </p:sp>
      <p:sp>
        <p:nvSpPr>
          <p:cNvPr id="3" name="Date Placeholder 2"/>
          <p:cNvSpPr>
            <a:spLocks noGrp="1"/>
          </p:cNvSpPr>
          <p:nvPr>
            <p:ph type="dt" sz="half" idx="10"/>
          </p:nvPr>
        </p:nvSpPr>
        <p:spPr/>
        <p:txBody>
          <a:bodyPr/>
          <a:lstStyle/>
          <a:p>
            <a:pPr>
              <a:defRPr/>
            </a:pPr>
            <a:r>
              <a:rPr lang="en-US" dirty="0" smtClean="0"/>
              <a:t>April 25,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5</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77</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8864323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4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3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34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3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t>
            </a:r>
            <a:r>
              <a:rPr lang="en-US" dirty="0" smtClean="0"/>
              <a:t>JUnit with </a:t>
            </a:r>
            <a:r>
              <a:rPr lang="en-US" dirty="0"/>
              <a:t>Ant </a:t>
            </a:r>
          </a:p>
        </p:txBody>
      </p:sp>
      <p:sp>
        <p:nvSpPr>
          <p:cNvPr id="3" name="Content Placeholder 2"/>
          <p:cNvSpPr>
            <a:spLocks noGrp="1"/>
          </p:cNvSpPr>
          <p:nvPr>
            <p:ph sz="quarter" idx="1"/>
          </p:nvPr>
        </p:nvSpPr>
        <p:spPr/>
        <p:txBody>
          <a:bodyPr/>
          <a:lstStyle/>
          <a:p>
            <a:pPr>
              <a:lnSpc>
                <a:spcPct val="90000"/>
              </a:lnSpc>
            </a:pPr>
            <a:r>
              <a:rPr lang="en-US" dirty="0" smtClean="0"/>
              <a:t>Ant supports </a:t>
            </a:r>
            <a:r>
              <a:rPr lang="en-US" dirty="0"/>
              <a:t>&lt;junit&gt; </a:t>
            </a:r>
            <a:r>
              <a:rPr lang="en-US" dirty="0" smtClean="0"/>
              <a:t>task</a:t>
            </a:r>
          </a:p>
          <a:p>
            <a:pPr>
              <a:lnSpc>
                <a:spcPct val="90000"/>
              </a:lnSpc>
            </a:pPr>
            <a:r>
              <a:rPr lang="en-US" dirty="0" smtClean="0"/>
              <a:t>JUnit jar files must be in the </a:t>
            </a:r>
            <a:r>
              <a:rPr lang="en-US" b="1" dirty="0" smtClean="0">
                <a:latin typeface="Courier New"/>
                <a:cs typeface="Courier New"/>
              </a:rPr>
              <a:t>classpath</a:t>
            </a:r>
            <a:r>
              <a:rPr lang="en-US" dirty="0" smtClean="0"/>
              <a:t> when the task is executed</a:t>
            </a:r>
          </a:p>
          <a:p>
            <a:pPr>
              <a:lnSpc>
                <a:spcPct val="90000"/>
              </a:lnSpc>
            </a:pPr>
            <a:r>
              <a:rPr lang="en-US" dirty="0" smtClean="0"/>
              <a:t>Two options: </a:t>
            </a:r>
          </a:p>
          <a:p>
            <a:pPr lvl="1">
              <a:lnSpc>
                <a:spcPct val="90000"/>
              </a:lnSpc>
            </a:pPr>
            <a:r>
              <a:rPr lang="en-US" sz="2400" dirty="0" smtClean="0"/>
              <a:t>Add jar files </a:t>
            </a:r>
            <a:r>
              <a:rPr lang="en-US" sz="2400" dirty="0"/>
              <a:t>in the </a:t>
            </a:r>
            <a:r>
              <a:rPr lang="en-US" sz="2400" b="1" dirty="0"/>
              <a:t>classpath</a:t>
            </a:r>
            <a:r>
              <a:rPr lang="en-US" sz="2400" dirty="0"/>
              <a:t> </a:t>
            </a:r>
            <a:r>
              <a:rPr lang="en-US" sz="2400" dirty="0" smtClean="0"/>
              <a:t>in </a:t>
            </a:r>
            <a:r>
              <a:rPr lang="en-US" sz="2400" dirty="0"/>
              <a:t>the ant build file. </a:t>
            </a:r>
            <a:endParaRPr lang="en-US" sz="2400" dirty="0" smtClean="0"/>
          </a:p>
          <a:p>
            <a:pPr lvl="2">
              <a:lnSpc>
                <a:spcPct val="90000"/>
              </a:lnSpc>
            </a:pPr>
            <a:r>
              <a:rPr lang="en-US" sz="2400" dirty="0" smtClean="0"/>
              <a:t>For each task, &lt;</a:t>
            </a:r>
            <a:r>
              <a:rPr lang="en-US" sz="2400" dirty="0"/>
              <a:t>javac</a:t>
            </a:r>
            <a:r>
              <a:rPr lang="en-US" sz="2400" dirty="0" smtClean="0"/>
              <a:t>&gt;, </a:t>
            </a:r>
            <a:r>
              <a:rPr lang="en-US" sz="2400" dirty="0"/>
              <a:t>&lt;junit</a:t>
            </a:r>
            <a:r>
              <a:rPr lang="en-US" sz="2400" dirty="0" smtClean="0"/>
              <a:t>&gt; etc.. </a:t>
            </a:r>
            <a:r>
              <a:rPr lang="en-US" sz="2400" i="1" dirty="0" smtClean="0"/>
              <a:t>(examples </a:t>
            </a:r>
            <a:r>
              <a:rPr lang="en-US" sz="2400" i="1" dirty="0"/>
              <a:t>later)</a:t>
            </a:r>
          </a:p>
          <a:p>
            <a:pPr lvl="1">
              <a:lnSpc>
                <a:spcPct val="90000"/>
              </a:lnSpc>
            </a:pPr>
            <a:r>
              <a:rPr lang="en-US" sz="2400" dirty="0" smtClean="0"/>
              <a:t>Copy the jar files into the directory </a:t>
            </a:r>
          </a:p>
          <a:p>
            <a:pPr marL="344487" lvl="1" indent="0">
              <a:lnSpc>
                <a:spcPct val="90000"/>
              </a:lnSpc>
              <a:buNone/>
            </a:pPr>
            <a:r>
              <a:rPr lang="en-US" sz="2400" dirty="0"/>
              <a:t>	</a:t>
            </a:r>
            <a:r>
              <a:rPr lang="en-US" sz="2400" i="1" dirty="0" smtClean="0"/>
              <a:t>ANT_HOME</a:t>
            </a:r>
            <a:r>
              <a:rPr lang="en-US" sz="2400" dirty="0" smtClean="0"/>
              <a:t>\lib</a:t>
            </a:r>
          </a:p>
          <a:p>
            <a:pPr lvl="1">
              <a:lnSpc>
                <a:spcPct val="90000"/>
              </a:lnSpc>
            </a:pPr>
            <a:endParaRPr lang="en-US" sz="2500" dirty="0" smtClean="0">
              <a:latin typeface="Gill Sans MT" charset="0"/>
            </a:endParaRPr>
          </a:p>
          <a:p>
            <a:pPr marL="0" indent="0">
              <a:lnSpc>
                <a:spcPct val="90000"/>
              </a:lnSpc>
              <a:buNone/>
            </a:pPr>
            <a:endParaRPr lang="en-US" sz="2100" dirty="0">
              <a:latin typeface="Gill Sans MT" charset="0"/>
            </a:endParaRPr>
          </a:p>
        </p:txBody>
      </p:sp>
      <p:sp>
        <p:nvSpPr>
          <p:cNvPr id="4" name="Date Placeholder 3"/>
          <p:cNvSpPr>
            <a:spLocks noGrp="1"/>
          </p:cNvSpPr>
          <p:nvPr>
            <p:ph type="dt" sz="half" idx="10"/>
          </p:nvPr>
        </p:nvSpPr>
        <p:spPr/>
        <p:txBody>
          <a:bodyPr/>
          <a:lstStyle/>
          <a:p>
            <a:pPr>
              <a:defRPr/>
            </a:pPr>
            <a:r>
              <a:rPr lang="en-US" dirty="0" smtClean="0"/>
              <a:t>April 25,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78</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543577109"/>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Running Ant – Eclipse</a:t>
            </a:r>
          </a:p>
        </p:txBody>
      </p:sp>
      <p:sp>
        <p:nvSpPr>
          <p:cNvPr id="24579" name="Rectangle 3"/>
          <p:cNvSpPr>
            <a:spLocks noGrp="1" noChangeArrowheads="1"/>
          </p:cNvSpPr>
          <p:nvPr>
            <p:ph type="body" idx="1"/>
          </p:nvPr>
        </p:nvSpPr>
        <p:spPr>
          <a:xfrm>
            <a:off x="381000" y="1066800"/>
            <a:ext cx="5791200" cy="5410200"/>
          </a:xfrm>
        </p:spPr>
        <p:txBody>
          <a:bodyPr/>
          <a:lstStyle/>
          <a:p>
            <a:pPr>
              <a:lnSpc>
                <a:spcPct val="90000"/>
              </a:lnSpc>
            </a:pPr>
            <a:r>
              <a:rPr lang="en-US" dirty="0"/>
              <a:t>Eclipse comes with out of the box support for Ant</a:t>
            </a:r>
          </a:p>
          <a:p>
            <a:pPr lvl="1">
              <a:lnSpc>
                <a:spcPct val="90000"/>
              </a:lnSpc>
            </a:pPr>
            <a:r>
              <a:rPr lang="en-US" dirty="0"/>
              <a:t>No need to separately download and configure Ant</a:t>
            </a:r>
          </a:p>
          <a:p>
            <a:pPr>
              <a:lnSpc>
                <a:spcPct val="90000"/>
              </a:lnSpc>
            </a:pPr>
            <a:r>
              <a:rPr lang="en-US" dirty="0"/>
              <a:t>Eclipse provides an Ant view</a:t>
            </a:r>
          </a:p>
          <a:p>
            <a:pPr lvl="1">
              <a:lnSpc>
                <a:spcPct val="90000"/>
              </a:lnSpc>
            </a:pPr>
            <a:r>
              <a:rPr lang="en-US" dirty="0"/>
              <a:t>Window </a:t>
            </a:r>
            <a:r>
              <a:rPr lang="en-US" sz="2000" dirty="0">
                <a:sym typeface="Wingdings" charset="0"/>
              </a:rPr>
              <a:t></a:t>
            </a:r>
            <a:r>
              <a:rPr lang="en-US" dirty="0">
                <a:sym typeface="Wingdings" charset="0"/>
              </a:rPr>
              <a:t> </a:t>
            </a:r>
            <a:r>
              <a:rPr lang="en-US" dirty="0"/>
              <a:t>Show View </a:t>
            </a:r>
            <a:r>
              <a:rPr lang="en-US" sz="1800" dirty="0">
                <a:sym typeface="Wingdings" charset="0"/>
              </a:rPr>
              <a:t> </a:t>
            </a:r>
            <a:r>
              <a:rPr lang="en-US" dirty="0"/>
              <a:t>Ant</a:t>
            </a:r>
          </a:p>
          <a:p>
            <a:pPr>
              <a:lnSpc>
                <a:spcPct val="90000"/>
              </a:lnSpc>
            </a:pPr>
            <a:r>
              <a:rPr lang="en-US" dirty="0"/>
              <a:t>Simply drag and drop a build file into the Ant view, then double click the target to run</a:t>
            </a:r>
          </a:p>
          <a:p>
            <a:pPr>
              <a:lnSpc>
                <a:spcPct val="90000"/>
              </a:lnSpc>
            </a:pPr>
            <a:endParaRPr lang="en-US" dirty="0"/>
          </a:p>
        </p:txBody>
      </p:sp>
      <p:pic>
        <p:nvPicPr>
          <p:cNvPr id="24580" name="Picture 4" descr="ant-p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600200"/>
            <a:ext cx="1824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79</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453799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t>Black Box Testing</a:t>
            </a:r>
          </a:p>
        </p:txBody>
      </p:sp>
      <p:sp>
        <p:nvSpPr>
          <p:cNvPr id="3075" name="Rectangle 3"/>
          <p:cNvSpPr>
            <a:spLocks noGrp="1" noChangeArrowheads="1"/>
          </p:cNvSpPr>
          <p:nvPr>
            <p:ph idx="1"/>
          </p:nvPr>
        </p:nvSpPr>
        <p:spPr/>
        <p:txBody>
          <a:bodyPr/>
          <a:lstStyle/>
          <a:p>
            <a:pPr eaLnBrk="1" hangingPunct="1"/>
            <a:r>
              <a:rPr lang="en-US" dirty="0" smtClean="0"/>
              <a:t>Testing software against a specification of its external behavior without knowledge of internal implementation details</a:t>
            </a:r>
          </a:p>
          <a:p>
            <a:pPr lvl="1" eaLnBrk="1" hangingPunct="1"/>
            <a:r>
              <a:rPr lang="en-US" dirty="0" smtClean="0"/>
              <a:t>Can be applied to software “units” (e.g., classes) or to entire programs</a:t>
            </a:r>
          </a:p>
          <a:p>
            <a:pPr lvl="1" eaLnBrk="1" hangingPunct="1"/>
            <a:r>
              <a:rPr lang="en-US" dirty="0" smtClean="0"/>
              <a:t>External behavior is defined in API docs, Functional specs, Requirements specs, etc.</a:t>
            </a:r>
          </a:p>
          <a:p>
            <a:pPr eaLnBrk="1" hangingPunct="1"/>
            <a:r>
              <a:rPr lang="en-US" dirty="0" smtClean="0"/>
              <a:t>Because black box testing purposely disregards the program's control structure, attention is focused primarily on the information domain (i.e., data that goes in, data that comes out)</a:t>
            </a:r>
          </a:p>
          <a:p>
            <a:pPr eaLnBrk="1" hangingPunct="1"/>
            <a:r>
              <a:rPr lang="en-US" dirty="0" smtClean="0"/>
              <a:t>The Goal: Derive sets of input conditions (test cases) that fully exercise the external functionality</a:t>
            </a:r>
          </a:p>
          <a:p>
            <a:pPr eaLnBrk="1" hangingPunct="1"/>
            <a:endParaRPr lang="en-US" dirty="0" smtClean="0"/>
          </a:p>
          <a:p>
            <a:pPr eaLnBrk="1" hangingPunct="1"/>
            <a:endParaRPr lang="en-US" dirty="0" smtClean="0"/>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8</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980569047"/>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p:cNvSpPr>
          <p:nvPr>
            <p:ph type="ctrTitle"/>
          </p:nvPr>
        </p:nvSpPr>
        <p:spPr/>
        <p:txBody>
          <a:bodyPr/>
          <a:lstStyle/>
          <a:p>
            <a:pPr algn="ctr"/>
            <a:r>
              <a:rPr lang="en-US" sz="4400" dirty="0"/>
              <a:t>An Example of</a:t>
            </a:r>
            <a:br>
              <a:rPr lang="en-US" sz="4400" dirty="0"/>
            </a:br>
            <a:r>
              <a:rPr lang="en-US" sz="4400" dirty="0"/>
              <a:t>Using JUnit and Ant</a:t>
            </a:r>
          </a:p>
        </p:txBody>
      </p:sp>
      <p:sp>
        <p:nvSpPr>
          <p:cNvPr id="4" name="Subtitle 3"/>
          <p:cNvSpPr>
            <a:spLocks noGrp="1"/>
          </p:cNvSpPr>
          <p:nvPr>
            <p:ph type="subTitle" idx="1"/>
          </p:nvPr>
        </p:nvSpPr>
        <p:spPr/>
        <p:txBody>
          <a:bodyPr/>
          <a:lstStyle/>
          <a:p>
            <a:r>
              <a:rPr lang="en-US" dirty="0" smtClean="0"/>
              <a:t>See </a:t>
            </a:r>
            <a:r>
              <a:rPr lang="en-US" b="1" dirty="0" smtClean="0">
                <a:latin typeface="Courier New"/>
                <a:cs typeface="Courier New"/>
              </a:rPr>
              <a:t>JUnit3.zip</a:t>
            </a:r>
            <a:endParaRPr lang="en-US" b="1" dirty="0">
              <a:latin typeface="Courier New"/>
              <a:cs typeface="Courier New"/>
            </a:endParaRPr>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F683B677-C643-1541-A02D-CD84F8996590}" type="slidenum">
              <a:rPr lang="en-US" smtClean="0"/>
              <a:pPr>
                <a:defRPr/>
              </a:pPr>
              <a:t>80</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829190532"/>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Example Program – The Class Under Test </a:t>
            </a:r>
            <a:endParaRPr lang="en-US" sz="3200" dirty="0"/>
          </a:p>
        </p:txBody>
      </p:sp>
      <p:sp>
        <p:nvSpPr>
          <p:cNvPr id="3" name="Content Placeholder 2"/>
          <p:cNvSpPr>
            <a:spLocks noGrp="1"/>
          </p:cNvSpPr>
          <p:nvPr>
            <p:ph idx="1"/>
          </p:nvPr>
        </p:nvSpPr>
        <p:spPr>
          <a:xfrm>
            <a:off x="457200" y="1719262"/>
            <a:ext cx="8229600" cy="4529137"/>
          </a:xfr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lstStyle/>
          <a:p>
            <a:pPr marL="0" indent="0">
              <a:buNone/>
            </a:pPr>
            <a:r>
              <a:rPr lang="en-US" sz="2400" dirty="0">
                <a:solidFill>
                  <a:srgbClr val="931968"/>
                </a:solidFill>
                <a:latin typeface="+mn-lt"/>
                <a:ea typeface="Monaco"/>
                <a:cs typeface="Monaco"/>
              </a:rPr>
              <a:t>package</a:t>
            </a:r>
            <a:r>
              <a:rPr lang="en-US" sz="2400" dirty="0">
                <a:solidFill>
                  <a:srgbClr val="000000"/>
                </a:solidFill>
                <a:latin typeface="+mn-lt"/>
                <a:ea typeface="Monaco"/>
                <a:cs typeface="Monaco"/>
              </a:rPr>
              <a:t> edu.depaul.se433;</a:t>
            </a:r>
          </a:p>
          <a:p>
            <a:pPr marL="0" indent="0">
              <a:buNone/>
            </a:pPr>
            <a:r>
              <a:rPr lang="en-US" sz="2400" dirty="0" smtClean="0">
                <a:solidFill>
                  <a:srgbClr val="931968"/>
                </a:solidFill>
                <a:latin typeface="+mn-lt"/>
                <a:ea typeface="Monaco"/>
                <a:cs typeface="Monaco"/>
              </a:rPr>
              <a:t>public</a:t>
            </a:r>
            <a:r>
              <a:rPr lang="en-US" sz="2400" dirty="0" smtClean="0">
                <a:solidFill>
                  <a:srgbClr val="000000"/>
                </a:solidFill>
                <a:latin typeface="+mn-lt"/>
                <a:ea typeface="Monaco"/>
                <a:cs typeface="Monaco"/>
              </a:rPr>
              <a:t> </a:t>
            </a:r>
            <a:r>
              <a:rPr lang="en-US" sz="2400" dirty="0">
                <a:solidFill>
                  <a:srgbClr val="931968"/>
                </a:solidFill>
                <a:latin typeface="+mn-lt"/>
                <a:ea typeface="Monaco"/>
                <a:cs typeface="Monaco"/>
              </a:rPr>
              <a:t>class</a:t>
            </a:r>
            <a:r>
              <a:rPr lang="en-US" sz="2400" dirty="0">
                <a:solidFill>
                  <a:srgbClr val="000000"/>
                </a:solidFill>
                <a:latin typeface="+mn-lt"/>
                <a:ea typeface="Monaco"/>
                <a:cs typeface="Monaco"/>
              </a:rPr>
              <a:t> BinarySearch </a:t>
            </a:r>
            <a:r>
              <a:rPr lang="en-US" sz="2400" dirty="0" smtClean="0">
                <a:solidFill>
                  <a:srgbClr val="000000"/>
                </a:solidFill>
                <a:latin typeface="+mn-lt"/>
                <a:ea typeface="Monaco"/>
                <a:cs typeface="Monaco"/>
              </a:rPr>
              <a:t>{</a:t>
            </a:r>
          </a:p>
          <a:p>
            <a:pPr marL="0" indent="0">
              <a:buNone/>
            </a:pPr>
            <a:r>
              <a:rPr lang="en-US" sz="2400" dirty="0" smtClean="0">
                <a:solidFill>
                  <a:srgbClr val="000000"/>
                </a:solidFill>
                <a:latin typeface="+mn-lt"/>
                <a:ea typeface="Monaco"/>
                <a:cs typeface="Monaco"/>
              </a:rPr>
              <a:t>  </a:t>
            </a:r>
            <a:r>
              <a:rPr lang="en-US" sz="2400" dirty="0" smtClean="0">
                <a:solidFill>
                  <a:srgbClr val="931968"/>
                </a:solidFill>
                <a:latin typeface="+mn-lt"/>
                <a:ea typeface="Monaco"/>
                <a:cs typeface="Monaco"/>
              </a:rPr>
              <a:t>public</a:t>
            </a:r>
            <a:r>
              <a:rPr lang="en-US" sz="2400" dirty="0" smtClean="0">
                <a:solidFill>
                  <a:srgbClr val="000000"/>
                </a:solidFill>
                <a:latin typeface="+mn-lt"/>
                <a:ea typeface="Monaco"/>
                <a:cs typeface="Monaco"/>
              </a:rPr>
              <a:t> </a:t>
            </a:r>
            <a:r>
              <a:rPr lang="en-US" sz="2400" dirty="0" smtClean="0">
                <a:solidFill>
                  <a:srgbClr val="931968"/>
                </a:solidFill>
                <a:latin typeface="+mn-lt"/>
                <a:ea typeface="Monaco"/>
                <a:cs typeface="Monaco"/>
              </a:rPr>
              <a:t>static</a:t>
            </a:r>
            <a:r>
              <a:rPr lang="en-US" sz="2400" dirty="0" smtClean="0">
                <a:solidFill>
                  <a:srgbClr val="000000"/>
                </a:solidFill>
                <a:latin typeface="+mn-lt"/>
                <a:ea typeface="Monaco"/>
                <a:cs typeface="Monaco"/>
              </a:rPr>
              <a:t> </a:t>
            </a:r>
            <a:r>
              <a:rPr lang="en-US" sz="2400" dirty="0" smtClean="0">
                <a:solidFill>
                  <a:srgbClr val="931968"/>
                </a:solidFill>
                <a:latin typeface="+mn-lt"/>
                <a:ea typeface="Monaco"/>
                <a:cs typeface="Monaco"/>
              </a:rPr>
              <a:t>int</a:t>
            </a:r>
            <a:r>
              <a:rPr lang="en-US" sz="2400" dirty="0" smtClean="0">
                <a:solidFill>
                  <a:srgbClr val="000000"/>
                </a:solidFill>
                <a:latin typeface="+mn-lt"/>
                <a:ea typeface="Monaco"/>
                <a:cs typeface="Monaco"/>
              </a:rPr>
              <a:t> search(</a:t>
            </a:r>
            <a:r>
              <a:rPr lang="en-US" sz="2400" dirty="0" smtClean="0">
                <a:solidFill>
                  <a:srgbClr val="931968"/>
                </a:solidFill>
                <a:latin typeface="+mn-lt"/>
                <a:ea typeface="Monaco"/>
                <a:cs typeface="Monaco"/>
              </a:rPr>
              <a:t>int</a:t>
            </a:r>
            <a:r>
              <a:rPr lang="en-US" sz="2400" dirty="0" smtClean="0">
                <a:solidFill>
                  <a:srgbClr val="000000"/>
                </a:solidFill>
                <a:latin typeface="+mn-lt"/>
                <a:ea typeface="Monaco"/>
                <a:cs typeface="Monaco"/>
              </a:rPr>
              <a:t>[] a, </a:t>
            </a:r>
            <a:r>
              <a:rPr lang="en-US" sz="2400" dirty="0" smtClean="0">
                <a:solidFill>
                  <a:srgbClr val="931968"/>
                </a:solidFill>
                <a:latin typeface="+mn-lt"/>
                <a:ea typeface="Monaco"/>
                <a:cs typeface="Monaco"/>
              </a:rPr>
              <a:t>int</a:t>
            </a:r>
            <a:r>
              <a:rPr lang="en-US" sz="2400" dirty="0" smtClean="0">
                <a:solidFill>
                  <a:srgbClr val="000000"/>
                </a:solidFill>
                <a:latin typeface="+mn-lt"/>
                <a:ea typeface="Monaco"/>
                <a:cs typeface="Monaco"/>
              </a:rPr>
              <a:t> x) {</a:t>
            </a:r>
          </a:p>
          <a:p>
            <a:pPr marL="0" indent="0">
              <a:buNone/>
            </a:pPr>
            <a:r>
              <a:rPr lang="en-US" sz="2400" dirty="0" smtClean="0">
                <a:solidFill>
                  <a:srgbClr val="000000"/>
                </a:solidFill>
                <a:latin typeface="+mn-lt"/>
                <a:ea typeface="Monaco"/>
                <a:cs typeface="Monaco"/>
              </a:rPr>
              <a:t>	… </a:t>
            </a:r>
            <a:endParaRPr lang="en-US" sz="2400" dirty="0">
              <a:solidFill>
                <a:srgbClr val="000000"/>
              </a:solidFill>
              <a:latin typeface="+mn-lt"/>
              <a:ea typeface="Monaco"/>
              <a:cs typeface="Monaco"/>
            </a:endParaRPr>
          </a:p>
          <a:p>
            <a:pPr marL="0" indent="0">
              <a:buNone/>
            </a:pPr>
            <a:r>
              <a:rPr lang="en-US" sz="2400" dirty="0">
                <a:solidFill>
                  <a:srgbClr val="000000"/>
                </a:solidFill>
                <a:latin typeface="+mn-lt"/>
                <a:ea typeface="Monaco"/>
                <a:cs typeface="Monaco"/>
              </a:rPr>
              <a:t>  }</a:t>
            </a:r>
          </a:p>
          <a:p>
            <a:pPr marL="0" indent="0">
              <a:buNone/>
            </a:pPr>
            <a:endParaRPr lang="en-US" sz="2400" dirty="0">
              <a:solidFill>
                <a:srgbClr val="000000"/>
              </a:solidFill>
              <a:latin typeface="+mn-lt"/>
              <a:ea typeface="Monaco"/>
              <a:cs typeface="Monaco"/>
            </a:endParaRPr>
          </a:p>
          <a:p>
            <a:pPr marL="0" indent="0">
              <a:buNone/>
            </a:pPr>
            <a:r>
              <a:rPr lang="en-US" sz="2400" dirty="0" smtClean="0">
                <a:solidFill>
                  <a:srgbClr val="931968"/>
                </a:solidFill>
                <a:latin typeface="+mn-lt"/>
                <a:ea typeface="Monaco"/>
                <a:cs typeface="Monaco"/>
              </a:rPr>
              <a:t>  public</a:t>
            </a:r>
            <a:r>
              <a:rPr lang="en-US" sz="2400" dirty="0" smtClean="0">
                <a:solidFill>
                  <a:srgbClr val="000000"/>
                </a:solidFill>
                <a:latin typeface="+mn-lt"/>
                <a:ea typeface="Monaco"/>
                <a:cs typeface="Monaco"/>
              </a:rPr>
              <a:t> </a:t>
            </a:r>
            <a:r>
              <a:rPr lang="en-US" sz="2400" dirty="0">
                <a:solidFill>
                  <a:srgbClr val="931968"/>
                </a:solidFill>
                <a:latin typeface="+mn-lt"/>
                <a:ea typeface="Monaco"/>
                <a:cs typeface="Monaco"/>
              </a:rPr>
              <a:t>static</a:t>
            </a:r>
            <a:r>
              <a:rPr lang="en-US" sz="2400" dirty="0">
                <a:solidFill>
                  <a:srgbClr val="000000"/>
                </a:solidFill>
                <a:latin typeface="+mn-lt"/>
                <a:ea typeface="Monaco"/>
                <a:cs typeface="Monaco"/>
              </a:rPr>
              <a:t> </a:t>
            </a:r>
            <a:r>
              <a:rPr lang="en-US" sz="2400" dirty="0">
                <a:solidFill>
                  <a:srgbClr val="931968"/>
                </a:solidFill>
                <a:latin typeface="+mn-lt"/>
                <a:ea typeface="Monaco"/>
                <a:cs typeface="Monaco"/>
              </a:rPr>
              <a:t>int</a:t>
            </a:r>
            <a:r>
              <a:rPr lang="en-US" sz="2400" dirty="0">
                <a:solidFill>
                  <a:srgbClr val="000000"/>
                </a:solidFill>
                <a:latin typeface="+mn-lt"/>
                <a:ea typeface="Monaco"/>
                <a:cs typeface="Monaco"/>
              </a:rPr>
              <a:t> checkedSearch(</a:t>
            </a:r>
            <a:r>
              <a:rPr lang="en-US" sz="2400" dirty="0">
                <a:solidFill>
                  <a:srgbClr val="931968"/>
                </a:solidFill>
                <a:latin typeface="+mn-lt"/>
                <a:ea typeface="Monaco"/>
                <a:cs typeface="Monaco"/>
              </a:rPr>
              <a:t>int</a:t>
            </a:r>
            <a:r>
              <a:rPr lang="en-US" sz="2400" dirty="0">
                <a:solidFill>
                  <a:srgbClr val="000000"/>
                </a:solidFill>
                <a:latin typeface="+mn-lt"/>
                <a:ea typeface="Monaco"/>
                <a:cs typeface="Monaco"/>
              </a:rPr>
              <a:t>[] a, </a:t>
            </a:r>
            <a:r>
              <a:rPr lang="en-US" sz="2400" dirty="0">
                <a:solidFill>
                  <a:srgbClr val="931968"/>
                </a:solidFill>
                <a:latin typeface="+mn-lt"/>
                <a:ea typeface="Monaco"/>
                <a:cs typeface="Monaco"/>
              </a:rPr>
              <a:t>int</a:t>
            </a:r>
            <a:r>
              <a:rPr lang="en-US" sz="2400" dirty="0">
                <a:solidFill>
                  <a:srgbClr val="000000"/>
                </a:solidFill>
                <a:latin typeface="+mn-lt"/>
                <a:ea typeface="Monaco"/>
                <a:cs typeface="Monaco"/>
              </a:rPr>
              <a:t> x) {</a:t>
            </a:r>
          </a:p>
          <a:p>
            <a:pPr marL="0" indent="0">
              <a:buNone/>
            </a:pPr>
            <a:r>
              <a:rPr lang="en-US" sz="2400" dirty="0" smtClean="0">
                <a:solidFill>
                  <a:srgbClr val="000000"/>
                </a:solidFill>
                <a:latin typeface="+mn-lt"/>
                <a:ea typeface="Monaco"/>
                <a:cs typeface="Monaco"/>
              </a:rPr>
              <a:t>	…    </a:t>
            </a:r>
            <a:endParaRPr lang="en-US" sz="2400" dirty="0">
              <a:solidFill>
                <a:srgbClr val="000000"/>
              </a:solidFill>
              <a:latin typeface="+mn-lt"/>
              <a:ea typeface="Monaco"/>
              <a:cs typeface="Monaco"/>
            </a:endParaRPr>
          </a:p>
          <a:p>
            <a:pPr marL="0" indent="0">
              <a:buNone/>
            </a:pPr>
            <a:r>
              <a:rPr lang="en-US" sz="2400" dirty="0">
                <a:solidFill>
                  <a:srgbClr val="000000"/>
                </a:solidFill>
                <a:latin typeface="+mn-lt"/>
                <a:ea typeface="Monaco"/>
                <a:cs typeface="Monaco"/>
              </a:rPr>
              <a:t>  </a:t>
            </a:r>
            <a:r>
              <a:rPr lang="en-US" sz="2400" dirty="0" smtClean="0">
                <a:solidFill>
                  <a:srgbClr val="000000"/>
                </a:solidFill>
                <a:latin typeface="+mn-lt"/>
                <a:ea typeface="Monaco"/>
                <a:cs typeface="Monaco"/>
              </a:rPr>
              <a:t>}</a:t>
            </a:r>
            <a:endParaRPr lang="en-US" sz="2400" dirty="0">
              <a:solidFill>
                <a:srgbClr val="000000"/>
              </a:solidFill>
              <a:latin typeface="+mn-lt"/>
              <a:ea typeface="Monaco"/>
              <a:cs typeface="Monaco"/>
            </a:endParaRPr>
          </a:p>
          <a:p>
            <a:pPr marL="0" indent="0">
              <a:buNone/>
            </a:pPr>
            <a:r>
              <a:rPr lang="en-US" sz="2400" dirty="0">
                <a:solidFill>
                  <a:srgbClr val="000000"/>
                </a:solidFill>
                <a:latin typeface="+mn-lt"/>
                <a:ea typeface="Monaco"/>
                <a:cs typeface="Monaco"/>
              </a:rPr>
              <a:t>}</a:t>
            </a:r>
            <a:endParaRPr lang="en-US" sz="2400" dirty="0">
              <a:latin typeface="+mn-lt"/>
            </a:endParaRPr>
          </a:p>
        </p:txBody>
      </p:sp>
      <p:sp>
        <p:nvSpPr>
          <p:cNvPr id="4" name="Date Placeholder 3"/>
          <p:cNvSpPr>
            <a:spLocks noGrp="1"/>
          </p:cNvSpPr>
          <p:nvPr>
            <p:ph type="dt" sz="half" idx="10"/>
          </p:nvPr>
        </p:nvSpPr>
        <p:spPr/>
        <p:txBody>
          <a:bodyPr/>
          <a:lstStyle/>
          <a:p>
            <a:pPr>
              <a:defRPr/>
            </a:pPr>
            <a:r>
              <a:rPr lang="en-US" dirty="0" smtClean="0"/>
              <a:t>April 25,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81</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022585022"/>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lstStyle/>
          <a:p>
            <a:r>
              <a:rPr lang="en-US" dirty="0" smtClean="0"/>
              <a:t>The JUnit Test</a:t>
            </a:r>
            <a:endParaRPr lang="en-US" dirty="0"/>
          </a:p>
        </p:txBody>
      </p:sp>
      <p:sp>
        <p:nvSpPr>
          <p:cNvPr id="6" name="Content Placeholder 5"/>
          <p:cNvSpPr>
            <a:spLocks noGrp="1"/>
          </p:cNvSpPr>
          <p:nvPr>
            <p:ph idx="1"/>
          </p:nvPr>
        </p:nvSpPr>
        <p:spPr>
          <a:xfrm>
            <a:off x="228600" y="1143000"/>
            <a:ext cx="8686800" cy="5334000"/>
          </a:xfr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lstStyle/>
          <a:p>
            <a:pPr marL="0" indent="0">
              <a:buNone/>
            </a:pPr>
            <a:r>
              <a:rPr lang="en-US" sz="2000" dirty="0">
                <a:solidFill>
                  <a:srgbClr val="931968"/>
                </a:solidFill>
                <a:latin typeface="+mn-lt"/>
                <a:ea typeface="Monaco"/>
                <a:cs typeface="Monaco"/>
              </a:rPr>
              <a:t>package</a:t>
            </a:r>
            <a:r>
              <a:rPr lang="en-US" sz="2000" dirty="0">
                <a:solidFill>
                  <a:srgbClr val="000000"/>
                </a:solidFill>
                <a:latin typeface="+mn-lt"/>
                <a:ea typeface="Monaco"/>
                <a:cs typeface="Monaco"/>
              </a:rPr>
              <a:t> </a:t>
            </a:r>
            <a:r>
              <a:rPr lang="en-US" sz="2000" dirty="0" smtClean="0">
                <a:solidFill>
                  <a:srgbClr val="000000"/>
                </a:solidFill>
                <a:latin typeface="+mn-lt"/>
                <a:ea typeface="Monaco"/>
                <a:cs typeface="Monaco"/>
              </a:rPr>
              <a:t>edu.depaul.se433;</a:t>
            </a:r>
            <a:endParaRPr lang="en-US" sz="2000" dirty="0">
              <a:solidFill>
                <a:srgbClr val="000000"/>
              </a:solidFill>
              <a:latin typeface="+mn-lt"/>
              <a:ea typeface="Monaco"/>
              <a:cs typeface="Monaco"/>
            </a:endParaRPr>
          </a:p>
          <a:p>
            <a:pPr marL="0" indent="0">
              <a:buNone/>
            </a:pPr>
            <a:endParaRPr lang="en-US" sz="2000" dirty="0" smtClean="0">
              <a:solidFill>
                <a:srgbClr val="931968"/>
              </a:solidFill>
              <a:latin typeface="+mn-lt"/>
              <a:ea typeface="Monaco"/>
              <a:cs typeface="Monaco"/>
            </a:endParaRPr>
          </a:p>
          <a:p>
            <a:pPr marL="0" indent="0">
              <a:buNone/>
            </a:pPr>
            <a:r>
              <a:rPr lang="en-US" sz="2000" dirty="0" smtClean="0">
                <a:solidFill>
                  <a:srgbClr val="931968"/>
                </a:solidFill>
                <a:latin typeface="+mn-lt"/>
                <a:ea typeface="Monaco"/>
                <a:cs typeface="Monaco"/>
              </a:rPr>
              <a:t>import</a:t>
            </a:r>
            <a:r>
              <a:rPr lang="en-US" sz="2000" dirty="0" smtClean="0">
                <a:solidFill>
                  <a:srgbClr val="000000"/>
                </a:solidFill>
                <a:latin typeface="+mn-lt"/>
                <a:ea typeface="Monaco"/>
                <a:cs typeface="Monaco"/>
              </a:rPr>
              <a:t> </a:t>
            </a:r>
            <a:r>
              <a:rPr lang="en-US" sz="2000" dirty="0">
                <a:solidFill>
                  <a:srgbClr val="000000"/>
                </a:solidFill>
                <a:latin typeface="+mn-lt"/>
                <a:ea typeface="Monaco"/>
                <a:cs typeface="Monaco"/>
              </a:rPr>
              <a:t>org.junit.*;</a:t>
            </a:r>
          </a:p>
          <a:p>
            <a:pPr marL="0" indent="0">
              <a:buNone/>
            </a:pPr>
            <a:r>
              <a:rPr lang="en-US" sz="2000" dirty="0">
                <a:solidFill>
                  <a:srgbClr val="931968"/>
                </a:solidFill>
                <a:latin typeface="+mn-lt"/>
                <a:ea typeface="Monaco"/>
                <a:cs typeface="Monaco"/>
              </a:rPr>
              <a:t>import</a:t>
            </a:r>
            <a:r>
              <a:rPr lang="en-US" sz="2000" dirty="0">
                <a:solidFill>
                  <a:srgbClr val="000000"/>
                </a:solidFill>
                <a:latin typeface="+mn-lt"/>
                <a:ea typeface="Monaco"/>
                <a:cs typeface="Monaco"/>
              </a:rPr>
              <a:t> </a:t>
            </a:r>
            <a:r>
              <a:rPr lang="en-US" sz="2000" dirty="0">
                <a:solidFill>
                  <a:srgbClr val="931968"/>
                </a:solidFill>
                <a:latin typeface="+mn-lt"/>
                <a:ea typeface="Monaco"/>
                <a:cs typeface="Monaco"/>
              </a:rPr>
              <a:t>static</a:t>
            </a:r>
            <a:r>
              <a:rPr lang="en-US" sz="2000" dirty="0">
                <a:solidFill>
                  <a:srgbClr val="000000"/>
                </a:solidFill>
                <a:latin typeface="+mn-lt"/>
                <a:ea typeface="Monaco"/>
                <a:cs typeface="Monaco"/>
              </a:rPr>
              <a:t> org.junit.Assert.*</a:t>
            </a:r>
            <a:r>
              <a:rPr lang="en-US" sz="2000" dirty="0" smtClean="0">
                <a:solidFill>
                  <a:srgbClr val="000000"/>
                </a:solidFill>
                <a:latin typeface="+mn-lt"/>
                <a:ea typeface="Monaco"/>
                <a:cs typeface="Monaco"/>
              </a:rPr>
              <a:t>;</a:t>
            </a:r>
            <a:endParaRPr lang="en-US" sz="2000" dirty="0">
              <a:solidFill>
                <a:srgbClr val="000000"/>
              </a:solidFill>
              <a:latin typeface="+mn-lt"/>
              <a:ea typeface="Monaco"/>
              <a:cs typeface="Monaco"/>
            </a:endParaRPr>
          </a:p>
          <a:p>
            <a:pPr marL="0" indent="0">
              <a:buNone/>
            </a:pPr>
            <a:r>
              <a:rPr lang="en-US" sz="2000" dirty="0">
                <a:solidFill>
                  <a:srgbClr val="931968"/>
                </a:solidFill>
                <a:latin typeface="+mn-lt"/>
                <a:ea typeface="Monaco"/>
                <a:cs typeface="Monaco"/>
              </a:rPr>
              <a:t>import</a:t>
            </a:r>
            <a:r>
              <a:rPr lang="en-US" sz="2000" dirty="0">
                <a:solidFill>
                  <a:srgbClr val="000000"/>
                </a:solidFill>
                <a:latin typeface="+mn-lt"/>
                <a:ea typeface="Monaco"/>
                <a:cs typeface="Monaco"/>
              </a:rPr>
              <a:t> </a:t>
            </a:r>
            <a:r>
              <a:rPr lang="en-US" sz="2000" dirty="0">
                <a:solidFill>
                  <a:srgbClr val="931968"/>
                </a:solidFill>
                <a:latin typeface="+mn-lt"/>
                <a:ea typeface="Monaco"/>
                <a:cs typeface="Monaco"/>
              </a:rPr>
              <a:t>static</a:t>
            </a:r>
            <a:r>
              <a:rPr lang="en-US" sz="2000" dirty="0">
                <a:solidFill>
                  <a:srgbClr val="000000"/>
                </a:solidFill>
                <a:latin typeface="+mn-lt"/>
                <a:ea typeface="Monaco"/>
                <a:cs typeface="Monaco"/>
              </a:rPr>
              <a:t> edu.depaul.se433.BinarySearch.*; </a:t>
            </a:r>
            <a:endParaRPr lang="en-US" sz="2000" dirty="0" smtClean="0">
              <a:solidFill>
                <a:srgbClr val="000000"/>
              </a:solidFill>
              <a:latin typeface="+mn-lt"/>
              <a:ea typeface="Monaco"/>
              <a:cs typeface="Monaco"/>
            </a:endParaRPr>
          </a:p>
          <a:p>
            <a:pPr marL="0" indent="0">
              <a:buNone/>
            </a:pPr>
            <a:endParaRPr lang="en-US" sz="2000" dirty="0">
              <a:solidFill>
                <a:srgbClr val="000000"/>
              </a:solidFill>
              <a:latin typeface="+mn-lt"/>
              <a:ea typeface="Monaco"/>
              <a:cs typeface="Monaco"/>
            </a:endParaRPr>
          </a:p>
          <a:p>
            <a:pPr marL="0" indent="0">
              <a:buNone/>
            </a:pPr>
            <a:r>
              <a:rPr lang="en-US" sz="2000" dirty="0">
                <a:solidFill>
                  <a:srgbClr val="931968"/>
                </a:solidFill>
                <a:latin typeface="+mn-lt"/>
                <a:ea typeface="Monaco"/>
                <a:cs typeface="Monaco"/>
              </a:rPr>
              <a:t>public</a:t>
            </a:r>
            <a:r>
              <a:rPr lang="en-US" sz="2000" dirty="0">
                <a:solidFill>
                  <a:srgbClr val="000000"/>
                </a:solidFill>
                <a:latin typeface="+mn-lt"/>
                <a:ea typeface="Monaco"/>
                <a:cs typeface="Monaco"/>
              </a:rPr>
              <a:t> </a:t>
            </a:r>
            <a:r>
              <a:rPr lang="en-US" sz="2000" dirty="0">
                <a:solidFill>
                  <a:srgbClr val="931968"/>
                </a:solidFill>
                <a:latin typeface="+mn-lt"/>
                <a:ea typeface="Monaco"/>
                <a:cs typeface="Monaco"/>
              </a:rPr>
              <a:t>class</a:t>
            </a:r>
            <a:r>
              <a:rPr lang="en-US" sz="2000" dirty="0">
                <a:solidFill>
                  <a:srgbClr val="000000"/>
                </a:solidFill>
                <a:latin typeface="+mn-lt"/>
                <a:ea typeface="Monaco"/>
                <a:cs typeface="Monaco"/>
              </a:rPr>
              <a:t> BinarySearchTest </a:t>
            </a:r>
            <a:r>
              <a:rPr lang="en-US" sz="2000" dirty="0" smtClean="0">
                <a:solidFill>
                  <a:srgbClr val="000000"/>
                </a:solidFill>
                <a:latin typeface="+mn-lt"/>
                <a:ea typeface="Monaco"/>
                <a:cs typeface="Monaco"/>
              </a:rPr>
              <a:t>{</a:t>
            </a:r>
          </a:p>
          <a:p>
            <a:pPr marL="0" indent="0">
              <a:buNone/>
            </a:pPr>
            <a:r>
              <a:rPr lang="en-US" sz="2000" dirty="0" smtClean="0">
                <a:solidFill>
                  <a:srgbClr val="000000"/>
                </a:solidFill>
                <a:latin typeface="+mn-lt"/>
                <a:ea typeface="Monaco"/>
                <a:cs typeface="Monaco"/>
              </a:rPr>
              <a:t>  </a:t>
            </a:r>
            <a:r>
              <a:rPr lang="en-US" sz="2000" dirty="0">
                <a:solidFill>
                  <a:srgbClr val="777777"/>
                </a:solidFill>
                <a:latin typeface="+mn-lt"/>
                <a:ea typeface="Monaco"/>
                <a:cs typeface="Monaco"/>
              </a:rPr>
              <a:t>@Test</a:t>
            </a:r>
            <a:endParaRPr lang="en-US" sz="2000" dirty="0">
              <a:solidFill>
                <a:srgbClr val="000000"/>
              </a:solidFill>
              <a:latin typeface="+mn-lt"/>
              <a:ea typeface="Monaco"/>
              <a:cs typeface="Monaco"/>
            </a:endParaRPr>
          </a:p>
          <a:p>
            <a:pPr marL="0" indent="0">
              <a:buNone/>
            </a:pPr>
            <a:r>
              <a:rPr lang="en-US" sz="2000" dirty="0">
                <a:solidFill>
                  <a:srgbClr val="000000"/>
                </a:solidFill>
                <a:latin typeface="+mn-lt"/>
                <a:ea typeface="Monaco"/>
                <a:cs typeface="Monaco"/>
              </a:rPr>
              <a:t>  </a:t>
            </a:r>
            <a:r>
              <a:rPr lang="en-US" sz="2000" dirty="0">
                <a:solidFill>
                  <a:srgbClr val="931968"/>
                </a:solidFill>
                <a:latin typeface="+mn-lt"/>
                <a:ea typeface="Monaco"/>
                <a:cs typeface="Monaco"/>
              </a:rPr>
              <a:t>public</a:t>
            </a:r>
            <a:r>
              <a:rPr lang="en-US" sz="2000" dirty="0">
                <a:solidFill>
                  <a:srgbClr val="000000"/>
                </a:solidFill>
                <a:latin typeface="+mn-lt"/>
                <a:ea typeface="Monaco"/>
                <a:cs typeface="Monaco"/>
              </a:rPr>
              <a:t> </a:t>
            </a:r>
            <a:r>
              <a:rPr lang="en-US" sz="2000" dirty="0">
                <a:solidFill>
                  <a:srgbClr val="931968"/>
                </a:solidFill>
                <a:latin typeface="+mn-lt"/>
                <a:ea typeface="Monaco"/>
                <a:cs typeface="Monaco"/>
              </a:rPr>
              <a:t>void</a:t>
            </a:r>
            <a:r>
              <a:rPr lang="en-US" sz="2000" dirty="0">
                <a:solidFill>
                  <a:srgbClr val="000000"/>
                </a:solidFill>
                <a:latin typeface="+mn-lt"/>
                <a:ea typeface="Monaco"/>
                <a:cs typeface="Monaco"/>
              </a:rPr>
              <a:t> </a:t>
            </a:r>
            <a:r>
              <a:rPr lang="en-US" sz="2000" dirty="0" smtClean="0">
                <a:solidFill>
                  <a:srgbClr val="000000"/>
                </a:solidFill>
                <a:latin typeface="+mn-lt"/>
                <a:ea typeface="Monaco"/>
                <a:cs typeface="Monaco"/>
              </a:rPr>
              <a:t>testSearch1</a:t>
            </a:r>
            <a:r>
              <a:rPr lang="en-US" sz="2000" dirty="0">
                <a:solidFill>
                  <a:srgbClr val="000000"/>
                </a:solidFill>
                <a:latin typeface="+mn-lt"/>
                <a:ea typeface="Monaco"/>
                <a:cs typeface="Monaco"/>
              </a:rPr>
              <a:t>() </a:t>
            </a:r>
            <a:r>
              <a:rPr lang="en-US" sz="2000" dirty="0" smtClean="0">
                <a:solidFill>
                  <a:srgbClr val="000000"/>
                </a:solidFill>
                <a:latin typeface="+mn-lt"/>
                <a:ea typeface="Monaco"/>
                <a:cs typeface="Monaco"/>
              </a:rPr>
              <a:t>{ … }</a:t>
            </a:r>
          </a:p>
          <a:p>
            <a:pPr marL="0" indent="0">
              <a:buNone/>
            </a:pPr>
            <a:r>
              <a:rPr lang="en-US" sz="2000" dirty="0" smtClean="0">
                <a:solidFill>
                  <a:srgbClr val="777777"/>
                </a:solidFill>
                <a:latin typeface="Arial"/>
                <a:ea typeface="Monaco"/>
              </a:rPr>
              <a:t>  @</a:t>
            </a:r>
            <a:r>
              <a:rPr lang="en-US" sz="2000" dirty="0">
                <a:solidFill>
                  <a:srgbClr val="777777"/>
                </a:solidFill>
                <a:latin typeface="Arial"/>
                <a:ea typeface="Monaco"/>
              </a:rPr>
              <a:t>Test</a:t>
            </a:r>
            <a:endParaRPr lang="en-US" sz="2000" dirty="0">
              <a:solidFill>
                <a:srgbClr val="000000"/>
              </a:solidFill>
              <a:latin typeface="Arial"/>
              <a:ea typeface="Monaco"/>
            </a:endParaRPr>
          </a:p>
          <a:p>
            <a:pPr marL="0" indent="0">
              <a:buNone/>
            </a:pPr>
            <a:r>
              <a:rPr lang="en-US" sz="2000" dirty="0">
                <a:solidFill>
                  <a:srgbClr val="000000"/>
                </a:solidFill>
                <a:latin typeface="Arial"/>
                <a:ea typeface="Monaco"/>
              </a:rPr>
              <a:t>  </a:t>
            </a:r>
            <a:r>
              <a:rPr lang="en-US" sz="2000" dirty="0">
                <a:solidFill>
                  <a:srgbClr val="931968"/>
                </a:solidFill>
                <a:latin typeface="Arial"/>
                <a:ea typeface="Monaco"/>
              </a:rPr>
              <a:t>public</a:t>
            </a:r>
            <a:r>
              <a:rPr lang="en-US" sz="2000" dirty="0">
                <a:solidFill>
                  <a:srgbClr val="000000"/>
                </a:solidFill>
                <a:latin typeface="Arial"/>
                <a:ea typeface="Monaco"/>
              </a:rPr>
              <a:t> </a:t>
            </a:r>
            <a:r>
              <a:rPr lang="en-US" sz="2000" dirty="0">
                <a:solidFill>
                  <a:srgbClr val="931968"/>
                </a:solidFill>
                <a:latin typeface="Arial"/>
                <a:ea typeface="Monaco"/>
              </a:rPr>
              <a:t>void</a:t>
            </a:r>
            <a:r>
              <a:rPr lang="en-US" sz="2000" dirty="0">
                <a:solidFill>
                  <a:srgbClr val="000000"/>
                </a:solidFill>
                <a:latin typeface="Arial"/>
                <a:ea typeface="Monaco"/>
              </a:rPr>
              <a:t> testSearch2() </a:t>
            </a:r>
            <a:r>
              <a:rPr lang="en-US" sz="2000" dirty="0" smtClean="0">
                <a:solidFill>
                  <a:srgbClr val="000000"/>
                </a:solidFill>
                <a:latin typeface="Arial"/>
                <a:ea typeface="Monaco"/>
              </a:rPr>
              <a:t>{ … } </a:t>
            </a:r>
            <a:endParaRPr lang="en-US" sz="2000" dirty="0">
              <a:solidFill>
                <a:srgbClr val="000000"/>
              </a:solidFill>
              <a:latin typeface="Arial"/>
              <a:ea typeface="Monaco"/>
            </a:endParaRPr>
          </a:p>
        </p:txBody>
      </p:sp>
      <p:sp>
        <p:nvSpPr>
          <p:cNvPr id="3" name="Date Placeholder 2"/>
          <p:cNvSpPr>
            <a:spLocks noGrp="1"/>
          </p:cNvSpPr>
          <p:nvPr>
            <p:ph type="dt" sz="half" idx="10"/>
          </p:nvPr>
        </p:nvSpPr>
        <p:spPr/>
        <p:txBody>
          <a:bodyPr/>
          <a:lstStyle/>
          <a:p>
            <a:pPr>
              <a:defRPr/>
            </a:pPr>
            <a:r>
              <a:rPr lang="en-US" dirty="0" smtClean="0"/>
              <a:t>April 25,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82</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129887292"/>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Test Suite</a:t>
            </a:r>
            <a:endParaRPr lang="en-US" dirty="0"/>
          </a:p>
        </p:txBody>
      </p:sp>
      <p:sp>
        <p:nvSpPr>
          <p:cNvPr id="3" name="Content Placeholder 2"/>
          <p:cNvSpPr>
            <a:spLocks noGrp="1"/>
          </p:cNvSpPr>
          <p:nvPr>
            <p:ph idx="1"/>
          </p:nvPr>
        </p:nvSpPr>
        <p:spPr>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lstStyle/>
          <a:p>
            <a:pPr marL="0" indent="0">
              <a:buNone/>
            </a:pPr>
            <a:r>
              <a:rPr lang="en-US" sz="2800" dirty="0">
                <a:solidFill>
                  <a:srgbClr val="000000"/>
                </a:solidFill>
                <a:latin typeface="Arial"/>
                <a:ea typeface="Monaco"/>
              </a:rPr>
              <a:t> </a:t>
            </a:r>
            <a:r>
              <a:rPr lang="en-US" sz="2000" dirty="0">
                <a:solidFill>
                  <a:srgbClr val="777777"/>
                </a:solidFill>
                <a:latin typeface="Arial"/>
                <a:ea typeface="Monaco"/>
              </a:rPr>
              <a:t>@Test</a:t>
            </a:r>
            <a:endParaRPr lang="en-US" sz="2000" dirty="0">
              <a:solidFill>
                <a:srgbClr val="000000"/>
              </a:solidFill>
              <a:latin typeface="Arial"/>
              <a:ea typeface="Monaco"/>
            </a:endParaRPr>
          </a:p>
          <a:p>
            <a:pPr marL="0" indent="0">
              <a:buNone/>
            </a:pPr>
            <a:r>
              <a:rPr lang="en-US" sz="2000" dirty="0">
                <a:solidFill>
                  <a:srgbClr val="000000"/>
                </a:solidFill>
                <a:latin typeface="Arial"/>
                <a:ea typeface="Monaco"/>
              </a:rPr>
              <a:t>  </a:t>
            </a:r>
            <a:r>
              <a:rPr lang="en-US" sz="2000" dirty="0">
                <a:solidFill>
                  <a:srgbClr val="931968"/>
                </a:solidFill>
                <a:latin typeface="Arial"/>
                <a:ea typeface="Monaco"/>
              </a:rPr>
              <a:t>public</a:t>
            </a:r>
            <a:r>
              <a:rPr lang="en-US" sz="2000" dirty="0">
                <a:solidFill>
                  <a:srgbClr val="000000"/>
                </a:solidFill>
                <a:latin typeface="Arial"/>
                <a:ea typeface="Monaco"/>
              </a:rPr>
              <a:t> </a:t>
            </a:r>
            <a:r>
              <a:rPr lang="en-US" sz="2000" dirty="0">
                <a:solidFill>
                  <a:srgbClr val="931968"/>
                </a:solidFill>
                <a:latin typeface="Arial"/>
                <a:ea typeface="Monaco"/>
              </a:rPr>
              <a:t>void</a:t>
            </a:r>
            <a:r>
              <a:rPr lang="en-US" sz="2000" dirty="0">
                <a:solidFill>
                  <a:srgbClr val="000000"/>
                </a:solidFill>
                <a:latin typeface="Arial"/>
                <a:ea typeface="Monaco"/>
              </a:rPr>
              <a:t> testCheckedSearch1() {</a:t>
            </a:r>
          </a:p>
          <a:p>
            <a:pPr marL="0" indent="0">
              <a:buNone/>
            </a:pPr>
            <a:r>
              <a:rPr lang="en-US" sz="2000" dirty="0">
                <a:solidFill>
                  <a:srgbClr val="000000"/>
                </a:solidFill>
                <a:latin typeface="Arial"/>
                <a:ea typeface="Monaco"/>
              </a:rPr>
              <a:t>	</a:t>
            </a:r>
            <a:r>
              <a:rPr lang="en-US" sz="2000" dirty="0">
                <a:solidFill>
                  <a:srgbClr val="931968"/>
                </a:solidFill>
                <a:latin typeface="Arial"/>
                <a:ea typeface="Monaco"/>
              </a:rPr>
              <a:t>int</a:t>
            </a:r>
            <a:r>
              <a:rPr lang="en-US" sz="2000" dirty="0">
                <a:solidFill>
                  <a:srgbClr val="000000"/>
                </a:solidFill>
                <a:latin typeface="Arial"/>
                <a:ea typeface="Monaco"/>
              </a:rPr>
              <a:t>[] a = { 1, 3, 5, 7};</a:t>
            </a:r>
          </a:p>
          <a:p>
            <a:pPr marL="0" indent="0">
              <a:buNone/>
            </a:pPr>
            <a:r>
              <a:rPr lang="en-US" sz="2000" dirty="0">
                <a:solidFill>
                  <a:srgbClr val="000000"/>
                </a:solidFill>
                <a:latin typeface="Arial"/>
                <a:ea typeface="Monaco"/>
              </a:rPr>
              <a:t>	assertTrue(checkedSearch(a, 3) == 1);</a:t>
            </a:r>
          </a:p>
          <a:p>
            <a:pPr marL="0" indent="0">
              <a:buNone/>
            </a:pPr>
            <a:r>
              <a:rPr lang="en-US" sz="2000" dirty="0">
                <a:solidFill>
                  <a:srgbClr val="000000"/>
                </a:solidFill>
                <a:latin typeface="Arial"/>
                <a:ea typeface="Monaco"/>
              </a:rPr>
              <a:t>  </a:t>
            </a:r>
            <a:r>
              <a:rPr lang="en-US" sz="2000" dirty="0" smtClean="0">
                <a:solidFill>
                  <a:srgbClr val="000000"/>
                </a:solidFill>
                <a:latin typeface="Arial"/>
                <a:ea typeface="Monaco"/>
              </a:rPr>
              <a:t>}</a:t>
            </a:r>
            <a:endParaRPr lang="en-US" sz="2000" dirty="0">
              <a:solidFill>
                <a:srgbClr val="000000"/>
              </a:solidFill>
              <a:latin typeface="Arial"/>
              <a:ea typeface="Monaco"/>
            </a:endParaRPr>
          </a:p>
          <a:p>
            <a:pPr marL="0" indent="0">
              <a:buNone/>
            </a:pPr>
            <a:r>
              <a:rPr lang="en-US" sz="2000" dirty="0">
                <a:solidFill>
                  <a:srgbClr val="000000"/>
                </a:solidFill>
                <a:latin typeface="Arial"/>
                <a:ea typeface="Monaco"/>
              </a:rPr>
              <a:t>  </a:t>
            </a:r>
            <a:r>
              <a:rPr lang="en-US" sz="2000" dirty="0">
                <a:solidFill>
                  <a:srgbClr val="777777"/>
                </a:solidFill>
                <a:latin typeface="Arial"/>
                <a:ea typeface="Monaco"/>
              </a:rPr>
              <a:t>@Test</a:t>
            </a:r>
            <a:r>
              <a:rPr lang="en-US" sz="2000" dirty="0">
                <a:solidFill>
                  <a:srgbClr val="000000"/>
                </a:solidFill>
                <a:latin typeface="Arial"/>
                <a:ea typeface="Monaco"/>
              </a:rPr>
              <a:t>(expected=IllegalArgumentException.</a:t>
            </a:r>
            <a:r>
              <a:rPr lang="en-US" sz="2000" dirty="0">
                <a:solidFill>
                  <a:srgbClr val="931968"/>
                </a:solidFill>
                <a:latin typeface="Arial"/>
                <a:ea typeface="Monaco"/>
              </a:rPr>
              <a:t>class</a:t>
            </a:r>
            <a:r>
              <a:rPr lang="en-US" sz="2000" dirty="0">
                <a:solidFill>
                  <a:srgbClr val="000000"/>
                </a:solidFill>
                <a:latin typeface="Arial"/>
                <a:ea typeface="Monaco"/>
              </a:rPr>
              <a:t>)</a:t>
            </a:r>
          </a:p>
          <a:p>
            <a:pPr marL="0" indent="0">
              <a:buNone/>
            </a:pPr>
            <a:r>
              <a:rPr lang="en-US" sz="2000" dirty="0">
                <a:solidFill>
                  <a:srgbClr val="000000"/>
                </a:solidFill>
                <a:latin typeface="Arial"/>
                <a:ea typeface="Monaco"/>
              </a:rPr>
              <a:t>  </a:t>
            </a:r>
            <a:r>
              <a:rPr lang="en-US" sz="2000" dirty="0">
                <a:solidFill>
                  <a:srgbClr val="931968"/>
                </a:solidFill>
                <a:latin typeface="Arial"/>
                <a:ea typeface="Monaco"/>
              </a:rPr>
              <a:t>public</a:t>
            </a:r>
            <a:r>
              <a:rPr lang="en-US" sz="2000" dirty="0">
                <a:solidFill>
                  <a:srgbClr val="000000"/>
                </a:solidFill>
                <a:latin typeface="Arial"/>
                <a:ea typeface="Monaco"/>
              </a:rPr>
              <a:t> </a:t>
            </a:r>
            <a:r>
              <a:rPr lang="en-US" sz="2000" dirty="0">
                <a:solidFill>
                  <a:srgbClr val="931968"/>
                </a:solidFill>
                <a:latin typeface="Arial"/>
                <a:ea typeface="Monaco"/>
              </a:rPr>
              <a:t>void</a:t>
            </a:r>
            <a:r>
              <a:rPr lang="en-US" sz="2000" dirty="0">
                <a:solidFill>
                  <a:srgbClr val="000000"/>
                </a:solidFill>
                <a:latin typeface="Arial"/>
                <a:ea typeface="Monaco"/>
              </a:rPr>
              <a:t> testCheckedSearch2() {</a:t>
            </a:r>
          </a:p>
          <a:p>
            <a:pPr marL="0" indent="0">
              <a:buNone/>
            </a:pPr>
            <a:r>
              <a:rPr lang="en-US" sz="2000" dirty="0">
                <a:solidFill>
                  <a:srgbClr val="000000"/>
                </a:solidFill>
                <a:latin typeface="Arial"/>
                <a:ea typeface="Monaco"/>
              </a:rPr>
              <a:t>	checkedSearch(</a:t>
            </a:r>
            <a:r>
              <a:rPr lang="en-US" sz="2000" dirty="0">
                <a:solidFill>
                  <a:srgbClr val="931968"/>
                </a:solidFill>
                <a:latin typeface="Arial"/>
                <a:ea typeface="Monaco"/>
              </a:rPr>
              <a:t>null</a:t>
            </a:r>
            <a:r>
              <a:rPr lang="en-US" sz="2000" dirty="0">
                <a:solidFill>
                  <a:srgbClr val="000000"/>
                </a:solidFill>
                <a:latin typeface="Arial"/>
                <a:ea typeface="Monaco"/>
              </a:rPr>
              <a:t>, 1)</a:t>
            </a:r>
            <a:r>
              <a:rPr lang="en-US" sz="2000" dirty="0" smtClean="0">
                <a:solidFill>
                  <a:srgbClr val="000000"/>
                </a:solidFill>
                <a:latin typeface="Arial"/>
                <a:ea typeface="Monaco"/>
              </a:rPr>
              <a:t>;</a:t>
            </a:r>
            <a:endParaRPr lang="fr-FR" sz="2000" dirty="0">
              <a:solidFill>
                <a:srgbClr val="000000"/>
              </a:solidFill>
              <a:latin typeface="Arial"/>
              <a:ea typeface="Monaco"/>
            </a:endParaRPr>
          </a:p>
          <a:p>
            <a:pPr marL="0" indent="0">
              <a:buNone/>
            </a:pPr>
            <a:r>
              <a:rPr lang="fr-FR" sz="2000" dirty="0">
                <a:solidFill>
                  <a:srgbClr val="000000"/>
                </a:solidFill>
                <a:latin typeface="Arial"/>
                <a:ea typeface="Monaco"/>
              </a:rPr>
              <a:t>  </a:t>
            </a:r>
            <a:r>
              <a:rPr lang="fr-FR" sz="2000" dirty="0" smtClean="0">
                <a:solidFill>
                  <a:srgbClr val="000000"/>
                </a:solidFill>
                <a:latin typeface="Arial"/>
                <a:ea typeface="Monaco"/>
              </a:rPr>
              <a:t>}</a:t>
            </a:r>
          </a:p>
          <a:p>
            <a:pPr marL="0" indent="0">
              <a:buNone/>
            </a:pPr>
            <a:r>
              <a:rPr lang="en-US" sz="2000" dirty="0" smtClean="0">
                <a:solidFill>
                  <a:srgbClr val="777777"/>
                </a:solidFill>
                <a:latin typeface="Arial"/>
                <a:ea typeface="Monaco"/>
              </a:rPr>
              <a:t>  @</a:t>
            </a:r>
            <a:r>
              <a:rPr lang="en-US" sz="2000" dirty="0">
                <a:solidFill>
                  <a:srgbClr val="777777"/>
                </a:solidFill>
                <a:latin typeface="Arial"/>
                <a:ea typeface="Monaco"/>
              </a:rPr>
              <a:t>Test</a:t>
            </a:r>
            <a:endParaRPr lang="en-US" sz="2000" dirty="0">
              <a:solidFill>
                <a:srgbClr val="000000"/>
              </a:solidFill>
              <a:latin typeface="Arial"/>
              <a:ea typeface="Monaco"/>
            </a:endParaRPr>
          </a:p>
          <a:p>
            <a:pPr marL="0" indent="0">
              <a:buNone/>
            </a:pPr>
            <a:r>
              <a:rPr lang="en-US" sz="2000" dirty="0">
                <a:solidFill>
                  <a:srgbClr val="000000"/>
                </a:solidFill>
                <a:latin typeface="Arial"/>
                <a:ea typeface="Monaco"/>
              </a:rPr>
              <a:t>  </a:t>
            </a:r>
            <a:r>
              <a:rPr lang="en-US" sz="2000" dirty="0">
                <a:solidFill>
                  <a:srgbClr val="931968"/>
                </a:solidFill>
                <a:latin typeface="Arial"/>
                <a:ea typeface="Monaco"/>
              </a:rPr>
              <a:t>public</a:t>
            </a:r>
            <a:r>
              <a:rPr lang="en-US" sz="2000" dirty="0">
                <a:solidFill>
                  <a:srgbClr val="000000"/>
                </a:solidFill>
                <a:latin typeface="Arial"/>
                <a:ea typeface="Monaco"/>
              </a:rPr>
              <a:t> </a:t>
            </a:r>
            <a:r>
              <a:rPr lang="en-US" sz="2000" dirty="0">
                <a:solidFill>
                  <a:srgbClr val="931968"/>
                </a:solidFill>
                <a:latin typeface="Arial"/>
                <a:ea typeface="Monaco"/>
              </a:rPr>
              <a:t>void</a:t>
            </a:r>
            <a:r>
              <a:rPr lang="en-US" sz="2000" dirty="0">
                <a:solidFill>
                  <a:srgbClr val="000000"/>
                </a:solidFill>
                <a:latin typeface="Arial"/>
                <a:ea typeface="Monaco"/>
              </a:rPr>
              <a:t> testCheckedSearch3() { … }</a:t>
            </a:r>
          </a:p>
          <a:p>
            <a:pPr marL="0" indent="0">
              <a:buNone/>
            </a:pPr>
            <a:endParaRPr lang="fr-FR" sz="2000" dirty="0">
              <a:solidFill>
                <a:srgbClr val="000000"/>
              </a:solidFill>
              <a:latin typeface="Arial"/>
              <a:ea typeface="Monaco"/>
            </a:endParaRPr>
          </a:p>
          <a:p>
            <a:endParaRPr lang="en-US" sz="2800" dirty="0"/>
          </a:p>
        </p:txBody>
      </p:sp>
      <p:sp>
        <p:nvSpPr>
          <p:cNvPr id="4" name="Date Placeholder 3"/>
          <p:cNvSpPr>
            <a:spLocks noGrp="1"/>
          </p:cNvSpPr>
          <p:nvPr>
            <p:ph type="dt" sz="half" idx="10"/>
          </p:nvPr>
        </p:nvSpPr>
        <p:spPr/>
        <p:txBody>
          <a:bodyPr/>
          <a:lstStyle/>
          <a:p>
            <a:pPr>
              <a:defRPr/>
            </a:pPr>
            <a:r>
              <a:rPr lang="en-US" dirty="0" smtClean="0"/>
              <a:t>April 25,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83</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576638468"/>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Running JUnit in </a:t>
            </a:r>
            <a:r>
              <a:rPr lang="en-US" sz="3200" dirty="0" smtClean="0"/>
              <a:t>Ant: Ant </a:t>
            </a:r>
            <a:r>
              <a:rPr lang="en-US" sz="3200" dirty="0"/>
              <a:t>Build File: </a:t>
            </a:r>
            <a:r>
              <a:rPr lang="en-US" sz="3200" dirty="0">
                <a:solidFill>
                  <a:srgbClr val="002060"/>
                </a:solidFill>
              </a:rPr>
              <a:t>build.xml </a:t>
            </a:r>
            <a:endParaRPr lang="en-US" sz="3200" dirty="0"/>
          </a:p>
        </p:txBody>
      </p:sp>
      <p:sp>
        <p:nvSpPr>
          <p:cNvPr id="3" name="Content Placeholder 2"/>
          <p:cNvSpPr>
            <a:spLocks noGrp="1"/>
          </p:cNvSpPr>
          <p:nvPr>
            <p:ph idx="1"/>
          </p:nvPr>
        </p:nvSpPr>
        <p:spPr>
          <a:xfrm>
            <a:off x="457200" y="1143000"/>
            <a:ext cx="8382000" cy="5181600"/>
          </a:xfr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lstStyle/>
          <a:p>
            <a:pPr marL="0" indent="0">
              <a:buNone/>
            </a:pPr>
            <a:r>
              <a:rPr lang="en-US" sz="2400" dirty="0">
                <a:solidFill>
                  <a:srgbClr val="BB2CA2"/>
                </a:solidFill>
                <a:latin typeface="+mn-lt"/>
                <a:ea typeface="Menlo"/>
                <a:cs typeface="Menlo"/>
              </a:rPr>
              <a:t>&lt;project </a:t>
            </a:r>
            <a:r>
              <a:rPr lang="en-US" sz="2400" dirty="0">
                <a:solidFill>
                  <a:srgbClr val="967E34"/>
                </a:solidFill>
                <a:latin typeface="+mn-lt"/>
                <a:ea typeface="Menlo"/>
                <a:cs typeface="Menlo"/>
              </a:rPr>
              <a:t>name</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"MyProject"</a:t>
            </a:r>
            <a:r>
              <a:rPr lang="en-US" sz="2400" dirty="0">
                <a:solidFill>
                  <a:srgbClr val="BB2CA2"/>
                </a:solidFill>
                <a:latin typeface="+mn-lt"/>
                <a:ea typeface="Menlo"/>
                <a:cs typeface="Menlo"/>
              </a:rPr>
              <a:t> </a:t>
            </a:r>
            <a:r>
              <a:rPr lang="en-US" sz="2400" dirty="0">
                <a:solidFill>
                  <a:srgbClr val="967E34"/>
                </a:solidFill>
                <a:latin typeface="+mn-lt"/>
                <a:ea typeface="Menlo"/>
                <a:cs typeface="Menlo"/>
              </a:rPr>
              <a:t>default</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"test1"</a:t>
            </a:r>
            <a:r>
              <a:rPr lang="en-US" sz="2400" dirty="0">
                <a:solidFill>
                  <a:srgbClr val="BB2CA2"/>
                </a:solidFill>
                <a:latin typeface="+mn-lt"/>
                <a:ea typeface="Menlo"/>
                <a:cs typeface="Menlo"/>
              </a:rPr>
              <a:t> </a:t>
            </a:r>
            <a:r>
              <a:rPr lang="en-US" sz="2400" dirty="0">
                <a:solidFill>
                  <a:srgbClr val="967E34"/>
                </a:solidFill>
                <a:latin typeface="+mn-lt"/>
                <a:ea typeface="Menlo"/>
                <a:cs typeface="Menlo"/>
              </a:rPr>
              <a:t>basedir</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a:t>
            </a:r>
            <a:r>
              <a:rPr lang="en-US" sz="2400" dirty="0">
                <a:solidFill>
                  <a:srgbClr val="BB2CA2"/>
                </a:solidFill>
                <a:latin typeface="+mn-lt"/>
                <a:ea typeface="Menlo"/>
                <a:cs typeface="Menlo"/>
              </a:rPr>
              <a:t>&gt;</a:t>
            </a:r>
            <a:endParaRPr lang="en-US" sz="2400" dirty="0">
              <a:solidFill>
                <a:srgbClr val="000000"/>
              </a:solidFill>
              <a:latin typeface="+mn-lt"/>
              <a:ea typeface="Menlo"/>
              <a:cs typeface="Menlo"/>
            </a:endParaRPr>
          </a:p>
          <a:p>
            <a:pPr marL="0" indent="0">
              <a:buNone/>
            </a:pPr>
            <a:r>
              <a:rPr lang="en-US" sz="2400" dirty="0">
                <a:solidFill>
                  <a:srgbClr val="000000"/>
                </a:solidFill>
                <a:latin typeface="+mn-lt"/>
                <a:ea typeface="Menlo"/>
                <a:cs typeface="Menlo"/>
              </a:rPr>
              <a:t>  </a:t>
            </a:r>
            <a:r>
              <a:rPr lang="en-US" sz="2400" dirty="0">
                <a:solidFill>
                  <a:srgbClr val="BB2CA2"/>
                </a:solidFill>
                <a:latin typeface="+mn-lt"/>
                <a:ea typeface="Menlo"/>
                <a:cs typeface="Menlo"/>
              </a:rPr>
              <a:t>&lt;description</a:t>
            </a:r>
            <a:r>
              <a:rPr lang="en-US" sz="2400" dirty="0" smtClean="0">
                <a:solidFill>
                  <a:srgbClr val="BB2CA2"/>
                </a:solidFill>
                <a:latin typeface="+mn-lt"/>
                <a:ea typeface="Menlo"/>
                <a:cs typeface="Menlo"/>
              </a:rPr>
              <a:t>&gt;</a:t>
            </a:r>
            <a:r>
              <a:rPr lang="en-US" sz="2400" dirty="0" smtClean="0">
                <a:solidFill>
                  <a:srgbClr val="000000"/>
                </a:solidFill>
                <a:latin typeface="+mn-lt"/>
                <a:ea typeface="Menlo"/>
                <a:cs typeface="Menlo"/>
              </a:rPr>
              <a:t> </a:t>
            </a:r>
            <a:r>
              <a:rPr lang="en-US" sz="2400" dirty="0">
                <a:solidFill>
                  <a:srgbClr val="000000"/>
                </a:solidFill>
                <a:latin typeface="+mn-lt"/>
                <a:ea typeface="Menlo"/>
                <a:cs typeface="Menlo"/>
              </a:rPr>
              <a:t>Ant build </a:t>
            </a:r>
            <a:r>
              <a:rPr lang="en-US" sz="2400" dirty="0" smtClean="0">
                <a:solidFill>
                  <a:srgbClr val="000000"/>
                </a:solidFill>
                <a:latin typeface="+mn-lt"/>
                <a:ea typeface="Menlo"/>
                <a:cs typeface="Menlo"/>
              </a:rPr>
              <a:t>file </a:t>
            </a:r>
            <a:r>
              <a:rPr lang="en-US" sz="2400" dirty="0" smtClean="0">
                <a:solidFill>
                  <a:srgbClr val="BB2CA2"/>
                </a:solidFill>
                <a:latin typeface="+mn-lt"/>
                <a:ea typeface="Menlo"/>
                <a:cs typeface="Menlo"/>
              </a:rPr>
              <a:t>&lt;</a:t>
            </a:r>
            <a:r>
              <a:rPr lang="en-US" sz="2400" dirty="0">
                <a:solidFill>
                  <a:srgbClr val="BB2CA2"/>
                </a:solidFill>
                <a:latin typeface="+mn-lt"/>
                <a:ea typeface="Menlo"/>
                <a:cs typeface="Menlo"/>
              </a:rPr>
              <a:t>/description&gt;</a:t>
            </a:r>
            <a:endParaRPr lang="en-US" sz="2400" dirty="0">
              <a:solidFill>
                <a:srgbClr val="000000"/>
              </a:solidFill>
              <a:latin typeface="+mn-lt"/>
              <a:ea typeface="Menlo"/>
              <a:cs typeface="Menlo"/>
            </a:endParaRPr>
          </a:p>
          <a:p>
            <a:pPr marL="0" indent="0">
              <a:buNone/>
            </a:pPr>
            <a:r>
              <a:rPr lang="en-US" sz="2400" dirty="0">
                <a:solidFill>
                  <a:srgbClr val="000000"/>
                </a:solidFill>
                <a:latin typeface="+mn-lt"/>
                <a:ea typeface="Menlo"/>
                <a:cs typeface="Menlo"/>
              </a:rPr>
              <a:t>  </a:t>
            </a:r>
            <a:r>
              <a:rPr lang="en-US" sz="2400" dirty="0">
                <a:solidFill>
                  <a:srgbClr val="008400"/>
                </a:solidFill>
                <a:latin typeface="+mn-lt"/>
                <a:ea typeface="Menlo"/>
                <a:cs typeface="Menlo"/>
              </a:rPr>
              <a:t>&lt;!-- set global properties for this build --&gt;</a:t>
            </a:r>
            <a:endParaRPr lang="en-US" sz="2400" dirty="0">
              <a:solidFill>
                <a:srgbClr val="000000"/>
              </a:solidFill>
              <a:latin typeface="+mn-lt"/>
              <a:ea typeface="Menlo"/>
              <a:cs typeface="Menlo"/>
            </a:endParaRPr>
          </a:p>
          <a:p>
            <a:pPr marL="0" indent="0">
              <a:buNone/>
            </a:pPr>
            <a:r>
              <a:rPr lang="en-US" sz="2400" dirty="0">
                <a:solidFill>
                  <a:srgbClr val="000000"/>
                </a:solidFill>
                <a:latin typeface="+mn-lt"/>
                <a:ea typeface="Menlo"/>
                <a:cs typeface="Menlo"/>
              </a:rPr>
              <a:t>  </a:t>
            </a:r>
            <a:r>
              <a:rPr lang="en-US" sz="2400" dirty="0">
                <a:solidFill>
                  <a:srgbClr val="BB2CA2"/>
                </a:solidFill>
                <a:latin typeface="+mn-lt"/>
                <a:ea typeface="Menlo"/>
                <a:cs typeface="Menlo"/>
              </a:rPr>
              <a:t>&lt;property </a:t>
            </a:r>
            <a:r>
              <a:rPr lang="en-US" sz="2400" dirty="0">
                <a:solidFill>
                  <a:srgbClr val="967E34"/>
                </a:solidFill>
                <a:latin typeface="+mn-lt"/>
                <a:ea typeface="Menlo"/>
                <a:cs typeface="Menlo"/>
              </a:rPr>
              <a:t>name</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"src"</a:t>
            </a:r>
            <a:r>
              <a:rPr lang="en-US" sz="2400" dirty="0">
                <a:solidFill>
                  <a:srgbClr val="BB2CA2"/>
                </a:solidFill>
                <a:latin typeface="+mn-lt"/>
                <a:ea typeface="Menlo"/>
                <a:cs typeface="Menlo"/>
              </a:rPr>
              <a:t> </a:t>
            </a:r>
            <a:r>
              <a:rPr lang="en-US" sz="2400" dirty="0">
                <a:solidFill>
                  <a:srgbClr val="967E34"/>
                </a:solidFill>
                <a:latin typeface="+mn-lt"/>
                <a:ea typeface="Menlo"/>
                <a:cs typeface="Menlo"/>
              </a:rPr>
              <a:t>location</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"src"</a:t>
            </a:r>
            <a:r>
              <a:rPr lang="en-US" sz="2400" dirty="0">
                <a:solidFill>
                  <a:srgbClr val="BB2CA2"/>
                </a:solidFill>
                <a:latin typeface="+mn-lt"/>
                <a:ea typeface="Menlo"/>
                <a:cs typeface="Menlo"/>
              </a:rPr>
              <a:t>/&gt;</a:t>
            </a:r>
            <a:endParaRPr lang="en-US" sz="2400" dirty="0">
              <a:solidFill>
                <a:srgbClr val="000000"/>
              </a:solidFill>
              <a:latin typeface="+mn-lt"/>
              <a:ea typeface="Menlo"/>
              <a:cs typeface="Menlo"/>
            </a:endParaRPr>
          </a:p>
          <a:p>
            <a:pPr marL="0" indent="0">
              <a:buNone/>
            </a:pPr>
            <a:r>
              <a:rPr lang="en-US" sz="2400" dirty="0">
                <a:solidFill>
                  <a:srgbClr val="000000"/>
                </a:solidFill>
                <a:latin typeface="+mn-lt"/>
                <a:ea typeface="Menlo"/>
                <a:cs typeface="Menlo"/>
              </a:rPr>
              <a:t>  </a:t>
            </a:r>
            <a:r>
              <a:rPr lang="en-US" sz="2400" dirty="0">
                <a:solidFill>
                  <a:srgbClr val="BB2CA2"/>
                </a:solidFill>
                <a:latin typeface="+mn-lt"/>
                <a:ea typeface="Menlo"/>
                <a:cs typeface="Menlo"/>
              </a:rPr>
              <a:t>&lt;property </a:t>
            </a:r>
            <a:r>
              <a:rPr lang="en-US" sz="2400" dirty="0">
                <a:solidFill>
                  <a:srgbClr val="967E34"/>
                </a:solidFill>
                <a:latin typeface="+mn-lt"/>
                <a:ea typeface="Menlo"/>
                <a:cs typeface="Menlo"/>
              </a:rPr>
              <a:t>name</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"bin"</a:t>
            </a:r>
            <a:r>
              <a:rPr lang="en-US" sz="2400" dirty="0">
                <a:solidFill>
                  <a:srgbClr val="BB2CA2"/>
                </a:solidFill>
                <a:latin typeface="+mn-lt"/>
                <a:ea typeface="Menlo"/>
                <a:cs typeface="Menlo"/>
              </a:rPr>
              <a:t> </a:t>
            </a:r>
            <a:r>
              <a:rPr lang="en-US" sz="2400" dirty="0">
                <a:solidFill>
                  <a:srgbClr val="967E34"/>
                </a:solidFill>
                <a:latin typeface="+mn-lt"/>
                <a:ea typeface="Menlo"/>
                <a:cs typeface="Menlo"/>
              </a:rPr>
              <a:t>location</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"bin"</a:t>
            </a:r>
            <a:r>
              <a:rPr lang="en-US" sz="2400" dirty="0">
                <a:solidFill>
                  <a:srgbClr val="BB2CA2"/>
                </a:solidFill>
                <a:latin typeface="+mn-lt"/>
                <a:ea typeface="Menlo"/>
                <a:cs typeface="Menlo"/>
              </a:rPr>
              <a:t>/&gt;</a:t>
            </a:r>
            <a:endParaRPr lang="en-US" sz="2400" dirty="0">
              <a:solidFill>
                <a:srgbClr val="000000"/>
              </a:solidFill>
              <a:latin typeface="+mn-lt"/>
              <a:ea typeface="Menlo"/>
              <a:cs typeface="Menlo"/>
            </a:endParaRPr>
          </a:p>
          <a:p>
            <a:pPr marL="0" indent="0">
              <a:buNone/>
            </a:pPr>
            <a:r>
              <a:rPr lang="en-US" sz="2400" dirty="0">
                <a:solidFill>
                  <a:srgbClr val="000000"/>
                </a:solidFill>
                <a:latin typeface="+mn-lt"/>
                <a:ea typeface="Menlo"/>
                <a:cs typeface="Menlo"/>
              </a:rPr>
              <a:t>  </a:t>
            </a:r>
            <a:r>
              <a:rPr lang="en-US" sz="2400" dirty="0">
                <a:solidFill>
                  <a:srgbClr val="BB2CA2"/>
                </a:solidFill>
                <a:latin typeface="+mn-lt"/>
                <a:ea typeface="Menlo"/>
                <a:cs typeface="Menlo"/>
              </a:rPr>
              <a:t>&lt;property </a:t>
            </a:r>
            <a:r>
              <a:rPr lang="en-US" sz="2400" dirty="0">
                <a:solidFill>
                  <a:srgbClr val="967E34"/>
                </a:solidFill>
                <a:latin typeface="+mn-lt"/>
                <a:ea typeface="Menlo"/>
                <a:cs typeface="Menlo"/>
              </a:rPr>
              <a:t>name</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"junit"</a:t>
            </a:r>
            <a:r>
              <a:rPr lang="en-US" sz="2400" dirty="0">
                <a:solidFill>
                  <a:srgbClr val="BB2CA2"/>
                </a:solidFill>
                <a:latin typeface="+mn-lt"/>
                <a:ea typeface="Menlo"/>
                <a:cs typeface="Menlo"/>
              </a:rPr>
              <a:t> </a:t>
            </a:r>
            <a:endParaRPr lang="en-US" sz="2400" dirty="0" smtClean="0">
              <a:solidFill>
                <a:srgbClr val="BB2CA2"/>
              </a:solidFill>
              <a:latin typeface="+mn-lt"/>
              <a:ea typeface="Menlo"/>
              <a:cs typeface="Menlo"/>
            </a:endParaRPr>
          </a:p>
          <a:p>
            <a:pPr marL="0" indent="0">
              <a:buNone/>
            </a:pPr>
            <a:r>
              <a:rPr lang="en-US" sz="2400" dirty="0" smtClean="0">
                <a:solidFill>
                  <a:srgbClr val="BB2CA2"/>
                </a:solidFill>
                <a:latin typeface="+mn-lt"/>
                <a:ea typeface="Menlo"/>
                <a:cs typeface="Menlo"/>
              </a:rPr>
              <a:t>	        </a:t>
            </a:r>
            <a:r>
              <a:rPr lang="en-US" sz="2400" dirty="0" smtClean="0">
                <a:solidFill>
                  <a:srgbClr val="967E34"/>
                </a:solidFill>
                <a:latin typeface="+mn-lt"/>
                <a:ea typeface="Menlo"/>
                <a:cs typeface="Menlo"/>
              </a:rPr>
              <a:t>location</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"/Users/jia/Java/JUnit/junit-</a:t>
            </a:r>
            <a:r>
              <a:rPr lang="en-US" sz="2400" dirty="0" smtClean="0">
                <a:solidFill>
                  <a:srgbClr val="D12E1B"/>
                </a:solidFill>
                <a:latin typeface="+mn-lt"/>
                <a:ea typeface="Menlo"/>
                <a:cs typeface="Menlo"/>
              </a:rPr>
              <a:t>4.12"</a:t>
            </a:r>
            <a:r>
              <a:rPr lang="en-US" sz="2400" dirty="0">
                <a:solidFill>
                  <a:srgbClr val="BB2CA2"/>
                </a:solidFill>
                <a:latin typeface="+mn-lt"/>
                <a:ea typeface="Menlo"/>
                <a:cs typeface="Menlo"/>
              </a:rPr>
              <a:t>/</a:t>
            </a:r>
            <a:r>
              <a:rPr lang="en-US" sz="2400" dirty="0" smtClean="0">
                <a:solidFill>
                  <a:srgbClr val="BB2CA2"/>
                </a:solidFill>
                <a:latin typeface="+mn-lt"/>
                <a:ea typeface="Menlo"/>
                <a:cs typeface="Menlo"/>
              </a:rPr>
              <a:t>&gt;</a:t>
            </a:r>
            <a:endParaRPr lang="en-US" sz="2400" dirty="0">
              <a:solidFill>
                <a:srgbClr val="000000"/>
              </a:solidFill>
              <a:latin typeface="+mn-lt"/>
              <a:ea typeface="Menlo"/>
              <a:cs typeface="Menlo"/>
            </a:endParaRPr>
          </a:p>
          <a:p>
            <a:pPr marL="0" indent="0">
              <a:buNone/>
            </a:pPr>
            <a:r>
              <a:rPr lang="en-US" sz="2400" dirty="0">
                <a:solidFill>
                  <a:srgbClr val="000000"/>
                </a:solidFill>
                <a:latin typeface="+mn-lt"/>
                <a:ea typeface="Menlo"/>
                <a:cs typeface="Menlo"/>
              </a:rPr>
              <a:t>  </a:t>
            </a:r>
            <a:r>
              <a:rPr lang="en-US" sz="2400" dirty="0">
                <a:solidFill>
                  <a:srgbClr val="BB2CA2"/>
                </a:solidFill>
                <a:latin typeface="+mn-lt"/>
                <a:ea typeface="Menlo"/>
                <a:cs typeface="Menlo"/>
              </a:rPr>
              <a:t>&lt;target </a:t>
            </a:r>
            <a:r>
              <a:rPr lang="en-US" sz="2400" dirty="0">
                <a:solidFill>
                  <a:srgbClr val="967E34"/>
                </a:solidFill>
                <a:latin typeface="+mn-lt"/>
                <a:ea typeface="Menlo"/>
                <a:cs typeface="Menlo"/>
              </a:rPr>
              <a:t>name</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"init"</a:t>
            </a:r>
            <a:r>
              <a:rPr lang="en-US" sz="2400" dirty="0">
                <a:solidFill>
                  <a:srgbClr val="BB2CA2"/>
                </a:solidFill>
                <a:latin typeface="+mn-lt"/>
                <a:ea typeface="Menlo"/>
                <a:cs typeface="Menlo"/>
              </a:rPr>
              <a:t>&gt;</a:t>
            </a:r>
            <a:endParaRPr lang="en-US" sz="2400" dirty="0">
              <a:solidFill>
                <a:srgbClr val="000000"/>
              </a:solidFill>
              <a:latin typeface="+mn-lt"/>
              <a:ea typeface="Menlo"/>
              <a:cs typeface="Menlo"/>
            </a:endParaRPr>
          </a:p>
          <a:p>
            <a:pPr marL="0" indent="0">
              <a:buNone/>
            </a:pPr>
            <a:r>
              <a:rPr lang="en-US" sz="2400" dirty="0" smtClean="0">
                <a:solidFill>
                  <a:srgbClr val="BB2CA2"/>
                </a:solidFill>
                <a:latin typeface="+mn-lt"/>
                <a:ea typeface="Menlo"/>
                <a:cs typeface="Menlo"/>
              </a:rPr>
              <a:t>    &lt;tstamp/&gt;</a:t>
            </a:r>
            <a:r>
              <a:rPr lang="en-US" sz="2400" dirty="0">
                <a:solidFill>
                  <a:srgbClr val="000000"/>
                </a:solidFill>
                <a:latin typeface="+mn-lt"/>
                <a:ea typeface="Menlo"/>
                <a:cs typeface="Menlo"/>
              </a:rPr>
              <a:t> </a:t>
            </a:r>
            <a:r>
              <a:rPr lang="en-US" sz="2400" dirty="0">
                <a:solidFill>
                  <a:srgbClr val="008400"/>
                </a:solidFill>
                <a:latin typeface="+mn-lt"/>
                <a:ea typeface="Menlo"/>
                <a:cs typeface="Menlo"/>
              </a:rPr>
              <a:t>&lt;!-- Create the time stamp </a:t>
            </a:r>
            <a:r>
              <a:rPr lang="en-US" sz="2400" dirty="0" smtClean="0">
                <a:solidFill>
                  <a:srgbClr val="008400"/>
                </a:solidFill>
                <a:ea typeface="Menlo"/>
                <a:cs typeface="Menlo"/>
              </a:rPr>
              <a:t>--&gt;</a:t>
            </a:r>
            <a:endParaRPr lang="en-US" sz="2400" dirty="0" smtClean="0">
              <a:solidFill>
                <a:srgbClr val="000000"/>
              </a:solidFill>
              <a:latin typeface="+mn-lt"/>
              <a:ea typeface="Menlo"/>
              <a:cs typeface="Menlo"/>
            </a:endParaRPr>
          </a:p>
          <a:p>
            <a:pPr marL="0" indent="0">
              <a:buNone/>
            </a:pPr>
            <a:r>
              <a:rPr lang="en-US" sz="2400" dirty="0" smtClean="0">
                <a:solidFill>
                  <a:srgbClr val="BB2CA2"/>
                </a:solidFill>
                <a:latin typeface="+mn-lt"/>
                <a:ea typeface="Menlo"/>
                <a:cs typeface="Menlo"/>
              </a:rPr>
              <a:t>    &lt;</a:t>
            </a:r>
            <a:r>
              <a:rPr lang="en-US" sz="2400" dirty="0">
                <a:solidFill>
                  <a:srgbClr val="BB2CA2"/>
                </a:solidFill>
                <a:latin typeface="+mn-lt"/>
                <a:ea typeface="Menlo"/>
                <a:cs typeface="Menlo"/>
              </a:rPr>
              <a:t>mkdir </a:t>
            </a:r>
            <a:r>
              <a:rPr lang="en-US" sz="2400" dirty="0">
                <a:solidFill>
                  <a:srgbClr val="967E34"/>
                </a:solidFill>
                <a:latin typeface="+mn-lt"/>
                <a:ea typeface="Menlo"/>
                <a:cs typeface="Menlo"/>
              </a:rPr>
              <a:t>dir</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"${bin}"</a:t>
            </a:r>
            <a:r>
              <a:rPr lang="en-US" sz="2400" dirty="0">
                <a:solidFill>
                  <a:srgbClr val="BB2CA2"/>
                </a:solidFill>
                <a:latin typeface="+mn-lt"/>
                <a:ea typeface="Menlo"/>
                <a:cs typeface="Menlo"/>
              </a:rPr>
              <a:t>/&gt;</a:t>
            </a:r>
            <a:endParaRPr lang="en-US" sz="2400" dirty="0">
              <a:solidFill>
                <a:srgbClr val="000000"/>
              </a:solidFill>
              <a:latin typeface="+mn-lt"/>
              <a:ea typeface="Menlo"/>
              <a:cs typeface="Menlo"/>
            </a:endParaRPr>
          </a:p>
          <a:p>
            <a:pPr marL="0" indent="0">
              <a:buNone/>
            </a:pPr>
            <a:r>
              <a:rPr lang="en-US" sz="2400" dirty="0">
                <a:solidFill>
                  <a:srgbClr val="000000"/>
                </a:solidFill>
                <a:latin typeface="+mn-lt"/>
                <a:ea typeface="Menlo"/>
                <a:cs typeface="Menlo"/>
              </a:rPr>
              <a:t>  </a:t>
            </a:r>
            <a:r>
              <a:rPr lang="en-US" sz="2400" dirty="0">
                <a:solidFill>
                  <a:srgbClr val="BB2CA2"/>
                </a:solidFill>
                <a:latin typeface="+mn-lt"/>
                <a:ea typeface="Menlo"/>
                <a:cs typeface="Menlo"/>
              </a:rPr>
              <a:t>&lt;/target&gt;</a:t>
            </a:r>
            <a:endParaRPr lang="en-US" sz="2400" dirty="0">
              <a:solidFill>
                <a:srgbClr val="000000"/>
              </a:solidFill>
              <a:latin typeface="+mn-lt"/>
              <a:ea typeface="Menlo"/>
              <a:cs typeface="Menlo"/>
            </a:endParaRPr>
          </a:p>
          <a:p>
            <a:pPr marL="0" indent="0">
              <a:buNone/>
            </a:pPr>
            <a:r>
              <a:rPr lang="en-US" sz="1600" dirty="0">
                <a:solidFill>
                  <a:srgbClr val="000000"/>
                </a:solidFill>
                <a:latin typeface="+mn-lt"/>
                <a:ea typeface="Menlo"/>
                <a:cs typeface="Menlo"/>
              </a:rPr>
              <a:t>  </a:t>
            </a:r>
            <a:endParaRPr lang="en-US" sz="1600" dirty="0"/>
          </a:p>
        </p:txBody>
      </p:sp>
      <p:sp>
        <p:nvSpPr>
          <p:cNvPr id="6" name="Rectangle 5"/>
          <p:cNvSpPr/>
          <p:nvPr/>
        </p:nvSpPr>
        <p:spPr bwMode="auto">
          <a:xfrm>
            <a:off x="533400" y="2971800"/>
            <a:ext cx="7620000" cy="1752600"/>
          </a:xfrm>
          <a:prstGeom prst="rect">
            <a:avLst/>
          </a:prstGeom>
          <a:solidFill>
            <a:srgbClr val="FFFF85">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 name="Date Placeholder 3"/>
          <p:cNvSpPr>
            <a:spLocks noGrp="1"/>
          </p:cNvSpPr>
          <p:nvPr>
            <p:ph type="dt" sz="half" idx="10"/>
          </p:nvPr>
        </p:nvSpPr>
        <p:spPr/>
        <p:txBody>
          <a:bodyPr/>
          <a:lstStyle/>
          <a:p>
            <a:pPr>
              <a:defRPr/>
            </a:pPr>
            <a:r>
              <a:rPr lang="en-US" dirty="0" smtClean="0"/>
              <a:t>April 25, 2017</a:t>
            </a:r>
            <a:endParaRPr lang="en-US" dirty="0"/>
          </a:p>
        </p:txBody>
      </p:sp>
      <p:sp>
        <p:nvSpPr>
          <p:cNvPr id="7" name="Footer Placeholder 6"/>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84</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456803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Running JUnit in </a:t>
            </a:r>
            <a:r>
              <a:rPr lang="en-US" sz="3200" dirty="0" smtClean="0"/>
              <a:t>Ant: Ant </a:t>
            </a:r>
            <a:r>
              <a:rPr lang="en-US" sz="3200" dirty="0"/>
              <a:t>Build File: </a:t>
            </a:r>
            <a:r>
              <a:rPr lang="en-US" sz="3200" dirty="0">
                <a:solidFill>
                  <a:srgbClr val="002060"/>
                </a:solidFill>
              </a:rPr>
              <a:t>build.xml </a:t>
            </a:r>
            <a:endParaRPr lang="en-US" sz="3200" dirty="0"/>
          </a:p>
        </p:txBody>
      </p:sp>
      <p:sp>
        <p:nvSpPr>
          <p:cNvPr id="3" name="Content Placeholder 2"/>
          <p:cNvSpPr>
            <a:spLocks noGrp="1"/>
          </p:cNvSpPr>
          <p:nvPr>
            <p:ph idx="1"/>
          </p:nvPr>
        </p:nvSpPr>
        <p:spPr>
          <a:xfrm>
            <a:off x="457200" y="1371600"/>
            <a:ext cx="8229600" cy="4953000"/>
          </a:xfr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lstStyle/>
          <a:p>
            <a:pPr marL="0" indent="0">
              <a:buNone/>
            </a:pPr>
            <a:r>
              <a:rPr lang="en-US" sz="2400" dirty="0" smtClean="0">
                <a:solidFill>
                  <a:srgbClr val="000000"/>
                </a:solidFill>
                <a:latin typeface="+mn-lt"/>
                <a:ea typeface="Menlo"/>
                <a:cs typeface="Menlo"/>
              </a:rPr>
              <a:t>  </a:t>
            </a:r>
            <a:r>
              <a:rPr lang="en-US" sz="2400" dirty="0">
                <a:solidFill>
                  <a:srgbClr val="BB2CA2"/>
                </a:solidFill>
                <a:latin typeface="+mn-lt"/>
                <a:ea typeface="Menlo"/>
                <a:cs typeface="Menlo"/>
              </a:rPr>
              <a:t>&lt;target </a:t>
            </a:r>
            <a:r>
              <a:rPr lang="en-US" sz="2400" dirty="0">
                <a:solidFill>
                  <a:srgbClr val="967E34"/>
                </a:solidFill>
                <a:latin typeface="+mn-lt"/>
                <a:ea typeface="Menlo"/>
                <a:cs typeface="Menlo"/>
              </a:rPr>
              <a:t>name</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"compile"</a:t>
            </a:r>
            <a:r>
              <a:rPr lang="en-US" sz="2400" dirty="0">
                <a:solidFill>
                  <a:srgbClr val="BB2CA2"/>
                </a:solidFill>
                <a:latin typeface="+mn-lt"/>
                <a:ea typeface="Menlo"/>
                <a:cs typeface="Menlo"/>
              </a:rPr>
              <a:t> </a:t>
            </a:r>
            <a:r>
              <a:rPr lang="en-US" sz="2400" dirty="0">
                <a:solidFill>
                  <a:srgbClr val="967E34"/>
                </a:solidFill>
                <a:latin typeface="+mn-lt"/>
                <a:ea typeface="Menlo"/>
                <a:cs typeface="Menlo"/>
              </a:rPr>
              <a:t>depends</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"init"</a:t>
            </a:r>
            <a:endParaRPr lang="en-US" sz="2400" dirty="0">
              <a:solidFill>
                <a:srgbClr val="BB2CA2"/>
              </a:solidFill>
              <a:latin typeface="+mn-lt"/>
              <a:ea typeface="Menlo"/>
              <a:cs typeface="Menlo"/>
            </a:endParaRPr>
          </a:p>
          <a:p>
            <a:pPr marL="0" indent="0">
              <a:buNone/>
            </a:pPr>
            <a:r>
              <a:rPr lang="en-US" sz="2400" dirty="0">
                <a:solidFill>
                  <a:srgbClr val="BB2CA2"/>
                </a:solidFill>
                <a:latin typeface="+mn-lt"/>
                <a:ea typeface="Menlo"/>
                <a:cs typeface="Menlo"/>
              </a:rPr>
              <a:t>          </a:t>
            </a:r>
            <a:r>
              <a:rPr lang="en-US" sz="2400" dirty="0" smtClean="0">
                <a:solidFill>
                  <a:srgbClr val="BB2CA2"/>
                </a:solidFill>
                <a:latin typeface="+mn-lt"/>
                <a:ea typeface="Menlo"/>
                <a:cs typeface="Menlo"/>
              </a:rPr>
              <a:t>    </a:t>
            </a:r>
            <a:r>
              <a:rPr lang="en-US" sz="2400" dirty="0" smtClean="0">
                <a:solidFill>
                  <a:srgbClr val="967E34"/>
                </a:solidFill>
                <a:latin typeface="+mn-lt"/>
                <a:ea typeface="Menlo"/>
                <a:cs typeface="Menlo"/>
              </a:rPr>
              <a:t>description</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"compile the source "</a:t>
            </a:r>
            <a:r>
              <a:rPr lang="en-US" sz="2400" dirty="0">
                <a:solidFill>
                  <a:srgbClr val="BB2CA2"/>
                </a:solidFill>
                <a:latin typeface="+mn-lt"/>
                <a:ea typeface="Menlo"/>
                <a:cs typeface="Menlo"/>
              </a:rPr>
              <a:t> &gt;</a:t>
            </a:r>
            <a:endParaRPr lang="en-US" sz="2400" dirty="0">
              <a:solidFill>
                <a:srgbClr val="000000"/>
              </a:solidFill>
              <a:latin typeface="+mn-lt"/>
              <a:ea typeface="Menlo"/>
              <a:cs typeface="Menlo"/>
            </a:endParaRPr>
          </a:p>
          <a:p>
            <a:pPr marL="0" indent="0">
              <a:buNone/>
            </a:pPr>
            <a:r>
              <a:rPr lang="en-US" sz="2400" dirty="0">
                <a:solidFill>
                  <a:srgbClr val="000000"/>
                </a:solidFill>
                <a:latin typeface="+mn-lt"/>
                <a:ea typeface="Menlo"/>
                <a:cs typeface="Menlo"/>
              </a:rPr>
              <a:t>    </a:t>
            </a:r>
            <a:r>
              <a:rPr lang="en-US" sz="2400" dirty="0">
                <a:solidFill>
                  <a:srgbClr val="008400"/>
                </a:solidFill>
                <a:latin typeface="+mn-lt"/>
                <a:ea typeface="Menlo"/>
                <a:cs typeface="Menlo"/>
              </a:rPr>
              <a:t>&lt;!-- Compile the java code from ${src} into ${bin} --&gt;</a:t>
            </a:r>
            <a:endParaRPr lang="en-US" sz="2400" dirty="0">
              <a:solidFill>
                <a:srgbClr val="000000"/>
              </a:solidFill>
              <a:latin typeface="+mn-lt"/>
              <a:ea typeface="Menlo"/>
              <a:cs typeface="Menlo"/>
            </a:endParaRPr>
          </a:p>
          <a:p>
            <a:pPr marL="0" indent="0">
              <a:buNone/>
            </a:pPr>
            <a:r>
              <a:rPr lang="en-US" sz="2400" dirty="0">
                <a:solidFill>
                  <a:srgbClr val="000000"/>
                </a:solidFill>
                <a:latin typeface="+mn-lt"/>
                <a:ea typeface="Menlo"/>
                <a:cs typeface="Menlo"/>
              </a:rPr>
              <a:t>    </a:t>
            </a:r>
            <a:r>
              <a:rPr lang="en-US" sz="2400" dirty="0">
                <a:solidFill>
                  <a:srgbClr val="BB2CA2"/>
                </a:solidFill>
                <a:latin typeface="+mn-lt"/>
                <a:ea typeface="Menlo"/>
                <a:cs typeface="Menlo"/>
              </a:rPr>
              <a:t>&lt;javac </a:t>
            </a:r>
            <a:r>
              <a:rPr lang="en-US" sz="2400" dirty="0">
                <a:solidFill>
                  <a:srgbClr val="967E34"/>
                </a:solidFill>
                <a:latin typeface="+mn-lt"/>
                <a:ea typeface="Menlo"/>
                <a:cs typeface="Menlo"/>
              </a:rPr>
              <a:t>includeantruntime</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"false"</a:t>
            </a:r>
            <a:endParaRPr lang="en-US" sz="2400" dirty="0">
              <a:solidFill>
                <a:srgbClr val="BB2CA2"/>
              </a:solidFill>
              <a:latin typeface="+mn-lt"/>
              <a:ea typeface="Menlo"/>
              <a:cs typeface="Menlo"/>
            </a:endParaRPr>
          </a:p>
          <a:p>
            <a:pPr marL="0" indent="0">
              <a:buNone/>
            </a:pPr>
            <a:r>
              <a:rPr lang="en-US" sz="2400" dirty="0">
                <a:solidFill>
                  <a:srgbClr val="BB2CA2"/>
                </a:solidFill>
                <a:latin typeface="+mn-lt"/>
                <a:ea typeface="Menlo"/>
                <a:cs typeface="Menlo"/>
              </a:rPr>
              <a:t>	 </a:t>
            </a:r>
            <a:r>
              <a:rPr lang="en-US" sz="2400" dirty="0" smtClean="0">
                <a:solidFill>
                  <a:srgbClr val="BB2CA2"/>
                </a:solidFill>
                <a:latin typeface="+mn-lt"/>
                <a:ea typeface="Menlo"/>
                <a:cs typeface="Menlo"/>
              </a:rPr>
              <a:t>    </a:t>
            </a:r>
            <a:r>
              <a:rPr lang="en-US" sz="2400" dirty="0" smtClean="0">
                <a:solidFill>
                  <a:srgbClr val="967E34"/>
                </a:solidFill>
                <a:latin typeface="+mn-lt"/>
                <a:ea typeface="Menlo"/>
                <a:cs typeface="Menlo"/>
              </a:rPr>
              <a:t>srcdir</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"${src}"</a:t>
            </a:r>
            <a:r>
              <a:rPr lang="en-US" sz="2400" dirty="0">
                <a:solidFill>
                  <a:srgbClr val="BB2CA2"/>
                </a:solidFill>
                <a:latin typeface="+mn-lt"/>
                <a:ea typeface="Menlo"/>
                <a:cs typeface="Menlo"/>
              </a:rPr>
              <a:t> </a:t>
            </a:r>
          </a:p>
          <a:p>
            <a:pPr marL="0" indent="0">
              <a:buNone/>
            </a:pPr>
            <a:r>
              <a:rPr lang="en-US" sz="2400" dirty="0">
                <a:solidFill>
                  <a:srgbClr val="BB2CA2"/>
                </a:solidFill>
                <a:latin typeface="+mn-lt"/>
                <a:ea typeface="Menlo"/>
                <a:cs typeface="Menlo"/>
              </a:rPr>
              <a:t>	 </a:t>
            </a:r>
            <a:r>
              <a:rPr lang="en-US" sz="2400" dirty="0" smtClean="0">
                <a:solidFill>
                  <a:srgbClr val="BB2CA2"/>
                </a:solidFill>
                <a:latin typeface="+mn-lt"/>
                <a:ea typeface="Menlo"/>
                <a:cs typeface="Menlo"/>
              </a:rPr>
              <a:t>    </a:t>
            </a:r>
            <a:r>
              <a:rPr lang="en-US" sz="2400" dirty="0" smtClean="0">
                <a:solidFill>
                  <a:srgbClr val="967E34"/>
                </a:solidFill>
                <a:latin typeface="+mn-lt"/>
                <a:ea typeface="Menlo"/>
                <a:cs typeface="Menlo"/>
              </a:rPr>
              <a:t>destdir</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"${bin}"</a:t>
            </a:r>
            <a:r>
              <a:rPr lang="en-US" sz="2400" dirty="0">
                <a:solidFill>
                  <a:srgbClr val="BB2CA2"/>
                </a:solidFill>
                <a:latin typeface="+mn-lt"/>
                <a:ea typeface="Menlo"/>
                <a:cs typeface="Menlo"/>
              </a:rPr>
              <a:t> </a:t>
            </a:r>
          </a:p>
          <a:p>
            <a:pPr marL="0" indent="0">
              <a:buNone/>
            </a:pPr>
            <a:r>
              <a:rPr lang="en-US" sz="2400" dirty="0">
                <a:solidFill>
                  <a:srgbClr val="BB2CA2"/>
                </a:solidFill>
                <a:latin typeface="+mn-lt"/>
                <a:ea typeface="Menlo"/>
                <a:cs typeface="Menlo"/>
              </a:rPr>
              <a:t>	 </a:t>
            </a:r>
            <a:r>
              <a:rPr lang="en-US" sz="2400" dirty="0" smtClean="0">
                <a:solidFill>
                  <a:srgbClr val="BB2CA2"/>
                </a:solidFill>
                <a:latin typeface="+mn-lt"/>
                <a:ea typeface="Menlo"/>
                <a:cs typeface="Menlo"/>
              </a:rPr>
              <a:t>    </a:t>
            </a:r>
            <a:r>
              <a:rPr lang="en-US" sz="2400" dirty="0" smtClean="0">
                <a:solidFill>
                  <a:srgbClr val="967E34"/>
                </a:solidFill>
                <a:latin typeface="+mn-lt"/>
                <a:ea typeface="Menlo"/>
                <a:cs typeface="Menlo"/>
              </a:rPr>
              <a:t>debug</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"on"</a:t>
            </a:r>
            <a:r>
              <a:rPr lang="en-US" sz="2400" dirty="0">
                <a:solidFill>
                  <a:srgbClr val="BB2CA2"/>
                </a:solidFill>
                <a:latin typeface="+mn-lt"/>
                <a:ea typeface="Menlo"/>
                <a:cs typeface="Menlo"/>
              </a:rPr>
              <a:t>&gt;</a:t>
            </a:r>
            <a:endParaRPr lang="en-US" sz="2400" dirty="0">
              <a:solidFill>
                <a:srgbClr val="000000"/>
              </a:solidFill>
              <a:latin typeface="+mn-lt"/>
              <a:ea typeface="Menlo"/>
              <a:cs typeface="Menlo"/>
            </a:endParaRPr>
          </a:p>
          <a:p>
            <a:pPr marL="0" indent="0">
              <a:buNone/>
            </a:pPr>
            <a:r>
              <a:rPr lang="en-US" sz="2400" dirty="0">
                <a:solidFill>
                  <a:srgbClr val="000000"/>
                </a:solidFill>
                <a:latin typeface="+mn-lt"/>
                <a:ea typeface="Menlo"/>
                <a:cs typeface="Menlo"/>
              </a:rPr>
              <a:t>      </a:t>
            </a:r>
            <a:r>
              <a:rPr lang="en-US" sz="2400" dirty="0">
                <a:solidFill>
                  <a:srgbClr val="BB2CA2"/>
                </a:solidFill>
                <a:latin typeface="+mn-lt"/>
                <a:ea typeface="Menlo"/>
                <a:cs typeface="Menlo"/>
              </a:rPr>
              <a:t>&lt;classpath </a:t>
            </a:r>
            <a:r>
              <a:rPr lang="en-US" sz="2400" dirty="0">
                <a:solidFill>
                  <a:srgbClr val="967E34"/>
                </a:solidFill>
                <a:latin typeface="+mn-lt"/>
                <a:ea typeface="Menlo"/>
                <a:cs typeface="Menlo"/>
              </a:rPr>
              <a:t>location</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"${junit}/junit-</a:t>
            </a:r>
            <a:r>
              <a:rPr lang="en-US" sz="2400" dirty="0" smtClean="0">
                <a:solidFill>
                  <a:srgbClr val="D12E1B"/>
                </a:solidFill>
                <a:latin typeface="+mn-lt"/>
                <a:ea typeface="Menlo"/>
                <a:cs typeface="Menlo"/>
              </a:rPr>
              <a:t>4.12.</a:t>
            </a:r>
            <a:r>
              <a:rPr lang="en-US" sz="2400" dirty="0">
                <a:solidFill>
                  <a:srgbClr val="D12E1B"/>
                </a:solidFill>
                <a:latin typeface="+mn-lt"/>
                <a:ea typeface="Menlo"/>
                <a:cs typeface="Menlo"/>
              </a:rPr>
              <a:t>jar"</a:t>
            </a:r>
            <a:r>
              <a:rPr lang="en-US" sz="2400" dirty="0">
                <a:solidFill>
                  <a:srgbClr val="BB2CA2"/>
                </a:solidFill>
                <a:latin typeface="+mn-lt"/>
                <a:ea typeface="Menlo"/>
                <a:cs typeface="Menlo"/>
              </a:rPr>
              <a:t>/&gt;</a:t>
            </a:r>
            <a:endParaRPr lang="en-US" sz="2400" dirty="0">
              <a:solidFill>
                <a:srgbClr val="000000"/>
              </a:solidFill>
              <a:latin typeface="+mn-lt"/>
              <a:ea typeface="Menlo"/>
              <a:cs typeface="Menlo"/>
            </a:endParaRPr>
          </a:p>
          <a:p>
            <a:pPr marL="0" indent="0">
              <a:buNone/>
            </a:pPr>
            <a:r>
              <a:rPr lang="en-US" sz="2400" dirty="0">
                <a:solidFill>
                  <a:srgbClr val="000000"/>
                </a:solidFill>
                <a:latin typeface="+mn-lt"/>
                <a:ea typeface="Menlo"/>
                <a:cs typeface="Menlo"/>
              </a:rPr>
              <a:t>      </a:t>
            </a:r>
            <a:r>
              <a:rPr lang="en-US" sz="2400" dirty="0">
                <a:solidFill>
                  <a:srgbClr val="BB2CA2"/>
                </a:solidFill>
                <a:latin typeface="+mn-lt"/>
                <a:ea typeface="Menlo"/>
                <a:cs typeface="Menlo"/>
              </a:rPr>
              <a:t>&lt;classpath </a:t>
            </a:r>
            <a:r>
              <a:rPr lang="en-US" sz="2400" dirty="0">
                <a:solidFill>
                  <a:srgbClr val="967E34"/>
                </a:solidFill>
                <a:latin typeface="+mn-lt"/>
                <a:ea typeface="Menlo"/>
                <a:cs typeface="Menlo"/>
              </a:rPr>
              <a:t>location</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"${junit}/hamcrest-core-1.3.jar"</a:t>
            </a:r>
            <a:r>
              <a:rPr lang="en-US" sz="2400" dirty="0">
                <a:solidFill>
                  <a:srgbClr val="BB2CA2"/>
                </a:solidFill>
                <a:latin typeface="+mn-lt"/>
                <a:ea typeface="Menlo"/>
                <a:cs typeface="Menlo"/>
              </a:rPr>
              <a:t>/&gt;</a:t>
            </a:r>
            <a:endParaRPr lang="en-US" sz="2400" dirty="0">
              <a:solidFill>
                <a:srgbClr val="000000"/>
              </a:solidFill>
              <a:latin typeface="+mn-lt"/>
              <a:ea typeface="Menlo"/>
              <a:cs typeface="Menlo"/>
            </a:endParaRPr>
          </a:p>
          <a:p>
            <a:pPr marL="0" indent="0">
              <a:buNone/>
            </a:pPr>
            <a:r>
              <a:rPr lang="en-US" sz="2400" dirty="0">
                <a:solidFill>
                  <a:srgbClr val="000000"/>
                </a:solidFill>
                <a:latin typeface="+mn-lt"/>
                <a:ea typeface="Menlo"/>
                <a:cs typeface="Menlo"/>
              </a:rPr>
              <a:t>    </a:t>
            </a:r>
            <a:r>
              <a:rPr lang="en-US" sz="2400" dirty="0">
                <a:solidFill>
                  <a:srgbClr val="BB2CA2"/>
                </a:solidFill>
                <a:latin typeface="+mn-lt"/>
                <a:ea typeface="Menlo"/>
                <a:cs typeface="Menlo"/>
              </a:rPr>
              <a:t>&lt;/javac&gt;</a:t>
            </a:r>
            <a:endParaRPr lang="en-US" sz="2400" dirty="0">
              <a:solidFill>
                <a:srgbClr val="000000"/>
              </a:solidFill>
              <a:latin typeface="+mn-lt"/>
              <a:ea typeface="Menlo"/>
              <a:cs typeface="Menlo"/>
            </a:endParaRPr>
          </a:p>
          <a:p>
            <a:pPr marL="0" indent="0">
              <a:buNone/>
            </a:pPr>
            <a:r>
              <a:rPr lang="en-US" sz="2400" dirty="0">
                <a:solidFill>
                  <a:srgbClr val="000000"/>
                </a:solidFill>
                <a:latin typeface="+mn-lt"/>
                <a:ea typeface="Menlo"/>
                <a:cs typeface="Menlo"/>
              </a:rPr>
              <a:t>  </a:t>
            </a:r>
            <a:r>
              <a:rPr lang="en-US" sz="2400" dirty="0">
                <a:solidFill>
                  <a:srgbClr val="BB2CA2"/>
                </a:solidFill>
                <a:latin typeface="+mn-lt"/>
                <a:ea typeface="Menlo"/>
                <a:cs typeface="Menlo"/>
              </a:rPr>
              <a:t>&lt;/target&gt;</a:t>
            </a:r>
            <a:endParaRPr lang="en-US" sz="2400" dirty="0">
              <a:solidFill>
                <a:srgbClr val="000000"/>
              </a:solidFill>
              <a:latin typeface="+mn-lt"/>
              <a:ea typeface="Menlo"/>
              <a:cs typeface="Menlo"/>
            </a:endParaRPr>
          </a:p>
          <a:p>
            <a:pPr marL="0" indent="0">
              <a:buNone/>
            </a:pPr>
            <a:r>
              <a:rPr lang="en-US" sz="2400" dirty="0">
                <a:solidFill>
                  <a:srgbClr val="000000"/>
                </a:solidFill>
                <a:latin typeface="+mn-lt"/>
                <a:ea typeface="Menlo"/>
                <a:cs typeface="Menlo"/>
              </a:rPr>
              <a:t>  </a:t>
            </a:r>
          </a:p>
          <a:p>
            <a:pPr marL="0" indent="0">
              <a:buNone/>
            </a:pPr>
            <a:r>
              <a:rPr lang="en-US" sz="2400" dirty="0">
                <a:solidFill>
                  <a:srgbClr val="000000"/>
                </a:solidFill>
                <a:latin typeface="+mn-lt"/>
                <a:ea typeface="Menlo"/>
                <a:cs typeface="Menlo"/>
              </a:rPr>
              <a:t> </a:t>
            </a:r>
            <a:endParaRPr lang="en-US" sz="2400" dirty="0">
              <a:latin typeface="+mn-lt"/>
            </a:endParaRPr>
          </a:p>
          <a:p>
            <a:endParaRPr lang="en-US" sz="2000" dirty="0"/>
          </a:p>
        </p:txBody>
      </p:sp>
      <p:sp>
        <p:nvSpPr>
          <p:cNvPr id="6" name="Rectangle 5"/>
          <p:cNvSpPr/>
          <p:nvPr/>
        </p:nvSpPr>
        <p:spPr bwMode="auto">
          <a:xfrm>
            <a:off x="914400" y="4648200"/>
            <a:ext cx="7620000" cy="990600"/>
          </a:xfrm>
          <a:prstGeom prst="rect">
            <a:avLst/>
          </a:prstGeom>
          <a:solidFill>
            <a:srgbClr val="FFFF85">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 name="Date Placeholder 3"/>
          <p:cNvSpPr>
            <a:spLocks noGrp="1"/>
          </p:cNvSpPr>
          <p:nvPr>
            <p:ph type="dt" sz="half" idx="10"/>
          </p:nvPr>
        </p:nvSpPr>
        <p:spPr/>
        <p:txBody>
          <a:bodyPr/>
          <a:lstStyle/>
          <a:p>
            <a:pPr>
              <a:defRPr/>
            </a:pPr>
            <a:r>
              <a:rPr lang="en-US" dirty="0" smtClean="0"/>
              <a:t>April 25, 2017</a:t>
            </a:r>
            <a:endParaRPr lang="en-US" dirty="0"/>
          </a:p>
        </p:txBody>
      </p:sp>
      <p:sp>
        <p:nvSpPr>
          <p:cNvPr id="7" name="Footer Placeholder 6"/>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85</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226225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Running JUnit in </a:t>
            </a:r>
            <a:r>
              <a:rPr lang="en-US" sz="3200" dirty="0" smtClean="0"/>
              <a:t>Ant: Ant </a:t>
            </a:r>
            <a:r>
              <a:rPr lang="en-US" sz="3200" dirty="0"/>
              <a:t>Build File: </a:t>
            </a:r>
            <a:r>
              <a:rPr lang="en-US" sz="3200" dirty="0">
                <a:solidFill>
                  <a:srgbClr val="002060"/>
                </a:solidFill>
              </a:rPr>
              <a:t>build.xml </a:t>
            </a:r>
            <a:endParaRPr lang="en-US" sz="3200" dirty="0"/>
          </a:p>
        </p:txBody>
      </p:sp>
      <p:sp>
        <p:nvSpPr>
          <p:cNvPr id="3" name="Content Placeholder 2"/>
          <p:cNvSpPr>
            <a:spLocks noGrp="1"/>
          </p:cNvSpPr>
          <p:nvPr>
            <p:ph idx="1"/>
          </p:nvPr>
        </p:nvSpPr>
        <p:spPr>
          <a:xfrm>
            <a:off x="609600" y="1219200"/>
            <a:ext cx="8229600" cy="4800600"/>
          </a:xfr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lstStyle/>
          <a:p>
            <a:pPr marL="0" indent="0">
              <a:buNone/>
            </a:pPr>
            <a:r>
              <a:rPr lang="en-US" sz="2400" dirty="0">
                <a:solidFill>
                  <a:srgbClr val="000000"/>
                </a:solidFill>
                <a:latin typeface="+mn-lt"/>
                <a:ea typeface="Menlo"/>
                <a:cs typeface="Menlo"/>
              </a:rPr>
              <a:t> </a:t>
            </a:r>
            <a:r>
              <a:rPr lang="en-US" sz="2400" dirty="0">
                <a:solidFill>
                  <a:srgbClr val="BB2CA2"/>
                </a:solidFill>
                <a:latin typeface="+mn-lt"/>
                <a:ea typeface="Menlo"/>
                <a:cs typeface="Menlo"/>
              </a:rPr>
              <a:t>&lt;target </a:t>
            </a:r>
            <a:r>
              <a:rPr lang="en-US" sz="2400" dirty="0">
                <a:solidFill>
                  <a:srgbClr val="967E34"/>
                </a:solidFill>
                <a:latin typeface="+mn-lt"/>
                <a:ea typeface="Menlo"/>
                <a:cs typeface="Menlo"/>
              </a:rPr>
              <a:t>name</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"test1"</a:t>
            </a:r>
            <a:r>
              <a:rPr lang="en-US" sz="2400" dirty="0">
                <a:solidFill>
                  <a:srgbClr val="BB2CA2"/>
                </a:solidFill>
                <a:latin typeface="+mn-lt"/>
                <a:ea typeface="Menlo"/>
                <a:cs typeface="Menlo"/>
              </a:rPr>
              <a:t> </a:t>
            </a:r>
            <a:r>
              <a:rPr lang="en-US" sz="2400" dirty="0">
                <a:solidFill>
                  <a:srgbClr val="967E34"/>
                </a:solidFill>
                <a:latin typeface="+mn-lt"/>
                <a:ea typeface="Menlo"/>
                <a:cs typeface="Menlo"/>
              </a:rPr>
              <a:t>depends</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"compile"</a:t>
            </a:r>
            <a:r>
              <a:rPr lang="en-US" sz="2400" dirty="0">
                <a:solidFill>
                  <a:srgbClr val="BB2CA2"/>
                </a:solidFill>
                <a:latin typeface="+mn-lt"/>
                <a:ea typeface="Menlo"/>
                <a:cs typeface="Menlo"/>
              </a:rPr>
              <a:t>&gt;</a:t>
            </a:r>
            <a:r>
              <a:rPr lang="en-US" sz="2400" dirty="0">
                <a:solidFill>
                  <a:srgbClr val="000000"/>
                </a:solidFill>
                <a:latin typeface="+mn-lt"/>
                <a:ea typeface="Menlo"/>
                <a:cs typeface="Menlo"/>
              </a:rPr>
              <a:t> </a:t>
            </a:r>
          </a:p>
          <a:p>
            <a:pPr marL="0" indent="0">
              <a:buNone/>
            </a:pPr>
            <a:r>
              <a:rPr lang="en-US" sz="2400" dirty="0" smtClean="0">
                <a:solidFill>
                  <a:srgbClr val="000000"/>
                </a:solidFill>
                <a:latin typeface="+mn-lt"/>
                <a:ea typeface="Menlo"/>
                <a:cs typeface="Menlo"/>
              </a:rPr>
              <a:t>    </a:t>
            </a:r>
            <a:r>
              <a:rPr lang="en-US" sz="2400" dirty="0" smtClean="0">
                <a:solidFill>
                  <a:srgbClr val="008400"/>
                </a:solidFill>
                <a:latin typeface="+mn-lt"/>
                <a:ea typeface="Menlo"/>
                <a:cs typeface="Menlo"/>
              </a:rPr>
              <a:t>&lt;!-- Run junit tests --&gt;</a:t>
            </a:r>
            <a:endParaRPr lang="en-US" sz="2400" dirty="0" smtClean="0">
              <a:solidFill>
                <a:srgbClr val="000000"/>
              </a:solidFill>
              <a:latin typeface="+mn-lt"/>
              <a:ea typeface="Menlo"/>
              <a:cs typeface="Menlo"/>
            </a:endParaRPr>
          </a:p>
          <a:p>
            <a:pPr marL="0" indent="0">
              <a:buNone/>
            </a:pPr>
            <a:r>
              <a:rPr lang="en-US" sz="2400" dirty="0" smtClean="0">
                <a:solidFill>
                  <a:srgbClr val="000000"/>
                </a:solidFill>
                <a:latin typeface="+mn-lt"/>
                <a:ea typeface="Menlo"/>
                <a:cs typeface="Menlo"/>
              </a:rPr>
              <a:t>    </a:t>
            </a:r>
            <a:r>
              <a:rPr lang="en-US" sz="2400" dirty="0" smtClean="0">
                <a:solidFill>
                  <a:srgbClr val="BB2CA2"/>
                </a:solidFill>
                <a:latin typeface="+mn-lt"/>
                <a:ea typeface="Menlo"/>
                <a:cs typeface="Menlo"/>
              </a:rPr>
              <a:t>&lt;junit </a:t>
            </a:r>
            <a:r>
              <a:rPr lang="en-US" sz="2400" dirty="0" smtClean="0">
                <a:solidFill>
                  <a:srgbClr val="967E34"/>
                </a:solidFill>
                <a:latin typeface="+mn-lt"/>
                <a:ea typeface="Menlo"/>
                <a:cs typeface="Menlo"/>
              </a:rPr>
              <a:t>printsummary</a:t>
            </a:r>
            <a:r>
              <a:rPr lang="en-US" sz="2400" dirty="0" smtClean="0">
                <a:solidFill>
                  <a:srgbClr val="BB2CA2"/>
                </a:solidFill>
                <a:latin typeface="+mn-lt"/>
                <a:ea typeface="Menlo"/>
                <a:cs typeface="Menlo"/>
              </a:rPr>
              <a:t>=</a:t>
            </a:r>
            <a:r>
              <a:rPr lang="en-US" sz="2400" dirty="0" smtClean="0">
                <a:solidFill>
                  <a:srgbClr val="D12E1B"/>
                </a:solidFill>
                <a:latin typeface="+mn-lt"/>
                <a:ea typeface="Menlo"/>
                <a:cs typeface="Menlo"/>
              </a:rPr>
              <a:t>"yes"</a:t>
            </a:r>
            <a:r>
              <a:rPr lang="en-US" sz="2400" dirty="0" smtClean="0">
                <a:solidFill>
                  <a:srgbClr val="BB2CA2"/>
                </a:solidFill>
                <a:latin typeface="+mn-lt"/>
                <a:ea typeface="Menlo"/>
                <a:cs typeface="Menlo"/>
              </a:rPr>
              <a:t> </a:t>
            </a:r>
            <a:r>
              <a:rPr lang="en-US" sz="2400" dirty="0" smtClean="0">
                <a:solidFill>
                  <a:srgbClr val="967E34"/>
                </a:solidFill>
                <a:latin typeface="+mn-lt"/>
                <a:ea typeface="Menlo"/>
                <a:cs typeface="Menlo"/>
              </a:rPr>
              <a:t>fork</a:t>
            </a:r>
            <a:r>
              <a:rPr lang="en-US" sz="2400" dirty="0" smtClean="0">
                <a:solidFill>
                  <a:srgbClr val="BB2CA2"/>
                </a:solidFill>
                <a:latin typeface="+mn-lt"/>
                <a:ea typeface="Menlo"/>
                <a:cs typeface="Menlo"/>
              </a:rPr>
              <a:t>=</a:t>
            </a:r>
            <a:r>
              <a:rPr lang="en-US" sz="2400" dirty="0" smtClean="0">
                <a:solidFill>
                  <a:srgbClr val="D12E1B"/>
                </a:solidFill>
                <a:latin typeface="+mn-lt"/>
                <a:ea typeface="Menlo"/>
                <a:cs typeface="Menlo"/>
              </a:rPr>
              <a:t>"yes"</a:t>
            </a:r>
            <a:r>
              <a:rPr lang="en-US" sz="2400" dirty="0" smtClean="0">
                <a:solidFill>
                  <a:srgbClr val="BB2CA2"/>
                </a:solidFill>
                <a:latin typeface="+mn-lt"/>
                <a:ea typeface="Menlo"/>
                <a:cs typeface="Menlo"/>
              </a:rPr>
              <a:t>&gt;</a:t>
            </a:r>
            <a:endParaRPr lang="en-US" sz="2400" dirty="0" smtClean="0">
              <a:solidFill>
                <a:srgbClr val="000000"/>
              </a:solidFill>
              <a:latin typeface="+mn-lt"/>
              <a:ea typeface="Menlo"/>
              <a:cs typeface="Menlo"/>
            </a:endParaRPr>
          </a:p>
          <a:p>
            <a:pPr marL="0" indent="0">
              <a:buNone/>
            </a:pPr>
            <a:r>
              <a:rPr lang="en-US" sz="2400" dirty="0" smtClean="0">
                <a:solidFill>
                  <a:srgbClr val="000000"/>
                </a:solidFill>
                <a:latin typeface="+mn-lt"/>
                <a:ea typeface="Menlo"/>
                <a:cs typeface="Menlo"/>
              </a:rPr>
              <a:t>      </a:t>
            </a:r>
            <a:r>
              <a:rPr lang="en-US" sz="2400" dirty="0">
                <a:solidFill>
                  <a:srgbClr val="BB2CA2"/>
                </a:solidFill>
                <a:latin typeface="+mn-lt"/>
                <a:ea typeface="Menlo"/>
                <a:cs typeface="Menlo"/>
              </a:rPr>
              <a:t>&lt;classpath </a:t>
            </a:r>
            <a:r>
              <a:rPr lang="en-US" sz="2400" dirty="0">
                <a:solidFill>
                  <a:srgbClr val="967E34"/>
                </a:solidFill>
                <a:latin typeface="+mn-lt"/>
                <a:ea typeface="Menlo"/>
                <a:cs typeface="Menlo"/>
              </a:rPr>
              <a:t>location</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"${bin}"</a:t>
            </a:r>
            <a:r>
              <a:rPr lang="en-US" sz="2400" dirty="0">
                <a:solidFill>
                  <a:srgbClr val="BB2CA2"/>
                </a:solidFill>
                <a:latin typeface="+mn-lt"/>
                <a:ea typeface="Menlo"/>
                <a:cs typeface="Menlo"/>
              </a:rPr>
              <a:t>/&gt;</a:t>
            </a:r>
            <a:endParaRPr lang="en-US" sz="2400" dirty="0">
              <a:solidFill>
                <a:srgbClr val="000000"/>
              </a:solidFill>
              <a:latin typeface="+mn-lt"/>
              <a:ea typeface="Menlo"/>
              <a:cs typeface="Menlo"/>
            </a:endParaRPr>
          </a:p>
          <a:p>
            <a:pPr marL="0" indent="0">
              <a:buNone/>
            </a:pPr>
            <a:r>
              <a:rPr lang="en-US" sz="2400" dirty="0">
                <a:solidFill>
                  <a:srgbClr val="000000"/>
                </a:solidFill>
                <a:latin typeface="+mn-lt"/>
                <a:ea typeface="Menlo"/>
                <a:cs typeface="Menlo"/>
              </a:rPr>
              <a:t>      </a:t>
            </a:r>
            <a:r>
              <a:rPr lang="en-US" sz="2400" dirty="0">
                <a:solidFill>
                  <a:srgbClr val="BB2CA2"/>
                </a:solidFill>
                <a:latin typeface="+mn-lt"/>
                <a:ea typeface="Menlo"/>
                <a:cs typeface="Menlo"/>
              </a:rPr>
              <a:t>&lt;classpath </a:t>
            </a:r>
            <a:r>
              <a:rPr lang="en-US" sz="2400" dirty="0">
                <a:solidFill>
                  <a:srgbClr val="967E34"/>
                </a:solidFill>
                <a:latin typeface="+mn-lt"/>
                <a:ea typeface="Menlo"/>
                <a:cs typeface="Menlo"/>
              </a:rPr>
              <a:t>location</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"${junit}/junit-</a:t>
            </a:r>
            <a:r>
              <a:rPr lang="en-US" sz="2400" dirty="0" smtClean="0">
                <a:solidFill>
                  <a:srgbClr val="D12E1B"/>
                </a:solidFill>
                <a:latin typeface="+mn-lt"/>
                <a:ea typeface="Menlo"/>
                <a:cs typeface="Menlo"/>
              </a:rPr>
              <a:t>4.12.</a:t>
            </a:r>
            <a:r>
              <a:rPr lang="en-US" sz="2400" dirty="0">
                <a:solidFill>
                  <a:srgbClr val="D12E1B"/>
                </a:solidFill>
                <a:latin typeface="+mn-lt"/>
                <a:ea typeface="Menlo"/>
                <a:cs typeface="Menlo"/>
              </a:rPr>
              <a:t>jar"</a:t>
            </a:r>
            <a:r>
              <a:rPr lang="en-US" sz="2400" dirty="0">
                <a:solidFill>
                  <a:srgbClr val="BB2CA2"/>
                </a:solidFill>
                <a:latin typeface="+mn-lt"/>
                <a:ea typeface="Menlo"/>
                <a:cs typeface="Menlo"/>
              </a:rPr>
              <a:t>/&gt;</a:t>
            </a:r>
            <a:endParaRPr lang="en-US" sz="2400" dirty="0">
              <a:solidFill>
                <a:srgbClr val="000000"/>
              </a:solidFill>
              <a:latin typeface="+mn-lt"/>
              <a:ea typeface="Menlo"/>
              <a:cs typeface="Menlo"/>
            </a:endParaRPr>
          </a:p>
          <a:p>
            <a:pPr marL="0" indent="0">
              <a:buNone/>
            </a:pPr>
            <a:r>
              <a:rPr lang="en-US" sz="2400" dirty="0">
                <a:solidFill>
                  <a:srgbClr val="000000"/>
                </a:solidFill>
                <a:latin typeface="+mn-lt"/>
                <a:ea typeface="Menlo"/>
                <a:cs typeface="Menlo"/>
              </a:rPr>
              <a:t>      </a:t>
            </a:r>
            <a:r>
              <a:rPr lang="en-US" sz="2400" dirty="0">
                <a:solidFill>
                  <a:srgbClr val="BB2CA2"/>
                </a:solidFill>
                <a:latin typeface="+mn-lt"/>
                <a:ea typeface="Menlo"/>
                <a:cs typeface="Menlo"/>
              </a:rPr>
              <a:t>&lt;classpath </a:t>
            </a:r>
            <a:r>
              <a:rPr lang="en-US" sz="2400" dirty="0">
                <a:solidFill>
                  <a:srgbClr val="967E34"/>
                </a:solidFill>
                <a:latin typeface="+mn-lt"/>
                <a:ea typeface="Menlo"/>
                <a:cs typeface="Menlo"/>
              </a:rPr>
              <a:t>location</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"${junit}/hamcrest-core-1.3.jar"</a:t>
            </a:r>
            <a:r>
              <a:rPr lang="en-US" sz="2400" dirty="0">
                <a:solidFill>
                  <a:srgbClr val="BB2CA2"/>
                </a:solidFill>
                <a:latin typeface="+mn-lt"/>
                <a:ea typeface="Menlo"/>
                <a:cs typeface="Menlo"/>
              </a:rPr>
              <a:t>/&gt;</a:t>
            </a:r>
            <a:endParaRPr lang="en-US" sz="2400" dirty="0">
              <a:solidFill>
                <a:srgbClr val="000000"/>
              </a:solidFill>
              <a:latin typeface="+mn-lt"/>
              <a:ea typeface="Menlo"/>
              <a:cs typeface="Menlo"/>
            </a:endParaRPr>
          </a:p>
          <a:p>
            <a:pPr marL="0" indent="0">
              <a:buNone/>
            </a:pPr>
            <a:r>
              <a:rPr lang="en-US" sz="2400" dirty="0">
                <a:solidFill>
                  <a:srgbClr val="000000"/>
                </a:solidFill>
                <a:latin typeface="+mn-lt"/>
                <a:ea typeface="Menlo"/>
                <a:cs typeface="Menlo"/>
              </a:rPr>
              <a:t>      </a:t>
            </a:r>
            <a:r>
              <a:rPr lang="en-US" sz="2400" dirty="0">
                <a:solidFill>
                  <a:srgbClr val="BB2CA2"/>
                </a:solidFill>
                <a:latin typeface="+mn-lt"/>
                <a:ea typeface="Menlo"/>
                <a:cs typeface="Menlo"/>
              </a:rPr>
              <a:t>&lt;formatter </a:t>
            </a:r>
            <a:r>
              <a:rPr lang="en-US" sz="2400" dirty="0">
                <a:solidFill>
                  <a:srgbClr val="967E34"/>
                </a:solidFill>
                <a:latin typeface="+mn-lt"/>
                <a:ea typeface="Menlo"/>
                <a:cs typeface="Menlo"/>
              </a:rPr>
              <a:t>type</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"plain"</a:t>
            </a:r>
            <a:r>
              <a:rPr lang="en-US" sz="2400" dirty="0">
                <a:solidFill>
                  <a:srgbClr val="BB2CA2"/>
                </a:solidFill>
                <a:latin typeface="+mn-lt"/>
                <a:ea typeface="Menlo"/>
                <a:cs typeface="Menlo"/>
              </a:rPr>
              <a:t>/&gt;</a:t>
            </a:r>
            <a:endParaRPr lang="en-US" sz="2400" dirty="0">
              <a:solidFill>
                <a:srgbClr val="000000"/>
              </a:solidFill>
              <a:latin typeface="+mn-lt"/>
              <a:ea typeface="Menlo"/>
              <a:cs typeface="Menlo"/>
            </a:endParaRPr>
          </a:p>
          <a:p>
            <a:pPr marL="0" indent="0">
              <a:buNone/>
            </a:pPr>
            <a:r>
              <a:rPr lang="en-US" sz="2400" dirty="0">
                <a:solidFill>
                  <a:srgbClr val="000000"/>
                </a:solidFill>
                <a:latin typeface="+mn-lt"/>
                <a:ea typeface="Menlo"/>
                <a:cs typeface="Menlo"/>
              </a:rPr>
              <a:t>      </a:t>
            </a:r>
            <a:r>
              <a:rPr lang="en-US" sz="2400" dirty="0">
                <a:solidFill>
                  <a:srgbClr val="BB2CA2"/>
                </a:solidFill>
                <a:latin typeface="+mn-lt"/>
                <a:ea typeface="Menlo"/>
                <a:cs typeface="Menlo"/>
              </a:rPr>
              <a:t>&lt;test </a:t>
            </a:r>
            <a:r>
              <a:rPr lang="en-US" sz="2400" dirty="0">
                <a:solidFill>
                  <a:srgbClr val="967E34"/>
                </a:solidFill>
                <a:latin typeface="+mn-lt"/>
                <a:ea typeface="Menlo"/>
                <a:cs typeface="Menlo"/>
              </a:rPr>
              <a:t>name</a:t>
            </a:r>
            <a:r>
              <a:rPr lang="en-US" sz="2400" dirty="0">
                <a:solidFill>
                  <a:srgbClr val="BB2CA2"/>
                </a:solidFill>
                <a:latin typeface="+mn-lt"/>
                <a:ea typeface="Menlo"/>
                <a:cs typeface="Menlo"/>
              </a:rPr>
              <a:t>=</a:t>
            </a:r>
            <a:r>
              <a:rPr lang="en-US" sz="2400" dirty="0">
                <a:solidFill>
                  <a:srgbClr val="D12E1B"/>
                </a:solidFill>
                <a:latin typeface="+mn-lt"/>
                <a:ea typeface="Menlo"/>
                <a:cs typeface="Menlo"/>
              </a:rPr>
              <a:t>"edu.depaul.se433.BinarySearchTest"</a:t>
            </a:r>
            <a:r>
              <a:rPr lang="en-US" sz="2400" dirty="0">
                <a:solidFill>
                  <a:srgbClr val="BB2CA2"/>
                </a:solidFill>
                <a:latin typeface="+mn-lt"/>
                <a:ea typeface="Menlo"/>
                <a:cs typeface="Menlo"/>
              </a:rPr>
              <a:t>/&gt;</a:t>
            </a:r>
            <a:endParaRPr lang="en-US" sz="2400" dirty="0">
              <a:solidFill>
                <a:srgbClr val="000000"/>
              </a:solidFill>
              <a:latin typeface="+mn-lt"/>
              <a:ea typeface="Menlo"/>
              <a:cs typeface="Menlo"/>
            </a:endParaRPr>
          </a:p>
          <a:p>
            <a:pPr marL="0" indent="0">
              <a:buNone/>
            </a:pPr>
            <a:r>
              <a:rPr lang="en-US" sz="2400" dirty="0">
                <a:solidFill>
                  <a:srgbClr val="000000"/>
                </a:solidFill>
                <a:latin typeface="+mn-lt"/>
                <a:ea typeface="Menlo"/>
                <a:cs typeface="Menlo"/>
              </a:rPr>
              <a:t>    </a:t>
            </a:r>
            <a:r>
              <a:rPr lang="en-US" sz="2400" dirty="0">
                <a:solidFill>
                  <a:srgbClr val="BB2CA2"/>
                </a:solidFill>
                <a:latin typeface="+mn-lt"/>
                <a:ea typeface="Menlo"/>
                <a:cs typeface="Menlo"/>
              </a:rPr>
              <a:t>&lt;/junit&gt;</a:t>
            </a:r>
            <a:endParaRPr lang="en-US" sz="2400" dirty="0">
              <a:solidFill>
                <a:srgbClr val="000000"/>
              </a:solidFill>
              <a:latin typeface="+mn-lt"/>
              <a:ea typeface="Menlo"/>
              <a:cs typeface="Menlo"/>
            </a:endParaRPr>
          </a:p>
          <a:p>
            <a:pPr marL="0" indent="0">
              <a:buNone/>
            </a:pPr>
            <a:r>
              <a:rPr lang="en-US" sz="2400" dirty="0">
                <a:solidFill>
                  <a:srgbClr val="000000"/>
                </a:solidFill>
                <a:latin typeface="+mn-lt"/>
                <a:ea typeface="Menlo"/>
                <a:cs typeface="Menlo"/>
              </a:rPr>
              <a:t>  </a:t>
            </a:r>
            <a:r>
              <a:rPr lang="en-US" sz="2400" dirty="0">
                <a:solidFill>
                  <a:srgbClr val="BB2CA2"/>
                </a:solidFill>
                <a:latin typeface="+mn-lt"/>
                <a:ea typeface="Menlo"/>
                <a:cs typeface="Menlo"/>
              </a:rPr>
              <a:t>&lt;/target&gt;</a:t>
            </a:r>
            <a:r>
              <a:rPr lang="en-US" sz="2400" dirty="0">
                <a:solidFill>
                  <a:srgbClr val="000000"/>
                </a:solidFill>
                <a:latin typeface="+mn-lt"/>
                <a:ea typeface="Menlo"/>
                <a:cs typeface="Menlo"/>
              </a:rPr>
              <a:t>   </a:t>
            </a:r>
            <a:endParaRPr lang="en-US" sz="2400" dirty="0" smtClean="0">
              <a:solidFill>
                <a:srgbClr val="000000"/>
              </a:solidFill>
              <a:latin typeface="+mn-lt"/>
              <a:ea typeface="Menlo"/>
              <a:cs typeface="Menlo"/>
            </a:endParaRPr>
          </a:p>
          <a:p>
            <a:pPr marL="0" indent="0">
              <a:buNone/>
            </a:pPr>
            <a:r>
              <a:rPr lang="en-US" sz="2400" dirty="0" smtClean="0">
                <a:solidFill>
                  <a:srgbClr val="BB2CA2"/>
                </a:solidFill>
                <a:latin typeface="+mn-lt"/>
                <a:ea typeface="Menlo"/>
                <a:cs typeface="Menlo"/>
              </a:rPr>
              <a:t>&lt;</a:t>
            </a:r>
            <a:r>
              <a:rPr lang="en-US" sz="2400" dirty="0">
                <a:solidFill>
                  <a:srgbClr val="BB2CA2"/>
                </a:solidFill>
                <a:latin typeface="+mn-lt"/>
                <a:ea typeface="Menlo"/>
                <a:cs typeface="Menlo"/>
              </a:rPr>
              <a:t>/project&gt;</a:t>
            </a:r>
            <a:endParaRPr lang="en-US" sz="2400" dirty="0">
              <a:latin typeface="+mn-lt"/>
            </a:endParaRPr>
          </a:p>
          <a:p>
            <a:endParaRPr lang="en-US" sz="1600" dirty="0"/>
          </a:p>
        </p:txBody>
      </p:sp>
      <p:sp>
        <p:nvSpPr>
          <p:cNvPr id="6" name="Rectangle 5"/>
          <p:cNvSpPr/>
          <p:nvPr/>
        </p:nvSpPr>
        <p:spPr bwMode="auto">
          <a:xfrm>
            <a:off x="762000" y="2971800"/>
            <a:ext cx="7620000" cy="1371600"/>
          </a:xfrm>
          <a:prstGeom prst="rect">
            <a:avLst/>
          </a:prstGeom>
          <a:solidFill>
            <a:schemeClr val="accent1">
              <a:lumMod val="40000"/>
              <a:lumOff val="60000"/>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 name="Date Placeholder 3"/>
          <p:cNvSpPr>
            <a:spLocks noGrp="1"/>
          </p:cNvSpPr>
          <p:nvPr>
            <p:ph type="dt" sz="half" idx="10"/>
          </p:nvPr>
        </p:nvSpPr>
        <p:spPr/>
        <p:txBody>
          <a:bodyPr/>
          <a:lstStyle/>
          <a:p>
            <a:pPr>
              <a:defRPr/>
            </a:pPr>
            <a:r>
              <a:rPr lang="en-US" dirty="0" smtClean="0"/>
              <a:t>April 25, 2017</a:t>
            </a:r>
            <a:endParaRPr lang="en-US" dirty="0"/>
          </a:p>
        </p:txBody>
      </p:sp>
      <p:sp>
        <p:nvSpPr>
          <p:cNvPr id="7" name="Footer Placeholder 6"/>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86</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725984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Title 1"/>
          <p:cNvSpPr>
            <a:spLocks noGrp="1"/>
          </p:cNvSpPr>
          <p:nvPr>
            <p:ph type="title"/>
          </p:nvPr>
        </p:nvSpPr>
        <p:spPr/>
        <p:txBody>
          <a:bodyPr anchor="b" anchorCtr="0"/>
          <a:lstStyle/>
          <a:p>
            <a:r>
              <a:rPr lang="en-US" dirty="0"/>
              <a:t>Run JUnit with Ant</a:t>
            </a:r>
          </a:p>
        </p:txBody>
      </p:sp>
      <p:sp>
        <p:nvSpPr>
          <p:cNvPr id="72709" name="Content Placeholder 2"/>
          <p:cNvSpPr>
            <a:spLocks noGrp="1"/>
          </p:cNvSpPr>
          <p:nvPr>
            <p:ph idx="1"/>
          </p:nvPr>
        </p:nvSpPr>
        <p:spPr/>
        <p:txBody>
          <a:bodyPr/>
          <a:lstStyle/>
          <a:p>
            <a:r>
              <a:rPr lang="en-US" sz="2800" dirty="0"/>
              <a:t>At the command line</a:t>
            </a:r>
          </a:p>
          <a:p>
            <a:pPr lvl="1">
              <a:buFont typeface="Wingdings 3" charset="0"/>
              <a:buNone/>
            </a:pPr>
            <a:r>
              <a:rPr lang="en-US" sz="2400" dirty="0">
                <a:solidFill>
                  <a:srgbClr val="C00000"/>
                </a:solidFill>
                <a:latin typeface="+mn-lt"/>
              </a:rPr>
              <a:t>a</a:t>
            </a:r>
            <a:r>
              <a:rPr lang="en-US" sz="2400" dirty="0" smtClean="0">
                <a:solidFill>
                  <a:srgbClr val="C00000"/>
                </a:solidFill>
                <a:latin typeface="+mn-lt"/>
              </a:rPr>
              <a:t>nt </a:t>
            </a:r>
            <a:endParaRPr lang="en-US" sz="2400" dirty="0">
              <a:solidFill>
                <a:srgbClr val="C00000"/>
              </a:solidFill>
              <a:latin typeface="+mn-lt"/>
            </a:endParaRPr>
          </a:p>
        </p:txBody>
      </p:sp>
      <p:sp>
        <p:nvSpPr>
          <p:cNvPr id="3" name="TextBox 2"/>
          <p:cNvSpPr txBox="1"/>
          <p:nvPr/>
        </p:nvSpPr>
        <p:spPr>
          <a:xfrm>
            <a:off x="228600" y="2057400"/>
            <a:ext cx="8818903" cy="3139321"/>
          </a:xfrm>
          <a:prstGeom prst="rect">
            <a:avLst/>
          </a:prstGeom>
          <a:solidFill>
            <a:srgbClr val="CCFFCC"/>
          </a:solidFill>
        </p:spPr>
        <p:txBody>
          <a:bodyPr wrap="none" rtlCol="0">
            <a:spAutoFit/>
          </a:bodyPr>
          <a:lstStyle/>
          <a:p>
            <a:pPr algn="l"/>
            <a:r>
              <a:rPr lang="en-US" sz="1800" dirty="0">
                <a:latin typeface="+mn-lt"/>
              </a:rPr>
              <a:t>~/Courses/SE 433/Examples/</a:t>
            </a:r>
            <a:r>
              <a:rPr lang="en-US" sz="1800" dirty="0" smtClean="0">
                <a:latin typeface="+mn-lt"/>
              </a:rPr>
              <a:t>JUnit3$ </a:t>
            </a:r>
            <a:r>
              <a:rPr lang="en-US" sz="1800" dirty="0">
                <a:latin typeface="+mn-lt"/>
              </a:rPr>
              <a:t>ant</a:t>
            </a:r>
          </a:p>
          <a:p>
            <a:pPr algn="l"/>
            <a:r>
              <a:rPr lang="en-US" sz="1800" dirty="0">
                <a:latin typeface="+mn-lt"/>
              </a:rPr>
              <a:t>Buildfile: /Users/jia/Courses/SE 433/Examples/</a:t>
            </a:r>
            <a:r>
              <a:rPr lang="en-US" sz="1800" dirty="0" smtClean="0">
                <a:latin typeface="+mn-lt"/>
              </a:rPr>
              <a:t>JUnit3/build.xml</a:t>
            </a:r>
            <a:endParaRPr lang="en-US" sz="1800" dirty="0">
              <a:latin typeface="+mn-lt"/>
            </a:endParaRPr>
          </a:p>
          <a:p>
            <a:pPr algn="l"/>
            <a:r>
              <a:rPr lang="en-US" sz="1800" dirty="0">
                <a:latin typeface="+mn-lt"/>
              </a:rPr>
              <a:t>init:</a:t>
            </a:r>
          </a:p>
          <a:p>
            <a:pPr algn="l"/>
            <a:r>
              <a:rPr lang="en-US" sz="1800" dirty="0">
                <a:latin typeface="+mn-lt"/>
              </a:rPr>
              <a:t>    [mkdir] Created dir: /Users/jia/Courses/SE 433/Examples/</a:t>
            </a:r>
            <a:r>
              <a:rPr lang="en-US" sz="1800" dirty="0" smtClean="0">
                <a:latin typeface="+mn-lt"/>
              </a:rPr>
              <a:t>JUnit3/bin</a:t>
            </a:r>
            <a:endParaRPr lang="en-US" sz="1800" dirty="0">
              <a:latin typeface="+mn-lt"/>
            </a:endParaRPr>
          </a:p>
          <a:p>
            <a:pPr algn="l"/>
            <a:r>
              <a:rPr lang="en-US" sz="1800" dirty="0">
                <a:latin typeface="+mn-lt"/>
              </a:rPr>
              <a:t>compile:</a:t>
            </a:r>
          </a:p>
          <a:p>
            <a:pPr algn="l"/>
            <a:r>
              <a:rPr lang="en-US" sz="1800" dirty="0">
                <a:latin typeface="+mn-lt"/>
              </a:rPr>
              <a:t>    [javac] Compiling 2 source files to /Users/jia/Courses/SE 433/Examples/</a:t>
            </a:r>
            <a:r>
              <a:rPr lang="en-US" sz="1800" dirty="0" smtClean="0">
                <a:latin typeface="+mn-lt"/>
              </a:rPr>
              <a:t>JUnit3/bin</a:t>
            </a:r>
            <a:endParaRPr lang="en-US" sz="1800" dirty="0">
              <a:latin typeface="+mn-lt"/>
            </a:endParaRPr>
          </a:p>
          <a:p>
            <a:pPr algn="l"/>
            <a:r>
              <a:rPr lang="en-US" sz="1800" dirty="0">
                <a:latin typeface="+mn-lt"/>
              </a:rPr>
              <a:t>test1:</a:t>
            </a:r>
          </a:p>
          <a:p>
            <a:pPr algn="l"/>
            <a:r>
              <a:rPr lang="en-US" sz="1800" dirty="0">
                <a:latin typeface="+mn-lt"/>
              </a:rPr>
              <a:t>    [junit] Running edu.depaul.se433.BinarySearchTest</a:t>
            </a:r>
          </a:p>
          <a:p>
            <a:pPr algn="l"/>
            <a:r>
              <a:rPr lang="en-US" sz="1800" dirty="0">
                <a:latin typeface="+mn-lt"/>
              </a:rPr>
              <a:t>    [junit] Tests run: 5, Failures: 0, Errors: 0, Skipped: 0, Time elapsed: 0.012 </a:t>
            </a:r>
            <a:r>
              <a:rPr lang="en-US" sz="1800" dirty="0" smtClean="0">
                <a:latin typeface="+mn-lt"/>
              </a:rPr>
              <a:t>sec</a:t>
            </a:r>
            <a:endParaRPr lang="en-US" sz="1800" dirty="0">
              <a:latin typeface="+mn-lt"/>
            </a:endParaRPr>
          </a:p>
          <a:p>
            <a:pPr algn="l"/>
            <a:r>
              <a:rPr lang="en-US" sz="1800" dirty="0">
                <a:latin typeface="+mn-lt"/>
              </a:rPr>
              <a:t>BUILD SUCCESSFUL</a:t>
            </a:r>
          </a:p>
          <a:p>
            <a:pPr algn="l"/>
            <a:r>
              <a:rPr lang="en-US" sz="1800" dirty="0">
                <a:latin typeface="+mn-lt"/>
              </a:rPr>
              <a:t>Total time: 1 second</a:t>
            </a:r>
          </a:p>
        </p:txBody>
      </p:sp>
      <p:sp>
        <p:nvSpPr>
          <p:cNvPr id="4" name="Date Placeholder 3"/>
          <p:cNvSpPr>
            <a:spLocks noGrp="1"/>
          </p:cNvSpPr>
          <p:nvPr>
            <p:ph type="dt" sz="half" idx="10"/>
          </p:nvPr>
        </p:nvSpPr>
        <p:spPr/>
        <p:txBody>
          <a:bodyPr/>
          <a:lstStyle/>
          <a:p>
            <a:pPr>
              <a:defRPr/>
            </a:pPr>
            <a:r>
              <a:rPr lang="en-US" dirty="0" smtClean="0"/>
              <a:t>April 25,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5</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87</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501871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p:cNvSpPr>
          <p:nvPr>
            <p:ph type="title" idx="4294967295"/>
          </p:nvPr>
        </p:nvSpPr>
        <p:spPr/>
        <p:txBody>
          <a:bodyPr/>
          <a:lstStyle/>
          <a:p>
            <a:r>
              <a:rPr lang="en-US" dirty="0"/>
              <a:t>JUnit Report </a:t>
            </a:r>
          </a:p>
        </p:txBody>
      </p:sp>
      <p:sp>
        <p:nvSpPr>
          <p:cNvPr id="73733" name="Rectangle 3"/>
          <p:cNvSpPr>
            <a:spLocks noGrp="1"/>
          </p:cNvSpPr>
          <p:nvPr>
            <p:ph type="body" idx="4294967295"/>
          </p:nvPr>
        </p:nvSpPr>
        <p:spPr/>
        <p:txBody>
          <a:bodyPr/>
          <a:lstStyle/>
          <a:p>
            <a:r>
              <a:rPr lang="en-US" sz="2400" dirty="0">
                <a:solidFill>
                  <a:srgbClr val="000000"/>
                </a:solidFill>
                <a:latin typeface="Menlo Regular"/>
                <a:cs typeface="Menlo Regular"/>
              </a:rPr>
              <a:t>TEST-edu.depaul.se433.BinarySearchTest.txt</a:t>
            </a:r>
          </a:p>
          <a:p>
            <a:pPr lvl="1">
              <a:buFont typeface="Wingdings 3" charset="0"/>
              <a:buNone/>
            </a:pPr>
            <a:endParaRPr lang="en-US" sz="2000" dirty="0" smtClean="0">
              <a:latin typeface="Menlo Regular"/>
              <a:cs typeface="Menlo Regular"/>
            </a:endParaRPr>
          </a:p>
          <a:p>
            <a:pPr lvl="1">
              <a:buFont typeface="Wingdings 3" charset="0"/>
              <a:buNone/>
            </a:pPr>
            <a:r>
              <a:rPr lang="en-US" sz="2000" dirty="0" smtClean="0">
                <a:solidFill>
                  <a:srgbClr val="000090"/>
                </a:solidFill>
                <a:latin typeface="Menlo Regular"/>
                <a:cs typeface="Menlo Regular"/>
              </a:rPr>
              <a:t>Testsuite</a:t>
            </a:r>
            <a:r>
              <a:rPr lang="en-US" sz="2000" dirty="0">
                <a:solidFill>
                  <a:srgbClr val="000090"/>
                </a:solidFill>
                <a:latin typeface="Menlo Regular"/>
                <a:cs typeface="Menlo Regular"/>
              </a:rPr>
              <a:t>: edu.depaul.se433.BinarySearchTest</a:t>
            </a:r>
          </a:p>
          <a:p>
            <a:pPr lvl="1">
              <a:buFont typeface="Wingdings 3" charset="0"/>
              <a:buNone/>
            </a:pPr>
            <a:r>
              <a:rPr lang="en-US" sz="2000" dirty="0">
                <a:solidFill>
                  <a:srgbClr val="000090"/>
                </a:solidFill>
                <a:latin typeface="Menlo Regular"/>
                <a:cs typeface="Menlo Regular"/>
              </a:rPr>
              <a:t>Tests run: 5, Failures: 0, Errors: 0, Skipped: 0, Time elapsed: 0.012 sec</a:t>
            </a:r>
          </a:p>
          <a:p>
            <a:pPr lvl="1">
              <a:buFont typeface="Wingdings 3" charset="0"/>
              <a:buNone/>
            </a:pPr>
            <a:endParaRPr lang="en-US" sz="2000" dirty="0">
              <a:solidFill>
                <a:srgbClr val="000090"/>
              </a:solidFill>
              <a:latin typeface="Menlo Regular"/>
              <a:cs typeface="Menlo Regular"/>
            </a:endParaRPr>
          </a:p>
          <a:p>
            <a:pPr lvl="1">
              <a:buFont typeface="Wingdings 3" charset="0"/>
              <a:buNone/>
            </a:pPr>
            <a:r>
              <a:rPr lang="en-US" sz="2000" dirty="0">
                <a:solidFill>
                  <a:srgbClr val="000090"/>
                </a:solidFill>
                <a:latin typeface="Menlo Regular"/>
                <a:cs typeface="Menlo Regular"/>
              </a:rPr>
              <a:t>Testcase: testCheckedSearch1 took 0.001 sec</a:t>
            </a:r>
          </a:p>
          <a:p>
            <a:pPr lvl="1">
              <a:buFont typeface="Wingdings 3" charset="0"/>
              <a:buNone/>
            </a:pPr>
            <a:r>
              <a:rPr lang="en-US" sz="2000" dirty="0">
                <a:solidFill>
                  <a:srgbClr val="000090"/>
                </a:solidFill>
                <a:latin typeface="Menlo Regular"/>
                <a:cs typeface="Menlo Regular"/>
              </a:rPr>
              <a:t>Testcase: testCheckedSearch2 took 0 sec</a:t>
            </a:r>
          </a:p>
          <a:p>
            <a:pPr lvl="1">
              <a:buFont typeface="Wingdings 3" charset="0"/>
              <a:buNone/>
            </a:pPr>
            <a:r>
              <a:rPr lang="en-US" sz="2000" dirty="0">
                <a:solidFill>
                  <a:srgbClr val="000090"/>
                </a:solidFill>
                <a:latin typeface="Menlo Regular"/>
                <a:cs typeface="Menlo Regular"/>
              </a:rPr>
              <a:t>Testcase: testCheckedSearch3 took 0 sec</a:t>
            </a:r>
          </a:p>
          <a:p>
            <a:pPr lvl="1">
              <a:buFont typeface="Wingdings 3" charset="0"/>
              <a:buNone/>
            </a:pPr>
            <a:r>
              <a:rPr lang="en-US" sz="2000" dirty="0">
                <a:solidFill>
                  <a:srgbClr val="000090"/>
                </a:solidFill>
                <a:latin typeface="Menlo Regular"/>
                <a:cs typeface="Menlo Regular"/>
              </a:rPr>
              <a:t>Testcase: testSearch2 took 0 sec</a:t>
            </a:r>
          </a:p>
          <a:p>
            <a:pPr lvl="1">
              <a:buFont typeface="Wingdings 3" charset="0"/>
              <a:buNone/>
            </a:pPr>
            <a:r>
              <a:rPr lang="en-US" sz="2000" dirty="0">
                <a:solidFill>
                  <a:srgbClr val="000090"/>
                </a:solidFill>
                <a:latin typeface="Menlo Regular"/>
                <a:cs typeface="Menlo Regular"/>
              </a:rPr>
              <a:t>Testcase: </a:t>
            </a:r>
            <a:r>
              <a:rPr lang="en-US" sz="2000" dirty="0" smtClean="0">
                <a:solidFill>
                  <a:srgbClr val="000090"/>
                </a:solidFill>
                <a:latin typeface="Menlo Regular"/>
                <a:cs typeface="Menlo Regular"/>
              </a:rPr>
              <a:t>testSearch1 </a:t>
            </a:r>
            <a:r>
              <a:rPr lang="en-US" sz="2000" dirty="0">
                <a:solidFill>
                  <a:srgbClr val="000090"/>
                </a:solidFill>
                <a:latin typeface="Menlo Regular"/>
                <a:cs typeface="Menlo Regular"/>
              </a:rPr>
              <a:t>took 0 sec</a:t>
            </a:r>
          </a:p>
        </p:txBody>
      </p:sp>
      <p:sp>
        <p:nvSpPr>
          <p:cNvPr id="3" name="Date Placeholder 2"/>
          <p:cNvSpPr>
            <a:spLocks noGrp="1"/>
          </p:cNvSpPr>
          <p:nvPr>
            <p:ph type="dt" sz="half" idx="10"/>
          </p:nvPr>
        </p:nvSpPr>
        <p:spPr/>
        <p:txBody>
          <a:bodyPr/>
          <a:lstStyle/>
          <a:p>
            <a:pPr>
              <a:defRPr/>
            </a:pPr>
            <a:r>
              <a:rPr lang="en-US" dirty="0" smtClean="0"/>
              <a:t>April 25,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5</a:t>
            </a:r>
            <a:endParaRPr lang="en-US"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88</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269276685"/>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Ant in Eclipse</a:t>
            </a:r>
          </a:p>
        </p:txBody>
      </p:sp>
      <p:sp>
        <p:nvSpPr>
          <p:cNvPr id="3" name="Content Placeholder 2"/>
          <p:cNvSpPr>
            <a:spLocks noGrp="1"/>
          </p:cNvSpPr>
          <p:nvPr>
            <p:ph idx="1"/>
          </p:nvPr>
        </p:nvSpPr>
        <p:spPr>
          <a:xfrm>
            <a:off x="381000" y="1066801"/>
            <a:ext cx="8229600" cy="1981199"/>
          </a:xfrm>
        </p:spPr>
        <p:txBody>
          <a:bodyPr/>
          <a:lstStyle/>
          <a:p>
            <a:r>
              <a:rPr lang="en-US" dirty="0" smtClean="0"/>
              <a:t>Download and unzip </a:t>
            </a:r>
            <a:r>
              <a:rPr lang="en-US" dirty="0" smtClean="0">
                <a:solidFill>
                  <a:srgbClr val="000090"/>
                </a:solidFill>
                <a:latin typeface="+mj-lt"/>
              </a:rPr>
              <a:t>JUnit3.zip </a:t>
            </a:r>
            <a:r>
              <a:rPr lang="en-US" dirty="0" smtClean="0"/>
              <a:t>to your workspace </a:t>
            </a:r>
          </a:p>
          <a:p>
            <a:r>
              <a:rPr lang="en-US" dirty="0" smtClean="0"/>
              <a:t>New Java Project: JUnit3</a:t>
            </a:r>
          </a:p>
          <a:p>
            <a:pPr lvl="1"/>
            <a:r>
              <a:rPr lang="en-US" sz="2400" dirty="0">
                <a:solidFill>
                  <a:srgbClr val="000090"/>
                </a:solidFill>
                <a:latin typeface="+mj-lt"/>
              </a:rPr>
              <a:t>b</a:t>
            </a:r>
            <a:r>
              <a:rPr lang="en-US" sz="2400" dirty="0" smtClean="0">
                <a:solidFill>
                  <a:srgbClr val="000090"/>
                </a:solidFill>
                <a:latin typeface="+mj-lt"/>
              </a:rPr>
              <a:t>uild.xml</a:t>
            </a:r>
            <a:r>
              <a:rPr lang="en-US" sz="2400" dirty="0" smtClean="0"/>
              <a:t> in the project  </a:t>
            </a:r>
          </a:p>
          <a:p>
            <a:pPr lvl="1"/>
            <a:r>
              <a:rPr lang="en-US" sz="2400" dirty="0" smtClean="0"/>
              <a:t>Open </a:t>
            </a:r>
            <a:r>
              <a:rPr lang="en-US" sz="2400" dirty="0" smtClean="0">
                <a:solidFill>
                  <a:srgbClr val="000090"/>
                </a:solidFill>
              </a:rPr>
              <a:t>build.xml</a:t>
            </a:r>
            <a:r>
              <a:rPr lang="en-US" sz="2400" dirty="0" smtClean="0"/>
              <a:t> </a:t>
            </a:r>
          </a:p>
          <a:p>
            <a:pPr marL="0" indent="0">
              <a:buNone/>
            </a:pPr>
            <a:endParaRPr lang="en-US" sz="2800" dirty="0"/>
          </a:p>
        </p:txBody>
      </p:sp>
      <p:pic>
        <p:nvPicPr>
          <p:cNvPr id="7" name="Picture 6" descr="Ant 0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048000"/>
            <a:ext cx="7973307" cy="3422649"/>
          </a:xfrm>
          <a:prstGeom prst="rect">
            <a:avLst/>
          </a:prstGeom>
        </p:spPr>
      </p:pic>
      <p:sp>
        <p:nvSpPr>
          <p:cNvPr id="4" name="Date Placeholder 3"/>
          <p:cNvSpPr>
            <a:spLocks noGrp="1"/>
          </p:cNvSpPr>
          <p:nvPr>
            <p:ph type="dt" sz="half" idx="10"/>
          </p:nvPr>
        </p:nvSpPr>
        <p:spPr/>
        <p:txBody>
          <a:bodyPr/>
          <a:lstStyle/>
          <a:p>
            <a:pPr>
              <a:defRPr/>
            </a:pPr>
            <a:r>
              <a:rPr lang="en-US" dirty="0" smtClean="0"/>
              <a:t>April 25,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89</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7551708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dirty="0"/>
              <a:t>Black-box Testing Categories</a:t>
            </a:r>
          </a:p>
        </p:txBody>
      </p:sp>
      <p:sp>
        <p:nvSpPr>
          <p:cNvPr id="25604" name="Rectangle 3"/>
          <p:cNvSpPr>
            <a:spLocks noGrp="1" noChangeArrowheads="1"/>
          </p:cNvSpPr>
          <p:nvPr>
            <p:ph type="body" idx="1"/>
          </p:nvPr>
        </p:nvSpPr>
        <p:spPr/>
        <p:txBody>
          <a:bodyPr/>
          <a:lstStyle/>
          <a:p>
            <a:pPr eaLnBrk="1" hangingPunct="1"/>
            <a:r>
              <a:rPr lang="en-US" dirty="0"/>
              <a:t>Incorrect or missing functions</a:t>
            </a:r>
          </a:p>
          <a:p>
            <a:pPr eaLnBrk="1" hangingPunct="1"/>
            <a:r>
              <a:rPr lang="en-US" dirty="0"/>
              <a:t>Interface </a:t>
            </a:r>
            <a:r>
              <a:rPr lang="en-US" dirty="0" smtClean="0"/>
              <a:t>errors</a:t>
            </a:r>
          </a:p>
          <a:p>
            <a:pPr marL="342900" lvl="1" indent="-342900" eaLnBrk="1" hangingPunct="1">
              <a:buSzPct val="114000"/>
              <a:buFont typeface="Wingdings" charset="0"/>
              <a:buChar char="§"/>
            </a:pPr>
            <a:r>
              <a:rPr lang="en-US" sz="2400" dirty="0"/>
              <a:t>Usability problems</a:t>
            </a:r>
          </a:p>
          <a:p>
            <a:pPr marL="342900" lvl="1" indent="-342900" eaLnBrk="1" hangingPunct="1">
              <a:buSzPct val="114000"/>
              <a:buFont typeface="Wingdings" charset="0"/>
              <a:buChar char="§"/>
            </a:pPr>
            <a:r>
              <a:rPr lang="en-US" sz="2400" dirty="0"/>
              <a:t>Concurrency and timing </a:t>
            </a:r>
            <a:r>
              <a:rPr lang="en-US" sz="2400" dirty="0" smtClean="0"/>
              <a:t>errors</a:t>
            </a:r>
            <a:endParaRPr lang="en-US" sz="2400" dirty="0"/>
          </a:p>
          <a:p>
            <a:pPr eaLnBrk="1" hangingPunct="1"/>
            <a:r>
              <a:rPr lang="en-US" dirty="0"/>
              <a:t>Errors in data structures or external data base access</a:t>
            </a:r>
          </a:p>
          <a:p>
            <a:pPr eaLnBrk="1" hangingPunct="1"/>
            <a:r>
              <a:rPr lang="en-US" dirty="0"/>
              <a:t>Behavior or performance errors</a:t>
            </a:r>
          </a:p>
          <a:p>
            <a:pPr eaLnBrk="1" hangingPunct="1"/>
            <a:r>
              <a:rPr lang="en-US" dirty="0"/>
              <a:t>Initialization and termination </a:t>
            </a:r>
            <a:r>
              <a:rPr lang="en-US" dirty="0" smtClean="0"/>
              <a:t>errors</a:t>
            </a:r>
          </a:p>
          <a:p>
            <a:pPr eaLnBrk="1" hangingPunct="1"/>
            <a:endParaRPr lang="en-US" dirty="0"/>
          </a:p>
          <a:p>
            <a:pPr eaLnBrk="1" hangingPunct="1"/>
            <a:r>
              <a:rPr lang="en-US" dirty="0"/>
              <a:t>Unlike white box testing, black box testing tends to be applied later in the development process</a:t>
            </a:r>
          </a:p>
          <a:p>
            <a:pPr eaLnBrk="1" hangingPunct="1"/>
            <a:endParaRPr lang="en-US" sz="2000" dirty="0" smtClean="0"/>
          </a:p>
        </p:txBody>
      </p:sp>
      <p:sp>
        <p:nvSpPr>
          <p:cNvPr id="2" name="Date Placeholder 1"/>
          <p:cNvSpPr>
            <a:spLocks noGrp="1"/>
          </p:cNvSpPr>
          <p:nvPr>
            <p:ph type="dt" sz="half" idx="10"/>
          </p:nvPr>
        </p:nvSpPr>
        <p:spPr/>
        <p:txBody>
          <a:bodyPr/>
          <a:lstStyle/>
          <a:p>
            <a:pPr>
              <a:defRPr/>
            </a:pPr>
            <a:r>
              <a:rPr lang="en-US" dirty="0" smtClean="0"/>
              <a:t>April 25,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9</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20220611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Ant in Eclipse</a:t>
            </a:r>
          </a:p>
        </p:txBody>
      </p:sp>
      <p:sp>
        <p:nvSpPr>
          <p:cNvPr id="7" name="Content Placeholder 6"/>
          <p:cNvSpPr>
            <a:spLocks noGrp="1"/>
          </p:cNvSpPr>
          <p:nvPr>
            <p:ph idx="1"/>
          </p:nvPr>
        </p:nvSpPr>
        <p:spPr/>
        <p:txBody>
          <a:bodyPr/>
          <a:lstStyle/>
          <a:p>
            <a:r>
              <a:rPr lang="en-US" dirty="0" smtClean="0"/>
              <a:t>Right click on the target “</a:t>
            </a:r>
            <a:r>
              <a:rPr lang="en-US" sz="2400" dirty="0" smtClean="0">
                <a:latin typeface="+mn-lt"/>
              </a:rPr>
              <a:t>test1 [default]</a:t>
            </a:r>
            <a:r>
              <a:rPr lang="en-US" dirty="0" smtClean="0"/>
              <a:t>”</a:t>
            </a:r>
          </a:p>
          <a:p>
            <a:pPr lvl="1"/>
            <a:r>
              <a:rPr lang="en-US" dirty="0" smtClean="0"/>
              <a:t>Run as -&gt; Ant Build</a:t>
            </a:r>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a:p>
          <a:p>
            <a:r>
              <a:rPr lang="en-US" dirty="0" smtClean="0"/>
              <a:t>You can also run other targets in the build file</a:t>
            </a:r>
            <a:endParaRPr lang="en-US" dirty="0"/>
          </a:p>
        </p:txBody>
      </p:sp>
      <p:pic>
        <p:nvPicPr>
          <p:cNvPr id="3" name="Picture 2" descr="Ant 0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505200"/>
            <a:ext cx="7620000" cy="2072798"/>
          </a:xfrm>
          <a:prstGeom prst="rect">
            <a:avLst/>
          </a:prstGeom>
        </p:spPr>
      </p:pic>
      <p:pic>
        <p:nvPicPr>
          <p:cNvPr id="9" name="Picture 8" descr="Ant 01.tiff"/>
          <p:cNvPicPr>
            <a:picLocks noChangeAspect="1"/>
          </p:cNvPicPr>
          <p:nvPr/>
        </p:nvPicPr>
        <p:blipFill rotWithShape="1">
          <a:blip r:embed="rId4">
            <a:extLst>
              <a:ext uri="{28A0092B-C50C-407E-A947-70E740481C1C}">
                <a14:useLocalDpi xmlns:a14="http://schemas.microsoft.com/office/drawing/2010/main" val="0"/>
              </a:ext>
            </a:extLst>
          </a:blip>
          <a:srcRect l="81065" t="-43" r="-77" b="50567"/>
          <a:stretch/>
        </p:blipFill>
        <p:spPr>
          <a:xfrm>
            <a:off x="6886540" y="914400"/>
            <a:ext cx="2134494" cy="2362200"/>
          </a:xfrm>
          <a:prstGeom prst="rect">
            <a:avLst/>
          </a:prstGeom>
        </p:spPr>
      </p:pic>
      <p:sp>
        <p:nvSpPr>
          <p:cNvPr id="4" name="Date Placeholder 3"/>
          <p:cNvSpPr>
            <a:spLocks noGrp="1"/>
          </p:cNvSpPr>
          <p:nvPr>
            <p:ph type="dt" sz="half" idx="10"/>
          </p:nvPr>
        </p:nvSpPr>
        <p:spPr/>
        <p:txBody>
          <a:bodyPr/>
          <a:lstStyle/>
          <a:p>
            <a:pPr>
              <a:defRPr/>
            </a:pPr>
            <a:r>
              <a:rPr lang="en-US" dirty="0" smtClean="0"/>
              <a:t>April 25,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90</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4182146949"/>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and References</a:t>
            </a:r>
            <a:endParaRPr lang="en-US" dirty="0"/>
          </a:p>
        </p:txBody>
      </p:sp>
      <p:sp>
        <p:nvSpPr>
          <p:cNvPr id="3" name="Content Placeholder 2"/>
          <p:cNvSpPr>
            <a:spLocks noGrp="1"/>
          </p:cNvSpPr>
          <p:nvPr>
            <p:ph sz="quarter" idx="1"/>
          </p:nvPr>
        </p:nvSpPr>
        <p:spPr/>
        <p:txBody>
          <a:bodyPr/>
          <a:lstStyle/>
          <a:p>
            <a:r>
              <a:rPr lang="en-US" dirty="0" smtClean="0"/>
              <a:t>JUnit </a:t>
            </a:r>
            <a:r>
              <a:rPr lang="en-US" dirty="0"/>
              <a:t>d</a:t>
            </a:r>
            <a:r>
              <a:rPr lang="en-US" dirty="0" smtClean="0"/>
              <a:t>ocumentation</a:t>
            </a:r>
            <a:endParaRPr lang="en-US" dirty="0" smtClean="0">
              <a:hlinkClick r:id="rId3"/>
            </a:endParaRPr>
          </a:p>
          <a:p>
            <a:pPr lvl="1"/>
            <a:r>
              <a:rPr lang="en-US" sz="2400" dirty="0" smtClean="0">
                <a:hlinkClick r:id="rId4"/>
              </a:rPr>
              <a:t>http</a:t>
            </a:r>
            <a:r>
              <a:rPr lang="en-US" sz="2400" dirty="0">
                <a:hlinkClick r:id="rId4"/>
              </a:rPr>
              <a:t>://</a:t>
            </a:r>
            <a:r>
              <a:rPr lang="en-US" sz="2400" dirty="0" smtClean="0">
                <a:hlinkClick r:id="rId4"/>
              </a:rPr>
              <a:t>junit.org</a:t>
            </a:r>
            <a:endParaRPr lang="en-US" sz="2400" dirty="0" smtClean="0"/>
          </a:p>
          <a:p>
            <a:r>
              <a:rPr lang="en-US" dirty="0" smtClean="0"/>
              <a:t>Ant documentation </a:t>
            </a:r>
          </a:p>
          <a:p>
            <a:pPr lvl="1"/>
            <a:r>
              <a:rPr lang="en-US" sz="2400" dirty="0">
                <a:hlinkClick r:id="rId5"/>
              </a:rPr>
              <a:t>http://</a:t>
            </a:r>
            <a:r>
              <a:rPr lang="en-US" sz="2400" dirty="0" smtClean="0">
                <a:hlinkClick r:id="rId5"/>
              </a:rPr>
              <a:t>ant.apache.org</a:t>
            </a:r>
            <a:endParaRPr lang="en-US" sz="2400" dirty="0" smtClean="0"/>
          </a:p>
          <a:p>
            <a:r>
              <a:rPr lang="en-US" dirty="0"/>
              <a:t>Using Apache </a:t>
            </a:r>
            <a:r>
              <a:rPr lang="en-US" dirty="0" smtClean="0"/>
              <a:t>Ant: Writing </a:t>
            </a:r>
            <a:r>
              <a:rPr lang="en-US" dirty="0"/>
              <a:t>a Simple </a:t>
            </a:r>
            <a:r>
              <a:rPr lang="en-US" dirty="0" smtClean="0"/>
              <a:t>Buildfile</a:t>
            </a:r>
          </a:p>
          <a:p>
            <a:pPr lvl="1"/>
            <a:r>
              <a:rPr lang="en-US" sz="2400" dirty="0">
                <a:hlinkClick r:id="rId6"/>
              </a:rPr>
              <a:t>http://ant.apache.org/manual/using.html</a:t>
            </a:r>
            <a:endParaRPr lang="en-US" sz="2400" dirty="0" smtClean="0"/>
          </a:p>
          <a:p>
            <a:r>
              <a:rPr lang="en-US" dirty="0" smtClean="0"/>
              <a:t>Ant introductory tutorial </a:t>
            </a:r>
          </a:p>
          <a:p>
            <a:pPr lvl="1"/>
            <a:r>
              <a:rPr lang="en-US" sz="2400" dirty="0">
                <a:hlinkClick r:id="rId7"/>
              </a:rPr>
              <a:t>http://www.vogella.com/tutorials/ApacheAnt/</a:t>
            </a:r>
            <a:r>
              <a:rPr lang="en-US" sz="2400" dirty="0" smtClean="0">
                <a:hlinkClick r:id="rId7"/>
              </a:rPr>
              <a:t>article.html</a:t>
            </a:r>
            <a:endParaRPr lang="en-US" sz="2400" dirty="0" smtClean="0"/>
          </a:p>
          <a:p>
            <a:pPr lvl="1"/>
            <a:r>
              <a:rPr lang="en-US" sz="2400" dirty="0">
                <a:hlinkClick r:id="rId8"/>
              </a:rPr>
              <a:t>How to install Apache Ant on Mac OS X </a:t>
            </a:r>
            <a:r>
              <a:rPr lang="en-US" sz="2400" u="sng" dirty="0" smtClean="0">
                <a:hlinkClick r:id="rId8"/>
              </a:rPr>
              <a:t>– http</a:t>
            </a:r>
            <a:r>
              <a:rPr lang="en-US" sz="2400" u="sng" dirty="0">
                <a:hlinkClick r:id="rId8"/>
              </a:rPr>
              <a:t>://www.mkyong.com/ant/how-to-apache-ant-on-mac-os-x/</a:t>
            </a:r>
            <a:endParaRPr lang="en-US" sz="2400" dirty="0" smtClean="0"/>
          </a:p>
          <a:p>
            <a:r>
              <a:rPr lang="en-US" dirty="0" smtClean="0"/>
              <a:t>An example </a:t>
            </a:r>
            <a:r>
              <a:rPr lang="en-US" dirty="0"/>
              <a:t>of </a:t>
            </a:r>
            <a:r>
              <a:rPr lang="en-US" dirty="0" smtClean="0"/>
              <a:t>using JUnit with Ant </a:t>
            </a:r>
            <a:endParaRPr lang="en-US" dirty="0"/>
          </a:p>
          <a:p>
            <a:pPr lvl="1"/>
            <a:r>
              <a:rPr lang="en-US" sz="2400" dirty="0" smtClean="0">
                <a:solidFill>
                  <a:srgbClr val="000090"/>
                </a:solidFill>
              </a:rPr>
              <a:t>JUnit3.zip </a:t>
            </a:r>
            <a:r>
              <a:rPr lang="en-US" sz="2400" dirty="0"/>
              <a:t>in D2L</a:t>
            </a:r>
          </a:p>
          <a:p>
            <a:pPr marL="0" indent="0">
              <a:buNone/>
            </a:pPr>
            <a:endParaRPr lang="en-US" sz="2800" dirty="0"/>
          </a:p>
          <a:p>
            <a:pPr marL="0" indent="0">
              <a:buNone/>
            </a:pPr>
            <a:endParaRPr lang="en-US" sz="2800" dirty="0" smtClean="0"/>
          </a:p>
          <a:p>
            <a:endParaRPr lang="en-US" sz="2800" dirty="0" smtClean="0"/>
          </a:p>
        </p:txBody>
      </p:sp>
      <p:sp>
        <p:nvSpPr>
          <p:cNvPr id="4" name="Date Placeholder 3"/>
          <p:cNvSpPr>
            <a:spLocks noGrp="1"/>
          </p:cNvSpPr>
          <p:nvPr>
            <p:ph type="dt" sz="half" idx="10"/>
          </p:nvPr>
        </p:nvSpPr>
        <p:spPr/>
        <p:txBody>
          <a:bodyPr/>
          <a:lstStyle/>
          <a:p>
            <a:pPr>
              <a:defRPr/>
            </a:pPr>
            <a:r>
              <a:rPr lang="en-US" dirty="0" smtClean="0"/>
              <a:t>April 25,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5</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91</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947837160"/>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April 25, 2017</a:t>
            </a:r>
            <a:endParaRPr lang="en-US" sz="1400" dirty="0"/>
          </a:p>
        </p:txBody>
      </p:sp>
      <p:sp>
        <p:nvSpPr>
          <p:cNvPr id="1966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5</a:t>
            </a:r>
            <a:endParaRPr lang="en-US" sz="1400" dirty="0"/>
          </a:p>
        </p:txBody>
      </p:sp>
      <p:sp>
        <p:nvSpPr>
          <p:cNvPr id="832514"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Next Class</a:t>
            </a:r>
          </a:p>
        </p:txBody>
      </p:sp>
      <p:sp>
        <p:nvSpPr>
          <p:cNvPr id="196612" name="Rectangle 3"/>
          <p:cNvSpPr>
            <a:spLocks noGrp="1" noChangeArrowheads="1"/>
          </p:cNvSpPr>
          <p:nvPr>
            <p:ph type="body" idx="1"/>
          </p:nvPr>
        </p:nvSpPr>
        <p:spPr>
          <a:xfrm>
            <a:off x="331788" y="990600"/>
            <a:ext cx="8431212" cy="5486400"/>
          </a:xfrm>
        </p:spPr>
        <p:txBody>
          <a:bodyPr/>
          <a:lstStyle/>
          <a:p>
            <a:pPr>
              <a:lnSpc>
                <a:spcPct val="90000"/>
              </a:lnSpc>
              <a:buFont typeface="Wingdings" charset="0"/>
              <a:buNone/>
            </a:pPr>
            <a:r>
              <a:rPr lang="en-US" b="1" dirty="0">
                <a:solidFill>
                  <a:srgbClr val="0000FF"/>
                </a:solidFill>
                <a:ea typeface="ＭＳ Ｐゴシック" charset="0"/>
                <a:cs typeface="ＭＳ Ｐゴシック" charset="0"/>
              </a:rPr>
              <a:t>Topic:</a:t>
            </a:r>
            <a:r>
              <a:rPr lang="en-US" dirty="0">
                <a:solidFill>
                  <a:srgbClr val="0000FF"/>
                </a:solidFill>
                <a:ea typeface="ＭＳ Ｐゴシック" charset="0"/>
                <a:cs typeface="ＭＳ Ｐゴシック" charset="0"/>
              </a:rPr>
              <a:t> </a:t>
            </a:r>
          </a:p>
          <a:p>
            <a:pPr lvl="1"/>
            <a:r>
              <a:rPr lang="en-US" sz="2400" dirty="0"/>
              <a:t>Combinatorial Testing, White Box Testing Part 1</a:t>
            </a:r>
          </a:p>
          <a:p>
            <a:pPr>
              <a:lnSpc>
                <a:spcPct val="90000"/>
              </a:lnSpc>
              <a:buFont typeface="Wingdings" charset="0"/>
              <a:buNone/>
            </a:pPr>
            <a:r>
              <a:rPr lang="en-US" b="1" dirty="0" smtClean="0">
                <a:solidFill>
                  <a:srgbClr val="0000FF"/>
                </a:solidFill>
                <a:ea typeface="ＭＳ Ｐゴシック" charset="0"/>
                <a:cs typeface="ＭＳ Ｐゴシック" charset="0"/>
              </a:rPr>
              <a:t>Reading</a:t>
            </a:r>
            <a:r>
              <a:rPr lang="en-US" dirty="0">
                <a:solidFill>
                  <a:srgbClr val="0000FF"/>
                </a:solidFill>
                <a:ea typeface="ＭＳ Ｐゴシック" charset="0"/>
                <a:cs typeface="ＭＳ Ｐゴシック" charset="0"/>
              </a:rPr>
              <a:t>:</a:t>
            </a:r>
          </a:p>
          <a:p>
            <a:pPr lvl="1">
              <a:lnSpc>
                <a:spcPct val="90000"/>
              </a:lnSpc>
            </a:pPr>
            <a:r>
              <a:rPr lang="it-IT" sz="2400" dirty="0" smtClean="0"/>
              <a:t>Pezze </a:t>
            </a:r>
            <a:r>
              <a:rPr lang="it-IT" sz="2400" dirty="0"/>
              <a:t>and Young, Chapters 5.1-5.3, 11.1, 11.3, 12 </a:t>
            </a:r>
            <a:endParaRPr lang="en-US" sz="2400" dirty="0">
              <a:ea typeface="ＭＳ Ｐゴシック" charset="0"/>
              <a:cs typeface="ＭＳ Ｐゴシック" charset="0"/>
            </a:endParaRPr>
          </a:p>
          <a:p>
            <a:pPr lvl="1">
              <a:lnSpc>
                <a:spcPct val="90000"/>
              </a:lnSpc>
            </a:pPr>
            <a:r>
              <a:rPr lang="en-US" sz="2400" dirty="0" smtClean="0">
                <a:ea typeface="ＭＳ Ｐゴシック" charset="0"/>
                <a:cs typeface="ＭＳ Ｐゴシック" charset="0"/>
              </a:rPr>
              <a:t>Articles </a:t>
            </a:r>
            <a:r>
              <a:rPr lang="en-US" sz="2400" dirty="0">
                <a:ea typeface="ＭＳ Ｐゴシック" charset="0"/>
                <a:cs typeface="ＭＳ Ｐゴシック" charset="0"/>
              </a:rPr>
              <a:t>on the Class Page</a:t>
            </a:r>
          </a:p>
          <a:p>
            <a:pPr marL="0" indent="0">
              <a:buNone/>
            </a:pPr>
            <a:r>
              <a:rPr lang="en-US" b="1" dirty="0">
                <a:solidFill>
                  <a:srgbClr val="0000FF"/>
                </a:solidFill>
                <a:ea typeface="ＭＳ Ｐゴシック" charset="0"/>
                <a:cs typeface="ＭＳ Ｐゴシック" charset="0"/>
              </a:rPr>
              <a:t>Assignment </a:t>
            </a:r>
            <a:r>
              <a:rPr lang="en-US" b="1" dirty="0" smtClean="0">
                <a:solidFill>
                  <a:srgbClr val="0000FF"/>
                </a:solidFill>
                <a:ea typeface="ＭＳ Ｐゴシック" charset="0"/>
                <a:cs typeface="ＭＳ Ｐゴシック" charset="0"/>
              </a:rPr>
              <a:t>6 </a:t>
            </a:r>
            <a:r>
              <a:rPr lang="en-US" b="1" dirty="0">
                <a:solidFill>
                  <a:srgbClr val="0000FF"/>
                </a:solidFill>
                <a:ea typeface="ＭＳ Ｐゴシック" charset="0"/>
                <a:cs typeface="ＭＳ Ｐゴシック" charset="0"/>
              </a:rPr>
              <a:t>– </a:t>
            </a:r>
            <a:r>
              <a:rPr lang="en-US" b="1" dirty="0"/>
              <a:t>Using JUnit and Ant</a:t>
            </a:r>
            <a:endParaRPr lang="en-US" dirty="0"/>
          </a:p>
          <a:p>
            <a:pPr lvl="1">
              <a:lnSpc>
                <a:spcPct val="90000"/>
              </a:lnSpc>
            </a:pPr>
            <a:r>
              <a:rPr lang="en-US" sz="2400" dirty="0" smtClean="0">
                <a:ea typeface="ＭＳ Ｐゴシック" charset="0"/>
              </a:rPr>
              <a:t>Due: </a:t>
            </a:r>
            <a:r>
              <a:rPr lang="en-US" sz="2400" b="1" dirty="0" smtClean="0"/>
              <a:t>May 4, 2017</a:t>
            </a:r>
            <a:endParaRPr lang="en-US" sz="2400" dirty="0" smtClean="0">
              <a:ea typeface="ＭＳ Ｐゴシック" charset="0"/>
              <a:cs typeface="ＭＳ Ｐゴシック" charset="0"/>
            </a:endParaRPr>
          </a:p>
          <a:p>
            <a:pPr marL="0" indent="0">
              <a:buNone/>
            </a:pPr>
            <a:r>
              <a:rPr lang="en-US" b="1" dirty="0">
                <a:solidFill>
                  <a:srgbClr val="0000FF"/>
                </a:solidFill>
                <a:ea typeface="ＭＳ Ｐゴシック" charset="0"/>
                <a:cs typeface="ＭＳ Ｐゴシック" charset="0"/>
              </a:rPr>
              <a:t>Assignment </a:t>
            </a:r>
            <a:r>
              <a:rPr lang="en-US" b="1" dirty="0" smtClean="0">
                <a:solidFill>
                  <a:srgbClr val="0000FF"/>
                </a:solidFill>
                <a:ea typeface="ＭＳ Ｐゴシック" charset="0"/>
                <a:cs typeface="ＭＳ Ｐゴシック" charset="0"/>
              </a:rPr>
              <a:t>7 </a:t>
            </a:r>
            <a:r>
              <a:rPr lang="en-US" b="1" dirty="0">
                <a:solidFill>
                  <a:srgbClr val="0000FF"/>
                </a:solidFill>
                <a:ea typeface="ＭＳ Ｐゴシック" charset="0"/>
                <a:cs typeface="ＭＳ Ｐゴシック" charset="0"/>
              </a:rPr>
              <a:t>– </a:t>
            </a:r>
            <a:r>
              <a:rPr lang="en-US" b="1" dirty="0"/>
              <a:t>Part 2: Test Case Implementation  </a:t>
            </a:r>
            <a:endParaRPr lang="en-US" dirty="0">
              <a:ea typeface="ＭＳ Ｐゴシック" charset="0"/>
              <a:cs typeface="ＭＳ Ｐゴシック" charset="0"/>
            </a:endParaRPr>
          </a:p>
          <a:p>
            <a:pPr lvl="1">
              <a:lnSpc>
                <a:spcPct val="90000"/>
              </a:lnSpc>
            </a:pPr>
            <a:r>
              <a:rPr lang="en-US" sz="2400" dirty="0" smtClean="0">
                <a:ea typeface="ＭＳ Ｐゴシック" charset="0"/>
              </a:rPr>
              <a:t>Due</a:t>
            </a:r>
            <a:r>
              <a:rPr lang="en-US" sz="2400" dirty="0" smtClean="0"/>
              <a:t>: </a:t>
            </a:r>
            <a:r>
              <a:rPr lang="en-US" sz="2400" b="1" dirty="0" smtClean="0">
                <a:solidFill>
                  <a:srgbClr val="000000"/>
                </a:solidFill>
              </a:rPr>
              <a:t>May 11, 2017</a:t>
            </a:r>
            <a:endParaRPr lang="en-US" sz="2400" b="1" dirty="0">
              <a:solidFill>
                <a:srgbClr val="000000"/>
              </a:solidFill>
            </a:endParaRPr>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92</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1339715365"/>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3" name="Rectangle 2"/>
          <p:cNvSpPr>
            <a:spLocks noGrp="1" noChangeArrowheads="1"/>
          </p:cNvSpPr>
          <p:nvPr>
            <p:ph type="ctrTitle"/>
          </p:nvPr>
        </p:nvSpPr>
        <p:spPr/>
        <p:txBody>
          <a:bodyPr/>
          <a:lstStyle/>
          <a:p>
            <a:pPr>
              <a:defRPr/>
            </a:pPr>
            <a:r>
              <a:rPr lang="en-US" dirty="0">
                <a:latin typeface="Arial" charset="0"/>
                <a:ea typeface="ＭＳ Ｐゴシック" charset="0"/>
                <a:cs typeface="ＭＳ Ｐゴシック" charset="0"/>
              </a:rPr>
              <a:t>Midterm Examination</a:t>
            </a:r>
          </a:p>
        </p:txBody>
      </p:sp>
      <p:sp>
        <p:nvSpPr>
          <p:cNvPr id="889859" name="Rectangle 3"/>
          <p:cNvSpPr>
            <a:spLocks noGrp="1" noChangeArrowheads="1"/>
          </p:cNvSpPr>
          <p:nvPr>
            <p:ph type="subTitle" idx="1"/>
          </p:nvPr>
        </p:nvSpPr>
        <p:spPr>
          <a:xfrm>
            <a:off x="1143000" y="3200400"/>
            <a:ext cx="6477000" cy="1371600"/>
          </a:xfrm>
        </p:spPr>
        <p:txBody>
          <a:bodyPr anchor="ctr"/>
          <a:lstStyle/>
          <a:p>
            <a:pPr>
              <a:buFont typeface="Wingdings" charset="0"/>
              <a:buNone/>
            </a:pPr>
            <a:r>
              <a:rPr lang="ja-JP" altLang="en-US">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Nobody expects the Spanish Inquisition!</a:t>
            </a:r>
            <a:r>
              <a:rPr lang="ja-JP" altLang="en-US">
                <a:latin typeface="Arial" charset="0"/>
                <a:ea typeface="ＭＳ Ｐゴシック" charset="0"/>
                <a:cs typeface="ＭＳ Ｐゴシック" charset="0"/>
              </a:rPr>
              <a:t>”</a:t>
            </a:r>
            <a:endParaRPr lang="en-US" altLang="ja-JP" dirty="0">
              <a:latin typeface="Arial" charset="0"/>
              <a:ea typeface="ＭＳ Ｐゴシック" charset="0"/>
              <a:cs typeface="ＭＳ Ｐゴシック" charset="0"/>
            </a:endParaRPr>
          </a:p>
          <a:p>
            <a:pPr>
              <a:buFont typeface="Wingdings" charset="0"/>
              <a:buNone/>
            </a:pPr>
            <a:r>
              <a:rPr lang="en-US" dirty="0">
                <a:latin typeface="Arial" charset="0"/>
                <a:ea typeface="ＭＳ Ｐゴシック" charset="0"/>
                <a:cs typeface="ＭＳ Ｐゴシック" charset="0"/>
              </a:rPr>
              <a:t>– Monty Python</a:t>
            </a:r>
          </a:p>
        </p:txBody>
      </p:sp>
      <p:sp>
        <p:nvSpPr>
          <p:cNvPr id="191491"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April 25, 2017</a:t>
            </a:r>
            <a:endParaRPr lang="en-US" sz="1400" dirty="0"/>
          </a:p>
        </p:txBody>
      </p:sp>
      <p:sp>
        <p:nvSpPr>
          <p:cNvPr id="191492"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5</a:t>
            </a:r>
            <a:endParaRPr lang="en-US" sz="1400" dirty="0"/>
          </a:p>
        </p:txBody>
      </p:sp>
      <p:pic>
        <p:nvPicPr>
          <p:cNvPr id="889860" name="Picture 4" descr="sp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191000"/>
            <a:ext cx="28194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683B677-C643-1541-A02D-CD84F8996590}" type="slidenum">
              <a:rPr lang="en-US" smtClean="0"/>
              <a:pPr>
                <a:defRPr/>
              </a:pPr>
              <a:t>93</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3782394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89859">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span2.wav"/>
                                        </p:tgtEl>
                                      </p:cMediaNode>
                                    </p:audio>
                                  </p:subTnLst>
                                </p:cTn>
                              </p:par>
                              <p:par>
                                <p:cTn id="7" presetID="1" presetClass="entr" presetSubtype="0" fill="hold" grpId="0" nodeType="withEffect">
                                  <p:stCondLst>
                                    <p:cond delay="0"/>
                                  </p:stCondLst>
                                  <p:childTnLst>
                                    <p:set>
                                      <p:cBhvr>
                                        <p:cTn id="8" dur="1" fill="hold">
                                          <p:stCondLst>
                                            <p:cond delay="0"/>
                                          </p:stCondLst>
                                        </p:cTn>
                                        <p:tgtEl>
                                          <p:spTgt spid="8898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9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859"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April 25, 2017</a:t>
            </a:r>
            <a:endParaRPr lang="en-US" sz="1400" dirty="0"/>
          </a:p>
        </p:txBody>
      </p:sp>
      <p:sp>
        <p:nvSpPr>
          <p:cNvPr id="1935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5</a:t>
            </a:r>
            <a:endParaRPr lang="en-US" sz="1400" dirty="0"/>
          </a:p>
        </p:txBody>
      </p:sp>
      <p:sp>
        <p:nvSpPr>
          <p:cNvPr id="203781" name="Rectangle 2"/>
          <p:cNvSpPr>
            <a:spLocks noGrp="1" noChangeArrowheads="1"/>
          </p:cNvSpPr>
          <p:nvPr>
            <p:ph type="title"/>
          </p:nvPr>
        </p:nvSpPr>
        <p:spPr/>
        <p:txBody>
          <a:bodyPr/>
          <a:lstStyle/>
          <a:p>
            <a:pPr eaLnBrk="1" hangingPunct="1">
              <a:defRPr/>
            </a:pPr>
            <a:r>
              <a:rPr lang="en-US" dirty="0">
                <a:latin typeface="Arial" charset="0"/>
                <a:ea typeface="ＭＳ Ｐゴシック" charset="0"/>
                <a:cs typeface="ＭＳ Ｐゴシック" charset="0"/>
              </a:rPr>
              <a:t>Mid-term Examination</a:t>
            </a:r>
          </a:p>
        </p:txBody>
      </p:sp>
      <p:sp>
        <p:nvSpPr>
          <p:cNvPr id="193540" name="Rectangle 3"/>
          <p:cNvSpPr>
            <a:spLocks noGrp="1" noChangeArrowheads="1"/>
          </p:cNvSpPr>
          <p:nvPr>
            <p:ph type="body" idx="1"/>
          </p:nvPr>
        </p:nvSpPr>
        <p:spPr>
          <a:xfrm>
            <a:off x="304800" y="990600"/>
            <a:ext cx="8458200" cy="5486400"/>
          </a:xfrm>
        </p:spPr>
        <p:txBody>
          <a:bodyPr/>
          <a:lstStyle/>
          <a:p>
            <a:r>
              <a:rPr lang="en-US" sz="2000" dirty="0">
                <a:latin typeface="Arial" charset="0"/>
                <a:ea typeface="ＭＳ Ｐゴシック" charset="0"/>
                <a:cs typeface="ＭＳ Ｐゴシック" charset="0"/>
              </a:rPr>
              <a:t>Midterm Examination will be on the Desire2Learn system starting </a:t>
            </a:r>
            <a:r>
              <a:rPr lang="en-US" sz="2000" dirty="0" smtClean="0">
                <a:latin typeface="Arial" charset="0"/>
                <a:ea typeface="ＭＳ Ｐゴシック" charset="0"/>
                <a:cs typeface="ＭＳ Ｐゴシック" charset="0"/>
              </a:rPr>
              <a:t>Thursday, April 27, </a:t>
            </a:r>
            <a:r>
              <a:rPr lang="en-US" sz="2000" dirty="0">
                <a:latin typeface="Arial" charset="0"/>
                <a:ea typeface="ＭＳ Ｐゴシック" charset="0"/>
                <a:cs typeface="ＭＳ Ｐゴシック" charset="0"/>
              </a:rPr>
              <a:t>through </a:t>
            </a:r>
            <a:r>
              <a:rPr lang="en-US" sz="2000" dirty="0" smtClean="0">
                <a:latin typeface="Arial" charset="0"/>
                <a:ea typeface="ＭＳ Ｐゴシック" charset="0"/>
                <a:cs typeface="ＭＳ Ｐゴシック" charset="0"/>
              </a:rPr>
              <a:t>Monday, May 1</a:t>
            </a:r>
            <a:endParaRPr lang="en-US" sz="2000" dirty="0">
              <a:latin typeface="Arial" charset="0"/>
              <a:ea typeface="ＭＳ Ｐゴシック" charset="0"/>
              <a:cs typeface="ＭＳ Ｐゴシック" charset="0"/>
            </a:endParaRPr>
          </a:p>
          <a:p>
            <a:pPr eaLnBrk="1" hangingPunct="1">
              <a:lnSpc>
                <a:spcPct val="90000"/>
              </a:lnSpc>
            </a:pPr>
            <a:r>
              <a:rPr lang="en-US" sz="2000" dirty="0">
                <a:latin typeface="Arial" charset="0"/>
                <a:ea typeface="ＭＳ Ｐゴシック" charset="0"/>
                <a:cs typeface="ＭＳ Ｐゴシック" charset="0"/>
              </a:rPr>
              <a:t>See important information about </a:t>
            </a:r>
            <a:r>
              <a:rPr lang="en-US" sz="2000" dirty="0">
                <a:latin typeface="Arial" charset="0"/>
                <a:ea typeface="ＭＳ Ｐゴシック" charset="0"/>
                <a:cs typeface="ＭＳ Ｐゴシック" charset="0"/>
                <a:hlinkClick r:id="rId3"/>
              </a:rPr>
              <a:t>Taking Quizzes On-line</a:t>
            </a:r>
            <a:endParaRPr lang="en-US" sz="2000" dirty="0">
              <a:latin typeface="Arial" charset="0"/>
              <a:ea typeface="ＭＳ Ｐゴシック" charset="0"/>
              <a:cs typeface="ＭＳ Ｐゴシック" charset="0"/>
            </a:endParaRPr>
          </a:p>
          <a:p>
            <a:pPr eaLnBrk="1" hangingPunct="1">
              <a:lnSpc>
                <a:spcPct val="90000"/>
              </a:lnSpc>
            </a:pPr>
            <a:r>
              <a:rPr lang="en-US" sz="2000" dirty="0">
                <a:latin typeface="Arial" charset="0"/>
                <a:ea typeface="ＭＳ Ｐゴシック" charset="0"/>
                <a:cs typeface="ＭＳ Ｐゴシック" charset="0"/>
              </a:rPr>
              <a:t>On Desire2Learn</a:t>
            </a:r>
          </a:p>
          <a:p>
            <a:pPr lvl="1" eaLnBrk="1" hangingPunct="1">
              <a:lnSpc>
                <a:spcPct val="90000"/>
              </a:lnSpc>
            </a:pPr>
            <a:r>
              <a:rPr lang="en-US" dirty="0">
                <a:latin typeface="Arial" charset="0"/>
                <a:ea typeface="ＭＳ Ｐゴシック" charset="0"/>
              </a:rPr>
              <a:t>Login to the </a:t>
            </a:r>
            <a:r>
              <a:rPr lang="en-US" b="1" u="sng" dirty="0">
                <a:latin typeface="Arial" charset="0"/>
                <a:ea typeface="ＭＳ Ｐゴシック" charset="0"/>
                <a:hlinkClick r:id="rId4"/>
              </a:rPr>
              <a:t>Desire2Learn System (https://courses.depaul.edu/)</a:t>
            </a:r>
            <a:endParaRPr lang="en-US" dirty="0">
              <a:latin typeface="Arial" charset="0"/>
              <a:ea typeface="ＭＳ Ｐゴシック" charset="0"/>
            </a:endParaRPr>
          </a:p>
          <a:p>
            <a:pPr lvl="1" eaLnBrk="1" hangingPunct="1">
              <a:lnSpc>
                <a:spcPct val="90000"/>
              </a:lnSpc>
            </a:pPr>
            <a:r>
              <a:rPr lang="en-US" dirty="0">
                <a:latin typeface="Arial" charset="0"/>
                <a:ea typeface="ＭＳ Ｐゴシック" charset="0"/>
              </a:rPr>
              <a:t>Take the Mid-term examination.</a:t>
            </a:r>
          </a:p>
          <a:p>
            <a:pPr lvl="1" eaLnBrk="1" hangingPunct="1">
              <a:lnSpc>
                <a:spcPct val="90000"/>
              </a:lnSpc>
            </a:pPr>
            <a:r>
              <a:rPr lang="en-US" dirty="0">
                <a:latin typeface="Arial" charset="0"/>
                <a:ea typeface="ＭＳ Ｐゴシック" charset="0"/>
              </a:rPr>
              <a:t>It will be made available </a:t>
            </a:r>
            <a:r>
              <a:rPr lang="en-US" dirty="0">
                <a:latin typeface="Arial" charset="0"/>
                <a:ea typeface="ＭＳ Ｐゴシック" charset="0"/>
                <a:cs typeface="ＭＳ Ｐゴシック" charset="0"/>
              </a:rPr>
              <a:t>Thursday, April </a:t>
            </a:r>
            <a:r>
              <a:rPr lang="en-US" dirty="0" smtClean="0">
                <a:latin typeface="Arial" charset="0"/>
                <a:ea typeface="ＭＳ Ｐゴシック" charset="0"/>
                <a:cs typeface="ＭＳ Ｐゴシック" charset="0"/>
              </a:rPr>
              <a:t>27, 2017</a:t>
            </a:r>
            <a:r>
              <a:rPr lang="en-US" dirty="0" smtClean="0">
                <a:latin typeface="Arial" charset="0"/>
                <a:ea typeface="ＭＳ Ｐゴシック" charset="0"/>
              </a:rPr>
              <a:t>.</a:t>
            </a:r>
            <a:endParaRPr lang="en-US" dirty="0">
              <a:latin typeface="Arial" charset="0"/>
              <a:ea typeface="ＭＳ Ｐゴシック" charset="0"/>
            </a:endParaRPr>
          </a:p>
          <a:p>
            <a:pPr lvl="1" eaLnBrk="1" hangingPunct="1">
              <a:lnSpc>
                <a:spcPct val="90000"/>
              </a:lnSpc>
            </a:pPr>
            <a:r>
              <a:rPr lang="en-US" dirty="0">
                <a:latin typeface="Arial" charset="0"/>
                <a:ea typeface="ＭＳ Ｐゴシック" charset="0"/>
              </a:rPr>
              <a:t>You must take the exam by COB </a:t>
            </a:r>
            <a:r>
              <a:rPr lang="en-US" dirty="0">
                <a:latin typeface="Arial" charset="0"/>
                <a:ea typeface="ＭＳ Ｐゴシック" charset="0"/>
                <a:cs typeface="ＭＳ Ｐゴシック" charset="0"/>
              </a:rPr>
              <a:t>Monday, May </a:t>
            </a:r>
            <a:r>
              <a:rPr lang="en-US" dirty="0" smtClean="0">
                <a:latin typeface="Arial" charset="0"/>
                <a:ea typeface="ＭＳ Ｐゴシック" charset="0"/>
                <a:cs typeface="ＭＳ Ｐゴシック" charset="0"/>
              </a:rPr>
              <a:t>1, 2017.</a:t>
            </a:r>
            <a:endParaRPr lang="en-US" dirty="0">
              <a:latin typeface="Arial" charset="0"/>
              <a:ea typeface="ＭＳ Ｐゴシック" charset="0"/>
            </a:endParaRPr>
          </a:p>
          <a:p>
            <a:pPr lvl="1" eaLnBrk="1" hangingPunct="1">
              <a:lnSpc>
                <a:spcPct val="90000"/>
              </a:lnSpc>
            </a:pPr>
            <a:r>
              <a:rPr lang="en-US" dirty="0">
                <a:latin typeface="Arial" charset="0"/>
                <a:ea typeface="ＭＳ Ｐゴシック" charset="0"/>
              </a:rPr>
              <a:t>Allow 3 hours (should take about </a:t>
            </a:r>
            <a:r>
              <a:rPr lang="en-US" dirty="0" smtClean="0">
                <a:latin typeface="Arial" charset="0"/>
                <a:ea typeface="ＭＳ Ｐゴシック" charset="0"/>
              </a:rPr>
              <a:t>one and a half </a:t>
            </a:r>
            <a:r>
              <a:rPr lang="en-US" dirty="0">
                <a:latin typeface="Arial" charset="0"/>
                <a:ea typeface="ＭＳ Ｐゴシック" charset="0"/>
              </a:rPr>
              <a:t>hour if you are prepared); note: books or notes should not be used.</a:t>
            </a:r>
          </a:p>
          <a:p>
            <a:pPr eaLnBrk="1" hangingPunct="1">
              <a:lnSpc>
                <a:spcPct val="90000"/>
              </a:lnSpc>
            </a:pPr>
            <a:r>
              <a:rPr lang="en-US" sz="2000" dirty="0">
                <a:latin typeface="Arial" charset="0"/>
                <a:ea typeface="ＭＳ Ｐゴシック" charset="0"/>
                <a:cs typeface="ＭＳ Ｐゴシック" charset="0"/>
              </a:rPr>
              <a:t>Midterm study </a:t>
            </a:r>
            <a:r>
              <a:rPr lang="en-US" sz="2000" dirty="0" smtClean="0">
                <a:latin typeface="Arial" charset="0"/>
                <a:ea typeface="ＭＳ Ｐゴシック" charset="0"/>
                <a:cs typeface="ＭＳ Ｐゴシック" charset="0"/>
              </a:rPr>
              <a:t>guide posted on the class page and on D2L</a:t>
            </a:r>
            <a:endParaRPr lang="en-US" sz="2000" dirty="0">
              <a:latin typeface="Arial" charset="0"/>
              <a:ea typeface="ＭＳ Ｐゴシック" charset="0"/>
              <a:cs typeface="ＭＳ Ｐゴシック" charset="0"/>
            </a:endParaRPr>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94</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9831885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1">
  <a:themeElements>
    <a:clrScheme name="Custom 8">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0000FF"/>
      </a:hlink>
      <a:folHlink>
        <a:srgbClr val="FF0000"/>
      </a:folHlink>
    </a:clrScheme>
    <a:fontScheme name="Pre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6" charset="0"/>
            <a:ea typeface="ＭＳ Ｐゴシック" pitchFamily="36" charset="-128"/>
            <a:cs typeface="ＭＳ Ｐゴシック" pitchFamily="3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6" charset="0"/>
            <a:ea typeface="ＭＳ Ｐゴシック" pitchFamily="36" charset="-128"/>
            <a:cs typeface="ＭＳ Ｐゴシック" pitchFamily="36" charset="-128"/>
          </a:defRPr>
        </a:defPPr>
      </a:lstStyle>
    </a:lnDef>
  </a:objectDefaults>
  <a:extraClrSchemeLst>
    <a:extraClrScheme>
      <a:clrScheme name="Presentation1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DCD1EB"/>
        </a:lt1>
        <a:dk2>
          <a:srgbClr val="6C18B0"/>
        </a:dk2>
        <a:lt2>
          <a:srgbClr val="000000"/>
        </a:lt2>
        <a:accent1>
          <a:srgbClr val="9968CC"/>
        </a:accent1>
        <a:accent2>
          <a:srgbClr val="FFAF18"/>
        </a:accent2>
        <a:accent3>
          <a:srgbClr val="EBE5F3"/>
        </a:accent3>
        <a:accent4>
          <a:srgbClr val="000000"/>
        </a:accent4>
        <a:accent5>
          <a:srgbClr val="CAB9E2"/>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EECAE1"/>
        </a:lt1>
        <a:dk2>
          <a:srgbClr val="DC54AD"/>
        </a:dk2>
        <a:lt2>
          <a:srgbClr val="000000"/>
        </a:lt2>
        <a:accent1>
          <a:srgbClr val="DC359C"/>
        </a:accent1>
        <a:accent2>
          <a:srgbClr val="FFAF18"/>
        </a:accent2>
        <a:accent3>
          <a:srgbClr val="F5E1EE"/>
        </a:accent3>
        <a:accent4>
          <a:srgbClr val="000000"/>
        </a:accent4>
        <a:accent5>
          <a:srgbClr val="EBAECB"/>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8D1A8"/>
        </a:lt1>
        <a:dk2>
          <a:srgbClr val="FF9218"/>
        </a:dk2>
        <a:lt2>
          <a:srgbClr val="000000"/>
        </a:lt2>
        <a:accent1>
          <a:srgbClr val="FFAF18"/>
        </a:accent1>
        <a:accent2>
          <a:srgbClr val="F06157"/>
        </a:accent2>
        <a:accent3>
          <a:srgbClr val="FBE5D1"/>
        </a:accent3>
        <a:accent4>
          <a:srgbClr val="000000"/>
        </a:accent4>
        <a:accent5>
          <a:srgbClr val="FFD4AB"/>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Presentation1 6">
        <a:dk1>
          <a:srgbClr val="000000"/>
        </a:dk1>
        <a:lt1>
          <a:srgbClr val="CCCCCC"/>
        </a:lt1>
        <a:dk2>
          <a:srgbClr val="555555"/>
        </a:dk2>
        <a:lt2>
          <a:srgbClr val="000000"/>
        </a:lt2>
        <a:accent1>
          <a:srgbClr val="AAAAAA"/>
        </a:accent1>
        <a:accent2>
          <a:srgbClr val="888888"/>
        </a:accent2>
        <a:accent3>
          <a:srgbClr val="E2E2E2"/>
        </a:accent3>
        <a:accent4>
          <a:srgbClr val="000000"/>
        </a:accent4>
        <a:accent5>
          <a:srgbClr val="D2D2D2"/>
        </a:accent5>
        <a:accent6>
          <a:srgbClr val="7B7B7B"/>
        </a:accent6>
        <a:hlink>
          <a:srgbClr val="333333"/>
        </a:hlink>
        <a:folHlink>
          <a:srgbClr val="88888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2392</TotalTime>
  <Words>7143</Words>
  <Application>Microsoft Macintosh PowerPoint</Application>
  <PresentationFormat>On-screen Show (4:3)</PresentationFormat>
  <Paragraphs>1259</Paragraphs>
  <Slides>94</Slides>
  <Notes>77</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Presentation1</vt:lpstr>
      <vt:lpstr>SE 433/333 Software Testing  &amp; Quality Assurance</vt:lpstr>
      <vt:lpstr>Administrivia</vt:lpstr>
      <vt:lpstr>SE 433 – Class 5</vt:lpstr>
      <vt:lpstr>Assignment 6</vt:lpstr>
      <vt:lpstr>Assignment 7</vt:lpstr>
      <vt:lpstr>Thought for the Day</vt:lpstr>
      <vt:lpstr>Black-box Testing</vt:lpstr>
      <vt:lpstr>Black Box Testing</vt:lpstr>
      <vt:lpstr>Black-box Testing Categories</vt:lpstr>
      <vt:lpstr>Questions answered by Black-box Testing</vt:lpstr>
      <vt:lpstr>The Information Domain: inputs and outputs</vt:lpstr>
      <vt:lpstr>The Information Domain: inputs and outputs</vt:lpstr>
      <vt:lpstr>Black Box Testing</vt:lpstr>
      <vt:lpstr>Equivalence Partitioning</vt:lpstr>
      <vt:lpstr>Equivalence Partitioning</vt:lpstr>
      <vt:lpstr>Equivalence Partitioning</vt:lpstr>
      <vt:lpstr>Equivalence Partitioning</vt:lpstr>
      <vt:lpstr>Equivalence Partitioning</vt:lpstr>
      <vt:lpstr>Equivalence Partitioning</vt:lpstr>
      <vt:lpstr>Equivalence Partitioning</vt:lpstr>
      <vt:lpstr>Equivalence Partitioning</vt:lpstr>
      <vt:lpstr>Equivalence Partitioning</vt:lpstr>
      <vt:lpstr>Guidelines for Defining Equivalence Classes</vt:lpstr>
      <vt:lpstr>Equivalence Partitioning - examples</vt:lpstr>
      <vt:lpstr>Equivalence Partitioning - examples</vt:lpstr>
      <vt:lpstr>Equivalence Partitioning - examples</vt:lpstr>
      <vt:lpstr>Equivalence Partitioning - examples</vt:lpstr>
      <vt:lpstr>Equivalence Partitioning - examples</vt:lpstr>
      <vt:lpstr>Boundary Value Analysis</vt:lpstr>
      <vt:lpstr>Guidelines for Boundary Value Analysis</vt:lpstr>
      <vt:lpstr>Boundary Value Analysis</vt:lpstr>
      <vt:lpstr>Boundary Value Analysis</vt:lpstr>
      <vt:lpstr>Boundary Value Analysis - examples</vt:lpstr>
      <vt:lpstr>Boundary Value Analysis - examples</vt:lpstr>
      <vt:lpstr>Boundary Value Analysis - examples</vt:lpstr>
      <vt:lpstr>Boundary Value Analysis - examples</vt:lpstr>
      <vt:lpstr>Mainstream usage testing</vt:lpstr>
      <vt:lpstr>General Testing</vt:lpstr>
      <vt:lpstr>Testing for race conditions and other timing dependencies</vt:lpstr>
      <vt:lpstr>Performance Testing</vt:lpstr>
      <vt:lpstr>Limit Testing</vt:lpstr>
      <vt:lpstr>Stress Testing</vt:lpstr>
      <vt:lpstr>Security Testing</vt:lpstr>
      <vt:lpstr>Usability Testing</vt:lpstr>
      <vt:lpstr>Recovery Testing</vt:lpstr>
      <vt:lpstr>Configuration Testing</vt:lpstr>
      <vt:lpstr>Compatibility Testing</vt:lpstr>
      <vt:lpstr>Documentation Testing</vt:lpstr>
      <vt:lpstr>  JUnit &amp; Ant</vt:lpstr>
      <vt:lpstr>Stand Alone JUnit &amp; Ant </vt:lpstr>
      <vt:lpstr>Prerequisite: Install JDK</vt:lpstr>
      <vt:lpstr>Setting Environment Variables </vt:lpstr>
      <vt:lpstr>Download &amp; Install JUnit 4</vt:lpstr>
      <vt:lpstr>Download &amp; Install Ant</vt:lpstr>
      <vt:lpstr>An Introduction to Ant – A Java Build Tool</vt:lpstr>
      <vt:lpstr>What is Ant?</vt:lpstr>
      <vt:lpstr>Automating the Build (C &amp; make)</vt:lpstr>
      <vt:lpstr>Project Organization</vt:lpstr>
      <vt:lpstr>Anatomy of a Build File</vt:lpstr>
      <vt:lpstr>The Ant Build File</vt:lpstr>
      <vt:lpstr>The Ant Build File – Project</vt:lpstr>
      <vt:lpstr>Projects</vt:lpstr>
      <vt:lpstr>Build File</vt:lpstr>
      <vt:lpstr>Targets</vt:lpstr>
      <vt:lpstr>The Ant Build File – Targets</vt:lpstr>
      <vt:lpstr>The Ant Build File – Targets</vt:lpstr>
      <vt:lpstr>The Ant Build File – Target Dependency </vt:lpstr>
      <vt:lpstr>The Ant Build File – Target Dependency </vt:lpstr>
      <vt:lpstr>The Ant Build File – Tasks</vt:lpstr>
      <vt:lpstr>Tasks</vt:lpstr>
      <vt:lpstr>Ant Core Tasks (Pre-Defined)</vt:lpstr>
      <vt:lpstr>The Ant Build File – Tasks</vt:lpstr>
      <vt:lpstr>The Ant Build File – Property Definitions </vt:lpstr>
      <vt:lpstr>The Ant Build File – Property Definitions </vt:lpstr>
      <vt:lpstr>The Ant Build File – Path Structures</vt:lpstr>
      <vt:lpstr>Running Ant – Command Line</vt:lpstr>
      <vt:lpstr>Running Ant on Command-Line</vt:lpstr>
      <vt:lpstr>Use JUnit with Ant </vt:lpstr>
      <vt:lpstr>Running Ant – Eclipse</vt:lpstr>
      <vt:lpstr>An Example of Using JUnit and Ant</vt:lpstr>
      <vt:lpstr>The Example Program – The Class Under Test </vt:lpstr>
      <vt:lpstr>The JUnit Test</vt:lpstr>
      <vt:lpstr>The Test Suite</vt:lpstr>
      <vt:lpstr>Running JUnit in Ant: Ant Build File: build.xml </vt:lpstr>
      <vt:lpstr>Running JUnit in Ant: Ant Build File: build.xml </vt:lpstr>
      <vt:lpstr>Running JUnit in Ant: Ant Build File: build.xml </vt:lpstr>
      <vt:lpstr>Run JUnit with Ant</vt:lpstr>
      <vt:lpstr>JUnit Report </vt:lpstr>
      <vt:lpstr>Running Ant in Eclipse</vt:lpstr>
      <vt:lpstr>Running Ant in Eclipse</vt:lpstr>
      <vt:lpstr>Readings and References</vt:lpstr>
      <vt:lpstr>Next Class</vt:lpstr>
      <vt:lpstr>Midterm Examination</vt:lpstr>
      <vt:lpstr>Mid-term Examination</vt:lpstr>
    </vt:vector>
  </TitlesOfParts>
  <Manager/>
  <Company>DePaul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subject>Object Oriented Modeling</dc:subject>
  <dc:creator>Dennis L. Mumaugh</dc:creator>
  <cp:keywords/>
  <dc:description/>
  <cp:lastModifiedBy>Dennis L. Mumaugh</cp:lastModifiedBy>
  <cp:revision>129</cp:revision>
  <cp:lastPrinted>2017-04-25T03:21:33Z</cp:lastPrinted>
  <dcterms:created xsi:type="dcterms:W3CDTF">2011-01-12T03:59:53Z</dcterms:created>
  <dcterms:modified xsi:type="dcterms:W3CDTF">2017-04-27T03:53:36Z</dcterms:modified>
  <cp:category/>
</cp:coreProperties>
</file>